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257" r:id="rId2"/>
    <p:sldId id="452" r:id="rId3"/>
    <p:sldId id="453" r:id="rId4"/>
    <p:sldId id="256" r:id="rId5"/>
    <p:sldId id="258" r:id="rId6"/>
    <p:sldId id="264" r:id="rId7"/>
    <p:sldId id="259" r:id="rId8"/>
    <p:sldId id="487" r:id="rId9"/>
    <p:sldId id="292" r:id="rId10"/>
    <p:sldId id="484" r:id="rId11"/>
    <p:sldId id="296" r:id="rId12"/>
    <p:sldId id="302" r:id="rId13"/>
    <p:sldId id="405" r:id="rId14"/>
    <p:sldId id="406" r:id="rId15"/>
    <p:sldId id="408" r:id="rId16"/>
    <p:sldId id="409" r:id="rId17"/>
    <p:sldId id="464" r:id="rId18"/>
    <p:sldId id="410" r:id="rId19"/>
    <p:sldId id="411" r:id="rId20"/>
    <p:sldId id="412" r:id="rId21"/>
    <p:sldId id="413" r:id="rId22"/>
    <p:sldId id="303" r:id="rId23"/>
    <p:sldId id="414" r:id="rId24"/>
    <p:sldId id="416" r:id="rId25"/>
    <p:sldId id="417" r:id="rId26"/>
    <p:sldId id="466" r:id="rId27"/>
    <p:sldId id="418" r:id="rId28"/>
    <p:sldId id="478" r:id="rId29"/>
    <p:sldId id="480" r:id="rId30"/>
    <p:sldId id="477" r:id="rId31"/>
    <p:sldId id="479" r:id="rId32"/>
    <p:sldId id="476" r:id="rId33"/>
    <p:sldId id="468" r:id="rId34"/>
    <p:sldId id="469" r:id="rId35"/>
    <p:sldId id="470" r:id="rId36"/>
    <p:sldId id="471" r:id="rId37"/>
    <p:sldId id="472" r:id="rId38"/>
    <p:sldId id="473" r:id="rId39"/>
    <p:sldId id="474" r:id="rId40"/>
    <p:sldId id="475" r:id="rId41"/>
    <p:sldId id="460" r:id="rId42"/>
    <p:sldId id="456" r:id="rId43"/>
    <p:sldId id="485" r:id="rId44"/>
    <p:sldId id="462" r:id="rId45"/>
    <p:sldId id="330" r:id="rId46"/>
    <p:sldId id="482" r:id="rId47"/>
    <p:sldId id="483" r:id="rId48"/>
    <p:sldId id="481" r:id="rId49"/>
    <p:sldId id="419" r:id="rId50"/>
    <p:sldId id="420" r:id="rId51"/>
    <p:sldId id="465" r:id="rId52"/>
    <p:sldId id="352" r:id="rId53"/>
    <p:sldId id="422" r:id="rId54"/>
    <p:sldId id="356" r:id="rId55"/>
    <p:sldId id="358" r:id="rId56"/>
    <p:sldId id="359" r:id="rId57"/>
    <p:sldId id="433" r:id="rId58"/>
    <p:sldId id="454" r:id="rId59"/>
    <p:sldId id="436" r:id="rId60"/>
    <p:sldId id="424" r:id="rId61"/>
    <p:sldId id="455" r:id="rId62"/>
    <p:sldId id="446" r:id="rId63"/>
    <p:sldId id="467" r:id="rId64"/>
    <p:sldId id="374" r:id="rId65"/>
    <p:sldId id="486" r:id="rId66"/>
    <p:sldId id="377" r:id="rId67"/>
    <p:sldId id="427" r:id="rId68"/>
    <p:sldId id="429" r:id="rId69"/>
    <p:sldId id="459" r:id="rId70"/>
    <p:sldId id="458" r:id="rId71"/>
    <p:sldId id="457" r:id="rId72"/>
    <p:sldId id="385" r:id="rId73"/>
    <p:sldId id="388" r:id="rId74"/>
    <p:sldId id="430" r:id="rId7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D5FC"/>
    <a:srgbClr val="000068"/>
    <a:srgbClr val="99CCFF"/>
    <a:srgbClr val="000099"/>
    <a:srgbClr val="A7A7FF"/>
    <a:srgbClr val="0000CC"/>
    <a:srgbClr val="4747FF"/>
    <a:srgbClr val="CCECFF"/>
    <a:srgbClr val="D9F1F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713" autoAdjust="0"/>
  </p:normalViewPr>
  <p:slideViewPr>
    <p:cSldViewPr snapToGrid="0">
      <p:cViewPr varScale="1">
        <p:scale>
          <a:sx n="113" d="100"/>
          <a:sy n="113" d="100"/>
        </p:scale>
        <p:origin x="105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image" Target="../media/image17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90CE3-0597-4469-97D8-E5ACBDB759C1}" type="datetimeFigureOut">
              <a:rPr lang="pt-BR" smtClean="0"/>
              <a:pPr/>
              <a:t>17/02/2020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8ED02-1753-49C4-8DF7-8A33ED348E7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3405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604B2-4D99-4037-A3F3-AC1913B052F8}" type="datetimeFigureOut">
              <a:rPr lang="pt-BR" smtClean="0"/>
              <a:pPr/>
              <a:t>17/02/2020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F59DA-B20B-467A-87C8-60D5FF3751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4990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59DA-B20B-467A-87C8-60D5FF3751F0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2709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17/02/2020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17/02/2020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17/02/2020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17/02/2020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17/02/2020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17/02/2020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17/02/2020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17/02/2020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17/02/2020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17/02/2020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17/02/2020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1427D"/>
            </a:gs>
            <a:gs pos="50000">
              <a:srgbClr val="325CA8"/>
            </a:gs>
            <a:gs pos="100000">
              <a:srgbClr val="2E4F8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-20036" y="-10624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00003E"/>
              </a:gs>
              <a:gs pos="100000">
                <a:srgbClr val="00001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2" descr="http://www.wallpaperdisk.com/wallpapers/vector-graphics/Blue%20vector%203.jpg"/>
          <p:cNvPicPr>
            <a:picLocks noChangeAspect="1" noChangeArrowheads="1"/>
          </p:cNvPicPr>
          <p:nvPr userDrawn="1"/>
        </p:nvPicPr>
        <p:blipFill rotWithShape="1">
          <a:blip r:embed="rId13" cstate="print"/>
          <a:srcRect l="39606"/>
          <a:stretch/>
        </p:blipFill>
        <p:spPr bwMode="auto">
          <a:xfrm rot="10800000" flipH="1" flipV="1">
            <a:off x="0" y="-10624"/>
            <a:ext cx="360040" cy="6847376"/>
          </a:xfrm>
          <a:prstGeom prst="rect">
            <a:avLst/>
          </a:prstGeom>
          <a:noFill/>
        </p:spPr>
      </p:pic>
      <p:pic>
        <p:nvPicPr>
          <p:cNvPr id="9" name="Picture 2" descr="http://www.wallpaperdisk.com/wallpapers/vector-graphics/Blue%20vector%203.jpg"/>
          <p:cNvPicPr>
            <a:picLocks noChangeAspect="1" noChangeArrowheads="1"/>
          </p:cNvPicPr>
          <p:nvPr userDrawn="1"/>
        </p:nvPicPr>
        <p:blipFill rotWithShape="1">
          <a:blip r:embed="rId13" cstate="print"/>
          <a:srcRect l="39606"/>
          <a:stretch/>
        </p:blipFill>
        <p:spPr bwMode="auto">
          <a:xfrm rot="10800000" flipV="1">
            <a:off x="8751833" y="-10624"/>
            <a:ext cx="360040" cy="6847376"/>
          </a:xfrm>
          <a:prstGeom prst="rect">
            <a:avLst/>
          </a:prstGeom>
          <a:noFill/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00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785794"/>
            <a:ext cx="8229600" cy="5340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215074" y="6500834"/>
            <a:ext cx="2471726" cy="2206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B0F0"/>
        </a:buClr>
        <a:buSzPct val="70000"/>
        <a:buFont typeface="Wingdings" pitchFamily="2" charset="2"/>
        <a:buChar char="v"/>
        <a:defRPr sz="3200" kern="1200">
          <a:solidFill>
            <a:schemeClr val="bg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B0F0"/>
        </a:buClr>
        <a:buSzPct val="50000"/>
        <a:buFont typeface="Wingdings" pitchFamily="2" charset="2"/>
        <a:buChar char="v"/>
        <a:defRPr sz="2800" kern="1200">
          <a:solidFill>
            <a:schemeClr val="bg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B0F0"/>
        </a:buClr>
        <a:buSzPct val="50000"/>
        <a:buFont typeface="Wingdings" pitchFamily="2" charset="2"/>
        <a:buChar char="v"/>
        <a:defRPr sz="2400" kern="1200">
          <a:solidFill>
            <a:schemeClr val="bg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jpeg"/><Relationship Id="rId4" Type="http://schemas.openxmlformats.org/officeDocument/2006/relationships/image" Target="../media/image14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3.jpeg"/><Relationship Id="rId4" Type="http://schemas.openxmlformats.org/officeDocument/2006/relationships/image" Target="../media/image16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7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4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7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7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Capa Pat Nut.jpg"/>
          <p:cNvPicPr>
            <a:picLocks noChangeAspect="1"/>
          </p:cNvPicPr>
          <p:nvPr/>
        </p:nvPicPr>
        <p:blipFill>
          <a:blip r:embed="rId2" cstate="print"/>
          <a:srcRect l="14067" r="11986" b="658"/>
          <a:stretch>
            <a:fillRect/>
          </a:stretch>
        </p:blipFill>
        <p:spPr>
          <a:xfrm>
            <a:off x="505814" y="1554450"/>
            <a:ext cx="3244850" cy="4867275"/>
          </a:xfrm>
          <a:prstGeom prst="rect">
            <a:avLst/>
          </a:prstGeom>
        </p:spPr>
      </p:pic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6372225" y="6129338"/>
            <a:ext cx="27717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Edson Garcia Soares</a:t>
            </a:r>
          </a:p>
          <a:p>
            <a:pPr algn="ctr"/>
            <a:r>
              <a:rPr lang="en-US" sz="12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FMRP-USP</a:t>
            </a:r>
            <a:endParaRPr lang="pt-BR" sz="12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7"/>
          <p:cNvSpPr>
            <a:spLocks noChangeArrowheads="1" noChangeShapeType="1" noTextEdit="1"/>
          </p:cNvSpPr>
          <p:nvPr/>
        </p:nvSpPr>
        <p:spPr bwMode="auto">
          <a:xfrm>
            <a:off x="4572000" y="4347882"/>
            <a:ext cx="4080294" cy="3958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Introdução ao curso</a:t>
            </a:r>
          </a:p>
        </p:txBody>
      </p:sp>
      <p:sp>
        <p:nvSpPr>
          <p:cNvPr id="18" name="WordArt 8"/>
          <p:cNvSpPr>
            <a:spLocks noChangeArrowheads="1" noChangeShapeType="1" noTextEdit="1"/>
          </p:cNvSpPr>
          <p:nvPr/>
        </p:nvSpPr>
        <p:spPr bwMode="auto">
          <a:xfrm>
            <a:off x="1546183" y="99406"/>
            <a:ext cx="6020568" cy="900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Times New Roman"/>
                <a:cs typeface="Times New Roman"/>
              </a:rPr>
              <a:t>Universidade de São Paulo</a:t>
            </a:r>
          </a:p>
          <a:p>
            <a:pPr algn="ctr"/>
            <a:r>
              <a:rPr lang="pt-BR" sz="3600" b="1" kern="1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Times New Roman"/>
                <a:cs typeface="Times New Roman"/>
              </a:rPr>
              <a:t>Faculdade de Medicina de Ribeirão Preto</a:t>
            </a:r>
          </a:p>
          <a:p>
            <a:pPr algn="ctr"/>
            <a:r>
              <a:rPr lang="pt-BR" sz="3600" b="1" kern="1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Departamento de Patologia e Medicina Legal</a:t>
            </a:r>
          </a:p>
        </p:txBody>
      </p:sp>
      <p:pic>
        <p:nvPicPr>
          <p:cNvPr id="19" name="Picture 13" descr="BRASAOcolor_g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9854" y="98505"/>
            <a:ext cx="70244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0" descr="brasao"/>
          <p:cNvPicPr>
            <a:picLocks noChangeAspect="1" noChangeArrowheads="1"/>
          </p:cNvPicPr>
          <p:nvPr/>
        </p:nvPicPr>
        <p:blipFill>
          <a:blip r:embed="rId4" cstate="print"/>
          <a:srcRect l="10246" t="10274" r="6174" b="11035"/>
          <a:stretch>
            <a:fillRect/>
          </a:stretch>
        </p:blipFill>
        <p:spPr bwMode="auto">
          <a:xfrm>
            <a:off x="505814" y="99406"/>
            <a:ext cx="657267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CaixaDeTexto 24"/>
          <p:cNvSpPr txBox="1">
            <a:spLocks noChangeArrowheads="1"/>
          </p:cNvSpPr>
          <p:nvPr/>
        </p:nvSpPr>
        <p:spPr bwMode="auto">
          <a:xfrm>
            <a:off x="7441110" y="5729228"/>
            <a:ext cx="803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2020</a:t>
            </a:r>
            <a:endParaRPr lang="pt-BR" sz="2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>
            <a:off x="4572000" y="1972237"/>
            <a:ext cx="4080294" cy="13281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Curso de </a:t>
            </a:r>
            <a:r>
              <a:rPr lang="pt-BR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Patologia Geral </a:t>
            </a:r>
          </a:p>
          <a:p>
            <a:pPr algn="ctr"/>
            <a:r>
              <a:rPr lang="pt-BR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Nutrição</a:t>
            </a:r>
            <a:endParaRPr lang="pt-BR" sz="3600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 preferRelativeResize="0">
            <a:picLocks noChangeArrowheads="1"/>
          </p:cNvPicPr>
          <p:nvPr/>
        </p:nvPicPr>
        <p:blipFill>
          <a:blip r:embed="rId2" cstate="print"/>
          <a:srcRect t="1953"/>
          <a:stretch>
            <a:fillRect/>
          </a:stretch>
        </p:blipFill>
        <p:spPr bwMode="auto">
          <a:xfrm>
            <a:off x="212725" y="2443163"/>
            <a:ext cx="25558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195" name="Picture 3"/>
          <p:cNvPicPr preferRelativeResize="0">
            <a:picLocks noChangeArrowheads="1"/>
          </p:cNvPicPr>
          <p:nvPr/>
        </p:nvPicPr>
        <p:blipFill>
          <a:blip r:embed="rId3" cstate="print"/>
          <a:srcRect t="5550"/>
          <a:stretch>
            <a:fillRect/>
          </a:stretch>
        </p:blipFill>
        <p:spPr bwMode="auto">
          <a:xfrm>
            <a:off x="212725" y="412750"/>
            <a:ext cx="25558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196" name="Picture 4"/>
          <p:cNvPicPr preferRelativeResize="0">
            <a:picLocks noChangeArrowheads="1"/>
          </p:cNvPicPr>
          <p:nvPr/>
        </p:nvPicPr>
        <p:blipFill>
          <a:blip r:embed="rId4" cstate="print"/>
          <a:srcRect t="980"/>
          <a:stretch>
            <a:fillRect/>
          </a:stretch>
        </p:blipFill>
        <p:spPr bwMode="auto">
          <a:xfrm>
            <a:off x="212725" y="4484688"/>
            <a:ext cx="25558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8197" name="Retângulo 4"/>
          <p:cNvSpPr>
            <a:spLocks noChangeArrowheads="1"/>
          </p:cNvSpPr>
          <p:nvPr/>
        </p:nvSpPr>
        <p:spPr bwMode="auto">
          <a:xfrm>
            <a:off x="2749550" y="541903"/>
            <a:ext cx="6243638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BIOTIPO</a:t>
            </a:r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ECTOMORFICO</a:t>
            </a:r>
            <a:endParaRPr lang="pt-BR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Sinónimos</a:t>
            </a:r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Longilíneo,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Microesplácnico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Asténico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Cerebrotónico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Fenótipo: 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aspecto delgado, estatura alta, panículo adiposo escasso, musculatura pouco desenvolvida, cara delgada, rasgos agudos, nariz larga, cintura escapular estreita, tórax largo, angulo epigástrico agudo, cintura pélvica estreita</a:t>
            </a:r>
          </a:p>
          <a:p>
            <a:pPr algn="just"/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Personalidade: 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Esquizóide, introvertida, tímida,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retraida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reatividade cerebral, </a:t>
            </a:r>
            <a:r>
              <a:rPr lang="pt-PT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pouco efusivo</a:t>
            </a:r>
            <a:endParaRPr lang="pt-BR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8" name="Retângulo 5"/>
          <p:cNvSpPr>
            <a:spLocks noChangeArrowheads="1"/>
          </p:cNvSpPr>
          <p:nvPr/>
        </p:nvSpPr>
        <p:spPr bwMode="auto">
          <a:xfrm>
            <a:off x="2749550" y="2650755"/>
            <a:ext cx="624363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BIOTIPO</a:t>
            </a:r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ENDOMORFICO</a:t>
            </a:r>
            <a:endParaRPr lang="pt-BR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Sinónimos</a:t>
            </a:r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Brevilíneo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Macroesplácnico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Pícnico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Viscerotónico</a:t>
            </a:r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Fenótipo: 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Aspecto obeso, estatura baixa, panículo adiposo </a:t>
            </a:r>
            <a:r>
              <a:rPr lang="pt-PT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espesso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musculatura pouco desenvolvida, face redonda, nariz curto, cintura escapular larga, tórax curto, angulo epigástrico largo, cintura pélvica larga</a:t>
            </a:r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Personalidade: 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Ciclotímica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euforia e depressão alternantes, reatividade visceral,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efusividade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alternante</a:t>
            </a:r>
          </a:p>
        </p:txBody>
      </p:sp>
      <p:sp>
        <p:nvSpPr>
          <p:cNvPr id="8199" name="Retângulo 6"/>
          <p:cNvSpPr>
            <a:spLocks noChangeArrowheads="1"/>
          </p:cNvSpPr>
          <p:nvPr/>
        </p:nvSpPr>
        <p:spPr bwMode="auto">
          <a:xfrm>
            <a:off x="2749550" y="4500563"/>
            <a:ext cx="6243638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BIOTIPO MESOMORFICO</a:t>
            </a:r>
            <a:endParaRPr lang="pt-BR" sz="16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Sinônimos: </a:t>
            </a:r>
            <a:r>
              <a:rPr lang="pt-BR" sz="1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Normolíneo, Normoesplácnico, Atlético, Somatotónico</a:t>
            </a:r>
            <a:br>
              <a:rPr lang="pt-BR" sz="1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Fenótipo: </a:t>
            </a:r>
            <a:r>
              <a:rPr lang="pt-BR" sz="1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Aspecto robusto, estatura media, adiposidade media, musculatura bastante desenvolvida, face angulosa, mandíbula larga, nariz mediano, cintura escapular larga, tórax amplo, angulo epigástrico mediano, cintura pélvica mediana </a:t>
            </a:r>
          </a:p>
          <a:p>
            <a:pPr algn="just"/>
            <a:r>
              <a:rPr lang="pt-BR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Personalidade: </a:t>
            </a:r>
            <a:r>
              <a:rPr lang="pt-BR" sz="1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Paranoide, humor instável, ares de auto-suficiência, reatividade explosiva, tendência a agressividade </a:t>
            </a:r>
          </a:p>
        </p:txBody>
      </p:sp>
      <p:sp>
        <p:nvSpPr>
          <p:cNvPr id="8200" name="Retângulo 7"/>
          <p:cNvSpPr>
            <a:spLocks noChangeArrowheads="1"/>
          </p:cNvSpPr>
          <p:nvPr/>
        </p:nvSpPr>
        <p:spPr bwMode="auto">
          <a:xfrm>
            <a:off x="0" y="6457950"/>
            <a:ext cx="8929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Esta classificação foi inicialmente implantada pelo  psiquiatra alemão Ernest Kretschmer em sua obra "Verfassung und den Charakterr" (Constituição e caráter ) - 1921</a:t>
            </a:r>
          </a:p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http://www.medicentro.com.co/metodo-star/STAR-101/1-Diagnostico.htm</a:t>
            </a:r>
          </a:p>
        </p:txBody>
      </p:sp>
      <p:sp>
        <p:nvSpPr>
          <p:cNvPr id="8201" name="Retângulo 8"/>
          <p:cNvSpPr>
            <a:spLocks noChangeArrowheads="1"/>
          </p:cNvSpPr>
          <p:nvPr/>
        </p:nvSpPr>
        <p:spPr bwMode="auto">
          <a:xfrm>
            <a:off x="3192463" y="0"/>
            <a:ext cx="2759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Tipo constitucional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7294679" y="3233219"/>
            <a:ext cx="1313864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DOENÇA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612997" y="3233219"/>
            <a:ext cx="1908235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ADAPTAÇÃO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705222" y="3233219"/>
            <a:ext cx="1090420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SAÚDE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3872693" y="1778442"/>
            <a:ext cx="1388842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Agressão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4147903" y="4739135"/>
            <a:ext cx="838422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Defesa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464" name="AutoShape 8"/>
          <p:cNvCxnSpPr>
            <a:cxnSpLocks noChangeShapeType="1"/>
          </p:cNvCxnSpPr>
          <p:nvPr/>
        </p:nvCxnSpPr>
        <p:spPr bwMode="auto">
          <a:xfrm>
            <a:off x="1828740" y="3329486"/>
            <a:ext cx="1724984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9465" name="AutoShape 9"/>
          <p:cNvCxnSpPr>
            <a:cxnSpLocks noChangeShapeType="1"/>
          </p:cNvCxnSpPr>
          <p:nvPr/>
        </p:nvCxnSpPr>
        <p:spPr bwMode="auto">
          <a:xfrm>
            <a:off x="5549798" y="3329486"/>
            <a:ext cx="1724984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9466" name="AutoShape 10"/>
          <p:cNvCxnSpPr>
            <a:cxnSpLocks noChangeShapeType="1"/>
          </p:cNvCxnSpPr>
          <p:nvPr/>
        </p:nvCxnSpPr>
        <p:spPr bwMode="auto">
          <a:xfrm flipH="1" flipV="1">
            <a:off x="5549798" y="3479186"/>
            <a:ext cx="1724984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9467" name="AutoShape 11"/>
          <p:cNvCxnSpPr>
            <a:cxnSpLocks noChangeShapeType="1"/>
          </p:cNvCxnSpPr>
          <p:nvPr/>
        </p:nvCxnSpPr>
        <p:spPr bwMode="auto">
          <a:xfrm flipH="1" flipV="1">
            <a:off x="1828740" y="3479186"/>
            <a:ext cx="1724984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9468" name="AutoShape 12"/>
          <p:cNvCxnSpPr>
            <a:cxnSpLocks noChangeShapeType="1"/>
          </p:cNvCxnSpPr>
          <p:nvPr/>
        </p:nvCxnSpPr>
        <p:spPr bwMode="auto">
          <a:xfrm flipH="1">
            <a:off x="2691232" y="2132488"/>
            <a:ext cx="1181288" cy="1080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9469" name="AutoShape 13"/>
          <p:cNvCxnSpPr>
            <a:cxnSpLocks noChangeShapeType="1"/>
          </p:cNvCxnSpPr>
          <p:nvPr/>
        </p:nvCxnSpPr>
        <p:spPr bwMode="auto">
          <a:xfrm>
            <a:off x="5244132" y="2132488"/>
            <a:ext cx="1181288" cy="1080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9470" name="AutoShape 14"/>
          <p:cNvCxnSpPr>
            <a:cxnSpLocks noChangeShapeType="1"/>
          </p:cNvCxnSpPr>
          <p:nvPr/>
        </p:nvCxnSpPr>
        <p:spPr bwMode="auto">
          <a:xfrm flipH="1" flipV="1">
            <a:off x="2691232" y="3644573"/>
            <a:ext cx="1456671" cy="1123527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9471" name="AutoShape 15"/>
          <p:cNvCxnSpPr>
            <a:cxnSpLocks noChangeShapeType="1"/>
          </p:cNvCxnSpPr>
          <p:nvPr/>
        </p:nvCxnSpPr>
        <p:spPr bwMode="auto">
          <a:xfrm flipV="1">
            <a:off x="4986325" y="3644573"/>
            <a:ext cx="1439095" cy="109456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7552427" y="4739135"/>
            <a:ext cx="798368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Lesão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476432" y="4739135"/>
            <a:ext cx="1548000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Homeostasia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474" name="AutoShape 18"/>
          <p:cNvCxnSpPr>
            <a:cxnSpLocks noChangeShapeType="1"/>
          </p:cNvCxnSpPr>
          <p:nvPr/>
        </p:nvCxnSpPr>
        <p:spPr bwMode="auto">
          <a:xfrm>
            <a:off x="1250432" y="3619282"/>
            <a:ext cx="0" cy="1114951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9475" name="AutoShape 19"/>
          <p:cNvCxnSpPr>
            <a:cxnSpLocks noChangeShapeType="1"/>
          </p:cNvCxnSpPr>
          <p:nvPr/>
        </p:nvCxnSpPr>
        <p:spPr bwMode="auto">
          <a:xfrm>
            <a:off x="7951611" y="3619282"/>
            <a:ext cx="0" cy="1114951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466725" y="38100"/>
            <a:ext cx="8210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patologia estuda as respostas do organismo às agressões?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71462" y="3392565"/>
            <a:ext cx="1832546" cy="64437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Alterações do desenvolvimento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469438" y="4920598"/>
            <a:ext cx="1127330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Nosologia</a:t>
            </a:r>
            <a:endParaRPr lang="pt-BR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504950" y="2252137"/>
            <a:ext cx="1008000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Etiologia</a:t>
            </a:r>
            <a:endParaRPr lang="pt-BR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111829" y="1320799"/>
            <a:ext cx="1728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Hereditárias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5599952" y="1396880"/>
            <a:ext cx="1548000" cy="576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Não-disjunção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cromossomica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111829" y="3235036"/>
            <a:ext cx="1728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Ambientais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3111829" y="2032842"/>
            <a:ext cx="1728000" cy="82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Alterações cromossômicas não hereditárias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5599951" y="2118437"/>
            <a:ext cx="1440039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Deleção</a:t>
            </a: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5599952" y="2551995"/>
            <a:ext cx="1440039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Translocação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5650859" y="3266814"/>
            <a:ext cx="1202701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Químicas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5650860" y="2959873"/>
            <a:ext cx="1202700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Físicas</a:t>
            </a: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5650859" y="3573756"/>
            <a:ext cx="1202701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Biológicas</a:t>
            </a: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3389831" y="4233269"/>
            <a:ext cx="1356475" cy="2851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Aplasia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3389831" y="3945616"/>
            <a:ext cx="1356475" cy="2851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Agenesia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3389831" y="4520922"/>
            <a:ext cx="1356475" cy="2851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Hipoplasia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3389831" y="5671534"/>
            <a:ext cx="1356475" cy="2851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Estenose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3389831" y="4808575"/>
            <a:ext cx="1356475" cy="2851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Ectopia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0" name="Text Box 20"/>
          <p:cNvSpPr txBox="1">
            <a:spLocks noChangeArrowheads="1"/>
          </p:cNvSpPr>
          <p:nvPr/>
        </p:nvSpPr>
        <p:spPr bwMode="auto">
          <a:xfrm>
            <a:off x="3389831" y="5383881"/>
            <a:ext cx="1356475" cy="2851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Sínfise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1" name="Text Box 21"/>
          <p:cNvSpPr txBox="1">
            <a:spLocks noChangeArrowheads="1"/>
          </p:cNvSpPr>
          <p:nvPr/>
        </p:nvSpPr>
        <p:spPr bwMode="auto">
          <a:xfrm>
            <a:off x="3389831" y="5096228"/>
            <a:ext cx="1356475" cy="2851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Duplicação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2" name="Text Box 22"/>
          <p:cNvSpPr txBox="1">
            <a:spLocks noChangeArrowheads="1"/>
          </p:cNvSpPr>
          <p:nvPr/>
        </p:nvSpPr>
        <p:spPr bwMode="auto">
          <a:xfrm>
            <a:off x="3389831" y="5959188"/>
            <a:ext cx="1356475" cy="2851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Atresia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3" name="AutoShape 23"/>
          <p:cNvSpPr>
            <a:spLocks/>
          </p:cNvSpPr>
          <p:nvPr/>
        </p:nvSpPr>
        <p:spPr bwMode="auto">
          <a:xfrm>
            <a:off x="3241207" y="3883444"/>
            <a:ext cx="169802" cy="2412000"/>
          </a:xfrm>
          <a:prstGeom prst="leftBrace">
            <a:avLst>
              <a:gd name="adj1" fmla="val 45264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4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4" name="AutoShape 24"/>
          <p:cNvSpPr>
            <a:spLocks/>
          </p:cNvSpPr>
          <p:nvPr/>
        </p:nvSpPr>
        <p:spPr bwMode="auto">
          <a:xfrm>
            <a:off x="5510134" y="2932736"/>
            <a:ext cx="144000" cy="972000"/>
          </a:xfrm>
          <a:prstGeom prst="leftBrace">
            <a:avLst>
              <a:gd name="adj1" fmla="val 72992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4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5" name="Text Box 25"/>
          <p:cNvSpPr txBox="1">
            <a:spLocks noChangeArrowheads="1"/>
          </p:cNvSpPr>
          <p:nvPr/>
        </p:nvSpPr>
        <p:spPr bwMode="auto">
          <a:xfrm>
            <a:off x="7306616" y="1401289"/>
            <a:ext cx="1260000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aneuploidia</a:t>
            </a:r>
          </a:p>
        </p:txBody>
      </p:sp>
      <p:sp>
        <p:nvSpPr>
          <p:cNvPr id="20506" name="Text Box 26"/>
          <p:cNvSpPr txBox="1">
            <a:spLocks noChangeArrowheads="1"/>
          </p:cNvSpPr>
          <p:nvPr/>
        </p:nvSpPr>
        <p:spPr bwMode="auto">
          <a:xfrm>
            <a:off x="7306616" y="1689627"/>
            <a:ext cx="1260000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mosaicismo</a:t>
            </a:r>
          </a:p>
        </p:txBody>
      </p:sp>
      <p:sp>
        <p:nvSpPr>
          <p:cNvPr id="20507" name="AutoShape 27"/>
          <p:cNvSpPr>
            <a:spLocks/>
          </p:cNvSpPr>
          <p:nvPr/>
        </p:nvSpPr>
        <p:spPr bwMode="auto">
          <a:xfrm>
            <a:off x="7179304" y="1370809"/>
            <a:ext cx="108000" cy="648000"/>
          </a:xfrm>
          <a:prstGeom prst="leftBrace">
            <a:avLst>
              <a:gd name="adj1" fmla="val 61847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4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8" name="AutoShape 28"/>
          <p:cNvSpPr>
            <a:spLocks/>
          </p:cNvSpPr>
          <p:nvPr/>
        </p:nvSpPr>
        <p:spPr bwMode="auto">
          <a:xfrm>
            <a:off x="5475881" y="1375302"/>
            <a:ext cx="144000" cy="1493975"/>
          </a:xfrm>
          <a:prstGeom prst="leftBrace">
            <a:avLst>
              <a:gd name="adj1" fmla="val 48314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4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510" name="AutoShape 30"/>
          <p:cNvCxnSpPr>
            <a:cxnSpLocks noChangeShapeType="1"/>
          </p:cNvCxnSpPr>
          <p:nvPr/>
        </p:nvCxnSpPr>
        <p:spPr bwMode="auto">
          <a:xfrm>
            <a:off x="4963270" y="2122936"/>
            <a:ext cx="504000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0513" name="AutoShape 33"/>
          <p:cNvCxnSpPr>
            <a:cxnSpLocks noChangeShapeType="1"/>
            <a:endCxn id="20486" idx="1"/>
          </p:cNvCxnSpPr>
          <p:nvPr/>
        </p:nvCxnSpPr>
        <p:spPr bwMode="auto">
          <a:xfrm flipV="1">
            <a:off x="2503503" y="1482799"/>
            <a:ext cx="608326" cy="789886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0514" name="AutoShape 34"/>
          <p:cNvCxnSpPr>
            <a:cxnSpLocks noChangeShapeType="1"/>
            <a:endCxn id="20488" idx="1"/>
          </p:cNvCxnSpPr>
          <p:nvPr/>
        </p:nvCxnSpPr>
        <p:spPr bwMode="auto">
          <a:xfrm>
            <a:off x="2503503" y="2601157"/>
            <a:ext cx="608326" cy="795879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0515" name="AutoShape 35"/>
          <p:cNvCxnSpPr>
            <a:cxnSpLocks noChangeShapeType="1"/>
            <a:stCxn id="20484" idx="3"/>
          </p:cNvCxnSpPr>
          <p:nvPr/>
        </p:nvCxnSpPr>
        <p:spPr bwMode="auto">
          <a:xfrm>
            <a:off x="2596768" y="5100598"/>
            <a:ext cx="612000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49" name="AutoShape 30"/>
          <p:cNvCxnSpPr>
            <a:cxnSpLocks noChangeShapeType="1"/>
            <a:stCxn id="20485" idx="3"/>
          </p:cNvCxnSpPr>
          <p:nvPr/>
        </p:nvCxnSpPr>
        <p:spPr bwMode="auto">
          <a:xfrm flipV="1">
            <a:off x="2512950" y="2428875"/>
            <a:ext cx="603757" cy="326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51" name="AutoShape 30"/>
          <p:cNvCxnSpPr>
            <a:cxnSpLocks noChangeShapeType="1"/>
            <a:stCxn id="20488" idx="3"/>
          </p:cNvCxnSpPr>
          <p:nvPr/>
        </p:nvCxnSpPr>
        <p:spPr bwMode="auto">
          <a:xfrm>
            <a:off x="4839829" y="3397036"/>
            <a:ext cx="659222" cy="10387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466725" y="38100"/>
            <a:ext cx="8210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de desenvolvimento</a:t>
            </a:r>
          </a:p>
        </p:txBody>
      </p:sp>
      <p:cxnSp>
        <p:nvCxnSpPr>
          <p:cNvPr id="40" name="AutoShape 34"/>
          <p:cNvCxnSpPr>
            <a:cxnSpLocks noChangeShapeType="1"/>
            <a:stCxn id="20483" idx="2"/>
            <a:endCxn id="20484" idx="1"/>
          </p:cNvCxnSpPr>
          <p:nvPr/>
        </p:nvCxnSpPr>
        <p:spPr bwMode="auto">
          <a:xfrm>
            <a:off x="1187735" y="4036935"/>
            <a:ext cx="281703" cy="1063663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41" name="AutoShape 28"/>
          <p:cNvSpPr>
            <a:spLocks/>
          </p:cNvSpPr>
          <p:nvPr/>
        </p:nvSpPr>
        <p:spPr bwMode="auto">
          <a:xfrm flipH="1">
            <a:off x="4791015" y="1304925"/>
            <a:ext cx="171602" cy="1633584"/>
          </a:xfrm>
          <a:prstGeom prst="leftBrace">
            <a:avLst>
              <a:gd name="adj1" fmla="val 48314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4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2" name="AutoShape 34"/>
          <p:cNvCxnSpPr>
            <a:cxnSpLocks noChangeShapeType="1"/>
            <a:stCxn id="20483" idx="0"/>
            <a:endCxn id="20485" idx="1"/>
          </p:cNvCxnSpPr>
          <p:nvPr/>
        </p:nvCxnSpPr>
        <p:spPr bwMode="auto">
          <a:xfrm flipV="1">
            <a:off x="1187735" y="2432137"/>
            <a:ext cx="317215" cy="960428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  <p:bldP spid="20484" grpId="0" animBg="1"/>
      <p:bldP spid="20485" grpId="0" animBg="1"/>
      <p:bldP spid="20486" grpId="0" animBg="1"/>
      <p:bldP spid="20487" grpId="0" animBg="1"/>
      <p:bldP spid="20488" grpId="0" animBg="1"/>
      <p:bldP spid="20489" grpId="0" animBg="1"/>
      <p:bldP spid="20490" grpId="0" animBg="1"/>
      <p:bldP spid="20491" grpId="0" animBg="1"/>
      <p:bldP spid="20492" grpId="0" animBg="1"/>
      <p:bldP spid="20493" grpId="0" animBg="1"/>
      <p:bldP spid="20494" grpId="0" animBg="1"/>
      <p:bldP spid="20495" grpId="0" animBg="1"/>
      <p:bldP spid="20496" grpId="0" animBg="1"/>
      <p:bldP spid="20497" grpId="0" animBg="1"/>
      <p:bldP spid="20498" grpId="0" animBg="1"/>
      <p:bldP spid="20499" grpId="0" animBg="1"/>
      <p:bldP spid="20500" grpId="0" animBg="1"/>
      <p:bldP spid="20501" grpId="0" animBg="1"/>
      <p:bldP spid="20502" grpId="0" animBg="1"/>
      <p:bldP spid="20503" grpId="0" animBg="1"/>
      <p:bldP spid="20504" grpId="0" animBg="1"/>
      <p:bldP spid="20505" grpId="0" animBg="1"/>
      <p:bldP spid="20506" grpId="0" animBg="1"/>
      <p:bldP spid="20507" grpId="0" animBg="1"/>
      <p:bldP spid="20508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aixaDeTexto 3"/>
          <p:cNvSpPr txBox="1">
            <a:spLocks noChangeArrowheads="1"/>
          </p:cNvSpPr>
          <p:nvPr/>
        </p:nvSpPr>
        <p:spPr bwMode="auto">
          <a:xfrm>
            <a:off x="2393577" y="197224"/>
            <a:ext cx="43568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99CCFF"/>
                </a:solidFill>
                <a:latin typeface="Times New Roman" pitchFamily="18" charset="0"/>
                <a:cs typeface="Times New Roman" pitchFamily="18" charset="0"/>
              </a:rPr>
              <a:t>Zigoto</a:t>
            </a:r>
            <a:r>
              <a:rPr lang="pt-B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pt-B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início do ser vivo</a:t>
            </a:r>
          </a:p>
        </p:txBody>
      </p:sp>
      <p:pic>
        <p:nvPicPr>
          <p:cNvPr id="4099" name="Picture 2" descr="http://t3.gstatic.com/images?q=tbn:ANd9GcQW6Y844oHHLjDqpdIUJNjMiZlV51YS_MXE37ssmkbrL0P1mQTv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3981450"/>
            <a:ext cx="230346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4100" name="Retângulo 5"/>
          <p:cNvSpPr>
            <a:spLocks noChangeArrowheads="1"/>
          </p:cNvSpPr>
          <p:nvPr/>
        </p:nvSpPr>
        <p:spPr bwMode="auto">
          <a:xfrm>
            <a:off x="1500188" y="6429375"/>
            <a:ext cx="2357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http://www.garotonervoso.com/2011/01/gravidez-em-fotos-incriveis.html</a:t>
            </a:r>
          </a:p>
        </p:txBody>
      </p:sp>
      <p:sp>
        <p:nvSpPr>
          <p:cNvPr id="4101" name="Retângulo 11"/>
          <p:cNvSpPr>
            <a:spLocks noChangeArrowheads="1"/>
          </p:cNvSpPr>
          <p:nvPr/>
        </p:nvSpPr>
        <p:spPr bwMode="auto">
          <a:xfrm>
            <a:off x="5173663" y="6457950"/>
            <a:ext cx="2571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http://horizontepleno.blogspot.com.br/2009/03/o-primeiro-dia-de-vida-do-bebe.html</a:t>
            </a:r>
          </a:p>
        </p:txBody>
      </p:sp>
      <p:sp>
        <p:nvSpPr>
          <p:cNvPr id="4102" name="Retângulo 12"/>
          <p:cNvSpPr>
            <a:spLocks noChangeArrowheads="1"/>
          </p:cNvSpPr>
          <p:nvPr/>
        </p:nvSpPr>
        <p:spPr bwMode="auto">
          <a:xfrm>
            <a:off x="357188" y="3500438"/>
            <a:ext cx="24288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http://www.fernandotiberyacademia.com.br</a:t>
            </a:r>
          </a:p>
        </p:txBody>
      </p:sp>
      <p:pic>
        <p:nvPicPr>
          <p:cNvPr id="4103" name="Picture 5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000125"/>
            <a:ext cx="230346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104" name="Picture 6"/>
          <p:cNvPicPr preferRelativeResize="0">
            <a:picLocks noChangeArrowheads="1"/>
          </p:cNvPicPr>
          <p:nvPr/>
        </p:nvPicPr>
        <p:blipFill>
          <a:blip r:embed="rId4" cstate="print"/>
          <a:srcRect l="21875" t="6592" r="34274" b="21062"/>
          <a:stretch>
            <a:fillRect/>
          </a:stretch>
        </p:blipFill>
        <p:spPr bwMode="auto">
          <a:xfrm>
            <a:off x="3394075" y="1000125"/>
            <a:ext cx="230346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4105" name="Retângulo 15"/>
          <p:cNvSpPr>
            <a:spLocks noChangeArrowheads="1"/>
          </p:cNvSpPr>
          <p:nvPr/>
        </p:nvSpPr>
        <p:spPr bwMode="auto">
          <a:xfrm>
            <a:off x="3214688" y="3500438"/>
            <a:ext cx="27146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http://aandrezza.wordpress.com/2011/12/page/2/</a:t>
            </a:r>
          </a:p>
        </p:txBody>
      </p:sp>
      <p:pic>
        <p:nvPicPr>
          <p:cNvPr id="4106" name="Picture 7"/>
          <p:cNvPicPr preferRelativeResize="0">
            <a:picLocks noChangeArrowheads="1"/>
          </p:cNvPicPr>
          <p:nvPr/>
        </p:nvPicPr>
        <p:blipFill>
          <a:blip r:embed="rId5" cstate="print"/>
          <a:srcRect l="20287" t="9850" r="19157" b="11456"/>
          <a:stretch>
            <a:fillRect/>
          </a:stretch>
        </p:blipFill>
        <p:spPr bwMode="auto">
          <a:xfrm>
            <a:off x="5286375" y="3981450"/>
            <a:ext cx="230346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107" name="Picture 14" descr="http://www.ecolorir.com/wp-content/uploads/HLIC/404a8721c642f650d9be6261bd5045d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38" y="1000125"/>
            <a:ext cx="2303462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4108" name="Retângulo 8"/>
          <p:cNvSpPr>
            <a:spLocks noChangeArrowheads="1"/>
          </p:cNvSpPr>
          <p:nvPr/>
        </p:nvSpPr>
        <p:spPr bwMode="auto">
          <a:xfrm>
            <a:off x="6143625" y="3286125"/>
            <a:ext cx="2571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http://www.ecolorir.com/o-casamento-perfeito-entre-o-vulo-e-o-espermatozide.html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1277938" y="0"/>
            <a:ext cx="6588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Crescimento, proliferação e diferenciação celular</a:t>
            </a:r>
          </a:p>
        </p:txBody>
      </p:sp>
      <p:pic>
        <p:nvPicPr>
          <p:cNvPr id="512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240" y="720725"/>
            <a:ext cx="5524500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124" name="Retângulo 15"/>
          <p:cNvSpPr>
            <a:spLocks noChangeArrowheads="1"/>
          </p:cNvSpPr>
          <p:nvPr/>
        </p:nvSpPr>
        <p:spPr bwMode="auto">
          <a:xfrm>
            <a:off x="3457575" y="6461125"/>
            <a:ext cx="2428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http://celulastroncofisio.blogspot.com.br/</a:t>
            </a:r>
          </a:p>
        </p:txBody>
      </p:sp>
      <p:sp>
        <p:nvSpPr>
          <p:cNvPr id="5125" name="Retângulo 18"/>
          <p:cNvSpPr>
            <a:spLocks noChangeArrowheads="1"/>
          </p:cNvSpPr>
          <p:nvPr/>
        </p:nvSpPr>
        <p:spPr bwMode="auto">
          <a:xfrm>
            <a:off x="5867397" y="3109913"/>
            <a:ext cx="2857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http://edptres.blogspot.com.br/2011/06/anomalias-dentro-da-embriologia.html</a:t>
            </a:r>
          </a:p>
        </p:txBody>
      </p:sp>
      <p:pic>
        <p:nvPicPr>
          <p:cNvPr id="5126" name="Picture 9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2322" y="720725"/>
            <a:ext cx="284480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127" name="Retângulo 22"/>
          <p:cNvSpPr>
            <a:spLocks noChangeArrowheads="1"/>
          </p:cNvSpPr>
          <p:nvPr/>
        </p:nvSpPr>
        <p:spPr bwMode="auto">
          <a:xfrm>
            <a:off x="6724647" y="6461125"/>
            <a:ext cx="20542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http://dani-luis.blogspot.com.br/</a:t>
            </a:r>
          </a:p>
        </p:txBody>
      </p:sp>
      <p:pic>
        <p:nvPicPr>
          <p:cNvPr id="5128" name="Picture 11" descr="http://imgs.sapo.pt/gfx/453960.gif"/>
          <p:cNvPicPr preferRelativeResize="0">
            <a:picLocks noChangeArrowheads="1"/>
          </p:cNvPicPr>
          <p:nvPr/>
        </p:nvPicPr>
        <p:blipFill>
          <a:blip r:embed="rId4" cstate="print"/>
          <a:srcRect l="7011"/>
          <a:stretch>
            <a:fillRect/>
          </a:stretch>
        </p:blipFill>
        <p:spPr bwMode="auto">
          <a:xfrm>
            <a:off x="5910789" y="4070350"/>
            <a:ext cx="2844800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tângulo 7"/>
          <p:cNvSpPr>
            <a:spLocks noChangeArrowheads="1"/>
          </p:cNvSpPr>
          <p:nvPr/>
        </p:nvSpPr>
        <p:spPr bwMode="auto">
          <a:xfrm>
            <a:off x="869846" y="5173544"/>
            <a:ext cx="38576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http://www.uaz.edu.mx/histo/MorfoEmbrio/Carlson/cap15/15_12.jpg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0" name="Retângulo 21"/>
          <p:cNvSpPr>
            <a:spLocks noChangeArrowheads="1"/>
          </p:cNvSpPr>
          <p:nvPr/>
        </p:nvSpPr>
        <p:spPr bwMode="auto">
          <a:xfrm>
            <a:off x="5589268" y="3498511"/>
            <a:ext cx="284378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http://www.umm.edu/esp_imagepages/19883.htm</a:t>
            </a:r>
          </a:p>
        </p:txBody>
      </p:sp>
      <p:sp>
        <p:nvSpPr>
          <p:cNvPr id="13322" name="Retângulo 23"/>
          <p:cNvSpPr>
            <a:spLocks noChangeArrowheads="1"/>
          </p:cNvSpPr>
          <p:nvPr/>
        </p:nvSpPr>
        <p:spPr bwMode="auto">
          <a:xfrm>
            <a:off x="5367325" y="6499981"/>
            <a:ext cx="32646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http://www.mundodastribos.com/anencefalia-o-que-e.html</a:t>
            </a:r>
          </a:p>
        </p:txBody>
      </p:sp>
      <p:pic>
        <p:nvPicPr>
          <p:cNvPr id="13323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9208" y="4186777"/>
            <a:ext cx="2822036" cy="232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3326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782" y="1868008"/>
            <a:ext cx="4281982" cy="32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3327" name="Retângulo 8"/>
          <p:cNvSpPr>
            <a:spLocks noChangeArrowheads="1"/>
          </p:cNvSpPr>
          <p:nvPr/>
        </p:nvSpPr>
        <p:spPr bwMode="auto">
          <a:xfrm>
            <a:off x="2455863" y="0"/>
            <a:ext cx="421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Alterações do desenvolvimento</a:t>
            </a:r>
          </a:p>
        </p:txBody>
      </p:sp>
      <p:pic>
        <p:nvPicPr>
          <p:cNvPr id="13328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1511" y="785702"/>
            <a:ext cx="2869476" cy="2727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1" name="Retângulo 7"/>
          <p:cNvSpPr>
            <a:spLocks noChangeArrowheads="1"/>
          </p:cNvSpPr>
          <p:nvPr/>
        </p:nvSpPr>
        <p:spPr bwMode="auto">
          <a:xfrm>
            <a:off x="560812" y="1535373"/>
            <a:ext cx="14934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Agenesia renal</a:t>
            </a:r>
            <a:endParaRPr lang="pt-BR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tângulo 7"/>
          <p:cNvSpPr>
            <a:spLocks noChangeArrowheads="1"/>
          </p:cNvSpPr>
          <p:nvPr/>
        </p:nvSpPr>
        <p:spPr bwMode="auto">
          <a:xfrm>
            <a:off x="3070152" y="1526496"/>
            <a:ext cx="16881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Hipoplasia renal</a:t>
            </a:r>
            <a:endParaRPr lang="pt-BR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tângulo 7"/>
          <p:cNvSpPr>
            <a:spLocks noChangeArrowheads="1"/>
          </p:cNvSpPr>
          <p:nvPr/>
        </p:nvSpPr>
        <p:spPr bwMode="auto">
          <a:xfrm>
            <a:off x="6226441" y="3861324"/>
            <a:ext cx="15556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Anencefalia</a:t>
            </a:r>
            <a:endParaRPr lang="pt-BR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tângulo 7"/>
          <p:cNvSpPr>
            <a:spLocks noChangeArrowheads="1"/>
          </p:cNvSpPr>
          <p:nvPr/>
        </p:nvSpPr>
        <p:spPr bwMode="auto">
          <a:xfrm>
            <a:off x="5640069" y="1903782"/>
            <a:ext cx="73877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Atelectasia pulmonar</a:t>
            </a:r>
            <a:endParaRPr lang="pt-BR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6378846" y="2057399"/>
            <a:ext cx="716221" cy="0"/>
          </a:xfrm>
          <a:prstGeom prst="line">
            <a:avLst/>
          </a:prstGeom>
          <a:ln w="28575"/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tângulo 10"/>
          <p:cNvSpPr>
            <a:spLocks noChangeArrowheads="1"/>
          </p:cNvSpPr>
          <p:nvPr/>
        </p:nvSpPr>
        <p:spPr bwMode="auto">
          <a:xfrm>
            <a:off x="2574633" y="3489202"/>
            <a:ext cx="48974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http://tagedesglucks.blogspot.com.br/2009/11/evo-devo-pt-3-nodal-e-ptx2-beauty-of.html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1" name="Retângulo 27"/>
          <p:cNvSpPr>
            <a:spLocks noChangeArrowheads="1"/>
          </p:cNvSpPr>
          <p:nvPr/>
        </p:nvSpPr>
        <p:spPr bwMode="auto">
          <a:xfrm>
            <a:off x="3656013" y="6598816"/>
            <a:ext cx="26431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http://www.umm.edu/imagepages/19879.htm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2" cstate="print"/>
          <a:srcRect l="3021" t="16270" r="-172" b="15982"/>
          <a:stretch>
            <a:fillRect/>
          </a:stretch>
        </p:blipFill>
        <p:spPr bwMode="auto">
          <a:xfrm>
            <a:off x="1656300" y="535188"/>
            <a:ext cx="5831400" cy="2987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434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2419" y="3796879"/>
            <a:ext cx="345916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4350" name="Retângulo 8"/>
          <p:cNvSpPr>
            <a:spLocks noChangeArrowheads="1"/>
          </p:cNvSpPr>
          <p:nvPr/>
        </p:nvSpPr>
        <p:spPr bwMode="auto">
          <a:xfrm>
            <a:off x="2455863" y="0"/>
            <a:ext cx="421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Alterações do desenvolvimento</a:t>
            </a:r>
          </a:p>
        </p:txBody>
      </p:sp>
      <p:sp>
        <p:nvSpPr>
          <p:cNvPr id="7" name="Retângulo 10"/>
          <p:cNvSpPr>
            <a:spLocks noChangeArrowheads="1"/>
          </p:cNvSpPr>
          <p:nvPr/>
        </p:nvSpPr>
        <p:spPr bwMode="auto">
          <a:xfrm>
            <a:off x="3699143" y="539735"/>
            <a:ext cx="17494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400" b="1" i="1" dirty="0" err="1" smtClean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  <a:t>Situs</a:t>
            </a:r>
            <a:r>
              <a:rPr lang="es-ES" sz="1400" b="1" i="1" dirty="0" smtClean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400" b="1" i="1" dirty="0" err="1" smtClean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  <a:t>inversus</a:t>
            </a:r>
            <a:r>
              <a:rPr lang="es-ES" sz="1400" b="1" i="1" dirty="0" smtClean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400" b="1" i="1" dirty="0" err="1" smtClean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  <a:t>totalis</a:t>
            </a:r>
            <a:endParaRPr lang="pt-BR" sz="1400" b="1" i="1" dirty="0">
              <a:solidFill>
                <a:srgbClr val="00006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4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030" y="823911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4344" name="Retângulo 11"/>
          <p:cNvSpPr>
            <a:spLocks noChangeArrowheads="1"/>
          </p:cNvSpPr>
          <p:nvPr/>
        </p:nvSpPr>
        <p:spPr bwMode="auto">
          <a:xfrm>
            <a:off x="452761" y="3338744"/>
            <a:ext cx="32244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http://alf3.urz.unibas.ch/pathopic/e/getpic-fra.cfm?id=9132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5" name="Picture 5"/>
          <p:cNvPicPr preferRelativeResize="0">
            <a:picLocks noChangeArrowheads="1"/>
          </p:cNvPicPr>
          <p:nvPr/>
        </p:nvPicPr>
        <p:blipFill>
          <a:blip r:embed="rId3" cstate="print"/>
          <a:srcRect l="24445" t="26389" r="46814" b="29630"/>
          <a:stretch>
            <a:fillRect/>
          </a:stretch>
        </p:blipFill>
        <p:spPr bwMode="auto">
          <a:xfrm>
            <a:off x="758030" y="3695699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4346" name="Retângulo 13"/>
          <p:cNvSpPr>
            <a:spLocks noChangeArrowheads="1"/>
          </p:cNvSpPr>
          <p:nvPr/>
        </p:nvSpPr>
        <p:spPr bwMode="auto">
          <a:xfrm>
            <a:off x="877888" y="6224588"/>
            <a:ext cx="27749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http://www.flickr.com/photos/ajamer/293585505/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0" name="Retângulo 8"/>
          <p:cNvSpPr>
            <a:spLocks noChangeArrowheads="1"/>
          </p:cNvSpPr>
          <p:nvPr/>
        </p:nvSpPr>
        <p:spPr bwMode="auto">
          <a:xfrm>
            <a:off x="2455863" y="0"/>
            <a:ext cx="421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Alterações do desenvolvimento</a:t>
            </a:r>
          </a:p>
        </p:txBody>
      </p:sp>
      <p:sp>
        <p:nvSpPr>
          <p:cNvPr id="82948" name="AutoShape 4"/>
          <p:cNvSpPr>
            <a:spLocks noChangeAspect="1" noChangeArrowheads="1" noTextEdit="1"/>
          </p:cNvSpPr>
          <p:nvPr/>
        </p:nvSpPr>
        <p:spPr bwMode="auto">
          <a:xfrm>
            <a:off x="3306763" y="865188"/>
            <a:ext cx="6092825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82952" name="Group 8"/>
          <p:cNvGrpSpPr>
            <a:grpSpLocks/>
          </p:cNvGrpSpPr>
          <p:nvPr/>
        </p:nvGrpSpPr>
        <p:grpSpPr bwMode="auto">
          <a:xfrm>
            <a:off x="4097339" y="1246188"/>
            <a:ext cx="2033170" cy="4700130"/>
            <a:chOff x="2083" y="544"/>
            <a:chExt cx="1674" cy="3458"/>
          </a:xfrm>
        </p:grpSpPr>
        <p:pic>
          <p:nvPicPr>
            <p:cNvPr id="8295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07" y="569"/>
              <a:ext cx="1627" cy="3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</p:pic>
        <p:sp>
          <p:nvSpPr>
            <p:cNvPr id="82951" name="Freeform 7"/>
            <p:cNvSpPr>
              <a:spLocks noEditPoints="1"/>
            </p:cNvSpPr>
            <p:nvPr/>
          </p:nvSpPr>
          <p:spPr bwMode="auto">
            <a:xfrm>
              <a:off x="2083" y="544"/>
              <a:ext cx="1674" cy="3458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24" y="3434"/>
                </a:cxn>
                <a:cxn ang="0">
                  <a:pos x="1650" y="3434"/>
                </a:cxn>
                <a:cxn ang="0">
                  <a:pos x="1650" y="24"/>
                </a:cxn>
                <a:cxn ang="0">
                  <a:pos x="24" y="24"/>
                </a:cxn>
                <a:cxn ang="0">
                  <a:pos x="1658" y="16"/>
                </a:cxn>
                <a:cxn ang="0">
                  <a:pos x="1658" y="3442"/>
                </a:cxn>
                <a:cxn ang="0">
                  <a:pos x="15" y="3442"/>
                </a:cxn>
                <a:cxn ang="0">
                  <a:pos x="15" y="16"/>
                </a:cxn>
                <a:cxn ang="0">
                  <a:pos x="1658" y="16"/>
                </a:cxn>
                <a:cxn ang="0">
                  <a:pos x="7" y="8"/>
                </a:cxn>
                <a:cxn ang="0">
                  <a:pos x="7" y="3450"/>
                </a:cxn>
                <a:cxn ang="0">
                  <a:pos x="1666" y="3450"/>
                </a:cxn>
                <a:cxn ang="0">
                  <a:pos x="1666" y="8"/>
                </a:cxn>
                <a:cxn ang="0">
                  <a:pos x="7" y="8"/>
                </a:cxn>
                <a:cxn ang="0">
                  <a:pos x="1674" y="0"/>
                </a:cxn>
                <a:cxn ang="0">
                  <a:pos x="1674" y="3458"/>
                </a:cxn>
                <a:cxn ang="0">
                  <a:pos x="0" y="3458"/>
                </a:cxn>
                <a:cxn ang="0">
                  <a:pos x="0" y="0"/>
                </a:cxn>
                <a:cxn ang="0">
                  <a:pos x="1674" y="0"/>
                </a:cxn>
              </a:cxnLst>
              <a:rect l="0" t="0" r="r" b="b"/>
              <a:pathLst>
                <a:path w="1674" h="3458">
                  <a:moveTo>
                    <a:pt x="24" y="24"/>
                  </a:moveTo>
                  <a:lnTo>
                    <a:pt x="24" y="3434"/>
                  </a:lnTo>
                  <a:lnTo>
                    <a:pt x="1650" y="3434"/>
                  </a:lnTo>
                  <a:lnTo>
                    <a:pt x="1650" y="24"/>
                  </a:lnTo>
                  <a:lnTo>
                    <a:pt x="24" y="24"/>
                  </a:lnTo>
                  <a:close/>
                  <a:moveTo>
                    <a:pt x="1658" y="16"/>
                  </a:moveTo>
                  <a:lnTo>
                    <a:pt x="1658" y="3442"/>
                  </a:lnTo>
                  <a:lnTo>
                    <a:pt x="15" y="3442"/>
                  </a:lnTo>
                  <a:lnTo>
                    <a:pt x="15" y="16"/>
                  </a:lnTo>
                  <a:lnTo>
                    <a:pt x="1658" y="16"/>
                  </a:lnTo>
                  <a:close/>
                  <a:moveTo>
                    <a:pt x="7" y="8"/>
                  </a:moveTo>
                  <a:lnTo>
                    <a:pt x="7" y="3450"/>
                  </a:lnTo>
                  <a:lnTo>
                    <a:pt x="1666" y="3450"/>
                  </a:lnTo>
                  <a:lnTo>
                    <a:pt x="1666" y="8"/>
                  </a:lnTo>
                  <a:lnTo>
                    <a:pt x="7" y="8"/>
                  </a:lnTo>
                  <a:close/>
                  <a:moveTo>
                    <a:pt x="1674" y="0"/>
                  </a:moveTo>
                  <a:lnTo>
                    <a:pt x="1674" y="3458"/>
                  </a:lnTo>
                  <a:lnTo>
                    <a:pt x="0" y="3458"/>
                  </a:lnTo>
                  <a:lnTo>
                    <a:pt x="0" y="0"/>
                  </a:lnTo>
                  <a:lnTo>
                    <a:pt x="1674" y="0"/>
                  </a:lnTo>
                  <a:close/>
                </a:path>
              </a:pathLst>
            </a:custGeom>
            <a:solidFill>
              <a:srgbClr val="66CCFF"/>
            </a:solidFill>
            <a:ln w="1588" cap="flat">
              <a:noFill/>
              <a:prstDash val="solid"/>
              <a:bevel/>
              <a:headEnd/>
              <a:tailEnd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82955" name="Group 11"/>
          <p:cNvGrpSpPr>
            <a:grpSpLocks/>
          </p:cNvGrpSpPr>
          <p:nvPr/>
        </p:nvGrpSpPr>
        <p:grpSpPr bwMode="auto">
          <a:xfrm>
            <a:off x="6323014" y="1246188"/>
            <a:ext cx="2316162" cy="4697412"/>
            <a:chOff x="4013" y="545"/>
            <a:chExt cx="1907" cy="3456"/>
          </a:xfrm>
        </p:grpSpPr>
        <p:pic>
          <p:nvPicPr>
            <p:cNvPr id="82953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37" y="570"/>
              <a:ext cx="1860" cy="3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</p:pic>
        <p:sp>
          <p:nvSpPr>
            <p:cNvPr id="82954" name="Freeform 10"/>
            <p:cNvSpPr>
              <a:spLocks noEditPoints="1"/>
            </p:cNvSpPr>
            <p:nvPr/>
          </p:nvSpPr>
          <p:spPr bwMode="auto">
            <a:xfrm>
              <a:off x="4013" y="545"/>
              <a:ext cx="1907" cy="3456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24" y="3432"/>
                </a:cxn>
                <a:cxn ang="0">
                  <a:pos x="1883" y="3432"/>
                </a:cxn>
                <a:cxn ang="0">
                  <a:pos x="1883" y="24"/>
                </a:cxn>
                <a:cxn ang="0">
                  <a:pos x="24" y="24"/>
                </a:cxn>
                <a:cxn ang="0">
                  <a:pos x="1891" y="16"/>
                </a:cxn>
                <a:cxn ang="0">
                  <a:pos x="1891" y="3440"/>
                </a:cxn>
                <a:cxn ang="0">
                  <a:pos x="15" y="3440"/>
                </a:cxn>
                <a:cxn ang="0">
                  <a:pos x="15" y="16"/>
                </a:cxn>
                <a:cxn ang="0">
                  <a:pos x="1891" y="16"/>
                </a:cxn>
                <a:cxn ang="0">
                  <a:pos x="7" y="8"/>
                </a:cxn>
                <a:cxn ang="0">
                  <a:pos x="7" y="3448"/>
                </a:cxn>
                <a:cxn ang="0">
                  <a:pos x="1899" y="3448"/>
                </a:cxn>
                <a:cxn ang="0">
                  <a:pos x="1899" y="8"/>
                </a:cxn>
                <a:cxn ang="0">
                  <a:pos x="7" y="8"/>
                </a:cxn>
                <a:cxn ang="0">
                  <a:pos x="1907" y="0"/>
                </a:cxn>
                <a:cxn ang="0">
                  <a:pos x="1907" y="3456"/>
                </a:cxn>
                <a:cxn ang="0">
                  <a:pos x="0" y="3456"/>
                </a:cxn>
                <a:cxn ang="0">
                  <a:pos x="0" y="0"/>
                </a:cxn>
                <a:cxn ang="0">
                  <a:pos x="1907" y="0"/>
                </a:cxn>
              </a:cxnLst>
              <a:rect l="0" t="0" r="r" b="b"/>
              <a:pathLst>
                <a:path w="1907" h="3456">
                  <a:moveTo>
                    <a:pt x="24" y="24"/>
                  </a:moveTo>
                  <a:lnTo>
                    <a:pt x="24" y="3432"/>
                  </a:lnTo>
                  <a:lnTo>
                    <a:pt x="1883" y="3432"/>
                  </a:lnTo>
                  <a:lnTo>
                    <a:pt x="1883" y="24"/>
                  </a:lnTo>
                  <a:lnTo>
                    <a:pt x="24" y="24"/>
                  </a:lnTo>
                  <a:close/>
                  <a:moveTo>
                    <a:pt x="1891" y="16"/>
                  </a:moveTo>
                  <a:lnTo>
                    <a:pt x="1891" y="3440"/>
                  </a:lnTo>
                  <a:lnTo>
                    <a:pt x="15" y="3440"/>
                  </a:lnTo>
                  <a:lnTo>
                    <a:pt x="15" y="16"/>
                  </a:lnTo>
                  <a:lnTo>
                    <a:pt x="1891" y="16"/>
                  </a:lnTo>
                  <a:close/>
                  <a:moveTo>
                    <a:pt x="7" y="8"/>
                  </a:moveTo>
                  <a:lnTo>
                    <a:pt x="7" y="3448"/>
                  </a:lnTo>
                  <a:lnTo>
                    <a:pt x="1899" y="3448"/>
                  </a:lnTo>
                  <a:lnTo>
                    <a:pt x="1899" y="8"/>
                  </a:lnTo>
                  <a:lnTo>
                    <a:pt x="7" y="8"/>
                  </a:lnTo>
                  <a:close/>
                  <a:moveTo>
                    <a:pt x="1907" y="0"/>
                  </a:moveTo>
                  <a:lnTo>
                    <a:pt x="1907" y="3456"/>
                  </a:lnTo>
                  <a:lnTo>
                    <a:pt x="0" y="3456"/>
                  </a:lnTo>
                  <a:lnTo>
                    <a:pt x="0" y="0"/>
                  </a:lnTo>
                  <a:lnTo>
                    <a:pt x="1907" y="0"/>
                  </a:lnTo>
                  <a:close/>
                </a:path>
              </a:pathLst>
            </a:custGeom>
            <a:solidFill>
              <a:srgbClr val="66CCFF"/>
            </a:solidFill>
            <a:ln w="1588" cap="flat">
              <a:noFill/>
              <a:prstDash val="solid"/>
              <a:bevel/>
              <a:headEnd/>
              <a:tailEnd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4" name="Retângulo 7"/>
          <p:cNvSpPr>
            <a:spLocks noChangeArrowheads="1"/>
          </p:cNvSpPr>
          <p:nvPr/>
        </p:nvSpPr>
        <p:spPr bwMode="auto">
          <a:xfrm>
            <a:off x="832482" y="514441"/>
            <a:ext cx="15556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Struma</a:t>
            </a:r>
            <a:r>
              <a:rPr lang="es-ES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ovarii</a:t>
            </a:r>
            <a:endParaRPr lang="pt-BR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tângulo 7"/>
          <p:cNvSpPr>
            <a:spLocks noChangeArrowheads="1"/>
          </p:cNvSpPr>
          <p:nvPr/>
        </p:nvSpPr>
        <p:spPr bwMode="auto">
          <a:xfrm>
            <a:off x="4649880" y="869548"/>
            <a:ext cx="32068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Ectopia </a:t>
            </a:r>
            <a:r>
              <a:rPr lang="es-E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tireoideana</a:t>
            </a:r>
            <a:r>
              <a:rPr lang="es-E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no pâncreas</a:t>
            </a:r>
            <a:endParaRPr lang="pt-B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tângulo 7"/>
          <p:cNvSpPr>
            <a:spLocks noChangeArrowheads="1"/>
          </p:cNvSpPr>
          <p:nvPr/>
        </p:nvSpPr>
        <p:spPr bwMode="auto">
          <a:xfrm>
            <a:off x="268288" y="4200525"/>
            <a:ext cx="37322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http://www.uaz.edu.mx/histo/MorfoEmbrio/Carlson/cap15/15_12.jpg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4" name="Retângulo 13"/>
          <p:cNvSpPr>
            <a:spLocks noChangeArrowheads="1"/>
          </p:cNvSpPr>
          <p:nvPr/>
        </p:nvSpPr>
        <p:spPr bwMode="auto">
          <a:xfrm>
            <a:off x="4294188" y="6201396"/>
            <a:ext cx="45593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http://jeancmiranda.blogspot.com.br/2011/09/mulher-da-luz-gemeos-de-uteros.html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2" cstate="print"/>
          <a:srcRect b="8475"/>
          <a:stretch>
            <a:fillRect/>
          </a:stretch>
        </p:blipFill>
        <p:spPr bwMode="auto">
          <a:xfrm>
            <a:off x="4291013" y="3081959"/>
            <a:ext cx="4532312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5369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724" y="1008362"/>
            <a:ext cx="1885826" cy="31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537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1008362"/>
            <a:ext cx="1503363" cy="31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5371" name="Retângulo 8"/>
          <p:cNvSpPr>
            <a:spLocks noChangeArrowheads="1"/>
          </p:cNvSpPr>
          <p:nvPr/>
        </p:nvSpPr>
        <p:spPr bwMode="auto">
          <a:xfrm>
            <a:off x="2455863" y="0"/>
            <a:ext cx="421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Alterações do desenvolvimento</a:t>
            </a:r>
          </a:p>
        </p:txBody>
      </p:sp>
      <p:sp>
        <p:nvSpPr>
          <p:cNvPr id="2" name="Retângulo 1"/>
          <p:cNvSpPr/>
          <p:nvPr/>
        </p:nvSpPr>
        <p:spPr>
          <a:xfrm>
            <a:off x="334008" y="607666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Duplicação renal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340361" y="643177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Duplicação ureteral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776020" y="2711710"/>
            <a:ext cx="142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Útero </a:t>
            </a:r>
            <a:r>
              <a:rPr lang="pt-BR" dirty="0" err="1" smtClean="0">
                <a:solidFill>
                  <a:schemeClr val="bg1"/>
                </a:solidFill>
              </a:rPr>
              <a:t>didelfo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tângulo 10"/>
          <p:cNvSpPr>
            <a:spLocks noChangeArrowheads="1"/>
          </p:cNvSpPr>
          <p:nvPr/>
        </p:nvSpPr>
        <p:spPr bwMode="auto">
          <a:xfrm>
            <a:off x="4975225" y="5211763"/>
            <a:ext cx="38576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http://dc232.4shared.com/doc/6taOmPJn/preview.html</a:t>
            </a:r>
            <a:endParaRPr lang="pt-BR" sz="1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9" name="Picture 8"/>
          <p:cNvPicPr>
            <a:picLocks noChangeAspect="1" noChangeArrowheads="1"/>
          </p:cNvPicPr>
          <p:nvPr/>
        </p:nvPicPr>
        <p:blipFill>
          <a:blip r:embed="rId2" cstate="print"/>
          <a:srcRect l="4411" t="7422" r="5145" b="8594"/>
          <a:stretch>
            <a:fillRect/>
          </a:stretch>
        </p:blipFill>
        <p:spPr bwMode="auto">
          <a:xfrm>
            <a:off x="311150" y="1768475"/>
            <a:ext cx="292893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6390" name="Retângulo 27"/>
          <p:cNvSpPr>
            <a:spLocks noChangeArrowheads="1"/>
          </p:cNvSpPr>
          <p:nvPr/>
        </p:nvSpPr>
        <p:spPr bwMode="auto">
          <a:xfrm>
            <a:off x="-25400" y="5194300"/>
            <a:ext cx="35004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http://www.urologia-mg.com.br/a-patologia%20congenita.htm</a:t>
            </a:r>
            <a:endParaRPr lang="pt-BR" sz="1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1" name="Picture 9"/>
          <p:cNvPicPr>
            <a:picLocks noChangeAspect="1" noChangeArrowheads="1"/>
          </p:cNvPicPr>
          <p:nvPr/>
        </p:nvPicPr>
        <p:blipFill>
          <a:blip r:embed="rId3" cstate="print"/>
          <a:srcRect l="3333" r="4424" b="20525"/>
          <a:stretch>
            <a:fillRect/>
          </a:stretch>
        </p:blipFill>
        <p:spPr bwMode="auto">
          <a:xfrm>
            <a:off x="3457575" y="1770063"/>
            <a:ext cx="5348288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6392" name="Retângulo 8"/>
          <p:cNvSpPr>
            <a:spLocks noChangeArrowheads="1"/>
          </p:cNvSpPr>
          <p:nvPr/>
        </p:nvSpPr>
        <p:spPr bwMode="auto">
          <a:xfrm>
            <a:off x="2455863" y="0"/>
            <a:ext cx="421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Alterações do desenvolvimento</a:t>
            </a:r>
          </a:p>
        </p:txBody>
      </p:sp>
      <p:sp>
        <p:nvSpPr>
          <p:cNvPr id="7" name="Retângulo 7"/>
          <p:cNvSpPr>
            <a:spLocks noChangeArrowheads="1"/>
          </p:cNvSpPr>
          <p:nvPr/>
        </p:nvSpPr>
        <p:spPr bwMode="auto">
          <a:xfrm>
            <a:off x="2732303" y="1348941"/>
            <a:ext cx="18663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Rins</a:t>
            </a:r>
            <a:r>
              <a:rPr lang="es-E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s-E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ferradura</a:t>
            </a:r>
            <a:endParaRPr lang="pt-BR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4094" y="52437"/>
            <a:ext cx="8175811" cy="7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lnSpc>
                <a:spcPts val="52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t-BR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 QUE </a:t>
            </a:r>
            <a:r>
              <a:rPr lang="pt-B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É UM PATOLOGISTA ?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upo 22"/>
          <p:cNvGrpSpPr/>
          <p:nvPr/>
        </p:nvGrpSpPr>
        <p:grpSpPr>
          <a:xfrm>
            <a:off x="3480010" y="2178425"/>
            <a:ext cx="2060178" cy="2447364"/>
            <a:chOff x="3480010" y="2178425"/>
            <a:chExt cx="2060178" cy="2447364"/>
          </a:xfrm>
        </p:grpSpPr>
        <p:sp>
          <p:nvSpPr>
            <p:cNvPr id="18" name="Elipse 17"/>
            <p:cNvSpPr/>
            <p:nvPr/>
          </p:nvSpPr>
          <p:spPr>
            <a:xfrm>
              <a:off x="3480010" y="2178425"/>
              <a:ext cx="2060178" cy="24473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0" descr="capa livro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 l="50097" t="30131" r="18180" b="-2496"/>
            <a:stretch>
              <a:fillRect/>
            </a:stretch>
          </p:blipFill>
          <p:spPr bwMode="auto">
            <a:xfrm>
              <a:off x="3562350" y="2290763"/>
              <a:ext cx="1888191" cy="2281237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pic>
        <p:nvPicPr>
          <p:cNvPr id="76802" name="Picture 2" descr="http://douglasboy.files.wordpress.com/2008/09/patinhos1.jpg"/>
          <p:cNvPicPr>
            <a:picLocks noChangeAspect="1" noChangeArrowheads="1"/>
          </p:cNvPicPr>
          <p:nvPr/>
        </p:nvPicPr>
        <p:blipFill>
          <a:blip r:embed="rId4" cstate="print"/>
          <a:srcRect l="2705" t="2373" r="2116" b="2480"/>
          <a:stretch>
            <a:fillRect/>
          </a:stretch>
        </p:blipFill>
        <p:spPr bwMode="auto">
          <a:xfrm>
            <a:off x="797859" y="941294"/>
            <a:ext cx="2411506" cy="165847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6" name="Retângulo 5"/>
          <p:cNvSpPr/>
          <p:nvPr/>
        </p:nvSpPr>
        <p:spPr>
          <a:xfrm>
            <a:off x="1170481" y="2616802"/>
            <a:ext cx="20874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</a:rPr>
              <a:t>ludy-quadrinhosdisney</a:t>
            </a:r>
            <a:r>
              <a:rPr lang="pt-BR" sz="1000" dirty="0" smtClean="0">
                <a:solidFill>
                  <a:schemeClr val="bg1"/>
                </a:solidFill>
              </a:rPr>
              <a:t>.blogspot.com</a:t>
            </a:r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416573" y="6611779"/>
            <a:ext cx="1104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</a:rPr>
              <a:t>www.imagui.com</a:t>
            </a:r>
            <a:endParaRPr lang="pt-BR" sz="1000" dirty="0">
              <a:solidFill>
                <a:schemeClr val="bg1"/>
              </a:solidFill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2321859" y="4831976"/>
            <a:ext cx="1219200" cy="1800507"/>
            <a:chOff x="2384612" y="4670612"/>
            <a:chExt cx="1353670" cy="1961871"/>
          </a:xfrm>
        </p:grpSpPr>
        <p:sp>
          <p:nvSpPr>
            <p:cNvPr id="20" name="Retângulo 19"/>
            <p:cNvSpPr/>
            <p:nvPr/>
          </p:nvSpPr>
          <p:spPr>
            <a:xfrm>
              <a:off x="2384612" y="4670612"/>
              <a:ext cx="1353670" cy="19453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6804" name="Picture 4" descr="http://i.imgur.com/LMh1bdB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95433" y="4693024"/>
              <a:ext cx="1332029" cy="193945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</a:sp3d>
          </p:spPr>
        </p:pic>
      </p:grpSp>
      <p:pic>
        <p:nvPicPr>
          <p:cNvPr id="76806" name="Picture 6" descr="http://www.petmag.com.br/img/petteca/famosos/8568/tio-patinhas-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9340" y="3429000"/>
            <a:ext cx="1476002" cy="16826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0" name="Retângulo 9"/>
          <p:cNvSpPr/>
          <p:nvPr/>
        </p:nvSpPr>
        <p:spPr>
          <a:xfrm>
            <a:off x="695350" y="5096744"/>
            <a:ext cx="12666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</a:rPr>
              <a:t>www.petmag.com.br</a:t>
            </a:r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5993490" y="2586626"/>
            <a:ext cx="14205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</a:rPr>
              <a:t>www.umapergunta.com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76810" name="Picture 10" descr="http://img2.panamericana.pe/slideshow/1402351676885.jpg"/>
          <p:cNvPicPr>
            <a:picLocks noChangeAspect="1" noChangeArrowheads="1"/>
          </p:cNvPicPr>
          <p:nvPr/>
        </p:nvPicPr>
        <p:blipFill>
          <a:blip r:embed="rId7" cstate="print"/>
          <a:srcRect l="-2947"/>
          <a:stretch>
            <a:fillRect/>
          </a:stretch>
        </p:blipFill>
        <p:spPr bwMode="auto">
          <a:xfrm>
            <a:off x="7180729" y="3429000"/>
            <a:ext cx="1676401" cy="189349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4" name="Retângulo 13"/>
          <p:cNvSpPr/>
          <p:nvPr/>
        </p:nvSpPr>
        <p:spPr>
          <a:xfrm>
            <a:off x="7795397" y="5308384"/>
            <a:ext cx="10550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</a:rPr>
              <a:t>panamericana</a:t>
            </a:r>
            <a:r>
              <a:rPr lang="pt-BR" sz="1000" dirty="0" smtClean="0">
                <a:solidFill>
                  <a:schemeClr val="bg1"/>
                </a:solidFill>
              </a:rPr>
              <a:t>.</a:t>
            </a:r>
            <a:r>
              <a:rPr lang="pt-BR" sz="1000" dirty="0" err="1" smtClean="0">
                <a:solidFill>
                  <a:schemeClr val="bg1"/>
                </a:solidFill>
              </a:rPr>
              <a:t>pe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76812" name="Picture 12" descr="http://www.atrativoweb.com/wp-content/uploads/2012/05/desenho-do-pato-donal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92986" y="899925"/>
            <a:ext cx="1502896" cy="17447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6814" name="Picture 14" descr="http://diariocatarinense.rbsdirect.com.br/imagesrc/15425102.jpg?w=800"/>
          <p:cNvPicPr>
            <a:picLocks noChangeAspect="1" noChangeArrowheads="1"/>
          </p:cNvPicPr>
          <p:nvPr/>
        </p:nvPicPr>
        <p:blipFill>
          <a:blip r:embed="rId9" cstate="print"/>
          <a:srcRect l="1958" t="3415" r="2983" b="7751"/>
          <a:stretch>
            <a:fillRect/>
          </a:stretch>
        </p:blipFill>
        <p:spPr bwMode="auto">
          <a:xfrm>
            <a:off x="5369860" y="4684902"/>
            <a:ext cx="1416424" cy="18862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7" name="Retângulo 16"/>
          <p:cNvSpPr/>
          <p:nvPr/>
        </p:nvSpPr>
        <p:spPr>
          <a:xfrm>
            <a:off x="5231490" y="6611779"/>
            <a:ext cx="18325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</a:rPr>
              <a:t>diariocatarinense</a:t>
            </a:r>
            <a:r>
              <a:rPr lang="pt-BR" sz="1000" dirty="0" smtClean="0">
                <a:solidFill>
                  <a:schemeClr val="bg1"/>
                </a:solidFill>
              </a:rPr>
              <a:t>.clicrbs.com.</a:t>
            </a:r>
            <a:r>
              <a:rPr lang="pt-BR" sz="1000" dirty="0" err="1" smtClean="0">
                <a:solidFill>
                  <a:schemeClr val="bg1"/>
                </a:solidFill>
              </a:rPr>
              <a:t>br</a:t>
            </a:r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1524087" y="2852646"/>
            <a:ext cx="6078070" cy="540000"/>
          </a:xfrm>
          <a:prstGeom prst="rect">
            <a:avLst/>
          </a:prstGeom>
          <a:solidFill>
            <a:srgbClr val="99CCFF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lnSpc>
                <a:spcPts val="52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É um lojista que vende patos?</a:t>
            </a:r>
            <a:endParaRPr kumimoji="0" lang="pt-BR" sz="3600" b="0" i="0" u="none" strike="noStrike" cap="none" normalizeH="0" baseline="0" dirty="0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5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6" grpId="0"/>
      <p:bldP spid="7" grpId="0"/>
      <p:bldP spid="10" grpId="0"/>
      <p:bldP spid="12" grpId="0"/>
      <p:bldP spid="14" grpId="0"/>
      <p:bldP spid="17" grpId="0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tângulo 5"/>
          <p:cNvSpPr>
            <a:spLocks noChangeArrowheads="1"/>
          </p:cNvSpPr>
          <p:nvPr/>
        </p:nvSpPr>
        <p:spPr bwMode="auto">
          <a:xfrm>
            <a:off x="4398963" y="6015038"/>
            <a:ext cx="45608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http://pozemedicale.org/Portugal/Doencas_Digestivas/Estenose_esofagica-fotos.html</a:t>
            </a:r>
          </a:p>
        </p:txBody>
      </p:sp>
      <p:sp>
        <p:nvSpPr>
          <p:cNvPr id="17412" name="Retângulo 6"/>
          <p:cNvSpPr>
            <a:spLocks noChangeArrowheads="1"/>
          </p:cNvSpPr>
          <p:nvPr/>
        </p:nvSpPr>
        <p:spPr bwMode="auto">
          <a:xfrm>
            <a:off x="247650" y="3700463"/>
            <a:ext cx="41830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http://www.babycor.com.br/coarcta%C3%A7%C3%A3o_a%C3%B3rtica.htm</a:t>
            </a: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38" y="833438"/>
            <a:ext cx="4086225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148013"/>
            <a:ext cx="4437063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7417" name="Retângulo 8"/>
          <p:cNvSpPr>
            <a:spLocks noChangeArrowheads="1"/>
          </p:cNvSpPr>
          <p:nvPr/>
        </p:nvSpPr>
        <p:spPr bwMode="auto">
          <a:xfrm>
            <a:off x="2455863" y="0"/>
            <a:ext cx="421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Alterações do desenvolvimento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230472" y="3745331"/>
            <a:ext cx="1201271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1600" dirty="0" smtClean="0"/>
              <a:t>Estreitamento  esofágico</a:t>
            </a:r>
            <a:endParaRPr lang="pt-BR" sz="16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tângulo 5"/>
          <p:cNvSpPr>
            <a:spLocks noChangeArrowheads="1"/>
          </p:cNvSpPr>
          <p:nvPr/>
        </p:nvSpPr>
        <p:spPr bwMode="auto">
          <a:xfrm>
            <a:off x="4713288" y="3898900"/>
            <a:ext cx="4286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http://www.monografias.com/trabajos63/alteraciones-desarrollo-intestino-anterior/alteraciones-desarrollo-intestino-anterior2.shtml</a:t>
            </a:r>
          </a:p>
        </p:txBody>
      </p:sp>
      <p:sp>
        <p:nvSpPr>
          <p:cNvPr id="18436" name="Retângulo 6"/>
          <p:cNvSpPr>
            <a:spLocks noChangeArrowheads="1"/>
          </p:cNvSpPr>
          <p:nvPr/>
        </p:nvSpPr>
        <p:spPr bwMode="auto">
          <a:xfrm>
            <a:off x="357188" y="6162675"/>
            <a:ext cx="3714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http://www.lookfordiagnosis.com/mesh_info.php?term=Atresia+Tric%C3%BAspide&amp;lang=3</a:t>
            </a:r>
          </a:p>
        </p:txBody>
      </p:sp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3124200"/>
            <a:ext cx="3824287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8440" name="Picture 3"/>
          <p:cNvPicPr>
            <a:picLocks noChangeAspect="1" noChangeArrowheads="1"/>
          </p:cNvPicPr>
          <p:nvPr/>
        </p:nvPicPr>
        <p:blipFill>
          <a:blip r:embed="rId3" cstate="print"/>
          <a:srcRect l="5167"/>
          <a:stretch>
            <a:fillRect/>
          </a:stretch>
        </p:blipFill>
        <p:spPr bwMode="auto">
          <a:xfrm>
            <a:off x="4076700" y="876300"/>
            <a:ext cx="4878388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8441" name="Retângulo 8"/>
          <p:cNvSpPr>
            <a:spLocks noChangeArrowheads="1"/>
          </p:cNvSpPr>
          <p:nvPr/>
        </p:nvSpPr>
        <p:spPr bwMode="auto">
          <a:xfrm>
            <a:off x="2455863" y="0"/>
            <a:ext cx="421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Alterações do desenvolvimento</a:t>
            </a:r>
          </a:p>
        </p:txBody>
      </p:sp>
      <p:sp>
        <p:nvSpPr>
          <p:cNvPr id="7" name="Retângulo 7"/>
          <p:cNvSpPr>
            <a:spLocks noChangeArrowheads="1"/>
          </p:cNvSpPr>
          <p:nvPr/>
        </p:nvSpPr>
        <p:spPr bwMode="auto">
          <a:xfrm>
            <a:off x="5564281" y="532197"/>
            <a:ext cx="16266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Atresia</a:t>
            </a:r>
            <a:r>
              <a:rPr lang="pt-B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esofágica</a:t>
            </a:r>
            <a:endParaRPr lang="pt-BR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265232" y="985275"/>
            <a:ext cx="1224000" cy="64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Fatores intrínsecos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5353677" y="1139131"/>
            <a:ext cx="1441568" cy="29951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Regressivos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353678" y="798286"/>
            <a:ext cx="1441568" cy="29951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Genéticos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5353677" y="1465943"/>
            <a:ext cx="1439921" cy="29951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Hormonais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5370612" y="2215083"/>
            <a:ext cx="1422074" cy="27352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Químicos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5370612" y="1889102"/>
            <a:ext cx="1422074" cy="27352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Físicos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5370612" y="2549694"/>
            <a:ext cx="1422074" cy="27352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Biológicos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3265232" y="2050904"/>
            <a:ext cx="1224000" cy="64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Fatores extrínsecos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1923695" y="4322872"/>
            <a:ext cx="1152000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Nosologia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1923695" y="1687697"/>
            <a:ext cx="1152000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Etiologia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228701" y="2813744"/>
            <a:ext cx="1514475" cy="64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Alterações do crescimento</a:t>
            </a: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3265232" y="3565329"/>
            <a:ext cx="1264708" cy="27630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Sistêmicas</a:t>
            </a: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3265232" y="5247860"/>
            <a:ext cx="1302808" cy="27630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Localizadas</a:t>
            </a:r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5370611" y="3379857"/>
            <a:ext cx="1419931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Acromegalia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5370611" y="3057733"/>
            <a:ext cx="1419931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Gigantismo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5370611" y="3701981"/>
            <a:ext cx="1419931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Nanismo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1523" name="Text Box 19"/>
          <p:cNvSpPr txBox="1">
            <a:spLocks noChangeArrowheads="1"/>
          </p:cNvSpPr>
          <p:nvPr/>
        </p:nvSpPr>
        <p:spPr bwMode="auto">
          <a:xfrm>
            <a:off x="5370452" y="4421086"/>
            <a:ext cx="2105731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Atrofia </a:t>
            </a:r>
            <a:r>
              <a:rPr lang="pt-BR" dirty="0">
                <a:solidFill>
                  <a:schemeClr val="bg1"/>
                </a:solidFill>
              </a:rPr>
              <a:t>/ Hipotrofia</a:t>
            </a:r>
          </a:p>
        </p:txBody>
      </p:sp>
      <p:sp>
        <p:nvSpPr>
          <p:cNvPr id="21524" name="Text Box 20"/>
          <p:cNvSpPr txBox="1">
            <a:spLocks noChangeArrowheads="1"/>
          </p:cNvSpPr>
          <p:nvPr/>
        </p:nvSpPr>
        <p:spPr bwMode="auto">
          <a:xfrm>
            <a:off x="5370610" y="5456503"/>
            <a:ext cx="1451103" cy="2874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Metaplasia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1525" name="Text Box 21"/>
          <p:cNvSpPr txBox="1">
            <a:spLocks noChangeArrowheads="1"/>
          </p:cNvSpPr>
          <p:nvPr/>
        </p:nvSpPr>
        <p:spPr bwMode="auto">
          <a:xfrm>
            <a:off x="5370610" y="4790581"/>
            <a:ext cx="1451103" cy="2874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Hipertrofia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1526" name="Text Box 22"/>
          <p:cNvSpPr txBox="1">
            <a:spLocks noChangeArrowheads="1"/>
          </p:cNvSpPr>
          <p:nvPr/>
        </p:nvSpPr>
        <p:spPr bwMode="auto">
          <a:xfrm>
            <a:off x="5370610" y="5789464"/>
            <a:ext cx="1451103" cy="2874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Displasia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1527" name="Text Box 23"/>
          <p:cNvSpPr txBox="1">
            <a:spLocks noChangeArrowheads="1"/>
          </p:cNvSpPr>
          <p:nvPr/>
        </p:nvSpPr>
        <p:spPr bwMode="auto">
          <a:xfrm>
            <a:off x="5370610" y="6122423"/>
            <a:ext cx="1451103" cy="2874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Neoplasia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1528" name="Text Box 24"/>
          <p:cNvSpPr txBox="1">
            <a:spLocks noChangeArrowheads="1"/>
          </p:cNvSpPr>
          <p:nvPr/>
        </p:nvSpPr>
        <p:spPr bwMode="auto">
          <a:xfrm>
            <a:off x="7054270" y="6241347"/>
            <a:ext cx="1735504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 err="1" smtClean="0">
                <a:solidFill>
                  <a:schemeClr val="bg1"/>
                </a:solidFill>
              </a:rPr>
              <a:t>Malígna</a:t>
            </a:r>
            <a:r>
              <a:rPr lang="pt-BR" dirty="0" smtClean="0">
                <a:solidFill>
                  <a:schemeClr val="bg1"/>
                </a:solidFill>
              </a:rPr>
              <a:t>(Câncer</a:t>
            </a:r>
            <a:r>
              <a:rPr lang="pt-BR" dirty="0">
                <a:solidFill>
                  <a:schemeClr val="bg1"/>
                </a:solidFill>
              </a:rPr>
              <a:t>)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1529" name="Text Box 25"/>
          <p:cNvSpPr txBox="1">
            <a:spLocks noChangeArrowheads="1"/>
          </p:cNvSpPr>
          <p:nvPr/>
        </p:nvSpPr>
        <p:spPr bwMode="auto">
          <a:xfrm>
            <a:off x="7054270" y="5922409"/>
            <a:ext cx="889941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Benígna</a:t>
            </a:r>
          </a:p>
        </p:txBody>
      </p:sp>
      <p:sp>
        <p:nvSpPr>
          <p:cNvPr id="21531" name="Text Box 27"/>
          <p:cNvSpPr txBox="1">
            <a:spLocks noChangeArrowheads="1"/>
          </p:cNvSpPr>
          <p:nvPr/>
        </p:nvSpPr>
        <p:spPr bwMode="auto">
          <a:xfrm>
            <a:off x="5370610" y="4024105"/>
            <a:ext cx="1419931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Progéria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1532" name="Text Box 28"/>
          <p:cNvSpPr txBox="1">
            <a:spLocks noChangeArrowheads="1"/>
          </p:cNvSpPr>
          <p:nvPr/>
        </p:nvSpPr>
        <p:spPr bwMode="auto">
          <a:xfrm>
            <a:off x="5370610" y="5123542"/>
            <a:ext cx="1451103" cy="2874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Hiperplasia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1533" name="AutoShape 29"/>
          <p:cNvSpPr>
            <a:spLocks/>
          </p:cNvSpPr>
          <p:nvPr/>
        </p:nvSpPr>
        <p:spPr bwMode="auto">
          <a:xfrm>
            <a:off x="6941913" y="5880209"/>
            <a:ext cx="100206" cy="720000"/>
          </a:xfrm>
          <a:prstGeom prst="leftBrace">
            <a:avLst>
              <a:gd name="adj1" fmla="val 31579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535" name="AutoShape 31"/>
          <p:cNvCxnSpPr>
            <a:cxnSpLocks noChangeShapeType="1"/>
          </p:cNvCxnSpPr>
          <p:nvPr/>
        </p:nvCxnSpPr>
        <p:spPr bwMode="auto">
          <a:xfrm>
            <a:off x="6654369" y="6241347"/>
            <a:ext cx="288000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21536" name="AutoShape 32"/>
          <p:cNvSpPr>
            <a:spLocks/>
          </p:cNvSpPr>
          <p:nvPr/>
        </p:nvSpPr>
        <p:spPr bwMode="auto">
          <a:xfrm>
            <a:off x="5201486" y="782672"/>
            <a:ext cx="147600" cy="1044000"/>
          </a:xfrm>
          <a:prstGeom prst="leftBrace">
            <a:avLst>
              <a:gd name="adj1" fmla="val 39080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37" name="AutoShape 33"/>
          <p:cNvSpPr>
            <a:spLocks/>
          </p:cNvSpPr>
          <p:nvPr/>
        </p:nvSpPr>
        <p:spPr bwMode="auto">
          <a:xfrm>
            <a:off x="5201487" y="1853460"/>
            <a:ext cx="146638" cy="1044000"/>
          </a:xfrm>
          <a:prstGeom prst="leftBrace">
            <a:avLst>
              <a:gd name="adj1" fmla="val 39080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38" name="AutoShape 34"/>
          <p:cNvSpPr>
            <a:spLocks/>
          </p:cNvSpPr>
          <p:nvPr/>
        </p:nvSpPr>
        <p:spPr bwMode="auto">
          <a:xfrm>
            <a:off x="5201487" y="3048195"/>
            <a:ext cx="146638" cy="1332000"/>
          </a:xfrm>
          <a:prstGeom prst="leftBrace">
            <a:avLst>
              <a:gd name="adj1" fmla="val 64080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39" name="AutoShape 35"/>
          <p:cNvSpPr>
            <a:spLocks/>
          </p:cNvSpPr>
          <p:nvPr/>
        </p:nvSpPr>
        <p:spPr bwMode="auto">
          <a:xfrm>
            <a:off x="5202806" y="4409081"/>
            <a:ext cx="144000" cy="2016000"/>
          </a:xfrm>
          <a:prstGeom prst="leftBrace">
            <a:avLst>
              <a:gd name="adj1" fmla="val 102586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540" name="AutoShape 36"/>
          <p:cNvCxnSpPr>
            <a:cxnSpLocks noChangeShapeType="1"/>
          </p:cNvCxnSpPr>
          <p:nvPr/>
        </p:nvCxnSpPr>
        <p:spPr bwMode="auto">
          <a:xfrm>
            <a:off x="4556230" y="5414734"/>
            <a:ext cx="629531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1541" name="AutoShape 37"/>
          <p:cNvCxnSpPr>
            <a:cxnSpLocks noChangeShapeType="1"/>
          </p:cNvCxnSpPr>
          <p:nvPr/>
        </p:nvCxnSpPr>
        <p:spPr bwMode="auto">
          <a:xfrm>
            <a:off x="4556230" y="3721154"/>
            <a:ext cx="629531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1542" name="AutoShape 38"/>
          <p:cNvCxnSpPr>
            <a:cxnSpLocks noChangeShapeType="1"/>
          </p:cNvCxnSpPr>
          <p:nvPr/>
        </p:nvCxnSpPr>
        <p:spPr bwMode="auto">
          <a:xfrm>
            <a:off x="4538978" y="2378318"/>
            <a:ext cx="629531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1543" name="AutoShape 39"/>
          <p:cNvCxnSpPr>
            <a:cxnSpLocks noChangeShapeType="1"/>
          </p:cNvCxnSpPr>
          <p:nvPr/>
        </p:nvCxnSpPr>
        <p:spPr bwMode="auto">
          <a:xfrm>
            <a:off x="4556230" y="1314015"/>
            <a:ext cx="629531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21544" name="AutoShape 40"/>
          <p:cNvSpPr>
            <a:spLocks/>
          </p:cNvSpPr>
          <p:nvPr/>
        </p:nvSpPr>
        <p:spPr bwMode="auto">
          <a:xfrm>
            <a:off x="3128534" y="967236"/>
            <a:ext cx="163155" cy="1800000"/>
          </a:xfrm>
          <a:prstGeom prst="leftBrace">
            <a:avLst>
              <a:gd name="adj1" fmla="val 67445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45" name="AutoShape 41"/>
          <p:cNvSpPr>
            <a:spLocks/>
          </p:cNvSpPr>
          <p:nvPr/>
        </p:nvSpPr>
        <p:spPr bwMode="auto">
          <a:xfrm>
            <a:off x="3148114" y="3566481"/>
            <a:ext cx="134051" cy="2009775"/>
          </a:xfrm>
          <a:prstGeom prst="leftBrace">
            <a:avLst>
              <a:gd name="adj1" fmla="val 56532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46" name="AutoShape 42"/>
          <p:cNvSpPr>
            <a:spLocks/>
          </p:cNvSpPr>
          <p:nvPr/>
        </p:nvSpPr>
        <p:spPr bwMode="auto">
          <a:xfrm>
            <a:off x="1784472" y="1618886"/>
            <a:ext cx="177678" cy="3132000"/>
          </a:xfrm>
          <a:prstGeom prst="leftBrace">
            <a:avLst>
              <a:gd name="adj1" fmla="val 62644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1"/>
          <p:cNvSpPr>
            <a:spLocks noChangeArrowheads="1"/>
          </p:cNvSpPr>
          <p:nvPr/>
        </p:nvSpPr>
        <p:spPr bwMode="auto">
          <a:xfrm>
            <a:off x="2193686" y="0"/>
            <a:ext cx="47566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1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1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1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1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21507" grpId="0" animBg="1"/>
      <p:bldP spid="21508" grpId="0" animBg="1"/>
      <p:bldP spid="21509" grpId="0" animBg="1"/>
      <p:bldP spid="21510" grpId="0" animBg="1"/>
      <p:bldP spid="21511" grpId="0" animBg="1"/>
      <p:bldP spid="21512" grpId="0" animBg="1"/>
      <p:bldP spid="21513" grpId="0" animBg="1"/>
      <p:bldP spid="21514" grpId="0" animBg="1"/>
      <p:bldP spid="21515" grpId="0" animBg="1"/>
      <p:bldP spid="21516" grpId="0" animBg="1"/>
      <p:bldP spid="21517" grpId="0" animBg="1"/>
      <p:bldP spid="21518" grpId="0" animBg="1"/>
      <p:bldP spid="21519" grpId="0" animBg="1"/>
      <p:bldP spid="21520" grpId="0" animBg="1"/>
      <p:bldP spid="21521" grpId="0" animBg="1"/>
      <p:bldP spid="21523" grpId="0" animBg="1"/>
      <p:bldP spid="21524" grpId="0" animBg="1"/>
      <p:bldP spid="21525" grpId="0" animBg="1"/>
      <p:bldP spid="21526" grpId="0" animBg="1"/>
      <p:bldP spid="21527" grpId="0" animBg="1"/>
      <p:bldP spid="21528" grpId="0" animBg="1"/>
      <p:bldP spid="21529" grpId="0" animBg="1"/>
      <p:bldP spid="21531" grpId="0" animBg="1"/>
      <p:bldP spid="21532" grpId="0" animBg="1"/>
      <p:bldP spid="21533" grpId="0" animBg="1"/>
      <p:bldP spid="21536" grpId="0" animBg="1"/>
      <p:bldP spid="21537" grpId="0" animBg="1"/>
      <p:bldP spid="21538" grpId="0" animBg="1"/>
      <p:bldP spid="21539" grpId="0" animBg="1"/>
      <p:bldP spid="21544" grpId="0" animBg="1"/>
      <p:bldP spid="21545" grpId="0" animBg="1"/>
      <p:bldP spid="2154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127125"/>
            <a:ext cx="3225800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0485" name="Retângulo 5"/>
          <p:cNvSpPr>
            <a:spLocks noChangeArrowheads="1"/>
          </p:cNvSpPr>
          <p:nvPr/>
        </p:nvSpPr>
        <p:spPr bwMode="auto">
          <a:xfrm>
            <a:off x="1966913" y="5699125"/>
            <a:ext cx="39639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http://criancarteira.blogspot.com.br/2012/04/nanismo-e-gigantismo.html</a:t>
            </a:r>
          </a:p>
        </p:txBody>
      </p:sp>
      <p:pic>
        <p:nvPicPr>
          <p:cNvPr id="204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2603500"/>
            <a:ext cx="1828800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04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8563" y="1031875"/>
            <a:ext cx="23812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0492" name="Retângulo 13"/>
          <p:cNvSpPr>
            <a:spLocks noChangeArrowheads="1"/>
          </p:cNvSpPr>
          <p:nvPr/>
        </p:nvSpPr>
        <p:spPr bwMode="auto">
          <a:xfrm>
            <a:off x="6035675" y="2590800"/>
            <a:ext cx="2643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http://www.jornaldacidadeonline.com.br/leitura_artigo.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aspx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art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=4441</a:t>
            </a:r>
          </a:p>
        </p:txBody>
      </p:sp>
      <p:pic>
        <p:nvPicPr>
          <p:cNvPr id="2049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75388" y="3582988"/>
            <a:ext cx="2382837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0494" name="Retângulo 14"/>
          <p:cNvSpPr>
            <a:spLocks noChangeArrowheads="1"/>
          </p:cNvSpPr>
          <p:nvPr/>
        </p:nvSpPr>
        <p:spPr bwMode="auto">
          <a:xfrm>
            <a:off x="6132513" y="5683250"/>
            <a:ext cx="2643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http://bioquimicaenvelhecimento.blogspot.com.br/2011/01/progeria-velhos-ja-na-infancia.html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tângulo 5"/>
          <p:cNvSpPr>
            <a:spLocks noChangeArrowheads="1"/>
          </p:cNvSpPr>
          <p:nvPr/>
        </p:nvSpPr>
        <p:spPr bwMode="auto">
          <a:xfrm>
            <a:off x="6483350" y="5185569"/>
            <a:ext cx="23574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http://arochapat.blogspot.com.br/</a:t>
            </a:r>
          </a:p>
        </p:txBody>
      </p:sp>
      <p:sp>
        <p:nvSpPr>
          <p:cNvPr id="22533" name="Retângulo 12"/>
          <p:cNvSpPr>
            <a:spLocks noChangeArrowheads="1"/>
          </p:cNvSpPr>
          <p:nvPr/>
        </p:nvSpPr>
        <p:spPr bwMode="auto">
          <a:xfrm>
            <a:off x="725488" y="5138738"/>
            <a:ext cx="26431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Antes e Depois de Arnold Schwarzenegger </a:t>
            </a:r>
          </a:p>
        </p:txBody>
      </p:sp>
      <p:sp>
        <p:nvSpPr>
          <p:cNvPr id="22534" name="Retângulo 13"/>
          <p:cNvSpPr>
            <a:spLocks noChangeArrowheads="1"/>
          </p:cNvSpPr>
          <p:nvPr/>
        </p:nvSpPr>
        <p:spPr bwMode="auto">
          <a:xfrm>
            <a:off x="276225" y="5365750"/>
            <a:ext cx="3694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http://hipersessao.blogspot.com.br/2010/06/antes-e-depois-de-arnold-schwarzenegger.html</a:t>
            </a:r>
          </a:p>
        </p:txBody>
      </p:sp>
      <p:pic>
        <p:nvPicPr>
          <p:cNvPr id="22535" name="Picture 5"/>
          <p:cNvPicPr>
            <a:picLocks noChangeAspect="1" noChangeArrowheads="1"/>
          </p:cNvPicPr>
          <p:nvPr/>
        </p:nvPicPr>
        <p:blipFill>
          <a:blip r:embed="rId2" cstate="print"/>
          <a:srcRect l="1794" t="1974"/>
          <a:stretch>
            <a:fillRect/>
          </a:stretch>
        </p:blipFill>
        <p:spPr bwMode="auto">
          <a:xfrm>
            <a:off x="363538" y="1657350"/>
            <a:ext cx="3563937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253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5600" y="1683544"/>
            <a:ext cx="4646613" cy="349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tângulo 5"/>
          <p:cNvSpPr>
            <a:spLocks noChangeArrowheads="1"/>
          </p:cNvSpPr>
          <p:nvPr/>
        </p:nvSpPr>
        <p:spPr bwMode="auto">
          <a:xfrm>
            <a:off x="550863" y="5943600"/>
            <a:ext cx="3946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http://pt.wikinoticia.com/estilo%20de%20vida/beleza/83581-hiperplasia-prostatica</a:t>
            </a:r>
          </a:p>
        </p:txBody>
      </p:sp>
      <p:sp>
        <p:nvSpPr>
          <p:cNvPr id="23557" name="Retângulo 13"/>
          <p:cNvSpPr>
            <a:spLocks noChangeArrowheads="1"/>
          </p:cNvSpPr>
          <p:nvPr/>
        </p:nvSpPr>
        <p:spPr bwMode="auto">
          <a:xfrm>
            <a:off x="5097463" y="5943600"/>
            <a:ext cx="3309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http://estomaterapiarj.blogspot.com.br/2010/05/alteracoes-prostaticas-do_1116.html</a:t>
            </a:r>
          </a:p>
        </p:txBody>
      </p:sp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825" y="758825"/>
            <a:ext cx="1928813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3560" name="Retângulo 14"/>
          <p:cNvSpPr>
            <a:spLocks noChangeArrowheads="1"/>
          </p:cNvSpPr>
          <p:nvPr/>
        </p:nvSpPr>
        <p:spPr bwMode="auto">
          <a:xfrm>
            <a:off x="1265238" y="3198813"/>
            <a:ext cx="2881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http://www.mamaeteama.com/blog/amamentacao/como-o-organismo-prepara-a-mama-pra-a-lactacao</a:t>
            </a:r>
          </a:p>
        </p:txBody>
      </p:sp>
      <p:pic>
        <p:nvPicPr>
          <p:cNvPr id="2356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6075" y="760413"/>
            <a:ext cx="32416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3562" name="Retângulo 15"/>
          <p:cNvSpPr>
            <a:spLocks noChangeArrowheads="1"/>
          </p:cNvSpPr>
          <p:nvPr/>
        </p:nvSpPr>
        <p:spPr bwMode="auto">
          <a:xfrm>
            <a:off x="5072063" y="3201988"/>
            <a:ext cx="23574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http://www.nutricion.pro/tag/lactantes</a:t>
            </a:r>
          </a:p>
        </p:txBody>
      </p:sp>
      <p:pic>
        <p:nvPicPr>
          <p:cNvPr id="23563" name="Picture 4"/>
          <p:cNvPicPr>
            <a:picLocks noChangeAspect="1" noChangeArrowheads="1"/>
          </p:cNvPicPr>
          <p:nvPr/>
        </p:nvPicPr>
        <p:blipFill>
          <a:blip r:embed="rId4" cstate="print"/>
          <a:srcRect b="9091"/>
          <a:stretch>
            <a:fillRect/>
          </a:stretch>
        </p:blipFill>
        <p:spPr bwMode="auto">
          <a:xfrm>
            <a:off x="684213" y="3838575"/>
            <a:ext cx="3779837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3565" name="Picture 5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4126" r="3527"/>
          <a:stretch>
            <a:fillRect/>
          </a:stretch>
        </p:blipFill>
        <p:spPr bwMode="auto">
          <a:xfrm>
            <a:off x="5244353" y="3810000"/>
            <a:ext cx="3039035" cy="21605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35"/>
          <p:cNvPicPr preferRelativeResize="0">
            <a:picLocks noChangeArrowheads="1"/>
          </p:cNvPicPr>
          <p:nvPr/>
        </p:nvPicPr>
        <p:blipFill>
          <a:blip r:embed="rId2" cstate="print">
            <a:lum bright="-10000" contrast="20000"/>
          </a:blip>
          <a:srcRect l="12831" t="62230" r="49245" b="17570"/>
          <a:stretch>
            <a:fillRect/>
          </a:stretch>
        </p:blipFill>
        <p:spPr bwMode="auto">
          <a:xfrm>
            <a:off x="4590614" y="3606017"/>
            <a:ext cx="3600451" cy="252000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042988" y="6308725"/>
            <a:ext cx="720090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>
                <a:solidFill>
                  <a:schemeClr val="bg1"/>
                </a:solidFill>
                <a:latin typeface="Times New Roman" pitchFamily="18" charset="0"/>
              </a:rPr>
              <a:t>Atipias nucleares  (Pap x MGG)         Tireotoxicose (chama de vela) (MGG)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019925" y="6107113"/>
            <a:ext cx="12525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>
                <a:solidFill>
                  <a:schemeClr val="bg1"/>
                </a:solidFill>
                <a:latin typeface="Times New Roman" pitchFamily="18" charset="0"/>
              </a:rPr>
              <a:t>Orell et al., 2005</a:t>
            </a:r>
            <a:endParaRPr lang="pt-BR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 preferRelativeResize="0">
            <a:picLocks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02573" y="3601610"/>
            <a:ext cx="3600000" cy="2519999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00194" y="449917"/>
            <a:ext cx="23764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CCFFFF"/>
                </a:solidFill>
                <a:latin typeface="Times New Roman" pitchFamily="18" charset="0"/>
              </a:rPr>
              <a:t>Tireotoxicose</a:t>
            </a:r>
            <a:r>
              <a:rPr lang="en-US" dirty="0">
                <a:solidFill>
                  <a:srgbClr val="CCFFFF"/>
                </a:solidFill>
                <a:latin typeface="Times New Roman" pitchFamily="18" charset="0"/>
              </a:rPr>
              <a:t>  </a:t>
            </a:r>
            <a:r>
              <a:rPr lang="en-US" dirty="0" err="1">
                <a:solidFill>
                  <a:srgbClr val="CCFFFF"/>
                </a:solidFill>
                <a:latin typeface="Times New Roman" pitchFamily="18" charset="0"/>
              </a:rPr>
              <a:t>primária</a:t>
            </a:r>
            <a:endParaRPr lang="pt-BR" dirty="0">
              <a:solidFill>
                <a:srgbClr val="CCFFFF"/>
              </a:solidFill>
              <a:latin typeface="Times New Roman" pitchFamily="18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63036" t="43426" r="7381" b="29236"/>
          <a:stretch>
            <a:fillRect/>
          </a:stretch>
        </p:blipFill>
        <p:spPr bwMode="auto">
          <a:xfrm>
            <a:off x="801885" y="779414"/>
            <a:ext cx="3605573" cy="2525556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940050" y="3225800"/>
            <a:ext cx="15763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Curran &amp; Jones, 1974</a:t>
            </a:r>
            <a:endParaRPr lang="pt-BR" sz="12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358685" y="3291681"/>
            <a:ext cx="15843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Rubin &amp; Farber 1999</a:t>
            </a:r>
            <a:endParaRPr lang="pt-BR" sz="1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7435" y="759385"/>
            <a:ext cx="1751013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tângulo 5"/>
          <p:cNvSpPr>
            <a:spLocks noChangeArrowheads="1"/>
          </p:cNvSpPr>
          <p:nvPr/>
        </p:nvSpPr>
        <p:spPr bwMode="auto">
          <a:xfrm>
            <a:off x="384175" y="6353175"/>
            <a:ext cx="38719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http://www.uftm.edu.br/patge/index.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php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option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com_content&amp;view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article&amp;id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=337: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-0072&amp;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catid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=72:micro-7-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patologia-seres-vivos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-c</a:t>
            </a:r>
          </a:p>
        </p:txBody>
      </p:sp>
      <p:sp>
        <p:nvSpPr>
          <p:cNvPr id="24580" name="Retângulo 13"/>
          <p:cNvSpPr>
            <a:spLocks noChangeArrowheads="1"/>
          </p:cNvSpPr>
          <p:nvPr/>
        </p:nvSpPr>
        <p:spPr bwMode="auto">
          <a:xfrm>
            <a:off x="6413500" y="6353175"/>
            <a:ext cx="22542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http://anatpat.unicamp.br/lamgin5.html</a:t>
            </a:r>
          </a:p>
        </p:txBody>
      </p:sp>
      <p:sp>
        <p:nvSpPr>
          <p:cNvPr id="24581" name="Retângulo 14"/>
          <p:cNvSpPr>
            <a:spLocks noChangeArrowheads="1"/>
          </p:cNvSpPr>
          <p:nvPr/>
        </p:nvSpPr>
        <p:spPr bwMode="auto">
          <a:xfrm>
            <a:off x="1574800" y="3540125"/>
            <a:ext cx="26431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http://anatpat.unicamp.br/lamgin2.html</a:t>
            </a:r>
          </a:p>
        </p:txBody>
      </p:sp>
      <p:sp>
        <p:nvSpPr>
          <p:cNvPr id="24582" name="Retângulo 15"/>
          <p:cNvSpPr>
            <a:spLocks noChangeArrowheads="1"/>
          </p:cNvSpPr>
          <p:nvPr/>
        </p:nvSpPr>
        <p:spPr bwMode="auto">
          <a:xfrm>
            <a:off x="5770563" y="3568700"/>
            <a:ext cx="23574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http://spacesaude.com.br/?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page_id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=862</a:t>
            </a:r>
          </a:p>
        </p:txBody>
      </p:sp>
      <p:pic>
        <p:nvPicPr>
          <p:cNvPr id="24583" name="Picture 2"/>
          <p:cNvPicPr preferRelativeResize="0">
            <a:picLocks noChangeArrowheads="1"/>
          </p:cNvPicPr>
          <p:nvPr/>
        </p:nvPicPr>
        <p:blipFill>
          <a:blip r:embed="rId2" cstate="print"/>
          <a:srcRect l="4101"/>
          <a:stretch>
            <a:fillRect/>
          </a:stretch>
        </p:blipFill>
        <p:spPr bwMode="auto">
          <a:xfrm>
            <a:off x="762000" y="842963"/>
            <a:ext cx="342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4584" name="Picture 3"/>
          <p:cNvPicPr>
            <a:picLocks noChangeAspect="1" noChangeArrowheads="1"/>
          </p:cNvPicPr>
          <p:nvPr/>
        </p:nvPicPr>
        <p:blipFill>
          <a:blip r:embed="rId3" cstate="print"/>
          <a:srcRect l="4383" t="4167" r="3569" b="3804"/>
          <a:stretch>
            <a:fillRect/>
          </a:stretch>
        </p:blipFill>
        <p:spPr bwMode="auto">
          <a:xfrm>
            <a:off x="5505450" y="842963"/>
            <a:ext cx="260433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4585" name="Picture 4"/>
          <p:cNvPicPr preferRelativeResize="0">
            <a:picLocks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41362" y="3857624"/>
            <a:ext cx="3420000" cy="25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4587" name="Picture 5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294313" y="3857624"/>
            <a:ext cx="3360678" cy="25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2.bp.blogspot.com/_EgiE_sDCI7s/S8lZ6w2H0oI/AAAAAAAAAXA/vEbELvCJv48/s400/antitabagism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874" y="743743"/>
            <a:ext cx="7997825" cy="555849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" name="Retângulo 2"/>
          <p:cNvSpPr/>
          <p:nvPr/>
        </p:nvSpPr>
        <p:spPr>
          <a:xfrm>
            <a:off x="6829425" y="6282809"/>
            <a:ext cx="18325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</a:rPr>
              <a:t>saudecoletiva-fmj</a:t>
            </a:r>
            <a:r>
              <a:rPr lang="pt-BR" sz="1000" dirty="0" smtClean="0">
                <a:solidFill>
                  <a:schemeClr val="bg1"/>
                </a:solidFill>
              </a:rPr>
              <a:t>.blogspot.com</a:t>
            </a:r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www.cpicmha.sld.cu/bvs/monografias/ImagenesFrecTorax/tematicas/imagenes/15.jpg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292" y="593911"/>
            <a:ext cx="2723400" cy="3204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35172" name="Picture 4" descr="http://2.bp.blogspot.com/-OX_r3Et2Cxk/UlRCeRgIJgI/AAAAAAAABK4/2b267Syk2fQ/s400/bronchiec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9673" y="593911"/>
            <a:ext cx="2261108" cy="3204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2506198" y="3803278"/>
            <a:ext cx="1295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www.cpicmha.sld.cu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394201" y="6459379"/>
            <a:ext cx="10967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pozemedicale.org</a:t>
            </a:r>
          </a:p>
        </p:txBody>
      </p:sp>
      <p:pic>
        <p:nvPicPr>
          <p:cNvPr id="135174" name="Picture 6" descr="http://escuela.med.puc.cl/paginas/cursos/tercero/anatomiapatologica/imagenes_ap/fotos252-272/262.jpg"/>
          <p:cNvPicPr>
            <a:picLocks noChangeAspect="1" noChangeArrowheads="1"/>
          </p:cNvPicPr>
          <p:nvPr/>
        </p:nvPicPr>
        <p:blipFill>
          <a:blip r:embed="rId4" cstate="print"/>
          <a:srcRect l="12917" r="12083" b="10811"/>
          <a:stretch>
            <a:fillRect/>
          </a:stretch>
        </p:blipFill>
        <p:spPr bwMode="auto">
          <a:xfrm>
            <a:off x="892548" y="4077693"/>
            <a:ext cx="3040069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Retângulo 6"/>
          <p:cNvSpPr/>
          <p:nvPr/>
        </p:nvSpPr>
        <p:spPr>
          <a:xfrm>
            <a:off x="2810996" y="6482834"/>
            <a:ext cx="11608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escuela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med.puc.cl</a:t>
            </a:r>
            <a:endParaRPr lang="pt-BR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5176" name="Picture 8" descr="http://www.tappmedical.com/page_images/bronchitis_tub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9881" y="4077693"/>
            <a:ext cx="3350425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9" name="Retângulo 8"/>
          <p:cNvSpPr/>
          <p:nvPr/>
        </p:nvSpPr>
        <p:spPr>
          <a:xfrm>
            <a:off x="5767108" y="3751960"/>
            <a:ext cx="2417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patologiageneralgrupo5unam.blogspot.com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0" y="6113779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400" b="1" dirty="0">
                <a:solidFill>
                  <a:schemeClr val="bg1"/>
                </a:solidFill>
                <a:latin typeface="Times New Roman" pitchFamily="18" charset="0"/>
              </a:rPr>
              <a:t>Obra do artista plástico Paulo Camargo, criada em 1997 (3 x 6 metros) que se encontra no saguão do prédio do Departamento de Patologia e Medicina Legal da Faculdade de Medicina de Ribeirão Preto da USP</a:t>
            </a:r>
          </a:p>
        </p:txBody>
      </p:sp>
      <p:pic>
        <p:nvPicPr>
          <p:cNvPr id="19" name="Picture 5" descr="fotoquadro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 l="1669" t="5519" r="1530" b="38802"/>
          <a:stretch>
            <a:fillRect/>
          </a:stretch>
        </p:blipFill>
        <p:spPr bwMode="auto">
          <a:xfrm>
            <a:off x="0" y="1527250"/>
            <a:ext cx="9144000" cy="45207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  <a:extLst/>
        </p:spPr>
      </p:pic>
      <p:sp>
        <p:nvSpPr>
          <p:cNvPr id="20" name="Retângulo 19"/>
          <p:cNvSpPr/>
          <p:nvPr/>
        </p:nvSpPr>
        <p:spPr>
          <a:xfrm>
            <a:off x="0" y="1532976"/>
            <a:ext cx="9144000" cy="4554071"/>
          </a:xfrm>
          <a:prstGeom prst="rect">
            <a:avLst/>
          </a:prstGeom>
          <a:solidFill>
            <a:srgbClr val="CCFFFF">
              <a:alpha val="41961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2" name="WordArt 7"/>
          <p:cNvSpPr>
            <a:spLocks noChangeArrowheads="1" noChangeShapeType="1" noTextEdit="1"/>
          </p:cNvSpPr>
          <p:nvPr/>
        </p:nvSpPr>
        <p:spPr bwMode="auto">
          <a:xfrm>
            <a:off x="1582738" y="71438"/>
            <a:ext cx="597852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/>
              </a:rPr>
              <a:t>O QUE É UM PATOLOGISTA?</a:t>
            </a:r>
          </a:p>
        </p:txBody>
      </p:sp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226502" y="1584101"/>
            <a:ext cx="8690996" cy="43920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Ele realiza necropsias?  Ou autópsias?</a:t>
            </a:r>
          </a:p>
          <a:p>
            <a:r>
              <a:rPr lang="pt-BR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Ele deve ser médico? </a:t>
            </a:r>
          </a:p>
          <a:p>
            <a:r>
              <a:rPr lang="pt-BR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Ele deve ser legista? </a:t>
            </a:r>
          </a:p>
          <a:p>
            <a:r>
              <a:rPr lang="pt-BR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Ele diagnostica biópsias e peças cirúrgicas? </a:t>
            </a:r>
          </a:p>
          <a:p>
            <a:r>
              <a:rPr lang="pt-BR" sz="3600" kern="10" dirty="0" smtClean="0">
                <a:ln w="18415" cmpd="sng">
                  <a:solidFill>
                    <a:schemeClr val="tx1"/>
                  </a:solidFill>
                  <a:prstDash val="solid"/>
                </a:ln>
                <a:cs typeface="Times New Roman"/>
              </a:rPr>
              <a:t>Ele diagnostica citologias esfoliativas e de punções aspirativas?</a:t>
            </a:r>
          </a:p>
          <a:p>
            <a:r>
              <a:rPr lang="pt-BR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Ele leciona patologia? </a:t>
            </a:r>
          </a:p>
          <a:p>
            <a:r>
              <a:rPr lang="pt-BR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Ele realiza pesquisas científicas? </a:t>
            </a:r>
          </a:p>
          <a:p>
            <a:r>
              <a:rPr lang="pt-BR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Ele se diverte? </a:t>
            </a:r>
            <a:r>
              <a:rPr lang="pt-BR" sz="3600" kern="10" dirty="0" smtClean="0">
                <a:ln w="18415" cmpd="sng">
                  <a:solidFill>
                    <a:schemeClr val="tx1"/>
                  </a:solidFill>
                  <a:prstDash val="solid"/>
                </a:ln>
                <a:cs typeface="Times New Roman"/>
              </a:rPr>
              <a:t> 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" grpId="0" animBg="1"/>
      <p:bldP spid="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8" descr="figura 3_23 pg 98 Corr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5045" y="3655557"/>
            <a:ext cx="2599829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5844" name="Picture 7" descr="Figura 3_24 pg 99 Corrin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7708" y="720045"/>
            <a:ext cx="2151495" cy="27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5845" name="Picture 3" descr="cor pulmonale"/>
          <p:cNvPicPr preferRelativeResize="0">
            <a:picLocks noChangeArrowheads="1"/>
          </p:cNvPicPr>
          <p:nvPr/>
        </p:nvPicPr>
        <p:blipFill>
          <a:blip r:embed="rId4" cstate="print"/>
          <a:srcRect l="3246"/>
          <a:stretch>
            <a:fillRect/>
          </a:stretch>
        </p:blipFill>
        <p:spPr bwMode="auto">
          <a:xfrm>
            <a:off x="5745842" y="3655557"/>
            <a:ext cx="3214688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5846" name="Picture 4" descr="figura 3_21 pg 97 Corr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6417" y="715507"/>
            <a:ext cx="4021555" cy="27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grpSp>
        <p:nvGrpSpPr>
          <p:cNvPr id="2" name="Grupo 8"/>
          <p:cNvGrpSpPr>
            <a:grpSpLocks/>
          </p:cNvGrpSpPr>
          <p:nvPr/>
        </p:nvGrpSpPr>
        <p:grpSpPr bwMode="auto">
          <a:xfrm>
            <a:off x="257855" y="858383"/>
            <a:ext cx="2857500" cy="1674812"/>
            <a:chOff x="788028" y="884099"/>
            <a:chExt cx="5562012" cy="4585070"/>
          </a:xfrm>
        </p:grpSpPr>
        <p:sp>
          <p:nvSpPr>
            <p:cNvPr id="35850" name="Text Box 6"/>
            <p:cNvSpPr txBox="1">
              <a:spLocks noChangeArrowheads="1"/>
            </p:cNvSpPr>
            <p:nvPr/>
          </p:nvSpPr>
          <p:spPr bwMode="auto">
            <a:xfrm>
              <a:off x="927078" y="884099"/>
              <a:ext cx="1251453" cy="674002"/>
            </a:xfrm>
            <a:prstGeom prst="rect">
              <a:avLst/>
            </a:prstGeom>
            <a:solidFill>
              <a:srgbClr val="ECECEC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1000" smtClean="0">
                  <a:solidFill>
                    <a:srgbClr val="10190B"/>
                  </a:solidFill>
                  <a:latin typeface="Times New Roman" pitchFamily="18" charset="0"/>
                  <a:cs typeface="Times New Roman" pitchFamily="18" charset="0"/>
                </a:rPr>
                <a:t>Normal</a:t>
              </a:r>
              <a:endParaRPr lang="en-US" sz="1000" smtClean="0">
                <a:solidFill>
                  <a:srgbClr val="10190B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851" name="Text Box 7"/>
            <p:cNvSpPr txBox="1">
              <a:spLocks noChangeArrowheads="1"/>
            </p:cNvSpPr>
            <p:nvPr/>
          </p:nvSpPr>
          <p:spPr bwMode="auto">
            <a:xfrm>
              <a:off x="4542386" y="884099"/>
              <a:ext cx="1807654" cy="674002"/>
            </a:xfrm>
            <a:prstGeom prst="rect">
              <a:avLst/>
            </a:prstGeom>
            <a:solidFill>
              <a:srgbClr val="ECECEC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1000" smtClean="0">
                  <a:solidFill>
                    <a:srgbClr val="10190B"/>
                  </a:solidFill>
                  <a:latin typeface="Times New Roman" pitchFamily="18" charset="0"/>
                  <a:cs typeface="Times New Roman" pitchFamily="18" charset="0"/>
                </a:rPr>
                <a:t>Centroacinar</a:t>
              </a:r>
              <a:endParaRPr lang="en-US" sz="1000" smtClean="0">
                <a:solidFill>
                  <a:srgbClr val="10190B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852" name="Text Box 8"/>
            <p:cNvSpPr txBox="1">
              <a:spLocks noChangeArrowheads="1"/>
            </p:cNvSpPr>
            <p:nvPr/>
          </p:nvSpPr>
          <p:spPr bwMode="auto">
            <a:xfrm>
              <a:off x="4542386" y="4795167"/>
              <a:ext cx="1668604" cy="674002"/>
            </a:xfrm>
            <a:prstGeom prst="rect">
              <a:avLst/>
            </a:prstGeom>
            <a:solidFill>
              <a:srgbClr val="ECECEC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1000" smtClean="0">
                  <a:solidFill>
                    <a:srgbClr val="10190B"/>
                  </a:solidFill>
                  <a:latin typeface="Times New Roman" pitchFamily="18" charset="0"/>
                  <a:cs typeface="Times New Roman" pitchFamily="18" charset="0"/>
                </a:rPr>
                <a:t>Parasseptal</a:t>
              </a:r>
              <a:endParaRPr lang="en-US" sz="1000" smtClean="0">
                <a:solidFill>
                  <a:srgbClr val="10190B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853" name="Text Box 9"/>
            <p:cNvSpPr txBox="1">
              <a:spLocks noChangeArrowheads="1"/>
            </p:cNvSpPr>
            <p:nvPr/>
          </p:nvSpPr>
          <p:spPr bwMode="auto">
            <a:xfrm>
              <a:off x="788028" y="4795167"/>
              <a:ext cx="1529553" cy="674002"/>
            </a:xfrm>
            <a:prstGeom prst="rect">
              <a:avLst/>
            </a:prstGeom>
            <a:solidFill>
              <a:srgbClr val="ECECEC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1000" smtClean="0">
                  <a:solidFill>
                    <a:srgbClr val="10190B"/>
                  </a:solidFill>
                  <a:latin typeface="Times New Roman" pitchFamily="18" charset="0"/>
                  <a:cs typeface="Times New Roman" pitchFamily="18" charset="0"/>
                </a:rPr>
                <a:t>Panlobular</a:t>
              </a:r>
              <a:endParaRPr lang="en-US" sz="1000" smtClean="0">
                <a:solidFill>
                  <a:srgbClr val="10190B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5848" name="Picture 8" descr="figura 3_22 pg 98 Corrin"/>
          <p:cNvPicPr>
            <a:picLocks noChangeAspect="1" noChangeArrowheads="1"/>
          </p:cNvPicPr>
          <p:nvPr/>
        </p:nvPicPr>
        <p:blipFill>
          <a:blip r:embed="rId6" cstate="print"/>
          <a:srcRect t="4642"/>
          <a:stretch>
            <a:fillRect/>
          </a:stretch>
        </p:blipFill>
        <p:spPr bwMode="auto">
          <a:xfrm>
            <a:off x="6282417" y="848858"/>
            <a:ext cx="265775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5849" name="Picture 8" descr="EP panlobular macr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6418" y="3655557"/>
            <a:ext cx="2827185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://1.bp.blogspot.com/_0Y9RQ-CIy7k/S613JIQtirI/AAAAAAAAAI4/p6SkNICrM5w/s320/pseudoestratificado.png"/>
          <p:cNvPicPr preferRelativeResize="0">
            <a:picLocks noChangeArrowheads="1"/>
          </p:cNvPicPr>
          <p:nvPr/>
        </p:nvPicPr>
        <p:blipFill>
          <a:blip r:embed="rId2" cstate="print">
            <a:lum bright="-10000" contrast="20000"/>
          </a:blip>
          <a:srcRect r="10481"/>
          <a:stretch>
            <a:fillRect/>
          </a:stretch>
        </p:blipFill>
        <p:spPr bwMode="auto">
          <a:xfrm>
            <a:off x="4698998" y="638176"/>
            <a:ext cx="3924000" cy="277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" name="Picture 4" descr="http://homepage.smc.edu/wissmann_paul/physiology/Dysplasia.jpg"/>
          <p:cNvPicPr preferRelativeResize="0">
            <a:picLocks noChangeArrowheads="1"/>
          </p:cNvPicPr>
          <p:nvPr/>
        </p:nvPicPr>
        <p:blipFill>
          <a:blip r:embed="rId3" cstate="print">
            <a:lum bright="-10000" contrast="20000"/>
          </a:blip>
          <a:srcRect l="3042" t="6378" r="67032" b="51890"/>
          <a:stretch>
            <a:fillRect/>
          </a:stretch>
        </p:blipFill>
        <p:spPr bwMode="auto">
          <a:xfrm>
            <a:off x="428625" y="638176"/>
            <a:ext cx="3924000" cy="277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Picture 4" descr="http://homepage.smc.edu/wissmann_paul/physiology/Dysplasia.jpg"/>
          <p:cNvPicPr preferRelativeResize="0">
            <a:picLocks noChangeArrowheads="1"/>
          </p:cNvPicPr>
          <p:nvPr/>
        </p:nvPicPr>
        <p:blipFill>
          <a:blip r:embed="rId3" cstate="print">
            <a:lum bright="-10000" contrast="20000"/>
          </a:blip>
          <a:srcRect l="39399" t="8661" r="32448" b="51024"/>
          <a:stretch>
            <a:fillRect/>
          </a:stretch>
        </p:blipFill>
        <p:spPr bwMode="auto">
          <a:xfrm>
            <a:off x="447675" y="3695700"/>
            <a:ext cx="3924000" cy="277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6" name="Retângulo 5"/>
          <p:cNvSpPr/>
          <p:nvPr/>
        </p:nvSpPr>
        <p:spPr>
          <a:xfrm>
            <a:off x="3191937" y="3373279"/>
            <a:ext cx="11705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homepage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.smc.edu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607757" y="3373279"/>
            <a:ext cx="20409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fisioterapiaconciencia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.blogspot.com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  <p:pic>
        <p:nvPicPr>
          <p:cNvPr id="92161" name="Picture 1"/>
          <p:cNvPicPr preferRelativeResize="0"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824" b="505"/>
          <a:stretch>
            <a:fillRect/>
          </a:stretch>
        </p:blipFill>
        <p:spPr bwMode="auto">
          <a:xfrm>
            <a:off x="4776788" y="3695700"/>
            <a:ext cx="3924000" cy="27509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0" name="Retângulo 9"/>
          <p:cNvSpPr/>
          <p:nvPr/>
        </p:nvSpPr>
        <p:spPr>
          <a:xfrm>
            <a:off x="3210987" y="6449854"/>
            <a:ext cx="11705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homepage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.smc.edu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544862" y="6440329"/>
            <a:ext cx="11705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homepage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.smc.edu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3 - Carcinoma broncogenico de celulas escamosas"/>
          <p:cNvPicPr>
            <a:picLocks noChangeAspect="1" noChangeArrowheads="1"/>
          </p:cNvPicPr>
          <p:nvPr/>
        </p:nvPicPr>
        <p:blipFill>
          <a:blip r:embed="rId2" cstate="print"/>
          <a:srcRect l="17397" r="16910"/>
          <a:stretch>
            <a:fillRect/>
          </a:stretch>
        </p:blipFill>
        <p:spPr bwMode="auto">
          <a:xfrm>
            <a:off x="695327" y="985836"/>
            <a:ext cx="3192710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" name="Retângulo 2"/>
          <p:cNvSpPr>
            <a:spLocks noChangeArrowheads="1"/>
          </p:cNvSpPr>
          <p:nvPr/>
        </p:nvSpPr>
        <p:spPr bwMode="auto">
          <a:xfrm>
            <a:off x="1143001" y="5857875"/>
            <a:ext cx="27908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http://www.cefir.com.br/carcinoma/03-carcinoma-broncogenico-de-celulas-escamosas/</a:t>
            </a:r>
          </a:p>
        </p:txBody>
      </p:sp>
      <p:pic>
        <p:nvPicPr>
          <p:cNvPr id="4" name="Picture 6" descr="http://pulmaosarss.files.wordpress.com/2010/08/sqamouus-cell-carcinoma-micro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100515" y="1950244"/>
            <a:ext cx="4502088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" name="Retângulo 6"/>
          <p:cNvSpPr>
            <a:spLocks noChangeArrowheads="1"/>
          </p:cNvSpPr>
          <p:nvPr/>
        </p:nvSpPr>
        <p:spPr bwMode="auto">
          <a:xfrm>
            <a:off x="4267202" y="4900613"/>
            <a:ext cx="432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http://pulmaosarss.wordpress.com/2010/08/24/decifrando-o-cancer-de-pulmao-cracking-the-code-of-lung-cancer/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2747963" y="3248025"/>
            <a:ext cx="153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Rubin &amp; Farber 1999</a:t>
            </a:r>
            <a:endParaRPr lang="pt-BR" sz="12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7119938" y="3305175"/>
            <a:ext cx="15382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Giarelli et. All, 1987</a:t>
            </a:r>
            <a:endParaRPr lang="pt-BR" sz="12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" name="Picture 10"/>
          <p:cNvPicPr preferRelativeResize="0">
            <a:picLocks noChangeArrowheads="1"/>
          </p:cNvPicPr>
          <p:nvPr/>
        </p:nvPicPr>
        <p:blipFill>
          <a:blip r:embed="rId2" cstate="print"/>
          <a:srcRect l="32328" t="33184" r="40355" b="43319"/>
          <a:stretch>
            <a:fillRect/>
          </a:stretch>
        </p:blipFill>
        <p:spPr bwMode="auto">
          <a:xfrm>
            <a:off x="583192" y="688474"/>
            <a:ext cx="3571641" cy="2632041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/>
          <a:srcRect l="63362" t="50862" r="13523" b="26662"/>
          <a:stretch>
            <a:fillRect/>
          </a:stretch>
        </p:blipFill>
        <p:spPr bwMode="auto">
          <a:xfrm>
            <a:off x="4952367" y="688734"/>
            <a:ext cx="3565400" cy="2630163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Picture 5" descr="255"/>
          <p:cNvPicPr preferRelativeResize="0">
            <a:picLocks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276600" y="5414963"/>
            <a:ext cx="2016125" cy="144303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380288" y="6092825"/>
            <a:ext cx="1493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Rubin &amp; Farber 1999</a:t>
            </a:r>
            <a:endParaRPr lang="pt-BR" sz="12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13637"/>
          <a:stretch>
            <a:fillRect/>
          </a:stretch>
        </p:blipFill>
        <p:spPr bwMode="auto">
          <a:xfrm>
            <a:off x="6227763" y="3573463"/>
            <a:ext cx="2232025" cy="219551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9" name="Picture 4" descr="256"/>
          <p:cNvPicPr preferRelativeResize="0">
            <a:picLocks noChangeArrowheads="1"/>
          </p:cNvPicPr>
          <p:nvPr/>
        </p:nvPicPr>
        <p:blipFill>
          <a:blip r:embed="rId5" cstate="print">
            <a:lum bright="-10000" contrast="20000"/>
          </a:blip>
          <a:srcRect l="10629" t="20630" r="70868" b="63211"/>
          <a:stretch>
            <a:fillRect/>
          </a:stretch>
        </p:blipFill>
        <p:spPr bwMode="auto">
          <a:xfrm>
            <a:off x="2791697" y="3595175"/>
            <a:ext cx="1440000" cy="180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" name="Picture 5" descr="256"/>
          <p:cNvPicPr>
            <a:picLocks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11188" y="3573463"/>
            <a:ext cx="1828800" cy="254793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1" name="Picture 4" descr="256"/>
          <p:cNvPicPr preferRelativeResize="0">
            <a:picLocks noChangeArrowheads="1"/>
          </p:cNvPicPr>
          <p:nvPr/>
        </p:nvPicPr>
        <p:blipFill>
          <a:blip r:embed="rId5" cstate="print">
            <a:lum bright="-10000" contrast="20000"/>
          </a:blip>
          <a:srcRect l="30070" t="20630" r="51427" b="63211"/>
          <a:stretch>
            <a:fillRect/>
          </a:stretch>
        </p:blipFill>
        <p:spPr bwMode="auto">
          <a:xfrm>
            <a:off x="4302901" y="3589866"/>
            <a:ext cx="1439861" cy="180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51050" y="6308725"/>
            <a:ext cx="10080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>
                <a:solidFill>
                  <a:schemeClr val="bg1"/>
                </a:solidFill>
                <a:latin typeface="Times New Roman" pitchFamily="18" charset="0"/>
              </a:rPr>
              <a:t>Kini, 1999</a:t>
            </a:r>
            <a:endParaRPr lang="pt-BR">
              <a:solidFill>
                <a:schemeClr val="bg1"/>
              </a:solidFill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4586288" y="3440113"/>
            <a:ext cx="162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66FFFF"/>
                </a:solidFill>
                <a:latin typeface="Times New Roman" pitchFamily="18" charset="0"/>
              </a:rPr>
              <a:t>Curran &amp; Jones, 1974</a:t>
            </a:r>
            <a:endParaRPr lang="pt-BR" sz="1200">
              <a:solidFill>
                <a:srgbClr val="66FFFF"/>
              </a:solidFill>
              <a:latin typeface="Times New Roman" pitchFamily="18" charset="0"/>
            </a:endParaRPr>
          </a:p>
        </p:txBody>
      </p:sp>
      <p:pic>
        <p:nvPicPr>
          <p:cNvPr id="3" name="Picture 7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7875" y="544513"/>
            <a:ext cx="3959225" cy="287972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" name="Picture 7"/>
          <p:cNvPicPr preferRelativeResize="0">
            <a:picLocks noChangeArrowheads="1"/>
          </p:cNvPicPr>
          <p:nvPr/>
        </p:nvPicPr>
        <p:blipFill>
          <a:blip r:embed="rId3" cstate="print"/>
          <a:srcRect l="1532" t="3088"/>
          <a:stretch>
            <a:fillRect/>
          </a:stretch>
        </p:blipFill>
        <p:spPr bwMode="auto">
          <a:xfrm>
            <a:off x="600075" y="544513"/>
            <a:ext cx="3959225" cy="287972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Picture 2"/>
          <p:cNvPicPr preferRelativeResize="0">
            <a:picLocks noChangeArrowheads="1"/>
          </p:cNvPicPr>
          <p:nvPr/>
        </p:nvPicPr>
        <p:blipFill>
          <a:blip r:embed="rId4" cstate="print">
            <a:lum bright="-10000" contrast="20000"/>
          </a:blip>
          <a:srcRect l="10529" t="15514" r="14818" b="8122"/>
          <a:stretch>
            <a:fillRect/>
          </a:stretch>
        </p:blipFill>
        <p:spPr bwMode="auto">
          <a:xfrm>
            <a:off x="571500" y="3502025"/>
            <a:ext cx="3959225" cy="28797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6" name="Retângulo 2"/>
          <p:cNvSpPr>
            <a:spLocks noChangeArrowheads="1"/>
          </p:cNvSpPr>
          <p:nvPr/>
        </p:nvSpPr>
        <p:spPr bwMode="auto">
          <a:xfrm>
            <a:off x="595313" y="6388100"/>
            <a:ext cx="3902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Y.C. OERTEL  &amp; J. E. OERTEL, Baillière’s Clinical Endocrinology  and Metabolism, 14(4):541-557, 2000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988175" y="6367463"/>
            <a:ext cx="15843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Rubin &amp; Farber 1999</a:t>
            </a:r>
            <a:endParaRPr lang="pt-BR" sz="1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8" name="Picture 5"/>
          <p:cNvPicPr preferRelativeResize="0">
            <a:picLocks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587875" y="3502025"/>
            <a:ext cx="3959225" cy="28797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501063" y="6572250"/>
            <a:ext cx="6429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egs 08</a:t>
            </a:r>
            <a:endParaRPr lang="pt-BR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476500" y="527050"/>
          <a:ext cx="4191000" cy="580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12" name="Image" r:id="rId3" imgW="3207317" imgH="4439024" progId="">
                  <p:embed/>
                </p:oleObj>
              </mc:Choice>
              <mc:Fallback>
                <p:oleObj name="Image" r:id="rId3" imgW="3207317" imgH="4439024" progId="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0" y="527050"/>
                        <a:ext cx="4191000" cy="5803900"/>
                      </a:xfrm>
                      <a:prstGeom prst="rect">
                        <a:avLst/>
                      </a:prstGeom>
                      <a:noFill/>
                      <a:ln w="38100" cmpd="dbl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5191125" y="63246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Rubin &amp; Farber 1999</a:t>
            </a:r>
            <a:endParaRPr lang="pt-BR" sz="1200" dirty="0" smtClean="0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8"/>
          <p:cNvSpPr txBox="1">
            <a:spLocks noChangeArrowheads="1"/>
          </p:cNvSpPr>
          <p:nvPr/>
        </p:nvSpPr>
        <p:spPr bwMode="auto">
          <a:xfrm>
            <a:off x="7215188" y="6286500"/>
            <a:ext cx="10525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dirty="0" err="1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McKee</a:t>
            </a:r>
            <a:r>
              <a:rPr lang="pt-BR" sz="1200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, 1997</a:t>
            </a:r>
            <a:endParaRPr lang="pt-BR" sz="16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1748" name="Text Box 10"/>
          <p:cNvSpPr txBox="1">
            <a:spLocks noChangeArrowheads="1"/>
          </p:cNvSpPr>
          <p:nvPr/>
        </p:nvSpPr>
        <p:spPr bwMode="auto">
          <a:xfrm>
            <a:off x="1714500" y="6491287"/>
            <a:ext cx="571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Núcleos aquosos ou </a:t>
            </a:r>
            <a:r>
              <a:rPr lang="pt-BR" dirty="0" err="1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vasados</a:t>
            </a:r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– </a:t>
            </a:r>
            <a:r>
              <a:rPr lang="pt-BR" i="1" dirty="0" err="1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Orphan</a:t>
            </a:r>
            <a:r>
              <a:rPr lang="pt-BR" i="1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Annie </a:t>
            </a:r>
            <a:r>
              <a:rPr lang="pt-BR" i="1" dirty="0" err="1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eyes</a:t>
            </a:r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(</a:t>
            </a:r>
            <a:r>
              <a:rPr lang="pt-BR" dirty="0" err="1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H&amp;E</a:t>
            </a:r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)</a:t>
            </a:r>
            <a:endParaRPr lang="pt-BR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1206500" y="6226175"/>
            <a:ext cx="10080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Kini, 1999</a:t>
            </a:r>
            <a:endParaRPr lang="pt-BR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1750" name="Text Box 4"/>
          <p:cNvSpPr txBox="1">
            <a:spLocks noChangeArrowheads="1"/>
          </p:cNvSpPr>
          <p:nvPr/>
        </p:nvSpPr>
        <p:spPr bwMode="auto">
          <a:xfrm>
            <a:off x="8501063" y="6572250"/>
            <a:ext cx="6429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egs 08</a:t>
            </a:r>
            <a:endParaRPr lang="pt-BR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pic>
        <p:nvPicPr>
          <p:cNvPr id="31751" name="Picture 4" descr="260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35944" t="1323" r="51428" b="82074"/>
          <a:stretch>
            <a:fillRect/>
          </a:stretch>
        </p:blipFill>
        <p:spPr bwMode="auto">
          <a:xfrm>
            <a:off x="1249363" y="3446463"/>
            <a:ext cx="1781175" cy="2789237"/>
          </a:xfrm>
          <a:prstGeom prst="rect">
            <a:avLst/>
          </a:prstGeom>
          <a:noFill/>
          <a:ln w="19050" cap="rnd" cmpd="dbl">
            <a:solidFill>
              <a:srgbClr val="257D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1752" name="Picture 13" descr="42495_90362_2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4222" t="2158" r="6425" b="4268"/>
          <a:stretch>
            <a:fillRect/>
          </a:stretch>
        </p:blipFill>
        <p:spPr bwMode="auto">
          <a:xfrm>
            <a:off x="1214438" y="571500"/>
            <a:ext cx="2921000" cy="2894013"/>
          </a:xfrm>
          <a:prstGeom prst="rect">
            <a:avLst/>
          </a:prstGeom>
          <a:noFill/>
          <a:ln w="19050" cap="rnd" cmpd="dbl">
            <a:solidFill>
              <a:srgbClr val="257D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1753" name="Picture 14" descr="LittleOrphanAnnie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2100"/>
          <a:stretch>
            <a:fillRect/>
          </a:stretch>
        </p:blipFill>
        <p:spPr bwMode="auto">
          <a:xfrm>
            <a:off x="4213225" y="574675"/>
            <a:ext cx="4002088" cy="2886075"/>
          </a:xfrm>
          <a:prstGeom prst="rect">
            <a:avLst/>
          </a:prstGeom>
          <a:noFill/>
          <a:ln w="19050" cap="rnd" cmpd="dbl">
            <a:solidFill>
              <a:srgbClr val="257D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1754" name="Picture 7" descr="101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1530" t="70355" b="8496"/>
          <a:stretch>
            <a:fillRect/>
          </a:stretch>
        </p:blipFill>
        <p:spPr bwMode="auto">
          <a:xfrm>
            <a:off x="3143250" y="3500438"/>
            <a:ext cx="5059363" cy="27813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4" descr="147"/>
          <p:cNvPicPr preferRelativeResize="0">
            <a:picLocks noChangeArrowheads="1"/>
          </p:cNvPicPr>
          <p:nvPr/>
        </p:nvPicPr>
        <p:blipFill>
          <a:blip r:embed="rId2" cstate="print">
            <a:lum bright="-10000" contrast="20000"/>
          </a:blip>
          <a:srcRect l="10204" t="70543" r="70860" b="11853"/>
          <a:stretch>
            <a:fillRect/>
          </a:stretch>
        </p:blipFill>
        <p:spPr bwMode="auto">
          <a:xfrm>
            <a:off x="642938" y="714375"/>
            <a:ext cx="3714750" cy="270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2772" name="Picture 5" descr="147"/>
          <p:cNvPicPr preferRelativeResize="0">
            <a:picLocks noChangeArrowheads="1"/>
          </p:cNvPicPr>
          <p:nvPr/>
        </p:nvPicPr>
        <p:blipFill>
          <a:blip r:embed="rId2" cstate="print">
            <a:lum bright="-10000" contrast="20000"/>
          </a:blip>
          <a:srcRect l="9729" t="49817" r="71097" b="30661"/>
          <a:stretch>
            <a:fillRect/>
          </a:stretch>
        </p:blipFill>
        <p:spPr bwMode="auto">
          <a:xfrm>
            <a:off x="5072063" y="714375"/>
            <a:ext cx="3714750" cy="270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2266950" y="3749675"/>
            <a:ext cx="461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Pseudoinclusões nucleares (MGG x Pap)</a:t>
            </a:r>
            <a:endParaRPr lang="pt-BR" b="1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2774" name="Text Box 11"/>
          <p:cNvSpPr txBox="1">
            <a:spLocks noChangeArrowheads="1"/>
          </p:cNvSpPr>
          <p:nvPr/>
        </p:nvSpPr>
        <p:spPr bwMode="auto">
          <a:xfrm>
            <a:off x="4071938" y="6488113"/>
            <a:ext cx="1000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(Pap)</a:t>
            </a:r>
            <a:endParaRPr lang="pt-BR" b="1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2775" name="Picture 7" descr="260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50409" t="10947" r="32150" b="82237"/>
          <a:stretch>
            <a:fillRect/>
          </a:stretch>
        </p:blipFill>
        <p:spPr bwMode="auto">
          <a:xfrm>
            <a:off x="6102350" y="4270375"/>
            <a:ext cx="2755900" cy="215423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2778" name="Text Box 4"/>
          <p:cNvSpPr txBox="1">
            <a:spLocks noChangeArrowheads="1"/>
          </p:cNvSpPr>
          <p:nvPr/>
        </p:nvSpPr>
        <p:spPr bwMode="auto">
          <a:xfrm>
            <a:off x="3916363" y="3429000"/>
            <a:ext cx="14414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Orell et al., 2005</a:t>
            </a:r>
            <a:endParaRPr lang="pt-BR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2779" name="Text Box 8"/>
          <p:cNvSpPr txBox="1">
            <a:spLocks noChangeArrowheads="1"/>
          </p:cNvSpPr>
          <p:nvPr/>
        </p:nvSpPr>
        <p:spPr bwMode="auto">
          <a:xfrm>
            <a:off x="7500938" y="6583363"/>
            <a:ext cx="10080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Kini, 1999</a:t>
            </a:r>
            <a:endParaRPr lang="pt-BR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2780" name="Text Box 4"/>
          <p:cNvSpPr txBox="1">
            <a:spLocks noChangeArrowheads="1"/>
          </p:cNvSpPr>
          <p:nvPr/>
        </p:nvSpPr>
        <p:spPr bwMode="auto">
          <a:xfrm>
            <a:off x="8501063" y="6572250"/>
            <a:ext cx="6429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egs 08</a:t>
            </a:r>
            <a:endParaRPr lang="pt-BR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483" y="4270375"/>
            <a:ext cx="2701592" cy="216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 cstate="print"/>
          <a:srcRect l="17460" t="38960" r="59841" b="28871"/>
          <a:stretch/>
        </p:blipFill>
        <p:spPr>
          <a:xfrm>
            <a:off x="3338285" y="4281839"/>
            <a:ext cx="2687865" cy="21427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7"/>
          <p:cNvSpPr txBox="1">
            <a:spLocks noChangeArrowheads="1"/>
          </p:cNvSpPr>
          <p:nvPr/>
        </p:nvSpPr>
        <p:spPr bwMode="auto">
          <a:xfrm>
            <a:off x="2411413" y="3429000"/>
            <a:ext cx="1638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Rubin &amp; Farber 1999</a:t>
            </a:r>
            <a:endParaRPr lang="pt-BR" sz="1200" smtClean="0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3795" name="Text Box 7"/>
          <p:cNvSpPr txBox="1">
            <a:spLocks noChangeArrowheads="1"/>
          </p:cNvSpPr>
          <p:nvPr/>
        </p:nvSpPr>
        <p:spPr bwMode="auto">
          <a:xfrm>
            <a:off x="7234238" y="3479800"/>
            <a:ext cx="15462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Giarelli et. All, 1987</a:t>
            </a:r>
            <a:endParaRPr lang="pt-BR" sz="1200" smtClean="0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8501063" y="6572250"/>
            <a:ext cx="6429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egs 08</a:t>
            </a:r>
            <a:endParaRPr lang="pt-BR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40733" t="36422" r="34536" b="36638"/>
          <a:stretch>
            <a:fillRect/>
          </a:stretch>
        </p:blipFill>
        <p:spPr bwMode="auto">
          <a:xfrm>
            <a:off x="642151" y="628978"/>
            <a:ext cx="3413529" cy="278907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65948" t="36422" r="6250" b="40949"/>
          <a:stretch>
            <a:fillRect/>
          </a:stretch>
        </p:blipFill>
        <p:spPr bwMode="auto">
          <a:xfrm>
            <a:off x="4157936" y="618577"/>
            <a:ext cx="4587765" cy="28006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7651" name="Picture 3" descr="152"/>
          <p:cNvPicPr preferRelativeResize="0">
            <a:picLocks noChangeArrowheads="1"/>
          </p:cNvPicPr>
          <p:nvPr/>
        </p:nvPicPr>
        <p:blipFill>
          <a:blip r:embed="rId3" cstate="print">
            <a:lum bright="-10000" contrast="20000"/>
          </a:blip>
          <a:srcRect l="12137" t="37830" r="47614" b="41483"/>
          <a:stretch>
            <a:fillRect/>
          </a:stretch>
        </p:blipFill>
        <p:spPr bwMode="auto">
          <a:xfrm>
            <a:off x="627063" y="4024328"/>
            <a:ext cx="3598862" cy="2158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3800" name="Picture 8" descr="152"/>
          <p:cNvPicPr>
            <a:picLocks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148263" y="4005263"/>
            <a:ext cx="3267075" cy="21891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3801" name="Text Box 4"/>
          <p:cNvSpPr txBox="1">
            <a:spLocks noChangeArrowheads="1"/>
          </p:cNvSpPr>
          <p:nvPr/>
        </p:nvSpPr>
        <p:spPr bwMode="auto">
          <a:xfrm>
            <a:off x="7234238" y="6165850"/>
            <a:ext cx="14414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Orell et al., 2005</a:t>
            </a:r>
            <a:endParaRPr lang="pt-BR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3802" name="Text Box 4"/>
          <p:cNvSpPr txBox="1">
            <a:spLocks noChangeArrowheads="1"/>
          </p:cNvSpPr>
          <p:nvPr/>
        </p:nvSpPr>
        <p:spPr bwMode="auto">
          <a:xfrm>
            <a:off x="2771775" y="6237288"/>
            <a:ext cx="1441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Orell et al., 2005</a:t>
            </a:r>
            <a:endParaRPr lang="pt-BR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3276600" y="3789363"/>
          <a:ext cx="3168650" cy="216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36" name="Image" r:id="rId3" imgW="4256098" imgH="2902439" progId="">
                  <p:embed/>
                </p:oleObj>
              </mc:Choice>
              <mc:Fallback>
                <p:oleObj name="Image" r:id="rId3" imgW="4256098" imgH="2902439" progId="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789363"/>
                        <a:ext cx="3168650" cy="2160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6" name="Picture 2" descr="153"/>
          <p:cNvPicPr preferRelativeResize="0">
            <a:picLocks noChangeArrowheads="1"/>
          </p:cNvPicPr>
          <p:nvPr/>
        </p:nvPicPr>
        <p:blipFill>
          <a:blip r:embed="rId5" cstate="print">
            <a:lum bright="-10000" contrast="20000"/>
          </a:blip>
          <a:srcRect l="16075" t="50928" r="53835" b="33937"/>
          <a:stretch>
            <a:fillRect/>
          </a:stretch>
        </p:blipFill>
        <p:spPr bwMode="auto">
          <a:xfrm>
            <a:off x="997692" y="750885"/>
            <a:ext cx="3369360" cy="230762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6627" name="Picture 3" descr="153"/>
          <p:cNvPicPr preferRelativeResize="0">
            <a:picLocks noChangeArrowheads="1"/>
          </p:cNvPicPr>
          <p:nvPr/>
        </p:nvPicPr>
        <p:blipFill>
          <a:blip r:embed="rId5" cstate="print">
            <a:lum bright="-10000" contrast="20000"/>
          </a:blip>
          <a:srcRect l="15849" t="67279" r="53734" b="17140"/>
          <a:stretch>
            <a:fillRect/>
          </a:stretch>
        </p:blipFill>
        <p:spPr bwMode="auto">
          <a:xfrm>
            <a:off x="4742604" y="735010"/>
            <a:ext cx="3369359" cy="230762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3267075" y="3059113"/>
            <a:ext cx="2609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Amilóide (MGG x Pap)</a:t>
            </a:r>
            <a:endParaRPr lang="pt-BR" b="1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126" name="Text Box 4"/>
          <p:cNvSpPr txBox="1">
            <a:spLocks noChangeArrowheads="1"/>
          </p:cNvSpPr>
          <p:nvPr/>
        </p:nvSpPr>
        <p:spPr bwMode="auto">
          <a:xfrm>
            <a:off x="6996113" y="3028950"/>
            <a:ext cx="14414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Orell et al., 2005</a:t>
            </a:r>
            <a:endParaRPr lang="pt-BR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128" name="Text Box 3"/>
          <p:cNvSpPr txBox="1">
            <a:spLocks noChangeArrowheads="1"/>
          </p:cNvSpPr>
          <p:nvPr/>
        </p:nvSpPr>
        <p:spPr bwMode="auto">
          <a:xfrm>
            <a:off x="2747963" y="6237288"/>
            <a:ext cx="36464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Vermelho congo em luz polarizada</a:t>
            </a:r>
          </a:p>
        </p:txBody>
      </p:sp>
      <p:sp>
        <p:nvSpPr>
          <p:cNvPr id="5129" name="Text Box 7"/>
          <p:cNvSpPr txBox="1">
            <a:spLocks noChangeArrowheads="1"/>
          </p:cNvSpPr>
          <p:nvPr/>
        </p:nvSpPr>
        <p:spPr bwMode="auto">
          <a:xfrm>
            <a:off x="5105400" y="5946775"/>
            <a:ext cx="1649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Rubin &amp; Farber 1999</a:t>
            </a:r>
            <a:endParaRPr lang="pt-BR" sz="1200" dirty="0" smtClean="0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30" name="Text Box 5"/>
          <p:cNvSpPr txBox="1">
            <a:spLocks noChangeArrowheads="1"/>
          </p:cNvSpPr>
          <p:nvPr/>
        </p:nvSpPr>
        <p:spPr bwMode="auto">
          <a:xfrm>
            <a:off x="0" y="6019800"/>
            <a:ext cx="2124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Amilóide (Pap)</a:t>
            </a:r>
            <a:endParaRPr lang="pt-BR" b="1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5131" name="Picture 3" descr="270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9232"/>
          <a:stretch>
            <a:fillRect/>
          </a:stretch>
        </p:blipFill>
        <p:spPr bwMode="auto">
          <a:xfrm>
            <a:off x="179388" y="3789363"/>
            <a:ext cx="2871787" cy="21891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132" name="Picture 2" descr="270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t="10216"/>
          <a:stretch>
            <a:fillRect/>
          </a:stretch>
        </p:blipFill>
        <p:spPr bwMode="auto">
          <a:xfrm>
            <a:off x="6732588" y="3789363"/>
            <a:ext cx="1901825" cy="223361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133" name="Text Box 8"/>
          <p:cNvSpPr txBox="1">
            <a:spLocks noChangeArrowheads="1"/>
          </p:cNvSpPr>
          <p:nvPr/>
        </p:nvSpPr>
        <p:spPr bwMode="auto">
          <a:xfrm>
            <a:off x="7759700" y="5994400"/>
            <a:ext cx="8921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dirty="0" err="1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Kini</a:t>
            </a:r>
            <a:r>
              <a:rPr lang="pt-BR" sz="1200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, 1999</a:t>
            </a:r>
            <a:endParaRPr lang="pt-BR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134" name="Text Box 5"/>
          <p:cNvSpPr txBox="1">
            <a:spLocks noChangeArrowheads="1"/>
          </p:cNvSpPr>
          <p:nvPr/>
        </p:nvSpPr>
        <p:spPr bwMode="auto">
          <a:xfrm>
            <a:off x="6630989" y="6173788"/>
            <a:ext cx="17700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IQ - calcitonina</a:t>
            </a:r>
            <a:endParaRPr lang="pt-BR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135" name="Text Box 8"/>
          <p:cNvSpPr txBox="1">
            <a:spLocks noChangeArrowheads="1"/>
          </p:cNvSpPr>
          <p:nvPr/>
        </p:nvSpPr>
        <p:spPr bwMode="auto">
          <a:xfrm>
            <a:off x="2163763" y="5999163"/>
            <a:ext cx="8921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dirty="0" err="1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Kini</a:t>
            </a:r>
            <a:r>
              <a:rPr lang="pt-BR" sz="1200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, 1999</a:t>
            </a:r>
            <a:endParaRPr lang="pt-BR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377542" y="-42335"/>
            <a:ext cx="638891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lnSpc>
                <a:spcPts val="52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t-BR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 QUE </a:t>
            </a:r>
            <a:r>
              <a:rPr lang="pt-B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É PATOLOGIA ?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8000" y="3568449"/>
            <a:ext cx="85680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É a ciência biológica que estuda as alterações funcionais e estruturais capazes de provocar modificações do estado de saúde dos seres vivos, as causas que provocam essas alterações, o mecanismo de ação dessas causas, as respostas do organismo a essas agressões e as manifestações clínicas decorrentes dessas alterações</a:t>
            </a:r>
            <a:endParaRPr kumimoji="0" lang="pt-BR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8" name="Picture 2" descr="https://c1.staticflickr.com/3/2505/4034831367_9f6ec96ec3.jpg"/>
          <p:cNvPicPr>
            <a:picLocks noChangeAspect="1" noChangeArrowheads="1"/>
          </p:cNvPicPr>
          <p:nvPr/>
        </p:nvPicPr>
        <p:blipFill>
          <a:blip r:embed="rId2" cstate="print"/>
          <a:srcRect t="8262" b="17370"/>
          <a:stretch>
            <a:fillRect/>
          </a:stretch>
        </p:blipFill>
        <p:spPr bwMode="auto">
          <a:xfrm>
            <a:off x="2190750" y="694765"/>
            <a:ext cx="4762500" cy="273423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" name="Retângulo 4"/>
          <p:cNvSpPr/>
          <p:nvPr/>
        </p:nvSpPr>
        <p:spPr>
          <a:xfrm>
            <a:off x="5942249" y="3429000"/>
            <a:ext cx="10278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</a:rPr>
              <a:t>www.flickr.com</a:t>
            </a:r>
            <a:endParaRPr lang="pt-BR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3067050" y="3429000"/>
            <a:ext cx="15049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Rubin &amp; Farber 1999</a:t>
            </a:r>
            <a:endParaRPr lang="pt-BR" sz="1200" smtClean="0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6148" name="Picture 3"/>
          <p:cNvPicPr preferRelativeResize="0">
            <a:picLocks noChangeArrowheads="1"/>
          </p:cNvPicPr>
          <p:nvPr/>
        </p:nvPicPr>
        <p:blipFill>
          <a:blip r:embed="rId2" cstate="print">
            <a:lum bright="-20000" contrast="10000"/>
          </a:blip>
          <a:srcRect l="46875" t="34180" r="14307" b="32617"/>
          <a:stretch>
            <a:fillRect/>
          </a:stretch>
        </p:blipFill>
        <p:spPr bwMode="auto">
          <a:xfrm>
            <a:off x="612775" y="549275"/>
            <a:ext cx="3959225" cy="28797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8501063" y="6572250"/>
            <a:ext cx="6429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egs 08</a:t>
            </a:r>
            <a:endParaRPr lang="pt-BR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6150" name="Text Box 13"/>
          <p:cNvSpPr txBox="1">
            <a:spLocks noChangeArrowheads="1"/>
          </p:cNvSpPr>
          <p:nvPr/>
        </p:nvSpPr>
        <p:spPr bwMode="auto">
          <a:xfrm>
            <a:off x="6254298" y="6380165"/>
            <a:ext cx="1002845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t-BR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H&amp;E</a:t>
            </a:r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36746" t="23986" r="19524" b="19718"/>
          <a:stretch>
            <a:fillRect/>
          </a:stretch>
        </p:blipFill>
        <p:spPr bwMode="auto">
          <a:xfrm>
            <a:off x="4572000" y="3429000"/>
            <a:ext cx="3977144" cy="288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50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rcRect l="10993" t="3127" r="11323" b="10662"/>
          <a:stretch>
            <a:fillRect/>
          </a:stretch>
        </p:blipFill>
        <p:spPr>
          <a:xfrm>
            <a:off x="1165411" y="815796"/>
            <a:ext cx="2931459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" name="Imagem 2" descr="Digitalizar0051.jp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rcRect l="7825" t="2731" r="7112" b="9439"/>
          <a:stretch>
            <a:fillRect/>
          </a:stretch>
        </p:blipFill>
        <p:spPr>
          <a:xfrm>
            <a:off x="5047130" y="824762"/>
            <a:ext cx="3150731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" name="Imagem 3" descr="Digitalizar0054.jpg"/>
          <p:cNvPicPr>
            <a:picLocks noChangeAspect="1"/>
          </p:cNvPicPr>
          <p:nvPr/>
        </p:nvPicPr>
        <p:blipFill>
          <a:blip r:embed="rId4" cstate="print">
            <a:lum bright="-10000" contrast="20000"/>
          </a:blip>
          <a:srcRect l="16607" b="7613"/>
          <a:stretch>
            <a:fillRect/>
          </a:stretch>
        </p:blipFill>
        <p:spPr>
          <a:xfrm>
            <a:off x="2820599" y="3884390"/>
            <a:ext cx="3502801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D:\BKP_PCEGS\Documents\Edson\docs pc antigo\backup (d) (Pc)\DOCS\Neuropatologia\Nova pasta\Digitalizar0008.jpg"/>
          <p:cNvPicPr preferRelativeResize="0">
            <a:picLocks noChangeArrowheads="1"/>
          </p:cNvPicPr>
          <p:nvPr/>
        </p:nvPicPr>
        <p:blipFill>
          <a:blip r:embed="rId2" cstate="print">
            <a:lum bright="-10000" contrast="20000"/>
          </a:blip>
          <a:srcRect l="1784" t="1604" r="1947" b="10327"/>
          <a:stretch>
            <a:fillRect/>
          </a:stretch>
        </p:blipFill>
        <p:spPr bwMode="auto">
          <a:xfrm>
            <a:off x="573741" y="1066805"/>
            <a:ext cx="3600000" cy="23382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098" name="Picture 2" descr="D:\BKP_PCEGS\Documents\Edson\docs pc antigo\backup (d) (Pc)\DOCS\Neuropatologia\Nova pasta\Digitalizar0009.jpg"/>
          <p:cNvPicPr preferRelativeResize="0">
            <a:picLocks noChangeArrowheads="1"/>
          </p:cNvPicPr>
          <p:nvPr/>
        </p:nvPicPr>
        <p:blipFill>
          <a:blip r:embed="rId3" cstate="print">
            <a:lum bright="-10000" contrast="20000"/>
          </a:blip>
          <a:srcRect l="1846" t="3023" r="5191" b="9332"/>
          <a:stretch>
            <a:fillRect/>
          </a:stretch>
        </p:blipFill>
        <p:spPr bwMode="auto">
          <a:xfrm>
            <a:off x="4769223" y="1066805"/>
            <a:ext cx="3594848" cy="234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Imagem 5" descr="Digitalizar0011.jpg"/>
          <p:cNvPicPr>
            <a:picLocks noChangeAspect="1"/>
          </p:cNvPicPr>
          <p:nvPr/>
        </p:nvPicPr>
        <p:blipFill>
          <a:blip r:embed="rId4" cstate="print">
            <a:lum bright="-10000" contrast="20000"/>
          </a:blip>
          <a:srcRect l="5703" t="918" r="2210" b="7690"/>
          <a:stretch>
            <a:fillRect/>
          </a:stretch>
        </p:blipFill>
        <p:spPr>
          <a:xfrm>
            <a:off x="699247" y="3769663"/>
            <a:ext cx="3373790" cy="244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Imagem 6" descr="Digitalizar0012.jpg"/>
          <p:cNvPicPr preferRelativeResize="0">
            <a:picLocks/>
          </p:cNvPicPr>
          <p:nvPr/>
        </p:nvPicPr>
        <p:blipFill>
          <a:blip r:embed="rId5" cstate="print">
            <a:lum bright="-10000" contrast="20000"/>
          </a:blip>
          <a:srcRect l="4768" b="14010"/>
          <a:stretch>
            <a:fillRect/>
          </a:stretch>
        </p:blipFill>
        <p:spPr>
          <a:xfrm>
            <a:off x="4778188" y="3769663"/>
            <a:ext cx="3600000" cy="234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56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rcRect t="2385" r="50257" b="8876"/>
          <a:stretch>
            <a:fillRect/>
          </a:stretch>
        </p:blipFill>
        <p:spPr>
          <a:xfrm>
            <a:off x="1233790" y="903956"/>
            <a:ext cx="2271409" cy="252504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" name="Imagem 2" descr="Digitalizar0057.jp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rcRect t="2440" r="1187" b="8821"/>
          <a:stretch>
            <a:fillRect/>
          </a:stretch>
        </p:blipFill>
        <p:spPr>
          <a:xfrm>
            <a:off x="3763357" y="903956"/>
            <a:ext cx="4512029" cy="25250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  <p:pic>
        <p:nvPicPr>
          <p:cNvPr id="5" name="Imagem 4" descr="Digitalizar0058.jpg"/>
          <p:cNvPicPr>
            <a:picLocks noChangeAspect="1"/>
          </p:cNvPicPr>
          <p:nvPr/>
        </p:nvPicPr>
        <p:blipFill>
          <a:blip r:embed="rId4" cstate="print"/>
          <a:srcRect t="1516" r="52926" b="7257"/>
          <a:stretch>
            <a:fillRect/>
          </a:stretch>
        </p:blipFill>
        <p:spPr>
          <a:xfrm>
            <a:off x="720090" y="3760694"/>
            <a:ext cx="2407005" cy="277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Imagem 5" descr="Digitalizar0060.jpg"/>
          <p:cNvPicPr>
            <a:picLocks noChangeAspect="1"/>
          </p:cNvPicPr>
          <p:nvPr/>
        </p:nvPicPr>
        <p:blipFill>
          <a:blip r:embed="rId5" cstate="print"/>
          <a:srcRect r="2330" b="7349"/>
          <a:stretch>
            <a:fillRect/>
          </a:stretch>
        </p:blipFill>
        <p:spPr>
          <a:xfrm>
            <a:off x="6040256" y="3749824"/>
            <a:ext cx="2330613" cy="277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Imagem 6" descr="Digitalizar0058.jpg"/>
          <p:cNvPicPr>
            <a:picLocks noChangeAspect="1"/>
          </p:cNvPicPr>
          <p:nvPr/>
        </p:nvPicPr>
        <p:blipFill>
          <a:blip r:embed="rId4" cstate="print"/>
          <a:srcRect l="52178" t="1516" r="650" b="6368"/>
          <a:stretch>
            <a:fillRect/>
          </a:stretch>
        </p:blipFill>
        <p:spPr>
          <a:xfrm>
            <a:off x="3377634" y="3776718"/>
            <a:ext cx="2388732" cy="277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gitalizar0061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rcRect t="2054" r="1448" b="7977"/>
          <a:stretch>
            <a:fillRect/>
          </a:stretch>
        </p:blipFill>
        <p:spPr>
          <a:xfrm rot="5400000">
            <a:off x="5499600" y="618319"/>
            <a:ext cx="2412000" cy="32093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Imagem 4" descr="Digitalizar0062.jpg"/>
          <p:cNvPicPr preferRelativeResize="0">
            <a:picLocks/>
          </p:cNvPicPr>
          <p:nvPr/>
        </p:nvPicPr>
        <p:blipFill>
          <a:blip r:embed="rId3" cstate="print">
            <a:lum bright="-10000" contrast="20000"/>
          </a:blip>
          <a:srcRect r="641" b="9367"/>
          <a:stretch>
            <a:fillRect/>
          </a:stretch>
        </p:blipFill>
        <p:spPr>
          <a:xfrm>
            <a:off x="529657" y="3849758"/>
            <a:ext cx="3492000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Imagem 5" descr="Digitalizar0063.jpg"/>
          <p:cNvPicPr preferRelativeResize="0">
            <a:picLocks/>
          </p:cNvPicPr>
          <p:nvPr/>
        </p:nvPicPr>
        <p:blipFill>
          <a:blip r:embed="rId4" cstate="print">
            <a:lum bright="-10000" contrast="20000"/>
          </a:blip>
          <a:srcRect l="700" b="8672"/>
          <a:stretch>
            <a:fillRect/>
          </a:stretch>
        </p:blipFill>
        <p:spPr>
          <a:xfrm>
            <a:off x="4948519" y="3835680"/>
            <a:ext cx="3492000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Imagem 6" descr="Digitalizar0064.jpg"/>
          <p:cNvPicPr>
            <a:picLocks noChangeAspect="1"/>
          </p:cNvPicPr>
          <p:nvPr/>
        </p:nvPicPr>
        <p:blipFill>
          <a:blip r:embed="rId5" cstate="print"/>
          <a:srcRect l="13537" b="11323"/>
          <a:stretch>
            <a:fillRect/>
          </a:stretch>
        </p:blipFill>
        <p:spPr>
          <a:xfrm>
            <a:off x="627529" y="1016681"/>
            <a:ext cx="3182218" cy="24123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4726125" y="1798980"/>
            <a:ext cx="2935438" cy="35834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Corpúsculo </a:t>
            </a:r>
            <a:r>
              <a:rPr lang="pt-BR" dirty="0">
                <a:solidFill>
                  <a:schemeClr val="bg1"/>
                </a:solidFill>
              </a:rPr>
              <a:t>de </a:t>
            </a:r>
            <a:r>
              <a:rPr lang="pt-BR" dirty="0" err="1">
                <a:solidFill>
                  <a:schemeClr val="bg1"/>
                </a:solidFill>
              </a:rPr>
              <a:t>Councilman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4726125" y="2128641"/>
            <a:ext cx="2935438" cy="35834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Alteração </a:t>
            </a:r>
            <a:r>
              <a:rPr lang="pt-BR" dirty="0">
                <a:solidFill>
                  <a:schemeClr val="bg1"/>
                </a:solidFill>
              </a:rPr>
              <a:t>hialino-</a:t>
            </a:r>
            <a:r>
              <a:rPr lang="pt-BR" dirty="0" err="1">
                <a:solidFill>
                  <a:schemeClr val="bg1"/>
                </a:solidFill>
              </a:rPr>
              <a:t>goticular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2011103" y="719627"/>
            <a:ext cx="2140007" cy="33647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>
                <a:solidFill>
                  <a:schemeClr val="bg1"/>
                </a:solidFill>
              </a:rPr>
              <a:t>Alteração hidrópica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2011103" y="1082513"/>
            <a:ext cx="2140007" cy="3222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>
                <a:solidFill>
                  <a:schemeClr val="bg1"/>
                </a:solidFill>
              </a:rPr>
              <a:t>Alteração glicídica</a:t>
            </a: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2011102" y="1431198"/>
            <a:ext cx="2140008" cy="35504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>
                <a:solidFill>
                  <a:schemeClr val="bg1"/>
                </a:solidFill>
              </a:rPr>
              <a:t>Alteração lipídica </a:t>
            </a: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2001577" y="1812657"/>
            <a:ext cx="2149533" cy="64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>
                <a:solidFill>
                  <a:schemeClr val="bg1"/>
                </a:solidFill>
              </a:rPr>
              <a:t>Alteração protéica  (alteração hialina)</a:t>
            </a:r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4726124" y="1139658"/>
            <a:ext cx="2935439" cy="35834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Corpúsculo </a:t>
            </a:r>
            <a:r>
              <a:rPr lang="pt-BR" dirty="0">
                <a:solidFill>
                  <a:schemeClr val="bg1"/>
                </a:solidFill>
              </a:rPr>
              <a:t>de Russel</a:t>
            </a:r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4726124" y="1469319"/>
            <a:ext cx="2935439" cy="35834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Corpúsculo </a:t>
            </a:r>
            <a:r>
              <a:rPr lang="pt-BR" dirty="0">
                <a:solidFill>
                  <a:schemeClr val="bg1"/>
                </a:solidFill>
              </a:rPr>
              <a:t>de </a:t>
            </a:r>
            <a:r>
              <a:rPr lang="pt-BR" dirty="0" err="1">
                <a:solidFill>
                  <a:schemeClr val="bg1"/>
                </a:solidFill>
              </a:rPr>
              <a:t>Mallory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4726124" y="2458304"/>
            <a:ext cx="2935439" cy="35834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Arteriolosclerose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6573" name="Text Box 13"/>
          <p:cNvSpPr txBox="1">
            <a:spLocks noChangeArrowheads="1"/>
          </p:cNvSpPr>
          <p:nvPr/>
        </p:nvSpPr>
        <p:spPr bwMode="auto">
          <a:xfrm>
            <a:off x="4726126" y="3531009"/>
            <a:ext cx="1448388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>
                <a:solidFill>
                  <a:schemeClr val="bg1"/>
                </a:solidFill>
              </a:rPr>
              <a:t>Amiloidose</a:t>
            </a:r>
          </a:p>
        </p:txBody>
      </p:sp>
      <p:sp>
        <p:nvSpPr>
          <p:cNvPr id="66574" name="Text Box 14"/>
          <p:cNvSpPr txBox="1">
            <a:spLocks noChangeArrowheads="1"/>
          </p:cNvSpPr>
          <p:nvPr/>
        </p:nvSpPr>
        <p:spPr bwMode="auto">
          <a:xfrm>
            <a:off x="2000487" y="3173060"/>
            <a:ext cx="2539125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Alteração </a:t>
            </a:r>
            <a:r>
              <a:rPr lang="pt-BR" dirty="0">
                <a:solidFill>
                  <a:schemeClr val="bg1"/>
                </a:solidFill>
              </a:rPr>
              <a:t>glicoprotéica</a:t>
            </a:r>
          </a:p>
        </p:txBody>
      </p:sp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4726125" y="2888379"/>
            <a:ext cx="1448389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>
                <a:solidFill>
                  <a:schemeClr val="bg1"/>
                </a:solidFill>
              </a:rPr>
              <a:t>Mucóide</a:t>
            </a:r>
          </a:p>
        </p:txBody>
      </p:sp>
      <p:sp>
        <p:nvSpPr>
          <p:cNvPr id="66576" name="Text Box 16"/>
          <p:cNvSpPr txBox="1">
            <a:spLocks noChangeArrowheads="1"/>
          </p:cNvSpPr>
          <p:nvPr/>
        </p:nvSpPr>
        <p:spPr bwMode="auto">
          <a:xfrm>
            <a:off x="4726125" y="3210743"/>
            <a:ext cx="1448389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>
                <a:solidFill>
                  <a:schemeClr val="bg1"/>
                </a:solidFill>
              </a:rPr>
              <a:t>Mucinosa</a:t>
            </a:r>
          </a:p>
        </p:txBody>
      </p:sp>
      <p:sp>
        <p:nvSpPr>
          <p:cNvPr id="66577" name="Text Box 17"/>
          <p:cNvSpPr txBox="1">
            <a:spLocks noChangeArrowheads="1"/>
          </p:cNvSpPr>
          <p:nvPr/>
        </p:nvSpPr>
        <p:spPr bwMode="auto">
          <a:xfrm>
            <a:off x="2022978" y="4342460"/>
            <a:ext cx="1148300" cy="64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Alteração </a:t>
            </a:r>
            <a:r>
              <a:rPr lang="pt-BR" dirty="0">
                <a:solidFill>
                  <a:schemeClr val="bg1"/>
                </a:solidFill>
              </a:rPr>
              <a:t>pigmentar</a:t>
            </a:r>
          </a:p>
        </p:txBody>
      </p:sp>
      <p:sp>
        <p:nvSpPr>
          <p:cNvPr id="66578" name="Text Box 18"/>
          <p:cNvSpPr txBox="1">
            <a:spLocks noChangeArrowheads="1"/>
          </p:cNvSpPr>
          <p:nvPr/>
        </p:nvSpPr>
        <p:spPr bwMode="auto">
          <a:xfrm>
            <a:off x="3322682" y="4052231"/>
            <a:ext cx="1216929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>
                <a:solidFill>
                  <a:schemeClr val="bg1"/>
                </a:solidFill>
              </a:rPr>
              <a:t>Exógena</a:t>
            </a:r>
          </a:p>
        </p:txBody>
      </p:sp>
      <p:sp>
        <p:nvSpPr>
          <p:cNvPr id="66579" name="Text Box 19"/>
          <p:cNvSpPr txBox="1">
            <a:spLocks noChangeArrowheads="1"/>
          </p:cNvSpPr>
          <p:nvPr/>
        </p:nvSpPr>
        <p:spPr bwMode="auto">
          <a:xfrm>
            <a:off x="3322682" y="4991609"/>
            <a:ext cx="1239484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>
                <a:solidFill>
                  <a:schemeClr val="bg1"/>
                </a:solidFill>
              </a:rPr>
              <a:t>Endógena</a:t>
            </a:r>
          </a:p>
        </p:txBody>
      </p:sp>
      <p:sp>
        <p:nvSpPr>
          <p:cNvPr id="66580" name="Text Box 20"/>
          <p:cNvSpPr txBox="1">
            <a:spLocks noChangeArrowheads="1"/>
          </p:cNvSpPr>
          <p:nvPr/>
        </p:nvSpPr>
        <p:spPr bwMode="auto">
          <a:xfrm>
            <a:off x="4726125" y="3916971"/>
            <a:ext cx="1448389" cy="2578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err="1">
                <a:solidFill>
                  <a:schemeClr val="bg1"/>
                </a:solidFill>
              </a:rPr>
              <a:t>Antracose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6581" name="Text Box 21"/>
          <p:cNvSpPr txBox="1">
            <a:spLocks noChangeArrowheads="1"/>
          </p:cNvSpPr>
          <p:nvPr/>
        </p:nvSpPr>
        <p:spPr bwMode="auto">
          <a:xfrm>
            <a:off x="4726125" y="4201316"/>
            <a:ext cx="1448389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>
                <a:solidFill>
                  <a:schemeClr val="bg1"/>
                </a:solidFill>
              </a:rPr>
              <a:t>Silicose</a:t>
            </a:r>
          </a:p>
        </p:txBody>
      </p:sp>
      <p:sp>
        <p:nvSpPr>
          <p:cNvPr id="66582" name="Text Box 22"/>
          <p:cNvSpPr txBox="1">
            <a:spLocks noChangeArrowheads="1"/>
          </p:cNvSpPr>
          <p:nvPr/>
        </p:nvSpPr>
        <p:spPr bwMode="auto">
          <a:xfrm>
            <a:off x="4726126" y="4605525"/>
            <a:ext cx="14409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err="1">
                <a:solidFill>
                  <a:schemeClr val="bg1"/>
                </a:solidFill>
              </a:rPr>
              <a:t>Lipofuscina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6583" name="Text Box 23"/>
          <p:cNvSpPr txBox="1">
            <a:spLocks noChangeArrowheads="1"/>
          </p:cNvSpPr>
          <p:nvPr/>
        </p:nvSpPr>
        <p:spPr bwMode="auto">
          <a:xfrm>
            <a:off x="4726126" y="4919405"/>
            <a:ext cx="14409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>
                <a:solidFill>
                  <a:schemeClr val="bg1"/>
                </a:solidFill>
              </a:rPr>
              <a:t>Melanina</a:t>
            </a:r>
          </a:p>
        </p:txBody>
      </p:sp>
      <p:sp>
        <p:nvSpPr>
          <p:cNvPr id="66584" name="Text Box 24"/>
          <p:cNvSpPr txBox="1">
            <a:spLocks noChangeArrowheads="1"/>
          </p:cNvSpPr>
          <p:nvPr/>
        </p:nvSpPr>
        <p:spPr bwMode="auto">
          <a:xfrm>
            <a:off x="4726126" y="5233285"/>
            <a:ext cx="1448388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err="1">
                <a:solidFill>
                  <a:schemeClr val="bg1"/>
                </a:solidFill>
              </a:rPr>
              <a:t>Hemosiderina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6585" name="Text Box 25"/>
          <p:cNvSpPr txBox="1">
            <a:spLocks noChangeArrowheads="1"/>
          </p:cNvSpPr>
          <p:nvPr/>
        </p:nvSpPr>
        <p:spPr bwMode="auto">
          <a:xfrm>
            <a:off x="4726126" y="5547166"/>
            <a:ext cx="1448388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>
                <a:solidFill>
                  <a:schemeClr val="bg1"/>
                </a:solidFill>
              </a:rPr>
              <a:t>Bilirrubina</a:t>
            </a:r>
          </a:p>
        </p:txBody>
      </p:sp>
      <p:sp>
        <p:nvSpPr>
          <p:cNvPr id="66586" name="Text Box 26"/>
          <p:cNvSpPr txBox="1">
            <a:spLocks noChangeArrowheads="1"/>
          </p:cNvSpPr>
          <p:nvPr/>
        </p:nvSpPr>
        <p:spPr bwMode="auto">
          <a:xfrm>
            <a:off x="2022978" y="5921584"/>
            <a:ext cx="1103968" cy="64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Alteração </a:t>
            </a:r>
            <a:r>
              <a:rPr lang="pt-BR" dirty="0">
                <a:solidFill>
                  <a:schemeClr val="bg1"/>
                </a:solidFill>
              </a:rPr>
              <a:t>mineral</a:t>
            </a:r>
          </a:p>
        </p:txBody>
      </p:sp>
      <p:sp>
        <p:nvSpPr>
          <p:cNvPr id="66587" name="Text Box 27"/>
          <p:cNvSpPr txBox="1">
            <a:spLocks noChangeArrowheads="1"/>
          </p:cNvSpPr>
          <p:nvPr/>
        </p:nvSpPr>
        <p:spPr bwMode="auto">
          <a:xfrm>
            <a:off x="3240819" y="6101636"/>
            <a:ext cx="1321347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>
                <a:solidFill>
                  <a:schemeClr val="bg1"/>
                </a:solidFill>
              </a:rPr>
              <a:t>Calcificação</a:t>
            </a:r>
          </a:p>
        </p:txBody>
      </p:sp>
      <p:sp>
        <p:nvSpPr>
          <p:cNvPr id="66588" name="Text Box 28"/>
          <p:cNvSpPr txBox="1">
            <a:spLocks noChangeArrowheads="1"/>
          </p:cNvSpPr>
          <p:nvPr/>
        </p:nvSpPr>
        <p:spPr bwMode="auto">
          <a:xfrm>
            <a:off x="4726126" y="5960109"/>
            <a:ext cx="14409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>
                <a:solidFill>
                  <a:schemeClr val="bg1"/>
                </a:solidFill>
              </a:rPr>
              <a:t>Distrófica</a:t>
            </a:r>
          </a:p>
        </p:txBody>
      </p:sp>
      <p:sp>
        <p:nvSpPr>
          <p:cNvPr id="66589" name="Text Box 29"/>
          <p:cNvSpPr txBox="1">
            <a:spLocks noChangeArrowheads="1"/>
          </p:cNvSpPr>
          <p:nvPr/>
        </p:nvSpPr>
        <p:spPr bwMode="auto">
          <a:xfrm>
            <a:off x="4726126" y="6280198"/>
            <a:ext cx="14409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>
                <a:solidFill>
                  <a:schemeClr val="bg1"/>
                </a:solidFill>
              </a:rPr>
              <a:t>Metastática</a:t>
            </a:r>
          </a:p>
        </p:txBody>
      </p:sp>
      <p:sp>
        <p:nvSpPr>
          <p:cNvPr id="66590" name="Text Box 30"/>
          <p:cNvSpPr txBox="1">
            <a:spLocks noChangeArrowheads="1"/>
          </p:cNvSpPr>
          <p:nvPr/>
        </p:nvSpPr>
        <p:spPr bwMode="auto">
          <a:xfrm>
            <a:off x="354118" y="3175551"/>
            <a:ext cx="1306285" cy="89261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Alterações metabólicas reversíveis</a:t>
            </a:r>
          </a:p>
        </p:txBody>
      </p:sp>
      <p:sp>
        <p:nvSpPr>
          <p:cNvPr id="66591" name="AutoShape 31"/>
          <p:cNvSpPr>
            <a:spLocks/>
          </p:cNvSpPr>
          <p:nvPr/>
        </p:nvSpPr>
        <p:spPr bwMode="auto">
          <a:xfrm>
            <a:off x="1699057" y="585656"/>
            <a:ext cx="216000" cy="6048000"/>
          </a:xfrm>
          <a:prstGeom prst="leftBrace">
            <a:avLst>
              <a:gd name="adj1" fmla="val 56102"/>
              <a:gd name="adj2" fmla="val 50009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66592" name="AutoShape 32"/>
          <p:cNvSpPr>
            <a:spLocks/>
          </p:cNvSpPr>
          <p:nvPr/>
        </p:nvSpPr>
        <p:spPr bwMode="auto">
          <a:xfrm>
            <a:off x="4592987" y="4600575"/>
            <a:ext cx="147446" cy="1224000"/>
          </a:xfrm>
          <a:prstGeom prst="leftBrace">
            <a:avLst>
              <a:gd name="adj1" fmla="val 43476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66593" name="AutoShape 33"/>
          <p:cNvSpPr>
            <a:spLocks/>
          </p:cNvSpPr>
          <p:nvPr/>
        </p:nvSpPr>
        <p:spPr bwMode="auto">
          <a:xfrm>
            <a:off x="4592987" y="2881233"/>
            <a:ext cx="114951" cy="1008000"/>
          </a:xfrm>
          <a:prstGeom prst="leftBrace">
            <a:avLst>
              <a:gd name="adj1" fmla="val 66000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66594" name="AutoShape 34"/>
          <p:cNvSpPr>
            <a:spLocks/>
          </p:cNvSpPr>
          <p:nvPr/>
        </p:nvSpPr>
        <p:spPr bwMode="auto">
          <a:xfrm>
            <a:off x="4592986" y="5936074"/>
            <a:ext cx="108000" cy="720000"/>
          </a:xfrm>
          <a:prstGeom prst="leftBrace">
            <a:avLst>
              <a:gd name="adj1" fmla="val 33756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66595" name="AutoShape 35"/>
          <p:cNvSpPr>
            <a:spLocks/>
          </p:cNvSpPr>
          <p:nvPr/>
        </p:nvSpPr>
        <p:spPr bwMode="auto">
          <a:xfrm>
            <a:off x="4602511" y="3905250"/>
            <a:ext cx="137085" cy="648000"/>
          </a:xfrm>
          <a:prstGeom prst="leftBrace">
            <a:avLst>
              <a:gd name="adj1" fmla="val 25479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66596" name="AutoShape 36"/>
          <p:cNvSpPr>
            <a:spLocks/>
          </p:cNvSpPr>
          <p:nvPr/>
        </p:nvSpPr>
        <p:spPr bwMode="auto">
          <a:xfrm>
            <a:off x="3201531" y="4010025"/>
            <a:ext cx="120876" cy="1323974"/>
          </a:xfrm>
          <a:prstGeom prst="leftBrace">
            <a:avLst>
              <a:gd name="adj1" fmla="val 40606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66597" name="AutoShape 37"/>
          <p:cNvSpPr>
            <a:spLocks/>
          </p:cNvSpPr>
          <p:nvPr/>
        </p:nvSpPr>
        <p:spPr bwMode="auto">
          <a:xfrm>
            <a:off x="4592987" y="1120346"/>
            <a:ext cx="114951" cy="1668076"/>
          </a:xfrm>
          <a:prstGeom prst="leftBrace">
            <a:avLst>
              <a:gd name="adj1" fmla="val 39460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66598" name="AutoShape 38"/>
          <p:cNvSpPr>
            <a:spLocks/>
          </p:cNvSpPr>
          <p:nvPr/>
        </p:nvSpPr>
        <p:spPr bwMode="auto">
          <a:xfrm>
            <a:off x="3157766" y="6053268"/>
            <a:ext cx="69066" cy="386654"/>
          </a:xfrm>
          <a:prstGeom prst="leftBrace">
            <a:avLst>
              <a:gd name="adj1" fmla="val 41468"/>
              <a:gd name="adj2" fmla="val 50153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cxnSp>
        <p:nvCxnSpPr>
          <p:cNvPr id="40" name="Conector de seta reta 39"/>
          <p:cNvCxnSpPr/>
          <p:nvPr/>
        </p:nvCxnSpPr>
        <p:spPr>
          <a:xfrm>
            <a:off x="4157797" y="2116032"/>
            <a:ext cx="432000" cy="609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2400300" y="0"/>
            <a:ext cx="43433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metabólicas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66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6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6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500"/>
                                        <p:tgtEl>
                                          <p:spTgt spid="66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6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6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500"/>
                                        <p:tgtEl>
                                          <p:spTgt spid="66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6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6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66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6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6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8" dur="500"/>
                                        <p:tgtEl>
                                          <p:spTgt spid="66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66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6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6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9" dur="500"/>
                                        <p:tgtEl>
                                          <p:spTgt spid="66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66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66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66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6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6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0" dur="500"/>
                                        <p:tgtEl>
                                          <p:spTgt spid="66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66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66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66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66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66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6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6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1" dur="500"/>
                                        <p:tgtEl>
                                          <p:spTgt spid="66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66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6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6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2" dur="500"/>
                                        <p:tgtEl>
                                          <p:spTgt spid="66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66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66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nimBg="1"/>
      <p:bldP spid="66564" grpId="0" animBg="1"/>
      <p:bldP spid="66566" grpId="0" animBg="1"/>
      <p:bldP spid="66567" grpId="0" animBg="1"/>
      <p:bldP spid="66568" grpId="0" animBg="1"/>
      <p:bldP spid="66569" grpId="0" animBg="1"/>
      <p:bldP spid="66570" grpId="0" animBg="1"/>
      <p:bldP spid="66571" grpId="0" animBg="1"/>
      <p:bldP spid="66572" grpId="0" animBg="1"/>
      <p:bldP spid="66573" grpId="0" animBg="1"/>
      <p:bldP spid="66574" grpId="0" animBg="1"/>
      <p:bldP spid="66575" grpId="0" animBg="1"/>
      <p:bldP spid="66576" grpId="0" animBg="1"/>
      <p:bldP spid="66577" grpId="0" animBg="1"/>
      <p:bldP spid="66578" grpId="0" animBg="1"/>
      <p:bldP spid="66579" grpId="0" animBg="1"/>
      <p:bldP spid="66580" grpId="0" animBg="1"/>
      <p:bldP spid="66581" grpId="0" animBg="1"/>
      <p:bldP spid="66582" grpId="0" animBg="1"/>
      <p:bldP spid="66583" grpId="0" animBg="1"/>
      <p:bldP spid="66584" grpId="0" animBg="1"/>
      <p:bldP spid="66585" grpId="0" animBg="1"/>
      <p:bldP spid="66586" grpId="0" animBg="1"/>
      <p:bldP spid="66587" grpId="0" animBg="1"/>
      <p:bldP spid="66588" grpId="0" animBg="1"/>
      <p:bldP spid="66589" grpId="0" animBg="1"/>
      <p:bldP spid="66590" grpId="0" animBg="1"/>
      <p:bldP spid="66591" grpId="0" animBg="1"/>
      <p:bldP spid="66592" grpId="0" animBg="1"/>
      <p:bldP spid="66593" grpId="0" animBg="1"/>
      <p:bldP spid="66594" grpId="0" animBg="1"/>
      <p:bldP spid="66595" grpId="0" animBg="1"/>
      <p:bldP spid="66596" grpId="0" animBg="1"/>
      <p:bldP spid="66597" grpId="0" animBg="1"/>
      <p:bldP spid="6659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Aspecto microscópico: &#10;Edema/tumefação celular; &#10;Citoplasma delicadamente vacuolizado e pálido; &#10;Núcleo não é deslocado..."/>
          <p:cNvPicPr>
            <a:picLocks noChangeAspect="1" noChangeArrowheads="1"/>
          </p:cNvPicPr>
          <p:nvPr/>
        </p:nvPicPr>
        <p:blipFill>
          <a:blip r:embed="rId2" cstate="print"/>
          <a:srcRect l="1358" t="24530" r="34065" b="10960"/>
          <a:stretch>
            <a:fillRect/>
          </a:stretch>
        </p:blipFill>
        <p:spPr bwMode="auto">
          <a:xfrm>
            <a:off x="476250" y="748069"/>
            <a:ext cx="3311999" cy="2484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" name="Retângulo 2"/>
          <p:cNvSpPr/>
          <p:nvPr/>
        </p:nvSpPr>
        <p:spPr>
          <a:xfrm>
            <a:off x="454399" y="416327"/>
            <a:ext cx="31053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Alteração hidrópica em </a:t>
            </a:r>
            <a:r>
              <a:rPr lang="pt-BR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hepatócitos</a:t>
            </a:r>
            <a:endParaRPr lang="pt-BR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572000" y="416327"/>
            <a:ext cx="25875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Alteração lipídica (</a:t>
            </a:r>
            <a:r>
              <a:rPr lang="pt-BR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esteatose</a:t>
            </a:r>
            <a:r>
              <a:rPr lang="pt-B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181100" y="3200709"/>
            <a:ext cx="2533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http://pt.slideshare.net/marianadgd/degenerao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6693274" y="3200709"/>
            <a:ext cx="13965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www.hepcentro.com.br</a:t>
            </a:r>
          </a:p>
        </p:txBody>
      </p:sp>
      <p:pic>
        <p:nvPicPr>
          <p:cNvPr id="137238" name="Picture 22" descr="http://www.hepcentro.com.br/images/esteatose%20zoom%20copy.jpg"/>
          <p:cNvPicPr>
            <a:picLocks noChangeAspect="1" noChangeArrowheads="1"/>
          </p:cNvPicPr>
          <p:nvPr/>
        </p:nvPicPr>
        <p:blipFill>
          <a:blip r:embed="rId3" cstate="print"/>
          <a:srcRect r="19600" b="22343"/>
          <a:stretch>
            <a:fillRect/>
          </a:stretch>
        </p:blipFill>
        <p:spPr bwMode="auto">
          <a:xfrm>
            <a:off x="4572000" y="748069"/>
            <a:ext cx="3503749" cy="2484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37240" name="Picture 24" descr="http://4.bp.blogspot.com/-ThGW-JFydow/UIKSrF9r-mI/AAAAAAAAAGQ/rO4wo_IYWSQ/s1600/Diabetes%2BMellitus%2B-%2B6%2BNanda%2BNursing%2BDiagnos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1837" y="3918696"/>
            <a:ext cx="3860326" cy="26032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6" name="Retângulo 25"/>
          <p:cNvSpPr/>
          <p:nvPr/>
        </p:nvSpPr>
        <p:spPr>
          <a:xfrm>
            <a:off x="5022207" y="6480110"/>
            <a:ext cx="15247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nandabooks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.blogspot.com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3258398" y="3582190"/>
            <a:ext cx="26100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Alteração glicídica (diabetes)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916891" y="26895"/>
            <a:ext cx="3310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metabólicas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26359" y="443424"/>
            <a:ext cx="174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Alteração </a:t>
            </a:r>
            <a:r>
              <a:rPr lang="pt-BR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mucoide</a:t>
            </a:r>
            <a:endParaRPr lang="pt-BR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76275" y="3182779"/>
            <a:ext cx="22829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http://anatpat.unicamp.br/lamdegn4.html</a:t>
            </a:r>
          </a:p>
        </p:txBody>
      </p:sp>
      <p:pic>
        <p:nvPicPr>
          <p:cNvPr id="137228" name="Picture 12" descr="http://anatpat.unicamp.br/DSCN1861++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28600" y="786699"/>
            <a:ext cx="3216000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37232" name="Picture 16" descr="http://www.vetcardio.50webs.com/lampv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705" y="3932984"/>
            <a:ext cx="3215999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6" name="Retângulo 15"/>
          <p:cNvSpPr/>
          <p:nvPr/>
        </p:nvSpPr>
        <p:spPr>
          <a:xfrm>
            <a:off x="1796864" y="6326029"/>
            <a:ext cx="23471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http://anatpat.unicamp.br/lamdegn6b.html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866215" y="3596695"/>
            <a:ext cx="20441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Calcificação distrófica</a:t>
            </a:r>
          </a:p>
        </p:txBody>
      </p:sp>
      <p:pic>
        <p:nvPicPr>
          <p:cNvPr id="137234" name="Picture 18" descr="https://encrypted-tbn3.gstatic.com/images?q=tbn:ANd9GcSs0DQiIvRs4aU1zPeVt4ISjh_AvngxTXZ6kriPx0CeISg4Pwik"/>
          <p:cNvPicPr>
            <a:picLocks noChangeAspect="1" noChangeArrowheads="1"/>
          </p:cNvPicPr>
          <p:nvPr/>
        </p:nvPicPr>
        <p:blipFill>
          <a:blip r:embed="rId4" cstate="print"/>
          <a:srcRect l="3791" r="9569"/>
          <a:stretch>
            <a:fillRect/>
          </a:stretch>
        </p:blipFill>
        <p:spPr bwMode="auto">
          <a:xfrm>
            <a:off x="3451412" y="1162904"/>
            <a:ext cx="2343710" cy="169545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9" name="Retângulo 18"/>
          <p:cNvSpPr/>
          <p:nvPr/>
        </p:nvSpPr>
        <p:spPr>
          <a:xfrm>
            <a:off x="3659731" y="842914"/>
            <a:ext cx="18245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Alteração </a:t>
            </a:r>
            <a:r>
              <a:rPr lang="pt-BR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mucinosa</a:t>
            </a:r>
            <a:endParaRPr lang="pt-BR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4572000" y="2884143"/>
            <a:ext cx="11769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www.babymoon.es</a:t>
            </a:r>
          </a:p>
        </p:txBody>
      </p:sp>
      <p:pic>
        <p:nvPicPr>
          <p:cNvPr id="137236" name="Picture 20" descr="http://www.sbn.org.br/casosClinicos/Caso30/figura301.jpg"/>
          <p:cNvPicPr>
            <a:picLocks noChangeAspect="1" noChangeArrowheads="1"/>
          </p:cNvPicPr>
          <p:nvPr/>
        </p:nvPicPr>
        <p:blipFill>
          <a:blip r:embed="rId5" cstate="print"/>
          <a:srcRect r="22261"/>
          <a:stretch>
            <a:fillRect/>
          </a:stretch>
        </p:blipFill>
        <p:spPr bwMode="auto">
          <a:xfrm>
            <a:off x="5073277" y="3894991"/>
            <a:ext cx="3219076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2" name="Retângulo 21"/>
          <p:cNvSpPr/>
          <p:nvPr/>
        </p:nvSpPr>
        <p:spPr>
          <a:xfrm>
            <a:off x="7295029" y="6315383"/>
            <a:ext cx="10166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www.sbn.org.br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4870637" y="3581400"/>
            <a:ext cx="4137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Calcificação metatática no </a:t>
            </a:r>
            <a:r>
              <a:rPr lang="pt-BR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hiperparatireoidismo</a:t>
            </a:r>
            <a:endParaRPr lang="pt-BR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8242" name="Picture 2" descr="http://anatpat.unicamp.br/minDscn4781+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7448" y="786699"/>
            <a:ext cx="3220417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8" name="Retângulo 17"/>
          <p:cNvSpPr/>
          <p:nvPr/>
        </p:nvSpPr>
        <p:spPr>
          <a:xfrm>
            <a:off x="7839017" y="3182779"/>
            <a:ext cx="11705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anatpat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unicamp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br</a:t>
            </a:r>
            <a:endParaRPr lang="pt-BR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5811370" y="481524"/>
            <a:ext cx="16594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Amiloidose</a:t>
            </a:r>
            <a:r>
              <a:rPr lang="pt-B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renal 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2916891" y="26895"/>
            <a:ext cx="3310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metabólicas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977152" y="3228945"/>
            <a:ext cx="3198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http://www.med.ufro.cl/Recursos/Patologia/CursoPatologiaGeneral/Patologia2001/Cd/paso3d.htm</a:t>
            </a:r>
          </a:p>
        </p:txBody>
      </p:sp>
      <p:pic>
        <p:nvPicPr>
          <p:cNvPr id="136196" name="Picture 4" descr="http://www.misodor.com/images/ergejior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13342" t="20521" r="7236" b="10107"/>
          <a:stretch>
            <a:fillRect/>
          </a:stretch>
        </p:blipFill>
        <p:spPr bwMode="auto">
          <a:xfrm>
            <a:off x="5011271" y="813595"/>
            <a:ext cx="3681890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" name="Retângulo 4"/>
          <p:cNvSpPr/>
          <p:nvPr/>
        </p:nvSpPr>
        <p:spPr>
          <a:xfrm>
            <a:off x="4984376" y="524744"/>
            <a:ext cx="23431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dirty="0" smtClean="0">
                <a:solidFill>
                  <a:schemeClr val="bg1"/>
                </a:solidFill>
                <a:cs typeface="Arial" pitchFamily="34" charset="0"/>
              </a:rPr>
              <a:t>Corpúsculo de </a:t>
            </a:r>
            <a:r>
              <a:rPr lang="pt-BR" sz="1400" dirty="0" err="1" smtClean="0">
                <a:solidFill>
                  <a:schemeClr val="bg1"/>
                </a:solidFill>
                <a:cs typeface="Arial" pitchFamily="34" charset="0"/>
              </a:rPr>
              <a:t>Councilman</a:t>
            </a:r>
            <a:endParaRPr lang="pt-BR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525310" y="3182779"/>
            <a:ext cx="11689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www.misodor.com</a:t>
            </a:r>
          </a:p>
        </p:txBody>
      </p:sp>
      <p:sp>
        <p:nvSpPr>
          <p:cNvPr id="9" name="Retângulo 8"/>
          <p:cNvSpPr/>
          <p:nvPr/>
        </p:nvSpPr>
        <p:spPr>
          <a:xfrm>
            <a:off x="144556" y="3675838"/>
            <a:ext cx="23431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dirty="0" smtClean="0">
                <a:solidFill>
                  <a:schemeClr val="bg1"/>
                </a:solidFill>
                <a:cs typeface="Arial" pitchFamily="34" charset="0"/>
              </a:rPr>
              <a:t>Alteração hialina  glomerular</a:t>
            </a:r>
            <a:endParaRPr lang="pt-BR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942415" y="528918"/>
            <a:ext cx="21952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dirty="0" smtClean="0">
                <a:solidFill>
                  <a:schemeClr val="bg1"/>
                </a:solidFill>
                <a:cs typeface="Arial" pitchFamily="34" charset="0"/>
              </a:rPr>
              <a:t>Corpúsculo de Russell</a:t>
            </a:r>
            <a:endParaRPr lang="pt-BR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6200" name="Picture 8" descr="http://www.med.ufro.cl/Recursos/Patologia/CursoPatologiaGeneral/Patologia2001/Cd/Image125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23669" b="8466"/>
          <a:stretch>
            <a:fillRect/>
          </a:stretch>
        </p:blipFill>
        <p:spPr bwMode="auto">
          <a:xfrm>
            <a:off x="945781" y="813595"/>
            <a:ext cx="3171818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36202" name="Picture 10" descr="http://images.slideplayer.com.br/11/3130703/slides/slide_9.jpg"/>
          <p:cNvPicPr>
            <a:picLocks noChangeAspect="1" noChangeArrowheads="1"/>
          </p:cNvPicPr>
          <p:nvPr/>
        </p:nvPicPr>
        <p:blipFill>
          <a:blip r:embed="rId4" cstate="print"/>
          <a:srcRect l="16215" t="14097" r="16285" b="13958"/>
          <a:stretch>
            <a:fillRect/>
          </a:stretch>
        </p:blipFill>
        <p:spPr bwMode="auto">
          <a:xfrm>
            <a:off x="5971617" y="3997553"/>
            <a:ext cx="3017325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3" name="Retângulo 12"/>
          <p:cNvSpPr/>
          <p:nvPr/>
        </p:nvSpPr>
        <p:spPr>
          <a:xfrm>
            <a:off x="5959848" y="3665752"/>
            <a:ext cx="20187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pt-BR" sz="1400" dirty="0" err="1" smtClean="0">
                <a:solidFill>
                  <a:schemeClr val="bg1"/>
                </a:solidFill>
                <a:cs typeface="Arial" pitchFamily="34" charset="0"/>
              </a:rPr>
              <a:t>Arteriolosclerose</a:t>
            </a:r>
            <a:r>
              <a:rPr lang="pt-BR" sz="1400" dirty="0" smtClean="0">
                <a:solidFill>
                  <a:schemeClr val="bg1"/>
                </a:solidFill>
                <a:cs typeface="Arial" pitchFamily="34" charset="0"/>
              </a:rPr>
              <a:t> hialina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6763870" y="6414555"/>
            <a:ext cx="2242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http://slideplayer.com.br/slide/3130703/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4802532" y="6150159"/>
            <a:ext cx="11705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anatpat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unicamp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br</a:t>
            </a:r>
            <a:endParaRPr lang="pt-BR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3525880" y="3923111"/>
            <a:ext cx="20922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pt-BR" sz="1600" dirty="0" smtClean="0">
                <a:solidFill>
                  <a:schemeClr val="bg1"/>
                </a:solidFill>
                <a:cs typeface="Arial" pitchFamily="34" charset="0"/>
              </a:rPr>
              <a:t>Corpúsculo de </a:t>
            </a:r>
            <a:r>
              <a:rPr lang="pt-BR" sz="1600" dirty="0" err="1" smtClean="0">
                <a:solidFill>
                  <a:schemeClr val="bg1"/>
                </a:solidFill>
                <a:cs typeface="Arial" pitchFamily="34" charset="0"/>
              </a:rPr>
              <a:t>Mallory</a:t>
            </a:r>
            <a:endParaRPr lang="pt-BR" sz="1600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36204" name="Picture 12" descr="http://anatpat.unicamp.br/DSCN3516+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417793" y="4244329"/>
            <a:ext cx="2557931" cy="19184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0" name="Retângulo 19"/>
          <p:cNvSpPr/>
          <p:nvPr/>
        </p:nvSpPr>
        <p:spPr>
          <a:xfrm>
            <a:off x="889000" y="6440329"/>
            <a:ext cx="23471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http://anatpat.unicamp.br/lamdegn6b.html</a:t>
            </a:r>
          </a:p>
        </p:txBody>
      </p:sp>
      <p:pic>
        <p:nvPicPr>
          <p:cNvPr id="21" name="Picture 14" descr="http://anatpat.unicamp.br/Dscn75040+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06375" y="3997553"/>
            <a:ext cx="3216000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916891" y="26895"/>
            <a:ext cx="3310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metabólicas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ocponline.com.br/uploads/materias/esteatosehepatica2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128" y="717550"/>
            <a:ext cx="3365372" cy="288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" name="Retângulo 13"/>
          <p:cNvSpPr>
            <a:spLocks noChangeArrowheads="1"/>
          </p:cNvSpPr>
          <p:nvPr/>
        </p:nvSpPr>
        <p:spPr bwMode="auto">
          <a:xfrm>
            <a:off x="1161678" y="6522129"/>
            <a:ext cx="32067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http://dc95.4shared.com/doc/qkMFYA9N/preview.html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ângulo 13"/>
          <p:cNvSpPr>
            <a:spLocks noChangeArrowheads="1"/>
          </p:cNvSpPr>
          <p:nvPr/>
        </p:nvSpPr>
        <p:spPr bwMode="auto">
          <a:xfrm>
            <a:off x="0" y="3590151"/>
            <a:ext cx="42100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http://www.ocponline.com.br/materia/colunistas/luciana-hasse-krepsky/7267-esteatose-hepatica-voce-pode-ter-e-nem-sabe-.html#.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UMJr_oNX2Fk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AutoShape 6" descr="http://dc95.4shared.com/doc/qkMFYA9N/preview_html_298760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32" name="AutoShape 8" descr="http://dc95.4shared.com/doc/qkMFYA9N/preview_html_298760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34" name="AutoShape 10" descr="http://dc95.4shared.com/doc/qkMFYA9N/preview_html_298760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36" name="AutoShape 12" descr="http://dc95.4shared.com/doc/qkMFYA9N/preview_html_298760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21041" t="36909" r="54584" b="33905"/>
          <a:stretch>
            <a:fillRect/>
          </a:stretch>
        </p:blipFill>
        <p:spPr bwMode="auto">
          <a:xfrm>
            <a:off x="740664" y="4120370"/>
            <a:ext cx="3581281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2" name="Picture 2" descr="http://3.bp.blogspot.com/_6aJw3qFuqvo/R_tTa0FCeaI/AAAAAAAAAE4/Itqg-J5vxzI/s320/264456-264514.jpg"/>
          <p:cNvPicPr>
            <a:picLocks noChangeAspect="1" noChangeArrowheads="1"/>
          </p:cNvPicPr>
          <p:nvPr/>
        </p:nvPicPr>
        <p:blipFill>
          <a:blip r:embed="rId4" cstate="print"/>
          <a:srcRect l="3825" r="5368"/>
          <a:stretch>
            <a:fillRect/>
          </a:stretch>
        </p:blipFill>
        <p:spPr bwMode="auto">
          <a:xfrm>
            <a:off x="4572000" y="1958340"/>
            <a:ext cx="4069976" cy="29413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3" name="Retângulo 13"/>
          <p:cNvSpPr>
            <a:spLocks noChangeArrowheads="1"/>
          </p:cNvSpPr>
          <p:nvPr/>
        </p:nvSpPr>
        <p:spPr bwMode="auto">
          <a:xfrm>
            <a:off x="6527800" y="4889913"/>
            <a:ext cx="24066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http://identidademedicac.blogspot.com.br/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916891" y="26895"/>
            <a:ext cx="3310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metabólicas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88000" y="709536"/>
            <a:ext cx="85680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 algn="just"/>
            <a:r>
              <a:rPr lang="pt-B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patologia faz parte do grupo das ciências biológicas que estudam a estrutura e o funcionamento dos organismos vivos. Elas são classificadas como ciências fisiológicas e ciências patológicas.</a:t>
            </a:r>
          </a:p>
          <a:p>
            <a:pPr indent="180975" algn="just"/>
            <a:r>
              <a:rPr lang="pt-BR" sz="900" dirty="0" smtClean="0">
                <a:solidFill>
                  <a:srgbClr val="CCEC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pt-B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 do grego, </a:t>
            </a:r>
            <a:r>
              <a:rPr lang="pt-BR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páthos</a:t>
            </a:r>
            <a:r>
              <a:rPr lang="pt-B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sofrimento ou doença, e </a:t>
            </a:r>
            <a:r>
              <a:rPr lang="pt-BR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lógos</a:t>
            </a:r>
            <a:r>
              <a:rPr lang="pt-B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palavra, tratado, estudo, ciência, ou linguagem, proposição, definição, razão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88000" y="4181460"/>
            <a:ext cx="85680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 algn="just">
              <a:lnSpc>
                <a:spcPts val="2700"/>
              </a:lnSpc>
            </a:pPr>
            <a:r>
              <a:rPr lang="pt-B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psicologia faz parte das ciências humanas e tem entre suas disciplinas a psicopatologia, que estuda particularmente lesões cerebrais capazes de provocar reações psíquicas. </a:t>
            </a:r>
          </a:p>
          <a:p>
            <a:pPr indent="180975" algn="just">
              <a:lnSpc>
                <a:spcPts val="2700"/>
              </a:lnSpc>
            </a:pPr>
            <a:r>
              <a:rPr lang="pt-B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patologia também está envolvida com as ciências exatas. Sempre que se quer fazer um estudo epidemiológico sobre alguma doença é inevitável o uso de procedimentos estatísticos. </a:t>
            </a:r>
          </a:p>
        </p:txBody>
      </p:sp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1216320" y="41676"/>
            <a:ext cx="6685476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patologia* é uma ciência biológica?</a:t>
            </a:r>
            <a:endParaRPr lang="pt-BR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370028" y="3429000"/>
            <a:ext cx="8403944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ação da patologia pode atingir as áreas das ciências humanas e exatas?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2" name="Picture 4" descr="http://2.bp.blogspot.com/-Vjr9ogWX0m4/T8Jvf4ChkOI/AAAAAAAADwI/4QD0-YKNSQU/s1600/Silicose+3.jpg"/>
          <p:cNvPicPr>
            <a:picLocks noChangeAspect="1" noChangeArrowheads="1"/>
          </p:cNvPicPr>
          <p:nvPr/>
        </p:nvPicPr>
        <p:blipFill>
          <a:blip r:embed="rId2" cstate="print"/>
          <a:srcRect r="31322"/>
          <a:stretch>
            <a:fillRect/>
          </a:stretch>
        </p:blipFill>
        <p:spPr bwMode="auto">
          <a:xfrm>
            <a:off x="294942" y="1192216"/>
            <a:ext cx="2724483" cy="447356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Retângulo 13"/>
          <p:cNvSpPr>
            <a:spLocks noChangeArrowheads="1"/>
          </p:cNvSpPr>
          <p:nvPr/>
        </p:nvSpPr>
        <p:spPr bwMode="auto">
          <a:xfrm>
            <a:off x="134470" y="5697720"/>
            <a:ext cx="29695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http://museugeologicodabahia.blogspot.com.br/2012/05/silicose-mapa-da-exposicao.html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tângulo 13"/>
          <p:cNvSpPr>
            <a:spLocks noChangeArrowheads="1"/>
          </p:cNvSpPr>
          <p:nvPr/>
        </p:nvSpPr>
        <p:spPr bwMode="auto">
          <a:xfrm>
            <a:off x="309842" y="852298"/>
            <a:ext cx="22742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Silicose</a:t>
            </a:r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pt-BR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antracose</a:t>
            </a:r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pt-B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tângulo 5"/>
          <p:cNvSpPr>
            <a:spLocks noChangeArrowheads="1"/>
          </p:cNvSpPr>
          <p:nvPr/>
        </p:nvSpPr>
        <p:spPr bwMode="auto">
          <a:xfrm>
            <a:off x="6033244" y="3321420"/>
            <a:ext cx="297628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http://www.uftm.edu.br/patge/index.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php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option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com_content&amp;view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article&amp;id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=1501:n3957mi05&amp;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catid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=110:autn3957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tângulo 14"/>
          <p:cNvSpPr>
            <a:spLocks noChangeArrowheads="1"/>
          </p:cNvSpPr>
          <p:nvPr/>
        </p:nvSpPr>
        <p:spPr bwMode="auto">
          <a:xfrm>
            <a:off x="4347880" y="3317498"/>
            <a:ext cx="1719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ladytattah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.blogspot.com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http://3.bp.blogspot.com/-Dwqt9KaxazE/TsmhG7NEBOI/AAAAAAAAB1M/ZyRKjH0pdXA/s1600/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5184" y="1192216"/>
            <a:ext cx="2930475" cy="214306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3023908" y="789454"/>
            <a:ext cx="15480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Lipofuscina</a:t>
            </a:r>
            <a:endParaRPr lang="pt-BR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4" descr="Autópsia (N_3957_UFTM) - Pulmão. Área de hiperemia passiva ou congestão, acúmulo de elementos sangüíneos no interior do vaso (seta) associada a hemorragia discreta, hemácias no interior dos espaços alveolares (flecha azul). Além disso, observa-se foco de hemossiderina , pigmento derivado do ferro de aspecto granular e cor amarelo-acastanhanda (flecha preta). A hemossiderana freqüentemente está associada a áreas de congestão e hemorragia e se origina do ferro presente na hemoglobina que é liberado durante a lise das hemácias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8695" y="1192216"/>
            <a:ext cx="3098402" cy="21430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7" name="Retângulo 14"/>
          <p:cNvSpPr>
            <a:spLocks noChangeArrowheads="1"/>
          </p:cNvSpPr>
          <p:nvPr/>
        </p:nvSpPr>
        <p:spPr bwMode="auto">
          <a:xfrm>
            <a:off x="6271373" y="794497"/>
            <a:ext cx="17192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Hemossiderina</a:t>
            </a:r>
            <a:endParaRPr lang="pt-BR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6" descr="http://www.pucpr.br/saude/temp/laboratorios/patologia/galeria/digest/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7325" y="4311914"/>
            <a:ext cx="2901971" cy="21764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9" name="Retângulo 14"/>
          <p:cNvSpPr>
            <a:spLocks noChangeArrowheads="1"/>
          </p:cNvSpPr>
          <p:nvPr/>
        </p:nvSpPr>
        <p:spPr bwMode="auto">
          <a:xfrm>
            <a:off x="3057946" y="3944471"/>
            <a:ext cx="1298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Bilirrubina</a:t>
            </a:r>
            <a:endParaRPr lang="pt-B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tângulo 14"/>
          <p:cNvSpPr>
            <a:spLocks noChangeArrowheads="1"/>
          </p:cNvSpPr>
          <p:nvPr/>
        </p:nvSpPr>
        <p:spPr bwMode="auto">
          <a:xfrm>
            <a:off x="5325034" y="6483724"/>
            <a:ext cx="96454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www.pucpr.br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6" descr="http://www.notapositiva.com/pt/trbestbs/biologia/imagens/10albinismo02.jpg"/>
          <p:cNvPicPr>
            <a:picLocks noChangeAspect="1" noChangeArrowheads="1"/>
          </p:cNvPicPr>
          <p:nvPr/>
        </p:nvPicPr>
        <p:blipFill>
          <a:blip r:embed="rId6" cstate="print"/>
          <a:srcRect t="9454"/>
          <a:stretch>
            <a:fillRect/>
          </a:stretch>
        </p:blipFill>
        <p:spPr bwMode="auto">
          <a:xfrm>
            <a:off x="6476931" y="4350627"/>
            <a:ext cx="2165088" cy="21760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2" name="Retângulo 13"/>
          <p:cNvSpPr>
            <a:spLocks noChangeArrowheads="1"/>
          </p:cNvSpPr>
          <p:nvPr/>
        </p:nvSpPr>
        <p:spPr bwMode="auto">
          <a:xfrm>
            <a:off x="6446275" y="6457890"/>
            <a:ext cx="22405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http://www.notapositiva.com/pt/trbestbs/biologia/10albinismo.htm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2916891" y="26895"/>
            <a:ext cx="3310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metabólicas</a:t>
            </a:r>
          </a:p>
        </p:txBody>
      </p:sp>
      <p:sp>
        <p:nvSpPr>
          <p:cNvPr id="24" name="Retângulo 14"/>
          <p:cNvSpPr>
            <a:spLocks noChangeArrowheads="1"/>
          </p:cNvSpPr>
          <p:nvPr/>
        </p:nvSpPr>
        <p:spPr bwMode="auto">
          <a:xfrm>
            <a:off x="6473499" y="3962400"/>
            <a:ext cx="1298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Melanina</a:t>
            </a:r>
            <a:endParaRPr lang="pt-B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2618628" y="3429000"/>
            <a:ext cx="16430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Rubin &amp; Farber 1999</a:t>
            </a:r>
            <a:endParaRPr lang="pt-BR" sz="1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676372" y="3429000"/>
            <a:ext cx="20716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1200" dirty="0" err="1">
                <a:solidFill>
                  <a:schemeClr val="bg1"/>
                </a:solidFill>
                <a:latin typeface="Times New Roman" pitchFamily="18" charset="0"/>
              </a:rPr>
              <a:t>Wenig</a:t>
            </a:r>
            <a:r>
              <a:rPr lang="pt-BR" sz="12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pt-BR" sz="1200" dirty="0" err="1">
                <a:solidFill>
                  <a:schemeClr val="bg1"/>
                </a:solidFill>
                <a:latin typeface="Times New Roman" pitchFamily="18" charset="0"/>
              </a:rPr>
              <a:t>Heffess</a:t>
            </a:r>
            <a:r>
              <a:rPr lang="pt-BR" sz="1200" dirty="0">
                <a:solidFill>
                  <a:schemeClr val="bg1"/>
                </a:solidFill>
                <a:latin typeface="Times New Roman" pitchFamily="18" charset="0"/>
              </a:rPr>
              <a:t>, Adair, 1997</a:t>
            </a:r>
          </a:p>
        </p:txBody>
      </p:sp>
      <p:pic>
        <p:nvPicPr>
          <p:cNvPr id="4" name="Picture 9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360" y="909000"/>
            <a:ext cx="3564000" cy="252000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Picture 9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7260" y="909000"/>
            <a:ext cx="3564000" cy="252000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4025900" y="5013325"/>
            <a:ext cx="1090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(H&amp;E)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7193243" y="6373906"/>
            <a:ext cx="1244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 dirty="0">
                <a:solidFill>
                  <a:schemeClr val="bg1"/>
                </a:solidFill>
                <a:latin typeface="Times New Roman" pitchFamily="18" charset="0"/>
              </a:rPr>
              <a:t>Takahashi, 2000</a:t>
            </a:r>
          </a:p>
        </p:txBody>
      </p:sp>
      <p:pic>
        <p:nvPicPr>
          <p:cNvPr id="8" name="Picture 11"/>
          <p:cNvPicPr preferRelativeResize="0">
            <a:picLocks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867929" y="3872379"/>
            <a:ext cx="3564000" cy="2520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1697599" y="6289487"/>
            <a:ext cx="1529696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Rubin &amp; Farber 1999</a:t>
            </a:r>
            <a:endParaRPr lang="pt-BR" sz="1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9706" y="3743511"/>
            <a:ext cx="1417248" cy="252000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916891" y="26895"/>
            <a:ext cx="3310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metabólicas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4418624" y="3862628"/>
            <a:ext cx="1325227" cy="33493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Necrose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4418625" y="2700655"/>
            <a:ext cx="1325227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Necrobiose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418625" y="1919816"/>
            <a:ext cx="1325227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Autólise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5971400" y="3157500"/>
            <a:ext cx="1692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Coagulativa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5971401" y="3517978"/>
            <a:ext cx="1692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Liquefativa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5971400" y="4599412"/>
            <a:ext cx="1692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Gangrenosa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5971400" y="3878456"/>
            <a:ext cx="1691999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Caseosa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5971400" y="4238934"/>
            <a:ext cx="1692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Esteatonecrose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449816" y="2899134"/>
            <a:ext cx="3769727" cy="34926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Alterações metabólicas irreversíveis</a:t>
            </a:r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4418625" y="2296919"/>
            <a:ext cx="1325227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Apoptose</a:t>
            </a:r>
          </a:p>
        </p:txBody>
      </p:sp>
      <p:sp>
        <p:nvSpPr>
          <p:cNvPr id="1037" name="AutoShape 13"/>
          <p:cNvSpPr>
            <a:spLocks/>
          </p:cNvSpPr>
          <p:nvPr/>
        </p:nvSpPr>
        <p:spPr bwMode="auto">
          <a:xfrm>
            <a:off x="4252724" y="1853912"/>
            <a:ext cx="180000" cy="2412000"/>
          </a:xfrm>
          <a:prstGeom prst="leftBrace">
            <a:avLst>
              <a:gd name="adj1" fmla="val 69204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1038" name="AutoShape 14"/>
          <p:cNvSpPr>
            <a:spLocks/>
          </p:cNvSpPr>
          <p:nvPr/>
        </p:nvSpPr>
        <p:spPr bwMode="auto">
          <a:xfrm>
            <a:off x="5782503" y="3114865"/>
            <a:ext cx="169792" cy="1872000"/>
          </a:xfrm>
          <a:prstGeom prst="leftBrace">
            <a:avLst>
              <a:gd name="adj1" fmla="val 56771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400300" y="0"/>
            <a:ext cx="43433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metabólicas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animBg="1"/>
      <p:bldP spid="1028" grpId="0" animBg="1"/>
      <p:bldP spid="1029" grpId="0" animBg="1"/>
      <p:bldP spid="1030" grpId="0" animBg="1"/>
      <p:bldP spid="1031" grpId="0" animBg="1"/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13"/>
          <p:cNvSpPr>
            <a:spLocks noChangeArrowheads="1"/>
          </p:cNvSpPr>
          <p:nvPr/>
        </p:nvSpPr>
        <p:spPr bwMode="auto">
          <a:xfrm>
            <a:off x="448236" y="6150114"/>
            <a:ext cx="22915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http://www.uftm.edu.br/patge/index.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php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option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com_content&amp;view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article&amp;id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=119: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mac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-0021&amp;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catid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=43:macroscopia-1-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patologia-celula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-c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tângulo 13"/>
          <p:cNvSpPr>
            <a:spLocks noChangeArrowheads="1"/>
          </p:cNvSpPr>
          <p:nvPr/>
        </p:nvSpPr>
        <p:spPr bwMode="auto">
          <a:xfrm>
            <a:off x="331693" y="3073715"/>
            <a:ext cx="38189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http://www.uftm.edu.br/patge/index.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php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option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com_content&amp;view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article&amp;id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=109: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mac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-0031&amp;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catid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=43:macroscopia-1-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patologia-celula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-c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http://www.uftm.edu.br/patge/images/stories/macroscopia_22c_ri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235" y="743571"/>
            <a:ext cx="3539591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8" name="Retângulo 13"/>
          <p:cNvSpPr>
            <a:spLocks noChangeArrowheads="1"/>
          </p:cNvSpPr>
          <p:nvPr/>
        </p:nvSpPr>
        <p:spPr bwMode="auto">
          <a:xfrm>
            <a:off x="5152555" y="3157225"/>
            <a:ext cx="2942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http://patologiana221.blogspot.com/2009/09/infarto-cerebral-um-tipo-de-necrose.html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4" descr="http://4.bp.blogspot.com/_iQF5jvPucDQ/S1xjrYUEBNI/AAAAAAAAAR0/-RrntI6eZdM/s400/Abscesso_cerebral_mod.jpg"/>
          <p:cNvPicPr>
            <a:picLocks noChangeAspect="1" noChangeArrowheads="1"/>
          </p:cNvPicPr>
          <p:nvPr/>
        </p:nvPicPr>
        <p:blipFill>
          <a:blip r:embed="rId3" cstate="print"/>
          <a:srcRect l="2130"/>
          <a:stretch>
            <a:fillRect/>
          </a:stretch>
        </p:blipFill>
        <p:spPr bwMode="auto">
          <a:xfrm>
            <a:off x="5289176" y="743571"/>
            <a:ext cx="2736944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8436" name="Picture 4" descr="http://www.uftm.edu.br/patge/images/stories/macroscopia_12c_pulma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235" y="3732990"/>
            <a:ext cx="2159129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1" name="Retângulo 13"/>
          <p:cNvSpPr>
            <a:spLocks noChangeArrowheads="1"/>
          </p:cNvSpPr>
          <p:nvPr/>
        </p:nvSpPr>
        <p:spPr bwMode="auto">
          <a:xfrm>
            <a:off x="6153016" y="6108267"/>
            <a:ext cx="28385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http://doutormadrid.blogs.sapo.pt/14059.html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8" descr="Esteatonecrose em pâncreas 06 - 1600x1200p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24854" y="3984990"/>
            <a:ext cx="2879999" cy="21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8438" name="Picture 6" descr="http://www.tabac-stop.net/image/choc/necrose1.jpg"/>
          <p:cNvPicPr>
            <a:picLocks noChangeAspect="1" noChangeArrowheads="1"/>
          </p:cNvPicPr>
          <p:nvPr/>
        </p:nvPicPr>
        <p:blipFill>
          <a:blip r:embed="rId6" cstate="print"/>
          <a:srcRect l="2029" t="3037"/>
          <a:stretch>
            <a:fillRect/>
          </a:stretch>
        </p:blipFill>
        <p:spPr bwMode="auto">
          <a:xfrm>
            <a:off x="5674342" y="3984990"/>
            <a:ext cx="3293682" cy="21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3" name="Retângulo 13"/>
          <p:cNvSpPr>
            <a:spLocks noChangeArrowheads="1"/>
          </p:cNvSpPr>
          <p:nvPr/>
        </p:nvSpPr>
        <p:spPr bwMode="auto">
          <a:xfrm>
            <a:off x="2803085" y="6144126"/>
            <a:ext cx="28385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http://www.4shared-china.com/all-images/53_Ik5os /fotos.html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916891" y="26895"/>
            <a:ext cx="3310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metabólicas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35466" y="1857665"/>
            <a:ext cx="838201" cy="56241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Célula normal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631580" y="3200323"/>
            <a:ext cx="2804953" cy="5758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Libertação de mediadores químicos e substâncias ácidas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618048" y="1853998"/>
            <a:ext cx="900000" cy="56975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Resposta vascular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817443" y="1858232"/>
            <a:ext cx="859149" cy="56128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vaso dilatação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3938973" y="1713405"/>
            <a:ext cx="1098327" cy="86151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Aumento do volume sanguíneo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757616" y="1151458"/>
            <a:ext cx="684000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Rubor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4582302" y="1151458"/>
            <a:ext cx="684000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Calor</a:t>
            </a: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5364124" y="1764209"/>
            <a:ext cx="1056784" cy="76838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sz="1600" dirty="0"/>
              <a:t>Aumento da </a:t>
            </a:r>
            <a:r>
              <a:rPr lang="pt-BR" sz="1600" dirty="0" err="1"/>
              <a:t>permeabili-dade</a:t>
            </a:r>
            <a:r>
              <a:rPr lang="pt-BR" sz="1600" dirty="0"/>
              <a:t> capilar</a:t>
            </a: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6742731" y="2003135"/>
            <a:ext cx="1015576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 err="1"/>
              <a:t>Exudação</a:t>
            </a:r>
            <a:endParaRPr lang="pt-BR" dirty="0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8009467" y="1994897"/>
            <a:ext cx="1032933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Tumefação</a:t>
            </a: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6747659" y="2636105"/>
            <a:ext cx="985934" cy="55271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Irritação nervosa</a:t>
            </a: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7934427" y="3042182"/>
            <a:ext cx="1088923" cy="56161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Limitação da função</a:t>
            </a: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5931830" y="3123790"/>
            <a:ext cx="613107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Dor</a:t>
            </a: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1778204" y="4374223"/>
            <a:ext cx="1574595" cy="2935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Resposta celular</a:t>
            </a: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3927725" y="4376983"/>
            <a:ext cx="1184650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Marginação</a:t>
            </a:r>
          </a:p>
        </p:txBody>
      </p:sp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5687301" y="4376983"/>
            <a:ext cx="1318762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Pavimentação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7580988" y="4376983"/>
            <a:ext cx="1012679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 err="1"/>
              <a:t>Diapedese</a:t>
            </a:r>
            <a:endParaRPr lang="pt-BR" dirty="0"/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7680214" y="5414868"/>
            <a:ext cx="921920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Migração</a:t>
            </a: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6305314" y="5414868"/>
            <a:ext cx="904492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Acúmulo</a:t>
            </a:r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126999" y="3208925"/>
            <a:ext cx="948268" cy="8212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Lesão e morte celular</a:t>
            </a:r>
          </a:p>
        </p:txBody>
      </p:sp>
      <p:cxnSp>
        <p:nvCxnSpPr>
          <p:cNvPr id="2071" name="AutoShape 23"/>
          <p:cNvCxnSpPr>
            <a:cxnSpLocks noChangeShapeType="1"/>
          </p:cNvCxnSpPr>
          <p:nvPr/>
        </p:nvCxnSpPr>
        <p:spPr bwMode="auto">
          <a:xfrm>
            <a:off x="521861" y="2482214"/>
            <a:ext cx="0" cy="660574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2072" name="Text Box 24"/>
          <p:cNvSpPr txBox="1">
            <a:spLocks noChangeArrowheads="1"/>
          </p:cNvSpPr>
          <p:nvPr/>
        </p:nvSpPr>
        <p:spPr bwMode="auto">
          <a:xfrm>
            <a:off x="930959" y="2507988"/>
            <a:ext cx="900000" cy="60351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Agente agressor</a:t>
            </a:r>
          </a:p>
        </p:txBody>
      </p:sp>
      <p:cxnSp>
        <p:nvCxnSpPr>
          <p:cNvPr id="2073" name="AutoShape 25"/>
          <p:cNvCxnSpPr>
            <a:cxnSpLocks noChangeShapeType="1"/>
          </p:cNvCxnSpPr>
          <p:nvPr/>
        </p:nvCxnSpPr>
        <p:spPr bwMode="auto">
          <a:xfrm flipH="1">
            <a:off x="525622" y="2813297"/>
            <a:ext cx="384603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074" name="AutoShape 26"/>
          <p:cNvCxnSpPr>
            <a:cxnSpLocks noChangeShapeType="1"/>
          </p:cNvCxnSpPr>
          <p:nvPr/>
        </p:nvCxnSpPr>
        <p:spPr bwMode="auto">
          <a:xfrm flipV="1">
            <a:off x="1091305" y="3487871"/>
            <a:ext cx="504000" cy="796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075" name="AutoShape 27"/>
          <p:cNvCxnSpPr>
            <a:cxnSpLocks noChangeShapeType="1"/>
          </p:cNvCxnSpPr>
          <p:nvPr/>
        </p:nvCxnSpPr>
        <p:spPr bwMode="auto">
          <a:xfrm flipV="1">
            <a:off x="2088016" y="2509274"/>
            <a:ext cx="0" cy="576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076" name="AutoShape 28"/>
          <p:cNvCxnSpPr>
            <a:cxnSpLocks noChangeShapeType="1"/>
          </p:cNvCxnSpPr>
          <p:nvPr/>
        </p:nvCxnSpPr>
        <p:spPr bwMode="auto">
          <a:xfrm>
            <a:off x="2088016" y="3779535"/>
            <a:ext cx="0" cy="576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077" name="AutoShape 29"/>
          <p:cNvCxnSpPr>
            <a:cxnSpLocks noChangeShapeType="1"/>
          </p:cNvCxnSpPr>
          <p:nvPr/>
        </p:nvCxnSpPr>
        <p:spPr bwMode="auto">
          <a:xfrm>
            <a:off x="2513350" y="2138874"/>
            <a:ext cx="288000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078" name="AutoShape 30"/>
          <p:cNvCxnSpPr>
            <a:cxnSpLocks noChangeShapeType="1"/>
          </p:cNvCxnSpPr>
          <p:nvPr/>
        </p:nvCxnSpPr>
        <p:spPr bwMode="auto">
          <a:xfrm>
            <a:off x="3643637" y="2138874"/>
            <a:ext cx="288000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079" name="AutoShape 31"/>
          <p:cNvCxnSpPr>
            <a:cxnSpLocks noChangeShapeType="1"/>
          </p:cNvCxnSpPr>
          <p:nvPr/>
        </p:nvCxnSpPr>
        <p:spPr bwMode="auto">
          <a:xfrm>
            <a:off x="5033745" y="2138874"/>
            <a:ext cx="324000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080" name="AutoShape 32"/>
          <p:cNvCxnSpPr>
            <a:cxnSpLocks noChangeShapeType="1"/>
          </p:cNvCxnSpPr>
          <p:nvPr/>
        </p:nvCxnSpPr>
        <p:spPr bwMode="auto">
          <a:xfrm>
            <a:off x="6428212" y="2138874"/>
            <a:ext cx="324000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081" name="AutoShape 33"/>
          <p:cNvCxnSpPr>
            <a:cxnSpLocks noChangeShapeType="1"/>
          </p:cNvCxnSpPr>
          <p:nvPr/>
        </p:nvCxnSpPr>
        <p:spPr bwMode="auto">
          <a:xfrm>
            <a:off x="7773072" y="2138874"/>
            <a:ext cx="216000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082" name="AutoShape 34"/>
          <p:cNvCxnSpPr>
            <a:cxnSpLocks noChangeShapeType="1"/>
          </p:cNvCxnSpPr>
          <p:nvPr/>
        </p:nvCxnSpPr>
        <p:spPr bwMode="auto">
          <a:xfrm flipV="1">
            <a:off x="4699925" y="1448168"/>
            <a:ext cx="169263" cy="252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083" name="AutoShape 35"/>
          <p:cNvCxnSpPr>
            <a:cxnSpLocks noChangeShapeType="1"/>
          </p:cNvCxnSpPr>
          <p:nvPr/>
        </p:nvCxnSpPr>
        <p:spPr bwMode="auto">
          <a:xfrm flipH="1" flipV="1">
            <a:off x="4140418" y="1448168"/>
            <a:ext cx="169263" cy="252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084" name="AutoShape 36"/>
          <p:cNvCxnSpPr>
            <a:cxnSpLocks noChangeShapeType="1"/>
          </p:cNvCxnSpPr>
          <p:nvPr/>
        </p:nvCxnSpPr>
        <p:spPr bwMode="auto">
          <a:xfrm>
            <a:off x="7222868" y="2298791"/>
            <a:ext cx="0" cy="324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085" name="AutoShape 37"/>
          <p:cNvCxnSpPr>
            <a:cxnSpLocks noChangeShapeType="1"/>
          </p:cNvCxnSpPr>
          <p:nvPr/>
        </p:nvCxnSpPr>
        <p:spPr bwMode="auto">
          <a:xfrm flipH="1">
            <a:off x="6401189" y="2882291"/>
            <a:ext cx="324000" cy="209314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2086" name="Text Box 38"/>
          <p:cNvSpPr txBox="1">
            <a:spLocks noChangeArrowheads="1"/>
          </p:cNvSpPr>
          <p:nvPr/>
        </p:nvSpPr>
        <p:spPr bwMode="auto">
          <a:xfrm>
            <a:off x="8147231" y="1438529"/>
            <a:ext cx="745696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Tumor</a:t>
            </a:r>
          </a:p>
        </p:txBody>
      </p:sp>
      <p:cxnSp>
        <p:nvCxnSpPr>
          <p:cNvPr id="2087" name="AutoShape 39"/>
          <p:cNvCxnSpPr>
            <a:cxnSpLocks noChangeShapeType="1"/>
          </p:cNvCxnSpPr>
          <p:nvPr/>
        </p:nvCxnSpPr>
        <p:spPr bwMode="auto">
          <a:xfrm flipV="1">
            <a:off x="8465068" y="1711668"/>
            <a:ext cx="0" cy="252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088" name="AutoShape 40"/>
          <p:cNvCxnSpPr>
            <a:cxnSpLocks noChangeShapeType="1"/>
          </p:cNvCxnSpPr>
          <p:nvPr/>
        </p:nvCxnSpPr>
        <p:spPr bwMode="auto">
          <a:xfrm>
            <a:off x="8465068" y="2307630"/>
            <a:ext cx="0" cy="720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089" name="AutoShape 41"/>
          <p:cNvCxnSpPr>
            <a:cxnSpLocks noChangeShapeType="1"/>
          </p:cNvCxnSpPr>
          <p:nvPr/>
        </p:nvCxnSpPr>
        <p:spPr bwMode="auto">
          <a:xfrm>
            <a:off x="6569997" y="3312756"/>
            <a:ext cx="1352221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090" name="AutoShape 42"/>
          <p:cNvCxnSpPr>
            <a:cxnSpLocks noChangeShapeType="1"/>
          </p:cNvCxnSpPr>
          <p:nvPr/>
        </p:nvCxnSpPr>
        <p:spPr bwMode="auto">
          <a:xfrm>
            <a:off x="3371168" y="4520983"/>
            <a:ext cx="540000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091" name="AutoShape 43"/>
          <p:cNvCxnSpPr>
            <a:cxnSpLocks noChangeShapeType="1"/>
          </p:cNvCxnSpPr>
          <p:nvPr/>
        </p:nvCxnSpPr>
        <p:spPr bwMode="auto">
          <a:xfrm>
            <a:off x="5135121" y="4520983"/>
            <a:ext cx="540000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093" name="AutoShape 45"/>
          <p:cNvCxnSpPr>
            <a:cxnSpLocks noChangeShapeType="1"/>
          </p:cNvCxnSpPr>
          <p:nvPr/>
        </p:nvCxnSpPr>
        <p:spPr bwMode="auto">
          <a:xfrm>
            <a:off x="7028809" y="4520983"/>
            <a:ext cx="540000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094" name="AutoShape 46"/>
          <p:cNvCxnSpPr>
            <a:cxnSpLocks noChangeShapeType="1"/>
          </p:cNvCxnSpPr>
          <p:nvPr/>
        </p:nvCxnSpPr>
        <p:spPr bwMode="auto">
          <a:xfrm flipH="1">
            <a:off x="7224057" y="5558868"/>
            <a:ext cx="432000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2095" name="Text Box 47"/>
          <p:cNvSpPr txBox="1">
            <a:spLocks noChangeArrowheads="1"/>
          </p:cNvSpPr>
          <p:nvPr/>
        </p:nvSpPr>
        <p:spPr bwMode="auto">
          <a:xfrm>
            <a:off x="4720674" y="5414868"/>
            <a:ext cx="1114232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Fagocitose</a:t>
            </a:r>
          </a:p>
        </p:txBody>
      </p:sp>
      <p:sp>
        <p:nvSpPr>
          <p:cNvPr id="2096" name="Text Box 48"/>
          <p:cNvSpPr txBox="1">
            <a:spLocks noChangeArrowheads="1"/>
          </p:cNvSpPr>
          <p:nvPr/>
        </p:nvSpPr>
        <p:spPr bwMode="auto">
          <a:xfrm>
            <a:off x="2311399" y="5414868"/>
            <a:ext cx="1938867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Digestão enzimática</a:t>
            </a:r>
          </a:p>
        </p:txBody>
      </p:sp>
      <p:cxnSp>
        <p:nvCxnSpPr>
          <p:cNvPr id="2097" name="AutoShape 49"/>
          <p:cNvCxnSpPr>
            <a:cxnSpLocks noChangeShapeType="1"/>
          </p:cNvCxnSpPr>
          <p:nvPr/>
        </p:nvCxnSpPr>
        <p:spPr bwMode="auto">
          <a:xfrm>
            <a:off x="8099081" y="4693434"/>
            <a:ext cx="0" cy="720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098" name="AutoShape 50"/>
          <p:cNvCxnSpPr>
            <a:cxnSpLocks noChangeShapeType="1"/>
          </p:cNvCxnSpPr>
          <p:nvPr/>
        </p:nvCxnSpPr>
        <p:spPr bwMode="auto">
          <a:xfrm flipH="1">
            <a:off x="4264517" y="5558868"/>
            <a:ext cx="432000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51" name="AutoShape 46"/>
          <p:cNvCxnSpPr>
            <a:cxnSpLocks noChangeShapeType="1"/>
          </p:cNvCxnSpPr>
          <p:nvPr/>
        </p:nvCxnSpPr>
        <p:spPr bwMode="auto">
          <a:xfrm flipH="1">
            <a:off x="5847554" y="5558868"/>
            <a:ext cx="432000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53" name="Rectangle 1"/>
          <p:cNvSpPr>
            <a:spLocks noChangeArrowheads="1"/>
          </p:cNvSpPr>
          <p:nvPr/>
        </p:nvSpPr>
        <p:spPr bwMode="auto">
          <a:xfrm>
            <a:off x="2193686" y="0"/>
            <a:ext cx="47566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inflamatórias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2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2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2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2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2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2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2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"/>
                            </p:stCondLst>
                            <p:childTnLst>
                              <p:par>
                                <p:cTn id="26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2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2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  <p:bldP spid="2059" grpId="0" animBg="1"/>
      <p:bldP spid="2060" grpId="0" animBg="1"/>
      <p:bldP spid="2061" grpId="0" animBg="1"/>
      <p:bldP spid="2062" grpId="0" animBg="1"/>
      <p:bldP spid="2063" grpId="0" animBg="1"/>
      <p:bldP spid="2064" grpId="0" animBg="1"/>
      <p:bldP spid="2065" grpId="0" animBg="1"/>
      <p:bldP spid="2066" grpId="0" animBg="1"/>
      <p:bldP spid="2067" grpId="0" animBg="1"/>
      <p:bldP spid="2068" grpId="0" animBg="1"/>
      <p:bldP spid="2069" grpId="0" animBg="1"/>
      <p:bldP spid="2070" grpId="0" animBg="1"/>
      <p:bldP spid="2072" grpId="0" animBg="1"/>
      <p:bldP spid="2086" grpId="0" animBg="1"/>
      <p:bldP spid="2095" grpId="0" animBg="1"/>
      <p:bldP spid="209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409662" y="3023680"/>
            <a:ext cx="1086398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Evolução</a:t>
            </a: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4068966" y="4708824"/>
            <a:ext cx="1721798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Morte somática</a:t>
            </a: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4068966" y="4035113"/>
            <a:ext cx="1721798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Cronificação</a:t>
            </a:r>
          </a:p>
        </p:txBody>
      </p:sp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1766607" y="3361405"/>
            <a:ext cx="1800000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Cura incompleta</a:t>
            </a:r>
          </a:p>
        </p:txBody>
      </p:sp>
      <p:sp>
        <p:nvSpPr>
          <p:cNvPr id="115719" name="Text Box 7"/>
          <p:cNvSpPr txBox="1">
            <a:spLocks noChangeArrowheads="1"/>
          </p:cNvSpPr>
          <p:nvPr/>
        </p:nvSpPr>
        <p:spPr bwMode="auto">
          <a:xfrm>
            <a:off x="1766607" y="2687695"/>
            <a:ext cx="1764000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Cura completa</a:t>
            </a:r>
          </a:p>
        </p:txBody>
      </p:sp>
      <p:sp>
        <p:nvSpPr>
          <p:cNvPr id="115720" name="Text Box 8"/>
          <p:cNvSpPr txBox="1">
            <a:spLocks noChangeArrowheads="1"/>
          </p:cNvSpPr>
          <p:nvPr/>
        </p:nvSpPr>
        <p:spPr bwMode="auto">
          <a:xfrm>
            <a:off x="4068966" y="2728712"/>
            <a:ext cx="1721798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Resolução</a:t>
            </a:r>
          </a:p>
        </p:txBody>
      </p:sp>
      <p:sp>
        <p:nvSpPr>
          <p:cNvPr id="115721" name="Text Box 9"/>
          <p:cNvSpPr txBox="1">
            <a:spLocks noChangeArrowheads="1"/>
          </p:cNvSpPr>
          <p:nvPr/>
        </p:nvSpPr>
        <p:spPr bwMode="auto">
          <a:xfrm>
            <a:off x="4068966" y="3345903"/>
            <a:ext cx="1721798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Reparação</a:t>
            </a:r>
          </a:p>
        </p:txBody>
      </p:sp>
      <p:sp>
        <p:nvSpPr>
          <p:cNvPr id="115722" name="Text Box 10"/>
          <p:cNvSpPr txBox="1">
            <a:spLocks noChangeArrowheads="1"/>
          </p:cNvSpPr>
          <p:nvPr/>
        </p:nvSpPr>
        <p:spPr bwMode="auto">
          <a:xfrm>
            <a:off x="5998943" y="3138061"/>
            <a:ext cx="144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Regeneração</a:t>
            </a:r>
          </a:p>
        </p:txBody>
      </p:sp>
      <p:sp>
        <p:nvSpPr>
          <p:cNvPr id="115723" name="Text Box 11"/>
          <p:cNvSpPr txBox="1">
            <a:spLocks noChangeArrowheads="1"/>
          </p:cNvSpPr>
          <p:nvPr/>
        </p:nvSpPr>
        <p:spPr bwMode="auto">
          <a:xfrm>
            <a:off x="5998942" y="3489385"/>
            <a:ext cx="144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Cicatrização</a:t>
            </a:r>
          </a:p>
        </p:txBody>
      </p:sp>
      <p:cxnSp>
        <p:nvCxnSpPr>
          <p:cNvPr id="115724" name="AutoShape 12"/>
          <p:cNvCxnSpPr>
            <a:cxnSpLocks noChangeShapeType="1"/>
          </p:cNvCxnSpPr>
          <p:nvPr/>
        </p:nvCxnSpPr>
        <p:spPr bwMode="auto">
          <a:xfrm>
            <a:off x="3553916" y="2895433"/>
            <a:ext cx="464737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15725" name="AutoShape 13"/>
          <p:cNvCxnSpPr>
            <a:cxnSpLocks noChangeShapeType="1"/>
          </p:cNvCxnSpPr>
          <p:nvPr/>
        </p:nvCxnSpPr>
        <p:spPr bwMode="auto">
          <a:xfrm>
            <a:off x="3580548" y="3539137"/>
            <a:ext cx="464737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115726" name="AutoShape 14"/>
          <p:cNvSpPr>
            <a:spLocks/>
          </p:cNvSpPr>
          <p:nvPr/>
        </p:nvSpPr>
        <p:spPr bwMode="auto">
          <a:xfrm>
            <a:off x="5832465" y="3120304"/>
            <a:ext cx="149357" cy="720000"/>
          </a:xfrm>
          <a:prstGeom prst="leftBrace">
            <a:avLst>
              <a:gd name="adj1" fmla="val 42539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115727" name="AutoShape 15"/>
          <p:cNvSpPr>
            <a:spLocks/>
          </p:cNvSpPr>
          <p:nvPr/>
        </p:nvSpPr>
        <p:spPr bwMode="auto">
          <a:xfrm>
            <a:off x="1549328" y="2583248"/>
            <a:ext cx="201686" cy="1275015"/>
          </a:xfrm>
          <a:prstGeom prst="leftBrace">
            <a:avLst>
              <a:gd name="adj1" fmla="val 87269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</a:endParaRPr>
          </a:p>
        </p:txBody>
      </p:sp>
      <p:cxnSp>
        <p:nvCxnSpPr>
          <p:cNvPr id="115729" name="AutoShape 17"/>
          <p:cNvCxnSpPr>
            <a:cxnSpLocks noChangeShapeType="1"/>
          </p:cNvCxnSpPr>
          <p:nvPr/>
        </p:nvCxnSpPr>
        <p:spPr bwMode="auto">
          <a:xfrm>
            <a:off x="4740392" y="4419065"/>
            <a:ext cx="0" cy="288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15730" name="AutoShape 18"/>
          <p:cNvCxnSpPr>
            <a:cxnSpLocks noChangeShapeType="1"/>
          </p:cNvCxnSpPr>
          <p:nvPr/>
        </p:nvCxnSpPr>
        <p:spPr bwMode="auto">
          <a:xfrm flipH="1" flipV="1">
            <a:off x="4740392" y="3100127"/>
            <a:ext cx="0" cy="252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2193686" y="0"/>
            <a:ext cx="47566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inflamatórias</a:t>
            </a:r>
          </a:p>
        </p:txBody>
      </p:sp>
      <p:cxnSp>
        <p:nvCxnSpPr>
          <p:cNvPr id="47" name="AutoShape 17"/>
          <p:cNvCxnSpPr>
            <a:cxnSpLocks noChangeShapeType="1"/>
          </p:cNvCxnSpPr>
          <p:nvPr/>
        </p:nvCxnSpPr>
        <p:spPr bwMode="auto">
          <a:xfrm>
            <a:off x="4740392" y="3735484"/>
            <a:ext cx="0" cy="288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5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5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5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5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5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5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5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5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5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5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5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5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5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5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5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5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5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5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5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animBg="1"/>
      <p:bldP spid="115716" grpId="0" animBg="1"/>
      <p:bldP spid="115717" grpId="0" animBg="1"/>
      <p:bldP spid="115718" grpId="0" animBg="1"/>
      <p:bldP spid="115719" grpId="0" animBg="1"/>
      <p:bldP spid="115720" grpId="0" animBg="1"/>
      <p:bldP spid="115721" grpId="0" animBg="1"/>
      <p:bldP spid="115722" grpId="0" animBg="1"/>
      <p:bldP spid="115723" grpId="0" animBg="1"/>
      <p:bldP spid="115726" grpId="0" animBg="1"/>
      <p:bldP spid="11572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AutoShape 3"/>
          <p:cNvSpPr>
            <a:spLocks/>
          </p:cNvSpPr>
          <p:nvPr/>
        </p:nvSpPr>
        <p:spPr bwMode="auto">
          <a:xfrm>
            <a:off x="5170419" y="1126489"/>
            <a:ext cx="144000" cy="1188000"/>
          </a:xfrm>
          <a:prstGeom prst="leftBrace">
            <a:avLst>
              <a:gd name="adj1" fmla="val 55249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5290061" y="4109248"/>
            <a:ext cx="2183003" cy="2196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Exudativa</a:t>
            </a: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Flegmonosa</a:t>
            </a: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Gangrenosa</a:t>
            </a: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Abscedida</a:t>
            </a: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Pseudomembranosa</a:t>
            </a: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Ulcerada</a:t>
            </a: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5290061" y="1171578"/>
            <a:ext cx="2489071" cy="108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Aguda</a:t>
            </a: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Crônica inespecífica</a:t>
            </a: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Crônica granulomatosa</a:t>
            </a:r>
          </a:p>
        </p:txBody>
      </p:sp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5290061" y="2445126"/>
            <a:ext cx="1517421" cy="144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Serosa </a:t>
            </a: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Fibrinosa</a:t>
            </a: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Purulenta</a:t>
            </a: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Hemorrágica</a:t>
            </a: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2685610" y="1564125"/>
            <a:ext cx="2362205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Tipos celulares</a:t>
            </a:r>
          </a:p>
        </p:txBody>
      </p:sp>
      <p:sp>
        <p:nvSpPr>
          <p:cNvPr id="116744" name="Text Box 8"/>
          <p:cNvSpPr txBox="1">
            <a:spLocks noChangeArrowheads="1"/>
          </p:cNvSpPr>
          <p:nvPr/>
        </p:nvSpPr>
        <p:spPr bwMode="auto">
          <a:xfrm>
            <a:off x="2663069" y="2992313"/>
            <a:ext cx="2384746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Tipos de exsudatos</a:t>
            </a:r>
          </a:p>
        </p:txBody>
      </p:sp>
      <p:sp>
        <p:nvSpPr>
          <p:cNvPr id="116745" name="Text Box 9"/>
          <p:cNvSpPr txBox="1">
            <a:spLocks noChangeArrowheads="1"/>
          </p:cNvSpPr>
          <p:nvPr/>
        </p:nvSpPr>
        <p:spPr bwMode="auto">
          <a:xfrm>
            <a:off x="2663069" y="5031925"/>
            <a:ext cx="2384747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Padrões morfológicos</a:t>
            </a:r>
          </a:p>
        </p:txBody>
      </p:sp>
      <p:sp>
        <p:nvSpPr>
          <p:cNvPr id="116746" name="Text Box 10"/>
          <p:cNvSpPr txBox="1">
            <a:spLocks noChangeArrowheads="1"/>
          </p:cNvSpPr>
          <p:nvPr/>
        </p:nvSpPr>
        <p:spPr bwMode="auto">
          <a:xfrm>
            <a:off x="832323" y="3336504"/>
            <a:ext cx="1472002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Classificação</a:t>
            </a:r>
          </a:p>
        </p:txBody>
      </p:sp>
      <p:sp>
        <p:nvSpPr>
          <p:cNvPr id="116747" name="AutoShape 11"/>
          <p:cNvSpPr>
            <a:spLocks/>
          </p:cNvSpPr>
          <p:nvPr/>
        </p:nvSpPr>
        <p:spPr bwMode="auto">
          <a:xfrm>
            <a:off x="2469611" y="1572504"/>
            <a:ext cx="216000" cy="3888000"/>
          </a:xfrm>
          <a:prstGeom prst="leftBrace">
            <a:avLst>
              <a:gd name="adj1" fmla="val 47444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116748" name="AutoShape 12"/>
          <p:cNvSpPr>
            <a:spLocks/>
          </p:cNvSpPr>
          <p:nvPr/>
        </p:nvSpPr>
        <p:spPr bwMode="auto">
          <a:xfrm>
            <a:off x="5170419" y="2399068"/>
            <a:ext cx="144000" cy="1548000"/>
          </a:xfrm>
          <a:prstGeom prst="leftBrace">
            <a:avLst>
              <a:gd name="adj1" fmla="val 56294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116749" name="AutoShape 13"/>
          <p:cNvSpPr>
            <a:spLocks/>
          </p:cNvSpPr>
          <p:nvPr/>
        </p:nvSpPr>
        <p:spPr bwMode="auto">
          <a:xfrm>
            <a:off x="5170419" y="4038737"/>
            <a:ext cx="144000" cy="2340000"/>
          </a:xfrm>
          <a:prstGeom prst="leftBrace">
            <a:avLst>
              <a:gd name="adj1" fmla="val 59414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193686" y="0"/>
            <a:ext cx="47566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inflamatórias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6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6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6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6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6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67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16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16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6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16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167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16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167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167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167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16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167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16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167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167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1167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167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1167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 animBg="1"/>
      <p:bldP spid="116740" grpId="0" build="p" animBg="1"/>
      <p:bldP spid="116741" grpId="0" build="p" animBg="1"/>
      <p:bldP spid="116742" grpId="0" build="p" animBg="1"/>
      <p:bldP spid="116743" grpId="0" animBg="1"/>
      <p:bldP spid="116744" grpId="0" animBg="1"/>
      <p:bldP spid="116745" grpId="0" animBg="1"/>
      <p:bldP spid="116746" grpId="0" animBg="1"/>
      <p:bldP spid="116747" grpId="0" animBg="1"/>
      <p:bldP spid="116748" grpId="0" animBg="1"/>
      <p:bldP spid="11674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http://anatpat.unicamp.br/DSC05846+++.jpg"/>
          <p:cNvPicPr>
            <a:picLocks noChangeAspect="1" noChangeArrowheads="1"/>
          </p:cNvPicPr>
          <p:nvPr/>
        </p:nvPicPr>
        <p:blipFill>
          <a:blip r:embed="rId2" cstate="print"/>
          <a:srcRect l="7070" t="7165" r="12121" b="21912"/>
          <a:stretch>
            <a:fillRect/>
          </a:stretch>
        </p:blipFill>
        <p:spPr bwMode="auto">
          <a:xfrm>
            <a:off x="295824" y="797858"/>
            <a:ext cx="4150670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" name="Picture 4" descr="http://anatpat.unicamp.br/DSC05841++.jpg"/>
          <p:cNvPicPr>
            <a:picLocks noChangeAspect="1" noChangeArrowheads="1"/>
          </p:cNvPicPr>
          <p:nvPr/>
        </p:nvPicPr>
        <p:blipFill>
          <a:blip r:embed="rId3" cstate="print"/>
          <a:srcRect l="8070" t="18235" r="4938" b="21397"/>
          <a:stretch>
            <a:fillRect/>
          </a:stretch>
        </p:blipFill>
        <p:spPr bwMode="auto">
          <a:xfrm>
            <a:off x="4637553" y="791696"/>
            <a:ext cx="4264400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1" name="Retângulo 10"/>
          <p:cNvSpPr/>
          <p:nvPr/>
        </p:nvSpPr>
        <p:spPr>
          <a:xfrm>
            <a:off x="6650302" y="6611779"/>
            <a:ext cx="23054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</a:rPr>
              <a:t>http://anatpat.unicamp.br/pecasinfl2.html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12" name="Picture 17" descr="http://anatpat.unicamp.br/DSCN0593+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863353" y="3875904"/>
            <a:ext cx="3216001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3" name="Picture 18" descr="http://anatpat.unicamp.br/DSCN0590++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9044" t="15753"/>
          <a:stretch>
            <a:fillRect/>
          </a:stretch>
        </p:blipFill>
        <p:spPr bwMode="auto">
          <a:xfrm>
            <a:off x="824192" y="3875904"/>
            <a:ext cx="3472111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726951" y="0"/>
            <a:ext cx="3690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inflamatórias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2338281" y="6477000"/>
            <a:ext cx="11993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</a:rPr>
              <a:t>www.slideshare.net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image.slidesharecdn.com/ap50-10-291pathologyoflung1-130722083722-phpapp02/95/ap-50-1029-1-pathology-of-lung-1-62-638.jpg?cb=1374482453"/>
          <p:cNvPicPr>
            <a:picLocks noChangeAspect="1" noChangeArrowheads="1"/>
          </p:cNvPicPr>
          <p:nvPr/>
        </p:nvPicPr>
        <p:blipFill>
          <a:blip r:embed="rId2" cstate="print"/>
          <a:srcRect l="54825" r="3132" b="18488"/>
          <a:stretch>
            <a:fillRect/>
          </a:stretch>
        </p:blipFill>
        <p:spPr bwMode="auto">
          <a:xfrm>
            <a:off x="1255057" y="3304910"/>
            <a:ext cx="2196000" cy="319648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30" name="Picture 6" descr="http://s3.amazonaws.com/magoo/ABAAAfI_MAI-1.jpg"/>
          <p:cNvPicPr>
            <a:picLocks noChangeAspect="1" noChangeArrowheads="1"/>
          </p:cNvPicPr>
          <p:nvPr/>
        </p:nvPicPr>
        <p:blipFill>
          <a:blip r:embed="rId3" cstate="print"/>
          <a:srcRect r="40342"/>
          <a:stretch>
            <a:fillRect/>
          </a:stretch>
        </p:blipFill>
        <p:spPr bwMode="auto">
          <a:xfrm>
            <a:off x="1228163" y="784610"/>
            <a:ext cx="2196000" cy="22385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5" name="Retângulo 14"/>
          <p:cNvSpPr/>
          <p:nvPr/>
        </p:nvSpPr>
        <p:spPr>
          <a:xfrm>
            <a:off x="2311382" y="2971800"/>
            <a:ext cx="11320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</a:rPr>
              <a:t>www.ebah.com.br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17" name="Picture 4" descr="http://www.visualphotos.com/photo/1x8803293/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b="4948"/>
          <a:stretch>
            <a:fillRect/>
          </a:stretch>
        </p:blipFill>
        <p:spPr bwMode="auto">
          <a:xfrm rot="16200000">
            <a:off x="5222801" y="4261021"/>
            <a:ext cx="2716600" cy="180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8" name="Retângulo 6"/>
          <p:cNvSpPr>
            <a:spLocks noChangeArrowheads="1"/>
          </p:cNvSpPr>
          <p:nvPr/>
        </p:nvSpPr>
        <p:spPr bwMode="auto">
          <a:xfrm>
            <a:off x="5576047" y="6481948"/>
            <a:ext cx="19453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http://www.visualphotos.com/image/1x8803293/lobar_pneumonia</a:t>
            </a:r>
          </a:p>
        </p:txBody>
      </p:sp>
      <p:pic>
        <p:nvPicPr>
          <p:cNvPr id="19" name="Picture 6" descr="1338071.jpg (62253 bytes)"/>
          <p:cNvPicPr>
            <a:picLocks noChangeAspect="1" noChangeArrowheads="1"/>
          </p:cNvPicPr>
          <p:nvPr/>
        </p:nvPicPr>
        <p:blipFill>
          <a:blip r:embed="rId5" cstate="print"/>
          <a:srcRect l="25171" r="24633"/>
          <a:stretch>
            <a:fillRect/>
          </a:stretch>
        </p:blipFill>
        <p:spPr bwMode="auto">
          <a:xfrm>
            <a:off x="5620870" y="571499"/>
            <a:ext cx="1800000" cy="268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0" name="Retângulo 8"/>
          <p:cNvSpPr>
            <a:spLocks noChangeArrowheads="1"/>
          </p:cNvSpPr>
          <p:nvPr/>
        </p:nvSpPr>
        <p:spPr bwMode="auto">
          <a:xfrm>
            <a:off x="5534025" y="3228945"/>
            <a:ext cx="1933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http://web.med.unsw.edu.au/pathmus/m1338071.htm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726951" y="0"/>
            <a:ext cx="3690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inflamatórias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6423212" y="6495237"/>
            <a:ext cx="23118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</a:rPr>
              <a:t>http://anatpat.unicamp.br/lamresp14.html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61442" name="Picture 2" descr="http://anatpat.unicamp.br/DSCN7145+.JPG"/>
          <p:cNvPicPr preferRelativeResize="0">
            <a:picLocks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083545" y="909000"/>
            <a:ext cx="3564000" cy="25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2" name="CaixaDeTexto 21"/>
          <p:cNvSpPr txBox="1"/>
          <p:nvPr/>
        </p:nvSpPr>
        <p:spPr>
          <a:xfrm>
            <a:off x="6219823" y="6179484"/>
            <a:ext cx="1642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 smtClean="0">
                <a:solidFill>
                  <a:schemeClr val="bg1"/>
                </a:solidFill>
              </a:rPr>
              <a:t> </a:t>
            </a:r>
            <a:r>
              <a:rPr lang="pt-BR" sz="1200" i="1" dirty="0" err="1" smtClean="0">
                <a:solidFill>
                  <a:schemeClr val="bg1"/>
                </a:solidFill>
              </a:rPr>
              <a:t>Pneumocystis</a:t>
            </a:r>
            <a:r>
              <a:rPr lang="pt-BR" sz="1200" i="1" dirty="0" smtClean="0">
                <a:solidFill>
                  <a:schemeClr val="bg1"/>
                </a:solidFill>
              </a:rPr>
              <a:t> </a:t>
            </a:r>
            <a:r>
              <a:rPr lang="pt-BR" sz="1200" i="1" dirty="0" err="1" smtClean="0">
                <a:solidFill>
                  <a:schemeClr val="bg1"/>
                </a:solidFill>
              </a:rPr>
              <a:t>carinii</a:t>
            </a:r>
            <a:r>
              <a:rPr lang="pt-BR" sz="1200" i="1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5" name="Picture 2" descr="http://anatpat.unicamp.br/Dscn7159++.jpg"/>
          <p:cNvPicPr preferRelativeResize="0">
            <a:picLocks noChangeArrowheads="1"/>
          </p:cNvPicPr>
          <p:nvPr/>
        </p:nvPicPr>
        <p:blipFill>
          <a:blip r:embed="rId3" cstate="print">
            <a:lum bright="-10000" contrast="20000"/>
          </a:blip>
          <a:srcRect l="14389" t="5817" r="2398" b="16017"/>
          <a:stretch>
            <a:fillRect/>
          </a:stretch>
        </p:blipFill>
        <p:spPr bwMode="auto">
          <a:xfrm>
            <a:off x="663388" y="3798477"/>
            <a:ext cx="3564000" cy="25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6" name="Picture 6" descr="http://anatpat.unicamp.br/Pneumocystisa600.jpg"/>
          <p:cNvPicPr preferRelativeResize="0">
            <a:picLocks noChangeArrowheads="1"/>
          </p:cNvPicPr>
          <p:nvPr/>
        </p:nvPicPr>
        <p:blipFill>
          <a:blip r:embed="rId4" cstate="print">
            <a:lum bright="-10000" contrast="20000"/>
          </a:blip>
          <a:srcRect l="5900" r="1788"/>
          <a:stretch>
            <a:fillRect/>
          </a:stretch>
        </p:blipFill>
        <p:spPr bwMode="auto">
          <a:xfrm>
            <a:off x="5154705" y="3685054"/>
            <a:ext cx="3564000" cy="25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8434" name="Picture 2" descr="https://upload.wikimedia.org/wikipedia/commons/e/e1/IPF_amiodarone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66036" y="909000"/>
            <a:ext cx="3038330" cy="25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7" name="Retângulo 16"/>
          <p:cNvSpPr/>
          <p:nvPr/>
        </p:nvSpPr>
        <p:spPr>
          <a:xfrm>
            <a:off x="2862503" y="3429000"/>
            <a:ext cx="10486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</a:rPr>
              <a:t>en</a:t>
            </a:r>
            <a:r>
              <a:rPr lang="pt-BR" sz="1000" dirty="0" smtClean="0">
                <a:solidFill>
                  <a:schemeClr val="bg1"/>
                </a:solidFill>
              </a:rPr>
              <a:t>.wikipedia.org</a:t>
            </a:r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726951" y="0"/>
            <a:ext cx="3690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inflamatórias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32000" y="797382"/>
            <a:ext cx="8280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 algn="just"/>
            <a:r>
              <a:rPr lang="pt-B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alteração funcional orgânica é qualquer desvio no funcionamento normal – estado fisiológico (homeostasia) – de células, tecidos ou órgãos de um ser vivo, seja por excesso ou por deficiência de funcionamento. Ex.: </a:t>
            </a:r>
            <a:r>
              <a:rPr lang="pt-BR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hipertireoidismo</a:t>
            </a:r>
            <a:r>
              <a:rPr lang="pt-B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hipertensão arterial, gigantismo, insuficiência renal aguda, insuficiência cardíaca,  insuficiência respiratória</a:t>
            </a:r>
          </a:p>
        </p:txBody>
      </p:sp>
      <p:sp>
        <p:nvSpPr>
          <p:cNvPr id="7" name="Retângulo 6"/>
          <p:cNvSpPr/>
          <p:nvPr/>
        </p:nvSpPr>
        <p:spPr>
          <a:xfrm>
            <a:off x="414337" y="4036904"/>
            <a:ext cx="83153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Alteração estrutural orgânica ou lesão é qualquer dano na constituição das células, tecidos ou órgãos de um ser vivo. Esse dano pode ocorrer em conseqüência a defeito na transmissão hereditária, a defeito durante a </a:t>
            </a:r>
            <a:r>
              <a:rPr lang="pt-BR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embriogênese</a:t>
            </a:r>
            <a:r>
              <a:rPr lang="pt-B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ou pela ação de agentes agressivos durante ou após o desenvolvimento embrionário. Ex.: </a:t>
            </a:r>
            <a:r>
              <a:rPr lang="pt-BR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glomerulonefrite</a:t>
            </a:r>
            <a:r>
              <a:rPr lang="pt-B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membranosa, cirrose hepática alcoólica, enfisema pulmonar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466725" y="41676"/>
            <a:ext cx="821055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patologia estuda as alterações funcionais dos seres vivos</a:t>
            </a:r>
            <a:r>
              <a:rPr lang="pt-B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pt-B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466725" y="3280387"/>
            <a:ext cx="821055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patologia estuda as alterações estruturais </a:t>
            </a:r>
            <a:r>
              <a:rPr lang="pt-B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dos 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seres vivos</a:t>
            </a:r>
            <a:r>
              <a:rPr lang="pt-B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pt-B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3"/>
          <p:cNvSpPr>
            <a:spLocks noChangeArrowheads="1"/>
          </p:cNvSpPr>
          <p:nvPr/>
        </p:nvSpPr>
        <p:spPr bwMode="auto">
          <a:xfrm>
            <a:off x="995082" y="3429000"/>
            <a:ext cx="30559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http://nutricionistasjc.wordpress.com/2012/07/05/orientacoes-nutricionais-na-gastrite/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4" name="Picture 6" descr="http://nutricionistasjc.files.wordpress.com/2012/07/grande-h_pylo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2280" y="729000"/>
            <a:ext cx="3088234" cy="270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0722" name="Picture 2" descr="http://www.saudefamilia.com/wp-content/uploads/2012/04/gastrite-cronica-300x225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124264" y="708770"/>
            <a:ext cx="3216000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2" name="Retângulo 13"/>
          <p:cNvSpPr>
            <a:spLocks noChangeArrowheads="1"/>
          </p:cNvSpPr>
          <p:nvPr/>
        </p:nvSpPr>
        <p:spPr bwMode="auto">
          <a:xfrm>
            <a:off x="5503141" y="3067050"/>
            <a:ext cx="28385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http://www.saudefamilia.com/gastrite-cronica/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4" name="Picture 4" descr="http://chirurgianapoletana.it/images/stories/ulcera%20peptic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3463" y="3429000"/>
            <a:ext cx="3940043" cy="29622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7292787" y="6392395"/>
            <a:ext cx="142153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chirurgianapoletana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.it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tângulo 13"/>
          <p:cNvSpPr>
            <a:spLocks noChangeArrowheads="1"/>
          </p:cNvSpPr>
          <p:nvPr/>
        </p:nvSpPr>
        <p:spPr bwMode="auto">
          <a:xfrm>
            <a:off x="1999128" y="6424302"/>
            <a:ext cx="21476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http://anatpat.unicamp.br/lamtgi1.html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6" name="Picture 6" descr="http://anatpat.unicamp.br/Dscn3737++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942414" y="3988500"/>
            <a:ext cx="3216000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726951" y="0"/>
            <a:ext cx="3690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inflamatórias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>
            <a:off x="2019861" y="413630"/>
            <a:ext cx="21487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/>
                </a:solidFill>
              </a:rPr>
              <a:t>Disseminação </a:t>
            </a:r>
            <a:r>
              <a:rPr lang="pt-BR" sz="1200" dirty="0" err="1" smtClean="0">
                <a:solidFill>
                  <a:schemeClr val="bg1"/>
                </a:solidFill>
              </a:rPr>
              <a:t>hematogênica</a:t>
            </a:r>
            <a:endParaRPr lang="pt-BR" sz="1200" dirty="0"/>
          </a:p>
        </p:txBody>
      </p:sp>
      <p:pic>
        <p:nvPicPr>
          <p:cNvPr id="81924" name="Picture 4" descr="http://anatpat.unicamp.br/r36c++.jpg"/>
          <p:cNvPicPr>
            <a:picLocks noChangeAspect="1" noChangeArrowheads="1"/>
          </p:cNvPicPr>
          <p:nvPr/>
        </p:nvPicPr>
        <p:blipFill>
          <a:blip r:embed="rId2" cstate="print"/>
          <a:srcRect b="20261"/>
          <a:stretch>
            <a:fillRect/>
          </a:stretch>
        </p:blipFill>
        <p:spPr bwMode="auto">
          <a:xfrm>
            <a:off x="4571999" y="637054"/>
            <a:ext cx="4213742" cy="25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0" name="Retângulo 9"/>
          <p:cNvSpPr/>
          <p:nvPr/>
        </p:nvSpPr>
        <p:spPr>
          <a:xfrm>
            <a:off x="5813051" y="3152001"/>
            <a:ext cx="30194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dirty="0" smtClean="0">
                <a:solidFill>
                  <a:schemeClr val="bg1"/>
                </a:solidFill>
              </a:rPr>
              <a:t>http://anatpat.unicamp.br/pecasinfl22.html</a:t>
            </a:r>
            <a:endParaRPr lang="pt-BR" sz="1200" dirty="0"/>
          </a:p>
        </p:txBody>
      </p:sp>
      <p:sp>
        <p:nvSpPr>
          <p:cNvPr id="11" name="Retângulo 10"/>
          <p:cNvSpPr/>
          <p:nvPr/>
        </p:nvSpPr>
        <p:spPr>
          <a:xfrm>
            <a:off x="6612032" y="359282"/>
            <a:ext cx="21907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/>
                </a:solidFill>
              </a:rPr>
              <a:t>Disseminação </a:t>
            </a:r>
            <a:r>
              <a:rPr lang="pt-BR" sz="1200" dirty="0" err="1" smtClean="0">
                <a:solidFill>
                  <a:schemeClr val="bg1"/>
                </a:solidFill>
              </a:rPr>
              <a:t>broncogênica</a:t>
            </a:r>
            <a:endParaRPr lang="pt-BR" sz="1200" dirty="0"/>
          </a:p>
        </p:txBody>
      </p:sp>
      <p:pic>
        <p:nvPicPr>
          <p:cNvPr id="81926" name="Picture 6" descr="http://anatpat.unicamp.br/DSCN0783++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30651" t="27153" r="11146" b="20972"/>
          <a:stretch>
            <a:fillRect/>
          </a:stretch>
        </p:blipFill>
        <p:spPr bwMode="auto">
          <a:xfrm rot="5400000">
            <a:off x="2432578" y="4007981"/>
            <a:ext cx="3060000" cy="204547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3" name="Retângulo 12"/>
          <p:cNvSpPr/>
          <p:nvPr/>
        </p:nvSpPr>
        <p:spPr>
          <a:xfrm>
            <a:off x="1991846" y="6554110"/>
            <a:ext cx="30194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dirty="0" smtClean="0">
                <a:solidFill>
                  <a:schemeClr val="bg1"/>
                </a:solidFill>
              </a:rPr>
              <a:t>http://anatpat.unicamp.br/lamdegn24.html</a:t>
            </a:r>
            <a:endParaRPr lang="pt-BR" sz="1200" dirty="0"/>
          </a:p>
        </p:txBody>
      </p:sp>
      <p:pic>
        <p:nvPicPr>
          <p:cNvPr id="81928" name="Picture 8" descr="http://anatpat.unicamp.br/DSCN0784++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3044" t="13311" r="6005"/>
          <a:stretch>
            <a:fillRect/>
          </a:stretch>
        </p:blipFill>
        <p:spPr bwMode="auto">
          <a:xfrm rot="5400000">
            <a:off x="221067" y="3936986"/>
            <a:ext cx="3060000" cy="218746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5" name="Picture 15" descr="http://www.mgar.com.br/zoonoses/aulas/imagens/tuberculoseGranuloma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4562"/>
          <a:stretch>
            <a:fillRect/>
          </a:stretch>
        </p:blipFill>
        <p:spPr bwMode="auto">
          <a:xfrm>
            <a:off x="5211851" y="3500720"/>
            <a:ext cx="3526565" cy="30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6" name="Retângulo 15"/>
          <p:cNvSpPr>
            <a:spLocks noChangeArrowheads="1"/>
          </p:cNvSpPr>
          <p:nvPr/>
        </p:nvSpPr>
        <p:spPr bwMode="auto">
          <a:xfrm>
            <a:off x="5247435" y="6545545"/>
            <a:ext cx="34290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http://www.mgar.com.br/zoonoses/aulas/aula_tuberculose.htm</a:t>
            </a:r>
          </a:p>
        </p:txBody>
      </p:sp>
      <p:sp>
        <p:nvSpPr>
          <p:cNvPr id="17" name="Retângulo 13"/>
          <p:cNvSpPr>
            <a:spLocks noChangeArrowheads="1"/>
          </p:cNvSpPr>
          <p:nvPr/>
        </p:nvSpPr>
        <p:spPr bwMode="auto">
          <a:xfrm>
            <a:off x="779929" y="3100610"/>
            <a:ext cx="34065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http://www.4shared-china.com/all-images/53_Ik5os/fotos.html?&amp;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firstFileToShow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=100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4" descr="http://dc343.4shared-china.com/img/SUM0_fhB/s7/Tuberculose_miliar_em_pulmo_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7469" y="637054"/>
            <a:ext cx="3360000" cy="25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726951" y="0"/>
            <a:ext cx="3690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inflamatórias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23" name="Picture 19" descr="http://anatpat.unicamp.br/DSCN0294+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14120" y="3883958"/>
            <a:ext cx="3360001" cy="25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4" name="Retângulo 23"/>
          <p:cNvSpPr/>
          <p:nvPr/>
        </p:nvSpPr>
        <p:spPr>
          <a:xfrm>
            <a:off x="5391150" y="6442048"/>
            <a:ext cx="31527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/>
                </a:solidFill>
              </a:rPr>
              <a:t>http://anatpat.unicamp.br/biinflparacoco4.html</a:t>
            </a:r>
            <a:endParaRPr lang="pt-BR" sz="1200" dirty="0"/>
          </a:p>
        </p:txBody>
      </p:sp>
      <p:pic>
        <p:nvPicPr>
          <p:cNvPr id="9218" name="Picture 2" descr="http://anatpat.unicamp.br/Dscn26647++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7540" y="3862668"/>
            <a:ext cx="3360000" cy="25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1" name="Retângulo 20"/>
          <p:cNvSpPr/>
          <p:nvPr/>
        </p:nvSpPr>
        <p:spPr>
          <a:xfrm>
            <a:off x="134471" y="6413473"/>
            <a:ext cx="37528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/>
                </a:solidFill>
              </a:rPr>
              <a:t>http://anatpat.unicamp.br/bineucriptococose.html#blasto</a:t>
            </a:r>
            <a:endParaRPr lang="pt-BR" sz="1200" dirty="0"/>
          </a:p>
        </p:txBody>
      </p:sp>
      <p:pic>
        <p:nvPicPr>
          <p:cNvPr id="9222" name="Picture 6" descr="http://anatpat.unicamp.br/Dscn67831+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094568" y="877706"/>
            <a:ext cx="3359999" cy="25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6" name="Retângulo 25"/>
          <p:cNvSpPr/>
          <p:nvPr/>
        </p:nvSpPr>
        <p:spPr>
          <a:xfrm>
            <a:off x="5457825" y="3376126"/>
            <a:ext cx="31527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/>
                </a:solidFill>
              </a:rPr>
              <a:t>http://anatpat.unicamp.br/nptneurotbc2.html</a:t>
            </a:r>
            <a:endParaRPr lang="pt-BR" sz="1200" dirty="0"/>
          </a:p>
        </p:txBody>
      </p:sp>
      <p:sp>
        <p:nvSpPr>
          <p:cNvPr id="28" name="Retângulo 13"/>
          <p:cNvSpPr>
            <a:spLocks noChangeArrowheads="1"/>
          </p:cNvSpPr>
          <p:nvPr/>
        </p:nvSpPr>
        <p:spPr bwMode="auto">
          <a:xfrm>
            <a:off x="850525" y="3390315"/>
            <a:ext cx="24176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http://enfermagememedicina.blogspot.com.br/2011/09/meningites.html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 descr="http://www.sistemanervoso.com/images/imuno/mimed_19.jpg"/>
          <p:cNvPicPr>
            <a:picLocks noChangeAspect="1" noChangeArrowheads="1"/>
          </p:cNvPicPr>
          <p:nvPr/>
        </p:nvPicPr>
        <p:blipFill>
          <a:blip r:embed="rId5" cstate="print"/>
          <a:srcRect l="17210" r="12067"/>
          <a:stretch>
            <a:fillRect/>
          </a:stretch>
        </p:blipFill>
        <p:spPr bwMode="auto">
          <a:xfrm>
            <a:off x="760317" y="877706"/>
            <a:ext cx="2566973" cy="25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726951" y="0"/>
            <a:ext cx="3690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inflamatórias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/>
          </p:cNvGraphicFramePr>
          <p:nvPr/>
        </p:nvGraphicFramePr>
        <p:xfrm>
          <a:off x="287338" y="549275"/>
          <a:ext cx="3959225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62" name="Image" r:id="rId3" imgW="4195122" imgH="2878049" progId="">
                  <p:embed/>
                </p:oleObj>
              </mc:Choice>
              <mc:Fallback>
                <p:oleObj name="Image" r:id="rId3" imgW="4195122" imgH="2878049" progId="">
                  <p:embed/>
                  <p:pic>
                    <p:nvPicPr>
                      <p:cNvPr id="0" name="Picture 90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lum bright="-8000" contrast="2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38" y="549275"/>
                        <a:ext cx="3959225" cy="2879725"/>
                      </a:xfrm>
                      <a:prstGeom prst="rect">
                        <a:avLst/>
                      </a:prstGeom>
                      <a:noFill/>
                      <a:ln w="38100" cap="rnd" cmpd="dbl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2833688" y="3429000"/>
            <a:ext cx="158552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Curran &amp; Jones, 1974</a:t>
            </a:r>
            <a:endParaRPr lang="pt-BR" sz="120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/>
          </p:cNvGraphicFramePr>
          <p:nvPr/>
        </p:nvGraphicFramePr>
        <p:xfrm>
          <a:off x="4572000" y="549275"/>
          <a:ext cx="3959225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63" name="Image" r:id="rId5" imgW="4231707" imgH="3158537" progId="">
                  <p:embed/>
                </p:oleObj>
              </mc:Choice>
              <mc:Fallback>
                <p:oleObj name="Image" r:id="rId5" imgW="4231707" imgH="3158537" progId="">
                  <p:embed/>
                  <p:pic>
                    <p:nvPicPr>
                      <p:cNvPr id="0" name="Picture 91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lum bright="-8000" contrast="2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49275"/>
                        <a:ext cx="3959225" cy="2879725"/>
                      </a:xfrm>
                      <a:prstGeom prst="rect">
                        <a:avLst/>
                      </a:prstGeom>
                      <a:noFill/>
                      <a:ln w="38100" cap="rnd" cmpd="dbl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135814" y="3443288"/>
            <a:ext cx="149719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Rubin &amp; Farber 1999</a:t>
            </a:r>
            <a:endParaRPr lang="pt-BR" sz="12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331913" y="6381750"/>
            <a:ext cx="8456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Kini, 1999</a:t>
            </a:r>
            <a:endParaRPr lang="pt-BR" sz="12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7" name="Picture 5" descr="273"/>
          <p:cNvPicPr preferRelativeResize="0">
            <a:picLocks noChangeArrowheads="1"/>
          </p:cNvPicPr>
          <p:nvPr/>
        </p:nvPicPr>
        <p:blipFill>
          <a:blip r:embed="rId7" cstate="print">
            <a:lum bright="-10000" contrast="20000"/>
          </a:blip>
          <a:srcRect l="26067" t="54498" r="57690" b="13647"/>
          <a:stretch>
            <a:fillRect/>
          </a:stretch>
        </p:blipFill>
        <p:spPr bwMode="auto">
          <a:xfrm>
            <a:off x="327025" y="3860800"/>
            <a:ext cx="1763713" cy="25209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Picture 2" descr="95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 l="54314" t="6735" b="71701"/>
          <a:stretch>
            <a:fillRect/>
          </a:stretch>
        </p:blipFill>
        <p:spPr bwMode="auto">
          <a:xfrm>
            <a:off x="2701925" y="3860800"/>
            <a:ext cx="3357563" cy="25209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932363" y="6381750"/>
            <a:ext cx="12801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dirty="0" err="1">
                <a:solidFill>
                  <a:schemeClr val="bg1"/>
                </a:solidFill>
                <a:latin typeface="Times New Roman" pitchFamily="18" charset="0"/>
              </a:rPr>
              <a:t>Orell</a:t>
            </a:r>
            <a:r>
              <a:rPr lang="pt-BR" sz="1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pt-BR" sz="1200" dirty="0" err="1">
                <a:solidFill>
                  <a:schemeClr val="bg1"/>
                </a:solidFill>
                <a:latin typeface="Times New Roman" pitchFamily="18" charset="0"/>
              </a:rPr>
              <a:t>et</a:t>
            </a:r>
            <a:r>
              <a:rPr lang="pt-BR" sz="1200" dirty="0">
                <a:solidFill>
                  <a:schemeClr val="bg1"/>
                </a:solidFill>
                <a:latin typeface="Times New Roman" pitchFamily="18" charset="0"/>
              </a:rPr>
              <a:t> al., 2005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639051" y="6381750"/>
            <a:ext cx="91946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>
                <a:solidFill>
                  <a:schemeClr val="bg1"/>
                </a:solidFill>
                <a:latin typeface="Times New Roman" pitchFamily="18" charset="0"/>
              </a:rPr>
              <a:t>Kini, 1999</a:t>
            </a:r>
            <a:endParaRPr lang="pt-BR" sz="1600">
              <a:solidFill>
                <a:schemeClr val="bg1"/>
              </a:solidFill>
            </a:endParaRPr>
          </a:p>
        </p:txBody>
      </p:sp>
      <p:pic>
        <p:nvPicPr>
          <p:cNvPr id="11" name="Picture 7" descr="273"/>
          <p:cNvPicPr preferRelativeResize="0">
            <a:picLocks noChangeArrowheads="1"/>
          </p:cNvPicPr>
          <p:nvPr/>
        </p:nvPicPr>
        <p:blipFill>
          <a:blip r:embed="rId7" cstate="print">
            <a:lum bright="-10000" contrast="20000"/>
          </a:blip>
          <a:srcRect l="82074" t="73558" r="1785" b="7033"/>
          <a:stretch>
            <a:fillRect/>
          </a:stretch>
        </p:blipFill>
        <p:spPr bwMode="auto">
          <a:xfrm>
            <a:off x="6775450" y="3860800"/>
            <a:ext cx="1763713" cy="25193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726951" y="0"/>
            <a:ext cx="3690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inflamatórias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5097628" y="1250503"/>
            <a:ext cx="1005970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Anasarca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5097628" y="1566444"/>
            <a:ext cx="1005970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Ascite</a:t>
            </a:r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5097627" y="1882385"/>
            <a:ext cx="1206000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Hidrotórax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5097628" y="2198326"/>
            <a:ext cx="1714926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Hidropericárdio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117767" name="Text Box 7"/>
          <p:cNvSpPr txBox="1">
            <a:spLocks noChangeArrowheads="1"/>
          </p:cNvSpPr>
          <p:nvPr/>
        </p:nvSpPr>
        <p:spPr bwMode="auto">
          <a:xfrm>
            <a:off x="5097628" y="2514267"/>
            <a:ext cx="1276539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Transudato</a:t>
            </a:r>
          </a:p>
        </p:txBody>
      </p:sp>
      <p:sp>
        <p:nvSpPr>
          <p:cNvPr id="117768" name="Text Box 8"/>
          <p:cNvSpPr txBox="1">
            <a:spLocks noChangeArrowheads="1"/>
          </p:cNvSpPr>
          <p:nvPr/>
        </p:nvSpPr>
        <p:spPr bwMode="auto">
          <a:xfrm>
            <a:off x="5097628" y="2830207"/>
            <a:ext cx="1276539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Exsudato</a:t>
            </a:r>
          </a:p>
        </p:txBody>
      </p:sp>
      <p:sp>
        <p:nvSpPr>
          <p:cNvPr id="117769" name="Text Box 9"/>
          <p:cNvSpPr txBox="1">
            <a:spLocks noChangeArrowheads="1"/>
          </p:cNvSpPr>
          <p:nvPr/>
        </p:nvSpPr>
        <p:spPr bwMode="auto">
          <a:xfrm>
            <a:off x="3778163" y="3881022"/>
            <a:ext cx="972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Etiologia</a:t>
            </a:r>
          </a:p>
        </p:txBody>
      </p:sp>
      <p:sp>
        <p:nvSpPr>
          <p:cNvPr id="117770" name="Text Box 10"/>
          <p:cNvSpPr txBox="1">
            <a:spLocks noChangeArrowheads="1"/>
          </p:cNvSpPr>
          <p:nvPr/>
        </p:nvSpPr>
        <p:spPr bwMode="auto">
          <a:xfrm>
            <a:off x="4966475" y="3232398"/>
            <a:ext cx="4095296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Aumento da pressão hidrostática sanguínea</a:t>
            </a:r>
          </a:p>
        </p:txBody>
      </p:sp>
      <p:sp>
        <p:nvSpPr>
          <p:cNvPr id="117771" name="Text Box 11"/>
          <p:cNvSpPr txBox="1">
            <a:spLocks noChangeArrowheads="1"/>
          </p:cNvSpPr>
          <p:nvPr/>
        </p:nvSpPr>
        <p:spPr bwMode="auto">
          <a:xfrm>
            <a:off x="4966474" y="3564152"/>
            <a:ext cx="4095296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Diminuição da pressão osmótica sanguínea</a:t>
            </a:r>
          </a:p>
        </p:txBody>
      </p:sp>
      <p:sp>
        <p:nvSpPr>
          <p:cNvPr id="117772" name="Text Box 12"/>
          <p:cNvSpPr txBox="1">
            <a:spLocks noChangeArrowheads="1"/>
          </p:cNvSpPr>
          <p:nvPr/>
        </p:nvSpPr>
        <p:spPr bwMode="auto">
          <a:xfrm>
            <a:off x="4966473" y="3895906"/>
            <a:ext cx="4097130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Aumento da pressão osmótica intersticial</a:t>
            </a:r>
          </a:p>
        </p:txBody>
      </p:sp>
      <p:sp>
        <p:nvSpPr>
          <p:cNvPr id="117773" name="Text Box 13"/>
          <p:cNvSpPr txBox="1">
            <a:spLocks noChangeArrowheads="1"/>
          </p:cNvSpPr>
          <p:nvPr/>
        </p:nvSpPr>
        <p:spPr bwMode="auto">
          <a:xfrm>
            <a:off x="4966474" y="4227660"/>
            <a:ext cx="3520578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Aumento da permeabilidade vascular</a:t>
            </a:r>
          </a:p>
        </p:txBody>
      </p:sp>
      <p:sp>
        <p:nvSpPr>
          <p:cNvPr id="117774" name="Text Box 14"/>
          <p:cNvSpPr txBox="1">
            <a:spLocks noChangeArrowheads="1"/>
          </p:cNvSpPr>
          <p:nvPr/>
        </p:nvSpPr>
        <p:spPr bwMode="auto">
          <a:xfrm>
            <a:off x="4966474" y="4559413"/>
            <a:ext cx="1857029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Obstrução linfática</a:t>
            </a:r>
          </a:p>
        </p:txBody>
      </p:sp>
      <p:sp>
        <p:nvSpPr>
          <p:cNvPr id="117775" name="Text Box 15"/>
          <p:cNvSpPr txBox="1">
            <a:spLocks noChangeArrowheads="1"/>
          </p:cNvSpPr>
          <p:nvPr/>
        </p:nvSpPr>
        <p:spPr bwMode="auto">
          <a:xfrm>
            <a:off x="2715885" y="2939393"/>
            <a:ext cx="783742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Edema</a:t>
            </a:r>
          </a:p>
        </p:txBody>
      </p:sp>
      <p:sp>
        <p:nvSpPr>
          <p:cNvPr id="117776" name="Text Box 16"/>
          <p:cNvSpPr txBox="1">
            <a:spLocks noChangeArrowheads="1"/>
          </p:cNvSpPr>
          <p:nvPr/>
        </p:nvSpPr>
        <p:spPr bwMode="auto">
          <a:xfrm>
            <a:off x="1199072" y="2778699"/>
            <a:ext cx="957532" cy="62331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Acumulo hídrico</a:t>
            </a:r>
          </a:p>
        </p:txBody>
      </p:sp>
      <p:sp>
        <p:nvSpPr>
          <p:cNvPr id="117777" name="Text Box 17"/>
          <p:cNvSpPr txBox="1">
            <a:spLocks noChangeArrowheads="1"/>
          </p:cNvSpPr>
          <p:nvPr/>
        </p:nvSpPr>
        <p:spPr bwMode="auto">
          <a:xfrm>
            <a:off x="106532" y="3639232"/>
            <a:ext cx="936000" cy="66510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Hidrodi-nâmicas</a:t>
            </a:r>
          </a:p>
        </p:txBody>
      </p:sp>
      <p:sp>
        <p:nvSpPr>
          <p:cNvPr id="117778" name="Text Box 18"/>
          <p:cNvSpPr txBox="1">
            <a:spLocks noChangeArrowheads="1"/>
          </p:cNvSpPr>
          <p:nvPr/>
        </p:nvSpPr>
        <p:spPr bwMode="auto">
          <a:xfrm>
            <a:off x="1199072" y="4844131"/>
            <a:ext cx="1353995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Perda hídrica</a:t>
            </a:r>
          </a:p>
        </p:txBody>
      </p:sp>
      <p:sp>
        <p:nvSpPr>
          <p:cNvPr id="117779" name="Text Box 19"/>
          <p:cNvSpPr txBox="1">
            <a:spLocks noChangeArrowheads="1"/>
          </p:cNvSpPr>
          <p:nvPr/>
        </p:nvSpPr>
        <p:spPr bwMode="auto">
          <a:xfrm>
            <a:off x="3026615" y="4853009"/>
            <a:ext cx="1465493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Desidratação</a:t>
            </a:r>
          </a:p>
        </p:txBody>
      </p:sp>
      <p:sp>
        <p:nvSpPr>
          <p:cNvPr id="117780" name="Text Box 20"/>
          <p:cNvSpPr txBox="1">
            <a:spLocks noChangeArrowheads="1"/>
          </p:cNvSpPr>
          <p:nvPr/>
        </p:nvSpPr>
        <p:spPr bwMode="auto">
          <a:xfrm>
            <a:off x="3778163" y="2041752"/>
            <a:ext cx="108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Nosologia</a:t>
            </a:r>
          </a:p>
        </p:txBody>
      </p:sp>
      <p:sp>
        <p:nvSpPr>
          <p:cNvPr id="117781" name="AutoShape 21"/>
          <p:cNvSpPr>
            <a:spLocks/>
          </p:cNvSpPr>
          <p:nvPr/>
        </p:nvSpPr>
        <p:spPr bwMode="auto">
          <a:xfrm>
            <a:off x="4945142" y="1212130"/>
            <a:ext cx="180696" cy="1944000"/>
          </a:xfrm>
          <a:prstGeom prst="leftBrace">
            <a:avLst>
              <a:gd name="adj1" fmla="val 74247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117782" name="AutoShape 22"/>
          <p:cNvSpPr>
            <a:spLocks/>
          </p:cNvSpPr>
          <p:nvPr/>
        </p:nvSpPr>
        <p:spPr bwMode="auto">
          <a:xfrm>
            <a:off x="4789868" y="3160872"/>
            <a:ext cx="217139" cy="1800000"/>
          </a:xfrm>
          <a:prstGeom prst="leftBrace">
            <a:avLst>
              <a:gd name="adj1" fmla="val 34283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117783" name="AutoShape 23"/>
          <p:cNvSpPr>
            <a:spLocks/>
          </p:cNvSpPr>
          <p:nvPr/>
        </p:nvSpPr>
        <p:spPr bwMode="auto">
          <a:xfrm>
            <a:off x="3567798" y="1917579"/>
            <a:ext cx="216000" cy="2386075"/>
          </a:xfrm>
          <a:prstGeom prst="leftBrace">
            <a:avLst>
              <a:gd name="adj1" fmla="val 33856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117784" name="AutoShape 24"/>
          <p:cNvSpPr>
            <a:spLocks/>
          </p:cNvSpPr>
          <p:nvPr/>
        </p:nvSpPr>
        <p:spPr bwMode="auto">
          <a:xfrm>
            <a:off x="1049749" y="2717293"/>
            <a:ext cx="184332" cy="2484000"/>
          </a:xfrm>
          <a:prstGeom prst="leftBrace">
            <a:avLst>
              <a:gd name="adj1" fmla="val 54487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</a:endParaRPr>
          </a:p>
        </p:txBody>
      </p:sp>
      <p:cxnSp>
        <p:nvCxnSpPr>
          <p:cNvPr id="117785" name="AutoShape 25"/>
          <p:cNvCxnSpPr>
            <a:cxnSpLocks noChangeShapeType="1"/>
          </p:cNvCxnSpPr>
          <p:nvPr/>
        </p:nvCxnSpPr>
        <p:spPr bwMode="auto">
          <a:xfrm>
            <a:off x="2187338" y="3089560"/>
            <a:ext cx="540000" cy="1588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17786" name="AutoShape 26"/>
          <p:cNvCxnSpPr>
            <a:cxnSpLocks noChangeShapeType="1"/>
          </p:cNvCxnSpPr>
          <p:nvPr/>
        </p:nvCxnSpPr>
        <p:spPr bwMode="auto">
          <a:xfrm>
            <a:off x="2581556" y="4996215"/>
            <a:ext cx="432000" cy="1588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2193685" y="0"/>
            <a:ext cx="49098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circulatórias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7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7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7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7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7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7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7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7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7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7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7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7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17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17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17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17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animBg="1"/>
      <p:bldP spid="117764" grpId="0" animBg="1"/>
      <p:bldP spid="117765" grpId="0" animBg="1"/>
      <p:bldP spid="117766" grpId="0" animBg="1"/>
      <p:bldP spid="117767" grpId="0" animBg="1"/>
      <p:bldP spid="117768" grpId="0" animBg="1"/>
      <p:bldP spid="117769" grpId="0" animBg="1"/>
      <p:bldP spid="117770" grpId="0" animBg="1"/>
      <p:bldP spid="117771" grpId="0" animBg="1"/>
      <p:bldP spid="117772" grpId="0" animBg="1"/>
      <p:bldP spid="117773" grpId="0" animBg="1"/>
      <p:bldP spid="117774" grpId="0" animBg="1"/>
      <p:bldP spid="117775" grpId="0" animBg="1"/>
      <p:bldP spid="117776" grpId="0" animBg="1"/>
      <p:bldP spid="117777" grpId="0" animBg="1"/>
      <p:bldP spid="117778" grpId="0" animBg="1"/>
      <p:bldP spid="117779" grpId="0" animBg="1"/>
      <p:bldP spid="117780" grpId="0" animBg="1"/>
      <p:bldP spid="117781" grpId="0" animBg="1"/>
      <p:bldP spid="117782" grpId="0" animBg="1"/>
      <p:bldP spid="117783" grpId="0" animBg="1"/>
      <p:bldP spid="11778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3"/>
          <p:cNvSpPr>
            <a:spLocks noChangeArrowheads="1"/>
          </p:cNvSpPr>
          <p:nvPr/>
        </p:nvSpPr>
        <p:spPr bwMode="auto">
          <a:xfrm>
            <a:off x="5197021" y="3028890"/>
            <a:ext cx="28385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http://www.medicinageriatrica.com.br/2008/08/06/estudo-de-caso-edema-agudo-de-pulmao/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tângulo 13"/>
          <p:cNvSpPr>
            <a:spLocks noChangeArrowheads="1"/>
          </p:cNvSpPr>
          <p:nvPr/>
        </p:nvSpPr>
        <p:spPr bwMode="auto">
          <a:xfrm>
            <a:off x="808971" y="3210455"/>
            <a:ext cx="27163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http://assuntodesaude.blogspot.com.br/2010/08/1-o-que-e-edema-pulmonar-cid-10-j81-um.html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tângulo 13"/>
          <p:cNvSpPr>
            <a:spLocks noChangeArrowheads="1"/>
          </p:cNvSpPr>
          <p:nvPr/>
        </p:nvSpPr>
        <p:spPr bwMode="auto">
          <a:xfrm>
            <a:off x="1007688" y="6192872"/>
            <a:ext cx="23275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http://www.hepcentro.com.br/ascite.htm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0" descr="http://www.primeirahora.com.br/fotos-noticias/esquistossomo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223" y="3881499"/>
            <a:ext cx="3090176" cy="230358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1684" name="Picture 4" descr="http://3.bp.blogspot.com/_AVOOPTLSg4M/THfeI92237I/AAAAAAAAAgE/mDjQExbxpSE/s320/071010-04edema_pulmon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7629" y="724265"/>
            <a:ext cx="2140884" cy="25433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1688" name="Picture 8" descr="http://www.medicinageriatrica.com.br/wp-content/uploads/2008/08/edema-pulmonar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292405" y="674691"/>
            <a:ext cx="2680447" cy="239880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2726951" y="0"/>
            <a:ext cx="3690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circulatórias</a:t>
            </a:r>
            <a:endParaRPr lang="pt-BR" sz="24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tângulo 13"/>
          <p:cNvSpPr>
            <a:spLocks noChangeArrowheads="1"/>
          </p:cNvSpPr>
          <p:nvPr/>
        </p:nvSpPr>
        <p:spPr bwMode="auto">
          <a:xfrm>
            <a:off x="4688540" y="6203885"/>
            <a:ext cx="36307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http://derepentesoumae.blogspot.com.br/2012_09_01_archive.html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6" descr="http://www.conversandocomopediatra.com.br/website/bancoimg/120515134802denutrica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868052"/>
            <a:ext cx="3750638" cy="234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193685" y="0"/>
            <a:ext cx="49098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circulatórias</a:t>
            </a:r>
          </a:p>
        </p:txBody>
      </p:sp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471818" y="3429000"/>
            <a:ext cx="1496682" cy="58921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Alterações hemodinâmicas</a:t>
            </a: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2170062" y="714156"/>
            <a:ext cx="1332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Hiperemia</a:t>
            </a:r>
            <a:endParaRPr lang="pt-BR" dirty="0"/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3801105" y="649991"/>
            <a:ext cx="828000" cy="216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Ativa</a:t>
            </a:r>
            <a:endParaRPr lang="pt-BR" dirty="0"/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3801105" y="897955"/>
            <a:ext cx="828000" cy="216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/>
              <a:t>Passiva</a:t>
            </a: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5631737" y="5300320"/>
            <a:ext cx="791270" cy="2408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Infarto</a:t>
            </a:r>
            <a:endParaRPr lang="pt-BR" dirty="0"/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6703590" y="5213225"/>
            <a:ext cx="133200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/>
              <a:t>Anêmico</a:t>
            </a:r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6703591" y="5477577"/>
            <a:ext cx="133200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/>
              <a:t>Hemorrágico</a:t>
            </a: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2170062" y="1590933"/>
            <a:ext cx="1332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Hemorragia</a:t>
            </a:r>
            <a:endParaRPr lang="pt-BR" dirty="0"/>
          </a:p>
        </p:txBody>
      </p:sp>
      <p:sp>
        <p:nvSpPr>
          <p:cNvPr id="133131" name="Text Box 11"/>
          <p:cNvSpPr txBox="1">
            <a:spLocks noChangeArrowheads="1"/>
          </p:cNvSpPr>
          <p:nvPr/>
        </p:nvSpPr>
        <p:spPr bwMode="auto">
          <a:xfrm>
            <a:off x="2170062" y="6175610"/>
            <a:ext cx="126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Choque</a:t>
            </a:r>
            <a:endParaRPr lang="pt-BR" dirty="0"/>
          </a:p>
        </p:txBody>
      </p:sp>
      <p:sp>
        <p:nvSpPr>
          <p:cNvPr id="133132" name="Text Box 12"/>
          <p:cNvSpPr txBox="1">
            <a:spLocks noChangeArrowheads="1"/>
          </p:cNvSpPr>
          <p:nvPr/>
        </p:nvSpPr>
        <p:spPr bwMode="auto">
          <a:xfrm>
            <a:off x="3801105" y="1228189"/>
            <a:ext cx="1332000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Hematoma</a:t>
            </a:r>
            <a:endParaRPr lang="pt-BR" dirty="0"/>
          </a:p>
        </p:txBody>
      </p:sp>
      <p:sp>
        <p:nvSpPr>
          <p:cNvPr id="133133" name="Text Box 13"/>
          <p:cNvSpPr txBox="1">
            <a:spLocks noChangeArrowheads="1"/>
          </p:cNvSpPr>
          <p:nvPr/>
        </p:nvSpPr>
        <p:spPr bwMode="auto">
          <a:xfrm>
            <a:off x="3801105" y="1494425"/>
            <a:ext cx="1332000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Hemotórax</a:t>
            </a:r>
            <a:endParaRPr lang="pt-BR" dirty="0"/>
          </a:p>
        </p:txBody>
      </p:sp>
      <p:sp>
        <p:nvSpPr>
          <p:cNvPr id="133134" name="Text Box 14"/>
          <p:cNvSpPr txBox="1">
            <a:spLocks noChangeArrowheads="1"/>
          </p:cNvSpPr>
          <p:nvPr/>
        </p:nvSpPr>
        <p:spPr bwMode="auto">
          <a:xfrm>
            <a:off x="3801105" y="1760661"/>
            <a:ext cx="158400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Hemopericardio</a:t>
            </a:r>
            <a:endParaRPr lang="pt-BR" dirty="0"/>
          </a:p>
        </p:txBody>
      </p:sp>
      <p:sp>
        <p:nvSpPr>
          <p:cNvPr id="133135" name="Text Box 15"/>
          <p:cNvSpPr txBox="1">
            <a:spLocks noChangeArrowheads="1"/>
          </p:cNvSpPr>
          <p:nvPr/>
        </p:nvSpPr>
        <p:spPr bwMode="auto">
          <a:xfrm>
            <a:off x="3801105" y="2026896"/>
            <a:ext cx="158400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Hemoperitônio</a:t>
            </a:r>
            <a:endParaRPr lang="pt-BR" dirty="0"/>
          </a:p>
        </p:txBody>
      </p:sp>
      <p:sp>
        <p:nvSpPr>
          <p:cNvPr id="133136" name="Text Box 16"/>
          <p:cNvSpPr txBox="1">
            <a:spLocks noChangeArrowheads="1"/>
          </p:cNvSpPr>
          <p:nvPr/>
        </p:nvSpPr>
        <p:spPr bwMode="auto">
          <a:xfrm>
            <a:off x="3801105" y="5909653"/>
            <a:ext cx="153834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Hipovolêmico</a:t>
            </a:r>
            <a:endParaRPr lang="pt-BR" dirty="0"/>
          </a:p>
        </p:txBody>
      </p:sp>
      <p:sp>
        <p:nvSpPr>
          <p:cNvPr id="133137" name="Text Box 17"/>
          <p:cNvSpPr txBox="1">
            <a:spLocks noChangeArrowheads="1"/>
          </p:cNvSpPr>
          <p:nvPr/>
        </p:nvSpPr>
        <p:spPr bwMode="auto">
          <a:xfrm>
            <a:off x="3801105" y="6442257"/>
            <a:ext cx="1495997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</a:t>
            </a:r>
            <a:r>
              <a:rPr lang="pt-BR" dirty="0" err="1" smtClean="0"/>
              <a:t>Cardiogênico</a:t>
            </a:r>
            <a:endParaRPr lang="pt-BR" dirty="0"/>
          </a:p>
        </p:txBody>
      </p:sp>
      <p:sp>
        <p:nvSpPr>
          <p:cNvPr id="133138" name="Text Box 18"/>
          <p:cNvSpPr txBox="1">
            <a:spLocks noChangeArrowheads="1"/>
          </p:cNvSpPr>
          <p:nvPr/>
        </p:nvSpPr>
        <p:spPr bwMode="auto">
          <a:xfrm>
            <a:off x="3801105" y="6171834"/>
            <a:ext cx="2196000" cy="25955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Insuficiência </a:t>
            </a:r>
            <a:r>
              <a:rPr lang="pt-BR" dirty="0"/>
              <a:t>vascular</a:t>
            </a:r>
          </a:p>
        </p:txBody>
      </p:sp>
      <p:sp>
        <p:nvSpPr>
          <p:cNvPr id="133139" name="Text Box 19"/>
          <p:cNvSpPr txBox="1">
            <a:spLocks noChangeArrowheads="1"/>
          </p:cNvSpPr>
          <p:nvPr/>
        </p:nvSpPr>
        <p:spPr bwMode="auto">
          <a:xfrm>
            <a:off x="6124203" y="5772860"/>
            <a:ext cx="133200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Anafilático</a:t>
            </a:r>
            <a:endParaRPr lang="pt-BR" dirty="0"/>
          </a:p>
        </p:txBody>
      </p:sp>
      <p:sp>
        <p:nvSpPr>
          <p:cNvPr id="133140" name="Text Box 20"/>
          <p:cNvSpPr txBox="1">
            <a:spLocks noChangeArrowheads="1"/>
          </p:cNvSpPr>
          <p:nvPr/>
        </p:nvSpPr>
        <p:spPr bwMode="auto">
          <a:xfrm>
            <a:off x="6127607" y="6049800"/>
            <a:ext cx="133200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Tóxico</a:t>
            </a:r>
            <a:endParaRPr lang="pt-BR" dirty="0"/>
          </a:p>
        </p:txBody>
      </p:sp>
      <p:sp>
        <p:nvSpPr>
          <p:cNvPr id="133141" name="Text Box 21"/>
          <p:cNvSpPr txBox="1">
            <a:spLocks noChangeArrowheads="1"/>
          </p:cNvSpPr>
          <p:nvPr/>
        </p:nvSpPr>
        <p:spPr bwMode="auto">
          <a:xfrm>
            <a:off x="6127608" y="6326740"/>
            <a:ext cx="133200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Neurogênico</a:t>
            </a:r>
            <a:endParaRPr lang="pt-BR" dirty="0"/>
          </a:p>
        </p:txBody>
      </p:sp>
      <p:sp>
        <p:nvSpPr>
          <p:cNvPr id="133142" name="Text Box 22"/>
          <p:cNvSpPr txBox="1">
            <a:spLocks noChangeArrowheads="1"/>
          </p:cNvSpPr>
          <p:nvPr/>
        </p:nvSpPr>
        <p:spPr bwMode="auto">
          <a:xfrm>
            <a:off x="6124203" y="6603680"/>
            <a:ext cx="133200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Séptico</a:t>
            </a:r>
            <a:endParaRPr lang="pt-BR" dirty="0"/>
          </a:p>
        </p:txBody>
      </p:sp>
      <p:sp>
        <p:nvSpPr>
          <p:cNvPr id="133143" name="Text Box 23"/>
          <p:cNvSpPr txBox="1">
            <a:spLocks noChangeArrowheads="1"/>
          </p:cNvSpPr>
          <p:nvPr/>
        </p:nvSpPr>
        <p:spPr bwMode="auto">
          <a:xfrm>
            <a:off x="4309105" y="3182673"/>
            <a:ext cx="1114909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/>
              <a:t>Nosologia</a:t>
            </a:r>
          </a:p>
        </p:txBody>
      </p:sp>
      <p:sp>
        <p:nvSpPr>
          <p:cNvPr id="133144" name="Text Box 24"/>
          <p:cNvSpPr txBox="1">
            <a:spLocks noChangeArrowheads="1"/>
          </p:cNvSpPr>
          <p:nvPr/>
        </p:nvSpPr>
        <p:spPr bwMode="auto">
          <a:xfrm>
            <a:off x="2170062" y="3538326"/>
            <a:ext cx="1332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Trombose</a:t>
            </a:r>
            <a:endParaRPr lang="pt-BR" dirty="0"/>
          </a:p>
        </p:txBody>
      </p:sp>
      <p:sp>
        <p:nvSpPr>
          <p:cNvPr id="133145" name="Text Box 25"/>
          <p:cNvSpPr txBox="1">
            <a:spLocks noChangeArrowheads="1"/>
          </p:cNvSpPr>
          <p:nvPr/>
        </p:nvSpPr>
        <p:spPr bwMode="auto">
          <a:xfrm>
            <a:off x="5657601" y="2062789"/>
            <a:ext cx="1738816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Lesão </a:t>
            </a:r>
            <a:r>
              <a:rPr lang="pt-BR" dirty="0"/>
              <a:t>endotelial</a:t>
            </a:r>
          </a:p>
        </p:txBody>
      </p:sp>
      <p:sp>
        <p:nvSpPr>
          <p:cNvPr id="133146" name="Text Box 26"/>
          <p:cNvSpPr txBox="1">
            <a:spLocks noChangeArrowheads="1"/>
          </p:cNvSpPr>
          <p:nvPr/>
        </p:nvSpPr>
        <p:spPr bwMode="auto">
          <a:xfrm>
            <a:off x="5657601" y="2304276"/>
            <a:ext cx="100800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Estase</a:t>
            </a:r>
            <a:endParaRPr lang="pt-BR" dirty="0"/>
          </a:p>
        </p:txBody>
      </p:sp>
      <p:sp>
        <p:nvSpPr>
          <p:cNvPr id="133147" name="Text Box 27"/>
          <p:cNvSpPr txBox="1">
            <a:spLocks noChangeArrowheads="1"/>
          </p:cNvSpPr>
          <p:nvPr/>
        </p:nvSpPr>
        <p:spPr bwMode="auto">
          <a:xfrm>
            <a:off x="5657601" y="2545763"/>
            <a:ext cx="1421243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Turbulência</a:t>
            </a:r>
            <a:endParaRPr lang="pt-BR" dirty="0"/>
          </a:p>
        </p:txBody>
      </p:sp>
      <p:sp>
        <p:nvSpPr>
          <p:cNvPr id="133148" name="Text Box 28"/>
          <p:cNvSpPr txBox="1">
            <a:spLocks noChangeArrowheads="1"/>
          </p:cNvSpPr>
          <p:nvPr/>
        </p:nvSpPr>
        <p:spPr bwMode="auto">
          <a:xfrm>
            <a:off x="5657601" y="2823249"/>
            <a:ext cx="1908000" cy="25263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Hemoconcentração</a:t>
            </a:r>
            <a:endParaRPr lang="pt-BR" dirty="0"/>
          </a:p>
        </p:txBody>
      </p:sp>
      <p:sp>
        <p:nvSpPr>
          <p:cNvPr id="133149" name="Text Box 29"/>
          <p:cNvSpPr txBox="1">
            <a:spLocks noChangeArrowheads="1"/>
          </p:cNvSpPr>
          <p:nvPr/>
        </p:nvSpPr>
        <p:spPr bwMode="auto">
          <a:xfrm>
            <a:off x="5663862" y="3355289"/>
            <a:ext cx="100800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Oclusiva</a:t>
            </a:r>
            <a:endParaRPr lang="pt-BR" dirty="0"/>
          </a:p>
        </p:txBody>
      </p:sp>
      <p:sp>
        <p:nvSpPr>
          <p:cNvPr id="133150" name="Text Box 30"/>
          <p:cNvSpPr txBox="1">
            <a:spLocks noChangeArrowheads="1"/>
          </p:cNvSpPr>
          <p:nvPr/>
        </p:nvSpPr>
        <p:spPr bwMode="auto">
          <a:xfrm>
            <a:off x="5663863" y="3106850"/>
            <a:ext cx="100800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Mural</a:t>
            </a:r>
            <a:endParaRPr lang="pt-BR" dirty="0"/>
          </a:p>
        </p:txBody>
      </p:sp>
      <p:sp>
        <p:nvSpPr>
          <p:cNvPr id="133151" name="Text Box 31"/>
          <p:cNvSpPr txBox="1">
            <a:spLocks noChangeArrowheads="1"/>
          </p:cNvSpPr>
          <p:nvPr/>
        </p:nvSpPr>
        <p:spPr bwMode="auto">
          <a:xfrm>
            <a:off x="4309105" y="4518809"/>
            <a:ext cx="1114909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/>
              <a:t>Evolução</a:t>
            </a:r>
          </a:p>
        </p:txBody>
      </p:sp>
      <p:sp>
        <p:nvSpPr>
          <p:cNvPr id="133152" name="Text Box 32"/>
          <p:cNvSpPr txBox="1">
            <a:spLocks noChangeArrowheads="1"/>
          </p:cNvSpPr>
          <p:nvPr/>
        </p:nvSpPr>
        <p:spPr bwMode="auto">
          <a:xfrm>
            <a:off x="5657603" y="3663483"/>
            <a:ext cx="190800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Remoção </a:t>
            </a:r>
            <a:r>
              <a:rPr lang="pt-BR" dirty="0"/>
              <a:t>do trombo</a:t>
            </a:r>
          </a:p>
        </p:txBody>
      </p:sp>
      <p:sp>
        <p:nvSpPr>
          <p:cNvPr id="133153" name="Text Box 33"/>
          <p:cNvSpPr txBox="1">
            <a:spLocks noChangeArrowheads="1"/>
          </p:cNvSpPr>
          <p:nvPr/>
        </p:nvSpPr>
        <p:spPr bwMode="auto">
          <a:xfrm>
            <a:off x="5657603" y="3899673"/>
            <a:ext cx="1603581" cy="2641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Recanalização</a:t>
            </a:r>
            <a:endParaRPr lang="pt-BR" dirty="0"/>
          </a:p>
        </p:txBody>
      </p:sp>
      <p:sp>
        <p:nvSpPr>
          <p:cNvPr id="133154" name="Text Box 34"/>
          <p:cNvSpPr txBox="1">
            <a:spLocks noChangeArrowheads="1"/>
          </p:cNvSpPr>
          <p:nvPr/>
        </p:nvSpPr>
        <p:spPr bwMode="auto">
          <a:xfrm>
            <a:off x="5631737" y="4512721"/>
            <a:ext cx="968436" cy="25618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Embolia</a:t>
            </a:r>
            <a:endParaRPr lang="pt-BR" dirty="0"/>
          </a:p>
        </p:txBody>
      </p:sp>
      <p:sp>
        <p:nvSpPr>
          <p:cNvPr id="133155" name="Text Box 35"/>
          <p:cNvSpPr txBox="1">
            <a:spLocks noChangeArrowheads="1"/>
          </p:cNvSpPr>
          <p:nvPr/>
        </p:nvSpPr>
        <p:spPr bwMode="auto">
          <a:xfrm>
            <a:off x="6699347" y="4444074"/>
            <a:ext cx="108000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/>
              <a:t>Gasosa</a:t>
            </a:r>
          </a:p>
        </p:txBody>
      </p:sp>
      <p:sp>
        <p:nvSpPr>
          <p:cNvPr id="133156" name="Text Box 36"/>
          <p:cNvSpPr txBox="1">
            <a:spLocks noChangeArrowheads="1"/>
          </p:cNvSpPr>
          <p:nvPr/>
        </p:nvSpPr>
        <p:spPr bwMode="auto">
          <a:xfrm>
            <a:off x="6699347" y="4192595"/>
            <a:ext cx="154800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/>
              <a:t>Tromboembolia</a:t>
            </a:r>
          </a:p>
        </p:txBody>
      </p:sp>
      <p:sp>
        <p:nvSpPr>
          <p:cNvPr id="133157" name="Text Box 37"/>
          <p:cNvSpPr txBox="1">
            <a:spLocks noChangeArrowheads="1"/>
          </p:cNvSpPr>
          <p:nvPr/>
        </p:nvSpPr>
        <p:spPr bwMode="auto">
          <a:xfrm>
            <a:off x="6699347" y="4695553"/>
            <a:ext cx="108000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/>
              <a:t>Gordurosa</a:t>
            </a:r>
          </a:p>
        </p:txBody>
      </p:sp>
      <p:sp>
        <p:nvSpPr>
          <p:cNvPr id="133158" name="Text Box 38"/>
          <p:cNvSpPr txBox="1">
            <a:spLocks noChangeArrowheads="1"/>
          </p:cNvSpPr>
          <p:nvPr/>
        </p:nvSpPr>
        <p:spPr bwMode="auto">
          <a:xfrm>
            <a:off x="6699347" y="4947031"/>
            <a:ext cx="108000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/>
              <a:t>Outras</a:t>
            </a:r>
          </a:p>
        </p:txBody>
      </p:sp>
      <p:sp>
        <p:nvSpPr>
          <p:cNvPr id="133159" name="Text Box 39"/>
          <p:cNvSpPr txBox="1">
            <a:spLocks noChangeArrowheads="1"/>
          </p:cNvSpPr>
          <p:nvPr/>
        </p:nvSpPr>
        <p:spPr bwMode="auto">
          <a:xfrm>
            <a:off x="4309105" y="2447634"/>
            <a:ext cx="1114909" cy="26593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/>
              <a:t>Etiologia</a:t>
            </a:r>
          </a:p>
        </p:txBody>
      </p:sp>
      <p:cxnSp>
        <p:nvCxnSpPr>
          <p:cNvPr id="133160" name="AutoShape 40"/>
          <p:cNvCxnSpPr>
            <a:cxnSpLocks noChangeShapeType="1"/>
          </p:cNvCxnSpPr>
          <p:nvPr/>
        </p:nvCxnSpPr>
        <p:spPr bwMode="auto">
          <a:xfrm>
            <a:off x="6061160" y="4795173"/>
            <a:ext cx="41" cy="468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133161" name="AutoShape 41"/>
          <p:cNvSpPr>
            <a:spLocks/>
          </p:cNvSpPr>
          <p:nvPr/>
        </p:nvSpPr>
        <p:spPr bwMode="auto">
          <a:xfrm>
            <a:off x="2049904" y="500332"/>
            <a:ext cx="108050" cy="6275722"/>
          </a:xfrm>
          <a:prstGeom prst="leftBrace">
            <a:avLst>
              <a:gd name="adj1" fmla="val 38755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133162" name="AutoShape 42"/>
          <p:cNvSpPr>
            <a:spLocks/>
          </p:cNvSpPr>
          <p:nvPr/>
        </p:nvSpPr>
        <p:spPr bwMode="auto">
          <a:xfrm>
            <a:off x="3674105" y="594001"/>
            <a:ext cx="108000" cy="576000"/>
          </a:xfrm>
          <a:prstGeom prst="leftBrace">
            <a:avLst>
              <a:gd name="adj1" fmla="val 32587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133163" name="AutoShape 43"/>
          <p:cNvSpPr>
            <a:spLocks/>
          </p:cNvSpPr>
          <p:nvPr/>
        </p:nvSpPr>
        <p:spPr bwMode="auto">
          <a:xfrm>
            <a:off x="3674105" y="1183474"/>
            <a:ext cx="90021" cy="1152000"/>
          </a:xfrm>
          <a:prstGeom prst="leftBrace">
            <a:avLst>
              <a:gd name="adj1" fmla="val 66356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133164" name="AutoShape 44"/>
          <p:cNvSpPr>
            <a:spLocks/>
          </p:cNvSpPr>
          <p:nvPr/>
        </p:nvSpPr>
        <p:spPr bwMode="auto">
          <a:xfrm>
            <a:off x="5551587" y="3103462"/>
            <a:ext cx="90021" cy="504000"/>
          </a:xfrm>
          <a:prstGeom prst="leftBrace">
            <a:avLst>
              <a:gd name="adj1" fmla="val 32587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133165" name="AutoShape 45"/>
          <p:cNvSpPr>
            <a:spLocks/>
          </p:cNvSpPr>
          <p:nvPr/>
        </p:nvSpPr>
        <p:spPr bwMode="auto">
          <a:xfrm>
            <a:off x="5551587" y="2011997"/>
            <a:ext cx="90021" cy="1080000"/>
          </a:xfrm>
          <a:prstGeom prst="leftBrace">
            <a:avLst>
              <a:gd name="adj1" fmla="val 58769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133166" name="AutoShape 46"/>
          <p:cNvSpPr>
            <a:spLocks/>
          </p:cNvSpPr>
          <p:nvPr/>
        </p:nvSpPr>
        <p:spPr bwMode="auto">
          <a:xfrm>
            <a:off x="5551587" y="3602259"/>
            <a:ext cx="90021" cy="2088000"/>
          </a:xfrm>
          <a:prstGeom prst="leftBrace">
            <a:avLst>
              <a:gd name="adj1" fmla="val 33705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133167" name="AutoShape 47"/>
          <p:cNvSpPr>
            <a:spLocks/>
          </p:cNvSpPr>
          <p:nvPr/>
        </p:nvSpPr>
        <p:spPr bwMode="auto">
          <a:xfrm>
            <a:off x="6599685" y="4158730"/>
            <a:ext cx="90021" cy="972000"/>
          </a:xfrm>
          <a:prstGeom prst="leftBrace">
            <a:avLst>
              <a:gd name="adj1" fmla="val 52674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133168" name="AutoShape 48"/>
          <p:cNvSpPr>
            <a:spLocks/>
          </p:cNvSpPr>
          <p:nvPr/>
        </p:nvSpPr>
        <p:spPr bwMode="auto">
          <a:xfrm>
            <a:off x="6019268" y="5723305"/>
            <a:ext cx="104935" cy="1156610"/>
          </a:xfrm>
          <a:prstGeom prst="leftBrace">
            <a:avLst>
              <a:gd name="adj1" fmla="val 66356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133169" name="AutoShape 49"/>
          <p:cNvSpPr>
            <a:spLocks/>
          </p:cNvSpPr>
          <p:nvPr/>
        </p:nvSpPr>
        <p:spPr bwMode="auto">
          <a:xfrm>
            <a:off x="6608361" y="5166659"/>
            <a:ext cx="90021" cy="576000"/>
          </a:xfrm>
          <a:prstGeom prst="leftBrace">
            <a:avLst>
              <a:gd name="adj1" fmla="val 49064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133170" name="AutoShape 50"/>
          <p:cNvSpPr>
            <a:spLocks/>
          </p:cNvSpPr>
          <p:nvPr/>
        </p:nvSpPr>
        <p:spPr bwMode="auto">
          <a:xfrm>
            <a:off x="3674105" y="5828606"/>
            <a:ext cx="97601" cy="946008"/>
          </a:xfrm>
          <a:prstGeom prst="leftBrace">
            <a:avLst>
              <a:gd name="adj1" fmla="val 76691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133171" name="AutoShape 51"/>
          <p:cNvSpPr>
            <a:spLocks/>
          </p:cNvSpPr>
          <p:nvPr/>
        </p:nvSpPr>
        <p:spPr bwMode="auto">
          <a:xfrm>
            <a:off x="4182105" y="2366715"/>
            <a:ext cx="90021" cy="2988000"/>
          </a:xfrm>
          <a:prstGeom prst="leftBrace">
            <a:avLst>
              <a:gd name="adj1" fmla="val 90060"/>
              <a:gd name="adj2" fmla="val 45491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3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3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3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33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33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33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33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33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33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33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33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33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33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33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33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3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33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133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133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133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133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133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13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133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133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133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133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133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13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133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133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500"/>
                                        <p:tgtEl>
                                          <p:spTgt spid="13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13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2" dur="500"/>
                                        <p:tgtEl>
                                          <p:spTgt spid="13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133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133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6" dur="500"/>
                                        <p:tgtEl>
                                          <p:spTgt spid="13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133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6" dur="500"/>
                                        <p:tgtEl>
                                          <p:spTgt spid="133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0" dur="500"/>
                                        <p:tgtEl>
                                          <p:spTgt spid="133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500"/>
                                        <p:tgtEl>
                                          <p:spTgt spid="133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0" dur="500"/>
                                        <p:tgtEl>
                                          <p:spTgt spid="133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5" dur="500"/>
                                        <p:tgtEl>
                                          <p:spTgt spid="13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 animBg="1"/>
      <p:bldP spid="133124" grpId="0" animBg="1"/>
      <p:bldP spid="133125" grpId="0" animBg="1"/>
      <p:bldP spid="133126" grpId="0" animBg="1"/>
      <p:bldP spid="133127" grpId="0" animBg="1"/>
      <p:bldP spid="133128" grpId="0" animBg="1"/>
      <p:bldP spid="133129" grpId="0" animBg="1"/>
      <p:bldP spid="133130" grpId="0" animBg="1"/>
      <p:bldP spid="133131" grpId="0" animBg="1"/>
      <p:bldP spid="133132" grpId="0" animBg="1"/>
      <p:bldP spid="133133" grpId="0" animBg="1"/>
      <p:bldP spid="133134" grpId="0" animBg="1"/>
      <p:bldP spid="133135" grpId="0" animBg="1"/>
      <p:bldP spid="133136" grpId="0" animBg="1"/>
      <p:bldP spid="133137" grpId="0" animBg="1"/>
      <p:bldP spid="133138" grpId="0" animBg="1"/>
      <p:bldP spid="133139" grpId="0" animBg="1"/>
      <p:bldP spid="133140" grpId="0" animBg="1"/>
      <p:bldP spid="133141" grpId="0" animBg="1"/>
      <p:bldP spid="133142" grpId="0" animBg="1"/>
      <p:bldP spid="133143" grpId="0" animBg="1"/>
      <p:bldP spid="133144" grpId="0" animBg="1"/>
      <p:bldP spid="133145" grpId="0" animBg="1"/>
      <p:bldP spid="133146" grpId="0" animBg="1"/>
      <p:bldP spid="133147" grpId="0" animBg="1"/>
      <p:bldP spid="133148" grpId="0" animBg="1"/>
      <p:bldP spid="133149" grpId="0" animBg="1"/>
      <p:bldP spid="133150" grpId="0" animBg="1"/>
      <p:bldP spid="133151" grpId="0" animBg="1"/>
      <p:bldP spid="133152" grpId="0" animBg="1"/>
      <p:bldP spid="133153" grpId="0" animBg="1"/>
      <p:bldP spid="133154" grpId="0" animBg="1"/>
      <p:bldP spid="133155" grpId="0" animBg="1"/>
      <p:bldP spid="133156" grpId="0" animBg="1"/>
      <p:bldP spid="133157" grpId="0" animBg="1"/>
      <p:bldP spid="133158" grpId="0" animBg="1"/>
      <p:bldP spid="133159" grpId="0" animBg="1"/>
      <p:bldP spid="133161" grpId="0" animBg="1"/>
      <p:bldP spid="133162" grpId="0" animBg="1"/>
      <p:bldP spid="133163" grpId="0" animBg="1"/>
      <p:bldP spid="133164" grpId="0" animBg="1"/>
      <p:bldP spid="133165" grpId="0" animBg="1"/>
      <p:bldP spid="133166" grpId="0" animBg="1"/>
      <p:bldP spid="133167" grpId="0" animBg="1"/>
      <p:bldP spid="133168" grpId="0" animBg="1"/>
      <p:bldP spid="133169" grpId="0" animBg="1"/>
      <p:bldP spid="133170" grpId="0" animBg="1"/>
      <p:bldP spid="13317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/>
          <a:srcRect l="1270" t="8659" r="50732" b="35027"/>
          <a:stretch>
            <a:fillRect/>
          </a:stretch>
        </p:blipFill>
        <p:spPr bwMode="auto">
          <a:xfrm>
            <a:off x="4876800" y="3593743"/>
            <a:ext cx="3379695" cy="27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5971701" y="6385121"/>
            <a:ext cx="22717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900" dirty="0">
                <a:solidFill>
                  <a:schemeClr val="bg1"/>
                </a:solidFill>
                <a:latin typeface="Times New Roman" pitchFamily="18" charset="0"/>
              </a:rPr>
              <a:t>http://www.cuorevivo.it/angina_Netter_0.jpg</a:t>
            </a:r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3" cstate="print"/>
          <a:srcRect l="24414" t="1270" r="20464" b="41879"/>
          <a:stretch>
            <a:fillRect/>
          </a:stretch>
        </p:blipFill>
        <p:spPr bwMode="auto">
          <a:xfrm>
            <a:off x="1264023" y="3588919"/>
            <a:ext cx="2070847" cy="284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1254471" y="6412016"/>
            <a:ext cx="225072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900" dirty="0">
                <a:solidFill>
                  <a:schemeClr val="bg1"/>
                </a:solidFill>
                <a:latin typeface="Times New Roman" pitchFamily="18" charset="0"/>
              </a:rPr>
              <a:t>http://anatpat.unicamp.br/DSC54240+.</a:t>
            </a:r>
            <a:r>
              <a:rPr lang="pt-BR" sz="900" dirty="0" err="1">
                <a:solidFill>
                  <a:schemeClr val="bg1"/>
                </a:solidFill>
                <a:latin typeface="Times New Roman" pitchFamily="18" charset="0"/>
              </a:rPr>
              <a:t>JPG</a:t>
            </a:r>
            <a:endParaRPr lang="pt-BR" sz="9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2726951" y="0"/>
            <a:ext cx="3690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circulatórias</a:t>
            </a:r>
            <a:endParaRPr lang="pt-BR" sz="24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tângulo 13"/>
          <p:cNvSpPr>
            <a:spLocks noChangeArrowheads="1"/>
          </p:cNvSpPr>
          <p:nvPr/>
        </p:nvSpPr>
        <p:spPr bwMode="auto">
          <a:xfrm>
            <a:off x="1101496" y="3028890"/>
            <a:ext cx="31444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http://www.pucpr.br/saude/temp/laboratorios/patologia/galeria/digest/14.htm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4" descr="http://www.pucpr.br/saude/temp/laboratorios/patologia/galeria/digest/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2517" y="694541"/>
            <a:ext cx="3120000" cy="234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03778" name="Picture 2" descr="http://anatpat.unicamp.br/DSCN0415++.jpg"/>
          <p:cNvPicPr>
            <a:picLocks noChangeAspect="1" noChangeArrowheads="1"/>
          </p:cNvPicPr>
          <p:nvPr/>
        </p:nvPicPr>
        <p:blipFill>
          <a:blip r:embed="rId5" cstate="print"/>
          <a:srcRect l="5242" t="18468" r="6817" b="18491"/>
          <a:stretch>
            <a:fillRect/>
          </a:stretch>
        </p:blipFill>
        <p:spPr bwMode="auto">
          <a:xfrm>
            <a:off x="4787153" y="699247"/>
            <a:ext cx="3890682" cy="23096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4" name="Retângulo 13"/>
          <p:cNvSpPr>
            <a:spLocks noChangeArrowheads="1"/>
          </p:cNvSpPr>
          <p:nvPr/>
        </p:nvSpPr>
        <p:spPr bwMode="auto">
          <a:xfrm>
            <a:off x="6400800" y="3028890"/>
            <a:ext cx="21571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http://anatpat.unicamp.br/lamdc3.html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726951" y="0"/>
            <a:ext cx="3690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circulatórias</a:t>
            </a:r>
            <a:endParaRPr lang="pt-BR" sz="24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Imagem 13" descr="Digitalizar0001.jpg"/>
          <p:cNvPicPr>
            <a:picLocks noChangeAspect="1"/>
          </p:cNvPicPr>
          <p:nvPr/>
        </p:nvPicPr>
        <p:blipFill>
          <a:blip r:embed="rId2" cstate="print"/>
          <a:srcRect l="25639" t="-529" r="22849" b="10281"/>
          <a:stretch>
            <a:fillRect/>
          </a:stretch>
        </p:blipFill>
        <p:spPr>
          <a:xfrm>
            <a:off x="493057" y="717177"/>
            <a:ext cx="1967051" cy="252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2" name="Imagem 21" descr="Digitalizar0002.jpg"/>
          <p:cNvPicPr>
            <a:picLocks noChangeAspect="1"/>
          </p:cNvPicPr>
          <p:nvPr/>
        </p:nvPicPr>
        <p:blipFill>
          <a:blip r:embed="rId3" cstate="print"/>
          <a:srcRect l="11652" t="2107" r="8350" b="10711"/>
          <a:stretch>
            <a:fillRect/>
          </a:stretch>
        </p:blipFill>
        <p:spPr>
          <a:xfrm>
            <a:off x="5737410" y="3980330"/>
            <a:ext cx="3157024" cy="252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3" name="Imagem 22" descr="Digitalizar0003.jpg"/>
          <p:cNvPicPr>
            <a:picLocks noChangeAspect="1"/>
          </p:cNvPicPr>
          <p:nvPr/>
        </p:nvPicPr>
        <p:blipFill>
          <a:blip r:embed="rId4" cstate="print"/>
          <a:srcRect l="13369" t="6998" r="10431" b="9342"/>
          <a:stretch>
            <a:fillRect/>
          </a:stretch>
        </p:blipFill>
        <p:spPr>
          <a:xfrm>
            <a:off x="2492186" y="2303930"/>
            <a:ext cx="3159846" cy="252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15.jpg"/>
          <p:cNvPicPr>
            <a:picLocks noChangeAspect="1"/>
          </p:cNvPicPr>
          <p:nvPr/>
        </p:nvPicPr>
        <p:blipFill>
          <a:blip r:embed="rId2" cstate="print"/>
          <a:srcRect l="2291" t="1209" r="1133" b="7399"/>
          <a:stretch>
            <a:fillRect/>
          </a:stretch>
        </p:blipFill>
        <p:spPr>
          <a:xfrm>
            <a:off x="1595719" y="909000"/>
            <a:ext cx="1814399" cy="252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" name="Imagem 2" descr="Digitalizar0016.jpg"/>
          <p:cNvPicPr>
            <a:picLocks noChangeAspect="1"/>
          </p:cNvPicPr>
          <p:nvPr/>
        </p:nvPicPr>
        <p:blipFill>
          <a:blip r:embed="rId3" cstate="print"/>
          <a:srcRect l="17113" t="12076" r="5929" b="15807"/>
          <a:stretch>
            <a:fillRect/>
          </a:stretch>
        </p:blipFill>
        <p:spPr>
          <a:xfrm>
            <a:off x="801953" y="3756211"/>
            <a:ext cx="3770047" cy="270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" name="Imagem 3" descr="Digitalizar0034.jpg"/>
          <p:cNvPicPr>
            <a:picLocks noChangeAspect="1"/>
          </p:cNvPicPr>
          <p:nvPr/>
        </p:nvPicPr>
        <p:blipFill>
          <a:blip r:embed="rId4" cstate="print"/>
          <a:srcRect t="5351" r="5139" b="10454"/>
          <a:stretch>
            <a:fillRect/>
          </a:stretch>
        </p:blipFill>
        <p:spPr>
          <a:xfrm>
            <a:off x="6445982" y="3854823"/>
            <a:ext cx="2174134" cy="270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726951" y="0"/>
            <a:ext cx="3690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circulatórias</a:t>
            </a:r>
            <a:endParaRPr lang="pt-BR" sz="24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ângulo 13"/>
          <p:cNvSpPr>
            <a:spLocks noChangeArrowheads="1"/>
          </p:cNvSpPr>
          <p:nvPr/>
        </p:nvSpPr>
        <p:spPr bwMode="auto">
          <a:xfrm>
            <a:off x="5647765" y="3384059"/>
            <a:ext cx="293145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http://waggner7.wordpress.com/author/waggner7/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2" descr="http://waggner7.files.wordpress.com/2010/12/aneurysm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7852" y="959224"/>
            <a:ext cx="2871832" cy="24697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72192" y="2099294"/>
            <a:ext cx="1665238" cy="70979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Alterações funcionais</a:t>
            </a:r>
            <a:endParaRPr kumimoji="0" lang="pt-BR" sz="4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560420" y="2176927"/>
            <a:ext cx="1665238" cy="72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Alterações estruturais</a:t>
            </a:r>
            <a:endParaRPr kumimoji="0" lang="pt-BR" sz="4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242107" y="3795887"/>
            <a:ext cx="1665238" cy="79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Alterações bioquímicas</a:t>
            </a:r>
            <a:endParaRPr kumimoji="0" lang="pt-BR" sz="4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6964238" y="3795887"/>
            <a:ext cx="1760835" cy="79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Alterações morfológicas</a:t>
            </a:r>
            <a:endParaRPr kumimoji="0" lang="pt-BR" sz="4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5921407" y="5487971"/>
            <a:ext cx="1247998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LESÃO</a:t>
            </a:r>
            <a:endParaRPr kumimoji="0" lang="pt-BR" sz="4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368" name="AutoShape 8"/>
          <p:cNvCxnSpPr>
            <a:cxnSpLocks noChangeShapeType="1"/>
          </p:cNvCxnSpPr>
          <p:nvPr/>
        </p:nvCxnSpPr>
        <p:spPr bwMode="auto">
          <a:xfrm>
            <a:off x="4334043" y="1364694"/>
            <a:ext cx="1230118" cy="820859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5369" name="AutoShape 9"/>
          <p:cNvCxnSpPr>
            <a:cxnSpLocks noChangeShapeType="1"/>
          </p:cNvCxnSpPr>
          <p:nvPr/>
        </p:nvCxnSpPr>
        <p:spPr bwMode="auto">
          <a:xfrm flipH="1">
            <a:off x="2104008" y="1376039"/>
            <a:ext cx="1322774" cy="736846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5370" name="AutoShape 10"/>
          <p:cNvCxnSpPr>
            <a:cxnSpLocks noChangeShapeType="1"/>
          </p:cNvCxnSpPr>
          <p:nvPr/>
        </p:nvCxnSpPr>
        <p:spPr bwMode="auto">
          <a:xfrm>
            <a:off x="6700575" y="2936172"/>
            <a:ext cx="1063902" cy="801233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5371" name="AutoShape 11"/>
          <p:cNvCxnSpPr>
            <a:cxnSpLocks noChangeShapeType="1"/>
          </p:cNvCxnSpPr>
          <p:nvPr/>
        </p:nvCxnSpPr>
        <p:spPr bwMode="auto">
          <a:xfrm flipH="1">
            <a:off x="5058465" y="2936172"/>
            <a:ext cx="925132" cy="801233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5" name="AutoShape 10"/>
          <p:cNvCxnSpPr>
            <a:cxnSpLocks noChangeShapeType="1"/>
          </p:cNvCxnSpPr>
          <p:nvPr/>
        </p:nvCxnSpPr>
        <p:spPr bwMode="auto">
          <a:xfrm>
            <a:off x="5128950" y="4650672"/>
            <a:ext cx="1063902" cy="801233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6" name="AutoShape 11"/>
          <p:cNvCxnSpPr>
            <a:cxnSpLocks noChangeShapeType="1"/>
          </p:cNvCxnSpPr>
          <p:nvPr/>
        </p:nvCxnSpPr>
        <p:spPr bwMode="auto">
          <a:xfrm flipH="1">
            <a:off x="6934890" y="4622097"/>
            <a:ext cx="925132" cy="801233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882535" y="956823"/>
            <a:ext cx="2047626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NOSOLOGIA</a:t>
            </a:r>
            <a:endParaRPr kumimoji="0" lang="pt-BR" sz="4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/>
      <p:bldP spid="15364" grpId="0" animBg="1"/>
      <p:bldP spid="15365" grpId="0" animBg="1"/>
      <p:bldP spid="15366" grpId="0" animBg="1"/>
      <p:bldP spid="15367" grpId="0" animBg="1"/>
      <p:bldP spid="1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726951" y="0"/>
            <a:ext cx="3690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circulatórias</a:t>
            </a:r>
            <a:endParaRPr lang="pt-BR" sz="24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tângulo 13"/>
          <p:cNvSpPr>
            <a:spLocks noChangeArrowheads="1"/>
          </p:cNvSpPr>
          <p:nvPr/>
        </p:nvSpPr>
        <p:spPr bwMode="auto">
          <a:xfrm>
            <a:off x="2232211" y="3305889"/>
            <a:ext cx="467957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http://www.anatomicaljustice.com/smi_details.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aspx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service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=0&amp;MS=0&amp;BR=0&amp;id=472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http://www.anatomicaljustice.com/AdminPersonalize.aspx?pid=472&amp;id=1199"/>
          <p:cNvPicPr>
            <a:picLocks noChangeAspect="1" noChangeArrowheads="1"/>
          </p:cNvPicPr>
          <p:nvPr/>
        </p:nvPicPr>
        <p:blipFill>
          <a:blip r:embed="rId2" cstate="print"/>
          <a:srcRect l="8614" t="16077" r="5091" b="7603"/>
          <a:stretch>
            <a:fillRect/>
          </a:stretch>
        </p:blipFill>
        <p:spPr bwMode="auto">
          <a:xfrm>
            <a:off x="2566140" y="564777"/>
            <a:ext cx="4011720" cy="266097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1" name="Imagem 10" descr="img006.jpg"/>
          <p:cNvPicPr>
            <a:picLocks noChangeAspect="1"/>
          </p:cNvPicPr>
          <p:nvPr/>
        </p:nvPicPr>
        <p:blipFill>
          <a:blip r:embed="rId3" cstate="print"/>
          <a:srcRect l="-656" r="6678"/>
          <a:stretch>
            <a:fillRect/>
          </a:stretch>
        </p:blipFill>
        <p:spPr>
          <a:xfrm>
            <a:off x="824753" y="3676157"/>
            <a:ext cx="2966912" cy="241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2" name="Imagem 11" descr="img007.jpg"/>
          <p:cNvPicPr>
            <a:picLocks noChangeAspect="1"/>
          </p:cNvPicPr>
          <p:nvPr/>
        </p:nvPicPr>
        <p:blipFill>
          <a:blip r:embed="rId4" cstate="print"/>
          <a:srcRect l="13092" t="2187" r="11348" b="4402"/>
          <a:stretch>
            <a:fillRect/>
          </a:stretch>
        </p:blipFill>
        <p:spPr>
          <a:xfrm>
            <a:off x="5226425" y="3666564"/>
            <a:ext cx="2815461" cy="241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Digitalizar0018.jpg"/>
          <p:cNvPicPr>
            <a:picLocks noChangeAspect="1"/>
          </p:cNvPicPr>
          <p:nvPr/>
        </p:nvPicPr>
        <p:blipFill>
          <a:blip r:embed="rId2" cstate="print"/>
          <a:srcRect l="5665" r="7729" b="7620"/>
          <a:stretch>
            <a:fillRect/>
          </a:stretch>
        </p:blipFill>
        <p:spPr>
          <a:xfrm>
            <a:off x="977153" y="3931031"/>
            <a:ext cx="3094314" cy="241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9" name="Imagem 8" descr="Digitalizar0020.jpg"/>
          <p:cNvPicPr>
            <a:picLocks noChangeAspect="1"/>
          </p:cNvPicPr>
          <p:nvPr/>
        </p:nvPicPr>
        <p:blipFill>
          <a:blip r:embed="rId3" cstate="print"/>
          <a:srcRect l="-1896" t="989" r="1967" b="12014"/>
          <a:stretch>
            <a:fillRect/>
          </a:stretch>
        </p:blipFill>
        <p:spPr>
          <a:xfrm>
            <a:off x="4921624" y="3863794"/>
            <a:ext cx="3791752" cy="241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726951" y="0"/>
            <a:ext cx="3690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circulatórias</a:t>
            </a:r>
            <a:endParaRPr lang="pt-BR" sz="24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tângulo 13"/>
          <p:cNvSpPr>
            <a:spLocks noChangeArrowheads="1"/>
          </p:cNvSpPr>
          <p:nvPr/>
        </p:nvSpPr>
        <p:spPr bwMode="auto">
          <a:xfrm>
            <a:off x="3012141" y="3429000"/>
            <a:ext cx="366656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http://www.patientedlibrary.com/generateexhibit.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php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?ID=28034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8" descr="http://www.patientedlibrary.com/imagescooked/28034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2435" y="638442"/>
            <a:ext cx="3863848" cy="27905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694266" y="3186069"/>
            <a:ext cx="2484593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Manifestações clinicas</a:t>
            </a:r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4152574" y="2079871"/>
            <a:ext cx="1440000" cy="64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Sintomas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 (anamnese)</a:t>
            </a: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4152575" y="3066492"/>
            <a:ext cx="1440000" cy="64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Sinais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 </a:t>
            </a:r>
            <a:r>
              <a:rPr kumimoji="0" lang="pt-BR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(semiologia)</a:t>
            </a:r>
          </a:p>
        </p:txBody>
      </p:sp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6514071" y="2808685"/>
            <a:ext cx="1148724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Síndrome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 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6514071" y="4390349"/>
            <a:ext cx="1312828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Diagnóstico</a:t>
            </a:r>
          </a:p>
        </p:txBody>
      </p:sp>
      <p:sp>
        <p:nvSpPr>
          <p:cNvPr id="134152" name="Text Box 8"/>
          <p:cNvSpPr txBox="1">
            <a:spLocks noChangeArrowheads="1"/>
          </p:cNvSpPr>
          <p:nvPr/>
        </p:nvSpPr>
        <p:spPr bwMode="auto">
          <a:xfrm>
            <a:off x="4152575" y="4090668"/>
            <a:ext cx="1440000" cy="64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Exames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paraclínicos</a:t>
            </a: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cxnSp>
        <p:nvCxnSpPr>
          <p:cNvPr id="134153" name="AutoShape 9"/>
          <p:cNvCxnSpPr>
            <a:cxnSpLocks noChangeShapeType="1"/>
          </p:cNvCxnSpPr>
          <p:nvPr/>
        </p:nvCxnSpPr>
        <p:spPr bwMode="auto">
          <a:xfrm flipV="1">
            <a:off x="3187080" y="2705257"/>
            <a:ext cx="899111" cy="479063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4154" name="AutoShape 10"/>
          <p:cNvCxnSpPr>
            <a:cxnSpLocks noChangeShapeType="1"/>
          </p:cNvCxnSpPr>
          <p:nvPr/>
        </p:nvCxnSpPr>
        <p:spPr bwMode="auto">
          <a:xfrm>
            <a:off x="3187366" y="3535477"/>
            <a:ext cx="900000" cy="56731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4155" name="AutoShape 11"/>
          <p:cNvCxnSpPr>
            <a:cxnSpLocks noChangeShapeType="1"/>
          </p:cNvCxnSpPr>
          <p:nvPr/>
        </p:nvCxnSpPr>
        <p:spPr bwMode="auto">
          <a:xfrm flipV="1">
            <a:off x="5609096" y="3020327"/>
            <a:ext cx="900000" cy="417079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4156" name="AutoShape 12"/>
          <p:cNvCxnSpPr>
            <a:cxnSpLocks noChangeShapeType="1"/>
            <a:stCxn id="134148" idx="3"/>
          </p:cNvCxnSpPr>
          <p:nvPr/>
        </p:nvCxnSpPr>
        <p:spPr bwMode="auto">
          <a:xfrm>
            <a:off x="5592574" y="2403871"/>
            <a:ext cx="933103" cy="555521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4157" name="AutoShape 13"/>
          <p:cNvCxnSpPr>
            <a:cxnSpLocks noChangeShapeType="1"/>
          </p:cNvCxnSpPr>
          <p:nvPr/>
        </p:nvCxnSpPr>
        <p:spPr bwMode="auto">
          <a:xfrm>
            <a:off x="3187366" y="3373423"/>
            <a:ext cx="904429" cy="238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4158" name="AutoShape 14"/>
          <p:cNvCxnSpPr>
            <a:cxnSpLocks noChangeShapeType="1"/>
            <a:stCxn id="134152" idx="3"/>
          </p:cNvCxnSpPr>
          <p:nvPr/>
        </p:nvCxnSpPr>
        <p:spPr bwMode="auto">
          <a:xfrm flipV="1">
            <a:off x="5592575" y="4385569"/>
            <a:ext cx="893796" cy="29099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4159" name="AutoShape 15"/>
          <p:cNvCxnSpPr>
            <a:cxnSpLocks noChangeShapeType="1"/>
          </p:cNvCxnSpPr>
          <p:nvPr/>
        </p:nvCxnSpPr>
        <p:spPr bwMode="auto">
          <a:xfrm rot="5400000">
            <a:off x="6872182" y="3373766"/>
            <a:ext cx="432000" cy="22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134160" name="Text Box 16"/>
          <p:cNvSpPr txBox="1">
            <a:spLocks noChangeArrowheads="1"/>
          </p:cNvSpPr>
          <p:nvPr/>
        </p:nvSpPr>
        <p:spPr bwMode="auto">
          <a:xfrm>
            <a:off x="6514071" y="3586806"/>
            <a:ext cx="2214567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Observação clínica</a:t>
            </a:r>
          </a:p>
        </p:txBody>
      </p:sp>
      <p:cxnSp>
        <p:nvCxnSpPr>
          <p:cNvPr id="134161" name="AutoShape 17"/>
          <p:cNvCxnSpPr>
            <a:cxnSpLocks noChangeShapeType="1"/>
          </p:cNvCxnSpPr>
          <p:nvPr/>
        </p:nvCxnSpPr>
        <p:spPr bwMode="auto">
          <a:xfrm rot="5400000">
            <a:off x="6872182" y="4166225"/>
            <a:ext cx="432000" cy="22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3064823" y="6611779"/>
            <a:ext cx="301435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000" dirty="0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Figura 1.14 Esquema geral das manifestações clinicas</a:t>
            </a: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2484967" y="0"/>
            <a:ext cx="41740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Manifestações Clinicas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3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3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34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134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134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4" dur="1000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1" dur="10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 animBg="1"/>
      <p:bldP spid="134148" grpId="0" animBg="1"/>
      <p:bldP spid="134149" grpId="0" animBg="1"/>
      <p:bldP spid="134150" grpId="0" animBg="1"/>
      <p:bldP spid="134151" grpId="0" animBg="1"/>
      <p:bldP spid="134152" grpId="0" animBg="1"/>
      <p:bldP spid="13416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4443819" y="2885106"/>
            <a:ext cx="1246767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Regeneração </a:t>
            </a:r>
          </a:p>
        </p:txBody>
      </p:sp>
      <p:sp>
        <p:nvSpPr>
          <p:cNvPr id="135173" name="Text Box 5"/>
          <p:cNvSpPr txBox="1">
            <a:spLocks noChangeArrowheads="1"/>
          </p:cNvSpPr>
          <p:nvPr/>
        </p:nvSpPr>
        <p:spPr bwMode="auto">
          <a:xfrm>
            <a:off x="2788392" y="2024271"/>
            <a:ext cx="1046759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Resolução</a:t>
            </a:r>
          </a:p>
        </p:txBody>
      </p:sp>
      <p:sp>
        <p:nvSpPr>
          <p:cNvPr id="135174" name="Text Box 6"/>
          <p:cNvSpPr txBox="1">
            <a:spLocks noChangeArrowheads="1"/>
          </p:cNvSpPr>
          <p:nvPr/>
        </p:nvSpPr>
        <p:spPr bwMode="auto">
          <a:xfrm>
            <a:off x="2788392" y="3121440"/>
            <a:ext cx="1046759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Reparação</a:t>
            </a:r>
          </a:p>
        </p:txBody>
      </p:sp>
      <p:sp>
        <p:nvSpPr>
          <p:cNvPr id="135175" name="Text Box 7"/>
          <p:cNvSpPr txBox="1">
            <a:spLocks noChangeArrowheads="1"/>
          </p:cNvSpPr>
          <p:nvPr/>
        </p:nvSpPr>
        <p:spPr bwMode="auto">
          <a:xfrm>
            <a:off x="2788392" y="4235395"/>
            <a:ext cx="1593281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Morte somática</a:t>
            </a:r>
          </a:p>
        </p:txBody>
      </p:sp>
      <p:sp>
        <p:nvSpPr>
          <p:cNvPr id="135176" name="Text Box 8"/>
          <p:cNvSpPr txBox="1">
            <a:spLocks noChangeArrowheads="1"/>
          </p:cNvSpPr>
          <p:nvPr/>
        </p:nvSpPr>
        <p:spPr bwMode="auto">
          <a:xfrm>
            <a:off x="5745957" y="4218461"/>
            <a:ext cx="1249647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Cronificação </a:t>
            </a:r>
          </a:p>
        </p:txBody>
      </p:sp>
      <p:sp>
        <p:nvSpPr>
          <p:cNvPr id="135177" name="Text Box 9"/>
          <p:cNvSpPr txBox="1">
            <a:spLocks noChangeArrowheads="1"/>
          </p:cNvSpPr>
          <p:nvPr/>
        </p:nvSpPr>
        <p:spPr bwMode="auto">
          <a:xfrm>
            <a:off x="7404519" y="4227480"/>
            <a:ext cx="808143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Sequela</a:t>
            </a:r>
          </a:p>
        </p:txBody>
      </p:sp>
      <p:sp>
        <p:nvSpPr>
          <p:cNvPr id="135178" name="Text Box 10"/>
          <p:cNvSpPr txBox="1">
            <a:spLocks noChangeArrowheads="1"/>
          </p:cNvSpPr>
          <p:nvPr/>
        </p:nvSpPr>
        <p:spPr bwMode="auto">
          <a:xfrm>
            <a:off x="6499696" y="5150641"/>
            <a:ext cx="1268265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Enfermidade</a:t>
            </a:r>
          </a:p>
        </p:txBody>
      </p:sp>
      <p:sp>
        <p:nvSpPr>
          <p:cNvPr id="135179" name="Text Box 11"/>
          <p:cNvSpPr txBox="1">
            <a:spLocks noChangeArrowheads="1"/>
          </p:cNvSpPr>
          <p:nvPr/>
        </p:nvSpPr>
        <p:spPr bwMode="auto">
          <a:xfrm>
            <a:off x="8029045" y="5133708"/>
            <a:ext cx="854176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Afecção</a:t>
            </a:r>
          </a:p>
        </p:txBody>
      </p:sp>
      <p:sp>
        <p:nvSpPr>
          <p:cNvPr id="135180" name="Text Box 12"/>
          <p:cNvSpPr txBox="1">
            <a:spLocks noChangeArrowheads="1"/>
          </p:cNvSpPr>
          <p:nvPr/>
        </p:nvSpPr>
        <p:spPr bwMode="auto">
          <a:xfrm>
            <a:off x="254000" y="2946217"/>
            <a:ext cx="1347361" cy="60978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MOLÉSTIA: Evolução</a:t>
            </a:r>
          </a:p>
        </p:txBody>
      </p:sp>
      <p:cxnSp>
        <p:nvCxnSpPr>
          <p:cNvPr id="135181" name="AutoShape 13"/>
          <p:cNvCxnSpPr>
            <a:cxnSpLocks noChangeShapeType="1"/>
          </p:cNvCxnSpPr>
          <p:nvPr/>
        </p:nvCxnSpPr>
        <p:spPr bwMode="auto">
          <a:xfrm flipH="1" flipV="1">
            <a:off x="3852909" y="3497802"/>
            <a:ext cx="1856537" cy="90979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5182" name="AutoShape 14"/>
          <p:cNvCxnSpPr>
            <a:cxnSpLocks noChangeShapeType="1"/>
          </p:cNvCxnSpPr>
          <p:nvPr/>
        </p:nvCxnSpPr>
        <p:spPr bwMode="auto">
          <a:xfrm flipV="1">
            <a:off x="3849737" y="3071192"/>
            <a:ext cx="598587" cy="230625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5183" name="AutoShape 15"/>
          <p:cNvCxnSpPr>
            <a:cxnSpLocks noChangeShapeType="1"/>
          </p:cNvCxnSpPr>
          <p:nvPr/>
        </p:nvCxnSpPr>
        <p:spPr bwMode="auto">
          <a:xfrm>
            <a:off x="3853057" y="3310835"/>
            <a:ext cx="598587" cy="230625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5184" name="AutoShape 16"/>
          <p:cNvCxnSpPr>
            <a:cxnSpLocks noChangeShapeType="1"/>
          </p:cNvCxnSpPr>
          <p:nvPr/>
        </p:nvCxnSpPr>
        <p:spPr bwMode="auto">
          <a:xfrm>
            <a:off x="3847233" y="2198850"/>
            <a:ext cx="576000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135185" name="Text Box 17"/>
          <p:cNvSpPr txBox="1">
            <a:spLocks noChangeArrowheads="1"/>
          </p:cNvSpPr>
          <p:nvPr/>
        </p:nvSpPr>
        <p:spPr bwMode="auto">
          <a:xfrm>
            <a:off x="4443819" y="2024271"/>
            <a:ext cx="1549024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Cura completa</a:t>
            </a:r>
          </a:p>
        </p:txBody>
      </p:sp>
      <p:cxnSp>
        <p:nvCxnSpPr>
          <p:cNvPr id="135186" name="AutoShape 18"/>
          <p:cNvCxnSpPr>
            <a:cxnSpLocks noChangeShapeType="1"/>
            <a:stCxn id="135172" idx="3"/>
          </p:cNvCxnSpPr>
          <p:nvPr/>
        </p:nvCxnSpPr>
        <p:spPr bwMode="auto">
          <a:xfrm>
            <a:off x="5690586" y="3029106"/>
            <a:ext cx="546781" cy="272711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5187" name="AutoShape 19"/>
          <p:cNvCxnSpPr>
            <a:cxnSpLocks noChangeShapeType="1"/>
            <a:stCxn id="48" idx="3"/>
          </p:cNvCxnSpPr>
          <p:nvPr/>
        </p:nvCxnSpPr>
        <p:spPr bwMode="auto">
          <a:xfrm flipV="1">
            <a:off x="5699054" y="3312308"/>
            <a:ext cx="543508" cy="26069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135188" name="Text Box 20"/>
          <p:cNvSpPr txBox="1">
            <a:spLocks noChangeArrowheads="1"/>
          </p:cNvSpPr>
          <p:nvPr/>
        </p:nvSpPr>
        <p:spPr bwMode="auto">
          <a:xfrm>
            <a:off x="6234003" y="3147993"/>
            <a:ext cx="1669344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Cura incompleta</a:t>
            </a:r>
          </a:p>
        </p:txBody>
      </p:sp>
      <p:cxnSp>
        <p:nvCxnSpPr>
          <p:cNvPr id="135190" name="AutoShape 22"/>
          <p:cNvCxnSpPr>
            <a:cxnSpLocks noChangeShapeType="1"/>
          </p:cNvCxnSpPr>
          <p:nvPr/>
        </p:nvCxnSpPr>
        <p:spPr bwMode="auto">
          <a:xfrm rot="5400000">
            <a:off x="6359097" y="3491363"/>
            <a:ext cx="756000" cy="6408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5191" name="AutoShape 23"/>
          <p:cNvCxnSpPr>
            <a:cxnSpLocks noChangeShapeType="1"/>
            <a:endCxn id="135179" idx="0"/>
          </p:cNvCxnSpPr>
          <p:nvPr/>
        </p:nvCxnSpPr>
        <p:spPr bwMode="auto">
          <a:xfrm>
            <a:off x="7789812" y="4574020"/>
            <a:ext cx="666321" cy="559688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5192" name="AutoShape 24"/>
          <p:cNvCxnSpPr>
            <a:cxnSpLocks noChangeShapeType="1"/>
            <a:endCxn id="135178" idx="0"/>
          </p:cNvCxnSpPr>
          <p:nvPr/>
        </p:nvCxnSpPr>
        <p:spPr bwMode="auto">
          <a:xfrm flipH="1">
            <a:off x="7133829" y="4574020"/>
            <a:ext cx="655984" cy="576621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5193" name="AutoShape 25"/>
          <p:cNvCxnSpPr>
            <a:cxnSpLocks noChangeShapeType="1"/>
          </p:cNvCxnSpPr>
          <p:nvPr/>
        </p:nvCxnSpPr>
        <p:spPr bwMode="auto">
          <a:xfrm flipH="1">
            <a:off x="4421080" y="4409471"/>
            <a:ext cx="1287020" cy="2731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5194" name="AutoShape 26"/>
          <p:cNvCxnSpPr>
            <a:cxnSpLocks noChangeShapeType="1"/>
          </p:cNvCxnSpPr>
          <p:nvPr/>
        </p:nvCxnSpPr>
        <p:spPr bwMode="auto">
          <a:xfrm flipV="1">
            <a:off x="3303316" y="2409459"/>
            <a:ext cx="0" cy="684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5195" name="AutoShape 27"/>
          <p:cNvCxnSpPr>
            <a:cxnSpLocks noChangeShapeType="1"/>
          </p:cNvCxnSpPr>
          <p:nvPr/>
        </p:nvCxnSpPr>
        <p:spPr bwMode="auto">
          <a:xfrm>
            <a:off x="3303316" y="3492493"/>
            <a:ext cx="0" cy="684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5196" name="AutoShape 28"/>
          <p:cNvCxnSpPr>
            <a:cxnSpLocks noChangeShapeType="1"/>
          </p:cNvCxnSpPr>
          <p:nvPr/>
        </p:nvCxnSpPr>
        <p:spPr bwMode="auto">
          <a:xfrm flipV="1">
            <a:off x="1740726" y="2489590"/>
            <a:ext cx="963714" cy="771755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5197" name="AutoShape 29"/>
          <p:cNvCxnSpPr>
            <a:cxnSpLocks noChangeShapeType="1"/>
          </p:cNvCxnSpPr>
          <p:nvPr/>
        </p:nvCxnSpPr>
        <p:spPr bwMode="auto">
          <a:xfrm>
            <a:off x="1734134" y="3258011"/>
            <a:ext cx="963714" cy="912191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5198" name="AutoShape 30"/>
          <p:cNvCxnSpPr>
            <a:cxnSpLocks noChangeShapeType="1"/>
          </p:cNvCxnSpPr>
          <p:nvPr/>
        </p:nvCxnSpPr>
        <p:spPr bwMode="auto">
          <a:xfrm>
            <a:off x="1754820" y="3265625"/>
            <a:ext cx="972000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4452287" y="3429000"/>
            <a:ext cx="1246767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Cicatrização</a:t>
            </a:r>
          </a:p>
        </p:txBody>
      </p:sp>
      <p:cxnSp>
        <p:nvCxnSpPr>
          <p:cNvPr id="49" name="AutoShape 22"/>
          <p:cNvCxnSpPr>
            <a:cxnSpLocks noChangeShapeType="1"/>
          </p:cNvCxnSpPr>
          <p:nvPr/>
        </p:nvCxnSpPr>
        <p:spPr bwMode="auto">
          <a:xfrm rot="16200000" flipH="1">
            <a:off x="6994475" y="3497937"/>
            <a:ext cx="756000" cy="639483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53" name="Rectangle 1"/>
          <p:cNvSpPr>
            <a:spLocks noChangeArrowheads="1"/>
          </p:cNvSpPr>
          <p:nvPr/>
        </p:nvSpPr>
        <p:spPr bwMode="auto">
          <a:xfrm>
            <a:off x="228600" y="67736"/>
            <a:ext cx="869526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patologia estuda as manifestações clínicas decorrentes das alterações estruturais e funcionais?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5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5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5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5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5" dur="500"/>
                                        <p:tgtEl>
                                          <p:spTgt spid="135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5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4" dur="500"/>
                                        <p:tgtEl>
                                          <p:spTgt spid="13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5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35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5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1" dur="500"/>
                                        <p:tgtEl>
                                          <p:spTgt spid="13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3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35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64" dur="5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35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3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81" dur="500"/>
                                        <p:tgtEl>
                                          <p:spTgt spid="13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135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90" dur="500"/>
                                        <p:tgtEl>
                                          <p:spTgt spid="135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135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135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8" dur="500"/>
                                        <p:tgtEl>
                                          <p:spTgt spid="135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3" dur="500"/>
                                        <p:tgtEl>
                                          <p:spTgt spid="135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7" dur="500"/>
                                        <p:tgtEl>
                                          <p:spTgt spid="135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500"/>
                                        <p:tgtEl>
                                          <p:spTgt spid="135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5" dur="500"/>
                                        <p:tgtEl>
                                          <p:spTgt spid="13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2" grpId="0" animBg="1"/>
      <p:bldP spid="135173" grpId="0" animBg="1"/>
      <p:bldP spid="135174" grpId="0" animBg="1"/>
      <p:bldP spid="135175" grpId="0" animBg="1"/>
      <p:bldP spid="135176" grpId="0" animBg="1"/>
      <p:bldP spid="135177" grpId="0" animBg="1"/>
      <p:bldP spid="135178" grpId="0" animBg="1"/>
      <p:bldP spid="135179" grpId="0" animBg="1"/>
      <p:bldP spid="135180" grpId="0" animBg="1"/>
      <p:bldP spid="135185" grpId="0" animBg="1"/>
      <p:bldP spid="135188" grpId="0" animBg="1"/>
      <p:bldP spid="4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90" name="Text Box 10"/>
          <p:cNvSpPr txBox="1">
            <a:spLocks noChangeArrowheads="1"/>
          </p:cNvSpPr>
          <p:nvPr/>
        </p:nvSpPr>
        <p:spPr bwMode="auto">
          <a:xfrm>
            <a:off x="2662238" y="6575425"/>
            <a:ext cx="368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</a:rPr>
              <a:t>http://rabisquera.files.wordpress.com/2009/04/microscopio.jpg</a:t>
            </a:r>
          </a:p>
        </p:txBody>
      </p:sp>
      <p:pic>
        <p:nvPicPr>
          <p:cNvPr id="199691" name="Picture 11" descr="microscopio"/>
          <p:cNvPicPr preferRelativeResize="0">
            <a:picLocks noChangeArrowheads="1"/>
          </p:cNvPicPr>
          <p:nvPr/>
        </p:nvPicPr>
        <p:blipFill>
          <a:blip r:embed="rId2" cstate="print"/>
          <a:srcRect l="1492" t="761" r="2052" b="914"/>
          <a:stretch>
            <a:fillRect/>
          </a:stretch>
        </p:blipFill>
        <p:spPr bwMode="auto">
          <a:xfrm>
            <a:off x="2411413" y="692150"/>
            <a:ext cx="410527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92" name="Text Box 12"/>
          <p:cNvSpPr txBox="1">
            <a:spLocks noChangeArrowheads="1"/>
          </p:cNvSpPr>
          <p:nvPr/>
        </p:nvSpPr>
        <p:spPr bwMode="auto">
          <a:xfrm>
            <a:off x="3276600" y="260350"/>
            <a:ext cx="2460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Gary Larson (1950)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15153" y="1855694"/>
            <a:ext cx="1972235" cy="627156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pt-BR" sz="36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Obrigado</a:t>
            </a:r>
            <a:endParaRPr lang="en-US" sz="36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606988" y="4948475"/>
            <a:ext cx="2501152" cy="38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0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egsoares@fmrp.usp.br</a:t>
            </a:r>
            <a:endParaRPr lang="en-US" sz="20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9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9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90" grpId="0"/>
      <p:bldP spid="199692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de cantos arredondados 27"/>
          <p:cNvSpPr/>
          <p:nvPr/>
        </p:nvSpPr>
        <p:spPr>
          <a:xfrm>
            <a:off x="7157458" y="3701159"/>
            <a:ext cx="1642368" cy="1188000"/>
          </a:xfrm>
          <a:prstGeom prst="roundRect">
            <a:avLst>
              <a:gd name="adj" fmla="val 6362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  <a:sp3d/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endParaRPr lang="pt-BR" sz="2000" b="1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Retângulo de cantos arredondados 1"/>
          <p:cNvSpPr/>
          <p:nvPr/>
        </p:nvSpPr>
        <p:spPr>
          <a:xfrm>
            <a:off x="4397832" y="3994942"/>
            <a:ext cx="2530137" cy="2160000"/>
          </a:xfrm>
          <a:prstGeom prst="roundRect">
            <a:avLst>
              <a:gd name="adj" fmla="val 1955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  <a:sp3d/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endParaRPr lang="pt-BR" sz="2000" b="1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7" name="Retângulo de cantos arredondados 26"/>
          <p:cNvSpPr/>
          <p:nvPr/>
        </p:nvSpPr>
        <p:spPr>
          <a:xfrm>
            <a:off x="4397832" y="1144090"/>
            <a:ext cx="2218567" cy="2160000"/>
          </a:xfrm>
          <a:prstGeom prst="roundRect">
            <a:avLst>
              <a:gd name="adj" fmla="val 3331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  <a:sp3d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endParaRPr lang="pt-BR" sz="2000" b="1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556805" y="1858531"/>
            <a:ext cx="1620000" cy="71843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  <a:sp3d/>
          </a:bodyPr>
          <a:lstStyle>
            <a:defPPr>
              <a:defRPr lang="pt-BR"/>
            </a:defPPr>
            <a:lvl1pPr algn="ctr" fontAlgn="base">
              <a:spcBef>
                <a:spcPct val="0"/>
              </a:spcBef>
              <a:spcAft>
                <a:spcPts val="1000"/>
              </a:spcAft>
              <a:defRPr sz="20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pt-BR" dirty="0"/>
              <a:t>Fatores intrínsecos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556805" y="4749219"/>
            <a:ext cx="1620000" cy="72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  <a:sp3d/>
          </a:bodyPr>
          <a:lstStyle>
            <a:defPPr>
              <a:defRPr lang="pt-BR"/>
            </a:defPPr>
            <a:lvl1pPr algn="ctr" fontAlgn="base">
              <a:spcBef>
                <a:spcPct val="0"/>
              </a:spcBef>
              <a:spcAft>
                <a:spcPts val="1000"/>
              </a:spcAft>
              <a:defRPr sz="20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pt-BR" dirty="0"/>
              <a:t>Fatores extrínsecos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4545312" y="1126546"/>
            <a:ext cx="1575061" cy="32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Genéticos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4545312" y="1499579"/>
            <a:ext cx="1725565" cy="42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Imunológicos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4545312" y="2509803"/>
            <a:ext cx="1696220" cy="41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Psíquicos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4545312" y="2973864"/>
            <a:ext cx="1696220" cy="455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Regressivos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4501296" y="4123346"/>
            <a:ext cx="2383953" cy="30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Ambientais sociais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4485784" y="4664558"/>
            <a:ext cx="2308022" cy="29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Ambientais físicos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4545312" y="2004691"/>
            <a:ext cx="1460090" cy="45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Hormonais</a:t>
            </a: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504825" y="3486150"/>
            <a:ext cx="1695450" cy="36512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  <a:sp3d/>
          </a:bodyPr>
          <a:lstStyle>
            <a:defPPr>
              <a:defRPr lang="pt-BR"/>
            </a:defPPr>
            <a:lvl1pPr algn="ctr" fontAlgn="base">
              <a:spcBef>
                <a:spcPct val="0"/>
              </a:spcBef>
              <a:spcAft>
                <a:spcPts val="1000"/>
              </a:spcAft>
              <a:defRPr sz="20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ETIOLOGIA</a:t>
            </a:r>
            <a:endParaRPr lang="pt-BR" dirty="0"/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4485784" y="5197302"/>
            <a:ext cx="2308022" cy="35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Ambientais químicos</a:t>
            </a: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4485783" y="5792145"/>
            <a:ext cx="2486575" cy="35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Ambientais biológicos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7427" name="AutoShape 19"/>
          <p:cNvSpPr>
            <a:spLocks/>
          </p:cNvSpPr>
          <p:nvPr/>
        </p:nvSpPr>
        <p:spPr bwMode="auto">
          <a:xfrm flipH="1">
            <a:off x="4276766" y="1116533"/>
            <a:ext cx="147903" cy="2232000"/>
          </a:xfrm>
          <a:prstGeom prst="rightBrace">
            <a:avLst>
              <a:gd name="adj1" fmla="val 72552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428" name="AutoShape 20"/>
          <p:cNvSpPr>
            <a:spLocks/>
          </p:cNvSpPr>
          <p:nvPr/>
        </p:nvSpPr>
        <p:spPr bwMode="auto">
          <a:xfrm>
            <a:off x="4276766" y="3955553"/>
            <a:ext cx="147903" cy="2232000"/>
          </a:xfrm>
          <a:prstGeom prst="leftBrace">
            <a:avLst>
              <a:gd name="adj1" fmla="val 71212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429" name="AutoShape 21"/>
          <p:cNvSpPr>
            <a:spLocks/>
          </p:cNvSpPr>
          <p:nvPr/>
        </p:nvSpPr>
        <p:spPr bwMode="auto">
          <a:xfrm>
            <a:off x="7048411" y="3677000"/>
            <a:ext cx="130137" cy="1245007"/>
          </a:xfrm>
          <a:prstGeom prst="leftBrace">
            <a:avLst>
              <a:gd name="adj1" fmla="val 43473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430" name="Text Box 22"/>
          <p:cNvSpPr txBox="1">
            <a:spLocks noChangeArrowheads="1"/>
          </p:cNvSpPr>
          <p:nvPr/>
        </p:nvSpPr>
        <p:spPr bwMode="auto">
          <a:xfrm>
            <a:off x="7289228" y="3747085"/>
            <a:ext cx="1402013" cy="2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Econômicos</a:t>
            </a:r>
          </a:p>
        </p:txBody>
      </p:sp>
      <p:sp>
        <p:nvSpPr>
          <p:cNvPr id="17431" name="Text Box 23"/>
          <p:cNvSpPr txBox="1">
            <a:spLocks noChangeArrowheads="1"/>
          </p:cNvSpPr>
          <p:nvPr/>
        </p:nvSpPr>
        <p:spPr bwMode="auto">
          <a:xfrm>
            <a:off x="7289228" y="4139936"/>
            <a:ext cx="1489368" cy="3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Educacionais</a:t>
            </a:r>
          </a:p>
        </p:txBody>
      </p:sp>
      <p:sp>
        <p:nvSpPr>
          <p:cNvPr id="17432" name="Text Box 24"/>
          <p:cNvSpPr txBox="1">
            <a:spLocks noChangeArrowheads="1"/>
          </p:cNvSpPr>
          <p:nvPr/>
        </p:nvSpPr>
        <p:spPr bwMode="auto">
          <a:xfrm>
            <a:off x="7289228" y="4540019"/>
            <a:ext cx="1082418" cy="3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Políticos</a:t>
            </a:r>
          </a:p>
        </p:txBody>
      </p:sp>
      <p:cxnSp>
        <p:nvCxnSpPr>
          <p:cNvPr id="17433" name="AutoShape 25"/>
          <p:cNvCxnSpPr>
            <a:cxnSpLocks noChangeShapeType="1"/>
          </p:cNvCxnSpPr>
          <p:nvPr/>
        </p:nvCxnSpPr>
        <p:spPr bwMode="auto">
          <a:xfrm>
            <a:off x="6594555" y="4310091"/>
            <a:ext cx="432000" cy="0"/>
          </a:xfrm>
          <a:prstGeom prst="straightConnector1">
            <a:avLst/>
          </a:prstGeom>
          <a:ln w="19050">
            <a:solidFill>
              <a:srgbClr val="10D5FC"/>
            </a:solidFill>
            <a:headEnd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9" name="AutoShape 18"/>
          <p:cNvCxnSpPr>
            <a:cxnSpLocks noChangeShapeType="1"/>
            <a:stCxn id="17420" idx="3"/>
            <a:endCxn id="17411" idx="2"/>
          </p:cNvCxnSpPr>
          <p:nvPr/>
        </p:nvCxnSpPr>
        <p:spPr bwMode="auto">
          <a:xfrm flipV="1">
            <a:off x="2200275" y="2576970"/>
            <a:ext cx="1166530" cy="1091743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30" name="WordArt 7"/>
          <p:cNvSpPr>
            <a:spLocks noChangeArrowheads="1" noChangeShapeType="1" noTextEdit="1"/>
          </p:cNvSpPr>
          <p:nvPr/>
        </p:nvSpPr>
        <p:spPr bwMode="auto">
          <a:xfrm>
            <a:off x="435870" y="123712"/>
            <a:ext cx="821055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patologia estuda as causas que provocaram as alterações</a:t>
            </a:r>
            <a:r>
              <a:rPr lang="pt-B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pt-B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AutoShape 18"/>
          <p:cNvCxnSpPr>
            <a:cxnSpLocks noChangeShapeType="1"/>
            <a:stCxn id="17420" idx="3"/>
            <a:endCxn id="17412" idx="0"/>
          </p:cNvCxnSpPr>
          <p:nvPr/>
        </p:nvCxnSpPr>
        <p:spPr bwMode="auto">
          <a:xfrm>
            <a:off x="2200275" y="3668713"/>
            <a:ext cx="1166530" cy="1080506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1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 animBg="1"/>
      <p:bldP spid="27" grpId="0" animBg="1"/>
      <p:bldP spid="17420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07094" y="3934883"/>
            <a:ext cx="1825451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Hereditariedade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212989" y="3075264"/>
            <a:ext cx="1491762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Constituição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99851" y="6115051"/>
            <a:ext cx="1667049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Predisposição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226268" y="6115051"/>
            <a:ext cx="1740109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Refratariedade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3415323" y="647701"/>
            <a:ext cx="1690077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PATOGENIA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2294374" y="3934883"/>
            <a:ext cx="1368000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Ambiente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1004835" y="1485194"/>
            <a:ext cx="1908070" cy="95300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Fatores dependentes do hospedeiro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7117529" y="3666700"/>
            <a:ext cx="1708220" cy="936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Agressividade,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Toxicidade ou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Virulencia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1054519" y="4877304"/>
            <a:ext cx="1808703" cy="66624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Tipo constitucional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5686251" y="1485194"/>
            <a:ext cx="1908070" cy="95300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Fatores dependentes do agente agressor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4024203" y="3666700"/>
            <a:ext cx="1584000" cy="936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Concentração do agente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5657371" y="3666700"/>
            <a:ext cx="1404000" cy="936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Duração da exposição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447" name="AutoShape 15"/>
          <p:cNvCxnSpPr>
            <a:cxnSpLocks noChangeShapeType="1"/>
          </p:cNvCxnSpPr>
          <p:nvPr/>
        </p:nvCxnSpPr>
        <p:spPr bwMode="auto">
          <a:xfrm flipH="1">
            <a:off x="2956264" y="1032126"/>
            <a:ext cx="594155" cy="441567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8448" name="AutoShape 16"/>
          <p:cNvCxnSpPr>
            <a:cxnSpLocks noChangeShapeType="1"/>
          </p:cNvCxnSpPr>
          <p:nvPr/>
        </p:nvCxnSpPr>
        <p:spPr bwMode="auto">
          <a:xfrm>
            <a:off x="1926603" y="2437016"/>
            <a:ext cx="1116" cy="609298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8449" name="AutoShape 17"/>
          <p:cNvCxnSpPr>
            <a:cxnSpLocks noChangeShapeType="1"/>
          </p:cNvCxnSpPr>
          <p:nvPr/>
        </p:nvCxnSpPr>
        <p:spPr bwMode="auto">
          <a:xfrm flipH="1">
            <a:off x="1062892" y="3458381"/>
            <a:ext cx="468923" cy="453067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8450" name="AutoShape 18"/>
          <p:cNvCxnSpPr>
            <a:cxnSpLocks noChangeShapeType="1"/>
          </p:cNvCxnSpPr>
          <p:nvPr/>
        </p:nvCxnSpPr>
        <p:spPr bwMode="auto">
          <a:xfrm>
            <a:off x="2409097" y="3458381"/>
            <a:ext cx="451059" cy="453067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8451" name="AutoShape 19"/>
          <p:cNvCxnSpPr>
            <a:cxnSpLocks noChangeShapeType="1"/>
          </p:cNvCxnSpPr>
          <p:nvPr/>
        </p:nvCxnSpPr>
        <p:spPr bwMode="auto">
          <a:xfrm flipH="1">
            <a:off x="1064009" y="5566232"/>
            <a:ext cx="468923" cy="540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8452" name="AutoShape 20"/>
          <p:cNvCxnSpPr>
            <a:cxnSpLocks noChangeShapeType="1"/>
          </p:cNvCxnSpPr>
          <p:nvPr/>
        </p:nvCxnSpPr>
        <p:spPr bwMode="auto">
          <a:xfrm>
            <a:off x="2409096" y="5566232"/>
            <a:ext cx="468000" cy="540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8453" name="AutoShape 21"/>
          <p:cNvCxnSpPr>
            <a:cxnSpLocks noChangeShapeType="1"/>
          </p:cNvCxnSpPr>
          <p:nvPr/>
        </p:nvCxnSpPr>
        <p:spPr bwMode="auto">
          <a:xfrm flipH="1">
            <a:off x="2400165" y="4323526"/>
            <a:ext cx="468000" cy="540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8454" name="AutoShape 22"/>
          <p:cNvCxnSpPr>
            <a:cxnSpLocks noChangeShapeType="1"/>
          </p:cNvCxnSpPr>
          <p:nvPr/>
        </p:nvCxnSpPr>
        <p:spPr bwMode="auto">
          <a:xfrm>
            <a:off x="1071823" y="4323526"/>
            <a:ext cx="468000" cy="540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8455" name="AutoShape 23"/>
          <p:cNvCxnSpPr>
            <a:cxnSpLocks noChangeShapeType="1"/>
          </p:cNvCxnSpPr>
          <p:nvPr/>
        </p:nvCxnSpPr>
        <p:spPr bwMode="auto">
          <a:xfrm>
            <a:off x="4722725" y="1032127"/>
            <a:ext cx="950106" cy="450444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8456" name="AutoShape 24"/>
          <p:cNvCxnSpPr>
            <a:cxnSpLocks noChangeShapeType="1"/>
            <a:endCxn id="18442" idx="0"/>
          </p:cNvCxnSpPr>
          <p:nvPr/>
        </p:nvCxnSpPr>
        <p:spPr bwMode="auto">
          <a:xfrm>
            <a:off x="7018950" y="2452858"/>
            <a:ext cx="952689" cy="121384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8457" name="AutoShape 25"/>
          <p:cNvCxnSpPr>
            <a:cxnSpLocks noChangeShapeType="1"/>
            <a:stCxn id="18444" idx="2"/>
            <a:endCxn id="18446" idx="0"/>
          </p:cNvCxnSpPr>
          <p:nvPr/>
        </p:nvCxnSpPr>
        <p:spPr bwMode="auto">
          <a:xfrm flipH="1">
            <a:off x="6359371" y="2438198"/>
            <a:ext cx="280915" cy="122850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8458" name="AutoShape 26"/>
          <p:cNvCxnSpPr>
            <a:cxnSpLocks noChangeShapeType="1"/>
          </p:cNvCxnSpPr>
          <p:nvPr/>
        </p:nvCxnSpPr>
        <p:spPr bwMode="auto">
          <a:xfrm rot="10800000" flipV="1">
            <a:off x="4851400" y="2452858"/>
            <a:ext cx="1319613" cy="1204741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28" name="WordArt 7"/>
          <p:cNvSpPr>
            <a:spLocks noChangeArrowheads="1" noChangeShapeType="1" noTextEdit="1"/>
          </p:cNvSpPr>
          <p:nvPr/>
        </p:nvSpPr>
        <p:spPr bwMode="auto">
          <a:xfrm>
            <a:off x="466725" y="31457"/>
            <a:ext cx="821055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patologia estuda as alterações estruturais </a:t>
            </a:r>
            <a:r>
              <a:rPr lang="pt-B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dos 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seres vivos</a:t>
            </a:r>
            <a:r>
              <a:rPr lang="pt-B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pt-B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8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"/>
                            </p:stCondLst>
                            <p:childTnLst>
                              <p:par>
                                <p:cTn id="8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9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"/>
                            </p:stCondLst>
                            <p:childTnLst>
                              <p:par>
                                <p:cTn id="9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0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"/>
                            </p:stCondLst>
                            <p:childTnLst>
                              <p:par>
                                <p:cTn id="10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1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  <p:bldP spid="18436" grpId="0" animBg="1"/>
      <p:bldP spid="18437" grpId="0" animBg="1"/>
      <p:bldP spid="18438" grpId="0" animBg="1"/>
      <p:bldP spid="18439" grpId="0" animBg="1"/>
      <p:bldP spid="18440" grpId="0" animBg="1"/>
      <p:bldP spid="18441" grpId="0" animBg="1"/>
      <p:bldP spid="18442" grpId="0" animBg="1"/>
      <p:bldP spid="18443" grpId="0" animBg="1"/>
      <p:bldP spid="18444" grpId="0" animBg="1"/>
      <p:bldP spid="18445" grpId="0" animBg="1"/>
      <p:bldP spid="18446" grpId="0" animBg="1"/>
      <p:bldP spid="28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a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6267</TotalTime>
  <Words>1765</Words>
  <Application>Microsoft Office PowerPoint</Application>
  <PresentationFormat>Apresentação na tela (4:3)</PresentationFormat>
  <Paragraphs>568</Paragraphs>
  <Slides>74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74</vt:i4>
      </vt:variant>
    </vt:vector>
  </HeadingPairs>
  <TitlesOfParts>
    <vt:vector size="80" baseType="lpstr">
      <vt:lpstr>Arial</vt:lpstr>
      <vt:lpstr>Calibri</vt:lpstr>
      <vt:lpstr>Times New Roman</vt:lpstr>
      <vt:lpstr>Wingdings</vt:lpstr>
      <vt:lpstr>Tema do Office</vt:lpstr>
      <vt:lpstr>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EGS</dc:creator>
  <cp:lastModifiedBy>Usuário do Windows</cp:lastModifiedBy>
  <cp:revision>509</cp:revision>
  <dcterms:created xsi:type="dcterms:W3CDTF">2012-08-01T15:59:38Z</dcterms:created>
  <dcterms:modified xsi:type="dcterms:W3CDTF">2020-02-17T03:08:54Z</dcterms:modified>
</cp:coreProperties>
</file>