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400" r:id="rId2"/>
    <p:sldMasterId id="214748459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62" r:id="rId11"/>
    <p:sldId id="271" r:id="rId12"/>
    <p:sldId id="272" r:id="rId13"/>
    <p:sldId id="273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18326F2-E746-4F19-87E3-5F872D578F95}">
          <p14:sldIdLst>
            <p14:sldId id="256"/>
            <p14:sldId id="257"/>
            <p14:sldId id="258"/>
            <p14:sldId id="259"/>
            <p14:sldId id="260"/>
            <p14:sldId id="261"/>
            <p14:sldId id="274"/>
            <p14:sldId id="262"/>
            <p14:sldId id="271"/>
            <p14:sldId id="272"/>
            <p14:sldId id="273"/>
            <p14:sldId id="263"/>
            <p14:sldId id="264"/>
            <p14:sldId id="265"/>
            <p14:sldId id="266"/>
            <p14:sldId id="267"/>
            <p14:sldId id="268"/>
            <p14:sldId id="269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56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99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93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02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651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32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28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8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7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64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23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25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8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927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57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199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35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990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61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53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7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941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97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58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8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74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29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24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16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487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6579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81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3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0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15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3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0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1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892411-D699-496A-83F6-7EE5924BC6CE}" type="datetimeFigureOut">
              <a:rPr lang="pt-BR" smtClean="0"/>
              <a:t>10/04/2018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F0FC6C-D9C9-4DC4-A85C-F960183F3C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788CF54-C61B-404C-AB55-3033ACE67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-1"/>
            <a:ext cx="12202885" cy="69886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3558AE-616A-4825-8016-F61F6B2FC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59" y="2040172"/>
            <a:ext cx="10589342" cy="3700986"/>
          </a:xfrm>
        </p:spPr>
        <p:txBody>
          <a:bodyPr>
            <a:noAutofit/>
          </a:bodyPr>
          <a:lstStyle/>
          <a:p>
            <a:r>
              <a:rPr lang="pt-BR" sz="7500" dirty="0">
                <a:ln w="31750" cmpd="sng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647700" dist="38100" dir="2700000" sx="178000" sy="178000" algn="tl" rotWithShape="0">
                    <a:prstClr val="black">
                      <a:alpha val="0"/>
                    </a:prstClr>
                  </a:outerShdw>
                </a:effectLst>
                <a:latin typeface="Bernard MT Condensed" panose="02050806060905020404" pitchFamily="18" charset="0"/>
              </a:rPr>
              <a:t>A Cozinha é a Base da Religião: a culinária ritual no Batuque do Rio Grande do Sul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AF90A6C-F4C3-4FE6-B781-F82FE98994E9}"/>
              </a:ext>
            </a:extLst>
          </p:cNvPr>
          <p:cNvSpPr/>
          <p:nvPr/>
        </p:nvSpPr>
        <p:spPr>
          <a:xfrm>
            <a:off x="6003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ECFB1C-6BDF-42F6-9843-4F64E3A21DE2}"/>
              </a:ext>
            </a:extLst>
          </p:cNvPr>
          <p:cNvSpPr/>
          <p:nvPr/>
        </p:nvSpPr>
        <p:spPr>
          <a:xfrm>
            <a:off x="4632232" y="5558135"/>
            <a:ext cx="27863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12700">
                  <a:solidFill>
                    <a:schemeClr val="tx1">
                      <a:alpha val="81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Norton F. </a:t>
            </a:r>
            <a:r>
              <a:rPr lang="pt-BR" sz="2800" b="1" dirty="0">
                <a:ln w="12700">
                  <a:solidFill>
                    <a:schemeClr val="tx1">
                      <a:alpha val="81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Corrêa</a:t>
            </a:r>
            <a:endParaRPr lang="pt-BR" sz="2800" b="1" cap="none" spc="0" dirty="0">
              <a:ln w="12700">
                <a:solidFill>
                  <a:schemeClr val="tx1">
                    <a:alpha val="81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567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AC251E5-3734-4BD6-9D7D-352935F9B839}"/>
              </a:ext>
            </a:extLst>
          </p:cNvPr>
          <p:cNvSpPr/>
          <p:nvPr/>
        </p:nvSpPr>
        <p:spPr>
          <a:xfrm>
            <a:off x="1320588" y="1188499"/>
            <a:ext cx="13528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Fervido</a:t>
            </a:r>
            <a:endParaRPr lang="pt-BR" sz="2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033BF01-C9E7-458B-9013-1ABD93B20D36}"/>
              </a:ext>
            </a:extLst>
          </p:cNvPr>
          <p:cNvSpPr/>
          <p:nvPr/>
        </p:nvSpPr>
        <p:spPr>
          <a:xfrm>
            <a:off x="1320588" y="1650164"/>
            <a:ext cx="3687163" cy="17004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Comida de </a:t>
            </a:r>
            <a:r>
              <a:rPr lang="pt-B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eguns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Também servido aos humanos</a:t>
            </a:r>
          </a:p>
          <a:p>
            <a:pPr algn="ctr"/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Resultado de imagem para puchero gaucho">
            <a:extLst>
              <a:ext uri="{FF2B5EF4-FFF2-40B4-BE49-F238E27FC236}">
                <a16:creationId xmlns:a16="http://schemas.microsoft.com/office/drawing/2014/main" id="{9502095E-ABD9-477F-A377-9C629E10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588" y="2879110"/>
            <a:ext cx="3551464" cy="21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9CF74C4-FE93-4F99-87E0-751D2B8C0ECF}"/>
              </a:ext>
            </a:extLst>
          </p:cNvPr>
          <p:cNvSpPr/>
          <p:nvPr/>
        </p:nvSpPr>
        <p:spPr>
          <a:xfrm>
            <a:off x="6596743" y="1188497"/>
            <a:ext cx="1437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Churrasco</a:t>
            </a:r>
          </a:p>
        </p:txBody>
      </p:sp>
      <p:pic>
        <p:nvPicPr>
          <p:cNvPr id="3076" name="Picture 4" descr="Imagem relacionada">
            <a:extLst>
              <a:ext uri="{FF2B5EF4-FFF2-40B4-BE49-F238E27FC236}">
                <a16:creationId xmlns:a16="http://schemas.microsoft.com/office/drawing/2014/main" id="{531937B4-7232-4DDF-BF2B-95B362ED7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2879110"/>
            <a:ext cx="3984172" cy="22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9BBDF34-F0FF-4AF3-8368-1F55B4FCA5FF}"/>
              </a:ext>
            </a:extLst>
          </p:cNvPr>
          <p:cNvSpPr/>
          <p:nvPr/>
        </p:nvSpPr>
        <p:spPr>
          <a:xfrm>
            <a:off x="6335484" y="1852723"/>
            <a:ext cx="3984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Preferência pela costela com farinha de mandioca</a:t>
            </a:r>
          </a:p>
        </p:txBody>
      </p:sp>
    </p:spTree>
    <p:extLst>
      <p:ext uri="{BB962C8B-B14F-4D97-AF65-F5344CB8AC3E}">
        <p14:creationId xmlns:p14="http://schemas.microsoft.com/office/powerpoint/2010/main" val="162508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469C40-5BAC-4D92-B053-C651A6215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58" y="2334100"/>
            <a:ext cx="4172628" cy="2444030"/>
          </a:xfrm>
          <a:prstGeom prst="rect">
            <a:avLst/>
          </a:prstGeom>
        </p:spPr>
      </p:pic>
      <p:pic>
        <p:nvPicPr>
          <p:cNvPr id="4098" name="Picture 2" descr="Resultado de imagem para frutas variadas">
            <a:extLst>
              <a:ext uri="{FF2B5EF4-FFF2-40B4-BE49-F238E27FC236}">
                <a16:creationId xmlns:a16="http://schemas.microsoft.com/office/drawing/2014/main" id="{0092EE8A-6954-486D-80B0-1A12C6D92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742" y="2632571"/>
            <a:ext cx="3917143" cy="242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63935DF-BED5-459F-AFDF-864BB8FB1C1E}"/>
              </a:ext>
            </a:extLst>
          </p:cNvPr>
          <p:cNvSpPr/>
          <p:nvPr/>
        </p:nvSpPr>
        <p:spPr>
          <a:xfrm>
            <a:off x="6745742" y="1280049"/>
            <a:ext cx="961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Frutas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752920E-9D49-4620-99AD-E836BE9D1AAE}"/>
              </a:ext>
            </a:extLst>
          </p:cNvPr>
          <p:cNvSpPr/>
          <p:nvPr/>
        </p:nvSpPr>
        <p:spPr>
          <a:xfrm>
            <a:off x="1477057" y="1192964"/>
            <a:ext cx="2422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Arroz com galinha</a:t>
            </a:r>
            <a:endParaRPr lang="pt-BR" sz="2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06A363-6E0F-4F0E-9365-65D8BB60A24E}"/>
              </a:ext>
            </a:extLst>
          </p:cNvPr>
          <p:cNvSpPr/>
          <p:nvPr/>
        </p:nvSpPr>
        <p:spPr>
          <a:xfrm>
            <a:off x="6542316" y="1741714"/>
            <a:ext cx="42706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 frutas </a:t>
            </a:r>
            <a:r>
              <a:rPr lang="pt-BR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pertecem</a:t>
            </a: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 Oxum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dona da quitanda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A26572-522D-4C2D-A89A-860EE3E1E96E}"/>
              </a:ext>
            </a:extLst>
          </p:cNvPr>
          <p:cNvSpPr/>
          <p:nvPr/>
        </p:nvSpPr>
        <p:spPr>
          <a:xfrm>
            <a:off x="1502228" y="1734437"/>
            <a:ext cx="2463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Servida em rituais </a:t>
            </a:r>
            <a:endParaRPr lang="pt-B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1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FE441-C175-4118-ACD6-BE84BD98B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61096"/>
            <a:ext cx="9601196" cy="1303867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Alimento e Feitiçaria</a:t>
            </a:r>
          </a:p>
        </p:txBody>
      </p:sp>
      <p:pic>
        <p:nvPicPr>
          <p:cNvPr id="4" name="Espaço Reservado para Conteúdo 3" descr="Imagem relacionada">
            <a:extLst>
              <a:ext uri="{FF2B5EF4-FFF2-40B4-BE49-F238E27FC236}">
                <a16:creationId xmlns:a16="http://schemas.microsoft.com/office/drawing/2014/main" id="{32ACD6EB-BC1D-45C6-AF18-34D36E694E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2" y="2622777"/>
            <a:ext cx="5834743" cy="331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678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Maria de Fátima\Downloads\IMG_8167.jpg">
            <a:extLst>
              <a:ext uri="{FF2B5EF4-FFF2-40B4-BE49-F238E27FC236}">
                <a16:creationId xmlns:a16="http://schemas.microsoft.com/office/drawing/2014/main" id="{3DDE647D-0B31-44A4-8EF7-7728BF738D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75" y="3290384"/>
            <a:ext cx="4770120" cy="27889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E52F369-162E-4760-9E79-DEF5C3E0E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7687" y="752702"/>
            <a:ext cx="3717925" cy="137160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feitiçaria pode ser usada para: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046FD1C-F28B-411F-ADF1-F5EB3523A7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3005" y="2006955"/>
            <a:ext cx="5468938" cy="4892675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Curar-se de doenças</a:t>
            </a:r>
          </a:p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Livrar-se de malefícios causados ou não por outros.</a:t>
            </a:r>
          </a:p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Remover empecilhos que surgem no caminho</a:t>
            </a:r>
            <a:endParaRPr lang="pt-BR" sz="2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9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C334B78-1352-4731-A93D-8F4F63AFC0DC}"/>
              </a:ext>
            </a:extLst>
          </p:cNvPr>
          <p:cNvSpPr/>
          <p:nvPr/>
        </p:nvSpPr>
        <p:spPr>
          <a:xfrm>
            <a:off x="1314263" y="1399792"/>
            <a:ext cx="9563473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600" i="1" dirty="0">
                <a:latin typeface="Calibri" panose="020F0502020204030204" pitchFamily="34" charset="0"/>
                <a:cs typeface="Calibri" panose="020F0502020204030204" pitchFamily="34" charset="0"/>
              </a:rPr>
              <a:t>“A comida tem papel fundamental no feitiço, funcionando como uma pedra de toque que determina uma inversão na ordem natural das coisas.”</a:t>
            </a:r>
          </a:p>
        </p:txBody>
      </p:sp>
      <p:pic>
        <p:nvPicPr>
          <p:cNvPr id="3" name="Imagem 2" descr="Resultado de imagem para african cooking">
            <a:extLst>
              <a:ext uri="{FF2B5EF4-FFF2-40B4-BE49-F238E27FC236}">
                <a16:creationId xmlns:a16="http://schemas.microsoft.com/office/drawing/2014/main" id="{5D340CEF-5212-4BEF-A62D-95653E4E8B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99" y="2599986"/>
            <a:ext cx="4762500" cy="318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5A7F66A-0FB8-41B7-931F-4C5996DD2E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17714" y="943430"/>
            <a:ext cx="9601200" cy="1303338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contradição na personalidade atribuída aos orixás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C993FF-37D8-4947-8244-F68DA9A6538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86544" y="2321605"/>
            <a:ext cx="4718050" cy="3309937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Por um lado são oniscientes, poderosos e justos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AA04695-24A3-4AC5-9516-AE99C31C63D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37514" y="2321606"/>
            <a:ext cx="4718050" cy="3309937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Por outro são ingênuos o suficiente para se deixarem ser enganados pelos homens durante feitiços</a:t>
            </a:r>
          </a:p>
        </p:txBody>
      </p:sp>
    </p:spTree>
    <p:extLst>
      <p:ext uri="{BB962C8B-B14F-4D97-AF65-F5344CB8AC3E}">
        <p14:creationId xmlns:p14="http://schemas.microsoft.com/office/powerpoint/2010/main" val="285215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9E647773-C8FE-4362-9B48-4E89E120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82870"/>
            <a:ext cx="9601196" cy="1303867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Existem dois motivos de oferenda: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A4D5CF5-AF2B-46B4-B886-A6FF764B5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636519"/>
            <a:ext cx="9859409" cy="1303867"/>
          </a:xfrm>
        </p:spPr>
        <p:txBody>
          <a:bodyPr>
            <a:normAutofit/>
          </a:bodyPr>
          <a:lstStyle/>
          <a:p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As oferendas “de bem” que se constituí de elementos, alimentos e símbolos que o orixá gosta, em troca de proteção, ajuda e cura. </a:t>
            </a:r>
          </a:p>
          <a:p>
            <a:endParaRPr lang="pt-BR" dirty="0"/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AE0D0250-778F-41B9-8C8F-8C135E217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2" y="3725095"/>
            <a:ext cx="9604246" cy="3310128"/>
          </a:xfrm>
        </p:spPr>
        <p:txBody>
          <a:bodyPr>
            <a:normAutofit/>
          </a:bodyPr>
          <a:lstStyle/>
          <a:p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Os feitiços perigosos, nos quais os alimentos têm seus ingredientes e sua forma de preparo alteradas de modo a incluir elementos perigosos, venenosos ou que os orixás não gostam. A pessoa oferece essa ofensa, dizendo que não foi ele quem fez, mas sim aquele que quer prejudicar e como resultado o orixá ou o </a:t>
            </a:r>
            <a:r>
              <a:rPr lang="pt-BR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egum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 se vinga da vítima.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938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86BEDDC-9D3B-450F-899D-8286F6A4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75501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sz="53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Alimento e Saúde</a:t>
            </a:r>
            <a:b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Espaço Reservado para Conteúdo 8" descr="C:\Users\Maria de Fátima\Pictures\COM AMIGOS\CASA DE AMIGOS\comidaa.jpg">
            <a:extLst>
              <a:ext uri="{FF2B5EF4-FFF2-40B4-BE49-F238E27FC236}">
                <a16:creationId xmlns:a16="http://schemas.microsoft.com/office/drawing/2014/main" id="{29E3D3A7-8AB2-48D3-85E2-B229BB072B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5" y="2590120"/>
            <a:ext cx="5236029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43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56D3601-78F7-46AC-8BE1-E977BE4E8123}"/>
              </a:ext>
            </a:extLst>
          </p:cNvPr>
          <p:cNvSpPr/>
          <p:nvPr/>
        </p:nvSpPr>
        <p:spPr>
          <a:xfrm>
            <a:off x="827314" y="1191122"/>
            <a:ext cx="97100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o Batuque existem duas categorias de doença:	</a:t>
            </a:r>
          </a:p>
          <a:p>
            <a:pPr lvl="2"/>
            <a:endParaRPr lang="pt-BR" sz="2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do corpo, que devem ser tratadas por médicos.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da alma, que devem ser tratadas com religião.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FE3D0B-BCAD-4C0D-9D35-EFF6FF7066B6}"/>
              </a:ext>
            </a:extLst>
          </p:cNvPr>
          <p:cNvSpPr/>
          <p:nvPr/>
        </p:nvSpPr>
        <p:spPr>
          <a:xfrm>
            <a:off x="4093029" y="3370206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sz="2400" u="sng" dirty="0">
                <a:latin typeface="Calibri" panose="020F0502020204030204" pitchFamily="34" charset="0"/>
                <a:ea typeface="Altera" pitchFamily="2" charset="0"/>
                <a:cs typeface="Calibri" panose="020F0502020204030204" pitchFamily="34" charset="0"/>
              </a:rPr>
              <a:t>Motivos: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Altera" pitchFamily="2" charset="0"/>
                <a:cs typeface="Calibri" panose="020F0502020204030204" pitchFamily="34" charset="0"/>
              </a:rPr>
              <a:t>Desproteção espiritual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Altera" pitchFamily="2" charset="0"/>
                <a:cs typeface="Calibri" panose="020F0502020204030204" pitchFamily="34" charset="0"/>
              </a:rPr>
              <a:t>Castigo vindo do orixá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Altera" pitchFamily="2" charset="0"/>
                <a:cs typeface="Calibri" panose="020F0502020204030204" pitchFamily="34" charset="0"/>
              </a:rPr>
              <a:t>Inveja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Altera" pitchFamily="2" charset="0"/>
                <a:cs typeface="Calibri" panose="020F0502020204030204" pitchFamily="34" charset="0"/>
              </a:rPr>
              <a:t>“Olho-grande”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ea typeface="Altera" pitchFamily="2" charset="0"/>
                <a:cs typeface="Calibri" panose="020F0502020204030204" pitchFamily="34" charset="0"/>
              </a:rPr>
              <a:t>Feitiçaria 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8542182-CFF7-415F-AAC2-4040E5967785}"/>
              </a:ext>
            </a:extLst>
          </p:cNvPr>
          <p:cNvCxnSpPr/>
          <p:nvPr/>
        </p:nvCxnSpPr>
        <p:spPr>
          <a:xfrm>
            <a:off x="3494314" y="3191670"/>
            <a:ext cx="598715" cy="35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84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6F5A-4C23-4F33-99E3-65F4B930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90132"/>
            <a:ext cx="9601196" cy="1303867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44A8BC-E420-4058-9B8F-6940E2A3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01515"/>
            <a:ext cx="9601196" cy="3594486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/>
              <a:t>Culinária ritual permite conclusões:</a:t>
            </a:r>
          </a:p>
          <a:p>
            <a:r>
              <a:rPr lang="pt-BR" sz="1800" dirty="0"/>
              <a:t>Ogum - churrasco</a:t>
            </a:r>
          </a:p>
          <a:p>
            <a:r>
              <a:rPr lang="pt-BR" sz="1800" dirty="0"/>
              <a:t>Oxum - polenta</a:t>
            </a:r>
          </a:p>
          <a:p>
            <a:r>
              <a:rPr lang="pt-BR" sz="1800" dirty="0" err="1"/>
              <a:t>Bará</a:t>
            </a:r>
            <a:r>
              <a:rPr lang="pt-BR" sz="1800" dirty="0"/>
              <a:t> - batatas</a:t>
            </a:r>
          </a:p>
          <a:p>
            <a:r>
              <a:rPr lang="pt-BR" sz="1800" dirty="0"/>
              <a:t>Rio Grande do Sul</a:t>
            </a:r>
          </a:p>
          <a:p>
            <a:r>
              <a:rPr lang="pt-BR" sz="1800" dirty="0"/>
              <a:t>Reflexo da sociedade rio </a:t>
            </a:r>
            <a:r>
              <a:rPr lang="pt-BR" sz="1800" dirty="0" err="1"/>
              <a:t>grandense</a:t>
            </a:r>
            <a:r>
              <a:rPr lang="pt-BR" sz="1800" dirty="0"/>
              <a:t>: influências culturais</a:t>
            </a:r>
          </a:p>
          <a:p>
            <a:r>
              <a:rPr lang="pt-BR" sz="1800" dirty="0"/>
              <a:t>Território social</a:t>
            </a:r>
          </a:p>
          <a:p>
            <a:r>
              <a:rPr lang="pt-BR" sz="1800" dirty="0"/>
              <a:t>Distinção entre vivos, mortos deidades</a:t>
            </a:r>
          </a:p>
          <a:p>
            <a:r>
              <a:rPr lang="pt-BR" sz="1800" dirty="0"/>
              <a:t>Culinária como chave mestre da interação religiosa</a:t>
            </a:r>
          </a:p>
          <a:p>
            <a:r>
              <a:rPr lang="pt-BR" sz="1800" dirty="0"/>
              <a:t>“Cozinha e a base da religião” </a:t>
            </a:r>
          </a:p>
        </p:txBody>
      </p:sp>
    </p:spTree>
    <p:extLst>
      <p:ext uri="{BB962C8B-B14F-4D97-AF65-F5344CB8AC3E}">
        <p14:creationId xmlns:p14="http://schemas.microsoft.com/office/powerpoint/2010/main" val="390729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727FAC-26CA-409D-ACAA-60ED1DA62B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6029" y="2655437"/>
            <a:ext cx="10874829" cy="3317875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 Colonização do Rio Grande do Sul </a:t>
            </a:r>
          </a:p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Formação da população gaúcha </a:t>
            </a:r>
          </a:p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Batuque: religião de origem africana (sudanesa), característica do RS</a:t>
            </a:r>
          </a:p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Os alimentos assumem importância crucial no batuque </a:t>
            </a:r>
          </a:p>
          <a:p>
            <a:r>
              <a:rPr lang="pt-BR" sz="2600" dirty="0">
                <a:solidFill>
                  <a:schemeClr val="tx1"/>
                </a:solidFill>
                <a:latin typeface="Calibri" panose="020F0502020204030204" pitchFamily="34" charset="0"/>
                <a:ea typeface="Segoe UI Historic" panose="020B0502040204020203" pitchFamily="34" charset="0"/>
                <a:cs typeface="Calibri" panose="020F0502020204030204" pitchFamily="34" charset="0"/>
              </a:rPr>
              <a:t>Preparo das comidas de rituais reservado aos adeptos da religião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0082F8-4002-43ED-AF64-F580DF012BE4}"/>
              </a:ext>
            </a:extLst>
          </p:cNvPr>
          <p:cNvSpPr/>
          <p:nvPr/>
        </p:nvSpPr>
        <p:spPr>
          <a:xfrm>
            <a:off x="3030439" y="1693711"/>
            <a:ext cx="55148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21180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51C0986-7087-4D47-AE00-EDCF7FD02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4" y="1001485"/>
            <a:ext cx="4876801" cy="3413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360A19F-2B6A-4802-9CB1-2996B68A1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2237785"/>
            <a:ext cx="4463145" cy="3580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840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E5A5E-F3A1-4CE8-8071-58F0BC7000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5921" y="708706"/>
            <a:ext cx="4376057" cy="13716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Comidas no Batuque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33C06B-2DAB-4B2A-9861-FE77981B97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74919" y="2102078"/>
            <a:ext cx="5682342" cy="1642608"/>
          </a:xfrm>
        </p:spPr>
        <p:txBody>
          <a:bodyPr>
            <a:no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divindades cultuadas no batuque, os orixás, possuem características humanas  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Deuses e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eguns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"comem"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Processo e graus de iniciação  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Provas de possessão  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Alimento como elemento de divisão entre mundo natural e sobrenatural</a:t>
            </a:r>
          </a:p>
        </p:txBody>
      </p:sp>
      <p:pic>
        <p:nvPicPr>
          <p:cNvPr id="1026" name="Picture 2" descr="https://attachment.outlook.live.net/owa/victoriaca1@hotmail.com/service.svc/s/GetAttachmentThumbnail?id=AQMkADAwATY3ZmYAZS05MzdkLWIyNWYtMDACLTAwCgBGAAADTFV%2F4DK6tkGNvuNGJjcT3AcA7I%2B3KWvXvkWkfccxVXyDPAAAAgEMAAAA7I%2B3KWvXvkWkfccxVXyDPAABqLiFvgAAAAESABAAowFMOOqZvESvEfSxzfH01A%3D%3D&amp;thumbnailType=2&amp;X-OWA-CANARY=__LLCpkZU06PNCXcN4-DcpC9ro2QndUYT__qlCyaKwavmdD5l8xgvRmwnWyaHoHCcvyF93pVQoI.&amp;token=eyJ0eXAiOiJKV1QiLCJhbGciOiJSUzI1NiIsIng1dCI6IkJnRDU5blJpQnpmbk5BVGloOFJhZ1l5M3pyZyJ9.eyJ2ZXIiOiJFeGNoYW5nZS5DYWxsYmFjay5WMSIsImFwcGN0eHNlbmRlciI6Ik93YURvd25sb2FkQDg0ZGY5ZTdmLWU5ZjYtNDBhZi1iNDM1LWFhYWFhYWFhYWFhYSIsImFwcGN0eCI6IntcIm1zZXhjaHByb3RcIjpcIm93YVwiLFwicHJpbWFyeXNpZFwiOlwiUy0xLTI4MjctNDI1OTgyLTI0NzQ0ODg0MTVcIixcInB1aWRcIjpcIjE4Mjk1ODEyMzMxNzMwODdcIixcIm9pZFwiOlwiMDAwNjdmZmUtOTM3ZC1iMjVm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MyMjAzNTUsIm5iZiI6MTUyMzIxOTc1NX0.bY-rGgH1lO3neJRcTBn-CllXhZOsqT_hGoFdkw4vLdtus58za9mSui0u3ETjeJnpdLtu4jDT6mU6LUBboVwvJIJj2JphupZsUhzwF6-0_W4qKjqd2CmFyiksBN5sVTZBDEsiRzmogkPT4e5FOqDw156eeuUeVlfajS_9QPzy7kenXzTOXIYKrZ1Mq69HvIatK7KJLmL_XdkJ7BGM4S9BTnQNQUNZsTgrHXcugJUJJBuKeYBdiN6oijS2iCZAro3yZqY4BM_zb9_34qV8aHgpeQ50Zdxhm8wZQ7FEQit7uL4U-jSc9u9x_--zLyTlr9aQil6snB3B8ouaxGSlr9jTfw&amp;owa=outlook.live.com&amp;isc=1">
            <a:extLst>
              <a:ext uri="{FF2B5EF4-FFF2-40B4-BE49-F238E27FC236}">
                <a16:creationId xmlns:a16="http://schemas.microsoft.com/office/drawing/2014/main" id="{C3C3EF7F-566D-4A8B-B77E-B25E4A74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14" y="830814"/>
            <a:ext cx="3476627" cy="2545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3E0FE9-2ED5-4804-8259-C01D522CB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6276" y="3073174"/>
            <a:ext cx="2609850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677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EF2F201-A0AC-4522-92CE-BEA39650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50215"/>
            <a:ext cx="9601196" cy="1303867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Alimento e seu consumo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7CF0649-12F1-480B-BFFC-21EAC8FAF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Os filiados ao batuque dividem as comidas em “de obrigação” e “brasileiras”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Relacionado ao fato de se enxergarem como pertencentes à nação africana, decorrente da exclusão da cidadania sofrida até hoje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Casa de batuque como complexo de alimentação em larga escala - separação entre o mundano e o sagrado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Cozinheira com grande prestígio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Dimensão do banquete oferecido tem relação com o prestígio social da casa que recebe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Refeição distingue o papel social (iniciados/não iniciados)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Comida com papel central: refeição como afirmador de cultura</a:t>
            </a: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A7FB7-FC76-4B7A-941A-7EE52FB9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49011"/>
            <a:ext cx="9601196" cy="1303867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Comida no Culto dos Mortos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C3B2D-4E3F-430C-A02C-C5DCB2CFD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comida é um fator-chave tanto para atrair como para afastar os mortos.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Consumo ritual de comidas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Separação rigorosa dos recipientes de consumo dos vivos e dos mortos (risco de ser “levado”)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Sacrifício de animais           metade direita: humanos vivos</a:t>
            </a:r>
          </a:p>
          <a:p>
            <a:pPr marL="0" indent="0">
              <a:buNone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metade esquerda: mortos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Comer alimentos destinados ao </a:t>
            </a:r>
            <a:r>
              <a:rPr 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egum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= morte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B2693B4-EA99-4BE1-8C28-89ABDF8C47BB}"/>
              </a:ext>
            </a:extLst>
          </p:cNvPr>
          <p:cNvCxnSpPr>
            <a:cxnSpLocks/>
          </p:cNvCxnSpPr>
          <p:nvPr/>
        </p:nvCxnSpPr>
        <p:spPr>
          <a:xfrm>
            <a:off x="4209471" y="4495800"/>
            <a:ext cx="642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3A964720-7B5A-45ED-A8CD-00FD7210DB27}"/>
              </a:ext>
            </a:extLst>
          </p:cNvPr>
          <p:cNvCxnSpPr>
            <a:cxnSpLocks/>
          </p:cNvCxnSpPr>
          <p:nvPr/>
        </p:nvCxnSpPr>
        <p:spPr>
          <a:xfrm>
            <a:off x="4191000" y="4626429"/>
            <a:ext cx="642256" cy="37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7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015007D-5F71-4EFB-981E-C91D64030777}"/>
              </a:ext>
            </a:extLst>
          </p:cNvPr>
          <p:cNvSpPr/>
          <p:nvPr/>
        </p:nvSpPr>
        <p:spPr>
          <a:xfrm>
            <a:off x="714261" y="790192"/>
            <a:ext cx="10149682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800" u="sng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Missas</a:t>
            </a:r>
          </a:p>
          <a:p>
            <a:endParaRPr lang="pt-B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24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Bebidas alcoólicas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105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Café com leite + aperitivos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105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pode deixar restos = morte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105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24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Separação dos vivos e </a:t>
            </a:r>
            <a:r>
              <a:rPr lang="pt-BR" sz="240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eguns</a:t>
            </a:r>
            <a:endParaRPr lang="pt-BR" sz="240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BR" sz="1050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24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pt-BR" sz="24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impeza mística: esfregar aves vivas e milho torrado (elimina o contágio do morto)</a:t>
            </a:r>
            <a:endParaRPr lang="pt-BR" sz="2400" b="0" cap="none" spc="0" dirty="0">
              <a:ln w="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1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5BAC2-6855-4370-8F06-D3B21783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50217"/>
            <a:ext cx="9601196" cy="1303867"/>
          </a:xfrm>
        </p:spPr>
        <p:txBody>
          <a:bodyPr>
            <a:normAutofit/>
          </a:bodyPr>
          <a:lstStyle/>
          <a:p>
            <a:r>
              <a:rPr lang="pt-BR" sz="4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Comidas Sagradas</a:t>
            </a:r>
          </a:p>
        </p:txBody>
      </p:sp>
      <p:pic>
        <p:nvPicPr>
          <p:cNvPr id="2050" name="Picture 2" descr="Resultado de imagem para comidas batuque">
            <a:extLst>
              <a:ext uri="{FF2B5EF4-FFF2-40B4-BE49-F238E27FC236}">
                <a16:creationId xmlns:a16="http://schemas.microsoft.com/office/drawing/2014/main" id="{5C2BC189-949C-4773-AC84-D8C2D280BD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414" y="2553213"/>
            <a:ext cx="5176158" cy="31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4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D49556F-934B-4F0F-AAC6-D0EEF01BD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3085210"/>
            <a:ext cx="4626430" cy="224879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7FF05029-7D15-4E85-8E17-CB3539335E16}"/>
              </a:ext>
            </a:extLst>
          </p:cNvPr>
          <p:cNvSpPr/>
          <p:nvPr/>
        </p:nvSpPr>
        <p:spPr>
          <a:xfrm>
            <a:off x="983798" y="1166428"/>
            <a:ext cx="1357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Amalá</a:t>
            </a:r>
            <a:endParaRPr lang="pt-BR" sz="2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BD5F6B5-7571-4B8A-94D5-3A2B9AC125C1}"/>
              </a:ext>
            </a:extLst>
          </p:cNvPr>
          <p:cNvSpPr/>
          <p:nvPr/>
        </p:nvSpPr>
        <p:spPr>
          <a:xfrm>
            <a:off x="6699135" y="1166428"/>
            <a:ext cx="10124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Pipoca</a:t>
            </a:r>
            <a:endParaRPr lang="pt-BR" sz="2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3ACC3C6-CC04-4569-8FD9-01C8A7842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35" y="2506002"/>
            <a:ext cx="4497579" cy="224879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D58BA3A-7FAE-486F-B663-179A1730AA12}"/>
              </a:ext>
            </a:extLst>
          </p:cNvPr>
          <p:cNvSpPr/>
          <p:nvPr/>
        </p:nvSpPr>
        <p:spPr>
          <a:xfrm>
            <a:off x="1328057" y="1690062"/>
            <a:ext cx="4333873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Varia conforme ao orixá que é oferecido</a:t>
            </a:r>
          </a:p>
          <a:p>
            <a:endParaRPr lang="pt-B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 oferecido para humanos também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B3F269-199B-42B6-8C45-E0DF3D1BC78D}"/>
              </a:ext>
            </a:extLst>
          </p:cNvPr>
          <p:cNvSpPr/>
          <p:nvPr/>
        </p:nvSpPr>
        <p:spPr>
          <a:xfrm>
            <a:off x="6699135" y="1703099"/>
            <a:ext cx="2636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 Xapanã e Ogum</a:t>
            </a:r>
          </a:p>
        </p:txBody>
      </p:sp>
    </p:spTree>
    <p:extLst>
      <p:ext uri="{BB962C8B-B14F-4D97-AF65-F5344CB8AC3E}">
        <p14:creationId xmlns:p14="http://schemas.microsoft.com/office/powerpoint/2010/main" val="160645775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TM02892315[[fn=Mecha]]</Template>
  <TotalTime>409</TotalTime>
  <Words>612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31" baseType="lpstr">
      <vt:lpstr>Altera</vt:lpstr>
      <vt:lpstr>Arial</vt:lpstr>
      <vt:lpstr>Bernard MT Condensed</vt:lpstr>
      <vt:lpstr>Calibri</vt:lpstr>
      <vt:lpstr>Calibri Light</vt:lpstr>
      <vt:lpstr>Garamond</vt:lpstr>
      <vt:lpstr>Segoe UI Historic</vt:lpstr>
      <vt:lpstr>Times New Roman</vt:lpstr>
      <vt:lpstr>Wingdings 2</vt:lpstr>
      <vt:lpstr>HDOfficeLightV0</vt:lpstr>
      <vt:lpstr>1_HDOfficeLightV0</vt:lpstr>
      <vt:lpstr>Orgânico</vt:lpstr>
      <vt:lpstr>A Cozinha é a Base da Religião: a culinária ritual no Batuque do Rio Grande do Sul</vt:lpstr>
      <vt:lpstr>Apresentação do PowerPoint</vt:lpstr>
      <vt:lpstr>Apresentação do PowerPoint</vt:lpstr>
      <vt:lpstr>As Comidas no Batuque</vt:lpstr>
      <vt:lpstr>Alimento e seu consumo</vt:lpstr>
      <vt:lpstr>A Comida no Culto dos Mortos</vt:lpstr>
      <vt:lpstr>Apresentação do PowerPoint</vt:lpstr>
      <vt:lpstr>As Comidas Sagradas</vt:lpstr>
      <vt:lpstr>Apresentação do PowerPoint</vt:lpstr>
      <vt:lpstr>Apresentação do PowerPoint</vt:lpstr>
      <vt:lpstr>Apresentação do PowerPoint</vt:lpstr>
      <vt:lpstr>Alimento e Feitiçaria</vt:lpstr>
      <vt:lpstr>A feitiçaria pode ser usada para:</vt:lpstr>
      <vt:lpstr>Apresentação do PowerPoint</vt:lpstr>
      <vt:lpstr>A contradição na personalidade atribuída aos orixás</vt:lpstr>
      <vt:lpstr>Existem dois motivos de oferenda:</vt:lpstr>
      <vt:lpstr>Alimento e Saúde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Cozinha é a Base da Religião: a culinária ritual no batuque do Rio Grande do Sul</dc:title>
  <dc:creator>Victoria Araujo</dc:creator>
  <cp:lastModifiedBy>Victoria Araujo</cp:lastModifiedBy>
  <cp:revision>38</cp:revision>
  <dcterms:created xsi:type="dcterms:W3CDTF">2018-04-08T19:44:05Z</dcterms:created>
  <dcterms:modified xsi:type="dcterms:W3CDTF">2018-04-10T21:52:18Z</dcterms:modified>
</cp:coreProperties>
</file>