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7" r:id="rId18"/>
    <p:sldId id="268" r:id="rId19"/>
    <p:sldId id="269" r:id="rId20"/>
    <p:sldId id="265" r:id="rId21"/>
    <p:sldId id="270" r:id="rId22"/>
    <p:sldId id="271" r:id="rId23"/>
    <p:sldId id="266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0110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6861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76017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69712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8125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13062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77487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68767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1054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08064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66831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9204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604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660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8996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9694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626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E9B1CA-D9DE-48E8-BC33-D4CA98E79BED}" type="datetimeFigureOut">
              <a:rPr lang="pt-BR" smtClean="0"/>
              <a:pPr/>
              <a:t>08/05/2015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3D2D0-F63F-4D47-BF40-F5B3B5B9F6F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38702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peru.travel/br/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Entendendo a dinâmica do turismo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Dimensão e </a:t>
            </a:r>
            <a:r>
              <a:rPr lang="pt-BR" dirty="0" err="1" smtClean="0"/>
              <a:t>dinamica</a:t>
            </a:r>
            <a:r>
              <a:rPr lang="pt-BR" dirty="0" smtClean="0"/>
              <a:t> do turismo</a:t>
            </a:r>
          </a:p>
          <a:p>
            <a:r>
              <a:rPr lang="pt-BR" dirty="0" err="1" smtClean="0"/>
              <a:t>Profa</a:t>
            </a:r>
            <a:r>
              <a:rPr lang="pt-BR" dirty="0" smtClean="0"/>
              <a:t>. Karina </a:t>
            </a:r>
            <a:r>
              <a:rPr lang="pt-BR" dirty="0" err="1" smtClean="0"/>
              <a:t>Solha</a:t>
            </a:r>
            <a:endParaRPr lang="pt-BR" dirty="0" smtClean="0"/>
          </a:p>
          <a:p>
            <a:r>
              <a:rPr lang="pt-BR" dirty="0" smtClean="0"/>
              <a:t>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52013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771" y="198385"/>
            <a:ext cx="5311344" cy="1400530"/>
          </a:xfrm>
        </p:spPr>
        <p:txBody>
          <a:bodyPr/>
          <a:lstStyle/>
          <a:p>
            <a:r>
              <a:rPr lang="pt-BR" dirty="0" smtClean="0"/>
              <a:t>OFERTA TURÍSTICA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2811" y="1068201"/>
            <a:ext cx="4886036" cy="27483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8323" y="0"/>
            <a:ext cx="5389418" cy="303154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771" y="3530158"/>
            <a:ext cx="5689600" cy="32004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93859" y="767284"/>
            <a:ext cx="511166" cy="285552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pt-BR" b="1" dirty="0" smtClean="0"/>
              <a:t>ORIGINAL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431116" y="629587"/>
            <a:ext cx="80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Lima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9593705" y="3192905"/>
            <a:ext cx="243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Mercado de Cuzco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9457" y="3622811"/>
            <a:ext cx="5579034" cy="31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3535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5005181" cy="746495"/>
          </a:xfrm>
        </p:spPr>
        <p:txBody>
          <a:bodyPr/>
          <a:lstStyle/>
          <a:p>
            <a:r>
              <a:rPr lang="pt-BR" dirty="0" smtClean="0"/>
              <a:t>OFERTA TURÍSTICA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6111" y="149902"/>
            <a:ext cx="6115987" cy="344024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0098" y="3450782"/>
            <a:ext cx="4065686" cy="31933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4852" y="3402768"/>
            <a:ext cx="5847829" cy="328940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463919" y="3057057"/>
            <a:ext cx="620042" cy="363511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pt-BR" sz="2400" b="1" dirty="0" smtClean="0"/>
              <a:t>ORIGINAL</a:t>
            </a:r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078" y="1199213"/>
            <a:ext cx="4916774" cy="276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00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OFERTA TURÍSTICA....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064708" y="160330"/>
            <a:ext cx="343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DERIVADA</a:t>
            </a:r>
            <a:endParaRPr lang="pt-BR" sz="32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211" y="1285856"/>
            <a:ext cx="5217150" cy="29346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9983" y="684095"/>
            <a:ext cx="5196590" cy="292308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4560" y="3607177"/>
            <a:ext cx="5653718" cy="318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824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OFERTA TURÍSTICA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3161" y="1519024"/>
            <a:ext cx="9184386" cy="516621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225476">
            <a:off x="-42411" y="2577207"/>
            <a:ext cx="5385472" cy="302932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97" y="0"/>
            <a:ext cx="6395803" cy="359763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8718" y="1123890"/>
            <a:ext cx="837730" cy="556135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pt-BR" sz="3600" b="1" dirty="0" smtClean="0"/>
              <a:t>DERIVADA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xmlns="" val="5828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7042" y="0"/>
            <a:ext cx="10224958" cy="57515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93239" y="6035291"/>
            <a:ext cx="6153391" cy="689548"/>
          </a:xfrm>
        </p:spPr>
        <p:txBody>
          <a:bodyPr/>
          <a:lstStyle/>
          <a:p>
            <a:r>
              <a:rPr lang="pt-BR" dirty="0" smtClean="0"/>
              <a:t>OFERTA TURÍSTICA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453218">
            <a:off x="-566608" y="1634616"/>
            <a:ext cx="6067806" cy="3413141"/>
          </a:xfrm>
          <a:prstGeom prst="rect">
            <a:avLst/>
          </a:prstGeom>
        </p:spPr>
      </p:pic>
      <p:sp>
        <p:nvSpPr>
          <p:cNvPr id="7" name="Seta para a esquerda 6"/>
          <p:cNvSpPr/>
          <p:nvPr/>
        </p:nvSpPr>
        <p:spPr>
          <a:xfrm>
            <a:off x="6927273" y="429491"/>
            <a:ext cx="872836" cy="18010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524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518323" cy="54519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8227" y="224852"/>
            <a:ext cx="5513773" cy="358479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78" y="3389919"/>
            <a:ext cx="5876143" cy="330533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0944" y="3325510"/>
            <a:ext cx="5861154" cy="32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72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Oferta turística hoje...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5927" y="142503"/>
            <a:ext cx="4558539" cy="34214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902" y="1274653"/>
            <a:ext cx="3780167" cy="283084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220069" y="1639024"/>
            <a:ext cx="354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Os que tem o que contar...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39902" y="4105502"/>
            <a:ext cx="306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São hospitaleiros....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9055" y="3563992"/>
            <a:ext cx="5139606" cy="287837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557647" y="4043787"/>
            <a:ext cx="2497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Compartilham o que sabem...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12377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Então pode-se dizer que oferta turística é...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1853248"/>
            <a:ext cx="9744797" cy="47276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 smtClean="0"/>
              <a:t>“Todos os bens e serviços que estão à disposição dos consumidores-turistas, por um dado preço em um determinado período de tempo, podem ser caracterizados como oferta turística”</a:t>
            </a:r>
          </a:p>
          <a:p>
            <a:pPr marL="0" indent="0" algn="ctr">
              <a:buNone/>
            </a:pPr>
            <a:r>
              <a:rPr lang="pt-BR" b="1" dirty="0" smtClean="0"/>
              <a:t>OU</a:t>
            </a:r>
          </a:p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dirty="0" smtClean="0"/>
              <a:t>“... a oferta em turismo pode ser concebida como o conjunto dos recursos naturais e culturais que, em sua essência, constituem a matéria-prima a atividade turística porque, na realidade são esses recursos que provocam a afluência de turistas. A esse conjunto agregam-se os serviços produzidos para dar consistência ao seu consumo, os quais compõem os elementos que integram a oferta no seu sentido amplo, numa estrutura de mercado.” (Beni, 2008:153)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2357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911" y="2170682"/>
            <a:ext cx="5851671" cy="891173"/>
          </a:xfrm>
        </p:spPr>
        <p:txBody>
          <a:bodyPr/>
          <a:lstStyle/>
          <a:p>
            <a:r>
              <a:rPr lang="pt-BR" sz="4000" dirty="0" smtClean="0"/>
              <a:t>Sendo pragmáticos...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721927" y="452718"/>
            <a:ext cx="5935053" cy="6100482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/>
              <a:t>1. Atrativos turísticos</a:t>
            </a:r>
          </a:p>
          <a:p>
            <a:pPr lvl="1"/>
            <a:r>
              <a:rPr lang="pt-BR" sz="2000" dirty="0" smtClean="0"/>
              <a:t>Naturais</a:t>
            </a:r>
          </a:p>
          <a:p>
            <a:pPr lvl="1"/>
            <a:r>
              <a:rPr lang="pt-BR" sz="2000" dirty="0" smtClean="0"/>
              <a:t>Histórico Culturais</a:t>
            </a:r>
          </a:p>
          <a:p>
            <a:pPr lvl="1"/>
            <a:r>
              <a:rPr lang="pt-BR" sz="2000" dirty="0" smtClean="0"/>
              <a:t>Realizações técnicas e científicas</a:t>
            </a:r>
          </a:p>
          <a:p>
            <a:pPr lvl="1"/>
            <a:r>
              <a:rPr lang="pt-BR" sz="2000" dirty="0" smtClean="0"/>
              <a:t>Acontecimentos programados</a:t>
            </a:r>
          </a:p>
          <a:p>
            <a:pPr marL="457200" lvl="1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sz="2400" dirty="0" smtClean="0"/>
              <a:t>2. Equipamentos e serviços turísticos</a:t>
            </a:r>
          </a:p>
          <a:p>
            <a:pPr lvl="1"/>
            <a:r>
              <a:rPr lang="pt-BR" sz="2000" dirty="0" smtClean="0"/>
              <a:t>Meios de hospedagem</a:t>
            </a:r>
          </a:p>
          <a:p>
            <a:pPr lvl="1"/>
            <a:r>
              <a:rPr lang="pt-BR" sz="2000" dirty="0" smtClean="0"/>
              <a:t>Serviços de Alimentação</a:t>
            </a:r>
          </a:p>
          <a:p>
            <a:pPr lvl="1"/>
            <a:r>
              <a:rPr lang="pt-BR" sz="2000" dirty="0" smtClean="0"/>
              <a:t>Recreação e entretenimento</a:t>
            </a:r>
          </a:p>
          <a:p>
            <a:pPr lvl="1"/>
            <a:r>
              <a:rPr lang="pt-BR" sz="2000" dirty="0" smtClean="0"/>
              <a:t>Outros Serviços turísticos</a:t>
            </a:r>
          </a:p>
          <a:p>
            <a:pPr lvl="1"/>
            <a:r>
              <a:rPr lang="pt-BR" sz="2000" dirty="0" smtClean="0"/>
              <a:t>Informações turísticas</a:t>
            </a:r>
          </a:p>
          <a:p>
            <a:pPr lvl="1"/>
            <a:r>
              <a:rPr lang="pt-BR" sz="2000" dirty="0" smtClean="0"/>
              <a:t>Complexos turísticos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5675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1863436"/>
          </a:xfrm>
        </p:spPr>
        <p:txBody>
          <a:bodyPr/>
          <a:lstStyle/>
          <a:p>
            <a:pPr algn="ctr"/>
            <a:r>
              <a:rPr lang="pt-BR" dirty="0" smtClean="0"/>
              <a:t>Isso é o suficiente? 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704191" y="3738289"/>
            <a:ext cx="7462572" cy="86142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Bastam atrativos espetaculares? </a:t>
            </a:r>
            <a:endParaRPr lang="pt-BR" sz="32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7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TURISMO O QUE É?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2800" dirty="0" smtClean="0"/>
              <a:t>“Turismo é um ato que supõe deslocamento, envolvendo gasto de renda cujo objetivo principal é conseguir satisfação e serviços que são oferecidos através de uma atividade produtiva, gerada mediante inversão prévia. (</a:t>
            </a:r>
            <a:r>
              <a:rPr lang="pt-BR" sz="2800" dirty="0" err="1" smtClean="0"/>
              <a:t>Palomo</a:t>
            </a:r>
            <a:r>
              <a:rPr lang="pt-BR" sz="2800" dirty="0" smtClean="0"/>
              <a:t>, 1985)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6838" y="965336"/>
            <a:ext cx="9404723" cy="1400530"/>
          </a:xfrm>
        </p:spPr>
        <p:txBody>
          <a:bodyPr/>
          <a:lstStyle/>
          <a:p>
            <a:r>
              <a:rPr lang="pt-BR" dirty="0" smtClean="0"/>
              <a:t>PRODUTO TURÍSTICO 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0091" y="3133315"/>
            <a:ext cx="8672944" cy="1707674"/>
          </a:xfrm>
          <a:prstGeom prst="rect">
            <a:avLst/>
          </a:prstGeom>
        </p:spPr>
      </p:pic>
      <p:sp>
        <p:nvSpPr>
          <p:cNvPr id="5" name="Arredondar Retângulo no Mesmo Canto Lateral 4"/>
          <p:cNvSpPr/>
          <p:nvPr/>
        </p:nvSpPr>
        <p:spPr>
          <a:xfrm>
            <a:off x="1475506" y="2442971"/>
            <a:ext cx="1773382" cy="613239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Acesso</a:t>
            </a:r>
            <a:endParaRPr lang="pt-BR" dirty="0"/>
          </a:p>
        </p:txBody>
      </p:sp>
      <p:sp>
        <p:nvSpPr>
          <p:cNvPr id="6" name="Arredondar Retângulo no Mesmo Canto Lateral 5"/>
          <p:cNvSpPr/>
          <p:nvPr/>
        </p:nvSpPr>
        <p:spPr>
          <a:xfrm>
            <a:off x="1420091" y="4840989"/>
            <a:ext cx="2260814" cy="667526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Transporte</a:t>
            </a:r>
            <a:endParaRPr lang="pt-BR" dirty="0"/>
          </a:p>
        </p:txBody>
      </p:sp>
      <p:sp>
        <p:nvSpPr>
          <p:cNvPr id="7" name="Arredondar Retângulo no Mesmo Canto Lateral 6"/>
          <p:cNvSpPr/>
          <p:nvPr/>
        </p:nvSpPr>
        <p:spPr>
          <a:xfrm>
            <a:off x="3927763" y="4824794"/>
            <a:ext cx="2313708" cy="67166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Serviço de Alimentação</a:t>
            </a:r>
            <a:endParaRPr lang="pt-BR" dirty="0"/>
          </a:p>
        </p:txBody>
      </p:sp>
      <p:sp>
        <p:nvSpPr>
          <p:cNvPr id="8" name="Arredondar Retângulo no Mesmo Canto Lateral 7"/>
          <p:cNvSpPr/>
          <p:nvPr/>
        </p:nvSpPr>
        <p:spPr>
          <a:xfrm>
            <a:off x="6488329" y="4824794"/>
            <a:ext cx="2341418" cy="744353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Serviços de receptivo turístico</a:t>
            </a:r>
            <a:endParaRPr lang="pt-BR" dirty="0"/>
          </a:p>
        </p:txBody>
      </p:sp>
      <p:sp>
        <p:nvSpPr>
          <p:cNvPr id="9" name="Arredondar Retângulo no Mesmo Canto Lateral 8"/>
          <p:cNvSpPr/>
          <p:nvPr/>
        </p:nvSpPr>
        <p:spPr>
          <a:xfrm>
            <a:off x="3622960" y="2481523"/>
            <a:ext cx="1863436" cy="613239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Hospedagem</a:t>
            </a:r>
            <a:endParaRPr lang="pt-BR" dirty="0"/>
          </a:p>
        </p:txBody>
      </p:sp>
      <p:sp>
        <p:nvSpPr>
          <p:cNvPr id="10" name="Arredondar Retângulo no Mesmo Canto Lateral 9"/>
          <p:cNvSpPr/>
          <p:nvPr/>
        </p:nvSpPr>
        <p:spPr>
          <a:xfrm>
            <a:off x="5860468" y="2512611"/>
            <a:ext cx="1939636" cy="613239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Informação turística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86222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PRODUTO TURÍSTICO</a:t>
            </a:r>
            <a:endParaRPr lang="pt-BR" dirty="0"/>
          </a:p>
        </p:txBody>
      </p:sp>
      <p:sp>
        <p:nvSpPr>
          <p:cNvPr id="3" name="Trapezoide 2"/>
          <p:cNvSpPr/>
          <p:nvPr/>
        </p:nvSpPr>
        <p:spPr>
          <a:xfrm>
            <a:off x="359765" y="1223741"/>
            <a:ext cx="3299425" cy="2298947"/>
          </a:xfrm>
          <a:prstGeom prst="trapezoi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/>
              <a:t>ATRATIVOS</a:t>
            </a:r>
            <a:endParaRPr lang="pt-BR" sz="3200" dirty="0"/>
          </a:p>
        </p:txBody>
      </p:sp>
      <p:sp>
        <p:nvSpPr>
          <p:cNvPr id="7" name="Trapezoide 6"/>
          <p:cNvSpPr/>
          <p:nvPr/>
        </p:nvSpPr>
        <p:spPr>
          <a:xfrm rot="10800000">
            <a:off x="4416962" y="1154779"/>
            <a:ext cx="3162925" cy="2463838"/>
          </a:xfrm>
          <a:prstGeom prst="trapezoi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761735" y="2063952"/>
            <a:ext cx="2578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 smtClean="0"/>
              <a:t>FACILIDADES</a:t>
            </a:r>
            <a:endParaRPr lang="pt-BR" sz="3000" dirty="0"/>
          </a:p>
        </p:txBody>
      </p:sp>
      <p:sp>
        <p:nvSpPr>
          <p:cNvPr id="9" name="Cruz 8"/>
          <p:cNvSpPr/>
          <p:nvPr/>
        </p:nvSpPr>
        <p:spPr>
          <a:xfrm>
            <a:off x="3779717" y="2076517"/>
            <a:ext cx="637245" cy="573239"/>
          </a:xfrm>
          <a:prstGeom prst="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704538" y="4010391"/>
            <a:ext cx="10927829" cy="26752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2800" dirty="0" smtClean="0"/>
              <a:t>“O amálgama de elementos tangíveis e intangíveis, centralizados numa atividade específica e numa determinada destinação, as facilidades e as formas de acesso, das quais o turista compra a combinação de atividades e arranjos.” </a:t>
            </a:r>
            <a:r>
              <a:rPr lang="pt-BR" sz="1400" dirty="0" smtClean="0"/>
              <a:t>(</a:t>
            </a:r>
            <a:r>
              <a:rPr lang="pt-BR" sz="1400" dirty="0" err="1" smtClean="0"/>
              <a:t>Medlik</a:t>
            </a:r>
            <a:r>
              <a:rPr lang="pt-BR" sz="1400" dirty="0" smtClean="0"/>
              <a:t> e </a:t>
            </a:r>
            <a:r>
              <a:rPr lang="pt-BR" sz="1400" dirty="0" err="1" smtClean="0"/>
              <a:t>Midleton</a:t>
            </a:r>
            <a:r>
              <a:rPr lang="pt-BR" sz="1400" dirty="0" smtClean="0"/>
              <a:t> </a:t>
            </a:r>
            <a:r>
              <a:rPr lang="pt-BR" sz="1400" i="1" dirty="0" smtClean="0"/>
              <a:t>apud</a:t>
            </a:r>
            <a:r>
              <a:rPr lang="pt-BR" sz="1400" dirty="0" smtClean="0"/>
              <a:t> </a:t>
            </a:r>
            <a:r>
              <a:rPr lang="pt-BR" sz="1400" dirty="0" err="1" smtClean="0"/>
              <a:t>Ruschmann</a:t>
            </a:r>
            <a:r>
              <a:rPr lang="pt-BR" sz="1400" dirty="0" smtClean="0"/>
              <a:t>, 1995:26)</a:t>
            </a:r>
            <a:endParaRPr lang="pt-BR" sz="1400" dirty="0"/>
          </a:p>
        </p:txBody>
      </p:sp>
      <p:sp>
        <p:nvSpPr>
          <p:cNvPr id="11" name="Trapezoide 10"/>
          <p:cNvSpPr/>
          <p:nvPr/>
        </p:nvSpPr>
        <p:spPr>
          <a:xfrm>
            <a:off x="8469371" y="1152983"/>
            <a:ext cx="3162925" cy="2463838"/>
          </a:xfrm>
          <a:prstGeom prst="trapezoi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/>
              <a:t>ACESSO</a:t>
            </a:r>
            <a:endParaRPr lang="pt-BR" sz="3200" dirty="0"/>
          </a:p>
        </p:txBody>
      </p:sp>
      <p:sp>
        <p:nvSpPr>
          <p:cNvPr id="12" name="Cruz 11"/>
          <p:cNvSpPr/>
          <p:nvPr/>
        </p:nvSpPr>
        <p:spPr>
          <a:xfrm>
            <a:off x="7680917" y="2054331"/>
            <a:ext cx="637245" cy="573239"/>
          </a:xfrm>
          <a:prstGeom prst="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2898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725" y="1926237"/>
            <a:ext cx="6329029" cy="40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462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Características do produto turístico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103312" y="1394085"/>
            <a:ext cx="9434773" cy="4976735"/>
          </a:xfrm>
        </p:spPr>
        <p:txBody>
          <a:bodyPr>
            <a:normAutofit/>
          </a:bodyPr>
          <a:lstStyle/>
          <a:p>
            <a:r>
              <a:rPr lang="pt-BR" dirty="0" smtClean="0"/>
              <a:t>Composição de produtos imóveis</a:t>
            </a:r>
          </a:p>
          <a:p>
            <a:r>
              <a:rPr lang="pt-BR" dirty="0" smtClean="0"/>
              <a:t>Intangibilidade</a:t>
            </a:r>
          </a:p>
          <a:p>
            <a:r>
              <a:rPr lang="pt-BR" dirty="0" smtClean="0"/>
              <a:t>Rigidez</a:t>
            </a:r>
          </a:p>
          <a:p>
            <a:r>
              <a:rPr lang="pt-BR" dirty="0" smtClean="0"/>
              <a:t>Heterogeneidade</a:t>
            </a:r>
          </a:p>
          <a:p>
            <a:r>
              <a:rPr lang="pt-BR" dirty="0" smtClean="0"/>
              <a:t>Inseparabilidade</a:t>
            </a:r>
          </a:p>
          <a:p>
            <a:r>
              <a:rPr lang="pt-BR" dirty="0" smtClean="0"/>
              <a:t>Liberdade na composição do produto</a:t>
            </a:r>
          </a:p>
          <a:p>
            <a:r>
              <a:rPr lang="pt-BR" dirty="0" smtClean="0"/>
              <a:t>Pagamento adiantado</a:t>
            </a:r>
          </a:p>
          <a:p>
            <a:r>
              <a:rPr lang="pt-BR" dirty="0" smtClean="0"/>
              <a:t>Diversos profissionais no processo de criação e oferta do produto</a:t>
            </a:r>
          </a:p>
          <a:p>
            <a:r>
              <a:rPr lang="pt-BR" dirty="0" smtClean="0"/>
              <a:t>Consumo estimulado</a:t>
            </a:r>
          </a:p>
          <a:p>
            <a:r>
              <a:rPr lang="pt-BR" dirty="0" smtClean="0"/>
              <a:t>Não propriedade</a:t>
            </a:r>
          </a:p>
          <a:p>
            <a:pPr marL="0" indent="0" algn="r">
              <a:buNone/>
            </a:pPr>
            <a:r>
              <a:rPr lang="pt-BR" sz="1700" dirty="0" smtClean="0"/>
              <a:t>(</a:t>
            </a:r>
            <a:r>
              <a:rPr lang="pt-BR" sz="1700" dirty="0" err="1" smtClean="0"/>
              <a:t>Lhoman</a:t>
            </a:r>
            <a:r>
              <a:rPr lang="pt-BR" sz="1700" dirty="0"/>
              <a:t> </a:t>
            </a:r>
            <a:r>
              <a:rPr lang="pt-BR" sz="1700" dirty="0" smtClean="0"/>
              <a:t>&amp; </a:t>
            </a:r>
            <a:r>
              <a:rPr lang="pt-BR" sz="1700" dirty="0" err="1" smtClean="0"/>
              <a:t>Panosso</a:t>
            </a:r>
            <a:r>
              <a:rPr lang="pt-BR" sz="1700" dirty="0" smtClean="0"/>
              <a:t>, 2008: 372)</a:t>
            </a:r>
          </a:p>
        </p:txBody>
      </p:sp>
    </p:spTree>
    <p:extLst>
      <p:ext uri="{BB962C8B-B14F-4D97-AF65-F5344CB8AC3E}">
        <p14:creationId xmlns:p14="http://schemas.microsoft.com/office/powerpoint/2010/main" xmlns="" val="415103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 seria....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sz="3200" dirty="0" smtClean="0"/>
              <a:t>Turismo é o movimento de forasteiros que se refere às relações interpessoais e é, em suma um fenômeno sociológico. É a soma das relações entre pessoas que realizam sua permanência circunstancialmente em algum lugar e os habitantes habituais do mesmo. (Eric Cohen)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 ainda...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2800" dirty="0" smtClean="0"/>
              <a:t>O complexo de atividades e serviços relacionados aos deslocamentos, transportes, alojamentos, alimentação, circulação de produtos </a:t>
            </a:r>
            <a:r>
              <a:rPr lang="pt-BR" sz="2800" dirty="0" err="1" smtClean="0"/>
              <a:t>títpicos</a:t>
            </a:r>
            <a:r>
              <a:rPr lang="pt-BR" sz="2800" dirty="0" smtClean="0"/>
              <a:t>, atividades relacionadas aos movimentos culturais, visitas, lazer e entretenimento. (Andrade, 1992)</a:t>
            </a:r>
            <a:endParaRPr lang="pt-BR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 também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2800" dirty="0" smtClean="0"/>
              <a:t>O conjunto de relações e fenômenos que se originam do ato ou fato jurídico que leva a efeito o indivíduo para empreender ou realizar uma viagem ou obter sua morada legal em lugar distinto da sua habitual (Raul </a:t>
            </a:r>
            <a:r>
              <a:rPr lang="pt-BR" sz="2800" dirty="0" err="1" smtClean="0"/>
              <a:t>Gonzales</a:t>
            </a:r>
            <a:r>
              <a:rPr lang="pt-BR" sz="2800" dirty="0" smtClean="0"/>
              <a:t>, 1978)</a:t>
            </a:r>
            <a:endParaRPr lang="pt-BR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Afinal...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2800" b="1" dirty="0" smtClean="0"/>
              <a:t>Turismo compreende as </a:t>
            </a:r>
            <a:r>
              <a:rPr lang="pt-BR" sz="2800" b="1" dirty="0" smtClean="0"/>
              <a:t>atividades que as pessoas realizam durante viagens e estadas em lugares diferentes do seu entorno habitual, por um período inferior a um ano, com finalidade de lazer, negócios ou </a:t>
            </a:r>
            <a:r>
              <a:rPr lang="pt-BR" sz="2800" b="1" dirty="0" smtClean="0"/>
              <a:t>outras” (OMT)</a:t>
            </a:r>
            <a:endParaRPr lang="pt-BR" sz="28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 de fato..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3312" y="1515292"/>
            <a:ext cx="8946541" cy="47331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/>
              <a:t>As definições de turismo contemplam sempre:</a:t>
            </a:r>
          </a:p>
          <a:p>
            <a:pPr lvl="1"/>
            <a:r>
              <a:rPr lang="pt-BR" sz="2800" dirty="0" smtClean="0"/>
              <a:t>O deslocamento</a:t>
            </a:r>
          </a:p>
          <a:p>
            <a:pPr lvl="1"/>
            <a:r>
              <a:rPr lang="pt-BR" sz="2800" dirty="0" smtClean="0"/>
              <a:t>A temporalidade</a:t>
            </a:r>
          </a:p>
          <a:p>
            <a:pPr lvl="1"/>
            <a:r>
              <a:rPr lang="pt-BR" sz="2800" dirty="0" smtClean="0"/>
              <a:t>A permanência fora do domicílio</a:t>
            </a:r>
          </a:p>
          <a:p>
            <a:pPr lvl="1"/>
            <a:r>
              <a:rPr lang="pt-BR" sz="2800" dirty="0" smtClean="0"/>
              <a:t>O objeto do turismo – a </a:t>
            </a:r>
            <a:r>
              <a:rPr lang="pt-BR" sz="2800" dirty="0" err="1" smtClean="0"/>
              <a:t>infra-estrutura</a:t>
            </a:r>
            <a:r>
              <a:rPr lang="pt-BR" sz="2800" dirty="0" smtClean="0"/>
              <a:t> turística</a:t>
            </a:r>
          </a:p>
          <a:p>
            <a:pPr lvl="1"/>
            <a:r>
              <a:rPr lang="pt-BR" sz="2800" dirty="0" smtClean="0"/>
              <a:t>O sujeito do turismo - o turista</a:t>
            </a:r>
          </a:p>
          <a:p>
            <a:pPr lvl="1" algn="r">
              <a:buNone/>
            </a:pPr>
            <a:r>
              <a:rPr lang="pt-BR" sz="2800" dirty="0" smtClean="0"/>
              <a:t>(Beni, 2008)</a:t>
            </a:r>
            <a:endParaRPr lang="pt-BR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funciona?</a:t>
            </a:r>
            <a:endParaRPr lang="pt-BR" dirty="0"/>
          </a:p>
        </p:txBody>
      </p:sp>
      <p:pic>
        <p:nvPicPr>
          <p:cNvPr id="4" name="Espaço Reservado para Conteúdo 3" descr="howstuffwork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90057" y="1022974"/>
            <a:ext cx="8631696" cy="583502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107" y="266541"/>
            <a:ext cx="4883832" cy="1400530"/>
          </a:xfrm>
        </p:spPr>
        <p:txBody>
          <a:bodyPr/>
          <a:lstStyle/>
          <a:p>
            <a:r>
              <a:rPr lang="pt-BR" dirty="0" smtClean="0"/>
              <a:t>Sistema de Turismo</a:t>
            </a:r>
            <a:endParaRPr lang="pt-BR" dirty="0"/>
          </a:p>
        </p:txBody>
      </p:sp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283029" y="-1233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105" name="Grupo 104"/>
          <p:cNvGrpSpPr/>
          <p:nvPr/>
        </p:nvGrpSpPr>
        <p:grpSpPr>
          <a:xfrm>
            <a:off x="6678205" y="588841"/>
            <a:ext cx="3384457" cy="2888957"/>
            <a:chOff x="6678205" y="588841"/>
            <a:chExt cx="3384457" cy="2888957"/>
          </a:xfrm>
        </p:grpSpPr>
        <p:grpSp>
          <p:nvGrpSpPr>
            <p:cNvPr id="72" name="Grupo 71"/>
            <p:cNvGrpSpPr/>
            <p:nvPr/>
          </p:nvGrpSpPr>
          <p:grpSpPr>
            <a:xfrm>
              <a:off x="6678205" y="588841"/>
              <a:ext cx="3384457" cy="2888957"/>
              <a:chOff x="6702322" y="326474"/>
              <a:chExt cx="3384457" cy="2888957"/>
            </a:xfrm>
          </p:grpSpPr>
          <p:sp>
            <p:nvSpPr>
              <p:cNvPr id="64" name="Elipse 63"/>
              <p:cNvSpPr/>
              <p:nvPr/>
            </p:nvSpPr>
            <p:spPr>
              <a:xfrm>
                <a:off x="6771594" y="326474"/>
                <a:ext cx="1852860" cy="1857647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Elipse 68"/>
              <p:cNvSpPr/>
              <p:nvPr/>
            </p:nvSpPr>
            <p:spPr>
              <a:xfrm>
                <a:off x="8268556" y="1399263"/>
                <a:ext cx="1818223" cy="1767849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Elipse 70"/>
              <p:cNvSpPr/>
              <p:nvPr/>
            </p:nvSpPr>
            <p:spPr>
              <a:xfrm>
                <a:off x="8146709" y="378963"/>
                <a:ext cx="1904125" cy="1857648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Elipse 69"/>
              <p:cNvSpPr/>
              <p:nvPr/>
            </p:nvSpPr>
            <p:spPr>
              <a:xfrm>
                <a:off x="6702322" y="1257791"/>
                <a:ext cx="1991405" cy="1957640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3" name="CaixaDeTexto 72"/>
            <p:cNvSpPr txBox="1"/>
            <p:nvPr/>
          </p:nvSpPr>
          <p:spPr>
            <a:xfrm>
              <a:off x="6936997" y="1006405"/>
              <a:ext cx="1407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2"/>
                  </a:solidFill>
                </a:rPr>
                <a:t>Ecológico</a:t>
              </a:r>
              <a:endParaRPr lang="pt-BR" b="1" dirty="0">
                <a:solidFill>
                  <a:schemeClr val="bg2"/>
                </a:solidFill>
              </a:endParaRPr>
            </a:p>
          </p:txBody>
        </p:sp>
        <p:sp>
          <p:nvSpPr>
            <p:cNvPr id="74" name="CaixaDeTexto 73"/>
            <p:cNvSpPr txBox="1"/>
            <p:nvPr/>
          </p:nvSpPr>
          <p:spPr>
            <a:xfrm>
              <a:off x="8497435" y="1342931"/>
              <a:ext cx="1109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ln w="0"/>
                  <a:solidFill>
                    <a:schemeClr val="accent4">
                      <a:lumMod val="75000"/>
                    </a:schemeClr>
                  </a:solidFill>
                </a:rPr>
                <a:t>Cultural</a:t>
              </a:r>
              <a:endParaRPr lang="pt-BR" b="1" dirty="0">
                <a:ln w="0"/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" name="CaixaDeTexto 74"/>
            <p:cNvSpPr txBox="1"/>
            <p:nvPr/>
          </p:nvSpPr>
          <p:spPr>
            <a:xfrm>
              <a:off x="6821034" y="2395006"/>
              <a:ext cx="1524000" cy="377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accent4">
                      <a:lumMod val="50000"/>
                    </a:schemeClr>
                  </a:solidFill>
                </a:rPr>
                <a:t>Econômico</a:t>
              </a:r>
              <a:endParaRPr lang="pt-BR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76" name="CaixaDeTexto 75"/>
            <p:cNvSpPr txBox="1"/>
            <p:nvPr/>
          </p:nvSpPr>
          <p:spPr>
            <a:xfrm>
              <a:off x="8707318" y="2641697"/>
              <a:ext cx="1046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accent6">
                      <a:lumMod val="50000"/>
                    </a:schemeClr>
                  </a:solidFill>
                </a:rPr>
                <a:t>Social</a:t>
              </a:r>
              <a:endParaRPr lang="pt-BR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95" name="Grupo 94"/>
          <p:cNvGrpSpPr/>
          <p:nvPr/>
        </p:nvGrpSpPr>
        <p:grpSpPr>
          <a:xfrm>
            <a:off x="5902356" y="4051035"/>
            <a:ext cx="4936156" cy="2610411"/>
            <a:chOff x="5930723" y="3795762"/>
            <a:chExt cx="4936156" cy="2610411"/>
          </a:xfrm>
        </p:grpSpPr>
        <p:sp>
          <p:nvSpPr>
            <p:cNvPr id="63" name="Retângulo 62"/>
            <p:cNvSpPr/>
            <p:nvPr/>
          </p:nvSpPr>
          <p:spPr>
            <a:xfrm>
              <a:off x="5930723" y="3795762"/>
              <a:ext cx="4936156" cy="261041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CaixaDeTexto 76"/>
            <p:cNvSpPr txBox="1"/>
            <p:nvPr/>
          </p:nvSpPr>
          <p:spPr>
            <a:xfrm>
              <a:off x="6546374" y="4410931"/>
              <a:ext cx="1349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OFERTA</a:t>
              </a:r>
              <a:endParaRPr lang="pt-BR" b="1" dirty="0"/>
            </a:p>
          </p:txBody>
        </p:sp>
        <p:sp>
          <p:nvSpPr>
            <p:cNvPr id="78" name="CaixaDeTexto 77"/>
            <p:cNvSpPr txBox="1"/>
            <p:nvPr/>
          </p:nvSpPr>
          <p:spPr>
            <a:xfrm>
              <a:off x="8897565" y="4410931"/>
              <a:ext cx="1513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DEMANDA</a:t>
              </a:r>
              <a:endParaRPr lang="pt-BR" b="1" dirty="0"/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7624476" y="3807888"/>
              <a:ext cx="1914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MERCADO</a:t>
              </a:r>
              <a:endParaRPr lang="pt-BR" b="1" dirty="0"/>
            </a:p>
          </p:txBody>
        </p:sp>
        <p:sp>
          <p:nvSpPr>
            <p:cNvPr id="80" name="CaixaDeTexto 79"/>
            <p:cNvSpPr txBox="1"/>
            <p:nvPr/>
          </p:nvSpPr>
          <p:spPr>
            <a:xfrm>
              <a:off x="6379029" y="5156786"/>
              <a:ext cx="1690914" cy="369332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002060"/>
                  </a:solidFill>
                </a:rPr>
                <a:t>Produção</a:t>
              </a:r>
              <a:endParaRPr lang="pt-BR" b="1" dirty="0">
                <a:solidFill>
                  <a:srgbClr val="002060"/>
                </a:solidFill>
              </a:endParaRPr>
            </a:p>
          </p:txBody>
        </p:sp>
        <p:sp>
          <p:nvSpPr>
            <p:cNvPr id="81" name="CaixaDeTexto 80"/>
            <p:cNvSpPr txBox="1"/>
            <p:nvPr/>
          </p:nvSpPr>
          <p:spPr>
            <a:xfrm>
              <a:off x="8854374" y="5149529"/>
              <a:ext cx="1556242" cy="369332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002060"/>
                  </a:solidFill>
                </a:rPr>
                <a:t>Consumo</a:t>
              </a:r>
              <a:endParaRPr lang="pt-BR" b="1" dirty="0">
                <a:solidFill>
                  <a:srgbClr val="002060"/>
                </a:solidFill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7557633" y="5835716"/>
              <a:ext cx="1625600" cy="369332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Distribuição</a:t>
              </a:r>
              <a:endParaRPr lang="pt-BR" b="1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85" name="Conector angulado 84"/>
            <p:cNvCxnSpPr/>
            <p:nvPr/>
          </p:nvCxnSpPr>
          <p:spPr>
            <a:xfrm>
              <a:off x="7039429" y="5571338"/>
              <a:ext cx="518204" cy="495633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angulado 86"/>
            <p:cNvCxnSpPr>
              <a:stCxn id="82" idx="3"/>
            </p:cNvCxnSpPr>
            <p:nvPr/>
          </p:nvCxnSpPr>
          <p:spPr>
            <a:xfrm flipV="1">
              <a:off x="9183233" y="5585852"/>
              <a:ext cx="355303" cy="434530"/>
            </a:xfrm>
            <a:prstGeom prst="bentConnector2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de seta reta 88"/>
            <p:cNvCxnSpPr/>
            <p:nvPr/>
          </p:nvCxnSpPr>
          <p:spPr>
            <a:xfrm flipH="1">
              <a:off x="8398801" y="4169314"/>
              <a:ext cx="0" cy="15493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upo 100"/>
          <p:cNvGrpSpPr/>
          <p:nvPr/>
        </p:nvGrpSpPr>
        <p:grpSpPr>
          <a:xfrm>
            <a:off x="1344732" y="2552019"/>
            <a:ext cx="2784764" cy="3908302"/>
            <a:chOff x="1293102" y="2359866"/>
            <a:chExt cx="2784764" cy="3908302"/>
          </a:xfrm>
        </p:grpSpPr>
        <p:sp>
          <p:nvSpPr>
            <p:cNvPr id="62" name="Retângulo 61"/>
            <p:cNvSpPr/>
            <p:nvPr/>
          </p:nvSpPr>
          <p:spPr>
            <a:xfrm>
              <a:off x="1293102" y="2359866"/>
              <a:ext cx="2784764" cy="39083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CaixaDeTexto 95"/>
            <p:cNvSpPr txBox="1"/>
            <p:nvPr/>
          </p:nvSpPr>
          <p:spPr>
            <a:xfrm>
              <a:off x="1632043" y="4895824"/>
              <a:ext cx="2106881" cy="923330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  <a:p>
              <a:pPr algn="ctr"/>
              <a:r>
                <a:rPr lang="pt-BR" b="1" dirty="0" err="1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Infra-estrutura</a:t>
              </a:r>
              <a:endPara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  <a:p>
              <a:pPr algn="ctr"/>
              <a:endParaRPr lang="pt-BR" b="1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7" name="CaixaDeTexto 96"/>
            <p:cNvSpPr txBox="1"/>
            <p:nvPr/>
          </p:nvSpPr>
          <p:spPr>
            <a:xfrm>
              <a:off x="1639543" y="2859081"/>
              <a:ext cx="2124540" cy="923330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  <a:p>
              <a:pPr algn="ctr"/>
              <a:r>
                <a:rPr lang="pt-BR" b="1" dirty="0" err="1" smtClean="0">
                  <a:solidFill>
                    <a:schemeClr val="bg1">
                      <a:lumMod val="95000"/>
                      <a:lumOff val="5000"/>
                    </a:schemeClr>
                  </a:solidFill>
                </a:rPr>
                <a:t>Super-estrutura</a:t>
              </a:r>
              <a:endParaRPr lang="pt-BR" b="1" dirty="0" smtClean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  <a:p>
              <a:endParaRPr lang="pt-BR" b="1" dirty="0">
                <a:solidFill>
                  <a:schemeClr val="bg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100" name="Conector de seta reta 99"/>
            <p:cNvCxnSpPr/>
            <p:nvPr/>
          </p:nvCxnSpPr>
          <p:spPr>
            <a:xfrm>
              <a:off x="2685483" y="3887482"/>
              <a:ext cx="1" cy="90327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CaixaDeTexto 101"/>
          <p:cNvSpPr txBox="1"/>
          <p:nvPr/>
        </p:nvSpPr>
        <p:spPr>
          <a:xfrm>
            <a:off x="1223719" y="2077156"/>
            <a:ext cx="414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Conjunto da organização estrutural</a:t>
            </a:r>
            <a:endParaRPr lang="pt-BR" b="1" dirty="0"/>
          </a:p>
        </p:txBody>
      </p:sp>
      <p:sp>
        <p:nvSpPr>
          <p:cNvPr id="103" name="CaixaDeTexto 102"/>
          <p:cNvSpPr txBox="1"/>
          <p:nvPr/>
        </p:nvSpPr>
        <p:spPr>
          <a:xfrm>
            <a:off x="6277102" y="277237"/>
            <a:ext cx="410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Conjunto das relações ambientais</a:t>
            </a:r>
            <a:endParaRPr lang="pt-BR" b="1" dirty="0"/>
          </a:p>
        </p:txBody>
      </p:sp>
      <p:sp>
        <p:nvSpPr>
          <p:cNvPr id="104" name="CaixaDeTexto 103"/>
          <p:cNvSpPr txBox="1"/>
          <p:nvPr/>
        </p:nvSpPr>
        <p:spPr>
          <a:xfrm>
            <a:off x="6289492" y="3644784"/>
            <a:ext cx="410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Conjunto das ações operacionais</a:t>
            </a:r>
            <a:endParaRPr lang="pt-BR" b="1" dirty="0"/>
          </a:p>
        </p:txBody>
      </p:sp>
      <p:cxnSp>
        <p:nvCxnSpPr>
          <p:cNvPr id="109" name="Conector de seta reta 108"/>
          <p:cNvCxnSpPr/>
          <p:nvPr/>
        </p:nvCxnSpPr>
        <p:spPr>
          <a:xfrm>
            <a:off x="3815713" y="5589468"/>
            <a:ext cx="2461389" cy="7257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angulado 112"/>
          <p:cNvCxnSpPr>
            <a:stCxn id="62" idx="0"/>
          </p:cNvCxnSpPr>
          <p:nvPr/>
        </p:nvCxnSpPr>
        <p:spPr>
          <a:xfrm rot="5400000" flipH="1" flipV="1">
            <a:off x="3960708" y="-82199"/>
            <a:ext cx="1410625" cy="3857813"/>
          </a:xfrm>
          <a:prstGeom prst="bentConnector2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de seta reta 3"/>
          <p:cNvCxnSpPr/>
          <p:nvPr/>
        </p:nvCxnSpPr>
        <p:spPr>
          <a:xfrm>
            <a:off x="8497435" y="3255818"/>
            <a:ext cx="0" cy="71874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127316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Í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300</TotalTime>
  <Words>622</Words>
  <Application>Microsoft Office PowerPoint</Application>
  <PresentationFormat>Personalizar</PresentationFormat>
  <Paragraphs>101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Íon</vt:lpstr>
      <vt:lpstr>Entendendo a dinâmica do turismo</vt:lpstr>
      <vt:lpstr>O TURISMO O QUE É?</vt:lpstr>
      <vt:lpstr>Ou seria....</vt:lpstr>
      <vt:lpstr>Ou ainda...</vt:lpstr>
      <vt:lpstr>E também</vt:lpstr>
      <vt:lpstr>Afinal...</vt:lpstr>
      <vt:lpstr>E de fato..</vt:lpstr>
      <vt:lpstr>Como funciona?</vt:lpstr>
      <vt:lpstr>Sistema de Turismo</vt:lpstr>
      <vt:lpstr>OFERTA TURÍSTICA</vt:lpstr>
      <vt:lpstr>OFERTA TURÍSTICA</vt:lpstr>
      <vt:lpstr>OFERTA TURÍSTICA....</vt:lpstr>
      <vt:lpstr>OFERTA TURÍSTICA</vt:lpstr>
      <vt:lpstr>OFERTA TURÍSTICA</vt:lpstr>
      <vt:lpstr>Slide 15</vt:lpstr>
      <vt:lpstr>Oferta turística hoje...</vt:lpstr>
      <vt:lpstr>Então pode-se dizer que oferta turística é...</vt:lpstr>
      <vt:lpstr>Sendo pragmáticos...</vt:lpstr>
      <vt:lpstr>Isso é o suficiente? </vt:lpstr>
      <vt:lpstr>PRODUTO TURÍSTICO  </vt:lpstr>
      <vt:lpstr>PRODUTO TURÍSTICO</vt:lpstr>
      <vt:lpstr>Slide 22</vt:lpstr>
      <vt:lpstr>Características do produto turístico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Entendendo a dinâmica do turismo</dc:title>
  <dc:creator>karina solha</dc:creator>
  <cp:lastModifiedBy>antares</cp:lastModifiedBy>
  <cp:revision>33</cp:revision>
  <dcterms:created xsi:type="dcterms:W3CDTF">2013-04-18T12:35:09Z</dcterms:created>
  <dcterms:modified xsi:type="dcterms:W3CDTF">2015-05-08T20:02:10Z</dcterms:modified>
</cp:coreProperties>
</file>