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6" r:id="rId7"/>
    <p:sldId id="284" r:id="rId8"/>
    <p:sldId id="266" r:id="rId9"/>
    <p:sldId id="278" r:id="rId10"/>
    <p:sldId id="260" r:id="rId11"/>
    <p:sldId id="279" r:id="rId12"/>
    <p:sldId id="280" r:id="rId13"/>
    <p:sldId id="281" r:id="rId14"/>
    <p:sldId id="285" r:id="rId15"/>
    <p:sldId id="286" r:id="rId16"/>
    <p:sldId id="261" r:id="rId17"/>
    <p:sldId id="262" r:id="rId18"/>
    <p:sldId id="263" r:id="rId19"/>
    <p:sldId id="265" r:id="rId20"/>
    <p:sldId id="273" r:id="rId21"/>
    <p:sldId id="274" r:id="rId22"/>
    <p:sldId id="267" r:id="rId23"/>
    <p:sldId id="287" r:id="rId24"/>
    <p:sldId id="275" r:id="rId25"/>
    <p:sldId id="269" r:id="rId26"/>
    <p:sldId id="271" r:id="rId27"/>
    <p:sldId id="272" r:id="rId28"/>
    <p:sldId id="270" r:id="rId29"/>
    <p:sldId id="277" r:id="rId30"/>
    <p:sldId id="268" r:id="rId31"/>
    <p:sldId id="283" r:id="rId32"/>
    <p:sldId id="28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7195" autoAdjust="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E1DA3-0FBF-430B-A3A5-792E9F297C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D46DD27-BA54-44AA-9FFA-67ACC5677CF2}">
      <dgm:prSet phldrT="[Texto]"/>
      <dgm:spPr/>
      <dgm:t>
        <a:bodyPr/>
        <a:lstStyle/>
        <a:p>
          <a:r>
            <a:rPr lang="pt-BR"/>
            <a:t>Tamanho do Mercado</a:t>
          </a:r>
        </a:p>
      </dgm:t>
    </dgm:pt>
    <dgm:pt modelId="{07094F6E-5518-43A1-BA1B-1E367A587EDE}" type="parTrans" cxnId="{20E4416F-F976-4F8A-8D70-DF7C0EECD0D5}">
      <dgm:prSet/>
      <dgm:spPr/>
      <dgm:t>
        <a:bodyPr/>
        <a:lstStyle/>
        <a:p>
          <a:endParaRPr lang="pt-BR"/>
        </a:p>
      </dgm:t>
    </dgm:pt>
    <dgm:pt modelId="{AB2FA8AD-B3BD-4AE5-98F2-8FB3901397CA}" type="sibTrans" cxnId="{20E4416F-F976-4F8A-8D70-DF7C0EECD0D5}">
      <dgm:prSet/>
      <dgm:spPr/>
      <dgm:t>
        <a:bodyPr/>
        <a:lstStyle/>
        <a:p>
          <a:endParaRPr lang="pt-BR"/>
        </a:p>
      </dgm:t>
    </dgm:pt>
    <dgm:pt modelId="{48303B43-1849-4A3C-983F-09A256467215}">
      <dgm:prSet phldrT="[Texto]"/>
      <dgm:spPr/>
      <dgm:t>
        <a:bodyPr/>
        <a:lstStyle/>
        <a:p>
          <a:r>
            <a:rPr lang="pt-BR"/>
            <a:t>Divisão do Trabalho</a:t>
          </a:r>
        </a:p>
      </dgm:t>
    </dgm:pt>
    <dgm:pt modelId="{11EB62C3-7D39-4FE3-A3D5-F87613576C13}" type="parTrans" cxnId="{6BAB270A-1400-4F98-90B7-1E59E6806EA8}">
      <dgm:prSet/>
      <dgm:spPr/>
      <dgm:t>
        <a:bodyPr/>
        <a:lstStyle/>
        <a:p>
          <a:endParaRPr lang="pt-BR"/>
        </a:p>
      </dgm:t>
    </dgm:pt>
    <dgm:pt modelId="{C243B7BE-1AEC-4BB9-B43C-280F75C820DA}" type="sibTrans" cxnId="{6BAB270A-1400-4F98-90B7-1E59E6806EA8}">
      <dgm:prSet/>
      <dgm:spPr/>
      <dgm:t>
        <a:bodyPr/>
        <a:lstStyle/>
        <a:p>
          <a:endParaRPr lang="pt-BR"/>
        </a:p>
      </dgm:t>
    </dgm:pt>
    <dgm:pt modelId="{2A510625-741A-4E95-8463-8A294AACC5A9}">
      <dgm:prSet phldrT="[Texto]"/>
      <dgm:spPr/>
      <dgm:t>
        <a:bodyPr/>
        <a:lstStyle/>
        <a:p>
          <a:r>
            <a:rPr lang="pt-BR"/>
            <a:t>Aumento do Excedente</a:t>
          </a:r>
        </a:p>
      </dgm:t>
    </dgm:pt>
    <dgm:pt modelId="{9D160996-3FF7-4B84-8B74-24E5D1848508}" type="parTrans" cxnId="{02B87EF8-797C-44EB-821B-D81E7B590DB1}">
      <dgm:prSet/>
      <dgm:spPr/>
      <dgm:t>
        <a:bodyPr/>
        <a:lstStyle/>
        <a:p>
          <a:endParaRPr lang="pt-BR"/>
        </a:p>
      </dgm:t>
    </dgm:pt>
    <dgm:pt modelId="{54C25C95-6E48-420B-9AC3-CC9CE824A1F1}" type="sibTrans" cxnId="{02B87EF8-797C-44EB-821B-D81E7B590DB1}">
      <dgm:prSet/>
      <dgm:spPr/>
      <dgm:t>
        <a:bodyPr/>
        <a:lstStyle/>
        <a:p>
          <a:endParaRPr lang="pt-BR"/>
        </a:p>
      </dgm:t>
    </dgm:pt>
    <dgm:pt modelId="{C6E0B4DB-548E-4188-A759-34E4AC761DDA}">
      <dgm:prSet phldrT="[Texto]"/>
      <dgm:spPr/>
      <dgm:t>
        <a:bodyPr/>
        <a:lstStyle/>
        <a:p>
          <a:r>
            <a:rPr lang="pt-BR"/>
            <a:t>Aumento do Consumo</a:t>
          </a:r>
        </a:p>
      </dgm:t>
    </dgm:pt>
    <dgm:pt modelId="{F04F489E-973C-4D97-9CF2-3D10BA1C0631}" type="parTrans" cxnId="{84ACFCDB-732D-4F8C-B914-B0E5D5C1FE8D}">
      <dgm:prSet/>
      <dgm:spPr/>
      <dgm:t>
        <a:bodyPr/>
        <a:lstStyle/>
        <a:p>
          <a:endParaRPr lang="pt-BR"/>
        </a:p>
      </dgm:t>
    </dgm:pt>
    <dgm:pt modelId="{6EDC85C4-52E0-4B06-B6E2-08246E04723F}" type="sibTrans" cxnId="{84ACFCDB-732D-4F8C-B914-B0E5D5C1FE8D}">
      <dgm:prSet/>
      <dgm:spPr/>
      <dgm:t>
        <a:bodyPr/>
        <a:lstStyle/>
        <a:p>
          <a:endParaRPr lang="pt-BR"/>
        </a:p>
      </dgm:t>
    </dgm:pt>
    <dgm:pt modelId="{94CF486A-6B80-4048-99AB-E781AACEE71C}" type="pres">
      <dgm:prSet presAssocID="{58EE1DA3-0FBF-430B-A3A5-792E9F297C8B}" presName="cycle" presStyleCnt="0">
        <dgm:presLayoutVars>
          <dgm:dir/>
          <dgm:resizeHandles val="exact"/>
        </dgm:presLayoutVars>
      </dgm:prSet>
      <dgm:spPr/>
    </dgm:pt>
    <dgm:pt modelId="{C77A85A8-BD2C-43A5-9012-8FD9A1325BFB}" type="pres">
      <dgm:prSet presAssocID="{1D46DD27-BA54-44AA-9FFA-67ACC5677CF2}" presName="node" presStyleLbl="node1" presStyleIdx="0" presStyleCnt="4">
        <dgm:presLayoutVars>
          <dgm:bulletEnabled val="1"/>
        </dgm:presLayoutVars>
      </dgm:prSet>
      <dgm:spPr/>
    </dgm:pt>
    <dgm:pt modelId="{4616566A-0121-47B3-96CB-1FB48AF86E6F}" type="pres">
      <dgm:prSet presAssocID="{AB2FA8AD-B3BD-4AE5-98F2-8FB3901397CA}" presName="sibTrans" presStyleLbl="sibTrans2D1" presStyleIdx="0" presStyleCnt="4"/>
      <dgm:spPr/>
    </dgm:pt>
    <dgm:pt modelId="{6D15966E-CDF2-45F8-85D3-043145DF847A}" type="pres">
      <dgm:prSet presAssocID="{AB2FA8AD-B3BD-4AE5-98F2-8FB3901397CA}" presName="connectorText" presStyleLbl="sibTrans2D1" presStyleIdx="0" presStyleCnt="4"/>
      <dgm:spPr/>
    </dgm:pt>
    <dgm:pt modelId="{9C5D4D0B-E0D5-4103-AAE1-134BF8B41646}" type="pres">
      <dgm:prSet presAssocID="{48303B43-1849-4A3C-983F-09A256467215}" presName="node" presStyleLbl="node1" presStyleIdx="1" presStyleCnt="4">
        <dgm:presLayoutVars>
          <dgm:bulletEnabled val="1"/>
        </dgm:presLayoutVars>
      </dgm:prSet>
      <dgm:spPr/>
    </dgm:pt>
    <dgm:pt modelId="{752B9D06-1E2F-4984-889C-63539DAC9B06}" type="pres">
      <dgm:prSet presAssocID="{C243B7BE-1AEC-4BB9-B43C-280F75C820DA}" presName="sibTrans" presStyleLbl="sibTrans2D1" presStyleIdx="1" presStyleCnt="4"/>
      <dgm:spPr/>
    </dgm:pt>
    <dgm:pt modelId="{FF24F46A-A705-47C0-824F-D25A3C18F0CC}" type="pres">
      <dgm:prSet presAssocID="{C243B7BE-1AEC-4BB9-B43C-280F75C820DA}" presName="connectorText" presStyleLbl="sibTrans2D1" presStyleIdx="1" presStyleCnt="4"/>
      <dgm:spPr/>
    </dgm:pt>
    <dgm:pt modelId="{221F64D7-4C90-427A-930E-5C6CAA82FD54}" type="pres">
      <dgm:prSet presAssocID="{2A510625-741A-4E95-8463-8A294AACC5A9}" presName="node" presStyleLbl="node1" presStyleIdx="2" presStyleCnt="4">
        <dgm:presLayoutVars>
          <dgm:bulletEnabled val="1"/>
        </dgm:presLayoutVars>
      </dgm:prSet>
      <dgm:spPr/>
    </dgm:pt>
    <dgm:pt modelId="{8606667F-1D5E-45FD-841E-8F96EB7197A2}" type="pres">
      <dgm:prSet presAssocID="{54C25C95-6E48-420B-9AC3-CC9CE824A1F1}" presName="sibTrans" presStyleLbl="sibTrans2D1" presStyleIdx="2" presStyleCnt="4"/>
      <dgm:spPr/>
    </dgm:pt>
    <dgm:pt modelId="{18F024C2-1F50-416D-AD23-A101C96BCD90}" type="pres">
      <dgm:prSet presAssocID="{54C25C95-6E48-420B-9AC3-CC9CE824A1F1}" presName="connectorText" presStyleLbl="sibTrans2D1" presStyleIdx="2" presStyleCnt="4"/>
      <dgm:spPr/>
    </dgm:pt>
    <dgm:pt modelId="{01C14816-8DDC-4A6D-B90C-21AFFE112241}" type="pres">
      <dgm:prSet presAssocID="{C6E0B4DB-548E-4188-A759-34E4AC761DDA}" presName="node" presStyleLbl="node1" presStyleIdx="3" presStyleCnt="4">
        <dgm:presLayoutVars>
          <dgm:bulletEnabled val="1"/>
        </dgm:presLayoutVars>
      </dgm:prSet>
      <dgm:spPr/>
    </dgm:pt>
    <dgm:pt modelId="{A47434FE-F324-4442-84DD-E9AB1B2C2D99}" type="pres">
      <dgm:prSet presAssocID="{6EDC85C4-52E0-4B06-B6E2-08246E04723F}" presName="sibTrans" presStyleLbl="sibTrans2D1" presStyleIdx="3" presStyleCnt="4"/>
      <dgm:spPr/>
    </dgm:pt>
    <dgm:pt modelId="{6E2D2E7D-CB38-4243-BB74-AA1C41B4404A}" type="pres">
      <dgm:prSet presAssocID="{6EDC85C4-52E0-4B06-B6E2-08246E04723F}" presName="connectorText" presStyleLbl="sibTrans2D1" presStyleIdx="3" presStyleCnt="4"/>
      <dgm:spPr/>
    </dgm:pt>
  </dgm:ptLst>
  <dgm:cxnLst>
    <dgm:cxn modelId="{BDAD2B09-1950-43CF-92DA-9729C0408615}" type="presOf" srcId="{2A510625-741A-4E95-8463-8A294AACC5A9}" destId="{221F64D7-4C90-427A-930E-5C6CAA82FD54}" srcOrd="0" destOrd="0" presId="urn:microsoft.com/office/officeart/2005/8/layout/cycle2"/>
    <dgm:cxn modelId="{6BAB270A-1400-4F98-90B7-1E59E6806EA8}" srcId="{58EE1DA3-0FBF-430B-A3A5-792E9F297C8B}" destId="{48303B43-1849-4A3C-983F-09A256467215}" srcOrd="1" destOrd="0" parTransId="{11EB62C3-7D39-4FE3-A3D5-F87613576C13}" sibTransId="{C243B7BE-1AEC-4BB9-B43C-280F75C820DA}"/>
    <dgm:cxn modelId="{1FF62122-9F45-4813-B11F-91C4629F1C18}" type="presOf" srcId="{C6E0B4DB-548E-4188-A759-34E4AC761DDA}" destId="{01C14816-8DDC-4A6D-B90C-21AFFE112241}" srcOrd="0" destOrd="0" presId="urn:microsoft.com/office/officeart/2005/8/layout/cycle2"/>
    <dgm:cxn modelId="{5FBB2825-6337-47CA-9F06-29F24E62884D}" type="presOf" srcId="{6EDC85C4-52E0-4B06-B6E2-08246E04723F}" destId="{6E2D2E7D-CB38-4243-BB74-AA1C41B4404A}" srcOrd="1" destOrd="0" presId="urn:microsoft.com/office/officeart/2005/8/layout/cycle2"/>
    <dgm:cxn modelId="{9FBF722A-A582-4099-934D-5699C4587B02}" type="presOf" srcId="{58EE1DA3-0FBF-430B-A3A5-792E9F297C8B}" destId="{94CF486A-6B80-4048-99AB-E781AACEE71C}" srcOrd="0" destOrd="0" presId="urn:microsoft.com/office/officeart/2005/8/layout/cycle2"/>
    <dgm:cxn modelId="{7DE4C92D-D42B-4C26-BF6A-4CC0022FAB02}" type="presOf" srcId="{AB2FA8AD-B3BD-4AE5-98F2-8FB3901397CA}" destId="{4616566A-0121-47B3-96CB-1FB48AF86E6F}" srcOrd="0" destOrd="0" presId="urn:microsoft.com/office/officeart/2005/8/layout/cycle2"/>
    <dgm:cxn modelId="{760DAE46-5411-4639-95A0-DEC91D521C33}" type="presOf" srcId="{6EDC85C4-52E0-4B06-B6E2-08246E04723F}" destId="{A47434FE-F324-4442-84DD-E9AB1B2C2D99}" srcOrd="0" destOrd="0" presId="urn:microsoft.com/office/officeart/2005/8/layout/cycle2"/>
    <dgm:cxn modelId="{C65C1A4F-C992-484B-B021-0D185A9E0ACE}" type="presOf" srcId="{48303B43-1849-4A3C-983F-09A256467215}" destId="{9C5D4D0B-E0D5-4103-AAE1-134BF8B41646}" srcOrd="0" destOrd="0" presId="urn:microsoft.com/office/officeart/2005/8/layout/cycle2"/>
    <dgm:cxn modelId="{20E4416F-F976-4F8A-8D70-DF7C0EECD0D5}" srcId="{58EE1DA3-0FBF-430B-A3A5-792E9F297C8B}" destId="{1D46DD27-BA54-44AA-9FFA-67ACC5677CF2}" srcOrd="0" destOrd="0" parTransId="{07094F6E-5518-43A1-BA1B-1E367A587EDE}" sibTransId="{AB2FA8AD-B3BD-4AE5-98F2-8FB3901397CA}"/>
    <dgm:cxn modelId="{8C71E087-4681-4112-8275-9CD7A62EDD01}" type="presOf" srcId="{C243B7BE-1AEC-4BB9-B43C-280F75C820DA}" destId="{FF24F46A-A705-47C0-824F-D25A3C18F0CC}" srcOrd="1" destOrd="0" presId="urn:microsoft.com/office/officeart/2005/8/layout/cycle2"/>
    <dgm:cxn modelId="{36F1C991-8232-4BB9-832B-5B6527B3726B}" type="presOf" srcId="{54C25C95-6E48-420B-9AC3-CC9CE824A1F1}" destId="{18F024C2-1F50-416D-AD23-A101C96BCD90}" srcOrd="1" destOrd="0" presId="urn:microsoft.com/office/officeart/2005/8/layout/cycle2"/>
    <dgm:cxn modelId="{BF06909C-53ED-43E3-A743-A5CBE5EB39B9}" type="presOf" srcId="{AB2FA8AD-B3BD-4AE5-98F2-8FB3901397CA}" destId="{6D15966E-CDF2-45F8-85D3-043145DF847A}" srcOrd="1" destOrd="0" presId="urn:microsoft.com/office/officeart/2005/8/layout/cycle2"/>
    <dgm:cxn modelId="{B16B08D6-6E6E-44B7-97E5-21D63D2166A9}" type="presOf" srcId="{1D46DD27-BA54-44AA-9FFA-67ACC5677CF2}" destId="{C77A85A8-BD2C-43A5-9012-8FD9A1325BFB}" srcOrd="0" destOrd="0" presId="urn:microsoft.com/office/officeart/2005/8/layout/cycle2"/>
    <dgm:cxn modelId="{84ACFCDB-732D-4F8C-B914-B0E5D5C1FE8D}" srcId="{58EE1DA3-0FBF-430B-A3A5-792E9F297C8B}" destId="{C6E0B4DB-548E-4188-A759-34E4AC761DDA}" srcOrd="3" destOrd="0" parTransId="{F04F489E-973C-4D97-9CF2-3D10BA1C0631}" sibTransId="{6EDC85C4-52E0-4B06-B6E2-08246E04723F}"/>
    <dgm:cxn modelId="{1609D9E6-8091-47D1-9181-714AB0E41BA7}" type="presOf" srcId="{54C25C95-6E48-420B-9AC3-CC9CE824A1F1}" destId="{8606667F-1D5E-45FD-841E-8F96EB7197A2}" srcOrd="0" destOrd="0" presId="urn:microsoft.com/office/officeart/2005/8/layout/cycle2"/>
    <dgm:cxn modelId="{4453A5F4-A949-40BB-8C3F-333F549A72E8}" type="presOf" srcId="{C243B7BE-1AEC-4BB9-B43C-280F75C820DA}" destId="{752B9D06-1E2F-4984-889C-63539DAC9B06}" srcOrd="0" destOrd="0" presId="urn:microsoft.com/office/officeart/2005/8/layout/cycle2"/>
    <dgm:cxn modelId="{02B87EF8-797C-44EB-821B-D81E7B590DB1}" srcId="{58EE1DA3-0FBF-430B-A3A5-792E9F297C8B}" destId="{2A510625-741A-4E95-8463-8A294AACC5A9}" srcOrd="2" destOrd="0" parTransId="{9D160996-3FF7-4B84-8B74-24E5D1848508}" sibTransId="{54C25C95-6E48-420B-9AC3-CC9CE824A1F1}"/>
    <dgm:cxn modelId="{6D83CB96-AB7F-46AA-A015-FFA8E95E8E81}" type="presParOf" srcId="{94CF486A-6B80-4048-99AB-E781AACEE71C}" destId="{C77A85A8-BD2C-43A5-9012-8FD9A1325BFB}" srcOrd="0" destOrd="0" presId="urn:microsoft.com/office/officeart/2005/8/layout/cycle2"/>
    <dgm:cxn modelId="{3C7F6BE7-AD2C-41B7-8865-1799C7E0F724}" type="presParOf" srcId="{94CF486A-6B80-4048-99AB-E781AACEE71C}" destId="{4616566A-0121-47B3-96CB-1FB48AF86E6F}" srcOrd="1" destOrd="0" presId="urn:microsoft.com/office/officeart/2005/8/layout/cycle2"/>
    <dgm:cxn modelId="{A9EC72AF-09CC-4188-ABBE-D4A8607893B2}" type="presParOf" srcId="{4616566A-0121-47B3-96CB-1FB48AF86E6F}" destId="{6D15966E-CDF2-45F8-85D3-043145DF847A}" srcOrd="0" destOrd="0" presId="urn:microsoft.com/office/officeart/2005/8/layout/cycle2"/>
    <dgm:cxn modelId="{E812DB66-202F-4006-9092-CE290E303A62}" type="presParOf" srcId="{94CF486A-6B80-4048-99AB-E781AACEE71C}" destId="{9C5D4D0B-E0D5-4103-AAE1-134BF8B41646}" srcOrd="2" destOrd="0" presId="urn:microsoft.com/office/officeart/2005/8/layout/cycle2"/>
    <dgm:cxn modelId="{9EA35EDE-B3FA-4507-989E-D43C2966B0B2}" type="presParOf" srcId="{94CF486A-6B80-4048-99AB-E781AACEE71C}" destId="{752B9D06-1E2F-4984-889C-63539DAC9B06}" srcOrd="3" destOrd="0" presId="urn:microsoft.com/office/officeart/2005/8/layout/cycle2"/>
    <dgm:cxn modelId="{1D04030B-5AFF-4C9F-97D1-85E34CAB58C1}" type="presParOf" srcId="{752B9D06-1E2F-4984-889C-63539DAC9B06}" destId="{FF24F46A-A705-47C0-824F-D25A3C18F0CC}" srcOrd="0" destOrd="0" presId="urn:microsoft.com/office/officeart/2005/8/layout/cycle2"/>
    <dgm:cxn modelId="{5E0D8202-E2AF-44D7-8339-340693A9274C}" type="presParOf" srcId="{94CF486A-6B80-4048-99AB-E781AACEE71C}" destId="{221F64D7-4C90-427A-930E-5C6CAA82FD54}" srcOrd="4" destOrd="0" presId="urn:microsoft.com/office/officeart/2005/8/layout/cycle2"/>
    <dgm:cxn modelId="{9E749F77-4C11-402B-8131-D7312E559EBB}" type="presParOf" srcId="{94CF486A-6B80-4048-99AB-E781AACEE71C}" destId="{8606667F-1D5E-45FD-841E-8F96EB7197A2}" srcOrd="5" destOrd="0" presId="urn:microsoft.com/office/officeart/2005/8/layout/cycle2"/>
    <dgm:cxn modelId="{60B2DB28-C0E5-4252-87A4-66536A99FFC7}" type="presParOf" srcId="{8606667F-1D5E-45FD-841E-8F96EB7197A2}" destId="{18F024C2-1F50-416D-AD23-A101C96BCD90}" srcOrd="0" destOrd="0" presId="urn:microsoft.com/office/officeart/2005/8/layout/cycle2"/>
    <dgm:cxn modelId="{1D57EBFE-2B0D-4F1A-A16A-FB1B6AC1CBF7}" type="presParOf" srcId="{94CF486A-6B80-4048-99AB-E781AACEE71C}" destId="{01C14816-8DDC-4A6D-B90C-21AFFE112241}" srcOrd="6" destOrd="0" presId="urn:microsoft.com/office/officeart/2005/8/layout/cycle2"/>
    <dgm:cxn modelId="{45E895C8-99B2-49C5-8363-95BF326A687C}" type="presParOf" srcId="{94CF486A-6B80-4048-99AB-E781AACEE71C}" destId="{A47434FE-F324-4442-84DD-E9AB1B2C2D99}" srcOrd="7" destOrd="0" presId="urn:microsoft.com/office/officeart/2005/8/layout/cycle2"/>
    <dgm:cxn modelId="{4C006F51-7107-4F0C-A946-067B7829455D}" type="presParOf" srcId="{A47434FE-F324-4442-84DD-E9AB1B2C2D99}" destId="{6E2D2E7D-CB38-4243-BB74-AA1C41B440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A85A8-BD2C-43A5-9012-8FD9A1325BFB}">
      <dsp:nvSpPr>
        <dsp:cNvPr id="0" name=""/>
        <dsp:cNvSpPr/>
      </dsp:nvSpPr>
      <dsp:spPr>
        <a:xfrm>
          <a:off x="4562065" y="1117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Tamanho do Mercado</a:t>
          </a:r>
        </a:p>
      </dsp:txBody>
      <dsp:txXfrm>
        <a:off x="4765841" y="204893"/>
        <a:ext cx="983916" cy="983916"/>
      </dsp:txXfrm>
    </dsp:sp>
    <dsp:sp modelId="{4616566A-0121-47B3-96CB-1FB48AF86E6F}">
      <dsp:nvSpPr>
        <dsp:cNvPr id="0" name=""/>
        <dsp:cNvSpPr/>
      </dsp:nvSpPr>
      <dsp:spPr>
        <a:xfrm rot="2700000">
          <a:off x="5804312" y="1194026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820609" y="1248606"/>
        <a:ext cx="259661" cy="281772"/>
      </dsp:txXfrm>
    </dsp:sp>
    <dsp:sp modelId="{9C5D4D0B-E0D5-4103-AAE1-134BF8B41646}">
      <dsp:nvSpPr>
        <dsp:cNvPr id="0" name=""/>
        <dsp:cNvSpPr/>
      </dsp:nvSpPr>
      <dsp:spPr>
        <a:xfrm>
          <a:off x="6040882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Divisão do Trabalho</a:t>
          </a:r>
        </a:p>
      </dsp:txBody>
      <dsp:txXfrm>
        <a:off x="6244658" y="1683710"/>
        <a:ext cx="983916" cy="983916"/>
      </dsp:txXfrm>
    </dsp:sp>
    <dsp:sp modelId="{752B9D06-1E2F-4984-889C-63539DAC9B06}">
      <dsp:nvSpPr>
        <dsp:cNvPr id="0" name=""/>
        <dsp:cNvSpPr/>
      </dsp:nvSpPr>
      <dsp:spPr>
        <a:xfrm rot="8100000">
          <a:off x="5819159" y="267284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5914145" y="2727423"/>
        <a:ext cx="259661" cy="281772"/>
      </dsp:txXfrm>
    </dsp:sp>
    <dsp:sp modelId="{221F64D7-4C90-427A-930E-5C6CAA82FD54}">
      <dsp:nvSpPr>
        <dsp:cNvPr id="0" name=""/>
        <dsp:cNvSpPr/>
      </dsp:nvSpPr>
      <dsp:spPr>
        <a:xfrm>
          <a:off x="4562065" y="2958751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Aumento do Excedente</a:t>
          </a:r>
        </a:p>
      </dsp:txBody>
      <dsp:txXfrm>
        <a:off x="4765841" y="3162527"/>
        <a:ext cx="983916" cy="983916"/>
      </dsp:txXfrm>
    </dsp:sp>
    <dsp:sp modelId="{8606667F-1D5E-45FD-841E-8F96EB7197A2}">
      <dsp:nvSpPr>
        <dsp:cNvPr id="0" name=""/>
        <dsp:cNvSpPr/>
      </dsp:nvSpPr>
      <dsp:spPr>
        <a:xfrm rot="13500000">
          <a:off x="4340342" y="2687690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4435328" y="2820958"/>
        <a:ext cx="259661" cy="281772"/>
      </dsp:txXfrm>
    </dsp:sp>
    <dsp:sp modelId="{01C14816-8DDC-4A6D-B90C-21AFFE112241}">
      <dsp:nvSpPr>
        <dsp:cNvPr id="0" name=""/>
        <dsp:cNvSpPr/>
      </dsp:nvSpPr>
      <dsp:spPr>
        <a:xfrm>
          <a:off x="3083248" y="1479934"/>
          <a:ext cx="1391468" cy="1391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Aumento do Consumo</a:t>
          </a:r>
        </a:p>
      </dsp:txBody>
      <dsp:txXfrm>
        <a:off x="3287024" y="1683710"/>
        <a:ext cx="983916" cy="983916"/>
      </dsp:txXfrm>
    </dsp:sp>
    <dsp:sp modelId="{A47434FE-F324-4442-84DD-E9AB1B2C2D99}">
      <dsp:nvSpPr>
        <dsp:cNvPr id="0" name=""/>
        <dsp:cNvSpPr/>
      </dsp:nvSpPr>
      <dsp:spPr>
        <a:xfrm rot="18900000">
          <a:off x="4325495" y="1208873"/>
          <a:ext cx="370944" cy="469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341792" y="1342141"/>
        <a:ext cx="259661" cy="281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18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8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41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1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03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62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04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40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296B-9D30-4140-A2BA-4C45359CCC03}" type="datetimeFigureOut">
              <a:rPr lang="pt-BR" smtClean="0"/>
              <a:pPr/>
              <a:t>16/08/2021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4FF66-B264-452E-AC44-1036376E34B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855788"/>
            <a:ext cx="1091565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ZEB0763 – Economia</a:t>
            </a:r>
            <a:br>
              <a:rPr lang="pt-BR" dirty="0"/>
            </a:br>
            <a:br>
              <a:rPr lang="pt-BR" dirty="0"/>
            </a:br>
            <a:r>
              <a:rPr lang="pt-BR" sz="4900" dirty="0"/>
              <a:t>Aula 1 – Objeto e Método da Economia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81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“Economics is the science which studies human behavior as a relationship between given ends and scarce means which have alternative uses”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pt-BR" b="1"/>
              <a:t>Lionel Robbins (1898-1984 )</a:t>
            </a:r>
          </a:p>
          <a:p>
            <a:pPr marL="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1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76425"/>
            <a:ext cx="10972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06" y="886825"/>
            <a:ext cx="11156156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43" y="5756709"/>
            <a:ext cx="42481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86613" y="4005263"/>
            <a:ext cx="447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3" y="4471988"/>
            <a:ext cx="447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195" y="3716164"/>
            <a:ext cx="1314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Economia: estoques e fluxos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41971" y="1964617"/>
            <a:ext cx="4920930" cy="28518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723" y="3784159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765" y="2954116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189" y="2254597"/>
            <a:ext cx="79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765371" y="2363805"/>
            <a:ext cx="805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Energia </a:t>
            </a:r>
          </a:p>
          <a:p>
            <a:pPr algn="ctr"/>
            <a:r>
              <a:rPr lang="pt-BR" sz="1200" dirty="0"/>
              <a:t>solar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535835" y="3138507"/>
            <a:ext cx="608091" cy="28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Água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52529" y="3971332"/>
            <a:ext cx="608091" cy="28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Ar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023" y="2139777"/>
            <a:ext cx="11501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2162" y="2957359"/>
            <a:ext cx="1028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3536893" y="3111254"/>
            <a:ext cx="11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Ecossistema</a:t>
            </a:r>
          </a:p>
        </p:txBody>
      </p:sp>
      <p:cxnSp>
        <p:nvCxnSpPr>
          <p:cNvPr id="22" name="Conector em curva 21"/>
          <p:cNvCxnSpPr/>
          <p:nvPr/>
        </p:nvCxnSpPr>
        <p:spPr>
          <a:xfrm>
            <a:off x="2624138" y="2595563"/>
            <a:ext cx="942975" cy="53816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em curva 26"/>
          <p:cNvCxnSpPr/>
          <p:nvPr/>
        </p:nvCxnSpPr>
        <p:spPr>
          <a:xfrm flipV="1">
            <a:off x="2256340" y="3274428"/>
            <a:ext cx="1324016" cy="17827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 flipV="1">
            <a:off x="2584952" y="3400425"/>
            <a:ext cx="986923" cy="734793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em curva 32"/>
          <p:cNvCxnSpPr/>
          <p:nvPr/>
        </p:nvCxnSpPr>
        <p:spPr>
          <a:xfrm flipV="1">
            <a:off x="4548206" y="2657475"/>
            <a:ext cx="671494" cy="6048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5284732" y="2401642"/>
            <a:ext cx="79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Vegetais e animais</a:t>
            </a: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335" y="3886046"/>
            <a:ext cx="1028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ector em curva 36"/>
          <p:cNvCxnSpPr/>
          <p:nvPr/>
        </p:nvCxnSpPr>
        <p:spPr>
          <a:xfrm rot="5400000">
            <a:off x="4972052" y="3124202"/>
            <a:ext cx="866773" cy="67627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4670369" y="3958978"/>
            <a:ext cx="96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Coleta e caça</a:t>
            </a:r>
          </a:p>
        </p:txBody>
      </p:sp>
      <p:cxnSp>
        <p:nvCxnSpPr>
          <p:cNvPr id="40" name="Conector em curva 39"/>
          <p:cNvCxnSpPr/>
          <p:nvPr/>
        </p:nvCxnSpPr>
        <p:spPr>
          <a:xfrm rot="10800000">
            <a:off x="4552951" y="3352801"/>
            <a:ext cx="2628901" cy="83701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em curva 44"/>
          <p:cNvCxnSpPr/>
          <p:nvPr/>
        </p:nvCxnSpPr>
        <p:spPr>
          <a:xfrm>
            <a:off x="5585328" y="4197131"/>
            <a:ext cx="724985" cy="339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3295649" y="4163760"/>
            <a:ext cx="85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População</a:t>
            </a:r>
          </a:p>
        </p:txBody>
      </p:sp>
      <p:cxnSp>
        <p:nvCxnSpPr>
          <p:cNvPr id="49" name="Conector em curva 48"/>
          <p:cNvCxnSpPr>
            <a:endCxn id="36" idx="1"/>
          </p:cNvCxnSpPr>
          <p:nvPr/>
        </p:nvCxnSpPr>
        <p:spPr>
          <a:xfrm flipV="1">
            <a:off x="4210050" y="4186084"/>
            <a:ext cx="371285" cy="81116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762367"/>
            <a:ext cx="877824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aixaDeTexto 51"/>
          <p:cNvSpPr txBox="1"/>
          <p:nvPr/>
        </p:nvSpPr>
        <p:spPr>
          <a:xfrm>
            <a:off x="6348406" y="4058983"/>
            <a:ext cx="85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Consumo</a:t>
            </a:r>
          </a:p>
        </p:txBody>
      </p:sp>
      <p:cxnSp>
        <p:nvCxnSpPr>
          <p:cNvPr id="53" name="Conector em curva 52"/>
          <p:cNvCxnSpPr/>
          <p:nvPr/>
        </p:nvCxnSpPr>
        <p:spPr>
          <a:xfrm rot="10800000" flipV="1">
            <a:off x="4067176" y="4352924"/>
            <a:ext cx="2257427" cy="200026"/>
          </a:xfrm>
          <a:prstGeom prst="curvedConnector3">
            <a:avLst>
              <a:gd name="adj1" fmla="val 5485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88" y="3500438"/>
            <a:ext cx="447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219DF-A412-49A2-9994-E16D3527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População mundial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DF590C-DA80-42E5-885C-427C0621F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81" y="2117109"/>
            <a:ext cx="7478169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0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C4AFF-FA3C-4363-BE89-50FE48AD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 Narrow" panose="020B0606020202030204" pitchFamily="34" charset="0"/>
              </a:rPr>
              <a:t>David Ricardo (1772 – 1823)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570EC3-00D2-4F6E-9FA5-8BDD2418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62" y="1824974"/>
            <a:ext cx="6258798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/>
              <a:t>“</a:t>
            </a:r>
            <a:r>
              <a:rPr lang="en-US" sz="4400" b="1"/>
              <a:t>Economics</a:t>
            </a:r>
            <a:r>
              <a:rPr lang="en-US" sz="4400"/>
              <a:t> is a social science that examines how people choose among the alternatives available to them. It is social because it involves people and their behavior. It is a science because it uses, as much as possible, a scientific approach in its investigation of choices.”</a:t>
            </a:r>
            <a:r>
              <a:rPr lang="en-US"/>
              <a:t> </a:t>
            </a:r>
            <a:r>
              <a:rPr lang="pt-BR" sz="3600" b="1"/>
              <a:t>Libby Rittenberg</a:t>
            </a:r>
            <a:r>
              <a:rPr lang="en-US" sz="3600"/>
              <a:t> &amp; </a:t>
            </a:r>
            <a:r>
              <a:rPr lang="pt-BR" sz="3600" b="1"/>
              <a:t>Tim Tregarthen</a:t>
            </a:r>
            <a:endParaRPr lang="pt-BR" sz="4400" b="1"/>
          </a:p>
        </p:txBody>
      </p:sp>
    </p:spTree>
    <p:extLst>
      <p:ext uri="{BB962C8B-B14F-4D97-AF65-F5344CB8AC3E}">
        <p14:creationId xmlns:p14="http://schemas.microsoft.com/office/powerpoint/2010/main" val="347266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861"/>
            <a:ext cx="10515600" cy="1325563"/>
          </a:xfrm>
        </p:spPr>
        <p:txBody>
          <a:bodyPr/>
          <a:lstStyle/>
          <a:p>
            <a:r>
              <a:rPr lang="pt-BR" dirty="0"/>
              <a:t>Fundação</a:t>
            </a:r>
          </a:p>
        </p:txBody>
      </p:sp>
      <p:pic>
        <p:nvPicPr>
          <p:cNvPr id="3074" name="Picture 2" descr="402px adam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9" y="1425458"/>
            <a:ext cx="2634386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eralismoeconomico.org/wp-content/uploads/2015/10/riqueza-das-nac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03" y="82205"/>
            <a:ext cx="4541215" cy="66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482" y="4487784"/>
            <a:ext cx="8021574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A. Smith: a divisão do trabalho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38200" y="2010661"/>
            <a:ext cx="10377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When labour is thus divided, and so much done by one man in proportion, the surplus above their maintenance is considerable, which each man can exchange for a fourth of what he could have done if he had finished it alone. By this means the commodity becomes far cheaper, and the labour dearer. </a:t>
            </a:r>
            <a:endParaRPr lang="pt-BR" sz="2400"/>
          </a:p>
        </p:txBody>
      </p:sp>
      <p:sp>
        <p:nvSpPr>
          <p:cNvPr id="4" name="Retângulo 3"/>
          <p:cNvSpPr/>
          <p:nvPr/>
        </p:nvSpPr>
        <p:spPr>
          <a:xfrm>
            <a:off x="838200" y="4147372"/>
            <a:ext cx="10377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4D4D4D"/>
                </a:solidFill>
                <a:effectLst/>
                <a:latin typeface="Georgia" panose="02040502050405020303" pitchFamily="18" charset="0"/>
              </a:rPr>
              <a:t>the quantity of work which is done by the division of labour is much increased by the three following articles: first, increase of dexterity; secondly, the saving of time lost in passing from one species of labour to another; and thirdly, the invention of machinery.</a:t>
            </a: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22868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A. Smith: a causa da riqueza das nações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9208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2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mundodastribos.com/84028-Consulta-Bolsa-Fam%C3%ADlia-Pelo-Nome-NIS-CPF-Online-900000000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75" y="330026"/>
            <a:ext cx="10706608" cy="62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3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Método: construção de modelos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Simplificações da realidade</a:t>
            </a:r>
          </a:p>
          <a:p>
            <a:r>
              <a:rPr lang="pt-BR" dirty="0"/>
              <a:t>Tomam as variáveis essenciais para o problema / contexto e estabelecem relações entre tais variáveis</a:t>
            </a:r>
          </a:p>
          <a:p>
            <a:r>
              <a:rPr lang="pt-BR" dirty="0"/>
              <a:t>Permitem extrair conclusões rigorosas (condicionadas às premissas do modelo)</a:t>
            </a:r>
          </a:p>
          <a:p>
            <a:r>
              <a:rPr lang="pt-BR" dirty="0"/>
              <a:t>Teste empírico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Smith: porque algumas sociedades são mais ricas que outras?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renda gerada em uma economia (Y) é função do nível de emprego (N) e do estoque de capital por trabalhador (K)</a:t>
            </a:r>
          </a:p>
          <a:p>
            <a:r>
              <a:rPr lang="pt-BR" dirty="0"/>
              <a:t>O nível de emprego é determinado pela população e pelo tamanho do mercado (consumo doméstico e exportações)</a:t>
            </a:r>
          </a:p>
          <a:p>
            <a:r>
              <a:rPr lang="pt-BR" dirty="0"/>
              <a:t>O tamanho do mercado define o nível da divisão do trabalho</a:t>
            </a:r>
          </a:p>
          <a:p>
            <a:r>
              <a:rPr lang="pt-BR" dirty="0"/>
              <a:t>A divisão do trabalho eleva a produtividade do trabalho</a:t>
            </a:r>
          </a:p>
          <a:p>
            <a:r>
              <a:rPr lang="pt-BR" dirty="0"/>
              <a:t>Quanto maior a produtividade do trabalho, maior o excedente da economia, maior o consumo e o investimento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</p:spPr>
        <p:txBody>
          <a:bodyPr/>
          <a:lstStyle/>
          <a:p>
            <a:r>
              <a:rPr lang="pt-BR" sz="3200" dirty="0"/>
              <a:t>Smith: porque algumas sociedades são mais ricas que outras?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rot="5400000" flipH="1" flipV="1">
            <a:off x="271993" y="3464455"/>
            <a:ext cx="3644900" cy="2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095500" y="5286375"/>
            <a:ext cx="73342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3" name="CaixaDeTexto 8"/>
          <p:cNvSpPr txBox="1">
            <a:spLocks noChangeArrowheads="1"/>
          </p:cNvSpPr>
          <p:nvPr/>
        </p:nvSpPr>
        <p:spPr bwMode="auto">
          <a:xfrm>
            <a:off x="8667752" y="5357814"/>
            <a:ext cx="31432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N (variável exógena)</a:t>
            </a:r>
          </a:p>
        </p:txBody>
      </p:sp>
      <p:sp>
        <p:nvSpPr>
          <p:cNvPr id="22534" name="CaixaDeTexto 9"/>
          <p:cNvSpPr txBox="1">
            <a:spLocks noChangeArrowheads="1"/>
          </p:cNvSpPr>
          <p:nvPr/>
        </p:nvSpPr>
        <p:spPr bwMode="auto">
          <a:xfrm>
            <a:off x="762000" y="12858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 (variável endógena)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2095500" y="2579689"/>
            <a:ext cx="6766984" cy="2695575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536" name="CaixaDeTexto 11"/>
          <p:cNvSpPr txBox="1">
            <a:spLocks noChangeArrowheads="1"/>
          </p:cNvSpPr>
          <p:nvPr/>
        </p:nvSpPr>
        <p:spPr bwMode="auto">
          <a:xfrm>
            <a:off x="8870952" y="2416175"/>
            <a:ext cx="21780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Y=f(N , K</a:t>
            </a:r>
            <a:r>
              <a:rPr lang="pt-BR" baseline="-25000"/>
              <a:t>0</a:t>
            </a:r>
            <a:r>
              <a:rPr lang="pt-BR"/>
              <a:t>)</a:t>
            </a:r>
          </a:p>
        </p:txBody>
      </p:sp>
      <p:sp>
        <p:nvSpPr>
          <p:cNvPr id="22537" name="CaixaDeTexto 12"/>
          <p:cNvSpPr txBox="1">
            <a:spLocks noChangeArrowheads="1"/>
          </p:cNvSpPr>
          <p:nvPr/>
        </p:nvSpPr>
        <p:spPr bwMode="auto">
          <a:xfrm>
            <a:off x="8870951" y="3857625"/>
            <a:ext cx="189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00000"/>
                </a:solidFill>
              </a:rPr>
              <a:t>Y=f(N , K</a:t>
            </a:r>
            <a:r>
              <a:rPr lang="pt-BR" baseline="-25000">
                <a:solidFill>
                  <a:srgbClr val="C00000"/>
                </a:solidFill>
              </a:rPr>
              <a:t>1</a:t>
            </a:r>
            <a:r>
              <a:rPr lang="pt-BR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2089151" y="4071939"/>
            <a:ext cx="6769100" cy="1195387"/>
          </a:xfrm>
          <a:custGeom>
            <a:avLst/>
            <a:gdLst>
              <a:gd name="connsiteX0" fmla="*/ 0 w 5076093"/>
              <a:gd name="connsiteY0" fmla="*/ 2696308 h 2696308"/>
              <a:gd name="connsiteX1" fmla="*/ 1043354 w 5076093"/>
              <a:gd name="connsiteY1" fmla="*/ 2543908 h 2696308"/>
              <a:gd name="connsiteX2" fmla="*/ 2696308 w 5076093"/>
              <a:gd name="connsiteY2" fmla="*/ 2004646 h 2696308"/>
              <a:gd name="connsiteX3" fmla="*/ 4208585 w 5076093"/>
              <a:gd name="connsiteY3" fmla="*/ 926123 h 2696308"/>
              <a:gd name="connsiteX4" fmla="*/ 5076093 w 5076093"/>
              <a:gd name="connsiteY4" fmla="*/ 0 h 26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6093" h="2696308">
                <a:moveTo>
                  <a:pt x="0" y="2696308"/>
                </a:moveTo>
                <a:cubicBezTo>
                  <a:pt x="296985" y="2677746"/>
                  <a:pt x="593970" y="2659185"/>
                  <a:pt x="1043354" y="2543908"/>
                </a:cubicBezTo>
                <a:cubicBezTo>
                  <a:pt x="1492738" y="2428631"/>
                  <a:pt x="2168770" y="2274277"/>
                  <a:pt x="2696308" y="2004646"/>
                </a:cubicBezTo>
                <a:cubicBezTo>
                  <a:pt x="3223846" y="1735015"/>
                  <a:pt x="3811954" y="1260231"/>
                  <a:pt x="4208585" y="926123"/>
                </a:cubicBezTo>
                <a:cubicBezTo>
                  <a:pt x="4605216" y="592015"/>
                  <a:pt x="4840654" y="296007"/>
                  <a:pt x="5076093" y="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8" name="Conector reto 17"/>
          <p:cNvCxnSpPr/>
          <p:nvPr/>
        </p:nvCxnSpPr>
        <p:spPr>
          <a:xfrm rot="5400000" flipH="1" flipV="1">
            <a:off x="6428582" y="4572794"/>
            <a:ext cx="1430338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095500" y="3857625"/>
            <a:ext cx="5048251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1" name="CaixaDeTexto 20"/>
          <p:cNvSpPr txBox="1">
            <a:spLocks noChangeArrowheads="1"/>
          </p:cNvSpPr>
          <p:nvPr/>
        </p:nvSpPr>
        <p:spPr bwMode="auto">
          <a:xfrm>
            <a:off x="666751" y="3692526"/>
            <a:ext cx="1809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Inglaterra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2095500" y="4929188"/>
            <a:ext cx="38100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5400000" flipH="1" flipV="1">
            <a:off x="5630863" y="5108576"/>
            <a:ext cx="35877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4" name="CaixaDeTexto 27"/>
          <p:cNvSpPr txBox="1">
            <a:spLocks noChangeArrowheads="1"/>
          </p:cNvSpPr>
          <p:nvPr/>
        </p:nvSpPr>
        <p:spPr bwMode="auto">
          <a:xfrm>
            <a:off x="9620252" y="4559300"/>
            <a:ext cx="1619249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(K</a:t>
            </a:r>
            <a:r>
              <a:rPr lang="pt-BR" baseline="-25000"/>
              <a:t>0</a:t>
            </a:r>
            <a:r>
              <a:rPr lang="pt-BR"/>
              <a:t> &gt; K</a:t>
            </a:r>
            <a:r>
              <a:rPr lang="pt-BR" baseline="-25000"/>
              <a:t>1</a:t>
            </a:r>
            <a:r>
              <a:rPr lang="pt-BR"/>
              <a:t>)</a:t>
            </a:r>
          </a:p>
        </p:txBody>
      </p:sp>
      <p:sp>
        <p:nvSpPr>
          <p:cNvPr id="22545" name="CaixaDeTexto 28"/>
          <p:cNvSpPr txBox="1">
            <a:spLocks noChangeArrowheads="1"/>
          </p:cNvSpPr>
          <p:nvPr/>
        </p:nvSpPr>
        <p:spPr bwMode="auto">
          <a:xfrm>
            <a:off x="666751" y="4764089"/>
            <a:ext cx="180974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Y Escócia</a:t>
            </a:r>
          </a:p>
        </p:txBody>
      </p:sp>
      <p:sp>
        <p:nvSpPr>
          <p:cNvPr id="22546" name="CaixaDeTexto 29"/>
          <p:cNvSpPr txBox="1">
            <a:spLocks noChangeArrowheads="1"/>
          </p:cNvSpPr>
          <p:nvPr/>
        </p:nvSpPr>
        <p:spPr bwMode="auto">
          <a:xfrm>
            <a:off x="4953001" y="5357814"/>
            <a:ext cx="133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Escócia</a:t>
            </a:r>
          </a:p>
        </p:txBody>
      </p:sp>
      <p:sp>
        <p:nvSpPr>
          <p:cNvPr id="22547" name="CaixaDeTexto 30"/>
          <p:cNvSpPr txBox="1">
            <a:spLocks noChangeArrowheads="1"/>
          </p:cNvSpPr>
          <p:nvPr/>
        </p:nvSpPr>
        <p:spPr bwMode="auto">
          <a:xfrm>
            <a:off x="6667500" y="5335589"/>
            <a:ext cx="180975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N Inglaterra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33B7B-3073-4978-8D45-9BD55547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pessoas reagem a incentivos!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2FAB0A-D4A6-4809-B919-60A0E33D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10" y="1777342"/>
            <a:ext cx="9126224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26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 sociedade se organiza para resolver o problema econômico?</a:t>
            </a:r>
          </a:p>
        </p:txBody>
      </p:sp>
      <p:pic>
        <p:nvPicPr>
          <p:cNvPr id="1026" name="Picture 2" descr="http://www.fenatracoop.com.br/site/wp-content/uploads/2009/03/2016/01/desempreg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233" y="1935162"/>
            <a:ext cx="685800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/>
              <a:t>Formas de resolver o problema econômico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3000"/>
              <a:t>Karl Polanyi (</a:t>
            </a:r>
            <a:r>
              <a:rPr lang="pt-BR" sz="3000" i="1"/>
              <a:t>A Grande Transformação</a:t>
            </a:r>
            <a:r>
              <a:rPr lang="pt-BR" sz="3000"/>
              <a:t>) – extensa pesquisa histórico-antropológica sobre as formas de decidir sobre alocação de recursos.</a:t>
            </a:r>
          </a:p>
          <a:p>
            <a:pPr eaLnBrk="1" hangingPunct="1">
              <a:lnSpc>
                <a:spcPct val="80000"/>
              </a:lnSpc>
            </a:pPr>
            <a:r>
              <a:rPr lang="pt-BR" sz="3000"/>
              <a:t>Três categorias gerais: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/>
              <a:t>Tradição e reciprocidade: papéis de cada posição social definidos pela tradição (dádivas)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/>
              <a:t>Hierarquia: um agente (indivíduo, classe) recebe o papel de decidir centralizadamente sobre a alocação de recursos (redistribuição)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2600"/>
              <a:t>Mercado: os agentes tomam decisões descentralizadas e a alocação dos recursos deriva do conjunto de decisões (troca)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/>
              <a:t>Formas de resolver o problema econômico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/>
              <a:t>Sociedades pequenas, “primitivas”, com freqüência adotam regras de reciprocidade</a:t>
            </a:r>
          </a:p>
          <a:p>
            <a:pPr eaLnBrk="1" hangingPunct="1"/>
            <a:r>
              <a:rPr lang="pt-BR"/>
              <a:t>Grandes impérios da antiguidade (Mesopotâmia, Egito, China, Índia) em geral foram controlados por sistemas de redistribuição</a:t>
            </a:r>
          </a:p>
          <a:p>
            <a:pPr eaLnBrk="1" hangingPunct="1"/>
            <a:r>
              <a:rPr lang="pt-BR"/>
              <a:t>Nas sociedades modernas prevalecem os mecanismos de mercado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Vantagens e desvantagens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624417" y="2060575"/>
          <a:ext cx="1097280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Vantagens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Desvantagens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Tradição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Obediência espontânea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Dificuldade de adaptação a mudanças no ambiente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Hierarquia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Mudanças rápidas e alinhamento dos indivíduos aos objetivos da coletividade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Dificuldade de satisfazer as preferências de consumo dos indivíduos</a:t>
                      </a:r>
                      <a:endParaRPr lang="pt-BR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Mercado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Decisões independentes, com pouca informação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Resultados ineficientes quando as ações de alguns afetam outros que não participam da decisão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/>
              <a:t>Formas de resolver o problema econômico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/>
              <a:t>Mesmo nas sociedades modernas,  a hierarquia está presente na gestão interna de diversas organizações:</a:t>
            </a:r>
          </a:p>
          <a:p>
            <a:pPr lvl="1" eaLnBrk="1" hangingPunct="1">
              <a:lnSpc>
                <a:spcPct val="90000"/>
              </a:lnSpc>
            </a:pPr>
            <a:r>
              <a:rPr lang="pt-BR"/>
              <a:t>Famílias;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/>
              <a:t>Igrejas, clubes, grupos de interesse;</a:t>
            </a:r>
          </a:p>
          <a:p>
            <a:pPr lvl="1" eaLnBrk="1" hangingPunct="1">
              <a:lnSpc>
                <a:spcPct val="90000"/>
              </a:lnSpc>
            </a:pPr>
            <a:r>
              <a:rPr lang="pt-BR"/>
              <a:t>Firmas;</a:t>
            </a:r>
          </a:p>
          <a:p>
            <a:pPr lvl="1" eaLnBrk="1" hangingPunct="1">
              <a:lnSpc>
                <a:spcPct val="90000"/>
              </a:lnSpc>
            </a:pPr>
            <a:r>
              <a:rPr lang="pt-BR"/>
              <a:t>Estado.</a:t>
            </a:r>
          </a:p>
          <a:p>
            <a:pPr eaLnBrk="1" hangingPunct="1">
              <a:lnSpc>
                <a:spcPct val="90000"/>
              </a:lnSpc>
            </a:pPr>
            <a:r>
              <a:rPr lang="pt-BR"/>
              <a:t>O exercício do poder hierárquico é limitado por leis / tradições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dizemos que vivemos em uma sociedade de mercado 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... Se há muitas decisões sobre alocação de recursos que são tomadas por organizações hierárquicas e por organizações tradicionais? </a:t>
            </a:r>
          </a:p>
          <a:p>
            <a:r>
              <a:rPr lang="pt-BR" dirty="0"/>
              <a:t>... Se, mesmo nas sociedades primitivas, praticam-se trocas de produtos?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Nas SOCIEDADES MODERNAS</a:t>
            </a:r>
          </a:p>
          <a:p>
            <a:r>
              <a:rPr lang="pt-BR" dirty="0"/>
              <a:t>Os recursos das organizações (Estado, firmas, famílias), dependem de mercados</a:t>
            </a:r>
          </a:p>
          <a:p>
            <a:r>
              <a:rPr lang="pt-BR" dirty="0"/>
              <a:t>Para produzir, é preciso recorrer a mercados (trabalho, terra, capitais), o que não ocorre nas sociedades primitivas, impérios da antiguidade, feudalismo,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23DO2Dm7Wr0/TbiZ5U92zGI/AAAAAAAAAYE/-xTnKktrFrA/s1600/Metro_Lotado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5" y="189179"/>
            <a:ext cx="10198249" cy="65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18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Contexto do Problema Econômico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417638"/>
            <a:ext cx="10668000" cy="4754562"/>
          </a:xfrm>
          <a:prstGeom prst="rect">
            <a:avLst/>
          </a:prstGeom>
          <a:solidFill>
            <a:srgbClr val="89A9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30400" y="2971800"/>
            <a:ext cx="7112000" cy="2362200"/>
          </a:xfrm>
          <a:prstGeom prst="rect">
            <a:avLst/>
          </a:prstGeom>
          <a:solidFill>
            <a:srgbClr val="FFD77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727200" y="57102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Ecossistema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2641600" y="47958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Econômico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727200" y="1600201"/>
            <a:ext cx="36576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Recursos Naturais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(insumos)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35200" y="3124200"/>
            <a:ext cx="24384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Produção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02400" y="3124200"/>
            <a:ext cx="2438400" cy="12954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>
                <a:solidFill>
                  <a:srgbClr val="FFFFFF"/>
                </a:solidFill>
                <a:latin typeface="Calibri" pitchFamily="-110" charset="0"/>
              </a:rPr>
              <a:t>Consumo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27200" y="2671764"/>
            <a:ext cx="9042400" cy="3119437"/>
          </a:xfrm>
          <a:prstGeom prst="rect">
            <a:avLst/>
          </a:prstGeom>
          <a:solidFill>
            <a:srgbClr val="77933C">
              <a:alpha val="2588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latin typeface="Calibri" pitchFamily="-110" charset="0"/>
            </a:endParaRPr>
          </a:p>
        </p:txBody>
      </p:sp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2235200" y="53292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-110" charset="0"/>
              </a:rPr>
              <a:t>Sistema Social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7010400" y="1600201"/>
            <a:ext cx="36576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Resíduos</a:t>
            </a:r>
          </a:p>
          <a:p>
            <a:pPr algn="ctr"/>
            <a:r>
              <a:rPr lang="pt-BR" sz="2400" b="1">
                <a:latin typeface="Calibri" pitchFamily="-110" charset="0"/>
              </a:rPr>
              <a:t>(poluentes)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673600" y="3810000"/>
            <a:ext cx="1828800" cy="1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68800" y="4038600"/>
            <a:ext cx="2133600" cy="762000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600">
                <a:solidFill>
                  <a:srgbClr val="FFFFFF"/>
                </a:solidFill>
                <a:latin typeface="Calibri" pitchFamily="-110" charset="0"/>
              </a:rPr>
              <a:t>Reciclagem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6502400" y="4419600"/>
            <a:ext cx="111971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3759200" y="4419600"/>
            <a:ext cx="6096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109384" y="2777067"/>
            <a:ext cx="692150" cy="211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7444318" y="2745317"/>
            <a:ext cx="755650" cy="2116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4368800" y="2362200"/>
            <a:ext cx="3048000" cy="11430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40" name="TextBox 29"/>
          <p:cNvSpPr txBox="1">
            <a:spLocks noChangeArrowheads="1"/>
          </p:cNvSpPr>
          <p:nvPr/>
        </p:nvSpPr>
        <p:spPr bwMode="auto">
          <a:xfrm>
            <a:off x="6705600" y="4808538"/>
            <a:ext cx="3657600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alibri" pitchFamily="-110" charset="0"/>
              </a:rPr>
              <a:t>Instituições </a:t>
            </a:r>
          </a:p>
          <a:p>
            <a:pPr algn="ctr"/>
            <a:r>
              <a:rPr lang="pt-BR" sz="2400" b="1">
                <a:latin typeface="Calibri" pitchFamily="-110" charset="0"/>
              </a:rPr>
              <a:t>Organizações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6069543" y="5332942"/>
            <a:ext cx="457200" cy="2116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385763"/>
            <a:ext cx="8505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995363"/>
            <a:ext cx="65436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4" y="159026"/>
            <a:ext cx="11521440" cy="64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8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Escolhas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b="1"/>
              <a:t>Pobreza</a:t>
            </a:r>
            <a:r>
              <a:rPr lang="pt-BR" sz="3600"/>
              <a:t> - Bolsa Família? Subsídio a alimentos básicos e produtos essenciais? Cada um por si?</a:t>
            </a:r>
            <a:endParaRPr lang="pt-BR" sz="3600" b="1"/>
          </a:p>
          <a:p>
            <a:r>
              <a:rPr lang="pt-BR" sz="3600" b="1"/>
              <a:t>Congestionamento</a:t>
            </a:r>
            <a:r>
              <a:rPr lang="pt-BR" sz="3600"/>
              <a:t> - Restrição ao uso nos horários de pico? Tarifas diferenciadas? Deixar como está?</a:t>
            </a:r>
          </a:p>
          <a:p>
            <a:r>
              <a:rPr lang="pt-BR" sz="3600" b="1"/>
              <a:t>Previdência Social</a:t>
            </a:r>
            <a:r>
              <a:rPr lang="pt-BR" sz="3600"/>
              <a:t> - Manter benefícios e aumentar as contribuições? Reduzir benefícios e manter contribuições?</a:t>
            </a:r>
          </a:p>
        </p:txBody>
      </p:sp>
    </p:spTree>
    <p:extLst>
      <p:ext uri="{BB962C8B-B14F-4D97-AF65-F5344CB8AC3E}">
        <p14:creationId xmlns:p14="http://schemas.microsoft.com/office/powerpoint/2010/main" val="329589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avaliar as diferentes soluções?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pt-BR" b="1" dirty="0"/>
              <a:t>Economia Positiva</a:t>
            </a:r>
          </a:p>
          <a:p>
            <a:pPr lvl="1"/>
            <a:r>
              <a:rPr lang="pt-BR" dirty="0"/>
              <a:t>Como o sistema econômico funciona?</a:t>
            </a:r>
          </a:p>
          <a:p>
            <a:pPr lvl="1"/>
            <a:r>
              <a:rPr lang="pt-BR" dirty="0"/>
              <a:t>Como as pessoas fazem suas escolhas? Como reagem a mudanças?</a:t>
            </a:r>
          </a:p>
          <a:p>
            <a:pPr lvl="1"/>
            <a:r>
              <a:rPr lang="pt-BR" dirty="0"/>
              <a:t>Quais os custos e benefícios de cada alternativa?</a:t>
            </a:r>
          </a:p>
          <a:p>
            <a:pPr lvl="1"/>
            <a:r>
              <a:rPr lang="pt-BR" dirty="0"/>
              <a:t>O que é ...</a:t>
            </a:r>
          </a:p>
          <a:p>
            <a:r>
              <a:rPr lang="pt-BR" b="1" dirty="0"/>
              <a:t>Economia Normativa</a:t>
            </a:r>
          </a:p>
          <a:p>
            <a:pPr lvl="1"/>
            <a:r>
              <a:rPr lang="pt-BR" dirty="0"/>
              <a:t>Quais são as melhores*   soluções para os problemas </a:t>
            </a:r>
            <a:r>
              <a:rPr lang="pt-BR" dirty="0" err="1"/>
              <a:t>econô</a:t>
            </a:r>
            <a:r>
              <a:rPr lang="pt-BR" dirty="0"/>
              <a:t>  micos?</a:t>
            </a:r>
          </a:p>
          <a:p>
            <a:pPr lvl="1"/>
            <a:r>
              <a:rPr lang="pt-BR" dirty="0"/>
              <a:t>Como o sistema econômico deve funcionar?</a:t>
            </a:r>
          </a:p>
          <a:p>
            <a:pPr lvl="1"/>
            <a:r>
              <a:rPr lang="pt-BR" dirty="0"/>
              <a:t>O que deve ser ...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/>
              <a:t>*   Dados os princípios, valores e preferências da sociedade.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avaliar as diferentes soluções?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r>
              <a:rPr lang="pt-BR" dirty="0"/>
              <a:t>Cada solução cria custos e benefícios</a:t>
            </a:r>
          </a:p>
          <a:p>
            <a:r>
              <a:rPr lang="pt-BR" dirty="0"/>
              <a:t>As regras do jogo (instituições) criam incentivos para os agentes se comportarem de determinada maneira</a:t>
            </a:r>
          </a:p>
          <a:p>
            <a:r>
              <a:rPr lang="pt-BR" dirty="0"/>
              <a:t>Nem sempre os incentivos estão alinhados com os objetivos do tomador de decisão</a:t>
            </a:r>
          </a:p>
          <a:p>
            <a:r>
              <a:rPr lang="pt-BR" dirty="0"/>
              <a:t>As “soluções” podem eventualmente gerar efeitos perversos</a:t>
            </a:r>
          </a:p>
          <a:p>
            <a:pPr lvl="1"/>
            <a:r>
              <a:rPr lang="pt-BR" dirty="0"/>
              <a:t>Rodízio de veículos na Cidade do México</a:t>
            </a:r>
          </a:p>
          <a:p>
            <a:pPr lvl="1"/>
            <a:r>
              <a:rPr lang="pt-BR" dirty="0"/>
              <a:t>Cobras em Nova </a:t>
            </a:r>
            <a:r>
              <a:rPr lang="pt-BR" dirty="0" err="1"/>
              <a:t>Delhi</a:t>
            </a:r>
            <a:endParaRPr lang="pt-BR" dirty="0"/>
          </a:p>
          <a:p>
            <a:r>
              <a:rPr lang="pt-BR" dirty="0"/>
              <a:t>Para encontrar soluções eficazes, é preciso entender como as pessoas afetadas fazem suas escolhas </a:t>
            </a:r>
          </a:p>
        </p:txBody>
      </p:sp>
    </p:spTree>
    <p:extLst>
      <p:ext uri="{BB962C8B-B14F-4D97-AF65-F5344CB8AC3E}">
        <p14:creationId xmlns:p14="http://schemas.microsoft.com/office/powerpoint/2010/main" val="238175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Economia: etimologia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err="1"/>
              <a:t>Óikos</a:t>
            </a:r>
            <a:r>
              <a:rPr lang="pt-BR" sz="4000" dirty="0"/>
              <a:t> (casa, fazenda)</a:t>
            </a:r>
          </a:p>
          <a:p>
            <a:r>
              <a:rPr lang="pt-BR" sz="4000" dirty="0" err="1"/>
              <a:t>Nomos</a:t>
            </a:r>
            <a:r>
              <a:rPr lang="pt-BR" sz="4000" dirty="0"/>
              <a:t> (regra, lei, ordenamento)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85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Economics</a:t>
            </a:r>
            <a:r>
              <a:rPr lang="pt-BR" dirty="0"/>
              <a:t> &amp; </a:t>
            </a:r>
            <a:r>
              <a:rPr lang="pt-BR" dirty="0" err="1"/>
              <a:t>Economy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973" y="2622828"/>
            <a:ext cx="9446895" cy="113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6143656"/>
            <a:ext cx="11506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1045</Words>
  <Application>Microsoft Office PowerPoint</Application>
  <PresentationFormat>Widescreen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Georgia</vt:lpstr>
      <vt:lpstr>Tema do Office</vt:lpstr>
      <vt:lpstr>ZEB0763 – Economia  Aula 1 – Objeto e Método da Economia</vt:lpstr>
      <vt:lpstr>Apresentação do PowerPoint</vt:lpstr>
      <vt:lpstr>Apresentação do PowerPoint</vt:lpstr>
      <vt:lpstr>Apresentação do PowerPoint</vt:lpstr>
      <vt:lpstr>Escolhas</vt:lpstr>
      <vt:lpstr>Como avaliar as diferentes soluções?</vt:lpstr>
      <vt:lpstr>Como avaliar as diferentes soluções?</vt:lpstr>
      <vt:lpstr>Economia: etimologia</vt:lpstr>
      <vt:lpstr>Economics &amp; Economy</vt:lpstr>
      <vt:lpstr>Definição</vt:lpstr>
      <vt:lpstr>Apresentação do PowerPoint</vt:lpstr>
      <vt:lpstr>Apresentação do PowerPoint</vt:lpstr>
      <vt:lpstr>Economia: estoques e fluxos</vt:lpstr>
      <vt:lpstr>População mundial</vt:lpstr>
      <vt:lpstr>David Ricardo (1772 – 1823)</vt:lpstr>
      <vt:lpstr>Definição</vt:lpstr>
      <vt:lpstr>Fundação</vt:lpstr>
      <vt:lpstr>A. Smith: a divisão do trabalho</vt:lpstr>
      <vt:lpstr>A. Smith: a causa da riqueza das nações</vt:lpstr>
      <vt:lpstr>Método: construção de modelos</vt:lpstr>
      <vt:lpstr>Smith: porque algumas sociedades são mais ricas que outras?</vt:lpstr>
      <vt:lpstr>Smith: porque algumas sociedades são mais ricas que outras?</vt:lpstr>
      <vt:lpstr>As pessoas reagem a incentivos!</vt:lpstr>
      <vt:lpstr>Como a sociedade se organiza para resolver o problema econômico?</vt:lpstr>
      <vt:lpstr>Formas de resolver o problema econômico</vt:lpstr>
      <vt:lpstr>Formas de resolver o problema econômico</vt:lpstr>
      <vt:lpstr>Vantagens e desvantagens</vt:lpstr>
      <vt:lpstr>Formas de resolver o problema econômico</vt:lpstr>
      <vt:lpstr>Porque dizemos que vivemos em uma sociedade de mercado ...</vt:lpstr>
      <vt:lpstr>Contexto do Problema Econômico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ZEB-0763 Economia</dc:title>
  <dc:creator>Rubens Nunes</dc:creator>
  <cp:lastModifiedBy>Rubens Nunes</cp:lastModifiedBy>
  <cp:revision>49</cp:revision>
  <dcterms:created xsi:type="dcterms:W3CDTF">2016-08-01T23:20:24Z</dcterms:created>
  <dcterms:modified xsi:type="dcterms:W3CDTF">2021-08-16T22:52:55Z</dcterms:modified>
</cp:coreProperties>
</file>