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4" r:id="rId5"/>
    <p:sldId id="285" r:id="rId6"/>
    <p:sldId id="286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64" r:id="rId30"/>
    <p:sldId id="283" r:id="rId31"/>
    <p:sldId id="281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 ideias de Marx </a:t>
            </a:r>
            <a:br>
              <a:rPr lang="pt-BR" dirty="0" smtClean="0"/>
            </a:br>
            <a:r>
              <a:rPr lang="pt-BR" dirty="0" smtClean="0"/>
              <a:t>em 1848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536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Modos de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Asiático, antigo, feudal e burguês moderno.</a:t>
            </a:r>
          </a:p>
          <a:p>
            <a:r>
              <a:rPr lang="pt-BR" dirty="0" smtClean="0"/>
              <a:t>Épocas progressivas da formação econômica da sociedade.</a:t>
            </a:r>
          </a:p>
          <a:p>
            <a:r>
              <a:rPr lang="pt-BR" dirty="0" smtClean="0"/>
              <a:t>Relações de produção burguesas: </a:t>
            </a:r>
            <a:r>
              <a:rPr lang="pt-BR" i="1" dirty="0" smtClean="0"/>
              <a:t>“a última forma antagônica do processo social de produção”</a:t>
            </a:r>
            <a:r>
              <a:rPr lang="pt-BR" dirty="0" smtClean="0"/>
              <a:t> (fim da pré-história da sociedade humana).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0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de Aron: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Encontra-se aqui as ideias essenciais da interpretação econômica marxiana da história. 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Não explicita o conceito de luta de classes.</a:t>
            </a:r>
          </a:p>
          <a:p>
            <a:pPr>
              <a:lnSpc>
                <a:spcPct val="120000"/>
              </a:lnSpc>
            </a:pPr>
            <a:r>
              <a:rPr lang="pt-BR" dirty="0" smtClean="0"/>
              <a:t>3 aspectos: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t-BR" dirty="0" smtClean="0"/>
              <a:t>Ideia fundamental: homens envolvidos em relações que independem de suas vontades. O cientista deve analisar a estrutura das sociedades, as forças de produção, as relações de produção (não se deter na maneira em que os próprios homens pensam a seu respeito). Relações sociais supra individuais se impõe aos indivíduos.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t-BR" dirty="0" smtClean="0"/>
              <a:t>Infraestrutura (base econômica, forças e relações de produção) e superestrutura (instituições e maneiras de pensar).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t-BR" dirty="0" smtClean="0"/>
              <a:t>Ideia do devir: o propulsor do movimento histórico é a contradição entre forças produtivas (capacidade social de produzir, capacidade técnica e científica, organização etc.) e relações de produção (relações de propriedade? Divisão da renda nacional etc.). 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0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Dialética da 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Movimento das forças produtivas em contradição com as relações de propriedade (divisão da renda nacional). </a:t>
            </a:r>
          </a:p>
          <a:p>
            <a:r>
              <a:rPr lang="pt-BR" dirty="0" smtClean="0"/>
              <a:t>Contradição maior em épocas revolucionárias.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12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Luta de classes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Marx não a considera explicitamente no texto.</a:t>
            </a:r>
          </a:p>
          <a:p>
            <a:r>
              <a:rPr lang="pt-BR" dirty="0" smtClean="0"/>
              <a:t>No período revolucionário, uma classe se apega às relações de produção antigas. A classe progressista apega-se a novas relações de produção.</a:t>
            </a:r>
          </a:p>
          <a:p>
            <a:r>
              <a:rPr lang="pt-BR" dirty="0" smtClean="0"/>
              <a:t>A primeira classe é um obstáculo ao desenvolvimento das forças produtivas, a segunda classe a favorece. </a:t>
            </a:r>
          </a:p>
          <a:p>
            <a:r>
              <a:rPr lang="pt-BR" dirty="0" smtClean="0"/>
              <a:t>O que importa é o desenvolvimento das forças produtivas (da economia).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9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das revoluções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são um acidente político.</a:t>
            </a:r>
          </a:p>
          <a:p>
            <a:r>
              <a:rPr lang="pt-BR" dirty="0" smtClean="0"/>
              <a:t>Expressam uma necessidade histórica.</a:t>
            </a:r>
          </a:p>
          <a:p>
            <a:r>
              <a:rPr lang="pt-BR" dirty="0" smtClean="0"/>
              <a:t>Revoluções desempenham uma função necessária, dadas as condições históricas.</a:t>
            </a:r>
          </a:p>
          <a:p>
            <a:r>
              <a:rPr lang="pt-BR" dirty="0" smtClean="0"/>
              <a:t>O problema é saber quando se darão as condições históricas.</a:t>
            </a:r>
          </a:p>
          <a:p>
            <a:r>
              <a:rPr lang="pt-BR" dirty="0" smtClean="0"/>
              <a:t>Quando se dará a passagem, do capitalismo para o socialismo (comunismo)?</a:t>
            </a:r>
          </a:p>
          <a:p>
            <a:r>
              <a:rPr lang="pt-BR" dirty="0"/>
              <a:t>Pré-requisito para a revolução: </a:t>
            </a:r>
            <a:r>
              <a:rPr lang="pt-BR" dirty="0" smtClean="0"/>
              <a:t>as relações de produção socialistas amadurecem mesmo com a sociedade ainda capitalista.</a:t>
            </a:r>
          </a:p>
          <a:p>
            <a:r>
              <a:rPr lang="pt-BR" dirty="0" smtClean="0"/>
              <a:t>Linha seguida pela Segunda Internacional (socialdemocracia) =&gt; atitude passiva diante da revolução!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13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Oposição entre a realidade social e a consciência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primeira determina a segunda!</a:t>
            </a:r>
          </a:p>
          <a:p>
            <a:r>
              <a:rPr lang="pt-BR" dirty="0" smtClean="0"/>
              <a:t>Pensamento dos homens explicado pelas relações sociais em que estão integrados.</a:t>
            </a:r>
          </a:p>
          <a:p>
            <a:r>
              <a:rPr lang="pt-BR" dirty="0" smtClean="0"/>
              <a:t>Base de certa “sociologia do conhecimento”.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3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das etapas da história humana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Aparece em Adam Smith (sociedade primitiva versus evoluída).</a:t>
            </a:r>
          </a:p>
          <a:p>
            <a:r>
              <a:rPr lang="pt-BR" dirty="0" smtClean="0"/>
              <a:t>Aparece em Comte (momentos do devir humano a partir das maneiras de pensar).</a:t>
            </a:r>
          </a:p>
          <a:p>
            <a:r>
              <a:rPr lang="pt-BR" dirty="0" smtClean="0"/>
              <a:t>Marx: etapas da história humana a partir dos regimes econômicos.</a:t>
            </a:r>
          </a:p>
          <a:p>
            <a:r>
              <a:rPr lang="pt-BR" dirty="0" smtClean="0"/>
              <a:t>4 modos, de que falamos, divididos em dois grupos (segundo Aron):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 Antigo, feudal e burguês – escravidão, servidão e assalariamento: modos distintos de exploração do homem pelo homem (fim da exploração no modo de produção socialista/comunista).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Modo de produção asiático (não é etapa da história ocidental): questão da unidade do processo histórico. Diversas linhas de evolução histórica? Subordinação de todos os trabalhadores ao Estado, não a uma classe detentora dos instrumentos de produção (dissertação de mestrado na FEA-USP do prefeito Haddad: viria a ser o sistema soviético). </a:t>
            </a:r>
          </a:p>
          <a:p>
            <a:pPr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9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Frase impactante de Aron: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“Vê-se logo o uso que se pode fazer da noção de modo de produção asiático. De fato, pode-se conceber que, no caso da socialização dos meios de produção, o complemento do capitalismo esteja não no final de toda e qualquer exploração. Mas na difusão do modo de produção asiático para toda a humanidade”.</a:t>
            </a:r>
          </a:p>
          <a:p>
            <a:r>
              <a:rPr lang="pt-BR" dirty="0" smtClean="0"/>
              <a:t>Até Lenin temia isso!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4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no argumento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 filosóficos complicados (interpretação econômica versus metafísica materialista).</a:t>
            </a:r>
          </a:p>
          <a:p>
            <a:r>
              <a:rPr lang="pt-BR" dirty="0" smtClean="0"/>
              <a:t>Sentido da palavra dialética.</a:t>
            </a:r>
          </a:p>
          <a:p>
            <a:r>
              <a:rPr lang="pt-BR" dirty="0" smtClean="0"/>
              <a:t>Limites exatos da infraestrutura e da superestrutura.</a:t>
            </a:r>
          </a:p>
          <a:p>
            <a:r>
              <a:rPr lang="pt-BR" dirty="0" smtClean="0"/>
              <a:t>Retornaremos a isso na discussão do Manifesto Comunista.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4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Manifesto Comunista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95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1848?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Formula sua concepção de história.</a:t>
            </a:r>
          </a:p>
          <a:p>
            <a:r>
              <a:rPr lang="pt-BR" dirty="0" smtClean="0"/>
              <a:t>Pensamento já está consolidado (a partir de um processo de formação de ideias passo a passo no jovem Marx).</a:t>
            </a:r>
          </a:p>
          <a:p>
            <a:r>
              <a:rPr lang="pt-BR" dirty="0" smtClean="0"/>
              <a:t>Textos principais: </a:t>
            </a:r>
            <a:r>
              <a:rPr lang="pt-BR" dirty="0"/>
              <a:t>Introdução à Crítica da Filosofia do Direito de </a:t>
            </a:r>
            <a:r>
              <a:rPr lang="pt-BR" dirty="0" smtClean="0"/>
              <a:t>Hegel, Manifesto Comunista;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Prefácio para a Crítica da Economia Política (1859, mas faz uma síntese das ideias do período anterior)</a:t>
            </a:r>
            <a:r>
              <a:rPr lang="pt-BR" dirty="0" smtClean="0"/>
              <a:t>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33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Tese novas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Acrescenta a problemática da luta de classes.</a:t>
            </a:r>
          </a:p>
          <a:p>
            <a:r>
              <a:rPr lang="pt-BR" dirty="0" smtClean="0"/>
              <a:t>Texto não científico (brochura de propaganda com alguma ideias científicas).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191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luta de classes: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“A história de todas as sociedades, até hoje, tem sido a história da luta de classes... Que terminou sempre com a transformação revolucionária da sociedade inteira ou com o declínio conjunto das classes em conflito”.</a:t>
            </a:r>
          </a:p>
          <a:p>
            <a:r>
              <a:rPr lang="pt-BR" dirty="0" smtClean="0"/>
              <a:t>História humana caracterizada pela luta de grupos humanos (classes sociais).</a:t>
            </a:r>
          </a:p>
          <a:p>
            <a:r>
              <a:rPr lang="pt-BR" dirty="0" smtClean="0"/>
              <a:t>Questão da adequação histórica e empírica desta tese!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07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específicas da burguesia: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 sempre revoluciona os instrumentos de produção (um elogio?).</a:t>
            </a:r>
          </a:p>
          <a:p>
            <a:r>
              <a:rPr lang="pt-BR" dirty="0" smtClean="0"/>
              <a:t>Também altera constantemente as relações de produção.</a:t>
            </a:r>
          </a:p>
          <a:p>
            <a:r>
              <a:rPr lang="pt-BR" dirty="0" smtClean="0"/>
              <a:t>Portanto, ela altera o “conjunto das condições sociais”.</a:t>
            </a:r>
          </a:p>
          <a:p>
            <a:r>
              <a:rPr lang="pt-BR" i="1" dirty="0" smtClean="0"/>
              <a:t>“A burguesia criou forças produtivas mais maciças e colossais que as gerações anteriores em conjunto”.</a:t>
            </a:r>
          </a:p>
          <a:p>
            <a:r>
              <a:rPr lang="pt-BR" dirty="0" smtClean="0"/>
              <a:t>Lembra Smith!</a:t>
            </a:r>
          </a:p>
          <a:p>
            <a:r>
              <a:rPr lang="pt-BR" dirty="0" smtClean="0"/>
              <a:t>Essas forças de produção desenvolvidas pelo capitalismo irão sustentar o regime socialista (já está em gestação no antigo/atual modo de produção). 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Duas contradições no capitalismo: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pt-BR" dirty="0" smtClean="0"/>
              <a:t>  Entre forças e relações de produção.</a:t>
            </a:r>
          </a:p>
          <a:p>
            <a:r>
              <a:rPr lang="pt-BR" dirty="0" smtClean="0"/>
              <a:t>Os meios de produção se desenvolvem mais que as relações de produção (de propriedade e a divisão da renda).</a:t>
            </a:r>
          </a:p>
          <a:p>
            <a:r>
              <a:rPr lang="pt-BR" dirty="0" smtClean="0"/>
              <a:t>Um regime capaz de produzir cada vez mais, no entanto, a miséria permanece.</a:t>
            </a:r>
          </a:p>
          <a:p>
            <a:r>
              <a:rPr lang="pt-BR" dirty="0" smtClean="0"/>
              <a:t>A adequação factual dessa tese!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pt-BR" dirty="0" smtClean="0"/>
              <a:t>Contradição entre a progressão das riquezas e a crescente miséria da maioria.</a:t>
            </a:r>
          </a:p>
          <a:p>
            <a:r>
              <a:rPr lang="pt-BR" dirty="0" smtClean="0"/>
              <a:t>Dela nascerá a crise revolucionária.</a:t>
            </a:r>
          </a:p>
          <a:p>
            <a:r>
              <a:rPr lang="pt-BR" dirty="0" smtClean="0"/>
              <a:t>Proletariado se constitui como classe que aspira a tomada do poder e a transformação das relações sociais.</a:t>
            </a:r>
          </a:p>
          <a:p>
            <a:r>
              <a:rPr lang="pt-BR" dirty="0" smtClean="0"/>
              <a:t>Uma revolução feita pela maioria, em benefício de todos, que marcará o fim das classes e do antagonismo da sociedade capitalista.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1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Ironia da história...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revolução será obra dos próprios capitalistas.</a:t>
            </a:r>
          </a:p>
          <a:p>
            <a:r>
              <a:rPr lang="pt-BR" dirty="0" smtClean="0"/>
              <a:t>Concorrência implacável =&gt; ampliação dos meios de produção =&gt; aumento do número de proletários e de sua miséria.</a:t>
            </a:r>
          </a:p>
          <a:p>
            <a:r>
              <a:rPr lang="pt-BR" dirty="0" smtClean="0"/>
              <a:t>Crescimento econômico com proletarização e pauperização.</a:t>
            </a:r>
          </a:p>
          <a:p>
            <a:r>
              <a:rPr lang="pt-BR" dirty="0" smtClean="0"/>
              <a:t>Grupos intermediários tendem a desaparecer (artesão, pequenos burgueses, vendedores, camponeses proprietários etc.). Classes intermediárias não têm iniciativa nem dinamismo histórico.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14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Fim do caráter antagônico da sociedade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8915399" cy="3880773"/>
          </a:xfrm>
        </p:spPr>
        <p:txBody>
          <a:bodyPr>
            <a:normAutofit/>
          </a:bodyPr>
          <a:lstStyle/>
          <a:p>
            <a:r>
              <a:rPr lang="pt-BR" dirty="0" smtClean="0"/>
              <a:t>Fim do antagonismo com a tomada do poder pelos proletários.</a:t>
            </a:r>
          </a:p>
          <a:p>
            <a:r>
              <a:rPr lang="pt-BR" i="1" dirty="0" smtClean="0"/>
              <a:t>“Assim que... toda produção esteja concentrada nas mãos de indivíduos associados, o poder público perderá seu caráter político... A antiga sociedade burguesa, com suas classes e seus conflitos de classe, cede lugar a uma associação em que o livre desabrochar de cada um é a condição mesma para o livre desabrochar de todos.”</a:t>
            </a:r>
          </a:p>
          <a:p>
            <a:r>
              <a:rPr lang="pt-BR" dirty="0" smtClean="0"/>
              <a:t>O Estado (a política) como um fenômeno secundário em relação aos fenômenos essenciais, que são econômicos ou sociais.</a:t>
            </a:r>
          </a:p>
          <a:p>
            <a:r>
              <a:rPr lang="pt-BR" dirty="0" smtClean="0"/>
              <a:t>Erro de Marx (típico do modo de pensar de escritores do início do século XIX).</a:t>
            </a:r>
          </a:p>
          <a:p>
            <a:r>
              <a:rPr lang="pt-BR" dirty="0" smtClean="0"/>
              <a:t>Poder político como expressão dos conflitos sociais, meio de domínio da classe trabalhadora.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8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Centro do pensamento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ciência de Marx visa fornecer uma demonstração rigorosa a tais proposições.</a:t>
            </a:r>
          </a:p>
          <a:p>
            <a:r>
              <a:rPr lang="pt-BR" dirty="0" smtClean="0"/>
              <a:t>Regime capitalista interpretado naquilo em que ele é contraditório.</a:t>
            </a:r>
          </a:p>
          <a:p>
            <a:r>
              <a:rPr lang="pt-BR" dirty="0" smtClean="0"/>
              <a:t>A luta de classes na sociedade capitalista como espelhando outras formas de lutas sociais em etapas históricas anteriores (uma peculiar visão da história).</a:t>
            </a:r>
          </a:p>
          <a:p>
            <a:r>
              <a:rPr lang="pt-BR" dirty="0" smtClean="0"/>
              <a:t>Comte via consenso em sociedades anteriores =&gt; conflito no capitalismo como resultado da justaposição de instituições antigas com as novas.</a:t>
            </a:r>
          </a:p>
          <a:p>
            <a:r>
              <a:rPr lang="pt-BR" dirty="0" smtClean="0"/>
              <a:t>Tese da crescente polarização da sociedade. Nesse ambiente, o avanço das forças produtivas impulsiona a história. </a:t>
            </a:r>
          </a:p>
          <a:p>
            <a:r>
              <a:rPr lang="pt-BR" dirty="0" smtClean="0"/>
              <a:t>Avanço da história =&gt; proletarização crescente =&gt;  explosão revolucionária =&gt; surge a sociedade não antagonista.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72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Aceita a tese marxiana, duas tarefas a cumprir-se (ótica sociológica de Aron):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a teoria geral da sociedade de Marx (que explica o caráter antagonista de todas as sociedades conhecidas)?</a:t>
            </a:r>
          </a:p>
          <a:p>
            <a:r>
              <a:rPr lang="pt-BR" dirty="0" smtClean="0"/>
              <a:t>Qual a estrutura, o funcionamento e a evolução do capitalismo que explicam a luta de classes e a revolução?</a:t>
            </a:r>
          </a:p>
          <a:p>
            <a:r>
              <a:rPr lang="pt-BR" dirty="0" smtClean="0"/>
              <a:t>O materialismo histórico é a teoria geral da sociedade?</a:t>
            </a:r>
          </a:p>
          <a:p>
            <a:r>
              <a:rPr lang="pt-BR" i="1" dirty="0" smtClean="0"/>
              <a:t>O Capital </a:t>
            </a:r>
            <a:r>
              <a:rPr lang="pt-BR" dirty="0" smtClean="0"/>
              <a:t>detalha as ideias econômica e sociais de Marx.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22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Avaliação do pensamento de </a:t>
            </a:r>
            <a:br>
              <a:rPr lang="pt-BR" dirty="0" smtClean="0"/>
            </a:br>
            <a:r>
              <a:rPr lang="pt-BR" dirty="0" smtClean="0"/>
              <a:t>Marx em 1848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Pensamento claro e escuro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68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Teses de Aron...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Pensamento filosófico de Marx como interpretação da história. O materialismo não está estritamente implicado nessa teoria da história. Vinculação da filosofia (metafísica) com a interpretação da história. Papel das ciências naturais no enfrentamento da questão.</a:t>
            </a:r>
          </a:p>
          <a:p>
            <a:r>
              <a:rPr lang="pt-BR" dirty="0" smtClean="0"/>
              <a:t>O desenvolvimento do capitalismo exprime as contradições da evolução histórica. </a:t>
            </a:r>
          </a:p>
          <a:p>
            <a:r>
              <a:rPr lang="pt-BR" dirty="0" smtClean="0"/>
              <a:t>O socialismo científico: socialismo como resultado do movimento da própria realidade histórica. Determinismo versus ação. De alguma forma se reconciliam. Síntese de teoria com prática.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95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encontramos nesses textos?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Todas as ideias essenciais da interpretação econômica da história.</a:t>
            </a:r>
          </a:p>
          <a:p>
            <a:r>
              <a:rPr lang="pt-BR" dirty="0" smtClean="0"/>
              <a:t>Noção de classe e de luta de classes não aparecem explicitamente.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95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Pensamento claro em seu conjunto e obscuro nos detalhes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9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Interpretação de Aron: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Obscuridade: flutuação na definição de conceitos fundamentas.</a:t>
            </a:r>
          </a:p>
          <a:p>
            <a:r>
              <a:rPr lang="pt-BR" dirty="0" smtClean="0"/>
              <a:t>Clareza: noção de forças de produção, renovamento técnico e contradições que nascem desse renovamento (ajuda das ciências naturais).</a:t>
            </a:r>
          </a:p>
          <a:p>
            <a:r>
              <a:rPr lang="pt-BR" dirty="0" smtClean="0"/>
              <a:t>Marx centraliza o estudo da anatomia da sociedade burguesa em sua crítica da economia política (em sua produção máxima neste projeto que foi </a:t>
            </a:r>
            <a:r>
              <a:rPr lang="pt-BR" i="1" dirty="0" smtClean="0"/>
              <a:t>O Capital</a:t>
            </a:r>
            <a:r>
              <a:rPr lang="pt-BR" dirty="0" smtClean="0"/>
              <a:t>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9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centro do pensamento do jovem Marx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23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crítica da religião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a crítica da realidade que dá origem a essa religião.</a:t>
            </a:r>
          </a:p>
          <a:p>
            <a:r>
              <a:rPr lang="pt-BR" dirty="0" smtClean="0"/>
              <a:t>Ultrapassar a realidade que deu origem a religião.</a:t>
            </a:r>
          </a:p>
          <a:p>
            <a:r>
              <a:rPr lang="pt-BR" dirty="0" smtClean="0"/>
              <a:t>Religião como ideologia: criticar a ideologia significa criticar uma realidade.</a:t>
            </a:r>
          </a:p>
          <a:p>
            <a:r>
              <a:rPr lang="pt-BR" dirty="0" smtClean="0"/>
              <a:t>Leva à crítica (das ideias) do direito e da economia.</a:t>
            </a:r>
          </a:p>
          <a:p>
            <a:r>
              <a:rPr lang="pt-BR" dirty="0" smtClean="0"/>
              <a:t>A critica da religião é o fundamento de tudo: </a:t>
            </a:r>
            <a:r>
              <a:rPr lang="pt-BR" i="1" dirty="0" smtClean="0"/>
              <a:t>“A crítica da religião é a condição para toda a crítica”.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69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Crítica à Filosofia do Direito de 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Analisa a relação entre o estado social e a tomada de consciência.</a:t>
            </a:r>
          </a:p>
          <a:p>
            <a:r>
              <a:rPr lang="pt-BR" dirty="0" smtClean="0"/>
              <a:t>Analisa a relação entre pensamento e ação.</a:t>
            </a:r>
          </a:p>
          <a:p>
            <a:r>
              <a:rPr lang="pt-BR" dirty="0" smtClean="0"/>
              <a:t>Como o pensamento pode se encarnar na realidade militante.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88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do Jovem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1818-1835 Ginásio de Trier, Marx liberal, racionalista e antirreligioso: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Meditação de um adolescente ante a escolha de uma profissão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1835-1841 Carta ao pai (1837), poesias, dissertação para o doutorado (1841).</a:t>
            </a:r>
          </a:p>
          <a:p>
            <a:r>
              <a:rPr lang="pt-BR" dirty="0" smtClean="0"/>
              <a:t>1842-1843 - artigos na Gazeta Renana, Anais </a:t>
            </a:r>
            <a:r>
              <a:rPr lang="pt-BR" dirty="0" err="1" smtClean="0"/>
              <a:t>Fraco-Alemães</a:t>
            </a:r>
            <a:r>
              <a:rPr lang="pt-BR" dirty="0" smtClean="0"/>
              <a:t> (em Paris): Crítica à Filosofia do Direito de Hegel (</a:t>
            </a:r>
            <a:r>
              <a:rPr lang="pt-BR" dirty="0" err="1" smtClean="0"/>
              <a:t>Kreuznach</a:t>
            </a:r>
            <a:r>
              <a:rPr lang="pt-BR" dirty="0" smtClean="0"/>
              <a:t>, 1843 - inacabado),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Introdução à Crítica da Filosofia do Direito de Hegel </a:t>
            </a:r>
            <a:r>
              <a:rPr lang="pt-BR" dirty="0" smtClean="0"/>
              <a:t>(1844).</a:t>
            </a:r>
          </a:p>
          <a:p>
            <a:r>
              <a:rPr lang="pt-BR" dirty="0" smtClean="0"/>
              <a:t>1844 Paris: Manuscrito Econômico-Filosófico, A Questão Judaica, A Sagrada Família (1944-1945).</a:t>
            </a:r>
          </a:p>
          <a:p>
            <a:r>
              <a:rPr lang="pt-BR" dirty="0" smtClean="0"/>
              <a:t>1845 Bruxelas: Teses sobre Feuerbach.</a:t>
            </a:r>
          </a:p>
          <a:p>
            <a:r>
              <a:rPr lang="pt-BR" dirty="0" smtClean="0"/>
              <a:t>1845-46 A ideologia Alemã.</a:t>
            </a:r>
          </a:p>
          <a:p>
            <a:r>
              <a:rPr lang="pt-BR" dirty="0" smtClean="0"/>
              <a:t>1847: Miséria da Filosofia. </a:t>
            </a:r>
          </a:p>
          <a:p>
            <a:r>
              <a:rPr lang="pt-BR" dirty="0" smtClean="0"/>
              <a:t>1848: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Manifesto Comunista </a:t>
            </a:r>
            <a:r>
              <a:rPr lang="pt-BR" dirty="0" smtClean="0"/>
              <a:t>(com Engels)      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36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Trajetória do jovem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59455"/>
            <a:ext cx="8596668" cy="38807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PRIMEIRO PERÍODO:</a:t>
            </a:r>
          </a:p>
          <a:p>
            <a:r>
              <a:rPr lang="pt-BR" dirty="0" smtClean="0"/>
              <a:t>Jovem hegeliano, clube dos doutores.</a:t>
            </a:r>
          </a:p>
          <a:p>
            <a:r>
              <a:rPr lang="pt-BR" dirty="0" smtClean="0"/>
              <a:t>O assunto é religião, as relações em filosofia, religião, pensamento, o real.</a:t>
            </a:r>
          </a:p>
          <a:p>
            <a:r>
              <a:rPr lang="pt-BR" dirty="0" smtClean="0"/>
              <a:t>O sistema de Hegel é o fim da filosofia. Crítica do sistema e do real.</a:t>
            </a:r>
          </a:p>
          <a:p>
            <a:r>
              <a:rPr lang="pt-BR" dirty="0" smtClean="0"/>
              <a:t>Da crítica da religião à crítica do direito.</a:t>
            </a:r>
          </a:p>
          <a:p>
            <a:r>
              <a:rPr lang="pt-BR" dirty="0" smtClean="0"/>
              <a:t>Fim da Gazeta Renana. Ruptura com Bruno Bauer.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SEGUNDO PERÍODO:</a:t>
            </a:r>
          </a:p>
          <a:p>
            <a:r>
              <a:rPr lang="pt-BR" dirty="0" smtClean="0"/>
              <a:t>1844: crítica da economia política e da filosofia no </a:t>
            </a:r>
            <a:r>
              <a:rPr lang="pt-BR" i="1" dirty="0" smtClean="0"/>
              <a:t>Manuscrito Econômico-Filosófico</a:t>
            </a:r>
            <a:r>
              <a:rPr lang="pt-BR" dirty="0" smtClean="0"/>
              <a:t>. Início da cooperação com Engels.</a:t>
            </a:r>
          </a:p>
          <a:p>
            <a:r>
              <a:rPr lang="pt-BR" dirty="0"/>
              <a:t>Ruptura com </a:t>
            </a:r>
            <a:r>
              <a:rPr lang="pt-BR" dirty="0" smtClean="0"/>
              <a:t>Ruge em janeiro de 1845.    </a:t>
            </a:r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TERCEIRO PERÍODO:</a:t>
            </a:r>
          </a:p>
          <a:p>
            <a:r>
              <a:rPr lang="pt-BR" dirty="0" smtClean="0"/>
              <a:t>Até 1848: da crítica filosófica da economia à interpretação histórica (materialista).</a:t>
            </a:r>
          </a:p>
        </p:txBody>
      </p:sp>
    </p:spTree>
    <p:extLst>
      <p:ext uri="{BB962C8B-B14F-4D97-AF65-F5344CB8AC3E}">
        <p14:creationId xmlns:p14="http://schemas.microsoft.com/office/powerpoint/2010/main" val="138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de interpretação: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maior parte dos textos está inacabada.</a:t>
            </a:r>
          </a:p>
          <a:p>
            <a:r>
              <a:rPr lang="pt-BR" dirty="0" smtClean="0"/>
              <a:t>Referência a autores hoje desconhecidos.</a:t>
            </a:r>
          </a:p>
          <a:p>
            <a:r>
              <a:rPr lang="pt-BR" dirty="0" smtClean="0"/>
              <a:t>Apoio na literatura de comentadores.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32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Fragmento do Prefácio da Critica à Economia Política...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“Na produção social de sua existência, os homens estabelecem relações determinadas, necessárias, independentes de sua vontade, relações de produção que correspondem a um determinado grau de desenvolvimento das forças produtivas materiais. O conjunto dessas relações constitui a estrutura econômica da sociedade, a fundação real sobre a qual se eleva um edifício jurídico e político e à qual correspondem determinadas formas de consciência social. O modo de produção da vida material condiciona o desenvolvimento da vida social, política e intelectual em geral. Não é a consciência dos homens que determina sua existência; ao contrário, é a sua existência social que determina sua consciência.”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0168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 para a revolução social: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Forças produtivas versus relações de produção (relações de propriedade).</a:t>
            </a:r>
          </a:p>
          <a:p>
            <a:r>
              <a:rPr lang="pt-BR" dirty="0" smtClean="0"/>
              <a:t>Condições de produção econômica versus formas jurídicas, políticas, religiosas, artísticas, filosóficas (formas ideológicas pelas quais os homens tomam consciência do conflito).</a:t>
            </a:r>
          </a:p>
          <a:p>
            <a:r>
              <a:rPr lang="pt-BR" dirty="0" smtClean="0"/>
              <a:t>Contrariedades da vida material =&gt; consciência do homem de si mesmo.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20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Famosa passagem...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“Nunca uma sociedade expira antes que se desenvolvam todas as forças produtivas que ela é capaz de conter; nunca relações superiores de produção tomam lugar antes que suas condições materiais de existência eclodam no seio mesmo da velha sociedade.”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01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</TotalTime>
  <Words>2195</Words>
  <Application>Microsoft Office PowerPoint</Application>
  <PresentationFormat>Widescreen</PresentationFormat>
  <Paragraphs>158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Trebuchet MS</vt:lpstr>
      <vt:lpstr>Wingdings 3</vt:lpstr>
      <vt:lpstr>Facetado</vt:lpstr>
      <vt:lpstr>As ideias de Marx  em 1848 </vt:lpstr>
      <vt:lpstr>Por que 1848?</vt:lpstr>
      <vt:lpstr>O que encontramos nesses textos?</vt:lpstr>
      <vt:lpstr>Produção do Jovem Marx</vt:lpstr>
      <vt:lpstr>Trajetória do jovem Marx</vt:lpstr>
      <vt:lpstr>Dificuldades de interpretação:</vt:lpstr>
      <vt:lpstr>Fragmento do Prefácio da Critica à Economia Política...</vt:lpstr>
      <vt:lpstr>Fórmula para a revolução social: </vt:lpstr>
      <vt:lpstr>Famosa passagem...</vt:lpstr>
      <vt:lpstr>Modos de produção</vt:lpstr>
      <vt:lpstr>Interpretação de Aron:</vt:lpstr>
      <vt:lpstr>Dialética da história</vt:lpstr>
      <vt:lpstr>Luta de classes</vt:lpstr>
      <vt:lpstr>Teoria das revoluções</vt:lpstr>
      <vt:lpstr>Oposição entre a realidade social e a consciência</vt:lpstr>
      <vt:lpstr>Teoria das etapas da história humana</vt:lpstr>
      <vt:lpstr>Frase impactante de Aron:</vt:lpstr>
      <vt:lpstr>Problemas no argumento de Marx</vt:lpstr>
      <vt:lpstr>O Manifesto Comunista </vt:lpstr>
      <vt:lpstr>Tese novas</vt:lpstr>
      <vt:lpstr>A luta de classes:</vt:lpstr>
      <vt:lpstr>Características específicas da burguesia:</vt:lpstr>
      <vt:lpstr>Duas contradições no capitalismo:</vt:lpstr>
      <vt:lpstr>Ironia da história...</vt:lpstr>
      <vt:lpstr>Fim do caráter antagônico da sociedade</vt:lpstr>
      <vt:lpstr>Centro do pensamento de Marx</vt:lpstr>
      <vt:lpstr>Aceita a tese marxiana, duas tarefas a cumprir-se (ótica sociológica de Aron):</vt:lpstr>
      <vt:lpstr>Avaliação do pensamento de  Marx em 1848</vt:lpstr>
      <vt:lpstr>Teses de Aron...</vt:lpstr>
      <vt:lpstr>Pensamento claro em seu conjunto e obscuro nos detalhes</vt:lpstr>
      <vt:lpstr>Interpretação de Aron:</vt:lpstr>
      <vt:lpstr>O centro do pensamento do jovem Marx </vt:lpstr>
      <vt:lpstr>A crítica da religião</vt:lpstr>
      <vt:lpstr>Crítica à Filosofia do Direito de Hegel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ideias de Marx  em 1848</dc:title>
  <dc:creator>Ricardo Luis Chaves Feijo</dc:creator>
  <cp:lastModifiedBy>Ricardo Luis Chaves Feijo</cp:lastModifiedBy>
  <cp:revision>28</cp:revision>
  <dcterms:created xsi:type="dcterms:W3CDTF">2014-08-20T19:48:41Z</dcterms:created>
  <dcterms:modified xsi:type="dcterms:W3CDTF">2017-08-03T18:39:17Z</dcterms:modified>
</cp:coreProperties>
</file>