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Lst>
  <p:sldIdLst>
    <p:sldId id="287" r:id="rId2"/>
    <p:sldId id="256" r:id="rId3"/>
    <p:sldId id="288" r:id="rId4"/>
    <p:sldId id="257" r:id="rId5"/>
    <p:sldId id="271" r:id="rId6"/>
    <p:sldId id="289" r:id="rId7"/>
    <p:sldId id="258" r:id="rId8"/>
    <p:sldId id="260" r:id="rId9"/>
    <p:sldId id="261" r:id="rId10"/>
    <p:sldId id="262" r:id="rId11"/>
    <p:sldId id="263" r:id="rId12"/>
    <p:sldId id="285" r:id="rId13"/>
    <p:sldId id="286" r:id="rId14"/>
    <p:sldId id="265" r:id="rId15"/>
    <p:sldId id="266" r:id="rId16"/>
    <p:sldId id="267" r:id="rId17"/>
    <p:sldId id="268" r:id="rId18"/>
    <p:sldId id="269" r:id="rId19"/>
    <p:sldId id="270" r:id="rId20"/>
    <p:sldId id="273" r:id="rId21"/>
    <p:sldId id="274" r:id="rId22"/>
    <p:sldId id="275" r:id="rId23"/>
    <p:sldId id="276" r:id="rId24"/>
    <p:sldId id="277" r:id="rId25"/>
    <p:sldId id="279" r:id="rId26"/>
    <p:sldId id="280" r:id="rId27"/>
    <p:sldId id="281" r:id="rId28"/>
    <p:sldId id="282" r:id="rId29"/>
    <p:sldId id="283" r:id="rId30"/>
    <p:sldId id="284" r:id="rId31"/>
    <p:sldId id="290" r:id="rId32"/>
    <p:sldId id="291" r:id="rId33"/>
    <p:sldId id="292" r:id="rId34"/>
    <p:sldId id="293" r:id="rId35"/>
    <p:sldId id="294" r:id="rId36"/>
    <p:sldId id="295" r:id="rId37"/>
    <p:sldId id="296" r:id="rId38"/>
    <p:sldId id="29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05" autoAdjust="0"/>
    <p:restoredTop sz="90929"/>
  </p:normalViewPr>
  <p:slideViewPr>
    <p:cSldViewPr>
      <p:cViewPr varScale="1">
        <p:scale>
          <a:sx n="68" d="100"/>
          <a:sy n="68" d="100"/>
        </p:scale>
        <p:origin x="732"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pPr>
              <a:defRPr/>
            </a:pPr>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fld id="{98586C45-08B8-994E-BB5C-2B5E69BBC8FC}" type="slidenum">
              <a:rPr lang="pt-BR" smtClean="0"/>
              <a:pPr/>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38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fld id="{98586C45-08B8-994E-BB5C-2B5E69BBC8FC}" type="slidenum">
              <a:rPr lang="pt-BR" smtClean="0"/>
              <a:pPr/>
              <a:t>‹nº›</a:t>
            </a:fld>
            <a:endParaRPr lang="pt-BR"/>
          </a:p>
        </p:txBody>
      </p:sp>
    </p:spTree>
    <p:extLst>
      <p:ext uri="{BB962C8B-B14F-4D97-AF65-F5344CB8AC3E}">
        <p14:creationId xmlns:p14="http://schemas.microsoft.com/office/powerpoint/2010/main" val="232711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fld id="{98586C45-08B8-994E-BB5C-2B5E69BBC8FC}" type="slidenum">
              <a:rPr lang="pt-BR" smtClean="0"/>
              <a:pPr/>
              <a:t>‹nº›</a:t>
            </a:fld>
            <a:endParaRPr lang="pt-BR"/>
          </a:p>
        </p:txBody>
      </p:sp>
    </p:spTree>
    <p:extLst>
      <p:ext uri="{BB962C8B-B14F-4D97-AF65-F5344CB8AC3E}">
        <p14:creationId xmlns:p14="http://schemas.microsoft.com/office/powerpoint/2010/main" val="1898950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texto e clip-art">
    <p:spTree>
      <p:nvGrpSpPr>
        <p:cNvPr id="1" name=""/>
        <p:cNvGrpSpPr/>
        <p:nvPr/>
      </p:nvGrpSpPr>
      <p:grpSpPr>
        <a:xfrm>
          <a:off x="0" y="0"/>
          <a:ext cx="0" cy="0"/>
          <a:chOff x="0" y="0"/>
          <a:chExt cx="0" cy="0"/>
        </a:xfrm>
      </p:grpSpPr>
      <p:sp>
        <p:nvSpPr>
          <p:cNvPr id="2" name="Título 1"/>
          <p:cNvSpPr>
            <a:spLocks noGrp="1"/>
          </p:cNvSpPr>
          <p:nvPr>
            <p:ph type="title"/>
          </p:nvPr>
        </p:nvSpPr>
        <p:spPr>
          <a:xfrm>
            <a:off x="1219200" y="762000"/>
            <a:ext cx="106680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1219200" y="2362200"/>
            <a:ext cx="5232400" cy="3733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lip-art 3"/>
          <p:cNvSpPr>
            <a:spLocks noGrp="1"/>
          </p:cNvSpPr>
          <p:nvPr>
            <p:ph type="clipArt" sz="half" idx="2"/>
          </p:nvPr>
        </p:nvSpPr>
        <p:spPr>
          <a:xfrm>
            <a:off x="6654800" y="2362200"/>
            <a:ext cx="5232400" cy="3733800"/>
          </a:xfrm>
        </p:spPr>
        <p:txBody>
          <a:bodyPr rtlCol="0">
            <a:normAutofit/>
          </a:bodyPr>
          <a:lstStyle/>
          <a:p>
            <a:pPr lvl="0"/>
            <a:endParaRPr lang="pt-BR" noProof="0"/>
          </a:p>
        </p:txBody>
      </p:sp>
      <p:sp>
        <p:nvSpPr>
          <p:cNvPr id="5" name="Espaço Reservado para Data 4"/>
          <p:cNvSpPr>
            <a:spLocks noGrp="1"/>
          </p:cNvSpPr>
          <p:nvPr>
            <p:ph type="dt" sz="half" idx="10"/>
          </p:nvPr>
        </p:nvSpPr>
        <p:spPr>
          <a:xfrm>
            <a:off x="9347200" y="6553200"/>
            <a:ext cx="2540000" cy="304800"/>
          </a:xfrm>
        </p:spPr>
        <p:txBody>
          <a:bodyPr/>
          <a:lstStyle>
            <a:lvl1pPr>
              <a:defRPr/>
            </a:lvl1pPr>
          </a:lstStyle>
          <a:p>
            <a:pPr>
              <a:defRPr/>
            </a:pPr>
            <a:endParaRPr lang="pt-BR"/>
          </a:p>
        </p:txBody>
      </p:sp>
      <p:sp>
        <p:nvSpPr>
          <p:cNvPr id="6" name="Espaço Reservado para Rodapé 5"/>
          <p:cNvSpPr>
            <a:spLocks noGrp="1"/>
          </p:cNvSpPr>
          <p:nvPr>
            <p:ph type="ftr" sz="quarter" idx="11"/>
          </p:nvPr>
        </p:nvSpPr>
        <p:spPr>
          <a:xfrm>
            <a:off x="3915833" y="6529388"/>
            <a:ext cx="3860800" cy="304800"/>
          </a:xfrm>
        </p:spPr>
        <p:txBody>
          <a:bodyPr/>
          <a:lstStyle>
            <a:lvl1pPr>
              <a:defRPr/>
            </a:lvl1pPr>
          </a:lstStyle>
          <a:p>
            <a:pPr>
              <a:defRPr/>
            </a:pPr>
            <a:endParaRPr lang="pt-BR"/>
          </a:p>
        </p:txBody>
      </p:sp>
      <p:sp>
        <p:nvSpPr>
          <p:cNvPr id="7" name="Espaço Reservado para Número de Slide 6"/>
          <p:cNvSpPr>
            <a:spLocks noGrp="1"/>
          </p:cNvSpPr>
          <p:nvPr>
            <p:ph type="sldNum" sz="quarter" idx="12"/>
          </p:nvPr>
        </p:nvSpPr>
        <p:spPr>
          <a:xfrm>
            <a:off x="112184" y="5946776"/>
            <a:ext cx="783167" cy="885825"/>
          </a:xfrm>
        </p:spPr>
        <p:txBody>
          <a:bodyPr/>
          <a:lstStyle>
            <a:lvl1pPr>
              <a:defRPr/>
            </a:lvl1pPr>
          </a:lstStyle>
          <a:p>
            <a:fld id="{45C702C3-E793-2F45-81B2-299AA0F677D7}" type="slidenum">
              <a:rPr lang="pt-BR"/>
              <a:pPr/>
              <a:t>‹nº›</a:t>
            </a:fld>
            <a:endParaRPr lang="pt-BR"/>
          </a:p>
        </p:txBody>
      </p:sp>
    </p:spTree>
    <p:extLst>
      <p:ext uri="{BB962C8B-B14F-4D97-AF65-F5344CB8AC3E}">
        <p14:creationId xmlns:p14="http://schemas.microsoft.com/office/powerpoint/2010/main" val="3824448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ítulo, clip-art e texto">
    <p:spTree>
      <p:nvGrpSpPr>
        <p:cNvPr id="1" name=""/>
        <p:cNvGrpSpPr/>
        <p:nvPr/>
      </p:nvGrpSpPr>
      <p:grpSpPr>
        <a:xfrm>
          <a:off x="0" y="0"/>
          <a:ext cx="0" cy="0"/>
          <a:chOff x="0" y="0"/>
          <a:chExt cx="0" cy="0"/>
        </a:xfrm>
      </p:grpSpPr>
      <p:sp>
        <p:nvSpPr>
          <p:cNvPr id="2" name="Título 1"/>
          <p:cNvSpPr>
            <a:spLocks noGrp="1"/>
          </p:cNvSpPr>
          <p:nvPr>
            <p:ph type="title"/>
          </p:nvPr>
        </p:nvSpPr>
        <p:spPr>
          <a:xfrm>
            <a:off x="1219200" y="762000"/>
            <a:ext cx="10668000" cy="1143000"/>
          </a:xfrm>
        </p:spPr>
        <p:txBody>
          <a:bodyPr/>
          <a:lstStyle/>
          <a:p>
            <a:r>
              <a:rPr lang="pt-BR"/>
              <a:t>Clique para editar o estilo do título mestre</a:t>
            </a:r>
          </a:p>
        </p:txBody>
      </p:sp>
      <p:sp>
        <p:nvSpPr>
          <p:cNvPr id="3" name="Espaço Reservado para Clip-art 2"/>
          <p:cNvSpPr>
            <a:spLocks noGrp="1"/>
          </p:cNvSpPr>
          <p:nvPr>
            <p:ph type="clipArt" sz="half" idx="1"/>
          </p:nvPr>
        </p:nvSpPr>
        <p:spPr>
          <a:xfrm>
            <a:off x="1219200" y="2362200"/>
            <a:ext cx="5232400" cy="3733800"/>
          </a:xfrm>
        </p:spPr>
        <p:txBody>
          <a:bodyPr rtlCol="0">
            <a:normAutofit/>
          </a:bodyPr>
          <a:lstStyle/>
          <a:p>
            <a:pPr lvl="0"/>
            <a:endParaRPr lang="pt-BR" noProof="0"/>
          </a:p>
        </p:txBody>
      </p:sp>
      <p:sp>
        <p:nvSpPr>
          <p:cNvPr id="4" name="Espaço Reservado para Texto 3"/>
          <p:cNvSpPr>
            <a:spLocks noGrp="1"/>
          </p:cNvSpPr>
          <p:nvPr>
            <p:ph type="body" sz="half" idx="2"/>
          </p:nvPr>
        </p:nvSpPr>
        <p:spPr>
          <a:xfrm>
            <a:off x="6654800" y="2362200"/>
            <a:ext cx="5232400" cy="3733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a:xfrm>
            <a:off x="9347200" y="6553200"/>
            <a:ext cx="2540000" cy="304800"/>
          </a:xfrm>
        </p:spPr>
        <p:txBody>
          <a:bodyPr/>
          <a:lstStyle>
            <a:lvl1pPr>
              <a:defRPr/>
            </a:lvl1pPr>
          </a:lstStyle>
          <a:p>
            <a:pPr>
              <a:defRPr/>
            </a:pPr>
            <a:endParaRPr lang="pt-BR"/>
          </a:p>
        </p:txBody>
      </p:sp>
      <p:sp>
        <p:nvSpPr>
          <p:cNvPr id="6" name="Espaço Reservado para Rodapé 5"/>
          <p:cNvSpPr>
            <a:spLocks noGrp="1"/>
          </p:cNvSpPr>
          <p:nvPr>
            <p:ph type="ftr" sz="quarter" idx="11"/>
          </p:nvPr>
        </p:nvSpPr>
        <p:spPr>
          <a:xfrm>
            <a:off x="3915833" y="6529388"/>
            <a:ext cx="3860800" cy="304800"/>
          </a:xfrm>
        </p:spPr>
        <p:txBody>
          <a:bodyPr/>
          <a:lstStyle>
            <a:lvl1pPr>
              <a:defRPr/>
            </a:lvl1pPr>
          </a:lstStyle>
          <a:p>
            <a:pPr>
              <a:defRPr/>
            </a:pPr>
            <a:endParaRPr lang="pt-BR"/>
          </a:p>
        </p:txBody>
      </p:sp>
      <p:sp>
        <p:nvSpPr>
          <p:cNvPr id="7" name="Espaço Reservado para Número de Slide 6"/>
          <p:cNvSpPr>
            <a:spLocks noGrp="1"/>
          </p:cNvSpPr>
          <p:nvPr>
            <p:ph type="sldNum" sz="quarter" idx="12"/>
          </p:nvPr>
        </p:nvSpPr>
        <p:spPr>
          <a:xfrm>
            <a:off x="112184" y="5946776"/>
            <a:ext cx="783167" cy="885825"/>
          </a:xfrm>
        </p:spPr>
        <p:txBody>
          <a:bodyPr/>
          <a:lstStyle>
            <a:lvl1pPr>
              <a:defRPr/>
            </a:lvl1pPr>
          </a:lstStyle>
          <a:p>
            <a:fld id="{87FE656D-BABD-CB4F-9C77-883A91907D3A}" type="slidenum">
              <a:rPr lang="pt-BR"/>
              <a:pPr/>
              <a:t>‹nº›</a:t>
            </a:fld>
            <a:endParaRPr lang="pt-BR"/>
          </a:p>
        </p:txBody>
      </p:sp>
    </p:spTree>
    <p:extLst>
      <p:ext uri="{BB962C8B-B14F-4D97-AF65-F5344CB8AC3E}">
        <p14:creationId xmlns:p14="http://schemas.microsoft.com/office/powerpoint/2010/main" val="249296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a:defRPr/>
            </a:pPr>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fld id="{98586C45-08B8-994E-BB5C-2B5E69BBC8FC}" type="slidenum">
              <a:rPr lang="pt-BR" smtClean="0"/>
              <a:pPr/>
              <a:t>‹nº›</a:t>
            </a:fld>
            <a:endParaRPr lang="pt-BR"/>
          </a:p>
        </p:txBody>
      </p:sp>
    </p:spTree>
    <p:extLst>
      <p:ext uri="{BB962C8B-B14F-4D97-AF65-F5344CB8AC3E}">
        <p14:creationId xmlns:p14="http://schemas.microsoft.com/office/powerpoint/2010/main" val="243076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a:defRPr/>
            </a:pPr>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fld id="{350AE494-8DAE-CF41-8F8D-0AA2F8CC7655}" type="slidenum">
              <a:rPr lang="pt-BR" smtClean="0"/>
              <a:pPr/>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02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a:defRPr/>
            </a:pPr>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p:txBody>
          <a:bodyPr/>
          <a:lstStyle/>
          <a:p>
            <a:fld id="{49A74DD8-1FE6-4A4E-881B-4FEB430CFA04}" type="slidenum">
              <a:rPr lang="pt-BR" smtClean="0"/>
              <a:pPr/>
              <a:t>‹nº›</a:t>
            </a:fld>
            <a:endParaRPr lang="pt-BR"/>
          </a:p>
        </p:txBody>
      </p:sp>
    </p:spTree>
    <p:extLst>
      <p:ext uri="{BB962C8B-B14F-4D97-AF65-F5344CB8AC3E}">
        <p14:creationId xmlns:p14="http://schemas.microsoft.com/office/powerpoint/2010/main" val="299594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97280" y="2582334"/>
            <a:ext cx="493776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17920" y="2582334"/>
            <a:ext cx="493776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a:defRPr/>
            </a:pPr>
            <a:endParaRPr lang="pt-BR"/>
          </a:p>
        </p:txBody>
      </p:sp>
      <p:sp>
        <p:nvSpPr>
          <p:cNvPr id="8" name="Footer Placeholder 7"/>
          <p:cNvSpPr>
            <a:spLocks noGrp="1"/>
          </p:cNvSpPr>
          <p:nvPr>
            <p:ph type="ftr" sz="quarter" idx="11"/>
          </p:nvPr>
        </p:nvSpPr>
        <p:spPr/>
        <p:txBody>
          <a:bodyPr/>
          <a:lstStyle/>
          <a:p>
            <a:pPr>
              <a:defRPr/>
            </a:pPr>
            <a:endParaRPr lang="pt-BR"/>
          </a:p>
        </p:txBody>
      </p:sp>
      <p:sp>
        <p:nvSpPr>
          <p:cNvPr id="9" name="Slide Number Placeholder 8"/>
          <p:cNvSpPr>
            <a:spLocks noGrp="1"/>
          </p:cNvSpPr>
          <p:nvPr>
            <p:ph type="sldNum" sz="quarter" idx="12"/>
          </p:nvPr>
        </p:nvSpPr>
        <p:spPr/>
        <p:txBody>
          <a:bodyPr/>
          <a:lstStyle/>
          <a:p>
            <a:fld id="{724BD33C-2A98-ED4A-9509-F6AC30968526}" type="slidenum">
              <a:rPr lang="pt-BR" smtClean="0"/>
              <a:pPr/>
              <a:t>‹nº›</a:t>
            </a:fld>
            <a:endParaRPr lang="pt-BR"/>
          </a:p>
        </p:txBody>
      </p:sp>
    </p:spTree>
    <p:extLst>
      <p:ext uri="{BB962C8B-B14F-4D97-AF65-F5344CB8AC3E}">
        <p14:creationId xmlns:p14="http://schemas.microsoft.com/office/powerpoint/2010/main" val="366779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a:defRPr/>
            </a:pPr>
            <a:endParaRPr lang="pt-BR"/>
          </a:p>
        </p:txBody>
      </p:sp>
      <p:sp>
        <p:nvSpPr>
          <p:cNvPr id="4" name="Footer Placeholder 3"/>
          <p:cNvSpPr>
            <a:spLocks noGrp="1"/>
          </p:cNvSpPr>
          <p:nvPr>
            <p:ph type="ftr" sz="quarter" idx="11"/>
          </p:nvPr>
        </p:nvSpPr>
        <p:spPr/>
        <p:txBody>
          <a:bodyPr/>
          <a:lstStyle/>
          <a:p>
            <a:pPr>
              <a:defRPr/>
            </a:pPr>
            <a:endParaRPr lang="pt-BR"/>
          </a:p>
        </p:txBody>
      </p:sp>
      <p:sp>
        <p:nvSpPr>
          <p:cNvPr id="5" name="Slide Number Placeholder 4"/>
          <p:cNvSpPr>
            <a:spLocks noGrp="1"/>
          </p:cNvSpPr>
          <p:nvPr>
            <p:ph type="sldNum" sz="quarter" idx="12"/>
          </p:nvPr>
        </p:nvSpPr>
        <p:spPr/>
        <p:txBody>
          <a:bodyPr/>
          <a:lstStyle/>
          <a:p>
            <a:fld id="{98586C45-08B8-994E-BB5C-2B5E69BBC8FC}" type="slidenum">
              <a:rPr lang="pt-BR" smtClean="0"/>
              <a:pPr/>
              <a:t>‹nº›</a:t>
            </a:fld>
            <a:endParaRPr lang="pt-BR"/>
          </a:p>
        </p:txBody>
      </p:sp>
    </p:spTree>
    <p:extLst>
      <p:ext uri="{BB962C8B-B14F-4D97-AF65-F5344CB8AC3E}">
        <p14:creationId xmlns:p14="http://schemas.microsoft.com/office/powerpoint/2010/main" val="831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pt-B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pt-BR"/>
          </a:p>
        </p:txBody>
      </p:sp>
      <p:sp>
        <p:nvSpPr>
          <p:cNvPr id="9" name="Slide Number Placeholder 8"/>
          <p:cNvSpPr>
            <a:spLocks noGrp="1"/>
          </p:cNvSpPr>
          <p:nvPr>
            <p:ph type="sldNum" sz="quarter" idx="12"/>
          </p:nvPr>
        </p:nvSpPr>
        <p:spPr/>
        <p:txBody>
          <a:bodyPr/>
          <a:lstStyle/>
          <a:p>
            <a:fld id="{98586C45-08B8-994E-BB5C-2B5E69BBC8FC}" type="slidenum">
              <a:rPr lang="pt-BR" smtClean="0"/>
              <a:pPr/>
              <a:t>‹nº›</a:t>
            </a:fld>
            <a:endParaRPr lang="pt-BR"/>
          </a:p>
        </p:txBody>
      </p:sp>
    </p:spTree>
    <p:extLst>
      <p:ext uri="{BB962C8B-B14F-4D97-AF65-F5344CB8AC3E}">
        <p14:creationId xmlns:p14="http://schemas.microsoft.com/office/powerpoint/2010/main" val="1108134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pt-B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pt-B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5EDE176-83DC-FE4F-A1C9-2E89F4899E9C}" type="slidenum">
              <a:rPr lang="pt-BR" smtClean="0"/>
              <a:pPr/>
              <a:t>‹nº›</a:t>
            </a:fld>
            <a:endParaRPr lang="pt-BR"/>
          </a:p>
        </p:txBody>
      </p:sp>
    </p:spTree>
    <p:extLst>
      <p:ext uri="{BB962C8B-B14F-4D97-AF65-F5344CB8AC3E}">
        <p14:creationId xmlns:p14="http://schemas.microsoft.com/office/powerpoint/2010/main" val="63831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a:defRPr/>
            </a:pPr>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p:txBody>
          <a:bodyPr/>
          <a:lstStyle/>
          <a:p>
            <a:fld id="{7BD9A53F-AF6F-B445-BCE0-DE3F40E5068C}" type="slidenum">
              <a:rPr lang="pt-BR" smtClean="0"/>
              <a:pPr/>
              <a:t>‹nº›</a:t>
            </a:fld>
            <a:endParaRPr lang="pt-BR"/>
          </a:p>
        </p:txBody>
      </p:sp>
    </p:spTree>
    <p:extLst>
      <p:ext uri="{BB962C8B-B14F-4D97-AF65-F5344CB8AC3E}">
        <p14:creationId xmlns:p14="http://schemas.microsoft.com/office/powerpoint/2010/main" val="99577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pt-B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pt-B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8586C45-08B8-994E-BB5C-2B5E69BBC8FC}" type="slidenum">
              <a:rPr lang="pt-BR" smtClean="0"/>
              <a:pPr/>
              <a:t>‹nº›</a:t>
            </a:fld>
            <a:endParaRPr lang="pt-B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472786"/>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286603"/>
            <a:ext cx="11593288" cy="1450757"/>
          </a:xfrm>
        </p:spPr>
        <p:txBody>
          <a:bodyPr>
            <a:normAutofit/>
          </a:bodyPr>
          <a:lstStyle/>
          <a:p>
            <a:pPr algn="ctr"/>
            <a:r>
              <a:rPr lang="en-US" sz="4400" dirty="0"/>
              <a:t>HISTÓRIA DO PENSAMENTO ECONÔMICO - 2023</a:t>
            </a:r>
          </a:p>
        </p:txBody>
      </p:sp>
      <p:sp>
        <p:nvSpPr>
          <p:cNvPr id="3" name="Content Placeholder 2"/>
          <p:cNvSpPr>
            <a:spLocks noGrp="1"/>
          </p:cNvSpPr>
          <p:nvPr>
            <p:ph idx="1"/>
          </p:nvPr>
        </p:nvSpPr>
        <p:spPr>
          <a:xfrm>
            <a:off x="2090803" y="2060849"/>
            <a:ext cx="7543800" cy="4022725"/>
          </a:xfrm>
        </p:spPr>
        <p:txBody>
          <a:bodyPr/>
          <a:lstStyle/>
          <a:p>
            <a:pPr marL="0" indent="0" algn="ctr">
              <a:buNone/>
            </a:pPr>
            <a:r>
              <a:rPr lang="en-US" sz="4000" dirty="0"/>
              <a:t>Marie-</a:t>
            </a:r>
            <a:r>
              <a:rPr lang="en-US" sz="4000" dirty="0" err="1"/>
              <a:t>Ésprit</a:t>
            </a:r>
            <a:r>
              <a:rPr lang="en-US" sz="4000" dirty="0"/>
              <a:t> </a:t>
            </a:r>
            <a:r>
              <a:rPr lang="en-US" sz="5400" dirty="0">
                <a:latin typeface="Bernard MT Condensed"/>
                <a:cs typeface="Bernard MT Condensed"/>
              </a:rPr>
              <a:t>Léon </a:t>
            </a:r>
            <a:r>
              <a:rPr lang="en-US" sz="5400" dirty="0" err="1">
                <a:latin typeface="Bernard MT Condensed"/>
                <a:cs typeface="Bernard MT Condensed"/>
              </a:rPr>
              <a:t>Walras</a:t>
            </a:r>
            <a:r>
              <a:rPr lang="en-US" sz="4000" dirty="0"/>
              <a:t> </a:t>
            </a:r>
          </a:p>
          <a:p>
            <a:pPr marL="0" indent="0" algn="ctr">
              <a:buNone/>
            </a:pPr>
            <a:r>
              <a:rPr lang="en-US" sz="4000" dirty="0"/>
              <a:t>- parte 1 -</a:t>
            </a:r>
          </a:p>
          <a:p>
            <a:pPr marL="0" indent="0" algn="ctr">
              <a:buNone/>
            </a:pPr>
            <a:endParaRPr lang="en-US" sz="3200" dirty="0"/>
          </a:p>
          <a:p>
            <a:pPr marL="0" indent="0" algn="ctr">
              <a:buNone/>
            </a:pPr>
            <a:r>
              <a:rPr lang="en-US" sz="3200" dirty="0"/>
              <a:t>16a aula</a:t>
            </a:r>
          </a:p>
          <a:p>
            <a:pPr marL="0" indent="0" algn="ctr">
              <a:buNone/>
            </a:pPr>
            <a:r>
              <a:rPr lang="en-US" sz="3200" dirty="0">
                <a:solidFill>
                  <a:srgbClr val="FF6600"/>
                </a:solidFill>
              </a:rPr>
              <a:t>Ricardo Luis Chaves </a:t>
            </a:r>
            <a:r>
              <a:rPr lang="en-US" sz="3200" dirty="0" err="1">
                <a:solidFill>
                  <a:srgbClr val="FF6600"/>
                </a:solidFill>
              </a:rPr>
              <a:t>Feijó</a:t>
            </a:r>
            <a:endParaRPr lang="en-US" sz="3200" dirty="0">
              <a:solidFill>
                <a:srgbClr val="FF6600"/>
              </a:solidFill>
            </a:endParaRPr>
          </a:p>
        </p:txBody>
      </p:sp>
    </p:spTree>
    <p:extLst>
      <p:ext uri="{BB962C8B-B14F-4D97-AF65-F5344CB8AC3E}">
        <p14:creationId xmlns:p14="http://schemas.microsoft.com/office/powerpoint/2010/main" val="3878631887"/>
      </p:ext>
    </p:extLst>
  </p:cSld>
  <p:clrMapOvr>
    <a:masterClrMapping/>
  </p:clrMapOvr>
  <mc:AlternateContent xmlns:mc="http://schemas.openxmlformats.org/markup-compatibility/2006" xmlns:p14="http://schemas.microsoft.com/office/powerpoint/2010/main">
    <mc:Choice Requires="p14">
      <p:transition spd="slow" p14:dur="2000" advTm="34000"/>
    </mc:Choice>
    <mc:Fallback xmlns="">
      <p:transition spd="slow" advTm="34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pt-BR">
                <a:solidFill>
                  <a:srgbClr val="865640"/>
                </a:solidFill>
                <a:latin typeface="Calibri Light" charset="0"/>
                <a:cs typeface="Times New Roman" charset="0"/>
              </a:rPr>
              <a:t>Teoria do equilíbrio geral dos mercados</a:t>
            </a:r>
            <a:r>
              <a:rPr lang="pt-BR">
                <a:solidFill>
                  <a:srgbClr val="865640"/>
                </a:solidFill>
                <a:latin typeface="Garamond" charset="0"/>
                <a:cs typeface="Times New Roman" charset="0"/>
              </a:rPr>
              <a:t> </a:t>
            </a:r>
            <a:endParaRPr lang="pt-PT">
              <a:solidFill>
                <a:srgbClr val="865640"/>
              </a:solidFill>
              <a:latin typeface="Calibri Light" charset="0"/>
            </a:endParaRPr>
          </a:p>
        </p:txBody>
      </p:sp>
      <p:sp>
        <p:nvSpPr>
          <p:cNvPr id="16387" name="Rectangle 3"/>
          <p:cNvSpPr>
            <a:spLocks noGrp="1" noChangeArrowheads="1"/>
          </p:cNvSpPr>
          <p:nvPr>
            <p:ph idx="1"/>
          </p:nvPr>
        </p:nvSpPr>
        <p:spPr>
          <a:xfrm>
            <a:off x="1199456" y="1988840"/>
            <a:ext cx="9865096" cy="4022725"/>
          </a:xfrm>
        </p:spPr>
        <p:txBody>
          <a:bodyPr>
            <a:normAutofit/>
          </a:bodyPr>
          <a:lstStyle/>
          <a:p>
            <a:pPr eaLnBrk="1" hangingPunct="1">
              <a:lnSpc>
                <a:spcPct val="100000"/>
              </a:lnSpc>
            </a:pPr>
            <a:r>
              <a:rPr lang="pt-BR" sz="2400" dirty="0">
                <a:latin typeface="Calibri" charset="0"/>
                <a:cs typeface="Times New Roman" charset="0"/>
              </a:rPr>
              <a:t>Modela matematicamente as relações entre os mercados.</a:t>
            </a:r>
          </a:p>
          <a:p>
            <a:pPr eaLnBrk="1" hangingPunct="1">
              <a:lnSpc>
                <a:spcPct val="100000"/>
              </a:lnSpc>
            </a:pPr>
            <a:r>
              <a:rPr lang="pt-BR" sz="2400" dirty="0">
                <a:latin typeface="Calibri" charset="0"/>
                <a:cs typeface="Times New Roman" charset="0"/>
              </a:rPr>
              <a:t>A ideia chave de Walras.</a:t>
            </a:r>
          </a:p>
          <a:p>
            <a:pPr eaLnBrk="1" hangingPunct="1">
              <a:lnSpc>
                <a:spcPct val="100000"/>
              </a:lnSpc>
            </a:pPr>
            <a:r>
              <a:rPr lang="pt-BR" sz="2400" dirty="0">
                <a:latin typeface="Calibri" charset="0"/>
                <a:cs typeface="Times New Roman" charset="0"/>
              </a:rPr>
              <a:t>Tal ideia só se popularizou com o trabalho de Gustav Cassel.</a:t>
            </a:r>
          </a:p>
          <a:p>
            <a:pPr eaLnBrk="1" hangingPunct="1">
              <a:lnSpc>
                <a:spcPct val="100000"/>
              </a:lnSpc>
            </a:pPr>
            <a:r>
              <a:rPr lang="pt-BR" sz="2400" dirty="0">
                <a:latin typeface="Calibri" charset="0"/>
                <a:cs typeface="Times New Roman" charset="0"/>
              </a:rPr>
              <a:t>Por muito tempo, seria  atribuído apenas a Cassel o mérito da apresentação original dessa teoria.</a:t>
            </a:r>
            <a:endParaRPr lang="pt-PT" sz="2400" dirty="0">
              <a:latin typeface="Calibri" charset="0"/>
              <a:cs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01034"/>
    </mc:Choice>
    <mc:Fallback xmlns="">
      <p:transition xmlns:p14="http://schemas.microsoft.com/office/powerpoint/2010/main" spd="slow" advTm="10103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lstStyle/>
          <a:p>
            <a:pPr eaLnBrk="1" fontAlgn="auto" hangingPunct="1">
              <a:spcAft>
                <a:spcPts val="0"/>
              </a:spcAft>
              <a:defRPr/>
            </a:pPr>
            <a:r>
              <a:rPr lang="pt-BR">
                <a:solidFill>
                  <a:schemeClr val="accent3"/>
                </a:solidFill>
                <a:ea typeface="+mj-ea"/>
                <a:cs typeface="Times New Roman" pitchFamily="18" charset="0"/>
              </a:rPr>
              <a:t>Principais influências em Walras</a:t>
            </a:r>
            <a:endParaRPr lang="pt-PT">
              <a:solidFill>
                <a:schemeClr val="accent3"/>
              </a:solidFill>
              <a:ea typeface="+mj-ea"/>
              <a:cs typeface="Times New Roman" pitchFamily="18" charset="0"/>
            </a:endParaRPr>
          </a:p>
        </p:txBody>
      </p:sp>
      <p:sp>
        <p:nvSpPr>
          <p:cNvPr id="17411" name="Rectangle 3"/>
          <p:cNvSpPr>
            <a:spLocks noGrp="1" noChangeArrowheads="1"/>
          </p:cNvSpPr>
          <p:nvPr>
            <p:ph idx="1"/>
          </p:nvPr>
        </p:nvSpPr>
        <p:spPr>
          <a:xfrm>
            <a:off x="1097280" y="1916113"/>
            <a:ext cx="10183296" cy="4495800"/>
          </a:xfrm>
        </p:spPr>
        <p:txBody>
          <a:bodyPr>
            <a:normAutofit/>
          </a:bodyPr>
          <a:lstStyle/>
          <a:p>
            <a:pPr eaLnBrk="1" hangingPunct="1">
              <a:lnSpc>
                <a:spcPct val="100000"/>
              </a:lnSpc>
            </a:pPr>
            <a:r>
              <a:rPr lang="pt-BR" sz="2400" dirty="0">
                <a:latin typeface="Calibri" charset="0"/>
                <a:cs typeface="Times New Roman" charset="0"/>
              </a:rPr>
              <a:t>Antoine Augustin </a:t>
            </a:r>
            <a:r>
              <a:rPr lang="pt-BR" sz="2400" b="1" dirty="0">
                <a:latin typeface="Calibri" charset="0"/>
                <a:cs typeface="Times New Roman" charset="0"/>
              </a:rPr>
              <a:t>Cournot</a:t>
            </a:r>
            <a:r>
              <a:rPr lang="pt-BR" sz="2400" dirty="0">
                <a:latin typeface="Calibri" charset="0"/>
                <a:cs typeface="Times New Roman" charset="0"/>
              </a:rPr>
              <a:t> (1801-1877).</a:t>
            </a:r>
          </a:p>
          <a:p>
            <a:pPr eaLnBrk="1" hangingPunct="1">
              <a:lnSpc>
                <a:spcPct val="100000"/>
              </a:lnSpc>
            </a:pPr>
            <a:r>
              <a:rPr lang="pt-BR" sz="2400" dirty="0">
                <a:latin typeface="Calibri" charset="0"/>
                <a:cs typeface="Times New Roman" charset="0"/>
              </a:rPr>
              <a:t>Antoine-</a:t>
            </a:r>
            <a:r>
              <a:rPr lang="pt-BR" sz="2400" b="1" dirty="0">
                <a:latin typeface="Calibri" charset="0"/>
                <a:cs typeface="Times New Roman" charset="0"/>
              </a:rPr>
              <a:t>Auguste Walras</a:t>
            </a:r>
            <a:r>
              <a:rPr lang="pt-BR" sz="2400" dirty="0">
                <a:latin typeface="Calibri" charset="0"/>
                <a:cs typeface="Times New Roman" charset="0"/>
              </a:rPr>
              <a:t> (1801-1866): pai de Walras,  estudou com Cournot na mesma turma, na </a:t>
            </a:r>
            <a:r>
              <a:rPr lang="pt-BR" sz="2400" i="1" dirty="0">
                <a:latin typeface="Calibri" charset="0"/>
                <a:cs typeface="Times New Roman" charset="0"/>
              </a:rPr>
              <a:t>École Normale </a:t>
            </a:r>
            <a:r>
              <a:rPr lang="pt-BR" sz="2400" i="1" dirty="0" err="1">
                <a:latin typeface="Calibri" charset="0"/>
                <a:cs typeface="Times New Roman" charset="0"/>
              </a:rPr>
              <a:t>Superieure</a:t>
            </a:r>
            <a:r>
              <a:rPr lang="pt-BR" sz="2400" dirty="0">
                <a:latin typeface="Calibri" charset="0"/>
                <a:cs typeface="Times New Roman" charset="0"/>
              </a:rPr>
              <a:t>. Auguste Walras não tinha formação matemática, tendo se dedicado mais à filosofia e às humanidades.</a:t>
            </a:r>
          </a:p>
          <a:p>
            <a:pPr eaLnBrk="1" hangingPunct="1">
              <a:lnSpc>
                <a:spcPct val="100000"/>
              </a:lnSpc>
            </a:pPr>
            <a:r>
              <a:rPr lang="pt-BR" sz="2400" dirty="0">
                <a:latin typeface="Calibri" charset="0"/>
                <a:cs typeface="Times New Roman" charset="0"/>
              </a:rPr>
              <a:t>Na edição de 1874, Walras credita a origem de suas ideias aos autores </a:t>
            </a:r>
            <a:r>
              <a:rPr lang="pt-BR" sz="2400" b="1" dirty="0">
                <a:latin typeface="Calibri" charset="0"/>
                <a:cs typeface="Times New Roman" charset="0"/>
              </a:rPr>
              <a:t>Genovesi</a:t>
            </a:r>
            <a:r>
              <a:rPr lang="pt-BR" sz="2400" dirty="0">
                <a:latin typeface="Calibri" charset="0"/>
                <a:cs typeface="Times New Roman" charset="0"/>
              </a:rPr>
              <a:t>,</a:t>
            </a:r>
            <a:r>
              <a:rPr lang="pt-BR" sz="2400" b="1" dirty="0">
                <a:latin typeface="Calibri" charset="0"/>
                <a:cs typeface="Times New Roman" charset="0"/>
              </a:rPr>
              <a:t> Senior</a:t>
            </a:r>
            <a:r>
              <a:rPr lang="pt-BR" sz="2400" dirty="0">
                <a:latin typeface="Calibri" charset="0"/>
                <a:cs typeface="Times New Roman" charset="0"/>
              </a:rPr>
              <a:t>, </a:t>
            </a:r>
            <a:r>
              <a:rPr lang="pt-BR" sz="2400" b="1" dirty="0">
                <a:latin typeface="Calibri" charset="0"/>
                <a:cs typeface="Times New Roman" charset="0"/>
              </a:rPr>
              <a:t>Condillac </a:t>
            </a:r>
            <a:r>
              <a:rPr lang="pt-BR" sz="2400" dirty="0">
                <a:latin typeface="Calibri" charset="0"/>
                <a:cs typeface="Times New Roman" charset="0"/>
              </a:rPr>
              <a:t>e</a:t>
            </a:r>
            <a:r>
              <a:rPr lang="pt-BR" sz="2400" b="1" dirty="0">
                <a:latin typeface="Calibri" charset="0"/>
                <a:cs typeface="Times New Roman" charset="0"/>
              </a:rPr>
              <a:t> Say.</a:t>
            </a:r>
          </a:p>
          <a:p>
            <a:pPr eaLnBrk="1" hangingPunct="1">
              <a:lnSpc>
                <a:spcPct val="100000"/>
              </a:lnSpc>
            </a:pPr>
            <a:r>
              <a:rPr lang="pt-BR" sz="2400" dirty="0">
                <a:latin typeface="Calibri" charset="0"/>
                <a:cs typeface="Times New Roman" charset="0"/>
              </a:rPr>
              <a:t>Na edição de 1877, Walras chama atenção sobre </a:t>
            </a:r>
            <a:r>
              <a:rPr lang="pt-BR" sz="2400" b="1" dirty="0">
                <a:latin typeface="Calibri" charset="0"/>
                <a:cs typeface="Times New Roman" charset="0"/>
              </a:rPr>
              <a:t>Dupuit.</a:t>
            </a:r>
            <a:endParaRPr lang="pt-PT" sz="2400" b="1" dirty="0">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08647"/>
    </mc:Choice>
    <mc:Fallback xmlns="">
      <p:transition xmlns:p14="http://schemas.microsoft.com/office/powerpoint/2010/main" spd="slow" advTm="10864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7448" y="846136"/>
            <a:ext cx="7543800" cy="1450975"/>
          </a:xfrm>
        </p:spPr>
        <p:txBody>
          <a:bodyPr rtlCol="0"/>
          <a:lstStyle/>
          <a:p>
            <a:pPr eaLnBrk="1" fontAlgn="auto" hangingPunct="1">
              <a:spcAft>
                <a:spcPts val="0"/>
              </a:spcAft>
              <a:defRPr/>
            </a:pPr>
            <a:r>
              <a:rPr lang="pt-BR" dirty="0">
                <a:solidFill>
                  <a:schemeClr val="accent3"/>
                </a:solidFill>
                <a:ea typeface="+mj-ea"/>
              </a:rPr>
              <a:t>O papel de Cournot</a:t>
            </a:r>
            <a:br>
              <a:rPr lang="pt-BR" dirty="0">
                <a:solidFill>
                  <a:schemeClr val="accent3"/>
                </a:solidFill>
                <a:latin typeface="Garamond" pitchFamily="18" charset="0"/>
                <a:ea typeface="+mj-ea"/>
                <a:cs typeface="Times New Roman" pitchFamily="18" charset="0"/>
              </a:rPr>
            </a:br>
            <a:endParaRPr lang="pt-BR" dirty="0">
              <a:solidFill>
                <a:schemeClr val="accent3"/>
              </a:solidFill>
              <a:ea typeface="+mj-ea"/>
            </a:endParaRPr>
          </a:p>
        </p:txBody>
      </p:sp>
      <p:sp>
        <p:nvSpPr>
          <p:cNvPr id="3" name="Espaço Reservado para Conteúdo 2"/>
          <p:cNvSpPr>
            <a:spLocks noGrp="1"/>
          </p:cNvSpPr>
          <p:nvPr>
            <p:ph idx="1"/>
          </p:nvPr>
        </p:nvSpPr>
        <p:spPr>
          <a:xfrm>
            <a:off x="1127448" y="1989139"/>
            <a:ext cx="10153128" cy="4022725"/>
          </a:xfrm>
        </p:spPr>
        <p:txBody>
          <a:bodyPr>
            <a:normAutofit/>
          </a:bodyPr>
          <a:lstStyle/>
          <a:p>
            <a:pPr marL="0" indent="0" eaLnBrk="1" hangingPunct="1">
              <a:lnSpc>
                <a:spcPct val="100000"/>
              </a:lnSpc>
              <a:spcAft>
                <a:spcPct val="0"/>
              </a:spcAft>
              <a:buClr>
                <a:srgbClr val="000000"/>
              </a:buClr>
              <a:buSzPct val="150000"/>
              <a:buNone/>
            </a:pPr>
            <a:r>
              <a:rPr lang="pt-BR" sz="2400" dirty="0">
                <a:latin typeface="Calibri" charset="0"/>
                <a:cs typeface="Times New Roman" charset="0"/>
              </a:rPr>
              <a:t>Bem jovem Walras conheceu as ideias de Cournot que lhe ensinou o emprego da matemática na solução de problemas econômicos.</a:t>
            </a:r>
          </a:p>
          <a:p>
            <a:pPr marL="0" indent="0" eaLnBrk="1" hangingPunct="1">
              <a:lnSpc>
                <a:spcPct val="100000"/>
              </a:lnSpc>
              <a:spcAft>
                <a:spcPct val="0"/>
              </a:spcAft>
              <a:buClr>
                <a:srgbClr val="000000"/>
              </a:buClr>
              <a:buSzPct val="150000"/>
              <a:buNone/>
            </a:pPr>
            <a:r>
              <a:rPr lang="pt-BR" sz="2400" dirty="0">
                <a:latin typeface="Calibri" charset="0"/>
                <a:cs typeface="Times New Roman" charset="0"/>
              </a:rPr>
              <a:t>Também foram herança de Cournot: a noção de equilíbrio, os conceitos de oferta e demanda e a ideia de mercados relacionados interdependentes.</a:t>
            </a:r>
          </a:p>
          <a:p>
            <a:pPr marL="0" indent="0" eaLnBrk="1" hangingPunct="1">
              <a:lnSpc>
                <a:spcPct val="100000"/>
              </a:lnSpc>
              <a:spcAft>
                <a:spcPct val="0"/>
              </a:spcAft>
              <a:buClr>
                <a:srgbClr val="000000"/>
              </a:buClr>
              <a:buSzPct val="150000"/>
              <a:buNone/>
            </a:pPr>
            <a:r>
              <a:rPr lang="pt-BR" sz="2400" dirty="0">
                <a:latin typeface="Calibri" charset="0"/>
                <a:cs typeface="Times New Roman" charset="0"/>
              </a:rPr>
              <a:t>Cournot não se mostrou muito entusiasmado com o livro de Walras, interpretando-o como uma exaltação da liberdade de mercados e da concorrência desenfreada:</a:t>
            </a:r>
          </a:p>
          <a:p>
            <a:pPr marL="0" indent="0" eaLnBrk="1" hangingPunct="1">
              <a:spcAft>
                <a:spcPct val="0"/>
              </a:spcAft>
              <a:buClr>
                <a:srgbClr val="000000"/>
              </a:buClr>
              <a:buFont typeface="Wingdings 2" charset="0"/>
              <a:buChar char=""/>
            </a:pPr>
            <a:endParaRPr lang="pt-BR" dirty="0">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99252"/>
    </mc:Choice>
    <mc:Fallback xmlns="">
      <p:transition xmlns:p14="http://schemas.microsoft.com/office/powerpoint/2010/main" spd="slow" advTm="9925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tângulo 4"/>
          <p:cNvSpPr>
            <a:spLocks noChangeArrowheads="1"/>
          </p:cNvSpPr>
          <p:nvPr/>
        </p:nvSpPr>
        <p:spPr bwMode="auto">
          <a:xfrm>
            <a:off x="1487488" y="2132856"/>
            <a:ext cx="8568952"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77825" indent="-377825" eaLnBrk="1" hangingPunct="1">
              <a:buSzPct val="150000"/>
            </a:pPr>
            <a:r>
              <a:rPr lang="pt-BR" dirty="0">
                <a:solidFill>
                  <a:srgbClr val="FF0000"/>
                </a:solidFill>
                <a:cs typeface="Times New Roman" charset="0"/>
              </a:rPr>
              <a:t>    </a:t>
            </a:r>
            <a:r>
              <a:rPr lang="pt-BR" sz="2400" dirty="0">
                <a:solidFill>
                  <a:srgbClr val="FF0000"/>
                </a:solidFill>
                <a:latin typeface="+mn-lt"/>
                <a:cs typeface="Times New Roman" charset="0"/>
              </a:rPr>
              <a:t>“Eu tenho um grande medo de que suas curvas de utilidade conduzem somente a um </a:t>
            </a:r>
            <a:r>
              <a:rPr lang="pt-BR" sz="2400" i="1" dirty="0">
                <a:solidFill>
                  <a:srgbClr val="FF0000"/>
                </a:solidFill>
                <a:latin typeface="+mn-lt"/>
                <a:cs typeface="Times New Roman" charset="0"/>
              </a:rPr>
              <a:t>laissez-faire</a:t>
            </a:r>
            <a:r>
              <a:rPr lang="pt-BR" sz="2400" dirty="0">
                <a:solidFill>
                  <a:srgbClr val="FF0000"/>
                </a:solidFill>
                <a:latin typeface="+mn-lt"/>
                <a:cs typeface="Times New Roman" charset="0"/>
              </a:rPr>
              <a:t> puro, isto é, na economia doméstica a uma terra desnuda de suas florestas, e na economia internacional à subjugação dos esforços comuns das pessoas a uma direção privilegiada em linha com a teoria de Darwin.”</a:t>
            </a:r>
          </a:p>
        </p:txBody>
      </p:sp>
    </p:spTree>
  </p:cSld>
  <p:clrMapOvr>
    <a:masterClrMapping/>
  </p:clrMapOvr>
  <mc:AlternateContent xmlns:mc="http://schemas.openxmlformats.org/markup-compatibility/2006" xmlns:p14="http://schemas.microsoft.com/office/powerpoint/2010/main">
    <mc:Choice Requires="p14">
      <p:transition spd="slow" p14:dur="2000" advTm="63769"/>
    </mc:Choice>
    <mc:Fallback xmlns="">
      <p:transition xmlns:p14="http://schemas.microsoft.com/office/powerpoint/2010/main" spd="slow" advTm="6376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rtlCol="0"/>
          <a:lstStyle/>
          <a:p>
            <a:pPr eaLnBrk="1" fontAlgn="auto" hangingPunct="1">
              <a:spcAft>
                <a:spcPts val="0"/>
              </a:spcAft>
              <a:defRPr/>
            </a:pPr>
            <a:r>
              <a:rPr lang="pt-BR" dirty="0">
                <a:solidFill>
                  <a:schemeClr val="accent3"/>
                </a:solidFill>
                <a:ea typeface="+mj-ea"/>
              </a:rPr>
              <a:t>Influências do pai: Auguste Walras</a:t>
            </a:r>
            <a:endParaRPr lang="pt-PT" dirty="0">
              <a:solidFill>
                <a:schemeClr val="accent3"/>
              </a:solidFill>
              <a:ea typeface="+mj-ea"/>
            </a:endParaRPr>
          </a:p>
        </p:txBody>
      </p:sp>
      <p:sp>
        <p:nvSpPr>
          <p:cNvPr id="20483" name="Rectangle 3"/>
          <p:cNvSpPr>
            <a:spLocks noGrp="1" noChangeArrowheads="1"/>
          </p:cNvSpPr>
          <p:nvPr>
            <p:ph idx="1"/>
          </p:nvPr>
        </p:nvSpPr>
        <p:spPr/>
        <p:txBody>
          <a:bodyPr>
            <a:normAutofit/>
          </a:bodyPr>
          <a:lstStyle/>
          <a:p>
            <a:pPr eaLnBrk="1" hangingPunct="1">
              <a:lnSpc>
                <a:spcPct val="100000"/>
              </a:lnSpc>
            </a:pPr>
            <a:r>
              <a:rPr lang="pt-BR" sz="2400" dirty="0">
                <a:latin typeface="Calibri" charset="0"/>
                <a:cs typeface="Times New Roman" charset="0"/>
              </a:rPr>
              <a:t>Foi administrador educacional que escreveu sobre economia científica, muito embora seu trabalho tenha tido pouca penetração nos meios acadêmicos.</a:t>
            </a:r>
          </a:p>
          <a:p>
            <a:pPr eaLnBrk="1" hangingPunct="1">
              <a:lnSpc>
                <a:spcPct val="100000"/>
              </a:lnSpc>
            </a:pPr>
            <a:r>
              <a:rPr lang="pt-BR" sz="2400" dirty="0">
                <a:latin typeface="Calibri" charset="0"/>
                <a:cs typeface="Times New Roman" charset="0"/>
              </a:rPr>
              <a:t>Seguindo John Locke, colocou a propriedade privada como um princípio supremo e procurou justificá-la a partir da discussão do valor econômico.</a:t>
            </a:r>
          </a:p>
          <a:p>
            <a:pPr eaLnBrk="1" hangingPunct="1">
              <a:lnSpc>
                <a:spcPct val="100000"/>
              </a:lnSpc>
            </a:pPr>
            <a:r>
              <a:rPr lang="pt-BR" sz="2400" dirty="0">
                <a:latin typeface="Calibri" charset="0"/>
                <a:cs typeface="Times New Roman" charset="0"/>
              </a:rPr>
              <a:t>O valor é representado pela escassez dos bens em relação aos desejos humanos, que Auguste denomina de</a:t>
            </a:r>
            <a:r>
              <a:rPr lang="pt-BR" sz="2400" dirty="0">
                <a:latin typeface="Times New Roman" charset="0"/>
                <a:cs typeface="Times New Roman" charset="0"/>
              </a:rPr>
              <a:t> </a:t>
            </a:r>
            <a:r>
              <a:rPr lang="pt-BR" sz="2400" i="1" dirty="0">
                <a:latin typeface="Times New Roman" charset="0"/>
                <a:cs typeface="Times New Roman" charset="0"/>
              </a:rPr>
              <a:t>rareté</a:t>
            </a:r>
            <a:r>
              <a:rPr lang="pt-BR" sz="2400" dirty="0">
                <a:latin typeface="Calibri" charset="0"/>
                <a:cs typeface="Times New Roman" charset="0"/>
              </a:rPr>
              <a:t>, termo depois empregado pelo filho. </a:t>
            </a:r>
            <a:endParaRPr lang="pt-PT" sz="2400" dirty="0">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24972"/>
    </mc:Choice>
    <mc:Fallback xmlns="">
      <p:transition xmlns:p14="http://schemas.microsoft.com/office/powerpoint/2010/main" spd="slow" advTm="12497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pt-BR">
                <a:solidFill>
                  <a:srgbClr val="865640"/>
                </a:solidFill>
                <a:latin typeface="Calibri Light" charset="0"/>
              </a:rPr>
              <a:t>O conceito de raridade </a:t>
            </a:r>
            <a:r>
              <a:rPr lang="pt-BR" sz="4000">
                <a:solidFill>
                  <a:srgbClr val="865640"/>
                </a:solidFill>
                <a:latin typeface="Calibri Light" charset="0"/>
              </a:rPr>
              <a:t>(</a:t>
            </a:r>
            <a:r>
              <a:rPr lang="pt-BR" sz="4000" i="1">
                <a:solidFill>
                  <a:srgbClr val="865640"/>
                </a:solidFill>
                <a:latin typeface="Times New Roman" charset="0"/>
                <a:cs typeface="Times New Roman" charset="0"/>
              </a:rPr>
              <a:t>rareté</a:t>
            </a:r>
            <a:r>
              <a:rPr lang="pt-BR" sz="4000">
                <a:solidFill>
                  <a:srgbClr val="865640"/>
                </a:solidFill>
                <a:latin typeface="Calibri Light" charset="0"/>
              </a:rPr>
              <a:t>)</a:t>
            </a:r>
            <a:endParaRPr lang="pt-PT" sz="4000">
              <a:solidFill>
                <a:srgbClr val="865640"/>
              </a:solidFill>
              <a:latin typeface="Calibri Light" charset="0"/>
            </a:endParaRPr>
          </a:p>
        </p:txBody>
      </p:sp>
      <p:sp>
        <p:nvSpPr>
          <p:cNvPr id="21507" name="Rectangle 3"/>
          <p:cNvSpPr>
            <a:spLocks noGrp="1" noChangeArrowheads="1"/>
          </p:cNvSpPr>
          <p:nvPr>
            <p:ph idx="1"/>
          </p:nvPr>
        </p:nvSpPr>
        <p:spPr/>
        <p:txBody>
          <a:bodyPr>
            <a:normAutofit/>
          </a:bodyPr>
          <a:lstStyle/>
          <a:p>
            <a:pPr eaLnBrk="1" hangingPunct="1"/>
            <a:r>
              <a:rPr lang="pt-BR" sz="2400" dirty="0">
                <a:latin typeface="Calibri" charset="0"/>
                <a:cs typeface="Times New Roman" charset="0"/>
              </a:rPr>
              <a:t>Léon Walras adotou a palavra </a:t>
            </a:r>
            <a:r>
              <a:rPr lang="pt-BR" sz="2400" i="1" dirty="0">
                <a:latin typeface="Times New Roman" charset="0"/>
                <a:cs typeface="Times New Roman" charset="0"/>
              </a:rPr>
              <a:t>rareté</a:t>
            </a:r>
            <a:r>
              <a:rPr lang="pt-BR" sz="2400" dirty="0">
                <a:latin typeface="Calibri" charset="0"/>
                <a:cs typeface="Times New Roman" charset="0"/>
              </a:rPr>
              <a:t> do pai e usou-a no sentido de utilidade marginal, mas Auguste não tinha a interpretação de Léon em mente.</a:t>
            </a:r>
          </a:p>
          <a:p>
            <a:pPr eaLnBrk="1" hangingPunct="1"/>
            <a:r>
              <a:rPr lang="pt-BR" sz="2400" dirty="0">
                <a:latin typeface="Calibri" charset="0"/>
                <a:cs typeface="Times New Roman" charset="0"/>
              </a:rPr>
              <a:t>Auguste buscou um critério para dizer se um dado bem forma ou não uma parte da riqueza do país. Para isso, desenvolveu o conceito de </a:t>
            </a:r>
            <a:r>
              <a:rPr lang="pt-BR" sz="2400" i="1" dirty="0">
                <a:latin typeface="Times New Roman" charset="0"/>
                <a:cs typeface="Times New Roman" charset="0"/>
              </a:rPr>
              <a:t>rareté</a:t>
            </a:r>
            <a:r>
              <a:rPr lang="pt-BR" sz="2400" dirty="0">
                <a:latin typeface="Calibri" charset="0"/>
                <a:cs typeface="Times New Roman" charset="0"/>
              </a:rPr>
              <a:t>, e não para investigar preços relativos.</a:t>
            </a:r>
          </a:p>
          <a:p>
            <a:pPr eaLnBrk="1" hangingPunct="1"/>
            <a:r>
              <a:rPr lang="pt-BR" sz="2400" dirty="0">
                <a:latin typeface="Calibri" charset="0"/>
                <a:cs typeface="Times New Roman" charset="0"/>
              </a:rPr>
              <a:t>Tal conceito era a razão entre a quantidade do bem disponível e o número de possíveis consumidores. É o índice que indica a fração da população que pode ter satisfeitos seus desejos por um bem específico. </a:t>
            </a:r>
          </a:p>
          <a:p>
            <a:pPr eaLnBrk="1" hangingPunct="1"/>
            <a:r>
              <a:rPr lang="pt-BR" sz="2400" dirty="0">
                <a:latin typeface="Calibri" charset="0"/>
                <a:cs typeface="Times New Roman" charset="0"/>
              </a:rPr>
              <a:t>(o conceito não diz respeito a trabalho e nem a utilidade)</a:t>
            </a:r>
            <a:endParaRPr lang="pt-PT" sz="2400" dirty="0">
              <a:latin typeface="Calibri" charset="0"/>
              <a:cs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32171"/>
    </mc:Choice>
    <mc:Fallback xmlns="">
      <p:transition xmlns:p14="http://schemas.microsoft.com/office/powerpoint/2010/main" spd="slow" advTm="13217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pt-BR" dirty="0">
                <a:solidFill>
                  <a:srgbClr val="865640"/>
                </a:solidFill>
                <a:latin typeface="Calibri Light" charset="0"/>
              </a:rPr>
              <a:t>Léon Walras, o reformador social</a:t>
            </a:r>
            <a:endParaRPr lang="pt-PT" dirty="0">
              <a:solidFill>
                <a:srgbClr val="865640"/>
              </a:solidFill>
              <a:latin typeface="Calibri Light" charset="0"/>
            </a:endParaRPr>
          </a:p>
        </p:txBody>
      </p:sp>
      <p:sp>
        <p:nvSpPr>
          <p:cNvPr id="18435" name="Rectangle 3"/>
          <p:cNvSpPr>
            <a:spLocks noGrp="1" noChangeArrowheads="1"/>
          </p:cNvSpPr>
          <p:nvPr>
            <p:ph idx="1"/>
          </p:nvPr>
        </p:nvSpPr>
        <p:spPr>
          <a:xfrm>
            <a:off x="1097280" y="1846264"/>
            <a:ext cx="10399320" cy="4607073"/>
          </a:xfrm>
        </p:spPr>
        <p:txBody>
          <a:bodyPr>
            <a:normAutofit/>
          </a:bodyPr>
          <a:lstStyle/>
          <a:p>
            <a:pPr eaLnBrk="1" hangingPunct="1">
              <a:lnSpc>
                <a:spcPct val="100000"/>
              </a:lnSpc>
            </a:pPr>
            <a:r>
              <a:rPr lang="pt-BR" sz="2400" dirty="0">
                <a:latin typeface="Calibri" charset="0"/>
              </a:rPr>
              <a:t>Influências do pai.</a:t>
            </a:r>
          </a:p>
          <a:p>
            <a:pPr eaLnBrk="1" hangingPunct="1">
              <a:lnSpc>
                <a:spcPct val="100000"/>
              </a:lnSpc>
            </a:pPr>
            <a:r>
              <a:rPr lang="pt-BR" sz="2400" dirty="0">
                <a:latin typeface="Calibri" charset="0"/>
                <a:cs typeface="Times New Roman" charset="0"/>
              </a:rPr>
              <a:t>Ideias sociais apresentam afinidades com as de J.S. Mill, H. George e os </a:t>
            </a:r>
            <a:r>
              <a:rPr lang="pt-BR" sz="2400" i="1" dirty="0" err="1">
                <a:latin typeface="Times New Roman" charset="0"/>
                <a:cs typeface="Times New Roman" charset="0"/>
              </a:rPr>
              <a:t>fabianos</a:t>
            </a:r>
            <a:r>
              <a:rPr lang="pt-BR" sz="2400" dirty="0">
                <a:latin typeface="Calibri" charset="0"/>
                <a:cs typeface="Times New Roman" charset="0"/>
              </a:rPr>
              <a:t>.</a:t>
            </a:r>
          </a:p>
          <a:p>
            <a:pPr eaLnBrk="1" hangingPunct="1">
              <a:lnSpc>
                <a:spcPct val="100000"/>
              </a:lnSpc>
            </a:pPr>
            <a:r>
              <a:rPr lang="pt-BR" sz="2400" dirty="0">
                <a:latin typeface="Calibri" charset="0"/>
                <a:cs typeface="Times New Roman" charset="0"/>
              </a:rPr>
              <a:t>Clamava pela nacionalização das terras, na qual o Estado deveria comprá-las de seus proprietários. As terras seriam valorizadas com o progresso da sociedade e o Estado seria então ressarcido de seus gastos em adquiri-las. A renda da terra substituiria os pagamentos de impostos.</a:t>
            </a:r>
          </a:p>
          <a:p>
            <a:pPr eaLnBrk="1" hangingPunct="1">
              <a:lnSpc>
                <a:spcPct val="100000"/>
              </a:lnSpc>
            </a:pPr>
            <a:r>
              <a:rPr lang="pt-BR" sz="2400" dirty="0">
                <a:latin typeface="Calibri" charset="0"/>
                <a:cs typeface="Times New Roman" charset="0"/>
              </a:rPr>
              <a:t>Defendeu a criação de cooperativas entre produtores.</a:t>
            </a:r>
          </a:p>
          <a:p>
            <a:pPr eaLnBrk="1" hangingPunct="1">
              <a:lnSpc>
                <a:spcPct val="100000"/>
              </a:lnSpc>
            </a:pPr>
            <a:r>
              <a:rPr lang="pt-BR" sz="2400" dirty="0">
                <a:latin typeface="Calibri" charset="0"/>
                <a:cs typeface="Times New Roman" charset="0"/>
              </a:rPr>
              <a:t>Defendeu também a nacionalização dos monopólios naturais, a intervenção das autoridades monetárias para estabilizar os preços e o controle do mercado de capitais.</a:t>
            </a:r>
            <a:r>
              <a:rPr lang="pt-PT" sz="2200" dirty="0">
                <a:latin typeface="Garamond" charset="0"/>
              </a:rPr>
              <a:t> </a:t>
            </a:r>
            <a:endParaRPr lang="pt-BR" sz="2200" dirty="0">
              <a:latin typeface="Garamond"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39739"/>
    </mc:Choice>
    <mc:Fallback xmlns="">
      <p:transition xmlns:p14="http://schemas.microsoft.com/office/powerpoint/2010/main" spd="slow" advTm="13973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pt-BR">
                <a:solidFill>
                  <a:srgbClr val="865640"/>
                </a:solidFill>
                <a:latin typeface="Calibri Light" charset="0"/>
              </a:rPr>
              <a:t>Inovações de Walras em teoria</a:t>
            </a:r>
            <a:endParaRPr lang="pt-PT">
              <a:solidFill>
                <a:srgbClr val="865640"/>
              </a:solidFill>
              <a:latin typeface="Calibri Light" charset="0"/>
            </a:endParaRPr>
          </a:p>
        </p:txBody>
      </p:sp>
      <p:sp>
        <p:nvSpPr>
          <p:cNvPr id="23555" name="Rectangle 3"/>
          <p:cNvSpPr>
            <a:spLocks noGrp="1" noChangeArrowheads="1"/>
          </p:cNvSpPr>
          <p:nvPr>
            <p:ph idx="1"/>
          </p:nvPr>
        </p:nvSpPr>
        <p:spPr/>
        <p:txBody>
          <a:bodyPr>
            <a:normAutofit/>
          </a:bodyPr>
          <a:lstStyle/>
          <a:p>
            <a:pPr eaLnBrk="1" hangingPunct="1">
              <a:lnSpc>
                <a:spcPct val="100000"/>
              </a:lnSpc>
            </a:pPr>
            <a:r>
              <a:rPr lang="pt-BR" sz="2400" dirty="0">
                <a:latin typeface="Calibri" charset="0"/>
                <a:cs typeface="Times New Roman" charset="0"/>
              </a:rPr>
              <a:t>Foi o primeiro a construir um modelo teórico e um método analítico vasto e versátil. </a:t>
            </a:r>
          </a:p>
          <a:p>
            <a:pPr eaLnBrk="1" hangingPunct="1">
              <a:lnSpc>
                <a:spcPct val="100000"/>
              </a:lnSpc>
            </a:pPr>
            <a:r>
              <a:rPr lang="pt-BR" sz="2400" dirty="0">
                <a:latin typeface="Calibri" charset="0"/>
                <a:cs typeface="Times New Roman" charset="0"/>
              </a:rPr>
              <a:t>O primeiro a fornecer uma explicação completa sobre a noção de equilíbrio de mercado, mostrando como as curvas de oferta e demanda explicam a determinação dos preços de equilíbrio e como se dá a dinâmica dos preços em torno do ponto de equilíbrio.</a:t>
            </a:r>
          </a:p>
          <a:p>
            <a:pPr eaLnBrk="1" hangingPunct="1">
              <a:lnSpc>
                <a:spcPct val="100000"/>
              </a:lnSpc>
            </a:pPr>
            <a:r>
              <a:rPr lang="pt-BR" sz="2400" dirty="0">
                <a:latin typeface="Calibri" charset="0"/>
                <a:cs typeface="Times New Roman" charset="0"/>
              </a:rPr>
              <a:t>Walras desenvolveu um sistema algébrico na explicação da estrutura do equilíbrio geral levando em conta os entrelaçamentos entre todos os mercados de uma economia.</a:t>
            </a:r>
            <a:r>
              <a:rPr lang="pt-PT" sz="2400" dirty="0">
                <a:latin typeface="Calibri"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Tm="119979"/>
    </mc:Choice>
    <mc:Fallback xmlns="">
      <p:transition xmlns:p14="http://schemas.microsoft.com/office/powerpoint/2010/main" spd="slow" advTm="11997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pt-BR" dirty="0">
                <a:solidFill>
                  <a:srgbClr val="865640"/>
                </a:solidFill>
                <a:latin typeface="Calibri Light" charset="0"/>
              </a:rPr>
              <a:t>História da ideia de </a:t>
            </a:r>
            <a:br>
              <a:rPr lang="pt-BR" dirty="0">
                <a:solidFill>
                  <a:srgbClr val="865640"/>
                </a:solidFill>
                <a:latin typeface="Calibri Light" charset="0"/>
              </a:rPr>
            </a:br>
            <a:r>
              <a:rPr lang="pt-BR" dirty="0">
                <a:solidFill>
                  <a:srgbClr val="865640"/>
                </a:solidFill>
                <a:latin typeface="Calibri Light" charset="0"/>
              </a:rPr>
              <a:t>equilíbrio geral </a:t>
            </a:r>
            <a:endParaRPr lang="pt-PT" dirty="0">
              <a:solidFill>
                <a:srgbClr val="865640"/>
              </a:solidFill>
              <a:latin typeface="Calibri Light" charset="0"/>
            </a:endParaRPr>
          </a:p>
        </p:txBody>
      </p:sp>
      <p:sp>
        <p:nvSpPr>
          <p:cNvPr id="24579" name="Rectangle 3"/>
          <p:cNvSpPr>
            <a:spLocks noGrp="1" noChangeArrowheads="1"/>
          </p:cNvSpPr>
          <p:nvPr>
            <p:ph idx="1"/>
          </p:nvPr>
        </p:nvSpPr>
        <p:spPr>
          <a:xfrm>
            <a:off x="1097280" y="1844676"/>
            <a:ext cx="10058400" cy="4464644"/>
          </a:xfrm>
        </p:spPr>
        <p:txBody>
          <a:bodyPr>
            <a:normAutofit/>
          </a:bodyPr>
          <a:lstStyle/>
          <a:p>
            <a:pPr eaLnBrk="1" hangingPunct="1">
              <a:lnSpc>
                <a:spcPct val="110000"/>
              </a:lnSpc>
            </a:pPr>
            <a:r>
              <a:rPr lang="pt-BR" sz="2400" dirty="0">
                <a:latin typeface="Calibri" charset="0"/>
                <a:cs typeface="Times New Roman" charset="0"/>
              </a:rPr>
              <a:t>No século XVIII, o </a:t>
            </a:r>
            <a:r>
              <a:rPr lang="pt-BR" sz="2400" i="1" dirty="0">
                <a:latin typeface="Times New Roman" charset="0"/>
                <a:cs typeface="Times New Roman" charset="0"/>
              </a:rPr>
              <a:t>Quadro Econômico</a:t>
            </a:r>
            <a:r>
              <a:rPr lang="pt-BR" sz="2400" dirty="0">
                <a:latin typeface="Times New Roman" charset="0"/>
                <a:cs typeface="Times New Roman" charset="0"/>
              </a:rPr>
              <a:t> </a:t>
            </a:r>
            <a:r>
              <a:rPr lang="pt-BR" sz="2400" dirty="0">
                <a:latin typeface="Calibri" charset="0"/>
                <a:cs typeface="Times New Roman" charset="0"/>
              </a:rPr>
              <a:t>de François Quesnay contém o cerne da ideia de equilíbrio geral.</a:t>
            </a:r>
          </a:p>
          <a:p>
            <a:pPr eaLnBrk="1" hangingPunct="1">
              <a:lnSpc>
                <a:spcPct val="110000"/>
              </a:lnSpc>
            </a:pPr>
            <a:r>
              <a:rPr lang="pt-BR" sz="2400" dirty="0">
                <a:latin typeface="Calibri" charset="0"/>
                <a:cs typeface="Times New Roman" charset="0"/>
              </a:rPr>
              <a:t>Cournot tinha clara consciência do problema e mesmo Jevons chegou a discutir sua importância na compreensão da economia real. Mas esses autores não foram além de suas intuições iniciais e deixaram de sistematizar um sistema algébrico descritivo do processo.</a:t>
            </a:r>
          </a:p>
          <a:p>
            <a:pPr eaLnBrk="1" hangingPunct="1">
              <a:lnSpc>
                <a:spcPct val="110000"/>
              </a:lnSpc>
            </a:pPr>
            <a:r>
              <a:rPr lang="pt-BR" sz="2400" dirty="0">
                <a:latin typeface="Calibri" charset="0"/>
                <a:cs typeface="Times New Roman" charset="0"/>
              </a:rPr>
              <a:t>Cournot sabia perfeitamente que sua análise algébrica e gráfica era parcial, tendo uma concepção clara da interdependência geral de todos os mercados, mas ele pensava que seria impossível explicar analiticamente estas relações globais.</a:t>
            </a:r>
            <a:r>
              <a:rPr lang="pt-PT" sz="2400" dirty="0">
                <a:latin typeface="Calibri"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Tm="125562"/>
    </mc:Choice>
    <mc:Fallback xmlns="">
      <p:transition xmlns:p14="http://schemas.microsoft.com/office/powerpoint/2010/main" spd="slow" advTm="12556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84B66-4FEA-464A-9620-076F046EAE2E}"/>
              </a:ext>
            </a:extLst>
          </p:cNvPr>
          <p:cNvSpPr>
            <a:spLocks noGrp="1"/>
          </p:cNvSpPr>
          <p:nvPr>
            <p:ph type="title"/>
          </p:nvPr>
        </p:nvSpPr>
        <p:spPr/>
        <p:txBody>
          <a:bodyPr/>
          <a:lstStyle/>
          <a:p>
            <a:r>
              <a:rPr lang="pt-BR" dirty="0">
                <a:solidFill>
                  <a:schemeClr val="accent2">
                    <a:lumMod val="75000"/>
                  </a:schemeClr>
                </a:solidFill>
              </a:rPr>
              <a:t>Escreve Cournot:</a:t>
            </a:r>
          </a:p>
        </p:txBody>
      </p:sp>
      <p:sp>
        <p:nvSpPr>
          <p:cNvPr id="20482" name="Rectangle 3"/>
          <p:cNvSpPr>
            <a:spLocks noGrp="1" noChangeArrowheads="1"/>
          </p:cNvSpPr>
          <p:nvPr>
            <p:ph idx="4294967295"/>
          </p:nvPr>
        </p:nvSpPr>
        <p:spPr>
          <a:xfrm>
            <a:off x="1487488" y="1820009"/>
            <a:ext cx="9577064" cy="4751388"/>
          </a:xfrm>
        </p:spPr>
        <p:txBody>
          <a:bodyPr>
            <a:normAutofit fontScale="92500" lnSpcReduction="10000"/>
          </a:bodyPr>
          <a:lstStyle/>
          <a:p>
            <a:pPr eaLnBrk="1" hangingPunct="1">
              <a:lnSpc>
                <a:spcPct val="140000"/>
              </a:lnSpc>
              <a:spcAft>
                <a:spcPct val="0"/>
              </a:spcAft>
              <a:buFont typeface="Wingdings 2" charset="0"/>
              <a:buNone/>
            </a:pPr>
            <a:r>
              <a:rPr lang="pt-BR" sz="2400" dirty="0">
                <a:solidFill>
                  <a:srgbClr val="FF0000"/>
                </a:solidFill>
                <a:cs typeface="Times New Roman" charset="0"/>
              </a:rPr>
              <a:t>“Na realidade, o sistema econômico é um conjunto onde todas as partes são interdependentes e influem umas sobre as outras. O aumento da renda dos produtores da mercadoria A influenciará sobre a procura das mercadorias B, C, etc., e sobre a renda dos produtores destas mercadorias, o que novamente, por ação recíproca, provocaria uma modificação na procura da mercadoria A. Parece, portanto, que na solução completa e rigorosa de problemas relativos a partes do sistema econômico não se pode deixar de considerar o sistema em seu conjunto. Mas isso ultrapassaria as forças da análise matemática e dos nossos métodos práticos de cálculo, mesmo que todos os valores das constantes pudessem ser numericamente assinalados.” </a:t>
            </a:r>
          </a:p>
          <a:p>
            <a:pPr eaLnBrk="1" hangingPunct="1">
              <a:lnSpc>
                <a:spcPct val="70000"/>
              </a:lnSpc>
              <a:spcAft>
                <a:spcPct val="0"/>
              </a:spcAft>
              <a:buFont typeface="Wingdings 2" charset="0"/>
              <a:buNone/>
            </a:pPr>
            <a:endParaRPr lang="pt-PT" sz="1800" dirty="0">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3859"/>
    </mc:Choice>
    <mc:Fallback xmlns="">
      <p:transition xmlns:p14="http://schemas.microsoft.com/office/powerpoint/2010/main" spd="slow" advTm="8385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95600" y="0"/>
            <a:ext cx="8229600" cy="1828800"/>
          </a:xfrm>
        </p:spPr>
        <p:txBody>
          <a:bodyPr/>
          <a:lstStyle/>
          <a:p>
            <a:pPr eaLnBrk="1" hangingPunct="1"/>
            <a:r>
              <a:rPr lang="pt-BR" dirty="0">
                <a:solidFill>
                  <a:srgbClr val="865640"/>
                </a:solidFill>
                <a:latin typeface="Garamond" charset="0"/>
                <a:cs typeface="Times New Roman" charset="0"/>
              </a:rPr>
              <a:t>Léon Walras </a:t>
            </a:r>
            <a:r>
              <a:rPr lang="pt-BR" sz="4400" dirty="0">
                <a:solidFill>
                  <a:srgbClr val="865640"/>
                </a:solidFill>
                <a:latin typeface="Garamond" charset="0"/>
                <a:cs typeface="Times New Roman" charset="0"/>
              </a:rPr>
              <a:t>(1834-1910) </a:t>
            </a:r>
            <a:endParaRPr lang="pt-PT" sz="4400" dirty="0">
              <a:solidFill>
                <a:srgbClr val="865640"/>
              </a:solidFill>
              <a:latin typeface="Garamond" charset="0"/>
              <a:cs typeface="Times New Roman" charset="0"/>
            </a:endParaRPr>
          </a:p>
        </p:txBody>
      </p:sp>
      <p:sp>
        <p:nvSpPr>
          <p:cNvPr id="5123" name="Rectangle 3"/>
          <p:cNvSpPr>
            <a:spLocks noGrp="1" noChangeArrowheads="1"/>
          </p:cNvSpPr>
          <p:nvPr>
            <p:ph type="subTitle" idx="1"/>
          </p:nvPr>
        </p:nvSpPr>
        <p:spPr>
          <a:xfrm>
            <a:off x="5519936" y="2552700"/>
            <a:ext cx="5544616" cy="1752600"/>
          </a:xfrm>
        </p:spPr>
        <p:txBody>
          <a:bodyPr/>
          <a:lstStyle/>
          <a:p>
            <a:pPr eaLnBrk="1" hangingPunct="1">
              <a:spcAft>
                <a:spcPct val="0"/>
              </a:spcAft>
              <a:buFont typeface="Wingdings 2" charset="0"/>
              <a:buNone/>
            </a:pPr>
            <a:r>
              <a:rPr lang="pt-BR" i="1" cap="none" dirty="0">
                <a:latin typeface="Garamond" charset="0"/>
                <a:cs typeface="Times New Roman" charset="0"/>
              </a:rPr>
              <a:t>O maior dentre os economistas em matéria</a:t>
            </a:r>
          </a:p>
          <a:p>
            <a:pPr eaLnBrk="1" hangingPunct="1">
              <a:spcAft>
                <a:spcPct val="0"/>
              </a:spcAft>
              <a:buFont typeface="Wingdings 2" charset="0"/>
              <a:buNone/>
            </a:pPr>
            <a:r>
              <a:rPr lang="pt-BR" i="1" cap="none" dirty="0">
                <a:latin typeface="Garamond" charset="0"/>
                <a:cs typeface="Times New Roman" charset="0"/>
              </a:rPr>
              <a:t>de teoria</a:t>
            </a:r>
          </a:p>
          <a:p>
            <a:pPr eaLnBrk="1" hangingPunct="1">
              <a:spcAft>
                <a:spcPct val="0"/>
              </a:spcAft>
              <a:buFont typeface="Wingdings 2" charset="0"/>
              <a:buNone/>
            </a:pPr>
            <a:r>
              <a:rPr lang="pt-BR" cap="none" dirty="0">
                <a:latin typeface="Garamond" charset="0"/>
                <a:cs typeface="Times New Roman" charset="0"/>
              </a:rPr>
              <a:t>                  SCHUMPETER </a:t>
            </a:r>
            <a:endParaRPr lang="pt-PT" cap="none" dirty="0">
              <a:latin typeface="Garamond" charset="0"/>
              <a:cs typeface="Times New Roman" charset="0"/>
            </a:endParaRPr>
          </a:p>
        </p:txBody>
      </p:sp>
      <p:pic>
        <p:nvPicPr>
          <p:cNvPr id="10244" name="Picture 5" descr="http://cepa.newschool.edu/het/profiles/image/walrass.g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43472" y="2234120"/>
            <a:ext cx="2960687"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59201"/>
    </mc:Choice>
    <mc:Fallback xmlns="">
      <p:transition xmlns:p14="http://schemas.microsoft.com/office/powerpoint/2010/main" spd="slow" advTm="5920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FBE950-6E19-4088-97E5-BF8C1E6E54F4}"/>
              </a:ext>
            </a:extLst>
          </p:cNvPr>
          <p:cNvSpPr>
            <a:spLocks noGrp="1"/>
          </p:cNvSpPr>
          <p:nvPr>
            <p:ph type="title"/>
          </p:nvPr>
        </p:nvSpPr>
        <p:spPr/>
        <p:txBody>
          <a:bodyPr/>
          <a:lstStyle/>
          <a:p>
            <a:r>
              <a:rPr lang="pt-BR" dirty="0">
                <a:solidFill>
                  <a:schemeClr val="accent2">
                    <a:lumMod val="75000"/>
                  </a:schemeClr>
                </a:solidFill>
              </a:rPr>
              <a:t>Equilíbrio geral como um problema aritmético</a:t>
            </a:r>
          </a:p>
        </p:txBody>
      </p:sp>
      <p:sp>
        <p:nvSpPr>
          <p:cNvPr id="26626" name="Rectangle 3"/>
          <p:cNvSpPr>
            <a:spLocks noGrp="1" noChangeArrowheads="1"/>
          </p:cNvSpPr>
          <p:nvPr>
            <p:ph idx="4294967295"/>
          </p:nvPr>
        </p:nvSpPr>
        <p:spPr>
          <a:xfrm>
            <a:off x="1097280" y="1755775"/>
            <a:ext cx="10399320" cy="4022725"/>
          </a:xfrm>
        </p:spPr>
        <p:txBody>
          <a:bodyPr>
            <a:normAutofit/>
          </a:bodyPr>
          <a:lstStyle/>
          <a:p>
            <a:pPr marL="476250" indent="-476250" eaLnBrk="1" hangingPunct="1">
              <a:lnSpc>
                <a:spcPct val="120000"/>
              </a:lnSpc>
              <a:spcAft>
                <a:spcPct val="0"/>
              </a:spcAft>
              <a:buSzPct val="150000"/>
              <a:buFontTx/>
              <a:buChar char="•"/>
            </a:pPr>
            <a:r>
              <a:rPr lang="pt-BR" sz="2400" dirty="0">
                <a:latin typeface="Calibri" charset="0"/>
                <a:cs typeface="Times New Roman" charset="0"/>
              </a:rPr>
              <a:t>Cournot, embora tenha avançado na exploração de posições particulares de equilíbrio em mercados separados de outros mercados, sabia que sua análise era incompleta em não considerar a interdependência entre mercados e a compatibilidade entre posições de equilíbrio particulares.</a:t>
            </a:r>
          </a:p>
          <a:p>
            <a:pPr marL="476250" indent="-476250" eaLnBrk="1" hangingPunct="1">
              <a:lnSpc>
                <a:spcPct val="120000"/>
              </a:lnSpc>
              <a:spcAft>
                <a:spcPct val="0"/>
              </a:spcAft>
              <a:buSzPct val="150000"/>
              <a:buFontTx/>
              <a:buChar char="•"/>
            </a:pPr>
            <a:r>
              <a:rPr lang="pt-BR" sz="2400" dirty="0">
                <a:latin typeface="Calibri" charset="0"/>
                <a:cs typeface="Times New Roman" charset="0"/>
              </a:rPr>
              <a:t>Cournot, entretanto, não estendeu sua análise nesta direção porque ele tinha dúvidas quanto à possibilidade de resolver o problema do equilíbrio geral. É que ele pensava o equilíbrio geral como um problema aritmético, onde dever-se-ia atribuir valores numéricos às variáveis</a:t>
            </a:r>
            <a:r>
              <a:rPr lang="pt-PT" sz="2400" dirty="0">
                <a:latin typeface="Calibri"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Tm="64432"/>
    </mc:Choice>
    <mc:Fallback xmlns="">
      <p:transition xmlns:p14="http://schemas.microsoft.com/office/powerpoint/2010/main" spd="slow" advTm="6443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pt-BR">
                <a:solidFill>
                  <a:srgbClr val="865640"/>
                </a:solidFill>
                <a:latin typeface="Calibri Light" charset="0"/>
              </a:rPr>
              <a:t>O mérito de Walras</a:t>
            </a:r>
            <a:endParaRPr lang="pt-PT">
              <a:solidFill>
                <a:srgbClr val="865640"/>
              </a:solidFill>
              <a:latin typeface="Calibri Light" charset="0"/>
            </a:endParaRPr>
          </a:p>
        </p:txBody>
      </p:sp>
      <p:sp>
        <p:nvSpPr>
          <p:cNvPr id="27651" name="Rectangle 3"/>
          <p:cNvSpPr>
            <a:spLocks noGrp="1" noChangeArrowheads="1"/>
          </p:cNvSpPr>
          <p:nvPr>
            <p:ph idx="1"/>
          </p:nvPr>
        </p:nvSpPr>
        <p:spPr>
          <a:xfrm>
            <a:off x="1271464" y="1916113"/>
            <a:ext cx="10058400" cy="4267200"/>
          </a:xfrm>
        </p:spPr>
        <p:txBody>
          <a:bodyPr>
            <a:noAutofit/>
          </a:bodyPr>
          <a:lstStyle/>
          <a:p>
            <a:pPr eaLnBrk="1" hangingPunct="1">
              <a:lnSpc>
                <a:spcPct val="100000"/>
              </a:lnSpc>
            </a:pPr>
            <a:r>
              <a:rPr lang="pt-BR" sz="2400" dirty="0">
                <a:latin typeface="Calibri" charset="0"/>
                <a:cs typeface="Times New Roman" charset="0"/>
              </a:rPr>
              <a:t>Somente Walras desenvolveu a ideia de equilíbrio geral expressa na forma de um sistema de equações simultâneas que ligariam os vários mercados da economia.</a:t>
            </a:r>
          </a:p>
          <a:p>
            <a:pPr eaLnBrk="1" hangingPunct="1">
              <a:lnSpc>
                <a:spcPct val="100000"/>
              </a:lnSpc>
            </a:pPr>
            <a:r>
              <a:rPr lang="pt-BR" sz="2400" dirty="0">
                <a:latin typeface="Calibri" charset="0"/>
                <a:cs typeface="Times New Roman" charset="0"/>
              </a:rPr>
              <a:t>Apenas Walras manipulou e construiu uma estrutura teórica geral capaz de dar conta de uma multiplicidade de relações ligando um mercado a outro.</a:t>
            </a:r>
          </a:p>
          <a:p>
            <a:pPr eaLnBrk="1" hangingPunct="1">
              <a:lnSpc>
                <a:spcPct val="100000"/>
              </a:lnSpc>
            </a:pPr>
            <a:r>
              <a:rPr lang="pt-BR" sz="2400" dirty="0">
                <a:latin typeface="Calibri" charset="0"/>
                <a:cs typeface="Times New Roman" charset="0"/>
              </a:rPr>
              <a:t>Para tanto, ele não procurou medir nada. Procurou tão somente a construção de um sistema logicamente consistente, de validade teórica ou formal. </a:t>
            </a:r>
          </a:p>
          <a:p>
            <a:pPr eaLnBrk="1" hangingPunct="1">
              <a:lnSpc>
                <a:spcPct val="100000"/>
              </a:lnSpc>
            </a:pPr>
            <a:r>
              <a:rPr lang="pt-BR" sz="2400" dirty="0">
                <a:latin typeface="Calibri" charset="0"/>
                <a:cs typeface="Times New Roman" charset="0"/>
              </a:rPr>
              <a:t>Esta tarefa foi possível realizar sob hipóteses restritivas: ela requer concorrência perfeita, liberdade de entrada, mobilidade de fatores e flexibilidade de preços.</a:t>
            </a:r>
            <a:r>
              <a:rPr lang="pt-PT" sz="2400" dirty="0">
                <a:latin typeface="Calibri"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Tm="112299"/>
    </mc:Choice>
    <mc:Fallback xmlns="">
      <p:transition xmlns:p14="http://schemas.microsoft.com/office/powerpoint/2010/main" spd="slow" advTm="11229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99456" y="482600"/>
            <a:ext cx="10513167" cy="1143000"/>
          </a:xfrm>
        </p:spPr>
        <p:txBody>
          <a:bodyPr/>
          <a:lstStyle/>
          <a:p>
            <a:pPr eaLnBrk="1" hangingPunct="1"/>
            <a:r>
              <a:rPr lang="pt-BR" sz="4000" dirty="0">
                <a:solidFill>
                  <a:srgbClr val="865640"/>
                </a:solidFill>
                <a:latin typeface="Calibri Light" charset="0"/>
              </a:rPr>
              <a:t>Analogias com a física, a psicologia e a matemática</a:t>
            </a:r>
            <a:endParaRPr lang="pt-PT" sz="4000" dirty="0">
              <a:solidFill>
                <a:srgbClr val="865640"/>
              </a:solidFill>
              <a:latin typeface="Calibri Light" charset="0"/>
            </a:endParaRPr>
          </a:p>
        </p:txBody>
      </p:sp>
      <p:sp>
        <p:nvSpPr>
          <p:cNvPr id="28675" name="Rectangle 3"/>
          <p:cNvSpPr>
            <a:spLocks noGrp="1" noChangeArrowheads="1"/>
          </p:cNvSpPr>
          <p:nvPr>
            <p:ph type="body" sz="half" idx="1"/>
          </p:nvPr>
        </p:nvSpPr>
        <p:spPr>
          <a:xfrm>
            <a:off x="1343471" y="1989138"/>
            <a:ext cx="5257353" cy="3733800"/>
          </a:xfrm>
        </p:spPr>
        <p:txBody>
          <a:bodyPr/>
          <a:lstStyle/>
          <a:p>
            <a:pPr eaLnBrk="1" hangingPunct="1"/>
            <a:r>
              <a:rPr lang="pt-BR" sz="2400" dirty="0">
                <a:latin typeface="Calibri" charset="0"/>
                <a:cs typeface="Times New Roman" charset="0"/>
              </a:rPr>
              <a:t>Walras aproxima a economia das ciências físicas.</a:t>
            </a:r>
          </a:p>
          <a:p>
            <a:pPr eaLnBrk="1" hangingPunct="1"/>
            <a:r>
              <a:rPr lang="pt-BR" sz="2400" dirty="0">
                <a:latin typeface="Calibri" charset="0"/>
                <a:cs typeface="Times New Roman" charset="0"/>
              </a:rPr>
              <a:t>Em 1909, Walras muda sua analogia; fala agora em ciência </a:t>
            </a:r>
            <a:r>
              <a:rPr lang="pt-BR" sz="2400" i="1" dirty="0">
                <a:latin typeface="Times New Roman" charset="0"/>
                <a:cs typeface="Times New Roman" charset="0"/>
              </a:rPr>
              <a:t>“psicomatemática.”</a:t>
            </a:r>
            <a:r>
              <a:rPr lang="pt-PT" sz="2400" i="1" dirty="0">
                <a:latin typeface="Times New Roman" charset="0"/>
                <a:cs typeface="Times New Roman" charset="0"/>
              </a:rPr>
              <a:t> </a:t>
            </a:r>
          </a:p>
        </p:txBody>
      </p:sp>
      <p:pic>
        <p:nvPicPr>
          <p:cNvPr id="28676" name="Picture 5" descr="C:\Program Files\Common Files\Microsoft Shared\Clipart\cagcat50\bs02064_.wmf"/>
          <p:cNvPicPr>
            <a:picLocks noGrp="1" noChangeAspect="1" noChangeArrowheads="1"/>
          </p:cNvPicPr>
          <p:nvPr>
            <p:ph type="clipArt" sz="half" idx="2"/>
          </p:nvPr>
        </p:nvPicPr>
        <p:blipFill>
          <a:blip r:embed="rId2" cstate="email">
            <a:extLst>
              <a:ext uri="{28A0092B-C50C-407E-A947-70E740481C1C}">
                <a14:useLocalDpi xmlns:a14="http://schemas.microsoft.com/office/drawing/2010/main" val="0"/>
              </a:ext>
            </a:extLst>
          </a:blip>
          <a:srcRect/>
          <a:stretch>
            <a:fillRect/>
          </a:stretch>
        </p:blipFill>
        <p:spPr>
          <a:xfrm>
            <a:off x="6600825" y="2205038"/>
            <a:ext cx="3219450" cy="3205162"/>
          </a:xfrm>
        </p:spPr>
      </p:pic>
    </p:spTree>
  </p:cSld>
  <p:clrMapOvr>
    <a:masterClrMapping/>
  </p:clrMapOvr>
  <mc:AlternateContent xmlns:mc="http://schemas.openxmlformats.org/markup-compatibility/2006" xmlns:p14="http://schemas.microsoft.com/office/powerpoint/2010/main">
    <mc:Choice Requires="p14">
      <p:transition spd="slow" p14:dur="2000" advTm="61805"/>
    </mc:Choice>
    <mc:Fallback xmlns="">
      <p:transition xmlns:p14="http://schemas.microsoft.com/office/powerpoint/2010/main" spd="slow" advTm="6180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99456" y="548680"/>
            <a:ext cx="8001000" cy="1143000"/>
          </a:xfrm>
        </p:spPr>
        <p:txBody>
          <a:bodyPr/>
          <a:lstStyle/>
          <a:p>
            <a:pPr eaLnBrk="1" hangingPunct="1"/>
            <a:r>
              <a:rPr lang="pt-BR" dirty="0">
                <a:solidFill>
                  <a:srgbClr val="865640"/>
                </a:solidFill>
                <a:latin typeface="Calibri Light" charset="0"/>
              </a:rPr>
              <a:t>O papel da matemática</a:t>
            </a:r>
            <a:endParaRPr lang="pt-PT" dirty="0">
              <a:solidFill>
                <a:srgbClr val="865640"/>
              </a:solidFill>
              <a:latin typeface="Calibri Light" charset="0"/>
            </a:endParaRPr>
          </a:p>
        </p:txBody>
      </p:sp>
      <p:sp>
        <p:nvSpPr>
          <p:cNvPr id="29699" name="Rectangle 3"/>
          <p:cNvSpPr>
            <a:spLocks noGrp="1" noChangeArrowheads="1"/>
          </p:cNvSpPr>
          <p:nvPr>
            <p:ph type="body" sz="half" idx="1"/>
          </p:nvPr>
        </p:nvSpPr>
        <p:spPr>
          <a:xfrm>
            <a:off x="1199456" y="1844675"/>
            <a:ext cx="9793088" cy="3733800"/>
          </a:xfrm>
        </p:spPr>
        <p:txBody>
          <a:bodyPr/>
          <a:lstStyle/>
          <a:p>
            <a:pPr marL="277813" indent="-277813" eaLnBrk="1" hangingPunct="1">
              <a:lnSpc>
                <a:spcPct val="100000"/>
              </a:lnSpc>
            </a:pPr>
            <a:r>
              <a:rPr lang="pt-BR" sz="2400" dirty="0">
                <a:cs typeface="Times New Roman" charset="0"/>
              </a:rPr>
              <a:t>Mesmo não muito treinado em matemática, nessa disciplina tinha nível intermediário, Walras adotou o método matemático com fervor.</a:t>
            </a:r>
          </a:p>
          <a:p>
            <a:pPr marL="277813" indent="-277813" eaLnBrk="1" hangingPunct="1">
              <a:lnSpc>
                <a:spcPct val="100000"/>
              </a:lnSpc>
            </a:pPr>
            <a:r>
              <a:rPr lang="pt-BR" sz="2400" dirty="0">
                <a:cs typeface="Times New Roman" charset="0"/>
              </a:rPr>
              <a:t>No entanto, ele não confundia boa apresentação matemática com boa teoria. Veja a resposta que fornece ao artigo do grande economista italiano Enrico Barone: </a:t>
            </a:r>
          </a:p>
          <a:p>
            <a:pPr marL="277813" indent="-277813" eaLnBrk="1" hangingPunct="1">
              <a:lnSpc>
                <a:spcPct val="100000"/>
              </a:lnSpc>
              <a:buNone/>
            </a:pPr>
            <a:r>
              <a:rPr lang="pt-BR" sz="2400" i="1" dirty="0">
                <a:cs typeface="Times New Roman" charset="0"/>
              </a:rPr>
              <a:t>    </a:t>
            </a:r>
            <a:r>
              <a:rPr lang="pt-BR" sz="2400" dirty="0">
                <a:solidFill>
                  <a:srgbClr val="FF0000"/>
                </a:solidFill>
                <a:cs typeface="Times New Roman" charset="0"/>
              </a:rPr>
              <a:t>“Aqui está a formulação (matemática) da produtividade marginal, mas o fundamento econômico é ruim.”</a:t>
            </a:r>
            <a:r>
              <a:rPr lang="pt-PT" sz="2400" dirty="0">
                <a:solidFill>
                  <a:srgbClr val="FF0000"/>
                </a:solidFill>
                <a:cs typeface="Times New Roman"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Tm="90964"/>
    </mc:Choice>
    <mc:Fallback xmlns="">
      <p:transition xmlns:p14="http://schemas.microsoft.com/office/powerpoint/2010/main" spd="slow" advTm="9096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99456" y="476250"/>
            <a:ext cx="9721080" cy="1143000"/>
          </a:xfrm>
        </p:spPr>
        <p:txBody>
          <a:bodyPr/>
          <a:lstStyle/>
          <a:p>
            <a:pPr eaLnBrk="1" hangingPunct="1"/>
            <a:r>
              <a:rPr lang="pt-BR" sz="4000" dirty="0">
                <a:solidFill>
                  <a:srgbClr val="865640"/>
                </a:solidFill>
                <a:latin typeface="Calibri Light" charset="0"/>
              </a:rPr>
              <a:t>Metodologia da economia científica em Walras</a:t>
            </a:r>
            <a:endParaRPr lang="pt-PT" sz="4000" dirty="0">
              <a:solidFill>
                <a:srgbClr val="865640"/>
              </a:solidFill>
              <a:latin typeface="Calibri Light" charset="0"/>
            </a:endParaRPr>
          </a:p>
        </p:txBody>
      </p:sp>
      <p:pic>
        <p:nvPicPr>
          <p:cNvPr id="30723" name="Picture 5" descr="C:\Program Files\Common Files\Microsoft Shared\Clipart\cagcat50\pe01460_.wmf"/>
          <p:cNvPicPr>
            <a:picLocks noGrp="1" noChangeAspect="1" noChangeArrowheads="1"/>
          </p:cNvPicPr>
          <p:nvPr>
            <p:ph type="clipArt" sz="half" idx="1"/>
          </p:nvPr>
        </p:nvPicPr>
        <p:blipFill>
          <a:blip r:embed="rId2" cstate="email">
            <a:extLst>
              <a:ext uri="{28A0092B-C50C-407E-A947-70E740481C1C}">
                <a14:useLocalDpi xmlns:a14="http://schemas.microsoft.com/office/drawing/2010/main" val="0"/>
              </a:ext>
            </a:extLst>
          </a:blip>
          <a:srcRect/>
          <a:stretch>
            <a:fillRect/>
          </a:stretch>
        </p:blipFill>
        <p:spPr>
          <a:xfrm>
            <a:off x="839416" y="2071688"/>
            <a:ext cx="2790825" cy="3468687"/>
          </a:xfrm>
        </p:spPr>
      </p:pic>
      <p:sp>
        <p:nvSpPr>
          <p:cNvPr id="30724" name="Rectangle 4"/>
          <p:cNvSpPr>
            <a:spLocks noGrp="1" noChangeArrowheads="1"/>
          </p:cNvSpPr>
          <p:nvPr>
            <p:ph type="body" sz="half" idx="2"/>
          </p:nvPr>
        </p:nvSpPr>
        <p:spPr>
          <a:xfrm>
            <a:off x="3935760" y="2071688"/>
            <a:ext cx="6552728" cy="4024312"/>
          </a:xfrm>
        </p:spPr>
        <p:txBody>
          <a:bodyPr/>
          <a:lstStyle/>
          <a:p>
            <a:pPr eaLnBrk="1" hangingPunct="1"/>
            <a:r>
              <a:rPr lang="pt-BR" sz="2400" b="1" dirty="0">
                <a:latin typeface="Calibri" charset="0"/>
                <a:cs typeface="Times New Roman" charset="0"/>
              </a:rPr>
              <a:t>Ciência natural pura</a:t>
            </a:r>
            <a:r>
              <a:rPr lang="pt-BR" sz="2400" dirty="0">
                <a:latin typeface="Calibri" charset="0"/>
                <a:cs typeface="Times New Roman" charset="0"/>
              </a:rPr>
              <a:t>: só depende de fatos naturais (o conteúdo mesmo dos seus </a:t>
            </a:r>
            <a:r>
              <a:rPr lang="pt-BR" sz="2400" i="1" dirty="0">
                <a:latin typeface="Calibri" charset="0"/>
                <a:cs typeface="Times New Roman" charset="0"/>
              </a:rPr>
              <a:t>Elementos</a:t>
            </a:r>
            <a:r>
              <a:rPr lang="pt-BR" sz="2400" dirty="0">
                <a:latin typeface="Calibri" charset="0"/>
                <a:cs typeface="Times New Roman" charset="0"/>
              </a:rPr>
              <a:t>),  julgada pela sua verdade.</a:t>
            </a:r>
          </a:p>
          <a:p>
            <a:pPr eaLnBrk="1" hangingPunct="1"/>
            <a:r>
              <a:rPr lang="pt-BR" sz="2400" b="1" dirty="0">
                <a:latin typeface="Calibri" charset="0"/>
                <a:cs typeface="Times New Roman" charset="0"/>
              </a:rPr>
              <a:t>Arte da economia</a:t>
            </a:r>
            <a:r>
              <a:rPr lang="pt-BR" sz="2400" dirty="0">
                <a:latin typeface="Calibri" charset="0"/>
                <a:cs typeface="Times New Roman" charset="0"/>
              </a:rPr>
              <a:t>: observa, expõe e explica (é a economia aplicada), e tem como critério a sua  utilidade.</a:t>
            </a:r>
          </a:p>
          <a:p>
            <a:pPr eaLnBrk="1" hangingPunct="1"/>
            <a:r>
              <a:rPr lang="pt-BR" sz="2400" b="1" dirty="0">
                <a:latin typeface="Calibri" charset="0"/>
                <a:cs typeface="Times New Roman" charset="0"/>
              </a:rPr>
              <a:t>Ciência moral ou histórica</a:t>
            </a:r>
            <a:r>
              <a:rPr lang="pt-BR" sz="2400" dirty="0">
                <a:latin typeface="Calibri" charset="0"/>
                <a:cs typeface="Times New Roman" charset="0"/>
              </a:rPr>
              <a:t>: aconselha, prescreve e dirige (é a economia social), e é julgada pela sua justiça.</a:t>
            </a:r>
          </a:p>
          <a:p>
            <a:pPr eaLnBrk="1" hangingPunct="1"/>
            <a:endParaRPr lang="pt-PT" sz="1800" dirty="0">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88926"/>
    </mc:Choice>
    <mc:Fallback xmlns="">
      <p:transition xmlns:p14="http://schemas.microsoft.com/office/powerpoint/2010/main" spd="slow" advTm="18892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343472" y="620688"/>
            <a:ext cx="9721080" cy="5976664"/>
          </a:xfrm>
          <a:solidFill>
            <a:schemeClr val="bg1"/>
          </a:solidFill>
          <a:ln>
            <a:solidFill>
              <a:schemeClr val="bg2"/>
            </a:solidFill>
          </a:ln>
        </p:spPr>
        <p:txBody>
          <a:bodyPr>
            <a:normAutofit fontScale="90000"/>
          </a:bodyPr>
          <a:lstStyle/>
          <a:p>
            <a:pPr eaLnBrk="1" hangingPunct="1">
              <a:lnSpc>
                <a:spcPct val="100000"/>
              </a:lnSpc>
            </a:pPr>
            <a:br>
              <a:rPr lang="pt-BR" sz="1800" dirty="0">
                <a:solidFill>
                  <a:schemeClr val="tx1"/>
                </a:solidFill>
                <a:latin typeface="Calibri" charset="0"/>
                <a:cs typeface="Times New Roman" charset="0"/>
              </a:rPr>
            </a:br>
            <a:r>
              <a:rPr lang="pt-BR" sz="2700" b="1" dirty="0">
                <a:solidFill>
                  <a:schemeClr val="accent2">
                    <a:lumMod val="75000"/>
                  </a:schemeClr>
                </a:solidFill>
                <a:latin typeface="Calibri" charset="0"/>
                <a:cs typeface="Times New Roman" charset="0"/>
              </a:rPr>
              <a:t>Ciência natural pura: </a:t>
            </a:r>
            <a:r>
              <a:rPr lang="pt-BR" sz="2700" dirty="0">
                <a:solidFill>
                  <a:schemeClr val="tx1"/>
                </a:solidFill>
                <a:latin typeface="Calibri" charset="0"/>
                <a:cs typeface="Times New Roman" charset="0"/>
              </a:rPr>
              <a:t>ciência físico-natural neutra, trata da teoria da riqueza social, que se concentra na teoria dos preços no mercado em concorrência perfeita. Tal ciência procura demonstrar matematicamente as condições de equilíbrio na economia de mercado.</a:t>
            </a:r>
            <a:br>
              <a:rPr lang="pt-BR" sz="2700" dirty="0">
                <a:solidFill>
                  <a:schemeClr val="tx1"/>
                </a:solidFill>
                <a:latin typeface="Calibri" charset="0"/>
                <a:cs typeface="Times New Roman" charset="0"/>
              </a:rPr>
            </a:br>
            <a:br>
              <a:rPr lang="pt-BR" sz="2700" dirty="0">
                <a:solidFill>
                  <a:schemeClr val="tx1"/>
                </a:solidFill>
                <a:latin typeface="Calibri" charset="0"/>
                <a:cs typeface="Times New Roman" charset="0"/>
              </a:rPr>
            </a:br>
            <a:br>
              <a:rPr lang="pt-BR" sz="2700" b="1" dirty="0">
                <a:solidFill>
                  <a:schemeClr val="tx1"/>
                </a:solidFill>
                <a:latin typeface="Calibri" charset="0"/>
                <a:cs typeface="Times New Roman" charset="0"/>
              </a:rPr>
            </a:br>
            <a:r>
              <a:rPr lang="pt-BR" sz="2700" b="1" dirty="0">
                <a:solidFill>
                  <a:schemeClr val="accent2">
                    <a:lumMod val="75000"/>
                  </a:schemeClr>
                </a:solidFill>
                <a:latin typeface="Calibri" charset="0"/>
                <a:cs typeface="Times New Roman" charset="0"/>
              </a:rPr>
              <a:t>Arte da economia: </a:t>
            </a:r>
            <a:r>
              <a:rPr lang="pt-BR" sz="2700" dirty="0">
                <a:solidFill>
                  <a:schemeClr val="tx1"/>
                </a:solidFill>
                <a:latin typeface="Calibri" charset="0"/>
                <a:cs typeface="Times New Roman" charset="0"/>
              </a:rPr>
              <a:t>é um conjunto de estudos de casos, onde são apontadas, em cada um deles, as condições técnicas e econômicas mais favoráveis à produção da riqueza social.</a:t>
            </a:r>
            <a:br>
              <a:rPr lang="pt-BR" sz="2700" dirty="0">
                <a:solidFill>
                  <a:schemeClr val="tx1"/>
                </a:solidFill>
                <a:latin typeface="Calibri" charset="0"/>
                <a:cs typeface="Times New Roman" charset="0"/>
              </a:rPr>
            </a:br>
            <a:br>
              <a:rPr lang="pt-BR" sz="2700" dirty="0">
                <a:solidFill>
                  <a:schemeClr val="tx1"/>
                </a:solidFill>
                <a:latin typeface="Calibri" charset="0"/>
                <a:cs typeface="Times New Roman" charset="0"/>
              </a:rPr>
            </a:br>
            <a:br>
              <a:rPr lang="pt-BR" sz="2700" dirty="0">
                <a:solidFill>
                  <a:schemeClr val="tx1"/>
                </a:solidFill>
                <a:latin typeface="Calibri" charset="0"/>
                <a:cs typeface="Times New Roman" charset="0"/>
              </a:rPr>
            </a:br>
            <a:r>
              <a:rPr lang="pt-BR" sz="2700" b="1" dirty="0">
                <a:solidFill>
                  <a:schemeClr val="accent2">
                    <a:lumMod val="75000"/>
                  </a:schemeClr>
                </a:solidFill>
                <a:latin typeface="Calibri" charset="0"/>
                <a:cs typeface="Times New Roman" charset="0"/>
              </a:rPr>
              <a:t>Ciência moral: </a:t>
            </a:r>
            <a:r>
              <a:rPr lang="pt-BR" sz="2700" dirty="0">
                <a:solidFill>
                  <a:schemeClr val="tx1"/>
                </a:solidFill>
                <a:latin typeface="Calibri" charset="0"/>
                <a:cs typeface="Times New Roman" charset="0"/>
              </a:rPr>
              <a:t>envolve julgamentos éticos  sobre que grupos serão favorecidos pelas decisões  políticas.</a:t>
            </a:r>
            <a:r>
              <a:rPr lang="pt-PT" sz="2700" dirty="0">
                <a:solidFill>
                  <a:schemeClr val="tx1"/>
                </a:solidFill>
                <a:latin typeface="Calibri" charset="0"/>
              </a:rPr>
              <a:t> </a:t>
            </a:r>
            <a:br>
              <a:rPr lang="pt-PT" sz="2700" dirty="0">
                <a:solidFill>
                  <a:schemeClr val="tx1"/>
                </a:solidFill>
                <a:latin typeface="Calibri" charset="0"/>
              </a:rPr>
            </a:br>
            <a:br>
              <a:rPr lang="pt-PT" sz="2200" dirty="0">
                <a:solidFill>
                  <a:schemeClr val="tx1"/>
                </a:solidFill>
                <a:latin typeface="Calibri" charset="0"/>
              </a:rPr>
            </a:br>
            <a:br>
              <a:rPr lang="pt-PT" sz="1800" dirty="0">
                <a:solidFill>
                  <a:schemeClr val="tx1"/>
                </a:solidFill>
                <a:latin typeface="Calibri" charset="0"/>
              </a:rPr>
            </a:br>
            <a:br>
              <a:rPr lang="pt-PT" sz="1800" dirty="0">
                <a:solidFill>
                  <a:schemeClr val="tx1"/>
                </a:solidFill>
                <a:latin typeface="Calibri" charset="0"/>
              </a:rPr>
            </a:br>
            <a:endParaRPr lang="pt-PT" sz="1800" dirty="0">
              <a:solidFill>
                <a:schemeClr val="tx1"/>
              </a:solidFill>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3279"/>
    </mc:Choice>
    <mc:Fallback xmlns="">
      <p:transition xmlns:p14="http://schemas.microsoft.com/office/powerpoint/2010/main" spd="slow" advTm="4327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71464" y="476672"/>
            <a:ext cx="8839200" cy="1143000"/>
          </a:xfrm>
        </p:spPr>
        <p:txBody>
          <a:bodyPr>
            <a:normAutofit/>
          </a:bodyPr>
          <a:lstStyle/>
          <a:p>
            <a:pPr eaLnBrk="1" hangingPunct="1"/>
            <a:r>
              <a:rPr lang="pt-BR" sz="4000" dirty="0">
                <a:solidFill>
                  <a:srgbClr val="865640"/>
                </a:solidFill>
                <a:latin typeface="Calibri Light" charset="0"/>
              </a:rPr>
              <a:t>Fatos naturais versus fatos humanitários</a:t>
            </a:r>
            <a:endParaRPr lang="pt-PT" sz="4000" dirty="0">
              <a:solidFill>
                <a:srgbClr val="865640"/>
              </a:solidFill>
              <a:latin typeface="Calibri Light" charset="0"/>
            </a:endParaRPr>
          </a:p>
        </p:txBody>
      </p:sp>
      <p:sp>
        <p:nvSpPr>
          <p:cNvPr id="32771" name="Rectangle 3"/>
          <p:cNvSpPr>
            <a:spLocks noGrp="1" noChangeArrowheads="1"/>
          </p:cNvSpPr>
          <p:nvPr>
            <p:ph idx="1"/>
          </p:nvPr>
        </p:nvSpPr>
        <p:spPr>
          <a:xfrm>
            <a:off x="1301414" y="1916832"/>
            <a:ext cx="9835146" cy="4708525"/>
          </a:xfrm>
        </p:spPr>
        <p:txBody>
          <a:bodyPr>
            <a:normAutofit/>
          </a:bodyPr>
          <a:lstStyle/>
          <a:p>
            <a:pPr eaLnBrk="1" hangingPunct="1">
              <a:lnSpc>
                <a:spcPct val="100000"/>
              </a:lnSpc>
            </a:pPr>
            <a:r>
              <a:rPr lang="pt-BR" sz="2400" dirty="0">
                <a:latin typeface="Calibri" charset="0"/>
                <a:cs typeface="Times New Roman" charset="0"/>
              </a:rPr>
              <a:t>Fatos naturais tratam da relação entre coisas, cujo teatro é a natureza. O núcleo da teoria econômica trata de fatos naturais. </a:t>
            </a:r>
          </a:p>
          <a:p>
            <a:pPr eaLnBrk="1" hangingPunct="1">
              <a:lnSpc>
                <a:spcPct val="100000"/>
              </a:lnSpc>
            </a:pPr>
            <a:r>
              <a:rPr lang="pt-BR" sz="2400" dirty="0">
                <a:latin typeface="Calibri" charset="0"/>
                <a:cs typeface="Times New Roman" charset="0"/>
              </a:rPr>
              <a:t>Fatos humanitários dizem respeito aos homens</a:t>
            </a:r>
            <a:r>
              <a:rPr lang="pt-PT" sz="2400" dirty="0">
                <a:latin typeface="Calibri" charset="0"/>
                <a:cs typeface="Times New Roman" charset="0"/>
              </a:rPr>
              <a:t> </a:t>
            </a:r>
            <a:r>
              <a:rPr lang="pt-BR" sz="2400" dirty="0">
                <a:latin typeface="Calibri" charset="0"/>
                <a:cs typeface="Times New Roman" charset="0"/>
              </a:rPr>
              <a:t>e são de dois tipos: os que... </a:t>
            </a:r>
          </a:p>
          <a:p>
            <a:pPr eaLnBrk="1" hangingPunct="1">
              <a:lnSpc>
                <a:spcPct val="100000"/>
              </a:lnSpc>
              <a:buFont typeface="Wingdings 2" charset="0"/>
              <a:buNone/>
            </a:pPr>
            <a:r>
              <a:rPr lang="pt-BR" sz="2400" dirty="0">
                <a:solidFill>
                  <a:srgbClr val="FF0000"/>
                </a:solidFill>
                <a:latin typeface="Times New Roman" charset="0"/>
                <a:cs typeface="Times New Roman" charset="0"/>
              </a:rPr>
              <a:t>  </a:t>
            </a:r>
            <a:r>
              <a:rPr lang="pt-BR" sz="2400" dirty="0">
                <a:solidFill>
                  <a:srgbClr val="FF0000"/>
                </a:solidFill>
                <a:cs typeface="Times New Roman" charset="0"/>
              </a:rPr>
              <a:t>“Resultam da vontade e da atividade do homem exercendo-se em relação às forças naturais...” </a:t>
            </a:r>
          </a:p>
          <a:p>
            <a:pPr eaLnBrk="1" hangingPunct="1">
              <a:lnSpc>
                <a:spcPct val="100000"/>
              </a:lnSpc>
              <a:buFont typeface="Wingdings 2" charset="0"/>
              <a:buNone/>
            </a:pPr>
            <a:r>
              <a:rPr lang="pt-BR" sz="2400" i="1" dirty="0">
                <a:latin typeface="Calibri" charset="0"/>
                <a:cs typeface="Times New Roman" charset="0"/>
              </a:rPr>
              <a:t>  </a:t>
            </a:r>
            <a:r>
              <a:rPr lang="pt-BR" sz="2400" dirty="0">
                <a:latin typeface="Calibri" charset="0"/>
                <a:cs typeface="Times New Roman" charset="0"/>
              </a:rPr>
              <a:t>e são reportados pela ciência aplicada, e os que... </a:t>
            </a:r>
          </a:p>
          <a:p>
            <a:pPr eaLnBrk="1" hangingPunct="1">
              <a:lnSpc>
                <a:spcPct val="100000"/>
              </a:lnSpc>
              <a:buFont typeface="Wingdings 2" charset="0"/>
              <a:buNone/>
            </a:pPr>
            <a:r>
              <a:rPr lang="pt-BR" sz="2400" dirty="0">
                <a:solidFill>
                  <a:srgbClr val="FF0000"/>
                </a:solidFill>
                <a:latin typeface="Times New Roman" charset="0"/>
                <a:cs typeface="Times New Roman" charset="0"/>
              </a:rPr>
              <a:t>  </a:t>
            </a:r>
            <a:r>
              <a:rPr lang="pt-BR" sz="2400" dirty="0">
                <a:solidFill>
                  <a:srgbClr val="FF0000"/>
                </a:solidFill>
                <a:cs typeface="Times New Roman" charset="0"/>
              </a:rPr>
              <a:t>“Resultam da vontade e da atividade do homem, exercendo-se em relação à vontade e à atividade de outros homens...” </a:t>
            </a:r>
          </a:p>
          <a:p>
            <a:pPr eaLnBrk="1" hangingPunct="1">
              <a:lnSpc>
                <a:spcPct val="100000"/>
              </a:lnSpc>
              <a:buFont typeface="Wingdings 2" charset="0"/>
              <a:buNone/>
            </a:pPr>
            <a:r>
              <a:rPr lang="pt-BR" sz="2400" dirty="0">
                <a:latin typeface="Calibri" charset="0"/>
                <a:cs typeface="Times New Roman" charset="0"/>
              </a:rPr>
              <a:t>   e dizem respeito à ciência social.</a:t>
            </a:r>
            <a:endParaRPr lang="pt-PT" sz="2400" dirty="0">
              <a:latin typeface="Calibri" charset="0"/>
              <a:cs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75058"/>
    </mc:Choice>
    <mc:Fallback xmlns="">
      <p:transition xmlns:p14="http://schemas.microsoft.com/office/powerpoint/2010/main" spd="slow" advTm="7505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rtlCol="0">
            <a:normAutofit/>
          </a:bodyPr>
          <a:lstStyle/>
          <a:p>
            <a:pPr eaLnBrk="1" fontAlgn="auto" hangingPunct="1">
              <a:spcAft>
                <a:spcPts val="0"/>
              </a:spcAft>
              <a:defRPr/>
            </a:pPr>
            <a:r>
              <a:rPr lang="pt-BR" sz="4000" dirty="0">
                <a:solidFill>
                  <a:schemeClr val="accent3"/>
                </a:solidFill>
                <a:ea typeface="+mj-ea"/>
              </a:rPr>
              <a:t>A troca como fenômeno da ciência pura</a:t>
            </a:r>
            <a:endParaRPr lang="pt-PT" sz="4000" dirty="0">
              <a:solidFill>
                <a:schemeClr val="accent3"/>
              </a:solidFill>
              <a:ea typeface="+mj-ea"/>
            </a:endParaRPr>
          </a:p>
        </p:txBody>
      </p:sp>
      <p:sp>
        <p:nvSpPr>
          <p:cNvPr id="29699" name="Rectangle 3"/>
          <p:cNvSpPr>
            <a:spLocks noGrp="1" noChangeArrowheads="1"/>
          </p:cNvSpPr>
          <p:nvPr>
            <p:ph idx="1"/>
          </p:nvPr>
        </p:nvSpPr>
        <p:spPr>
          <a:xfrm>
            <a:off x="1097280" y="2060576"/>
            <a:ext cx="10183296" cy="4708525"/>
          </a:xfrm>
        </p:spPr>
        <p:txBody>
          <a:bodyPr>
            <a:normAutofit/>
          </a:bodyPr>
          <a:lstStyle/>
          <a:p>
            <a:pPr marL="0" indent="0" eaLnBrk="1" hangingPunct="1">
              <a:lnSpc>
                <a:spcPct val="100000"/>
              </a:lnSpc>
              <a:buNone/>
            </a:pPr>
            <a:r>
              <a:rPr lang="pt-BR" sz="2400" dirty="0">
                <a:latin typeface="Calibri" charset="0"/>
                <a:cs typeface="Times New Roman" charset="0"/>
              </a:rPr>
              <a:t>Enquanto ciência pura, cabe à economia analisar o fenômeno da troca e a proporção em que os bens são trocados. </a:t>
            </a:r>
          </a:p>
          <a:p>
            <a:pPr marL="0" indent="0" eaLnBrk="1" hangingPunct="1">
              <a:lnSpc>
                <a:spcPct val="100000"/>
              </a:lnSpc>
              <a:buNone/>
            </a:pPr>
            <a:r>
              <a:rPr lang="pt-BR" sz="2400" dirty="0">
                <a:latin typeface="Calibri" charset="0"/>
                <a:cs typeface="Times New Roman" charset="0"/>
              </a:rPr>
              <a:t>Para ela, os bens adquirem valor de troca no mercado como um fato natural independente da vontade de compradores e vendedores. </a:t>
            </a:r>
          </a:p>
          <a:p>
            <a:pPr marL="0" indent="0" eaLnBrk="1" hangingPunct="1">
              <a:lnSpc>
                <a:spcPct val="100000"/>
              </a:lnSpc>
              <a:buNone/>
            </a:pPr>
            <a:r>
              <a:rPr lang="pt-BR" sz="2400" dirty="0">
                <a:latin typeface="Calibri" charset="0"/>
                <a:cs typeface="Times New Roman" charset="0"/>
              </a:rPr>
              <a:t>A naturalidade do valor de troca, diz Walras, está presente em sua origem, em sua manifestação e em sua maneira de ser. As coisas adquirem valor não pela vontade do homem, mas por serem úteis e raras, isto é, limitadas em quantidade.</a:t>
            </a:r>
          </a:p>
          <a:p>
            <a:pPr marL="0" indent="0" eaLnBrk="1" hangingPunct="1"/>
            <a:endParaRPr lang="pt-PT" dirty="0">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72582"/>
    </mc:Choice>
    <mc:Fallback xmlns="">
      <p:transition xmlns:p14="http://schemas.microsoft.com/office/powerpoint/2010/main" spd="slow" advTm="7258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rtlCol="0"/>
          <a:lstStyle/>
          <a:p>
            <a:pPr eaLnBrk="1" fontAlgn="auto" hangingPunct="1">
              <a:spcAft>
                <a:spcPts val="0"/>
              </a:spcAft>
              <a:defRPr/>
            </a:pPr>
            <a:r>
              <a:rPr lang="pt-BR">
                <a:solidFill>
                  <a:schemeClr val="accent3"/>
                </a:solidFill>
                <a:ea typeface="+mj-ea"/>
              </a:rPr>
              <a:t>O valor de troca</a:t>
            </a:r>
            <a:endParaRPr lang="pt-PT">
              <a:solidFill>
                <a:schemeClr val="accent3"/>
              </a:solidFill>
              <a:ea typeface="+mj-ea"/>
            </a:endParaRPr>
          </a:p>
        </p:txBody>
      </p:sp>
      <p:sp>
        <p:nvSpPr>
          <p:cNvPr id="34819" name="Rectangle 3"/>
          <p:cNvSpPr>
            <a:spLocks noGrp="1" noChangeArrowheads="1"/>
          </p:cNvSpPr>
          <p:nvPr>
            <p:ph idx="1"/>
          </p:nvPr>
        </p:nvSpPr>
        <p:spPr>
          <a:xfrm>
            <a:off x="1271464" y="1845734"/>
            <a:ext cx="9884216" cy="4023360"/>
          </a:xfrm>
        </p:spPr>
        <p:txBody>
          <a:bodyPr/>
          <a:lstStyle/>
          <a:p>
            <a:pPr indent="-65088" eaLnBrk="1" hangingPunct="1">
              <a:buNone/>
            </a:pPr>
            <a:r>
              <a:rPr lang="pt-BR" i="1" dirty="0">
                <a:latin typeface="Times New Roman" charset="0"/>
                <a:cs typeface="Times New Roman" charset="0"/>
              </a:rPr>
              <a:t> </a:t>
            </a:r>
          </a:p>
          <a:p>
            <a:pPr indent="-65088" eaLnBrk="1" hangingPunct="1">
              <a:lnSpc>
                <a:spcPct val="100000"/>
              </a:lnSpc>
              <a:buNone/>
            </a:pPr>
            <a:r>
              <a:rPr lang="pt-BR" sz="2400" dirty="0">
                <a:solidFill>
                  <a:srgbClr val="FF0000"/>
                </a:solidFill>
                <a:cs typeface="Times New Roman" charset="0"/>
              </a:rPr>
              <a:t>“A propriedade que têm certas coisas de não serem obtidas nem cedidas gratuitamente, mas de serem compradas e vendidas, recebidas e dadas em certas proporções de quantidade, contra outras coisas.”</a:t>
            </a:r>
            <a:r>
              <a:rPr lang="pt-PT" sz="2400" dirty="0">
                <a:solidFill>
                  <a:srgbClr val="FF0000"/>
                </a:solidFill>
                <a:cs typeface="Times New Roman"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Tm="17777"/>
    </mc:Choice>
    <mc:Fallback xmlns="">
      <p:transition xmlns:p14="http://schemas.microsoft.com/office/powerpoint/2010/main" spd="slow" advTm="1777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343472" y="1412777"/>
            <a:ext cx="8712250" cy="2771775"/>
          </a:xfrm>
          <a:solidFill>
            <a:schemeClr val="bg1"/>
          </a:solidFill>
          <a:ln>
            <a:solidFill>
              <a:schemeClr val="bg1"/>
            </a:solidFill>
          </a:ln>
        </p:spPr>
        <p:txBody>
          <a:bodyPr>
            <a:noAutofit/>
          </a:bodyPr>
          <a:lstStyle/>
          <a:p>
            <a:pPr eaLnBrk="1" hangingPunct="1">
              <a:lnSpc>
                <a:spcPct val="100000"/>
              </a:lnSpc>
            </a:pPr>
            <a:r>
              <a:rPr lang="pt-BR" sz="2400" dirty="0">
                <a:solidFill>
                  <a:schemeClr val="accent2">
                    <a:lumMod val="75000"/>
                  </a:schemeClr>
                </a:solidFill>
                <a:latin typeface="Calibri" charset="0"/>
                <a:cs typeface="Times New Roman" charset="0"/>
              </a:rPr>
              <a:t>Dadas certas circunstâncias sobre o aprovisionamento e o consumo dos bens, o valor de troca resulta naturalmente delas.</a:t>
            </a:r>
            <a:br>
              <a:rPr lang="pt-BR" sz="2400" dirty="0">
                <a:solidFill>
                  <a:schemeClr val="tx1"/>
                </a:solidFill>
                <a:latin typeface="Calibri" charset="0"/>
                <a:cs typeface="Times New Roman" charset="0"/>
              </a:rPr>
            </a:br>
            <a:br>
              <a:rPr lang="pt-BR" sz="2400" dirty="0">
                <a:solidFill>
                  <a:schemeClr val="tx1"/>
                </a:solidFill>
                <a:latin typeface="Calibri" charset="0"/>
                <a:cs typeface="Times New Roman" charset="0"/>
              </a:rPr>
            </a:br>
            <a:r>
              <a:rPr lang="pt-BR" sz="2400" dirty="0">
                <a:solidFill>
                  <a:schemeClr val="tx1"/>
                </a:solidFill>
                <a:latin typeface="Calibri" charset="0"/>
                <a:cs typeface="Times New Roman" charset="0"/>
              </a:rPr>
              <a:t>Se 5 hectolitros de trigo são, no mercado, trocados por 600 gramas de prata, esta relação tem um caráter eminentemente matemático e pode ser cientificamente expressa por meio da equação </a:t>
            </a:r>
            <a:r>
              <a:rPr lang="pt-BR" sz="2400" i="1" dirty="0">
                <a:solidFill>
                  <a:schemeClr val="tx1"/>
                </a:solidFill>
                <a:latin typeface="Calibri" charset="0"/>
                <a:cs typeface="Times New Roman" charset="0"/>
              </a:rPr>
              <a:t>5v</a:t>
            </a:r>
            <a:r>
              <a:rPr lang="pt-BR" sz="2400" i="1" baseline="-30000" dirty="0">
                <a:solidFill>
                  <a:schemeClr val="tx1"/>
                </a:solidFill>
                <a:latin typeface="Calibri" charset="0"/>
                <a:cs typeface="Times New Roman" charset="0"/>
              </a:rPr>
              <a:t>b</a:t>
            </a:r>
            <a:r>
              <a:rPr lang="pt-BR" sz="2400" i="1" dirty="0">
                <a:solidFill>
                  <a:schemeClr val="tx1"/>
                </a:solidFill>
                <a:latin typeface="Calibri" charset="0"/>
                <a:cs typeface="Times New Roman" charset="0"/>
              </a:rPr>
              <a:t> = 600.v</a:t>
            </a:r>
            <a:r>
              <a:rPr lang="pt-BR" sz="2400" i="1" baseline="-30000" dirty="0">
                <a:solidFill>
                  <a:schemeClr val="tx1"/>
                </a:solidFill>
                <a:latin typeface="Calibri" charset="0"/>
                <a:cs typeface="Times New Roman" charset="0"/>
              </a:rPr>
              <a:t>a</a:t>
            </a:r>
            <a:r>
              <a:rPr lang="pt-BR" sz="2400" dirty="0">
                <a:solidFill>
                  <a:schemeClr val="tx1"/>
                </a:solidFill>
                <a:latin typeface="Calibri" charset="0"/>
                <a:cs typeface="Times New Roman" charset="0"/>
              </a:rPr>
              <a:t> ou </a:t>
            </a:r>
            <a:r>
              <a:rPr lang="pt-BR" sz="2400" i="1" dirty="0" err="1">
                <a:solidFill>
                  <a:schemeClr val="tx1"/>
                </a:solidFill>
                <a:latin typeface="Calibri" charset="0"/>
                <a:cs typeface="Times New Roman" charset="0"/>
              </a:rPr>
              <a:t>v</a:t>
            </a:r>
            <a:r>
              <a:rPr lang="pt-BR" sz="2400" i="1" baseline="-30000" dirty="0" err="1">
                <a:solidFill>
                  <a:schemeClr val="tx1"/>
                </a:solidFill>
                <a:latin typeface="Calibri" charset="0"/>
                <a:cs typeface="Times New Roman" charset="0"/>
              </a:rPr>
              <a:t>b</a:t>
            </a:r>
            <a:r>
              <a:rPr lang="pt-BR" sz="2400" i="1" dirty="0">
                <a:solidFill>
                  <a:schemeClr val="tx1"/>
                </a:solidFill>
                <a:latin typeface="Calibri" charset="0"/>
                <a:cs typeface="Times New Roman" charset="0"/>
              </a:rPr>
              <a:t> = 120.v</a:t>
            </a:r>
            <a:r>
              <a:rPr lang="pt-BR" sz="2400" i="1" baseline="-30000" dirty="0">
                <a:solidFill>
                  <a:schemeClr val="tx1"/>
                </a:solidFill>
                <a:latin typeface="Calibri" charset="0"/>
                <a:cs typeface="Times New Roman" charset="0"/>
              </a:rPr>
              <a:t>a </a:t>
            </a:r>
            <a:r>
              <a:rPr lang="pt-BR" sz="2400" dirty="0">
                <a:solidFill>
                  <a:schemeClr val="tx1"/>
                </a:solidFill>
                <a:latin typeface="Calibri" charset="0"/>
                <a:cs typeface="Times New Roman" charset="0"/>
              </a:rPr>
              <a:t>, onde </a:t>
            </a:r>
            <a:r>
              <a:rPr lang="pt-BR" sz="2400" i="1" dirty="0" err="1">
                <a:solidFill>
                  <a:schemeClr val="tx1"/>
                </a:solidFill>
                <a:latin typeface="Calibri" charset="0"/>
                <a:cs typeface="Times New Roman" charset="0"/>
              </a:rPr>
              <a:t>v</a:t>
            </a:r>
            <a:r>
              <a:rPr lang="pt-BR" sz="2400" i="1" baseline="-30000" dirty="0" err="1">
                <a:solidFill>
                  <a:schemeClr val="tx1"/>
                </a:solidFill>
                <a:latin typeface="Calibri" charset="0"/>
                <a:cs typeface="Times New Roman" charset="0"/>
              </a:rPr>
              <a:t>a</a:t>
            </a:r>
            <a:r>
              <a:rPr lang="pt-BR" sz="2400" dirty="0">
                <a:solidFill>
                  <a:schemeClr val="tx1"/>
                </a:solidFill>
                <a:latin typeface="Calibri" charset="0"/>
                <a:cs typeface="Times New Roman" charset="0"/>
              </a:rPr>
              <a:t> é o valor de troca de 1 grama de prata e</a:t>
            </a:r>
            <a:r>
              <a:rPr lang="pt-BR" sz="2400" i="1" dirty="0">
                <a:solidFill>
                  <a:schemeClr val="tx1"/>
                </a:solidFill>
                <a:latin typeface="Calibri" charset="0"/>
                <a:cs typeface="Times New Roman" charset="0"/>
              </a:rPr>
              <a:t> </a:t>
            </a:r>
            <a:r>
              <a:rPr lang="pt-BR" sz="2400" i="1" dirty="0" err="1">
                <a:solidFill>
                  <a:schemeClr val="tx1"/>
                </a:solidFill>
                <a:latin typeface="Calibri" charset="0"/>
                <a:cs typeface="Times New Roman" charset="0"/>
              </a:rPr>
              <a:t>v</a:t>
            </a:r>
            <a:r>
              <a:rPr lang="pt-BR" sz="2400" i="1" baseline="-30000" dirty="0" err="1">
                <a:solidFill>
                  <a:schemeClr val="tx1"/>
                </a:solidFill>
                <a:latin typeface="Calibri" charset="0"/>
                <a:cs typeface="Times New Roman" charset="0"/>
              </a:rPr>
              <a:t>b</a:t>
            </a:r>
            <a:r>
              <a:rPr lang="pt-BR" sz="2400" baseline="-30000" dirty="0">
                <a:solidFill>
                  <a:schemeClr val="tx1"/>
                </a:solidFill>
                <a:latin typeface="Calibri" charset="0"/>
                <a:cs typeface="Times New Roman" charset="0"/>
              </a:rPr>
              <a:t> </a:t>
            </a:r>
            <a:r>
              <a:rPr lang="pt-BR" sz="2400" dirty="0">
                <a:solidFill>
                  <a:schemeClr val="tx1"/>
                </a:solidFill>
                <a:latin typeface="Calibri" charset="0"/>
                <a:cs typeface="Times New Roman" charset="0"/>
              </a:rPr>
              <a:t>o valor de troca de 1 hectolitro de trigo</a:t>
            </a:r>
            <a:r>
              <a:rPr lang="pt-PT" sz="2400" dirty="0">
                <a:solidFill>
                  <a:schemeClr val="tx1"/>
                </a:solidFill>
                <a:latin typeface="Calibri"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Tm="52653"/>
    </mc:Choice>
    <mc:Fallback xmlns="">
      <p:transition xmlns:p14="http://schemas.microsoft.com/office/powerpoint/2010/main" spd="slow" advTm="5265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5178BB8-B97C-3864-0B31-486F661EFE06}"/>
              </a:ext>
            </a:extLst>
          </p:cNvPr>
          <p:cNvSpPr>
            <a:spLocks noGrp="1"/>
          </p:cNvSpPr>
          <p:nvPr>
            <p:ph type="title"/>
          </p:nvPr>
        </p:nvSpPr>
        <p:spPr/>
        <p:txBody>
          <a:bodyPr/>
          <a:lstStyle/>
          <a:p>
            <a:r>
              <a:rPr lang="pt-BR" dirty="0"/>
              <a:t>Leituras</a:t>
            </a:r>
          </a:p>
        </p:txBody>
      </p:sp>
      <p:sp>
        <p:nvSpPr>
          <p:cNvPr id="6" name="Espaço Reservado para Conteúdo 5">
            <a:extLst>
              <a:ext uri="{FF2B5EF4-FFF2-40B4-BE49-F238E27FC236}">
                <a16:creationId xmlns:a16="http://schemas.microsoft.com/office/drawing/2014/main" id="{769D4877-D6B1-0730-FFC7-F2CABB88C87E}"/>
              </a:ext>
            </a:extLst>
          </p:cNvPr>
          <p:cNvSpPr>
            <a:spLocks noGrp="1"/>
          </p:cNvSpPr>
          <p:nvPr>
            <p:ph idx="1"/>
          </p:nvPr>
        </p:nvSpPr>
        <p:spPr>
          <a:xfrm>
            <a:off x="5663952" y="1988841"/>
            <a:ext cx="5616624" cy="3959001"/>
          </a:xfrm>
        </p:spPr>
        <p:txBody>
          <a:bodyPr/>
          <a:lstStyle/>
          <a:p>
            <a:r>
              <a:rPr lang="pt-BR" dirty="0"/>
              <a:t>Ricardo Feijó, História do Pensamento Econômico, cap. 10, p. 251-275.</a:t>
            </a:r>
          </a:p>
          <a:p>
            <a:r>
              <a:rPr lang="pt-BR" dirty="0"/>
              <a:t>Léon Walras,  [Compêndio dos] Elementos de Economia Política Pura, Seções I (lições 1 a 4), Seção II (lições 5 a 9).</a:t>
            </a:r>
          </a:p>
          <a:p>
            <a:endParaRPr lang="pt-BR" dirty="0"/>
          </a:p>
        </p:txBody>
      </p:sp>
      <p:pic>
        <p:nvPicPr>
          <p:cNvPr id="5" name="Imagem 4" descr="Interface gráfica do usuário&#10;&#10;Descrição gerada automaticamente com confiança baixa">
            <a:extLst>
              <a:ext uri="{FF2B5EF4-FFF2-40B4-BE49-F238E27FC236}">
                <a16:creationId xmlns:a16="http://schemas.microsoft.com/office/drawing/2014/main" id="{430AA132-EF1E-3707-CC71-96486118CB25}"/>
              </a:ext>
            </a:extLst>
          </p:cNvPr>
          <p:cNvPicPr>
            <a:picLocks noChangeAspect="1"/>
          </p:cNvPicPr>
          <p:nvPr/>
        </p:nvPicPr>
        <p:blipFill>
          <a:blip r:embed="rId2"/>
          <a:stretch>
            <a:fillRect/>
          </a:stretch>
        </p:blipFill>
        <p:spPr>
          <a:xfrm>
            <a:off x="1106484" y="2242221"/>
            <a:ext cx="2043679" cy="2878420"/>
          </a:xfrm>
          <a:prstGeom prst="rect">
            <a:avLst/>
          </a:prstGeom>
        </p:spPr>
      </p:pic>
      <p:pic>
        <p:nvPicPr>
          <p:cNvPr id="8" name="Imagem 7">
            <a:extLst>
              <a:ext uri="{FF2B5EF4-FFF2-40B4-BE49-F238E27FC236}">
                <a16:creationId xmlns:a16="http://schemas.microsoft.com/office/drawing/2014/main" id="{EBF06291-ABBF-763C-CC8F-0E6EE6F41F33}"/>
              </a:ext>
            </a:extLst>
          </p:cNvPr>
          <p:cNvPicPr>
            <a:picLocks noChangeAspect="1"/>
          </p:cNvPicPr>
          <p:nvPr/>
        </p:nvPicPr>
        <p:blipFill>
          <a:blip r:embed="rId3"/>
          <a:stretch>
            <a:fillRect/>
          </a:stretch>
        </p:blipFill>
        <p:spPr>
          <a:xfrm>
            <a:off x="3882289" y="2097815"/>
            <a:ext cx="1493632" cy="3022826"/>
          </a:xfrm>
          <a:prstGeom prst="rect">
            <a:avLst/>
          </a:prstGeom>
        </p:spPr>
      </p:pic>
    </p:spTree>
    <p:extLst>
      <p:ext uri="{BB962C8B-B14F-4D97-AF65-F5344CB8AC3E}">
        <p14:creationId xmlns:p14="http://schemas.microsoft.com/office/powerpoint/2010/main" val="2479798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ctrTitle"/>
          </p:nvPr>
        </p:nvSpPr>
        <p:spPr>
          <a:xfrm>
            <a:off x="1271464" y="1916113"/>
            <a:ext cx="9721079" cy="2366962"/>
          </a:xfrm>
        </p:spPr>
        <p:txBody>
          <a:bodyPr>
            <a:noAutofit/>
          </a:bodyPr>
          <a:lstStyle/>
          <a:p>
            <a:pPr eaLnBrk="1" hangingPunct="1">
              <a:lnSpc>
                <a:spcPct val="120000"/>
              </a:lnSpc>
            </a:pPr>
            <a:r>
              <a:rPr lang="pt-BR" sz="2400" dirty="0">
                <a:solidFill>
                  <a:schemeClr val="tx1"/>
                </a:solidFill>
                <a:latin typeface="Calibri" charset="0"/>
                <a:cs typeface="Times New Roman" charset="0"/>
              </a:rPr>
              <a:t>A relação numérica entre dois desses valores, estabelecida na troca, traduz uma situação presente. Hoje e agora é isto, nem mais, nem menos. Para Walras, um valor natural não pode ser substituído por outro a bel prazer. Só podemos modificá-los agindo sobre os seus fundamentos, isto é, sobre as suas causas naturais.</a:t>
            </a:r>
            <a:r>
              <a:rPr lang="pt-PT" sz="2400" dirty="0">
                <a:solidFill>
                  <a:schemeClr val="tx1"/>
                </a:solidFill>
                <a:latin typeface="Calibri"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Tm="55577"/>
    </mc:Choice>
    <mc:Fallback xmlns="">
      <p:transition xmlns:p14="http://schemas.microsoft.com/office/powerpoint/2010/main" spd="slow" advTm="5557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754D1CB7-C7BB-EE79-63F4-6EFF57849540}"/>
              </a:ext>
            </a:extLst>
          </p:cNvPr>
          <p:cNvPicPr>
            <a:picLocks noChangeAspect="1"/>
          </p:cNvPicPr>
          <p:nvPr/>
        </p:nvPicPr>
        <p:blipFill>
          <a:blip r:embed="rId2"/>
          <a:stretch>
            <a:fillRect/>
          </a:stretch>
        </p:blipFill>
        <p:spPr>
          <a:xfrm>
            <a:off x="3772027" y="0"/>
            <a:ext cx="4647947" cy="6858000"/>
          </a:xfrm>
          <a:prstGeom prst="rect">
            <a:avLst/>
          </a:prstGeom>
        </p:spPr>
      </p:pic>
    </p:spTree>
    <p:extLst>
      <p:ext uri="{BB962C8B-B14F-4D97-AF65-F5344CB8AC3E}">
        <p14:creationId xmlns:p14="http://schemas.microsoft.com/office/powerpoint/2010/main" val="4247427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67ACA88-838E-C559-4381-5D36662ABDB5}"/>
              </a:ext>
            </a:extLst>
          </p:cNvPr>
          <p:cNvPicPr>
            <a:picLocks noChangeAspect="1"/>
          </p:cNvPicPr>
          <p:nvPr/>
        </p:nvPicPr>
        <p:blipFill>
          <a:blip r:embed="rId2"/>
          <a:stretch>
            <a:fillRect/>
          </a:stretch>
        </p:blipFill>
        <p:spPr>
          <a:xfrm>
            <a:off x="3575365" y="6778"/>
            <a:ext cx="5041270" cy="6844444"/>
          </a:xfrm>
          <a:prstGeom prst="rect">
            <a:avLst/>
          </a:prstGeom>
        </p:spPr>
      </p:pic>
    </p:spTree>
    <p:extLst>
      <p:ext uri="{BB962C8B-B14F-4D97-AF65-F5344CB8AC3E}">
        <p14:creationId xmlns:p14="http://schemas.microsoft.com/office/powerpoint/2010/main" val="2192669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146E38B-9C73-671C-3B7A-562FC49E309E}"/>
              </a:ext>
            </a:extLst>
          </p:cNvPr>
          <p:cNvPicPr>
            <a:picLocks noChangeAspect="1"/>
          </p:cNvPicPr>
          <p:nvPr/>
        </p:nvPicPr>
        <p:blipFill>
          <a:blip r:embed="rId2"/>
          <a:stretch>
            <a:fillRect/>
          </a:stretch>
        </p:blipFill>
        <p:spPr>
          <a:xfrm>
            <a:off x="3741499" y="0"/>
            <a:ext cx="4709003" cy="6858000"/>
          </a:xfrm>
          <a:prstGeom prst="rect">
            <a:avLst/>
          </a:prstGeom>
        </p:spPr>
      </p:pic>
    </p:spTree>
    <p:extLst>
      <p:ext uri="{BB962C8B-B14F-4D97-AF65-F5344CB8AC3E}">
        <p14:creationId xmlns:p14="http://schemas.microsoft.com/office/powerpoint/2010/main" val="3085526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023C4DB-4645-1F82-3A59-EFD6802700F7}"/>
              </a:ext>
            </a:extLst>
          </p:cNvPr>
          <p:cNvPicPr>
            <a:picLocks noChangeAspect="1"/>
          </p:cNvPicPr>
          <p:nvPr/>
        </p:nvPicPr>
        <p:blipFill>
          <a:blip r:embed="rId2"/>
          <a:stretch>
            <a:fillRect/>
          </a:stretch>
        </p:blipFill>
        <p:spPr>
          <a:xfrm>
            <a:off x="3863753" y="0"/>
            <a:ext cx="4775897" cy="6858000"/>
          </a:xfrm>
          <a:prstGeom prst="rect">
            <a:avLst/>
          </a:prstGeom>
        </p:spPr>
      </p:pic>
      <p:pic>
        <p:nvPicPr>
          <p:cNvPr id="5" name="Imagem 4">
            <a:extLst>
              <a:ext uri="{FF2B5EF4-FFF2-40B4-BE49-F238E27FC236}">
                <a16:creationId xmlns:a16="http://schemas.microsoft.com/office/drawing/2014/main" id="{7AB1E4A1-4A90-2647-ABA1-76A45D2C9A64}"/>
              </a:ext>
            </a:extLst>
          </p:cNvPr>
          <p:cNvPicPr>
            <a:picLocks noChangeAspect="1"/>
          </p:cNvPicPr>
          <p:nvPr/>
        </p:nvPicPr>
        <p:blipFill>
          <a:blip r:embed="rId2"/>
          <a:stretch>
            <a:fillRect/>
          </a:stretch>
        </p:blipFill>
        <p:spPr>
          <a:xfrm>
            <a:off x="3708052" y="0"/>
            <a:ext cx="4775897" cy="6858000"/>
          </a:xfrm>
          <a:prstGeom prst="rect">
            <a:avLst/>
          </a:prstGeom>
        </p:spPr>
      </p:pic>
    </p:spTree>
    <p:extLst>
      <p:ext uri="{BB962C8B-B14F-4D97-AF65-F5344CB8AC3E}">
        <p14:creationId xmlns:p14="http://schemas.microsoft.com/office/powerpoint/2010/main" val="924972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CE9DF48-A9AA-1CC4-C7C1-8B80B58B7483}"/>
              </a:ext>
            </a:extLst>
          </p:cNvPr>
          <p:cNvPicPr>
            <a:picLocks noChangeAspect="1"/>
          </p:cNvPicPr>
          <p:nvPr/>
        </p:nvPicPr>
        <p:blipFill>
          <a:blip r:embed="rId2"/>
          <a:stretch>
            <a:fillRect/>
          </a:stretch>
        </p:blipFill>
        <p:spPr>
          <a:xfrm>
            <a:off x="3791744" y="18180"/>
            <a:ext cx="4620794" cy="6839820"/>
          </a:xfrm>
          <a:prstGeom prst="rect">
            <a:avLst/>
          </a:prstGeom>
        </p:spPr>
      </p:pic>
    </p:spTree>
    <p:extLst>
      <p:ext uri="{BB962C8B-B14F-4D97-AF65-F5344CB8AC3E}">
        <p14:creationId xmlns:p14="http://schemas.microsoft.com/office/powerpoint/2010/main" val="1601438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6455077-1126-5A4C-CD32-8D8FADD13839}"/>
              </a:ext>
            </a:extLst>
          </p:cNvPr>
          <p:cNvPicPr>
            <a:picLocks noChangeAspect="1"/>
          </p:cNvPicPr>
          <p:nvPr/>
        </p:nvPicPr>
        <p:blipFill>
          <a:blip r:embed="rId2"/>
          <a:stretch>
            <a:fillRect/>
          </a:stretch>
        </p:blipFill>
        <p:spPr>
          <a:xfrm>
            <a:off x="3822984" y="0"/>
            <a:ext cx="4685428" cy="6858000"/>
          </a:xfrm>
          <a:prstGeom prst="rect">
            <a:avLst/>
          </a:prstGeom>
        </p:spPr>
      </p:pic>
    </p:spTree>
    <p:extLst>
      <p:ext uri="{BB962C8B-B14F-4D97-AF65-F5344CB8AC3E}">
        <p14:creationId xmlns:p14="http://schemas.microsoft.com/office/powerpoint/2010/main" val="3825185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7DAC2A94-ECC2-4AA5-6422-E29658DC25FC}"/>
              </a:ext>
            </a:extLst>
          </p:cNvPr>
          <p:cNvPicPr>
            <a:picLocks noChangeAspect="1"/>
          </p:cNvPicPr>
          <p:nvPr/>
        </p:nvPicPr>
        <p:blipFill>
          <a:blip r:embed="rId2"/>
          <a:stretch>
            <a:fillRect/>
          </a:stretch>
        </p:blipFill>
        <p:spPr>
          <a:xfrm>
            <a:off x="3647729" y="0"/>
            <a:ext cx="4695093" cy="6858000"/>
          </a:xfrm>
          <a:prstGeom prst="rect">
            <a:avLst/>
          </a:prstGeom>
        </p:spPr>
      </p:pic>
    </p:spTree>
    <p:extLst>
      <p:ext uri="{BB962C8B-B14F-4D97-AF65-F5344CB8AC3E}">
        <p14:creationId xmlns:p14="http://schemas.microsoft.com/office/powerpoint/2010/main" val="892963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73CFF297-7D4D-8675-0A16-CEFA1085C2CF}"/>
              </a:ext>
            </a:extLst>
          </p:cNvPr>
          <p:cNvPicPr>
            <a:picLocks noChangeAspect="1"/>
          </p:cNvPicPr>
          <p:nvPr/>
        </p:nvPicPr>
        <p:blipFill>
          <a:blip r:embed="rId2"/>
          <a:stretch>
            <a:fillRect/>
          </a:stretch>
        </p:blipFill>
        <p:spPr>
          <a:xfrm>
            <a:off x="3215681" y="116632"/>
            <a:ext cx="5172383" cy="6218322"/>
          </a:xfrm>
          <a:prstGeom prst="rect">
            <a:avLst/>
          </a:prstGeom>
        </p:spPr>
      </p:pic>
    </p:spTree>
    <p:extLst>
      <p:ext uri="{BB962C8B-B14F-4D97-AF65-F5344CB8AC3E}">
        <p14:creationId xmlns:p14="http://schemas.microsoft.com/office/powerpoint/2010/main" val="178507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rtlCol="0"/>
          <a:lstStyle/>
          <a:p>
            <a:pPr eaLnBrk="1" fontAlgn="auto" hangingPunct="1">
              <a:spcAft>
                <a:spcPts val="0"/>
              </a:spcAft>
              <a:defRPr/>
            </a:pPr>
            <a:r>
              <a:rPr lang="pt-BR" dirty="0">
                <a:solidFill>
                  <a:schemeClr val="accent3"/>
                </a:solidFill>
                <a:ea typeface="+mj-ea"/>
              </a:rPr>
              <a:t>A vida de Walras</a:t>
            </a:r>
            <a:endParaRPr lang="pt-PT" dirty="0">
              <a:solidFill>
                <a:schemeClr val="accent3"/>
              </a:solidFill>
              <a:ea typeface="+mj-ea"/>
            </a:endParaRPr>
          </a:p>
        </p:txBody>
      </p:sp>
      <p:sp>
        <p:nvSpPr>
          <p:cNvPr id="11267" name="Rectangle 3"/>
          <p:cNvSpPr>
            <a:spLocks noGrp="1" noChangeArrowheads="1"/>
          </p:cNvSpPr>
          <p:nvPr>
            <p:ph idx="1"/>
          </p:nvPr>
        </p:nvSpPr>
        <p:spPr/>
        <p:txBody>
          <a:bodyPr>
            <a:normAutofit/>
          </a:bodyPr>
          <a:lstStyle/>
          <a:p>
            <a:pPr eaLnBrk="1" hangingPunct="1">
              <a:lnSpc>
                <a:spcPct val="100000"/>
              </a:lnSpc>
            </a:pPr>
            <a:r>
              <a:rPr lang="pt-BR" sz="2400" dirty="0">
                <a:latin typeface="Calibri" charset="0"/>
                <a:cs typeface="Times New Roman" charset="0"/>
              </a:rPr>
              <a:t>Pouco compreendido e aceito em sua época.</a:t>
            </a:r>
          </a:p>
          <a:p>
            <a:pPr eaLnBrk="1" hangingPunct="1">
              <a:lnSpc>
                <a:spcPct val="100000"/>
              </a:lnSpc>
            </a:pPr>
            <a:r>
              <a:rPr lang="pt-BR" sz="2400" dirty="0">
                <a:latin typeface="Calibri" charset="0"/>
                <a:cs typeface="Times New Roman" charset="0"/>
              </a:rPr>
              <a:t>Pouco reconhecimento profissional na França. Só em meados do século XX os franceses mudaram de atitude radicalmente.</a:t>
            </a:r>
          </a:p>
          <a:p>
            <a:pPr eaLnBrk="1" hangingPunct="1">
              <a:lnSpc>
                <a:spcPct val="100000"/>
              </a:lnSpc>
            </a:pPr>
            <a:r>
              <a:rPr lang="pt-BR" sz="2400" dirty="0">
                <a:latin typeface="Calibri" charset="0"/>
                <a:cs typeface="Times New Roman" charset="0"/>
              </a:rPr>
              <a:t>Não obteve emprego acadêmico na França. Antes de firmar-se como economista, ele tentou diversos trabalhos.</a:t>
            </a:r>
          </a:p>
        </p:txBody>
      </p:sp>
    </p:spTree>
  </p:cSld>
  <p:clrMapOvr>
    <a:masterClrMapping/>
  </p:clrMapOvr>
  <mc:AlternateContent xmlns:mc="http://schemas.openxmlformats.org/markup-compatibility/2006" xmlns:p14="http://schemas.microsoft.com/office/powerpoint/2010/main">
    <mc:Choice Requires="p14">
      <p:transition spd="slow" p14:dur="2000" advTm="149829"/>
    </mc:Choice>
    <mc:Fallback xmlns="">
      <p:transition xmlns:p14="http://schemas.microsoft.com/office/powerpoint/2010/main" spd="slow" advTm="14982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A0C94B5-8E61-B66D-598C-7558A5EFEE84}"/>
              </a:ext>
            </a:extLst>
          </p:cNvPr>
          <p:cNvSpPr>
            <a:spLocks noGrp="1" noChangeArrowheads="1"/>
          </p:cNvSpPr>
          <p:nvPr>
            <p:ph type="title"/>
          </p:nvPr>
        </p:nvSpPr>
        <p:spPr>
          <a:xfrm>
            <a:off x="1127448" y="395289"/>
            <a:ext cx="7543800" cy="1449387"/>
          </a:xfrm>
        </p:spPr>
        <p:txBody>
          <a:bodyPr rtlCol="0"/>
          <a:lstStyle/>
          <a:p>
            <a:pPr eaLnBrk="1" fontAlgn="auto" hangingPunct="1">
              <a:spcAft>
                <a:spcPts val="0"/>
              </a:spcAft>
              <a:defRPr/>
            </a:pPr>
            <a:r>
              <a:rPr lang="pt-BR" dirty="0">
                <a:solidFill>
                  <a:schemeClr val="accent3"/>
                </a:solidFill>
                <a:ea typeface="+mj-ea"/>
              </a:rPr>
              <a:t>A vida de Walras</a:t>
            </a:r>
            <a:endParaRPr lang="pt-PT" dirty="0">
              <a:solidFill>
                <a:schemeClr val="accent3"/>
              </a:solidFill>
              <a:ea typeface="+mj-ea"/>
            </a:endParaRPr>
          </a:p>
        </p:txBody>
      </p:sp>
      <p:sp>
        <p:nvSpPr>
          <p:cNvPr id="19459" name="Rectangle 3"/>
          <p:cNvSpPr>
            <a:spLocks noGrp="1" noChangeArrowheads="1"/>
          </p:cNvSpPr>
          <p:nvPr>
            <p:ph idx="1"/>
          </p:nvPr>
        </p:nvSpPr>
        <p:spPr>
          <a:xfrm>
            <a:off x="1343472" y="1844676"/>
            <a:ext cx="9721080" cy="4464644"/>
          </a:xfrm>
        </p:spPr>
        <p:txBody>
          <a:bodyPr>
            <a:normAutofit lnSpcReduction="10000"/>
          </a:bodyPr>
          <a:lstStyle/>
          <a:p>
            <a:pPr marL="60325" indent="0" eaLnBrk="1" hangingPunct="1">
              <a:lnSpc>
                <a:spcPct val="110000"/>
              </a:lnSpc>
              <a:spcAft>
                <a:spcPct val="0"/>
              </a:spcAft>
              <a:buClr>
                <a:srgbClr val="000000"/>
              </a:buClr>
              <a:buSzPct val="150000"/>
              <a:buNone/>
            </a:pPr>
            <a:r>
              <a:rPr lang="pt-BR" sz="2400" dirty="0">
                <a:latin typeface="Calibri" charset="0"/>
                <a:cs typeface="Times New Roman" charset="0"/>
              </a:rPr>
              <a:t>Estudou engenharia de minas.</a:t>
            </a:r>
          </a:p>
          <a:p>
            <a:pPr marL="60325" indent="0" eaLnBrk="1" hangingPunct="1">
              <a:lnSpc>
                <a:spcPct val="110000"/>
              </a:lnSpc>
              <a:spcAft>
                <a:spcPct val="0"/>
              </a:spcAft>
              <a:buClr>
                <a:srgbClr val="000000"/>
              </a:buClr>
              <a:buSzPct val="150000"/>
              <a:buNone/>
            </a:pPr>
            <a:r>
              <a:rPr lang="pt-BR" sz="2400" dirty="0">
                <a:latin typeface="Calibri" charset="0"/>
                <a:cs typeface="Times New Roman" charset="0"/>
              </a:rPr>
              <a:t>Publicou em 1858 a novela </a:t>
            </a:r>
            <a:r>
              <a:rPr lang="pt-BR" sz="2400" i="1" dirty="0">
                <a:latin typeface="Times New Roman" charset="0"/>
                <a:ea typeface="Yu Gothic" charset="0"/>
                <a:cs typeface="Times New Roman" charset="0"/>
              </a:rPr>
              <a:t>Francis Sauveur</a:t>
            </a:r>
            <a:r>
              <a:rPr lang="pt-BR" sz="2400" dirty="0">
                <a:latin typeface="Calibri" charset="0"/>
                <a:cs typeface="Times New Roman" charset="0"/>
              </a:rPr>
              <a:t>, um romance panfletário sob  influência da revolta de Paris de 1848.</a:t>
            </a:r>
          </a:p>
          <a:p>
            <a:pPr marL="60325" indent="0" eaLnBrk="1" hangingPunct="1">
              <a:lnSpc>
                <a:spcPct val="110000"/>
              </a:lnSpc>
              <a:spcAft>
                <a:spcPct val="0"/>
              </a:spcAft>
              <a:buClr>
                <a:srgbClr val="000000"/>
              </a:buClr>
              <a:buSzPct val="150000"/>
              <a:buNone/>
            </a:pPr>
            <a:r>
              <a:rPr lang="pt-BR" sz="2400" dirty="0">
                <a:latin typeface="Calibri" charset="0"/>
                <a:cs typeface="Times New Roman" charset="0"/>
              </a:rPr>
              <a:t>Trabalhou como jornalista, empregado do ministério das linhas de trem do nordeste.</a:t>
            </a:r>
          </a:p>
          <a:p>
            <a:pPr marL="60325" indent="0" eaLnBrk="1" hangingPunct="1">
              <a:lnSpc>
                <a:spcPct val="110000"/>
              </a:lnSpc>
              <a:spcAft>
                <a:spcPct val="0"/>
              </a:spcAft>
              <a:buClr>
                <a:srgbClr val="000000"/>
              </a:buClr>
              <a:buSzPct val="150000"/>
              <a:buNone/>
            </a:pPr>
            <a:r>
              <a:rPr lang="pt-BR" sz="2400" dirty="0">
                <a:latin typeface="Calibri" charset="0"/>
                <a:cs typeface="Times New Roman" charset="0"/>
              </a:rPr>
              <a:t>Foi diretor de um banco popular para cooperativas de produtores.</a:t>
            </a:r>
          </a:p>
          <a:p>
            <a:pPr marL="60325" indent="0" eaLnBrk="1" hangingPunct="1">
              <a:lnSpc>
                <a:spcPct val="110000"/>
              </a:lnSpc>
              <a:spcAft>
                <a:spcPct val="0"/>
              </a:spcAft>
              <a:buClr>
                <a:srgbClr val="000000"/>
              </a:buClr>
              <a:buSzPct val="150000"/>
              <a:buNone/>
            </a:pPr>
            <a:r>
              <a:rPr lang="pt-BR" sz="2400" dirty="0">
                <a:latin typeface="Calibri" charset="0"/>
                <a:cs typeface="Times New Roman" charset="0"/>
              </a:rPr>
              <a:t>Empregou-se em banco privado em Paris.</a:t>
            </a:r>
          </a:p>
          <a:p>
            <a:pPr marL="60325" indent="0" eaLnBrk="1" hangingPunct="1">
              <a:lnSpc>
                <a:spcPct val="110000"/>
              </a:lnSpc>
              <a:spcAft>
                <a:spcPct val="0"/>
              </a:spcAft>
              <a:buClr>
                <a:srgbClr val="000000"/>
              </a:buClr>
              <a:buSzPct val="150000"/>
              <a:buNone/>
            </a:pPr>
            <a:r>
              <a:rPr lang="pt-BR" sz="2400" dirty="0">
                <a:latin typeface="Calibri" charset="0"/>
                <a:cs typeface="Times New Roman" charset="0"/>
              </a:rPr>
              <a:t>Tentou a carreira acadêmica na escola politécnica, mas foi recusado.</a:t>
            </a:r>
          </a:p>
          <a:p>
            <a:pPr marL="60325" indent="0" eaLnBrk="1" hangingPunct="1">
              <a:lnSpc>
                <a:spcPct val="110000"/>
              </a:lnSpc>
              <a:spcAft>
                <a:spcPct val="0"/>
              </a:spcAft>
              <a:buClr>
                <a:srgbClr val="000000"/>
              </a:buClr>
              <a:buSzPct val="150000"/>
              <a:buNone/>
            </a:pPr>
            <a:r>
              <a:rPr lang="pt-BR" sz="2400" dirty="0">
                <a:latin typeface="Calibri" charset="0"/>
                <a:cs typeface="Times New Roman" charset="0"/>
              </a:rPr>
              <a:t>Só se firmou como professor fora de seu país, em Lausanne.</a:t>
            </a:r>
            <a:endParaRPr lang="pt-PT" sz="2400" dirty="0">
              <a:latin typeface="Calibri" charset="0"/>
              <a:cs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17908"/>
    </mc:Choice>
    <mc:Fallback xmlns="">
      <p:transition xmlns:p14="http://schemas.microsoft.com/office/powerpoint/2010/main" spd="slow" advTm="11790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56A80522-70E0-7CA2-7455-2D70EE3A8489}"/>
              </a:ext>
            </a:extLst>
          </p:cNvPr>
          <p:cNvPicPr>
            <a:picLocks noChangeAspect="1"/>
          </p:cNvPicPr>
          <p:nvPr/>
        </p:nvPicPr>
        <p:blipFill>
          <a:blip r:embed="rId2"/>
          <a:stretch>
            <a:fillRect/>
          </a:stretch>
        </p:blipFill>
        <p:spPr>
          <a:xfrm>
            <a:off x="4079777" y="737190"/>
            <a:ext cx="3671351" cy="5383620"/>
          </a:xfrm>
          <a:prstGeom prst="rect">
            <a:avLst/>
          </a:prstGeom>
        </p:spPr>
      </p:pic>
    </p:spTree>
    <p:extLst>
      <p:ext uri="{BB962C8B-B14F-4D97-AF65-F5344CB8AC3E}">
        <p14:creationId xmlns:p14="http://schemas.microsoft.com/office/powerpoint/2010/main" val="4140165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1231636" y="476672"/>
            <a:ext cx="8358188" cy="1143000"/>
          </a:xfrm>
        </p:spPr>
        <p:txBody>
          <a:bodyPr/>
          <a:lstStyle/>
          <a:p>
            <a:pPr eaLnBrk="1" hangingPunct="1"/>
            <a:r>
              <a:rPr lang="pt-BR" sz="4000" i="1" dirty="0">
                <a:solidFill>
                  <a:srgbClr val="865640"/>
                </a:solidFill>
                <a:latin typeface="Times New Roman" charset="0"/>
                <a:cs typeface="Times New Roman" charset="0"/>
              </a:rPr>
              <a:t>Elementos de Economia Política Pura</a:t>
            </a:r>
            <a:endParaRPr lang="pt-PT" sz="4000" i="1" dirty="0">
              <a:solidFill>
                <a:srgbClr val="865640"/>
              </a:solidFill>
              <a:latin typeface="Times New Roman" charset="0"/>
              <a:cs typeface="Times New Roman" charset="0"/>
            </a:endParaRPr>
          </a:p>
        </p:txBody>
      </p:sp>
      <p:sp>
        <p:nvSpPr>
          <p:cNvPr id="13315" name="Rectangle 3"/>
          <p:cNvSpPr>
            <a:spLocks noGrp="1" noChangeArrowheads="1"/>
          </p:cNvSpPr>
          <p:nvPr>
            <p:ph idx="1"/>
          </p:nvPr>
        </p:nvSpPr>
        <p:spPr>
          <a:xfrm>
            <a:off x="1055440" y="1916113"/>
            <a:ext cx="10009112" cy="4024312"/>
          </a:xfrm>
        </p:spPr>
        <p:txBody>
          <a:bodyPr>
            <a:normAutofit/>
          </a:bodyPr>
          <a:lstStyle/>
          <a:p>
            <a:pPr marL="476250" indent="-476250" eaLnBrk="1" hangingPunct="1">
              <a:lnSpc>
                <a:spcPct val="100000"/>
              </a:lnSpc>
            </a:pPr>
            <a:r>
              <a:rPr lang="pt-BR" sz="2400" dirty="0">
                <a:latin typeface="Calibri" charset="0"/>
                <a:cs typeface="Times New Roman" charset="0"/>
              </a:rPr>
              <a:t>O principal trabalho de Walras em teoria econômica.</a:t>
            </a:r>
          </a:p>
          <a:p>
            <a:pPr marL="476250" indent="-476250" eaLnBrk="1" hangingPunct="1">
              <a:lnSpc>
                <a:spcPct val="100000"/>
              </a:lnSpc>
            </a:pPr>
            <a:r>
              <a:rPr lang="pt-BR" sz="2400" dirty="0">
                <a:latin typeface="Calibri" charset="0"/>
                <a:cs typeface="Times New Roman" charset="0"/>
              </a:rPr>
              <a:t>Originalmente publicado em francês em duas partes, em 1874 e 1877.</a:t>
            </a:r>
          </a:p>
          <a:p>
            <a:pPr marL="476250" indent="-476250" eaLnBrk="1" hangingPunct="1">
              <a:lnSpc>
                <a:spcPct val="100000"/>
              </a:lnSpc>
            </a:pPr>
            <a:r>
              <a:rPr lang="pt-BR" sz="2400" dirty="0">
                <a:latin typeface="Calibri" charset="0"/>
                <a:cs typeface="Times New Roman" charset="0"/>
              </a:rPr>
              <a:t>Permaneceu desconhecido na França por quase 25 anos após a publicação.</a:t>
            </a:r>
          </a:p>
          <a:p>
            <a:pPr marL="476250" indent="-476250" eaLnBrk="1" hangingPunct="1">
              <a:lnSpc>
                <a:spcPct val="100000"/>
              </a:lnSpc>
            </a:pPr>
            <a:r>
              <a:rPr lang="pt-BR" sz="2400" dirty="0">
                <a:latin typeface="Calibri" charset="0"/>
                <a:cs typeface="Times New Roman" charset="0"/>
              </a:rPr>
              <a:t>Também fora da França a recepção ao trabalho de Walras foi fria e até mesmo hostil.</a:t>
            </a:r>
            <a:r>
              <a:rPr lang="pt-PT" sz="2400" dirty="0">
                <a:latin typeface="Calibri" charset="0"/>
                <a:cs typeface="Times New Roman"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Tm="83783"/>
    </mc:Choice>
    <mc:Fallback xmlns="">
      <p:transition xmlns:p14="http://schemas.microsoft.com/office/powerpoint/2010/main" spd="slow" advTm="8378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99456" y="404664"/>
            <a:ext cx="8305800" cy="1143000"/>
          </a:xfrm>
        </p:spPr>
        <p:txBody>
          <a:bodyPr>
            <a:normAutofit fontScale="90000"/>
          </a:bodyPr>
          <a:lstStyle/>
          <a:p>
            <a:pPr eaLnBrk="1" hangingPunct="1"/>
            <a:r>
              <a:rPr lang="pt-BR" sz="4300" dirty="0">
                <a:solidFill>
                  <a:srgbClr val="865640"/>
                </a:solidFill>
                <a:latin typeface="Calibri Light" charset="0"/>
              </a:rPr>
              <a:t>Problemas na aceitação dos </a:t>
            </a:r>
            <a:r>
              <a:rPr lang="pt-BR" sz="4300" i="1" dirty="0">
                <a:solidFill>
                  <a:srgbClr val="865640"/>
                </a:solidFill>
                <a:latin typeface="Times New Roman" charset="0"/>
                <a:cs typeface="Times New Roman" charset="0"/>
              </a:rPr>
              <a:t>Elementos</a:t>
            </a:r>
            <a:endParaRPr lang="pt-PT" sz="4300" i="1" dirty="0">
              <a:solidFill>
                <a:srgbClr val="865640"/>
              </a:solidFill>
              <a:latin typeface="Times New Roman" charset="0"/>
              <a:cs typeface="Times New Roman" charset="0"/>
            </a:endParaRPr>
          </a:p>
        </p:txBody>
      </p:sp>
      <p:sp>
        <p:nvSpPr>
          <p:cNvPr id="14339" name="Rectangle 3"/>
          <p:cNvSpPr>
            <a:spLocks noGrp="1" noChangeArrowheads="1"/>
          </p:cNvSpPr>
          <p:nvPr>
            <p:ph idx="1"/>
          </p:nvPr>
        </p:nvSpPr>
        <p:spPr>
          <a:xfrm>
            <a:off x="1185534" y="1772816"/>
            <a:ext cx="10009112" cy="3733800"/>
          </a:xfrm>
        </p:spPr>
        <p:txBody>
          <a:bodyPr>
            <a:noAutofit/>
          </a:bodyPr>
          <a:lstStyle/>
          <a:p>
            <a:pPr eaLnBrk="1" hangingPunct="1">
              <a:lnSpc>
                <a:spcPct val="100000"/>
              </a:lnSpc>
              <a:tabLst>
                <a:tab pos="1428750" algn="l"/>
              </a:tabLst>
            </a:pPr>
            <a:r>
              <a:rPr lang="pt-BR" sz="2400" dirty="0">
                <a:latin typeface="Calibri" charset="0"/>
                <a:cs typeface="Times New Roman" charset="0"/>
              </a:rPr>
              <a:t>Só foram traduzidos para o inglês em 1954, por William Jaffé.</a:t>
            </a:r>
          </a:p>
          <a:p>
            <a:pPr eaLnBrk="1" hangingPunct="1">
              <a:lnSpc>
                <a:spcPct val="100000"/>
              </a:lnSpc>
              <a:tabLst>
                <a:tab pos="1428750" algn="l"/>
              </a:tabLst>
            </a:pPr>
            <a:r>
              <a:rPr lang="pt-BR" sz="2400" dirty="0">
                <a:latin typeface="Calibri" charset="0"/>
                <a:cs typeface="Times New Roman" charset="0"/>
              </a:rPr>
              <a:t>O tratamento bastante matemático presente na obra de Walras dificultou a sua compreensão. Os críticos consideravam o texto muito abstrato e afastado da vida cotidiana.</a:t>
            </a:r>
          </a:p>
          <a:p>
            <a:pPr eaLnBrk="1" hangingPunct="1">
              <a:lnSpc>
                <a:spcPct val="100000"/>
              </a:lnSpc>
              <a:tabLst>
                <a:tab pos="1428750" algn="l"/>
              </a:tabLst>
            </a:pPr>
            <a:r>
              <a:rPr lang="pt-BR" sz="2400" dirty="0">
                <a:latin typeface="Calibri" charset="0"/>
                <a:cs typeface="Times New Roman" charset="0"/>
              </a:rPr>
              <a:t>Alemanha: o </a:t>
            </a:r>
            <a:r>
              <a:rPr lang="pt-BR" sz="2400" i="1" dirty="0">
                <a:latin typeface="Times New Roman" charset="0"/>
                <a:cs typeface="Times New Roman" charset="0"/>
              </a:rPr>
              <a:t>historicismo</a:t>
            </a:r>
            <a:r>
              <a:rPr lang="pt-BR" sz="2400" dirty="0">
                <a:latin typeface="Calibri" charset="0"/>
                <a:cs typeface="Times New Roman" charset="0"/>
              </a:rPr>
              <a:t> havia criado uma barreira contra a aceitação de Walras.</a:t>
            </a:r>
          </a:p>
          <a:p>
            <a:pPr eaLnBrk="1" hangingPunct="1">
              <a:lnSpc>
                <a:spcPct val="100000"/>
              </a:lnSpc>
              <a:tabLst>
                <a:tab pos="1428750" algn="l"/>
              </a:tabLst>
            </a:pPr>
            <a:r>
              <a:rPr lang="pt-BR" sz="2400" dirty="0">
                <a:latin typeface="Calibri" charset="0"/>
                <a:cs typeface="Times New Roman" charset="0"/>
              </a:rPr>
              <a:t>Áustria: Menger considerava inadequado tratar matematicamente problemas econômicos.</a:t>
            </a:r>
          </a:p>
          <a:p>
            <a:pPr eaLnBrk="1" hangingPunct="1">
              <a:lnSpc>
                <a:spcPct val="100000"/>
              </a:lnSpc>
              <a:tabLst>
                <a:tab pos="1428750" algn="l"/>
              </a:tabLst>
            </a:pPr>
            <a:r>
              <a:rPr lang="pt-BR" sz="2400" dirty="0">
                <a:latin typeface="Calibri" charset="0"/>
                <a:cs typeface="Times New Roman" charset="0"/>
              </a:rPr>
              <a:t>Inglaterra: a cena acadêmica seria dominada, anos depois, por A. Marshall, que remetia as demonstrações matemáticas a notas de rodapé. </a:t>
            </a:r>
            <a:r>
              <a:rPr lang="pt-PT" sz="2400" dirty="0">
                <a:latin typeface="Calibri"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Tm="357004"/>
    </mc:Choice>
    <mc:Fallback xmlns="">
      <p:transition xmlns:p14="http://schemas.microsoft.com/office/powerpoint/2010/main" spd="slow" advTm="35700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lstStyle/>
          <a:p>
            <a:pPr eaLnBrk="1" fontAlgn="auto" hangingPunct="1">
              <a:spcAft>
                <a:spcPts val="0"/>
              </a:spcAft>
              <a:defRPr/>
            </a:pPr>
            <a:r>
              <a:rPr lang="pt-BR">
                <a:solidFill>
                  <a:schemeClr val="accent3"/>
                </a:solidFill>
                <a:ea typeface="+mj-ea"/>
              </a:rPr>
              <a:t>Walras e os italianos</a:t>
            </a:r>
            <a:endParaRPr lang="pt-PT">
              <a:solidFill>
                <a:schemeClr val="accent3"/>
              </a:solidFill>
              <a:ea typeface="+mj-ea"/>
            </a:endParaRPr>
          </a:p>
        </p:txBody>
      </p:sp>
      <p:sp>
        <p:nvSpPr>
          <p:cNvPr id="15363" name="Rectangle 3"/>
          <p:cNvSpPr>
            <a:spLocks noGrp="1" noChangeArrowheads="1"/>
          </p:cNvSpPr>
          <p:nvPr>
            <p:ph idx="1"/>
          </p:nvPr>
        </p:nvSpPr>
        <p:spPr>
          <a:xfrm>
            <a:off x="1199456" y="1988840"/>
            <a:ext cx="10058400" cy="4022725"/>
          </a:xfrm>
        </p:spPr>
        <p:txBody>
          <a:bodyPr>
            <a:normAutofit/>
          </a:bodyPr>
          <a:lstStyle/>
          <a:p>
            <a:pPr eaLnBrk="1" hangingPunct="1">
              <a:lnSpc>
                <a:spcPct val="100000"/>
              </a:lnSpc>
            </a:pPr>
            <a:r>
              <a:rPr lang="pt-BR" sz="2400" dirty="0">
                <a:latin typeface="Calibri" charset="0"/>
                <a:cs typeface="Times New Roman" charset="0"/>
              </a:rPr>
              <a:t>Walras teve melhor acolhida entre os italianos Pantaleoni, Barone e Pareto.</a:t>
            </a:r>
          </a:p>
          <a:p>
            <a:pPr eaLnBrk="1" hangingPunct="1">
              <a:lnSpc>
                <a:spcPct val="100000"/>
              </a:lnSpc>
            </a:pPr>
            <a:r>
              <a:rPr lang="pt-BR" sz="2400" dirty="0">
                <a:latin typeface="Calibri" charset="0"/>
                <a:cs typeface="Times New Roman" charset="0"/>
              </a:rPr>
              <a:t>Mesmo os italianos diziam: os </a:t>
            </a:r>
            <a:r>
              <a:rPr lang="pt-BR" sz="2400" i="1" dirty="0">
                <a:latin typeface="Calibri" charset="0"/>
                <a:cs typeface="Times New Roman" charset="0"/>
              </a:rPr>
              <a:t>Elementos </a:t>
            </a:r>
            <a:r>
              <a:rPr lang="pt-BR" sz="2400" dirty="0">
                <a:latin typeface="Calibri" charset="0"/>
                <a:cs typeface="Times New Roman" charset="0"/>
              </a:rPr>
              <a:t>são...</a:t>
            </a:r>
          </a:p>
          <a:p>
            <a:pPr eaLnBrk="1" hangingPunct="1">
              <a:lnSpc>
                <a:spcPct val="100000"/>
              </a:lnSpc>
              <a:buFont typeface="Wingdings" charset="0"/>
              <a:buNone/>
            </a:pPr>
            <a:r>
              <a:rPr lang="pt-BR" sz="2400" i="1" dirty="0">
                <a:latin typeface="Calibri" charset="0"/>
                <a:cs typeface="Times New Roman" charset="0"/>
              </a:rPr>
              <a:t> </a:t>
            </a:r>
            <a:r>
              <a:rPr lang="pt-BR" sz="2400" dirty="0">
                <a:solidFill>
                  <a:srgbClr val="FF0000"/>
                </a:solidFill>
                <a:cs typeface="Times New Roman" charset="0"/>
              </a:rPr>
              <a:t>“Uma tentativa de resolver o problema de habitação construindo castelos no ar”</a:t>
            </a:r>
          </a:p>
          <a:p>
            <a:pPr eaLnBrk="1" hangingPunct="1">
              <a:lnSpc>
                <a:spcPct val="100000"/>
              </a:lnSpc>
            </a:pPr>
            <a:r>
              <a:rPr lang="pt-BR" sz="2400" dirty="0">
                <a:latin typeface="Calibri" charset="0"/>
                <a:cs typeface="Times New Roman" charset="0"/>
              </a:rPr>
              <a:t>Também diziam tratar-se de uma idealização equivocada do </a:t>
            </a:r>
            <a:r>
              <a:rPr lang="pt-BR" sz="2400" i="1" dirty="0">
                <a:latin typeface="Calibri" charset="0"/>
                <a:cs typeface="Times New Roman" charset="0"/>
              </a:rPr>
              <a:t>laissez-faire.</a:t>
            </a:r>
            <a:r>
              <a:rPr lang="pt-PT" sz="2400" dirty="0">
                <a:latin typeface="Calibri" charset="0"/>
                <a:cs typeface="Times New Roman" charset="0"/>
              </a:rPr>
              <a:t> </a:t>
            </a:r>
            <a:r>
              <a:rPr lang="pt-PT" sz="2400" dirty="0">
                <a:latin typeface="Calibri"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Tm="125140"/>
    </mc:Choice>
    <mc:Fallback xmlns="">
      <p:transition xmlns:p14="http://schemas.microsoft.com/office/powerpoint/2010/main" spd="slow" advTm="125140"/>
    </mc:Fallback>
  </mc:AlternateContent>
</p:sld>
</file>

<file path=ppt/theme/theme1.xml><?xml version="1.0" encoding="utf-8"?>
<a:theme xmlns:a="http://schemas.openxmlformats.org/drawingml/2006/main" name="Retrospectiva">
  <a:themeElements>
    <a:clrScheme name="Retrospec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992</TotalTime>
  <Words>2191</Words>
  <Application>Microsoft Office PowerPoint</Application>
  <PresentationFormat>Widescreen</PresentationFormat>
  <Paragraphs>117</Paragraphs>
  <Slides>38</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38</vt:i4>
      </vt:variant>
    </vt:vector>
  </HeadingPairs>
  <TitlesOfParts>
    <vt:vector size="46" baseType="lpstr">
      <vt:lpstr>Bernard MT Condensed</vt:lpstr>
      <vt:lpstr>Calibri</vt:lpstr>
      <vt:lpstr>Calibri Light</vt:lpstr>
      <vt:lpstr>Garamond</vt:lpstr>
      <vt:lpstr>Times New Roman</vt:lpstr>
      <vt:lpstr>Wingdings</vt:lpstr>
      <vt:lpstr>Wingdings 2</vt:lpstr>
      <vt:lpstr>Retrospectiva</vt:lpstr>
      <vt:lpstr>HISTÓRIA DO PENSAMENTO ECONÔMICO - 2023</vt:lpstr>
      <vt:lpstr>Léon Walras (1834-1910) </vt:lpstr>
      <vt:lpstr>Leituras</vt:lpstr>
      <vt:lpstr>A vida de Walras</vt:lpstr>
      <vt:lpstr>A vida de Walras</vt:lpstr>
      <vt:lpstr>Apresentação do PowerPoint</vt:lpstr>
      <vt:lpstr>Elementos de Economia Política Pura</vt:lpstr>
      <vt:lpstr>Problemas na aceitação dos Elementos</vt:lpstr>
      <vt:lpstr>Walras e os italianos</vt:lpstr>
      <vt:lpstr>Teoria do equilíbrio geral dos mercados </vt:lpstr>
      <vt:lpstr>Principais influências em Walras</vt:lpstr>
      <vt:lpstr>O papel de Cournot </vt:lpstr>
      <vt:lpstr>Apresentação do PowerPoint</vt:lpstr>
      <vt:lpstr>Influências do pai: Auguste Walras</vt:lpstr>
      <vt:lpstr>O conceito de raridade (rareté)</vt:lpstr>
      <vt:lpstr>Léon Walras, o reformador social</vt:lpstr>
      <vt:lpstr>Inovações de Walras em teoria</vt:lpstr>
      <vt:lpstr>História da ideia de  equilíbrio geral </vt:lpstr>
      <vt:lpstr>Escreve Cournot:</vt:lpstr>
      <vt:lpstr>Equilíbrio geral como um problema aritmético</vt:lpstr>
      <vt:lpstr>O mérito de Walras</vt:lpstr>
      <vt:lpstr>Analogias com a física, a psicologia e a matemática</vt:lpstr>
      <vt:lpstr>O papel da matemática</vt:lpstr>
      <vt:lpstr>Metodologia da economia científica em Walras</vt:lpstr>
      <vt:lpstr> Ciência natural pura: ciência físico-natural neutra, trata da teoria da riqueza social, que se concentra na teoria dos preços no mercado em concorrência perfeita. Tal ciência procura demonstrar matematicamente as condições de equilíbrio na economia de mercado.   Arte da economia: é um conjunto de estudos de casos, onde são apontadas, em cada um deles, as condições técnicas e econômicas mais favoráveis à produção da riqueza social.   Ciência moral: envolve julgamentos éticos  sobre que grupos serão favorecidos pelas decisões  políticas.     </vt:lpstr>
      <vt:lpstr>Fatos naturais versus fatos humanitários</vt:lpstr>
      <vt:lpstr>A troca como fenômeno da ciência pura</vt:lpstr>
      <vt:lpstr>O valor de troca</vt:lpstr>
      <vt:lpstr>Dadas certas circunstâncias sobre o aprovisionamento e o consumo dos bens, o valor de troca resulta naturalmente delas.  Se 5 hectolitros de trigo são, no mercado, trocados por 600 gramas de prata, esta relação tem um caráter eminentemente matemático e pode ser cientificamente expressa por meio da equação 5vb = 600.va ou vb = 120.va , onde va é o valor de troca de 1 grama de prata e vb o valor de troca de 1 hectolitro de trigo.</vt:lpstr>
      <vt:lpstr>A relação numérica entre dois desses valores, estabelecida na troca, traduz uma situação presente. Hoje e agora é isto, nem mais, nem menos. Para Walras, um valor natural não pode ser substituído por outro a bel prazer. Só podemos modificá-los agindo sobre os seus fundamentos, isto é, sobre as suas causas naturais.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University of Illinois 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Léon Walras (1834-1910).</dc:title>
  <dc:creator>Ricardo Feijo</dc:creator>
  <cp:lastModifiedBy>Ricardo Feijó</cp:lastModifiedBy>
  <cp:revision>39</cp:revision>
  <dcterms:created xsi:type="dcterms:W3CDTF">2002-05-08T15:20:14Z</dcterms:created>
  <dcterms:modified xsi:type="dcterms:W3CDTF">2023-05-19T01:17:39Z</dcterms:modified>
</cp:coreProperties>
</file>