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</p:sldMasterIdLst>
  <p:notesMasterIdLst>
    <p:notesMasterId r:id="rId21"/>
  </p:notesMasterIdLst>
  <p:sldIdLst>
    <p:sldId id="256" r:id="rId2"/>
    <p:sldId id="277" r:id="rId3"/>
    <p:sldId id="257" r:id="rId4"/>
    <p:sldId id="269" r:id="rId5"/>
    <p:sldId id="271" r:id="rId6"/>
    <p:sldId id="272" r:id="rId7"/>
    <p:sldId id="274" r:id="rId8"/>
    <p:sldId id="273" r:id="rId9"/>
    <p:sldId id="278" r:id="rId10"/>
    <p:sldId id="262" r:id="rId11"/>
    <p:sldId id="264" r:id="rId12"/>
    <p:sldId id="267" r:id="rId13"/>
    <p:sldId id="266" r:id="rId14"/>
    <p:sldId id="265" r:id="rId15"/>
    <p:sldId id="261" r:id="rId16"/>
    <p:sldId id="279" r:id="rId17"/>
    <p:sldId id="275" r:id="rId18"/>
    <p:sldId id="263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46" autoAdjust="0"/>
    <p:restoredTop sz="93858"/>
  </p:normalViewPr>
  <p:slideViewPr>
    <p:cSldViewPr snapToGrid="0">
      <p:cViewPr varScale="1">
        <p:scale>
          <a:sx n="76" d="100"/>
          <a:sy n="76" d="100"/>
        </p:scale>
        <p:origin x="216" y="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B8330-824E-7A4C-B419-3DA6D150F92B}" type="datetimeFigureOut">
              <a:rPr lang="pt-BR" smtClean="0"/>
              <a:t>29/04/2020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57F07-9ECA-5541-9EC3-F491E2FB3D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96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2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buzzsumo.com/)" TargetMode="External"/><Relationship Id="rId3" Type="http://schemas.openxmlformats.org/officeDocument/2006/relationships/hyperlink" Target="https://www.youtube.com/watch?v=a9JLJ4cm3W8&amp;t=2s" TargetMode="External"/><Relationship Id="rId7" Type="http://schemas.openxmlformats.org/officeDocument/2006/relationships/hyperlink" Target="https://www.youtube.com/watch?v=-f6g4P4ZfZY" TargetMode="External"/><Relationship Id="rId2" Type="http://schemas.openxmlformats.org/officeDocument/2006/relationships/hyperlink" Target="https://www.youtube.com/watch?v=WxfZkMm3wc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-media-cache-ak0.pinimg.com/originals/13/02/36/1302364edc0af7e0c97025ad281cecf5.png" TargetMode="External"/><Relationship Id="rId5" Type="http://schemas.openxmlformats.org/officeDocument/2006/relationships/hyperlink" Target="https://www.youtube.com/watch?v=IJNR2EpS0jw" TargetMode="External"/><Relationship Id="rId4" Type="http://schemas.openxmlformats.org/officeDocument/2006/relationships/hyperlink" Target="https://www.youtube.com/watch?v=EeGDRSWB46w" TargetMode="External"/><Relationship Id="rId9" Type="http://schemas.openxmlformats.org/officeDocument/2006/relationships/hyperlink" Target="http://www.zapier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Q3d3KigPQ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napapp.com/blog/lead-generation-funne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yegg/the-19-channels-you-can-use-to-get-traction-93c762d19339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7280" y="541238"/>
            <a:ext cx="10058400" cy="3566160"/>
          </a:xfrm>
        </p:spPr>
        <p:txBody>
          <a:bodyPr/>
          <a:lstStyle/>
          <a:p>
            <a:r>
              <a:rPr lang="pt-BR" b="1" dirty="0"/>
              <a:t>Marketing e crescimento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Prof. DR. Guilherme Ary Plonski</a:t>
            </a:r>
          </a:p>
          <a:p>
            <a:r>
              <a:rPr lang="pt-BR" dirty="0"/>
              <a:t>Artur Vilas Boas</a:t>
            </a:r>
          </a:p>
        </p:txBody>
      </p:sp>
    </p:spTree>
    <p:extLst>
      <p:ext uri="{BB962C8B-B14F-4D97-AF65-F5344CB8AC3E}">
        <p14:creationId xmlns:p14="http://schemas.microsoft.com/office/powerpoint/2010/main" val="265086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3772" y="429157"/>
            <a:ext cx="8911687" cy="1280890"/>
          </a:xfrm>
        </p:spPr>
        <p:txBody>
          <a:bodyPr/>
          <a:lstStyle/>
          <a:p>
            <a:pPr algn="ctr"/>
            <a:r>
              <a:rPr lang="pt-BR" b="1" dirty="0" err="1"/>
              <a:t>Inbound</a:t>
            </a:r>
            <a:r>
              <a:rPr lang="pt-BR" b="1" dirty="0"/>
              <a:t> e </a:t>
            </a:r>
            <a:r>
              <a:rPr lang="pt-BR" b="1" dirty="0" err="1"/>
              <a:t>Outbound</a:t>
            </a:r>
            <a:r>
              <a:rPr lang="pt-BR" b="1" dirty="0"/>
              <a:t> Marketing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73943" y="2247076"/>
            <a:ext cx="84684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/>
              <a:t>Inbound</a:t>
            </a:r>
            <a:r>
              <a:rPr lang="pt-BR" sz="2800" dirty="0"/>
              <a:t> marketing : </a:t>
            </a:r>
            <a:r>
              <a:rPr lang="pt-BR" sz="2800" dirty="0" err="1"/>
              <a:t>Content</a:t>
            </a:r>
            <a:r>
              <a:rPr lang="pt-BR" sz="2800" dirty="0"/>
              <a:t> marketing, </a:t>
            </a:r>
            <a:r>
              <a:rPr lang="pt-BR" sz="2800" dirty="0" err="1"/>
              <a:t>influencers</a:t>
            </a:r>
            <a:r>
              <a:rPr lang="pt-BR" sz="2800" dirty="0"/>
              <a:t>, </a:t>
            </a:r>
            <a:r>
              <a:rPr lang="pt-BR" sz="2800" dirty="0" err="1"/>
              <a:t>webinars</a:t>
            </a:r>
            <a:r>
              <a:rPr lang="pt-BR" sz="2800" dirty="0"/>
              <a:t>, SEO, </a:t>
            </a:r>
            <a:r>
              <a:rPr lang="pt-BR" sz="2800" dirty="0" err="1"/>
              <a:t>Ads</a:t>
            </a:r>
            <a:r>
              <a:rPr lang="pt-BR" sz="2800" dirty="0"/>
              <a:t>, Social Media, </a:t>
            </a:r>
            <a:r>
              <a:rPr lang="pt-BR" sz="2800" dirty="0" err="1"/>
              <a:t>Unconventional</a:t>
            </a:r>
            <a:r>
              <a:rPr lang="pt-BR" sz="2800" dirty="0"/>
              <a:t> PR, </a:t>
            </a:r>
            <a:r>
              <a:rPr lang="pt-BR" sz="2800" dirty="0" err="1"/>
              <a:t>Community</a:t>
            </a:r>
            <a:r>
              <a:rPr lang="pt-BR" sz="2800" dirty="0"/>
              <a:t> </a:t>
            </a:r>
            <a:r>
              <a:rPr lang="pt-BR" sz="2800" dirty="0" err="1"/>
              <a:t>building</a:t>
            </a:r>
            <a:r>
              <a:rPr lang="pt-BR" sz="2800" dirty="0"/>
              <a:t>, </a:t>
            </a:r>
            <a:r>
              <a:rPr lang="pt-BR" sz="2800" dirty="0" err="1"/>
              <a:t>Speaking</a:t>
            </a:r>
            <a:r>
              <a:rPr lang="pt-BR" sz="2800" dirty="0"/>
              <a:t> </a:t>
            </a:r>
            <a:r>
              <a:rPr lang="pt-BR" sz="2800" dirty="0" err="1"/>
              <a:t>engagement</a:t>
            </a:r>
            <a:r>
              <a:rPr lang="pt-BR" sz="2800" dirty="0"/>
              <a:t>.</a:t>
            </a:r>
          </a:p>
          <a:p>
            <a:endParaRPr lang="pt-BR" sz="2800" dirty="0"/>
          </a:p>
          <a:p>
            <a:r>
              <a:rPr lang="pt-BR" sz="2800" dirty="0" err="1"/>
              <a:t>Outbound</a:t>
            </a:r>
            <a:r>
              <a:rPr lang="pt-BR" sz="2800" dirty="0"/>
              <a:t> marketing: </a:t>
            </a:r>
            <a:r>
              <a:rPr lang="pt-BR" sz="2800" dirty="0" err="1"/>
              <a:t>Cold</a:t>
            </a:r>
            <a:r>
              <a:rPr lang="pt-BR" sz="2800" dirty="0"/>
              <a:t> </a:t>
            </a:r>
            <a:r>
              <a:rPr lang="pt-BR" sz="2800" dirty="0" err="1"/>
              <a:t>Call</a:t>
            </a:r>
            <a:r>
              <a:rPr lang="pt-BR" sz="2800" dirty="0"/>
              <a:t>, </a:t>
            </a:r>
            <a:r>
              <a:rPr lang="pt-BR" sz="2800" dirty="0" err="1"/>
              <a:t>Cold</a:t>
            </a:r>
            <a:r>
              <a:rPr lang="pt-BR" sz="2800" dirty="0"/>
              <a:t> mail/</a:t>
            </a:r>
            <a:r>
              <a:rPr lang="pt-BR" sz="2800" dirty="0" err="1"/>
              <a:t>comment</a:t>
            </a:r>
            <a:r>
              <a:rPr lang="pt-BR" sz="2800" dirty="0"/>
              <a:t>/</a:t>
            </a:r>
            <a:r>
              <a:rPr lang="pt-BR" sz="2800" dirty="0" err="1"/>
              <a:t>inbox</a:t>
            </a:r>
            <a:r>
              <a:rPr lang="pt-BR" sz="2800" dirty="0"/>
              <a:t>, </a:t>
            </a:r>
            <a:r>
              <a:rPr lang="pt-BR" sz="2800" dirty="0" err="1"/>
              <a:t>Email</a:t>
            </a:r>
            <a:r>
              <a:rPr lang="pt-BR" sz="2800" dirty="0"/>
              <a:t> Marketing (</a:t>
            </a:r>
            <a:r>
              <a:rPr lang="pt-BR" sz="2800" dirty="0" err="1"/>
              <a:t>mailchimp</a:t>
            </a:r>
            <a:r>
              <a:rPr lang="pt-BR" sz="2800" dirty="0"/>
              <a:t>).</a:t>
            </a:r>
          </a:p>
          <a:p>
            <a:endParaRPr lang="pt-BR" sz="2800" dirty="0"/>
          </a:p>
          <a:p>
            <a:r>
              <a:rPr lang="pt-BR" sz="2800" dirty="0"/>
              <a:t>O mailing tem caminhado para um modelo híbrido.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4270" y="460773"/>
            <a:ext cx="8911687" cy="1280890"/>
          </a:xfrm>
        </p:spPr>
        <p:txBody>
          <a:bodyPr>
            <a:normAutofit/>
          </a:bodyPr>
          <a:lstStyle/>
          <a:p>
            <a:r>
              <a:rPr lang="pt-BR" b="1" dirty="0"/>
              <a:t>Estratégias </a:t>
            </a:r>
            <a:r>
              <a:rPr lang="pt-BR" b="1" dirty="0" err="1"/>
              <a:t>inbound</a:t>
            </a:r>
            <a:r>
              <a:rPr lang="pt-BR" b="1" dirty="0"/>
              <a:t> de destaque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345466" y="1830477"/>
            <a:ext cx="10958285" cy="71096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t-BR" sz="2400" dirty="0"/>
              <a:t>-Hotmail (</a:t>
            </a:r>
            <a:r>
              <a:rPr lang="pt-BR" sz="2400" dirty="0" err="1"/>
              <a:t>tagline</a:t>
            </a:r>
            <a:r>
              <a:rPr lang="pt-BR" sz="2400" dirty="0"/>
              <a:t> “</a:t>
            </a:r>
            <a:r>
              <a:rPr lang="pt-BR" sz="2400" dirty="0" err="1"/>
              <a:t>get</a:t>
            </a:r>
            <a:r>
              <a:rPr lang="pt-BR" sz="2400" dirty="0"/>
              <a:t> </a:t>
            </a:r>
            <a:r>
              <a:rPr lang="pt-BR" sz="2400" dirty="0" err="1"/>
              <a:t>your</a:t>
            </a:r>
            <a:r>
              <a:rPr lang="pt-BR" sz="2400" dirty="0"/>
              <a:t> </a:t>
            </a:r>
            <a:r>
              <a:rPr lang="pt-BR" sz="2400" dirty="0" err="1"/>
              <a:t>free</a:t>
            </a:r>
            <a:r>
              <a:rPr lang="pt-BR" sz="2400" dirty="0"/>
              <a:t> email” – 1mm/6m) e </a:t>
            </a:r>
            <a:r>
              <a:rPr lang="pt-BR" sz="2400" dirty="0" err="1"/>
              <a:t>Dropbox</a:t>
            </a:r>
            <a:r>
              <a:rPr lang="pt-BR" sz="2400" dirty="0"/>
              <a:t> </a:t>
            </a:r>
            <a:r>
              <a:rPr lang="pt-BR" sz="2400" dirty="0" err="1"/>
              <a:t>Referral</a:t>
            </a:r>
            <a:r>
              <a:rPr lang="pt-BR" sz="2400" dirty="0"/>
              <a:t>: MGM.</a:t>
            </a:r>
            <a:br>
              <a:rPr lang="pt-BR" sz="2400" dirty="0"/>
            </a:br>
            <a:endParaRPr lang="pt-BR" sz="2400" dirty="0"/>
          </a:p>
          <a:p>
            <a:r>
              <a:rPr lang="pt-BR" sz="2400" dirty="0"/>
              <a:t>-</a:t>
            </a:r>
            <a:r>
              <a:rPr lang="pt-BR" sz="2400" dirty="0" err="1"/>
              <a:t>Linkedin</a:t>
            </a:r>
            <a:r>
              <a:rPr lang="pt-BR" sz="2400" dirty="0"/>
              <a:t> </a:t>
            </a:r>
            <a:r>
              <a:rPr lang="en-US" sz="2400" dirty="0"/>
              <a:t>e a </a:t>
            </a:r>
            <a:r>
              <a:rPr lang="en-US" sz="2400" dirty="0" err="1"/>
              <a:t>estratégia</a:t>
            </a:r>
            <a:r>
              <a:rPr lang="en-US" sz="2400" dirty="0"/>
              <a:t> de SEO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-Estratégias de </a:t>
            </a:r>
            <a:r>
              <a:rPr lang="pt-BR" sz="2400" dirty="0" err="1"/>
              <a:t>viralização</a:t>
            </a:r>
            <a:r>
              <a:rPr lang="pt-BR" sz="2400" dirty="0"/>
              <a:t> com </a:t>
            </a:r>
            <a:r>
              <a:rPr lang="pt-BR" sz="2400" dirty="0" err="1"/>
              <a:t>youtube</a:t>
            </a:r>
            <a:r>
              <a:rPr lang="pt-BR" sz="2400" dirty="0"/>
              <a:t>: </a:t>
            </a:r>
            <a:r>
              <a:rPr lang="pt-BR" sz="2400" dirty="0">
                <a:hlinkClick r:id="rId2"/>
              </a:rPr>
              <a:t>Cassey Nestat</a:t>
            </a:r>
            <a:r>
              <a:rPr lang="pt-BR" sz="2400" dirty="0"/>
              <a:t>; </a:t>
            </a:r>
            <a:r>
              <a:rPr lang="pt-BR" sz="2400" dirty="0">
                <a:hlinkClick r:id="rId3"/>
              </a:rPr>
              <a:t>Heineken</a:t>
            </a:r>
            <a:r>
              <a:rPr lang="pt-BR" sz="2400" dirty="0"/>
              <a:t>;</a:t>
            </a:r>
            <a:r>
              <a:rPr lang="pt-BR" sz="2400" dirty="0">
                <a:hlinkClick r:id="rId4"/>
              </a:rPr>
              <a:t> LipDub</a:t>
            </a:r>
            <a:r>
              <a:rPr lang="pt-BR" sz="2400" dirty="0"/>
              <a:t>; </a:t>
            </a:r>
            <a:r>
              <a:rPr lang="pt-BR" sz="2400" dirty="0">
                <a:hlinkClick r:id="rId5"/>
              </a:rPr>
              <a:t>Dumb ways to die</a:t>
            </a:r>
            <a:r>
              <a:rPr lang="pt-BR" sz="2400" dirty="0"/>
              <a:t>; datas. Som, cores, lente, cortes.</a:t>
            </a:r>
          </a:p>
          <a:p>
            <a:endParaRPr lang="pt-BR" sz="2400" dirty="0"/>
          </a:p>
          <a:p>
            <a:r>
              <a:rPr lang="pt-BR" sz="2400" dirty="0"/>
              <a:t>-Conteúdos processados: </a:t>
            </a:r>
            <a:r>
              <a:rPr lang="pt-BR" sz="2400" dirty="0">
                <a:hlinkClick r:id="rId6"/>
              </a:rPr>
              <a:t>Infografia</a:t>
            </a:r>
            <a:r>
              <a:rPr lang="pt-BR" sz="2400" dirty="0"/>
              <a:t> e atuais estratégias de vídeo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-Fenômeno da </a:t>
            </a:r>
            <a:r>
              <a:rPr lang="pt-BR" sz="2400" dirty="0">
                <a:hlinkClick r:id="rId7"/>
              </a:rPr>
              <a:t>Second screen</a:t>
            </a:r>
            <a:r>
              <a:rPr lang="pt-BR" sz="2400" dirty="0"/>
              <a:t>; </a:t>
            </a:r>
          </a:p>
          <a:p>
            <a:endParaRPr lang="pt-BR" sz="2400" dirty="0"/>
          </a:p>
          <a:p>
            <a:r>
              <a:rPr lang="pt-BR" sz="2400" dirty="0"/>
              <a:t>-Gerenciamento de m</a:t>
            </a:r>
            <a:r>
              <a:rPr lang="en-US" sz="2400" dirty="0" err="1"/>
              <a:t>ídias</a:t>
            </a:r>
            <a:r>
              <a:rPr lang="en-US" sz="2400" dirty="0"/>
              <a:t> (</a:t>
            </a:r>
            <a:r>
              <a:rPr lang="en-US" sz="2400" dirty="0">
                <a:hlinkClick r:id="rId8"/>
              </a:rPr>
              <a:t>http://buzzsumo.com/)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-Marketing </a:t>
            </a:r>
            <a:r>
              <a:rPr lang="en-US" sz="2400" dirty="0" err="1"/>
              <a:t>programático</a:t>
            </a:r>
            <a:r>
              <a:rPr lang="en-US" sz="2400" dirty="0"/>
              <a:t> e </a:t>
            </a:r>
            <a:r>
              <a:rPr lang="en-US" sz="2400" dirty="0" err="1"/>
              <a:t>automatização</a:t>
            </a:r>
            <a:r>
              <a:rPr lang="en-US" sz="2400" dirty="0"/>
              <a:t> (</a:t>
            </a:r>
            <a:r>
              <a:rPr lang="en-US" sz="2400" dirty="0">
                <a:hlinkClick r:id="rId9"/>
              </a:rPr>
              <a:t>www.zapier.com</a:t>
            </a:r>
            <a:r>
              <a:rPr lang="en-US" sz="2400" dirty="0"/>
              <a:t>) </a:t>
            </a:r>
          </a:p>
          <a:p>
            <a:endParaRPr lang="en-US" sz="2400" dirty="0"/>
          </a:p>
          <a:p>
            <a:endParaRPr lang="pt-BR" sz="2400" dirty="0"/>
          </a:p>
          <a:p>
            <a:endParaRPr lang="pt-BR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7810"/>
            <a:ext cx="4982744" cy="356019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94" y="2695074"/>
            <a:ext cx="7264306" cy="416292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41"/>
            <a:ext cx="4942454" cy="329781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694" y="-16042"/>
            <a:ext cx="7248264" cy="30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04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6" y="3801978"/>
            <a:ext cx="6766560" cy="305602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214" y="3551402"/>
            <a:ext cx="5510996" cy="330659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46" y="0"/>
            <a:ext cx="6759072" cy="380197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726" y="0"/>
            <a:ext cx="5438274" cy="38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44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0317" y="369450"/>
            <a:ext cx="8911687" cy="1280890"/>
          </a:xfrm>
        </p:spPr>
        <p:txBody>
          <a:bodyPr/>
          <a:lstStyle/>
          <a:p>
            <a:r>
              <a:rPr lang="pt-BR" b="1" dirty="0"/>
              <a:t>Marketing de Guerrilha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51430" y="1795483"/>
            <a:ext cx="101439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-Termo com origem baseada na guerra do 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vietn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ã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poucos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recursos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vencendo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gigantes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estratégia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criatividade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Ambush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marketing (associar uma marca dentro de um evento em que 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ão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patrocinadora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oficial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-Dark side: trolls, paid review, hacking, paying spammer, paid link.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Flashmobs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-Marketing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invisível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-PR Stunt – Jaguar 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Chuva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Twix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Intervenção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urbana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3M 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ponto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ônibus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3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0928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927" y="0"/>
            <a:ext cx="4154083" cy="37064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804" y="3699605"/>
            <a:ext cx="4119206" cy="31583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010" y="2704844"/>
            <a:ext cx="4186990" cy="41531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010" y="747"/>
            <a:ext cx="4186990" cy="27040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CAF6B-7E97-1849-BF9F-92EF9E58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Questão sobre 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276CFA-C1DD-3D4A-9E45-E57476758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64265"/>
            <a:ext cx="10058400" cy="4023360"/>
          </a:xfrm>
        </p:spPr>
        <p:txBody>
          <a:bodyPr>
            <a:normAutofit/>
          </a:bodyPr>
          <a:lstStyle/>
          <a:p>
            <a:r>
              <a:rPr lang="pt-BR" sz="3200" dirty="0"/>
              <a:t>Como empresas têm usado o “</a:t>
            </a:r>
            <a:r>
              <a:rPr lang="pt-BR" sz="3200" dirty="0" err="1"/>
              <a:t>second</a:t>
            </a:r>
            <a:r>
              <a:rPr lang="pt-BR" sz="3200" dirty="0"/>
              <a:t> </a:t>
            </a:r>
            <a:r>
              <a:rPr lang="pt-BR" sz="3200" dirty="0" err="1"/>
              <a:t>screen</a:t>
            </a:r>
            <a:r>
              <a:rPr lang="pt-BR" sz="3200" dirty="0"/>
              <a:t>”?</a:t>
            </a:r>
          </a:p>
          <a:p>
            <a:r>
              <a:rPr lang="pt-BR" sz="3200" dirty="0"/>
              <a:t>a) Dois monitores para maior produtividade no trabalho</a:t>
            </a:r>
          </a:p>
          <a:p>
            <a:r>
              <a:rPr lang="pt-BR" sz="3200" dirty="0" err="1"/>
              <a:t>b</a:t>
            </a:r>
            <a:r>
              <a:rPr lang="pt-BR" sz="3200" dirty="0"/>
              <a:t>) Processo duplo de “</a:t>
            </a:r>
            <a:r>
              <a:rPr lang="pt-BR" sz="3200" dirty="0" err="1"/>
              <a:t>screening</a:t>
            </a:r>
            <a:r>
              <a:rPr lang="pt-BR" sz="3200" dirty="0"/>
              <a:t>” de ameaças</a:t>
            </a:r>
          </a:p>
          <a:p>
            <a:r>
              <a:rPr lang="pt-BR" sz="3200" dirty="0" err="1"/>
              <a:t>c</a:t>
            </a:r>
            <a:r>
              <a:rPr lang="pt-BR" sz="3200" dirty="0"/>
              <a:t>) Usar a segunda tela (</a:t>
            </a:r>
            <a:r>
              <a:rPr lang="pt-BR" sz="3200" dirty="0" err="1"/>
              <a:t>tv</a:t>
            </a:r>
            <a:r>
              <a:rPr lang="pt-BR" sz="3200" dirty="0"/>
              <a:t> + celular) para migração de canal</a:t>
            </a:r>
          </a:p>
          <a:p>
            <a:r>
              <a:rPr lang="pt-BR" sz="3200" dirty="0" err="1"/>
              <a:t>d</a:t>
            </a:r>
            <a:r>
              <a:rPr lang="pt-BR" sz="3200" dirty="0"/>
              <a:t>) Grandes empresas têm muita política</a:t>
            </a:r>
          </a:p>
        </p:txBody>
      </p:sp>
    </p:spTree>
    <p:extLst>
      <p:ext uri="{BB962C8B-B14F-4D97-AF65-F5344CB8AC3E}">
        <p14:creationId xmlns:p14="http://schemas.microsoft.com/office/powerpoint/2010/main" val="2364805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140"/>
            <a:ext cx="12206514" cy="6720088"/>
          </a:xfrm>
        </p:spPr>
      </p:pic>
    </p:spTree>
    <p:extLst>
      <p:ext uri="{BB962C8B-B14F-4D97-AF65-F5344CB8AC3E}">
        <p14:creationId xmlns:p14="http://schemas.microsoft.com/office/powerpoint/2010/main" val="2051071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3928" y="542423"/>
            <a:ext cx="8911687" cy="1280890"/>
          </a:xfrm>
        </p:spPr>
        <p:txBody>
          <a:bodyPr/>
          <a:lstStyle/>
          <a:p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tal do ”</a:t>
            </a:r>
            <a:r>
              <a:rPr lang="pt-B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Growth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Hacking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04421" y="2038428"/>
            <a:ext cx="99792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“A 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hacker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is an adherent of the subculture that originally emerged in academia in the 1960s, around the Massachusetts Institute of Technology (MIT)'s Tech Model Railroad Club (TMRC)</a:t>
            </a:r>
            <a:r>
              <a:rPr lang="en-US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[1]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and MIT Artificial Intelligence Laboratory.</a:t>
            </a:r>
            <a:r>
              <a:rPr lang="en-US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[2]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hacker is one who enjoys the intellectual challenge of creatively overcoming and circumventing limitations of programming systems and who tries to extend their capabilities.</a:t>
            </a:r>
            <a:r>
              <a:rPr lang="en-US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[3]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The act of engaging in activities (such as programming or other media</a:t>
            </a:r>
            <a:r>
              <a:rPr lang="en-US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[4]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in a spirit of playfulness and exploration is termed hacking. However the defining characteristic of a hacker is not the activities performed themselves (e.g. programming), but the manner in which it is done: Hacking entails some form of excellence, for example exploring the limits of what is possible,</a:t>
            </a:r>
            <a:r>
              <a:rPr lang="en-US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[5]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thereby doing something exciting and meaningful.</a:t>
            </a:r>
            <a:r>
              <a:rPr lang="en-US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[4]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Activities of playful cleverness can be said to have "hack value" and are termed hacks</a:t>
            </a:r>
            <a:r>
              <a:rPr lang="en-US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[5]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(examples include pranks at MIT intended to demonstrate technical aptitude and cleverness).”</a:t>
            </a: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Exemplo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Airbnb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crossposting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t-B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Quais os principais erros em marketing?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021305" y="2078902"/>
            <a:ext cx="9481718" cy="4186990"/>
          </a:xfrm>
        </p:spPr>
        <p:txBody>
          <a:bodyPr>
            <a:noAutofit/>
          </a:bodyPr>
          <a:lstStyle/>
          <a:p>
            <a:r>
              <a:rPr lang="en-US" sz="2400" dirty="0"/>
              <a:t>-</a:t>
            </a:r>
            <a:r>
              <a:rPr lang="en-US" sz="2400" dirty="0" err="1"/>
              <a:t>Falta</a:t>
            </a:r>
            <a:r>
              <a:rPr lang="en-US" sz="2400" dirty="0"/>
              <a:t> de </a:t>
            </a:r>
            <a:r>
              <a:rPr lang="en-US" sz="2400" b="1" dirty="0" err="1"/>
              <a:t>métricas</a:t>
            </a:r>
            <a:r>
              <a:rPr lang="en-US" sz="2400" dirty="0"/>
              <a:t> e </a:t>
            </a:r>
            <a:r>
              <a:rPr lang="en-US" sz="2400" dirty="0" err="1"/>
              <a:t>acompanhamento</a:t>
            </a:r>
            <a:r>
              <a:rPr lang="en-US" sz="2400" dirty="0"/>
              <a:t> de </a:t>
            </a:r>
            <a:r>
              <a:rPr lang="en-US" sz="2400" dirty="0" err="1"/>
              <a:t>aprendizados</a:t>
            </a:r>
            <a:endParaRPr lang="en-US" sz="2400" dirty="0"/>
          </a:p>
          <a:p>
            <a:r>
              <a:rPr lang="en-US" sz="2400" dirty="0"/>
              <a:t>-Marketing e </a:t>
            </a:r>
            <a:r>
              <a:rPr lang="en-US" sz="2400" dirty="0" err="1"/>
              <a:t>comercial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mundos</a:t>
            </a:r>
            <a:r>
              <a:rPr lang="en-US" sz="2400" dirty="0"/>
              <a:t> </a:t>
            </a:r>
            <a:r>
              <a:rPr lang="en-US" sz="2400" b="1" dirty="0" err="1"/>
              <a:t>desconexos</a:t>
            </a:r>
            <a:endParaRPr lang="en-US" sz="2400" b="1" dirty="0"/>
          </a:p>
          <a:p>
            <a:r>
              <a:rPr lang="en-US" sz="2400" dirty="0"/>
              <a:t>-</a:t>
            </a:r>
            <a:r>
              <a:rPr lang="en-US" sz="2400" dirty="0" err="1"/>
              <a:t>Acreditar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injeção</a:t>
            </a:r>
            <a:r>
              <a:rPr lang="en-US" sz="2400" dirty="0"/>
              <a:t> </a:t>
            </a:r>
            <a:r>
              <a:rPr lang="en-US" sz="2400" dirty="0" err="1"/>
              <a:t>infinita</a:t>
            </a:r>
            <a:r>
              <a:rPr lang="en-US" sz="2400" dirty="0"/>
              <a:t> de </a:t>
            </a:r>
            <a:r>
              <a:rPr lang="en-US" sz="2400" dirty="0" err="1"/>
              <a:t>dinheiro</a:t>
            </a:r>
            <a:r>
              <a:rPr lang="en-US" sz="2400" dirty="0"/>
              <a:t> e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construir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b="1" dirty="0" err="1"/>
              <a:t>marca</a:t>
            </a:r>
            <a:endParaRPr lang="en-US" sz="2400" b="1" dirty="0"/>
          </a:p>
          <a:p>
            <a:r>
              <a:rPr lang="en-US" sz="2400" dirty="0"/>
              <a:t>-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ter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visão</a:t>
            </a:r>
            <a:r>
              <a:rPr lang="en-US" sz="2400" dirty="0"/>
              <a:t> de </a:t>
            </a:r>
            <a:r>
              <a:rPr lang="en-US" sz="2400" dirty="0" err="1"/>
              <a:t>funil</a:t>
            </a:r>
            <a:r>
              <a:rPr lang="en-US" sz="2400" dirty="0"/>
              <a:t>, </a:t>
            </a:r>
            <a:r>
              <a:rPr lang="en-US" sz="2400" dirty="0" err="1"/>
              <a:t>ignorando</a:t>
            </a:r>
            <a:r>
              <a:rPr lang="en-US" sz="2400" dirty="0"/>
              <a:t> a </a:t>
            </a:r>
            <a:r>
              <a:rPr lang="en-US" sz="2400" b="1" dirty="0" err="1"/>
              <a:t>conversão</a:t>
            </a:r>
            <a:r>
              <a:rPr lang="en-US" sz="2400" dirty="0"/>
              <a:t> (hype)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entender</a:t>
            </a:r>
            <a:r>
              <a:rPr lang="en-US" sz="2400" dirty="0"/>
              <a:t> </a:t>
            </a:r>
            <a:r>
              <a:rPr lang="en-US" sz="2400" dirty="0" err="1"/>
              <a:t>sua</a:t>
            </a:r>
            <a:r>
              <a:rPr lang="en-US" sz="2400" dirty="0"/>
              <a:t> </a:t>
            </a:r>
            <a:r>
              <a:rPr lang="en-US" sz="2400" b="1" dirty="0"/>
              <a:t>persona</a:t>
            </a:r>
            <a:r>
              <a:rPr lang="en-US" sz="2400" dirty="0"/>
              <a:t>,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categorizar</a:t>
            </a:r>
            <a:r>
              <a:rPr lang="en-US" sz="2400" dirty="0"/>
              <a:t> e </a:t>
            </a:r>
            <a:r>
              <a:rPr lang="en-US" sz="2400" dirty="0" err="1"/>
              <a:t>só</a:t>
            </a:r>
            <a:r>
              <a:rPr lang="en-US" sz="2400" dirty="0"/>
              <a:t> </a:t>
            </a:r>
            <a:r>
              <a:rPr lang="en-US" sz="2400" dirty="0" err="1"/>
              <a:t>seguir</a:t>
            </a:r>
            <a:r>
              <a:rPr lang="en-US" sz="2400" dirty="0"/>
              <a:t> a </a:t>
            </a:r>
            <a:r>
              <a:rPr lang="en-US" sz="2400" dirty="0" err="1"/>
              <a:t>boiada</a:t>
            </a:r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Foco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curto</a:t>
            </a:r>
            <a:r>
              <a:rPr lang="en-US" sz="2400" dirty="0"/>
              <a:t> </a:t>
            </a:r>
            <a:r>
              <a:rPr lang="en-US" sz="2400" dirty="0" err="1"/>
              <a:t>prazo</a:t>
            </a:r>
            <a:r>
              <a:rPr lang="en-US" sz="2400" dirty="0"/>
              <a:t>, </a:t>
            </a:r>
            <a:r>
              <a:rPr lang="en-US" sz="2400" dirty="0" err="1"/>
              <a:t>querendo</a:t>
            </a:r>
            <a:r>
              <a:rPr lang="en-US" sz="2400" dirty="0"/>
              <a:t> </a:t>
            </a:r>
            <a:r>
              <a:rPr lang="en-US" sz="2400" dirty="0" err="1"/>
              <a:t>pular</a:t>
            </a:r>
            <a:r>
              <a:rPr lang="en-US" sz="2400" dirty="0"/>
              <a:t> o </a:t>
            </a:r>
            <a:r>
              <a:rPr lang="en-US" sz="2400" b="1" dirty="0" err="1"/>
              <a:t>funil</a:t>
            </a:r>
            <a:r>
              <a:rPr lang="en-US" sz="2400" dirty="0"/>
              <a:t> e </a:t>
            </a:r>
            <a:r>
              <a:rPr lang="en-US" sz="2400" dirty="0" err="1"/>
              <a:t>dar</a:t>
            </a:r>
            <a:r>
              <a:rPr lang="en-US" sz="2400" dirty="0"/>
              <a:t> </a:t>
            </a:r>
            <a:r>
              <a:rPr lang="en-US" sz="2400" dirty="0" err="1"/>
              <a:t>tiros</a:t>
            </a:r>
            <a:r>
              <a:rPr lang="en-US" sz="2400" dirty="0"/>
              <a:t> </a:t>
            </a:r>
            <a:r>
              <a:rPr lang="en-US" sz="2400" dirty="0" err="1"/>
              <a:t>sem</a:t>
            </a:r>
            <a:r>
              <a:rPr lang="en-US" sz="2400" dirty="0"/>
              <a:t> </a:t>
            </a:r>
            <a:r>
              <a:rPr lang="en-US" sz="2400" dirty="0" err="1"/>
              <a:t>direção</a:t>
            </a:r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Pensar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b="1" dirty="0"/>
              <a:t>marketing</a:t>
            </a:r>
            <a:r>
              <a:rPr lang="en-US" sz="2400" dirty="0"/>
              <a:t> </a:t>
            </a:r>
            <a:r>
              <a:rPr lang="en-US" sz="2400" dirty="0" err="1"/>
              <a:t>só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marketing digital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Negligenciar</a:t>
            </a:r>
            <a:r>
              <a:rPr lang="en-US" sz="2400" dirty="0"/>
              <a:t> a </a:t>
            </a:r>
            <a:r>
              <a:rPr lang="en-US" sz="2400" dirty="0" err="1"/>
              <a:t>existência</a:t>
            </a:r>
            <a:r>
              <a:rPr lang="en-US" sz="2400" dirty="0"/>
              <a:t> de “</a:t>
            </a:r>
            <a:r>
              <a:rPr lang="en-US" sz="2400" i="1" dirty="0"/>
              <a:t>plateaus</a:t>
            </a:r>
            <a:r>
              <a:rPr lang="en-US" sz="2400" dirty="0"/>
              <a:t>” e </a:t>
            </a:r>
            <a:r>
              <a:rPr lang="en-US" sz="2400" dirty="0" err="1"/>
              <a:t>necessidade</a:t>
            </a:r>
            <a:r>
              <a:rPr lang="en-US" sz="2400" dirty="0"/>
              <a:t> de </a:t>
            </a:r>
            <a:r>
              <a:rPr lang="en-US" sz="2400" b="1" dirty="0" err="1"/>
              <a:t>inovar</a:t>
            </a:r>
            <a:endParaRPr lang="en-US" sz="2400" b="1" dirty="0"/>
          </a:p>
          <a:p>
            <a:endParaRPr lang="en-US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1419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33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45CC2EB9-1843-3A42-9B17-5B4106979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19" y="496993"/>
            <a:ext cx="3289645" cy="27633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33A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CC2F809B-9698-714F-BF88-48B7BA069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08" y="4081742"/>
            <a:ext cx="4139955" cy="18319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D07E3A0C-7AF2-5C4C-B2A4-47B5E5A07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262" y="501150"/>
            <a:ext cx="5310147" cy="58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07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 e conceitos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4623" y="2019869"/>
            <a:ext cx="10058400" cy="4249238"/>
          </a:xfrm>
        </p:spPr>
        <p:txBody>
          <a:bodyPr>
            <a:noAutofit/>
          </a:bodyPr>
          <a:lstStyle/>
          <a:p>
            <a:r>
              <a:rPr lang="pt-BR" sz="2600" dirty="0"/>
              <a:t>-Condição diferente de uma empresa normal: </a:t>
            </a:r>
            <a:r>
              <a:rPr lang="pt-BR" sz="2600" b="1" dirty="0"/>
              <a:t>alto risco e pouco caixa </a:t>
            </a:r>
            <a:r>
              <a:rPr lang="pt-BR" sz="2600" dirty="0"/>
              <a:t>(A </a:t>
            </a:r>
            <a:r>
              <a:rPr lang="pt-BR" sz="2600" dirty="0" err="1"/>
              <a:t>Small</a:t>
            </a:r>
            <a:r>
              <a:rPr lang="pt-BR" sz="2600" dirty="0"/>
              <a:t> Business </a:t>
            </a:r>
            <a:r>
              <a:rPr lang="pt-BR" sz="2600" dirty="0" err="1"/>
              <a:t>Is</a:t>
            </a:r>
            <a:r>
              <a:rPr lang="pt-BR" sz="2600" dirty="0"/>
              <a:t> </a:t>
            </a:r>
            <a:r>
              <a:rPr lang="pt-BR" sz="2600" dirty="0" err="1"/>
              <a:t>Not</a:t>
            </a:r>
            <a:r>
              <a:rPr lang="pt-BR" sz="2600" dirty="0"/>
              <a:t> a Little Big Business/</a:t>
            </a:r>
            <a:r>
              <a:rPr lang="pt-BR" sz="2600" dirty="0" err="1"/>
              <a:t>Liability</a:t>
            </a:r>
            <a:r>
              <a:rPr lang="pt-BR" sz="2600" dirty="0"/>
              <a:t> </a:t>
            </a:r>
            <a:r>
              <a:rPr lang="pt-BR" sz="2600" dirty="0" err="1"/>
              <a:t>of</a:t>
            </a:r>
            <a:r>
              <a:rPr lang="pt-BR" sz="2600" dirty="0"/>
              <a:t> </a:t>
            </a:r>
            <a:r>
              <a:rPr lang="pt-BR" sz="2600" dirty="0" err="1"/>
              <a:t>Newness</a:t>
            </a:r>
            <a:r>
              <a:rPr lang="pt-BR" sz="2600" dirty="0"/>
              <a:t>);</a:t>
            </a:r>
          </a:p>
          <a:p>
            <a:r>
              <a:rPr lang="pt-BR" sz="2600" dirty="0"/>
              <a:t>-Novas estratégias sendo utilizadas – papel dos(as) engenheiros(as) nas </a:t>
            </a:r>
            <a:r>
              <a:rPr lang="en-US" sz="2600" dirty="0" err="1"/>
              <a:t>áreas</a:t>
            </a:r>
            <a:r>
              <a:rPr lang="en-US" sz="2600" dirty="0"/>
              <a:t> de marketing (</a:t>
            </a:r>
            <a:r>
              <a:rPr lang="en-US" sz="2600" b="1" dirty="0"/>
              <a:t>data driven</a:t>
            </a:r>
            <a:r>
              <a:rPr lang="en-US" sz="2600" dirty="0"/>
              <a:t>)</a:t>
            </a:r>
            <a:r>
              <a:rPr lang="pt-BR" sz="2600" dirty="0"/>
              <a:t>;</a:t>
            </a:r>
          </a:p>
          <a:p>
            <a:r>
              <a:rPr lang="pt-BR" sz="2600" dirty="0"/>
              <a:t>-Uso da </a:t>
            </a:r>
            <a:r>
              <a:rPr lang="pt-BR" sz="2600" b="1" dirty="0"/>
              <a:t>tecnologia</a:t>
            </a:r>
            <a:r>
              <a:rPr lang="pt-BR" sz="2600" dirty="0"/>
              <a:t> como elemento fundamental para </a:t>
            </a:r>
            <a:r>
              <a:rPr lang="pt-BR" sz="2600" b="1" dirty="0"/>
              <a:t>crescimento</a:t>
            </a:r>
            <a:r>
              <a:rPr lang="pt-BR" sz="2600" dirty="0"/>
              <a:t>.</a:t>
            </a:r>
          </a:p>
          <a:p>
            <a:r>
              <a:rPr lang="pt-BR" sz="2600" dirty="0"/>
              <a:t>-Marketing: 4P’s – Produto, preço, </a:t>
            </a:r>
            <a:r>
              <a:rPr lang="pt-BR" sz="2600" b="1" dirty="0"/>
              <a:t>promoção e praça.</a:t>
            </a:r>
            <a:r>
              <a:rPr lang="pt-BR" sz="2600" dirty="0"/>
              <a:t> </a:t>
            </a:r>
          </a:p>
          <a:p>
            <a:r>
              <a:rPr lang="pt-BR" sz="2600" dirty="0"/>
              <a:t>-Marketing sendo usado principalmente para </a:t>
            </a:r>
            <a:r>
              <a:rPr lang="pt-BR" sz="2600" b="1" dirty="0"/>
              <a:t>recrutamento</a:t>
            </a:r>
            <a:r>
              <a:rPr lang="pt-BR" sz="2600" dirty="0"/>
              <a:t>.</a:t>
            </a:r>
          </a:p>
          <a:p>
            <a:br>
              <a:rPr lang="pt-BR" sz="2600" dirty="0"/>
            </a:br>
            <a:r>
              <a:rPr lang="pt-BR" sz="2600" dirty="0"/>
              <a:t>Livros: Marketing 3.0; </a:t>
            </a:r>
            <a:r>
              <a:rPr lang="pt-BR" sz="2600" dirty="0" err="1"/>
              <a:t>Re-work</a:t>
            </a:r>
            <a:r>
              <a:rPr lang="pt-BR" sz="2600" dirty="0"/>
              <a:t>; Startup </a:t>
            </a:r>
            <a:r>
              <a:rPr lang="pt-BR" sz="2600" dirty="0" err="1"/>
              <a:t>Growth</a:t>
            </a:r>
            <a:r>
              <a:rPr lang="pt-BR" sz="2600" dirty="0"/>
              <a:t> </a:t>
            </a:r>
            <a:r>
              <a:rPr lang="pt-BR" sz="2600" dirty="0" err="1"/>
              <a:t>Engines</a:t>
            </a:r>
            <a:r>
              <a:rPr lang="pt-BR" sz="2600" dirty="0"/>
              <a:t>; </a:t>
            </a:r>
            <a:r>
              <a:rPr lang="pt-BR" sz="2600" dirty="0" err="1"/>
              <a:t>Traction</a:t>
            </a:r>
            <a:r>
              <a:rPr lang="pt-BR" sz="2600" dirty="0"/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454189" cy="6326264"/>
          </a:xfr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752284" y="767637"/>
            <a:ext cx="269507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err="1"/>
              <a:t>Buzzwords</a:t>
            </a:r>
            <a:r>
              <a:rPr lang="pt-BR" b="1" dirty="0"/>
              <a:t>.</a:t>
            </a:r>
            <a:br>
              <a:rPr lang="pt-BR" dirty="0"/>
            </a:b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8844540" y="1981168"/>
            <a:ext cx="290091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-CAC 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LTV</a:t>
            </a:r>
          </a:p>
          <a:p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-Conversão/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churn</a:t>
            </a:r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-UX</a:t>
            </a:r>
          </a:p>
          <a:p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Gamification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pt-BR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Burn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rate</a:t>
            </a:r>
          </a:p>
          <a:p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21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Mudança atual: Calor não é trabalho!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494970" y="2032762"/>
            <a:ext cx="10008051" cy="4186990"/>
          </a:xfrm>
        </p:spPr>
        <p:txBody>
          <a:bodyPr>
            <a:noAutofit/>
          </a:bodyPr>
          <a:lstStyle/>
          <a:p>
            <a:r>
              <a:rPr lang="en-US" sz="2600" dirty="0"/>
              <a:t>-Marketing </a:t>
            </a:r>
            <a:r>
              <a:rPr lang="en-US" sz="2600" dirty="0" err="1"/>
              <a:t>saindo</a:t>
            </a:r>
            <a:r>
              <a:rPr lang="en-US" sz="2600" dirty="0"/>
              <a:t> de </a:t>
            </a:r>
            <a:r>
              <a:rPr lang="en-US" sz="2600" dirty="0" err="1"/>
              <a:t>uma</a:t>
            </a:r>
            <a:r>
              <a:rPr lang="en-US" sz="2600" dirty="0"/>
              <a:t> </a:t>
            </a:r>
            <a:r>
              <a:rPr lang="en-US" sz="2600" dirty="0" err="1"/>
              <a:t>orientação</a:t>
            </a:r>
            <a:r>
              <a:rPr lang="en-US" sz="2600" dirty="0"/>
              <a:t> ”</a:t>
            </a:r>
            <a:r>
              <a:rPr lang="en-US" sz="2600" dirty="0" err="1"/>
              <a:t>oba-oba</a:t>
            </a:r>
            <a:r>
              <a:rPr lang="en-US" sz="2600" dirty="0"/>
              <a:t>” e se </a:t>
            </a:r>
            <a:r>
              <a:rPr lang="en-US" sz="2600" dirty="0" err="1"/>
              <a:t>estabelecendo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uma</a:t>
            </a:r>
            <a:r>
              <a:rPr lang="en-US" sz="2600" dirty="0"/>
              <a:t> </a:t>
            </a:r>
            <a:r>
              <a:rPr lang="en-US" sz="2600" dirty="0" err="1"/>
              <a:t>orientação</a:t>
            </a:r>
            <a:r>
              <a:rPr lang="en-US" sz="2600" dirty="0"/>
              <a:t> de </a:t>
            </a:r>
            <a:r>
              <a:rPr lang="en-US" sz="2600" dirty="0" err="1"/>
              <a:t>processos</a:t>
            </a:r>
            <a:r>
              <a:rPr lang="en-US" sz="2600" dirty="0"/>
              <a:t> </a:t>
            </a:r>
            <a:r>
              <a:rPr lang="en-US" sz="2600" dirty="0" err="1"/>
              <a:t>claros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/>
              <a:t>-</a:t>
            </a:r>
            <a:r>
              <a:rPr lang="en-US" sz="2600" dirty="0" err="1"/>
              <a:t>Mentalidade</a:t>
            </a:r>
            <a:r>
              <a:rPr lang="en-US" sz="2600" dirty="0"/>
              <a:t> de </a:t>
            </a:r>
            <a:r>
              <a:rPr lang="en-US" sz="2600" dirty="0" err="1"/>
              <a:t>métricas</a:t>
            </a:r>
            <a:r>
              <a:rPr lang="en-US" sz="2600" dirty="0"/>
              <a:t> e </a:t>
            </a:r>
            <a:r>
              <a:rPr lang="en-US" sz="2600" dirty="0" err="1"/>
              <a:t>experimentos</a:t>
            </a:r>
            <a:r>
              <a:rPr lang="en-US" sz="2600" dirty="0"/>
              <a:t> (</a:t>
            </a:r>
            <a:r>
              <a:rPr lang="en-US" sz="2600" dirty="0" err="1"/>
              <a:t>validação</a:t>
            </a:r>
            <a:r>
              <a:rPr lang="en-US" sz="2600" dirty="0"/>
              <a:t> das </a:t>
            </a:r>
            <a:r>
              <a:rPr lang="en-US" sz="2600" dirty="0" err="1"/>
              <a:t>hipóteses</a:t>
            </a:r>
            <a:r>
              <a:rPr lang="en-US" sz="2600" dirty="0"/>
              <a:t> de </a:t>
            </a:r>
            <a:r>
              <a:rPr lang="en-US" sz="2600" dirty="0" err="1"/>
              <a:t>crescimento</a:t>
            </a:r>
            <a:r>
              <a:rPr lang="en-US" sz="2600" dirty="0"/>
              <a:t>): </a:t>
            </a:r>
            <a:r>
              <a:rPr lang="en-US" sz="2600" dirty="0" err="1"/>
              <a:t>testar</a:t>
            </a:r>
            <a:r>
              <a:rPr lang="en-US" sz="2600" dirty="0"/>
              <a:t> </a:t>
            </a:r>
            <a:r>
              <a:rPr lang="en-US" sz="2600" dirty="0" err="1"/>
              <a:t>diversos</a:t>
            </a:r>
            <a:r>
              <a:rPr lang="en-US" sz="2600" dirty="0"/>
              <a:t> </a:t>
            </a:r>
            <a:r>
              <a:rPr lang="en-US" sz="2600" dirty="0" err="1"/>
              <a:t>canais</a:t>
            </a:r>
            <a:r>
              <a:rPr lang="en-US" sz="2600" dirty="0"/>
              <a:t> e </a:t>
            </a:r>
            <a:r>
              <a:rPr lang="en-US" sz="2600" dirty="0" err="1"/>
              <a:t>ir</a:t>
            </a:r>
            <a:r>
              <a:rPr lang="en-US" sz="2600" dirty="0"/>
              <a:t> </a:t>
            </a:r>
            <a:r>
              <a:rPr lang="en-US" sz="2600" dirty="0" err="1"/>
              <a:t>buscando</a:t>
            </a:r>
            <a:r>
              <a:rPr lang="en-US" sz="2600" dirty="0"/>
              <a:t> o que </a:t>
            </a:r>
            <a:r>
              <a:rPr lang="en-US" sz="2600" dirty="0" err="1"/>
              <a:t>mais</a:t>
            </a:r>
            <a:r>
              <a:rPr lang="en-US" sz="2600" dirty="0"/>
              <a:t> tem </a:t>
            </a:r>
            <a:r>
              <a:rPr lang="en-US" sz="2600" dirty="0" err="1"/>
              <a:t>alinhamento</a:t>
            </a:r>
            <a:r>
              <a:rPr lang="en-US" sz="2600" dirty="0"/>
              <a:t> (Bullseye Framework).</a:t>
            </a:r>
          </a:p>
          <a:p>
            <a:endParaRPr lang="en-US" sz="2600" dirty="0"/>
          </a:p>
          <a:p>
            <a:r>
              <a:rPr lang="en-US" sz="2600" dirty="0"/>
              <a:t>-</a:t>
            </a:r>
            <a:r>
              <a:rPr lang="en-US" sz="2600" dirty="0" err="1"/>
              <a:t>Conexão</a:t>
            </a:r>
            <a:r>
              <a:rPr lang="en-US" sz="2600" dirty="0"/>
              <a:t> dos </a:t>
            </a:r>
            <a:r>
              <a:rPr lang="en-US" sz="2600" dirty="0" err="1"/>
              <a:t>universos</a:t>
            </a:r>
            <a:r>
              <a:rPr lang="en-US" sz="2600" dirty="0"/>
              <a:t> ”marketing x </a:t>
            </a:r>
            <a:r>
              <a:rPr lang="en-US" sz="2600" dirty="0" err="1"/>
              <a:t>comercial</a:t>
            </a:r>
            <a:r>
              <a:rPr lang="en-US" sz="2600" dirty="0"/>
              <a:t>”.  </a:t>
            </a:r>
          </a:p>
          <a:p>
            <a:pPr algn="r"/>
            <a:r>
              <a:rPr lang="en-US" sz="2600" b="1" dirty="0">
                <a:hlinkClick r:id="rId2"/>
              </a:rPr>
              <a:t>Leitura interessante sobre funil.</a:t>
            </a:r>
            <a:endParaRPr lang="en-US" sz="2600" b="1" dirty="0"/>
          </a:p>
          <a:p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216236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80802" cy="6858000"/>
          </a:xfrm>
          <a:prstGeom prst="rect">
            <a:avLst/>
          </a:prstGeom>
        </p:spPr>
      </p:pic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021305" y="1989220"/>
            <a:ext cx="9481718" cy="4186990"/>
          </a:xfrm>
        </p:spPr>
        <p:txBody>
          <a:bodyPr>
            <a:noAutofit/>
          </a:bodyPr>
          <a:lstStyle/>
          <a:p>
            <a:endParaRPr lang="en-US" sz="2600" dirty="0"/>
          </a:p>
          <a:p>
            <a:endParaRPr lang="pt-BR" sz="2600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7360269" y="1829178"/>
            <a:ext cx="4308139" cy="44196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1. Teste de </a:t>
            </a:r>
            <a:r>
              <a:rPr lang="en-US" sz="2600" dirty="0" err="1"/>
              <a:t>canais</a:t>
            </a:r>
            <a:r>
              <a:rPr lang="en-US" sz="2600" dirty="0"/>
              <a:t> </a:t>
            </a:r>
            <a:r>
              <a:rPr lang="en-US" sz="2600" dirty="0" err="1"/>
              <a:t>possíveis</a:t>
            </a:r>
            <a:endParaRPr lang="en-US" sz="2600" dirty="0"/>
          </a:p>
          <a:p>
            <a:r>
              <a:rPr lang="en-US" sz="2600" dirty="0"/>
              <a:t>2. </a:t>
            </a:r>
            <a:r>
              <a:rPr lang="en-US" sz="2600" dirty="0" err="1"/>
              <a:t>Identificar</a:t>
            </a:r>
            <a:r>
              <a:rPr lang="en-US" sz="2600" dirty="0"/>
              <a:t> </a:t>
            </a:r>
            <a:r>
              <a:rPr lang="en-US" sz="2600" dirty="0" err="1"/>
              <a:t>os</a:t>
            </a:r>
            <a:r>
              <a:rPr lang="en-US" sz="2600" dirty="0"/>
              <a:t> 6 que </a:t>
            </a:r>
            <a:r>
              <a:rPr lang="en-US" sz="2600" dirty="0" err="1"/>
              <a:t>geram</a:t>
            </a:r>
            <a:r>
              <a:rPr lang="en-US" sz="2600" dirty="0"/>
              <a:t> </a:t>
            </a:r>
            <a:r>
              <a:rPr lang="en-US" sz="2600" dirty="0" err="1"/>
              <a:t>mais</a:t>
            </a:r>
            <a:r>
              <a:rPr lang="en-US" sz="2600" dirty="0"/>
              <a:t> </a:t>
            </a:r>
            <a:r>
              <a:rPr lang="en-US" sz="2600" dirty="0" err="1"/>
              <a:t>conversões</a:t>
            </a:r>
            <a:r>
              <a:rPr lang="en-US" sz="2600" dirty="0"/>
              <a:t> ($1000)</a:t>
            </a:r>
          </a:p>
          <a:p>
            <a:r>
              <a:rPr lang="en-US" sz="2600" dirty="0"/>
              <a:t>3. </a:t>
            </a:r>
            <a:r>
              <a:rPr lang="en-US" sz="2600" dirty="0" err="1"/>
              <a:t>Selecionar</a:t>
            </a:r>
            <a:r>
              <a:rPr lang="en-US" sz="2600" dirty="0"/>
              <a:t> </a:t>
            </a:r>
            <a:r>
              <a:rPr lang="en-US" sz="2600" dirty="0" err="1"/>
              <a:t>os</a:t>
            </a:r>
            <a:r>
              <a:rPr lang="en-US" sz="2600" dirty="0"/>
              <a:t> 2/3 </a:t>
            </a:r>
            <a:r>
              <a:rPr lang="en-US" sz="2600" dirty="0" err="1"/>
              <a:t>mais</a:t>
            </a:r>
            <a:r>
              <a:rPr lang="en-US" sz="2600" dirty="0"/>
              <a:t> </a:t>
            </a:r>
            <a:r>
              <a:rPr lang="en-US" sz="2600" dirty="0" err="1"/>
              <a:t>efetivos</a:t>
            </a:r>
            <a:endParaRPr lang="en-US" sz="2600" dirty="0"/>
          </a:p>
          <a:p>
            <a:endParaRPr lang="en-US" sz="2600" dirty="0"/>
          </a:p>
          <a:p>
            <a:r>
              <a:rPr lang="en-US" sz="2600" b="1" dirty="0" err="1"/>
              <a:t>Poucas</a:t>
            </a:r>
            <a:r>
              <a:rPr lang="en-US" sz="2600" b="1" dirty="0"/>
              <a:t> </a:t>
            </a:r>
            <a:r>
              <a:rPr lang="en-US" sz="2600" b="1" dirty="0" err="1"/>
              <a:t>empresas</a:t>
            </a:r>
            <a:r>
              <a:rPr lang="en-US" sz="2600" b="1" dirty="0"/>
              <a:t> </a:t>
            </a:r>
            <a:r>
              <a:rPr lang="en-US" sz="2600" b="1" dirty="0" err="1"/>
              <a:t>fazem</a:t>
            </a:r>
            <a:r>
              <a:rPr lang="en-US" sz="2600" b="1" dirty="0"/>
              <a:t>.</a:t>
            </a:r>
          </a:p>
          <a:p>
            <a:endParaRPr lang="en-US" sz="2600" b="1" dirty="0"/>
          </a:p>
          <a:p>
            <a:r>
              <a:rPr lang="en-US" sz="2600" dirty="0" err="1"/>
              <a:t>Livro</a:t>
            </a:r>
            <a:r>
              <a:rPr lang="en-US" sz="2600" dirty="0"/>
              <a:t> </a:t>
            </a:r>
            <a:r>
              <a:rPr lang="en-US" sz="2600" dirty="0" err="1"/>
              <a:t>bom</a:t>
            </a:r>
            <a:r>
              <a:rPr lang="en-US" sz="2600" dirty="0"/>
              <a:t> </a:t>
            </a:r>
            <a:r>
              <a:rPr lang="en-US" sz="2600" dirty="0" err="1"/>
              <a:t>sobre</a:t>
            </a:r>
            <a:r>
              <a:rPr lang="en-US" sz="2600" dirty="0"/>
              <a:t>: </a:t>
            </a:r>
            <a:r>
              <a:rPr lang="en-US" sz="2600" b="1" dirty="0">
                <a:hlinkClick r:id="rId3"/>
              </a:rPr>
              <a:t>Traction</a:t>
            </a:r>
            <a:r>
              <a:rPr lang="en-US" sz="2600" dirty="0"/>
              <a:t>.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6980802" y="286603"/>
            <a:ext cx="4174878" cy="1450757"/>
          </a:xfrm>
        </p:spPr>
        <p:txBody>
          <a:bodyPr/>
          <a:lstStyle/>
          <a:p>
            <a:r>
              <a:rPr lang="pt-BR" b="1" dirty="0" err="1"/>
              <a:t>Bullseye</a:t>
            </a:r>
            <a:r>
              <a:rPr lang="pt-BR" b="1" dirty="0"/>
              <a:t> Framework</a:t>
            </a:r>
          </a:p>
        </p:txBody>
      </p:sp>
    </p:spTree>
    <p:extLst>
      <p:ext uri="{BB962C8B-B14F-4D97-AF65-F5344CB8AC3E}">
        <p14:creationId xmlns:p14="http://schemas.microsoft.com/office/powerpoint/2010/main" val="300175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6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modelo ”</a:t>
            </a:r>
            <a:r>
              <a:rPr lang="pt-BR" dirty="0" err="1"/>
              <a:t>Predictable</a:t>
            </a:r>
            <a:r>
              <a:rPr lang="pt-BR" dirty="0"/>
              <a:t> </a:t>
            </a:r>
            <a:r>
              <a:rPr lang="pt-BR" dirty="0" err="1"/>
              <a:t>Revenue</a:t>
            </a:r>
            <a:r>
              <a:rPr lang="pt-BR" dirty="0"/>
              <a:t>”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7829"/>
            <a:ext cx="12192000" cy="50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7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CAF6B-7E97-1849-BF9F-92EF9E58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Questão sobre 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276CFA-C1DD-3D4A-9E45-E57476758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Qual o contexto das startups que diferenciam de uma empresa normal (“a </a:t>
            </a:r>
            <a:r>
              <a:rPr lang="pt-BR" sz="3200" dirty="0" err="1"/>
              <a:t>small</a:t>
            </a:r>
            <a:r>
              <a:rPr lang="pt-BR" sz="3200" dirty="0"/>
              <a:t> business </a:t>
            </a:r>
            <a:r>
              <a:rPr lang="pt-BR" sz="3200" dirty="0" err="1"/>
              <a:t>is</a:t>
            </a:r>
            <a:r>
              <a:rPr lang="pt-BR" sz="3200" dirty="0"/>
              <a:t> </a:t>
            </a:r>
            <a:r>
              <a:rPr lang="pt-BR" sz="3200" dirty="0" err="1"/>
              <a:t>not</a:t>
            </a:r>
            <a:r>
              <a:rPr lang="pt-BR" sz="3200" dirty="0"/>
              <a:t> a </a:t>
            </a:r>
            <a:r>
              <a:rPr lang="pt-BR" sz="3200" dirty="0" err="1"/>
              <a:t>little</a:t>
            </a:r>
            <a:r>
              <a:rPr lang="pt-BR" sz="3200" dirty="0"/>
              <a:t> big business”)?</a:t>
            </a:r>
          </a:p>
          <a:p>
            <a:r>
              <a:rPr lang="pt-BR" sz="3200" dirty="0"/>
              <a:t>a) Tem muita tecnologia</a:t>
            </a:r>
          </a:p>
          <a:p>
            <a:r>
              <a:rPr lang="pt-BR" sz="3200" dirty="0" err="1"/>
              <a:t>b</a:t>
            </a:r>
            <a:r>
              <a:rPr lang="pt-BR" sz="3200" dirty="0"/>
              <a:t>) O risco é maior, e o caixa é menor</a:t>
            </a:r>
          </a:p>
          <a:p>
            <a:r>
              <a:rPr lang="pt-BR" sz="3200" dirty="0" err="1"/>
              <a:t>c</a:t>
            </a:r>
            <a:r>
              <a:rPr lang="pt-BR" sz="3200" dirty="0"/>
              <a:t>) Startups usam marketing para recrutamento também</a:t>
            </a:r>
          </a:p>
          <a:p>
            <a:r>
              <a:rPr lang="pt-BR" sz="3200" dirty="0" err="1"/>
              <a:t>d</a:t>
            </a:r>
            <a:r>
              <a:rPr lang="pt-BR" sz="3200" dirty="0"/>
              <a:t>) Grandes empresas têm muita política</a:t>
            </a:r>
          </a:p>
        </p:txBody>
      </p:sp>
    </p:spTree>
    <p:extLst>
      <p:ext uri="{BB962C8B-B14F-4D97-AF65-F5344CB8AC3E}">
        <p14:creationId xmlns:p14="http://schemas.microsoft.com/office/powerpoint/2010/main" val="142963114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o">
  <a:themeElements>
    <a:clrScheme name="Retrospect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609</Words>
  <Application>Microsoft Macintosh PowerPoint</Application>
  <PresentationFormat>Widescreen</PresentationFormat>
  <Paragraphs>99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2" baseType="lpstr">
      <vt:lpstr>Calibri</vt:lpstr>
      <vt:lpstr>Calibri Light</vt:lpstr>
      <vt:lpstr>Retrospecto</vt:lpstr>
      <vt:lpstr>Marketing e crescimento</vt:lpstr>
      <vt:lpstr>Apresentação do PowerPoint</vt:lpstr>
      <vt:lpstr>Introdução e conceitos</vt:lpstr>
      <vt:lpstr>Buzzwords. </vt:lpstr>
      <vt:lpstr>Mudança atual: Calor não é trabalho!</vt:lpstr>
      <vt:lpstr>Bullseye Framework</vt:lpstr>
      <vt:lpstr>Apresentação do PowerPoint</vt:lpstr>
      <vt:lpstr>O modelo ”Predictable Revenue”</vt:lpstr>
      <vt:lpstr>Questão sobre a aula</vt:lpstr>
      <vt:lpstr>Inbound e Outbound Marketing</vt:lpstr>
      <vt:lpstr>Estratégias inbound de destaque</vt:lpstr>
      <vt:lpstr>Apresentação do PowerPoint</vt:lpstr>
      <vt:lpstr>Apresentação do PowerPoint</vt:lpstr>
      <vt:lpstr>Marketing de Guerrilha</vt:lpstr>
      <vt:lpstr>Apresentação do PowerPoint</vt:lpstr>
      <vt:lpstr>Questão sobre a aula</vt:lpstr>
      <vt:lpstr>Apresentação do PowerPoint</vt:lpstr>
      <vt:lpstr>O tal do ”Growth Hacking”</vt:lpstr>
      <vt:lpstr>Quais os principais erros em marketing?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e crescimento</dc:title>
  <dc:creator>Artur Vilas Boas</dc:creator>
  <cp:lastModifiedBy>Artur Vilas Boas</cp:lastModifiedBy>
  <cp:revision>5</cp:revision>
  <dcterms:created xsi:type="dcterms:W3CDTF">2020-04-29T14:45:58Z</dcterms:created>
  <dcterms:modified xsi:type="dcterms:W3CDTF">2020-04-29T21:31:24Z</dcterms:modified>
</cp:coreProperties>
</file>