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 id="265" r:id="rId6"/>
    <p:sldId id="262" r:id="rId7"/>
    <p:sldId id="263" r:id="rId8"/>
    <p:sldId id="261" r:id="rId9"/>
    <p:sldId id="258" r:id="rId10"/>
    <p:sldId id="267" r:id="rId11"/>
    <p:sldId id="259" r:id="rId12"/>
    <p:sldId id="260" r:id="rId13"/>
    <p:sldId id="264" r:id="rId14"/>
    <p:sldId id="268" r:id="rId15"/>
    <p:sldId id="270" r:id="rId16"/>
    <p:sldId id="269" r:id="rId17"/>
    <p:sldId id="266" r:id="rId18"/>
    <p:sldId id="271" r:id="rId1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1"/>
    <p:restoredTop sz="94595"/>
  </p:normalViewPr>
  <p:slideViewPr>
    <p:cSldViewPr snapToGrid="0" snapToObjects="1">
      <p:cViewPr varScale="1">
        <p:scale>
          <a:sx n="114" d="100"/>
          <a:sy n="114" d="100"/>
        </p:scale>
        <p:origin x="2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2A2340-DE0A-4843-8254-66AD071A381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23CF5AE-E153-44F2-B679-96FEB162A81D}">
      <dgm:prSet/>
      <dgm:spPr/>
      <dgm:t>
        <a:bodyPr/>
        <a:lstStyle/>
        <a:p>
          <a:r>
            <a:rPr lang="pt-BR"/>
            <a:t>Instituições não financeiras, participantes de arranjos de pagamentos,  que:</a:t>
          </a:r>
          <a:endParaRPr lang="en-US"/>
        </a:p>
      </dgm:t>
    </dgm:pt>
    <dgm:pt modelId="{A50D8FD5-F88E-4723-98FA-E7A1A9166E54}" type="parTrans" cxnId="{DCB06E9B-2983-4424-A047-46ED09B3FBA0}">
      <dgm:prSet/>
      <dgm:spPr/>
      <dgm:t>
        <a:bodyPr/>
        <a:lstStyle/>
        <a:p>
          <a:endParaRPr lang="en-US"/>
        </a:p>
      </dgm:t>
    </dgm:pt>
    <dgm:pt modelId="{1A4FEF65-491D-4A54-8D08-6CF380FB94F8}" type="sibTrans" cxnId="{DCB06E9B-2983-4424-A047-46ED09B3FBA0}">
      <dgm:prSet/>
      <dgm:spPr/>
      <dgm:t>
        <a:bodyPr/>
        <a:lstStyle/>
        <a:p>
          <a:endParaRPr lang="en-US"/>
        </a:p>
      </dgm:t>
    </dgm:pt>
    <dgm:pt modelId="{62F49B97-4C5A-41CF-92EE-595A04B2C844}">
      <dgm:prSet/>
      <dgm:spPr/>
      <dgm:t>
        <a:bodyPr/>
        <a:lstStyle/>
        <a:p>
          <a:r>
            <a:rPr lang="pt-BR"/>
            <a:t>Gerem contas de pagamentos</a:t>
          </a:r>
          <a:endParaRPr lang="en-US"/>
        </a:p>
      </dgm:t>
    </dgm:pt>
    <dgm:pt modelId="{EFE3988C-1224-4F80-A9D5-889C50077F52}" type="parTrans" cxnId="{CA5F5C7B-21FB-4304-AC0A-1C05E714A04B}">
      <dgm:prSet/>
      <dgm:spPr/>
      <dgm:t>
        <a:bodyPr/>
        <a:lstStyle/>
        <a:p>
          <a:endParaRPr lang="en-US"/>
        </a:p>
      </dgm:t>
    </dgm:pt>
    <dgm:pt modelId="{9D5FD42B-1BAC-4830-ADEF-BD6FDC3C0985}" type="sibTrans" cxnId="{CA5F5C7B-21FB-4304-AC0A-1C05E714A04B}">
      <dgm:prSet/>
      <dgm:spPr/>
      <dgm:t>
        <a:bodyPr/>
        <a:lstStyle/>
        <a:p>
          <a:endParaRPr lang="en-US"/>
        </a:p>
      </dgm:t>
    </dgm:pt>
    <dgm:pt modelId="{337E8FBD-B333-441E-AA79-8E6D5835F93E}">
      <dgm:prSet/>
      <dgm:spPr/>
      <dgm:t>
        <a:bodyPr/>
        <a:lstStyle/>
        <a:p>
          <a:r>
            <a:rPr lang="pt-BR"/>
            <a:t>Executam instruções de pagamento</a:t>
          </a:r>
          <a:endParaRPr lang="en-US"/>
        </a:p>
      </dgm:t>
    </dgm:pt>
    <dgm:pt modelId="{ADC2CCA4-0F13-487D-B575-8A81077940A5}" type="parTrans" cxnId="{054A668F-4775-4C33-80CC-9F57E5A49058}">
      <dgm:prSet/>
      <dgm:spPr/>
      <dgm:t>
        <a:bodyPr/>
        <a:lstStyle/>
        <a:p>
          <a:endParaRPr lang="en-US"/>
        </a:p>
      </dgm:t>
    </dgm:pt>
    <dgm:pt modelId="{4FB06D51-79D8-40E6-8B40-05C46D30AD50}" type="sibTrans" cxnId="{054A668F-4775-4C33-80CC-9F57E5A49058}">
      <dgm:prSet/>
      <dgm:spPr/>
      <dgm:t>
        <a:bodyPr/>
        <a:lstStyle/>
        <a:p>
          <a:endParaRPr lang="en-US"/>
        </a:p>
      </dgm:t>
    </dgm:pt>
    <dgm:pt modelId="{2EC29B87-3DC0-4F01-9B90-569EA0670E31}">
      <dgm:prSet/>
      <dgm:spPr/>
      <dgm:t>
        <a:bodyPr/>
        <a:lstStyle/>
        <a:p>
          <a:r>
            <a:rPr lang="pt-BR"/>
            <a:t>Emitem e credenciam aceitação de instrumentos de pagamento ou remessas de fundos</a:t>
          </a:r>
          <a:endParaRPr lang="en-US"/>
        </a:p>
      </dgm:t>
    </dgm:pt>
    <dgm:pt modelId="{4C2E68E1-342B-4915-88DD-962CDD5C0214}" type="parTrans" cxnId="{43B46EFF-D8C0-4740-9F45-625C32EE4FBE}">
      <dgm:prSet/>
      <dgm:spPr/>
      <dgm:t>
        <a:bodyPr/>
        <a:lstStyle/>
        <a:p>
          <a:endParaRPr lang="en-US"/>
        </a:p>
      </dgm:t>
    </dgm:pt>
    <dgm:pt modelId="{7C6AD89E-9BBA-47D4-9602-C99B3237C5FB}" type="sibTrans" cxnId="{43B46EFF-D8C0-4740-9F45-625C32EE4FBE}">
      <dgm:prSet/>
      <dgm:spPr/>
      <dgm:t>
        <a:bodyPr/>
        <a:lstStyle/>
        <a:p>
          <a:endParaRPr lang="en-US"/>
        </a:p>
      </dgm:t>
    </dgm:pt>
    <dgm:pt modelId="{203E1D00-3F3F-4BBF-8DB8-73C03FCD439B}">
      <dgm:prSet/>
      <dgm:spPr/>
      <dgm:t>
        <a:bodyPr/>
        <a:lstStyle/>
        <a:p>
          <a:r>
            <a:rPr lang="pt-BR"/>
            <a:t>Não podem fazer operações privativas de instituições financeiras</a:t>
          </a:r>
          <a:endParaRPr lang="en-US"/>
        </a:p>
      </dgm:t>
    </dgm:pt>
    <dgm:pt modelId="{A60CED07-48E4-45E8-B3B1-0F49995AC307}" type="parTrans" cxnId="{C07A8CEB-1A31-4228-8B99-EEF860DB94CE}">
      <dgm:prSet/>
      <dgm:spPr/>
      <dgm:t>
        <a:bodyPr/>
        <a:lstStyle/>
        <a:p>
          <a:endParaRPr lang="en-US"/>
        </a:p>
      </dgm:t>
    </dgm:pt>
    <dgm:pt modelId="{C7E98026-26EC-466C-8CC2-83E4DD494142}" type="sibTrans" cxnId="{C07A8CEB-1A31-4228-8B99-EEF860DB94CE}">
      <dgm:prSet/>
      <dgm:spPr/>
      <dgm:t>
        <a:bodyPr/>
        <a:lstStyle/>
        <a:p>
          <a:endParaRPr lang="en-US"/>
        </a:p>
      </dgm:t>
    </dgm:pt>
    <dgm:pt modelId="{D19AD460-163E-44F6-8660-33046DC9B6C8}">
      <dgm:prSet/>
      <dgm:spPr/>
      <dgm:t>
        <a:bodyPr/>
        <a:lstStyle/>
        <a:p>
          <a:r>
            <a:rPr lang="pt-BR"/>
            <a:t>Necessidade de autorização do Bacen.</a:t>
          </a:r>
          <a:endParaRPr lang="en-US"/>
        </a:p>
      </dgm:t>
    </dgm:pt>
    <dgm:pt modelId="{FD1F47EE-4DD7-4DE7-A65D-D8BFE63CFD05}" type="parTrans" cxnId="{038FCBA4-868D-49EF-B91E-C30AE1A98A0C}">
      <dgm:prSet/>
      <dgm:spPr/>
      <dgm:t>
        <a:bodyPr/>
        <a:lstStyle/>
        <a:p>
          <a:endParaRPr lang="en-US"/>
        </a:p>
      </dgm:t>
    </dgm:pt>
    <dgm:pt modelId="{036E9AC8-040B-43DC-916B-0F6E52BA2BE2}" type="sibTrans" cxnId="{038FCBA4-868D-49EF-B91E-C30AE1A98A0C}">
      <dgm:prSet/>
      <dgm:spPr/>
      <dgm:t>
        <a:bodyPr/>
        <a:lstStyle/>
        <a:p>
          <a:endParaRPr lang="en-US"/>
        </a:p>
      </dgm:t>
    </dgm:pt>
    <dgm:pt modelId="{D93717EB-9F82-4348-9EE7-30F9CA617B02}" type="pres">
      <dgm:prSet presAssocID="{E72A2340-DE0A-4843-8254-66AD071A3811}" presName="linear" presStyleCnt="0">
        <dgm:presLayoutVars>
          <dgm:animLvl val="lvl"/>
          <dgm:resizeHandles val="exact"/>
        </dgm:presLayoutVars>
      </dgm:prSet>
      <dgm:spPr/>
    </dgm:pt>
    <dgm:pt modelId="{01A4319B-39C4-B546-BAB4-B4CBFBC47B42}" type="pres">
      <dgm:prSet presAssocID="{523CF5AE-E153-44F2-B679-96FEB162A81D}" presName="parentText" presStyleLbl="node1" presStyleIdx="0" presStyleCnt="3">
        <dgm:presLayoutVars>
          <dgm:chMax val="0"/>
          <dgm:bulletEnabled val="1"/>
        </dgm:presLayoutVars>
      </dgm:prSet>
      <dgm:spPr/>
    </dgm:pt>
    <dgm:pt modelId="{B41EB886-D69E-C54E-B7FD-795AEF94489B}" type="pres">
      <dgm:prSet presAssocID="{523CF5AE-E153-44F2-B679-96FEB162A81D}" presName="childText" presStyleLbl="revTx" presStyleIdx="0" presStyleCnt="1">
        <dgm:presLayoutVars>
          <dgm:bulletEnabled val="1"/>
        </dgm:presLayoutVars>
      </dgm:prSet>
      <dgm:spPr/>
    </dgm:pt>
    <dgm:pt modelId="{D28D4185-4C65-F34A-9567-E33021A89B2A}" type="pres">
      <dgm:prSet presAssocID="{203E1D00-3F3F-4BBF-8DB8-73C03FCD439B}" presName="parentText" presStyleLbl="node1" presStyleIdx="1" presStyleCnt="3">
        <dgm:presLayoutVars>
          <dgm:chMax val="0"/>
          <dgm:bulletEnabled val="1"/>
        </dgm:presLayoutVars>
      </dgm:prSet>
      <dgm:spPr/>
    </dgm:pt>
    <dgm:pt modelId="{970671C4-A737-E045-B80C-79C8F1B02BAB}" type="pres">
      <dgm:prSet presAssocID="{C7E98026-26EC-466C-8CC2-83E4DD494142}" presName="spacer" presStyleCnt="0"/>
      <dgm:spPr/>
    </dgm:pt>
    <dgm:pt modelId="{99BD3E8F-A3C0-B344-95DA-96E9BBDB94C7}" type="pres">
      <dgm:prSet presAssocID="{D19AD460-163E-44F6-8660-33046DC9B6C8}" presName="parentText" presStyleLbl="node1" presStyleIdx="2" presStyleCnt="3">
        <dgm:presLayoutVars>
          <dgm:chMax val="0"/>
          <dgm:bulletEnabled val="1"/>
        </dgm:presLayoutVars>
      </dgm:prSet>
      <dgm:spPr/>
    </dgm:pt>
  </dgm:ptLst>
  <dgm:cxnLst>
    <dgm:cxn modelId="{CA5F5C7B-21FB-4304-AC0A-1C05E714A04B}" srcId="{523CF5AE-E153-44F2-B679-96FEB162A81D}" destId="{62F49B97-4C5A-41CF-92EE-595A04B2C844}" srcOrd="0" destOrd="0" parTransId="{EFE3988C-1224-4F80-A9D5-889C50077F52}" sibTransId="{9D5FD42B-1BAC-4830-ADEF-BD6FDC3C0985}"/>
    <dgm:cxn modelId="{054A668F-4775-4C33-80CC-9F57E5A49058}" srcId="{523CF5AE-E153-44F2-B679-96FEB162A81D}" destId="{337E8FBD-B333-441E-AA79-8E6D5835F93E}" srcOrd="1" destOrd="0" parTransId="{ADC2CCA4-0F13-487D-B575-8A81077940A5}" sibTransId="{4FB06D51-79D8-40E6-8B40-05C46D30AD50}"/>
    <dgm:cxn modelId="{0A612A93-77FC-8445-B631-D1DC9771547E}" type="presOf" srcId="{2EC29B87-3DC0-4F01-9B90-569EA0670E31}" destId="{B41EB886-D69E-C54E-B7FD-795AEF94489B}" srcOrd="0" destOrd="2" presId="urn:microsoft.com/office/officeart/2005/8/layout/vList2"/>
    <dgm:cxn modelId="{7DC39E93-907D-B24B-A6DD-5F182F9FEC57}" type="presOf" srcId="{D19AD460-163E-44F6-8660-33046DC9B6C8}" destId="{99BD3E8F-A3C0-B344-95DA-96E9BBDB94C7}" srcOrd="0" destOrd="0" presId="urn:microsoft.com/office/officeart/2005/8/layout/vList2"/>
    <dgm:cxn modelId="{DCB06E9B-2983-4424-A047-46ED09B3FBA0}" srcId="{E72A2340-DE0A-4843-8254-66AD071A3811}" destId="{523CF5AE-E153-44F2-B679-96FEB162A81D}" srcOrd="0" destOrd="0" parTransId="{A50D8FD5-F88E-4723-98FA-E7A1A9166E54}" sibTransId="{1A4FEF65-491D-4A54-8D08-6CF380FB94F8}"/>
    <dgm:cxn modelId="{038FCBA4-868D-49EF-B91E-C30AE1A98A0C}" srcId="{E72A2340-DE0A-4843-8254-66AD071A3811}" destId="{D19AD460-163E-44F6-8660-33046DC9B6C8}" srcOrd="2" destOrd="0" parTransId="{FD1F47EE-4DD7-4DE7-A65D-D8BFE63CFD05}" sibTransId="{036E9AC8-040B-43DC-916B-0F6E52BA2BE2}"/>
    <dgm:cxn modelId="{80F989BE-1475-7F47-8FEB-D29E33970A62}" type="presOf" srcId="{62F49B97-4C5A-41CF-92EE-595A04B2C844}" destId="{B41EB886-D69E-C54E-B7FD-795AEF94489B}" srcOrd="0" destOrd="0" presId="urn:microsoft.com/office/officeart/2005/8/layout/vList2"/>
    <dgm:cxn modelId="{38A82EDD-2B97-6244-8E90-E8E89FFD8E9F}" type="presOf" srcId="{203E1D00-3F3F-4BBF-8DB8-73C03FCD439B}" destId="{D28D4185-4C65-F34A-9567-E33021A89B2A}" srcOrd="0" destOrd="0" presId="urn:microsoft.com/office/officeart/2005/8/layout/vList2"/>
    <dgm:cxn modelId="{DB257EE0-6F11-FA41-99CC-5880ADD5C126}" type="presOf" srcId="{523CF5AE-E153-44F2-B679-96FEB162A81D}" destId="{01A4319B-39C4-B546-BAB4-B4CBFBC47B42}" srcOrd="0" destOrd="0" presId="urn:microsoft.com/office/officeart/2005/8/layout/vList2"/>
    <dgm:cxn modelId="{B835E9E6-7BC1-AB45-870F-1CBF3CCB524F}" type="presOf" srcId="{337E8FBD-B333-441E-AA79-8E6D5835F93E}" destId="{B41EB886-D69E-C54E-B7FD-795AEF94489B}" srcOrd="0" destOrd="1" presId="urn:microsoft.com/office/officeart/2005/8/layout/vList2"/>
    <dgm:cxn modelId="{C07A8CEB-1A31-4228-8B99-EEF860DB94CE}" srcId="{E72A2340-DE0A-4843-8254-66AD071A3811}" destId="{203E1D00-3F3F-4BBF-8DB8-73C03FCD439B}" srcOrd="1" destOrd="0" parTransId="{A60CED07-48E4-45E8-B3B1-0F49995AC307}" sibTransId="{C7E98026-26EC-466C-8CC2-83E4DD494142}"/>
    <dgm:cxn modelId="{A7EC88F6-5028-D645-B71A-D013CA40DF77}" type="presOf" srcId="{E72A2340-DE0A-4843-8254-66AD071A3811}" destId="{D93717EB-9F82-4348-9EE7-30F9CA617B02}" srcOrd="0" destOrd="0" presId="urn:microsoft.com/office/officeart/2005/8/layout/vList2"/>
    <dgm:cxn modelId="{43B46EFF-D8C0-4740-9F45-625C32EE4FBE}" srcId="{523CF5AE-E153-44F2-B679-96FEB162A81D}" destId="{2EC29B87-3DC0-4F01-9B90-569EA0670E31}" srcOrd="2" destOrd="0" parTransId="{4C2E68E1-342B-4915-88DD-962CDD5C0214}" sibTransId="{7C6AD89E-9BBA-47D4-9602-C99B3237C5FB}"/>
    <dgm:cxn modelId="{F4CCD227-821E-0540-83E7-950AE4BF68A9}" type="presParOf" srcId="{D93717EB-9F82-4348-9EE7-30F9CA617B02}" destId="{01A4319B-39C4-B546-BAB4-B4CBFBC47B42}" srcOrd="0" destOrd="0" presId="urn:microsoft.com/office/officeart/2005/8/layout/vList2"/>
    <dgm:cxn modelId="{E22E2B44-717D-384D-ADA0-43552F9A3D07}" type="presParOf" srcId="{D93717EB-9F82-4348-9EE7-30F9CA617B02}" destId="{B41EB886-D69E-C54E-B7FD-795AEF94489B}" srcOrd="1" destOrd="0" presId="urn:microsoft.com/office/officeart/2005/8/layout/vList2"/>
    <dgm:cxn modelId="{CEB09C91-917E-5248-A455-1E8EE12ED258}" type="presParOf" srcId="{D93717EB-9F82-4348-9EE7-30F9CA617B02}" destId="{D28D4185-4C65-F34A-9567-E33021A89B2A}" srcOrd="2" destOrd="0" presId="urn:microsoft.com/office/officeart/2005/8/layout/vList2"/>
    <dgm:cxn modelId="{6332FEFB-8CFE-7445-AAA2-0CF3E545DAA9}" type="presParOf" srcId="{D93717EB-9F82-4348-9EE7-30F9CA617B02}" destId="{970671C4-A737-E045-B80C-79C8F1B02BAB}" srcOrd="3" destOrd="0" presId="urn:microsoft.com/office/officeart/2005/8/layout/vList2"/>
    <dgm:cxn modelId="{6D27A266-74AF-8647-B9ED-1E50AC80350B}" type="presParOf" srcId="{D93717EB-9F82-4348-9EE7-30F9CA617B02}" destId="{99BD3E8F-A3C0-B344-95DA-96E9BBDB94C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4319B-39C4-B546-BAB4-B4CBFBC47B42}">
      <dsp:nvSpPr>
        <dsp:cNvPr id="0" name=""/>
        <dsp:cNvSpPr/>
      </dsp:nvSpPr>
      <dsp:spPr>
        <a:xfrm>
          <a:off x="0" y="403748"/>
          <a:ext cx="6263640" cy="10740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pt-BR" sz="2700" kern="1200"/>
            <a:t>Instituições não financeiras, participantes de arranjos de pagamentos,  que:</a:t>
          </a:r>
          <a:endParaRPr lang="en-US" sz="2700" kern="1200"/>
        </a:p>
      </dsp:txBody>
      <dsp:txXfrm>
        <a:off x="52431" y="456179"/>
        <a:ext cx="6158778" cy="969198"/>
      </dsp:txXfrm>
    </dsp:sp>
    <dsp:sp modelId="{B41EB886-D69E-C54E-B7FD-795AEF94489B}">
      <dsp:nvSpPr>
        <dsp:cNvPr id="0" name=""/>
        <dsp:cNvSpPr/>
      </dsp:nvSpPr>
      <dsp:spPr>
        <a:xfrm>
          <a:off x="0" y="1477808"/>
          <a:ext cx="6263640" cy="139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pt-BR" sz="2100" kern="1200"/>
            <a:t>Gerem contas de pagamentos</a:t>
          </a:r>
          <a:endParaRPr lang="en-US" sz="2100" kern="1200"/>
        </a:p>
        <a:p>
          <a:pPr marL="228600" lvl="1" indent="-228600" algn="l" defTabSz="933450">
            <a:lnSpc>
              <a:spcPct val="90000"/>
            </a:lnSpc>
            <a:spcBef>
              <a:spcPct val="0"/>
            </a:spcBef>
            <a:spcAft>
              <a:spcPct val="20000"/>
            </a:spcAft>
            <a:buChar char="•"/>
          </a:pPr>
          <a:r>
            <a:rPr lang="pt-BR" sz="2100" kern="1200"/>
            <a:t>Executam instruções de pagamento</a:t>
          </a:r>
          <a:endParaRPr lang="en-US" sz="2100" kern="1200"/>
        </a:p>
        <a:p>
          <a:pPr marL="228600" lvl="1" indent="-228600" algn="l" defTabSz="933450">
            <a:lnSpc>
              <a:spcPct val="90000"/>
            </a:lnSpc>
            <a:spcBef>
              <a:spcPct val="0"/>
            </a:spcBef>
            <a:spcAft>
              <a:spcPct val="20000"/>
            </a:spcAft>
            <a:buChar char="•"/>
          </a:pPr>
          <a:r>
            <a:rPr lang="pt-BR" sz="2100" kern="1200"/>
            <a:t>Emitem e credenciam aceitação de instrumentos de pagamento ou remessas de fundos</a:t>
          </a:r>
          <a:endParaRPr lang="en-US" sz="2100" kern="1200"/>
        </a:p>
      </dsp:txBody>
      <dsp:txXfrm>
        <a:off x="0" y="1477808"/>
        <a:ext cx="6263640" cy="1397250"/>
      </dsp:txXfrm>
    </dsp:sp>
    <dsp:sp modelId="{D28D4185-4C65-F34A-9567-E33021A89B2A}">
      <dsp:nvSpPr>
        <dsp:cNvPr id="0" name=""/>
        <dsp:cNvSpPr/>
      </dsp:nvSpPr>
      <dsp:spPr>
        <a:xfrm>
          <a:off x="0" y="2875058"/>
          <a:ext cx="6263640" cy="10740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pt-BR" sz="2700" kern="1200"/>
            <a:t>Não podem fazer operações privativas de instituições financeiras</a:t>
          </a:r>
          <a:endParaRPr lang="en-US" sz="2700" kern="1200"/>
        </a:p>
      </dsp:txBody>
      <dsp:txXfrm>
        <a:off x="52431" y="2927489"/>
        <a:ext cx="6158778" cy="969198"/>
      </dsp:txXfrm>
    </dsp:sp>
    <dsp:sp modelId="{99BD3E8F-A3C0-B344-95DA-96E9BBDB94C7}">
      <dsp:nvSpPr>
        <dsp:cNvPr id="0" name=""/>
        <dsp:cNvSpPr/>
      </dsp:nvSpPr>
      <dsp:spPr>
        <a:xfrm>
          <a:off x="0" y="4026879"/>
          <a:ext cx="6263640" cy="10740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pt-BR" sz="2700" kern="1200"/>
            <a:t>Necessidade de autorização do Bacen.</a:t>
          </a:r>
          <a:endParaRPr lang="en-US" sz="2700" kern="1200"/>
        </a:p>
      </dsp:txBody>
      <dsp:txXfrm>
        <a:off x="52431" y="4079310"/>
        <a:ext cx="6158778" cy="9691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B4CD9-0354-C842-810E-6F6CF7ADEC4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E44B197-BCE9-7844-875C-F127CCC81E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0DC9A17-537E-C24E-BC9C-789A831BC210}"/>
              </a:ext>
            </a:extLst>
          </p:cNvPr>
          <p:cNvSpPr>
            <a:spLocks noGrp="1"/>
          </p:cNvSpPr>
          <p:nvPr>
            <p:ph type="dt" sz="half" idx="10"/>
          </p:nvPr>
        </p:nvSpPr>
        <p:spPr/>
        <p:txBody>
          <a:bodyPr/>
          <a:lstStyle/>
          <a:p>
            <a:fld id="{774A8445-6A8D-E645-ACD9-A73E4BF208F4}" type="datetimeFigureOut">
              <a:rPr lang="pt-BR" smtClean="0"/>
              <a:t>16/10/2023</a:t>
            </a:fld>
            <a:endParaRPr lang="pt-BR"/>
          </a:p>
        </p:txBody>
      </p:sp>
      <p:sp>
        <p:nvSpPr>
          <p:cNvPr id="5" name="Espaço Reservado para Rodapé 4">
            <a:extLst>
              <a:ext uri="{FF2B5EF4-FFF2-40B4-BE49-F238E27FC236}">
                <a16:creationId xmlns:a16="http://schemas.microsoft.com/office/drawing/2014/main" id="{34453470-7A1C-6344-84D5-95A109F8C7F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4CBBDBD-5AF5-B24B-B406-0B40B8372EDC}"/>
              </a:ext>
            </a:extLst>
          </p:cNvPr>
          <p:cNvSpPr>
            <a:spLocks noGrp="1"/>
          </p:cNvSpPr>
          <p:nvPr>
            <p:ph type="sldNum" sz="quarter" idx="12"/>
          </p:nvPr>
        </p:nvSpPr>
        <p:spPr/>
        <p:txBody>
          <a:bodyPr/>
          <a:lstStyle/>
          <a:p>
            <a:fld id="{ED5DE5F6-F9F6-4249-932E-B2AC7D642EE6}" type="slidenum">
              <a:rPr lang="pt-BR" smtClean="0"/>
              <a:t>‹nº›</a:t>
            </a:fld>
            <a:endParaRPr lang="pt-BR"/>
          </a:p>
        </p:txBody>
      </p:sp>
    </p:spTree>
    <p:extLst>
      <p:ext uri="{BB962C8B-B14F-4D97-AF65-F5344CB8AC3E}">
        <p14:creationId xmlns:p14="http://schemas.microsoft.com/office/powerpoint/2010/main" val="53898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6BC83B-47A5-CF41-B4E5-075141F6F85B}"/>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8858D24-8DEA-8A48-BD92-7AEA764459CF}"/>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13DB71C-E3D8-6B44-A14D-38D713E79DD9}"/>
              </a:ext>
            </a:extLst>
          </p:cNvPr>
          <p:cNvSpPr>
            <a:spLocks noGrp="1"/>
          </p:cNvSpPr>
          <p:nvPr>
            <p:ph type="dt" sz="half" idx="10"/>
          </p:nvPr>
        </p:nvSpPr>
        <p:spPr/>
        <p:txBody>
          <a:bodyPr/>
          <a:lstStyle/>
          <a:p>
            <a:fld id="{774A8445-6A8D-E645-ACD9-A73E4BF208F4}" type="datetimeFigureOut">
              <a:rPr lang="pt-BR" smtClean="0"/>
              <a:t>16/10/2023</a:t>
            </a:fld>
            <a:endParaRPr lang="pt-BR"/>
          </a:p>
        </p:txBody>
      </p:sp>
      <p:sp>
        <p:nvSpPr>
          <p:cNvPr id="5" name="Espaço Reservado para Rodapé 4">
            <a:extLst>
              <a:ext uri="{FF2B5EF4-FFF2-40B4-BE49-F238E27FC236}">
                <a16:creationId xmlns:a16="http://schemas.microsoft.com/office/drawing/2014/main" id="{36638A76-B58C-E947-BFBB-020035FAC11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C657DDC-34CB-1646-B3A2-D383183D212C}"/>
              </a:ext>
            </a:extLst>
          </p:cNvPr>
          <p:cNvSpPr>
            <a:spLocks noGrp="1"/>
          </p:cNvSpPr>
          <p:nvPr>
            <p:ph type="sldNum" sz="quarter" idx="12"/>
          </p:nvPr>
        </p:nvSpPr>
        <p:spPr/>
        <p:txBody>
          <a:bodyPr/>
          <a:lstStyle/>
          <a:p>
            <a:fld id="{ED5DE5F6-F9F6-4249-932E-B2AC7D642EE6}" type="slidenum">
              <a:rPr lang="pt-BR" smtClean="0"/>
              <a:t>‹nº›</a:t>
            </a:fld>
            <a:endParaRPr lang="pt-BR"/>
          </a:p>
        </p:txBody>
      </p:sp>
    </p:spTree>
    <p:extLst>
      <p:ext uri="{BB962C8B-B14F-4D97-AF65-F5344CB8AC3E}">
        <p14:creationId xmlns:p14="http://schemas.microsoft.com/office/powerpoint/2010/main" val="161809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D22BB-A121-164B-82E4-32DEF0CB1B42}"/>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73A7DE0-C867-EB41-B46C-39C111C6D715}"/>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7292D22-A20B-8E4F-94DB-833382818CBA}"/>
              </a:ext>
            </a:extLst>
          </p:cNvPr>
          <p:cNvSpPr>
            <a:spLocks noGrp="1"/>
          </p:cNvSpPr>
          <p:nvPr>
            <p:ph type="dt" sz="half" idx="10"/>
          </p:nvPr>
        </p:nvSpPr>
        <p:spPr/>
        <p:txBody>
          <a:bodyPr/>
          <a:lstStyle/>
          <a:p>
            <a:fld id="{774A8445-6A8D-E645-ACD9-A73E4BF208F4}" type="datetimeFigureOut">
              <a:rPr lang="pt-BR" smtClean="0"/>
              <a:t>16/10/2023</a:t>
            </a:fld>
            <a:endParaRPr lang="pt-BR"/>
          </a:p>
        </p:txBody>
      </p:sp>
      <p:sp>
        <p:nvSpPr>
          <p:cNvPr id="5" name="Espaço Reservado para Rodapé 4">
            <a:extLst>
              <a:ext uri="{FF2B5EF4-FFF2-40B4-BE49-F238E27FC236}">
                <a16:creationId xmlns:a16="http://schemas.microsoft.com/office/drawing/2014/main" id="{A3AA5578-BB4B-334B-AC26-B32554A51C4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B3EA887-E84C-1F48-9745-525726ACE555}"/>
              </a:ext>
            </a:extLst>
          </p:cNvPr>
          <p:cNvSpPr>
            <a:spLocks noGrp="1"/>
          </p:cNvSpPr>
          <p:nvPr>
            <p:ph type="sldNum" sz="quarter" idx="12"/>
          </p:nvPr>
        </p:nvSpPr>
        <p:spPr/>
        <p:txBody>
          <a:bodyPr/>
          <a:lstStyle/>
          <a:p>
            <a:fld id="{ED5DE5F6-F9F6-4249-932E-B2AC7D642EE6}" type="slidenum">
              <a:rPr lang="pt-BR" smtClean="0"/>
              <a:t>‹nº›</a:t>
            </a:fld>
            <a:endParaRPr lang="pt-BR"/>
          </a:p>
        </p:txBody>
      </p:sp>
    </p:spTree>
    <p:extLst>
      <p:ext uri="{BB962C8B-B14F-4D97-AF65-F5344CB8AC3E}">
        <p14:creationId xmlns:p14="http://schemas.microsoft.com/office/powerpoint/2010/main" val="1655246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E010F3-CD4B-CF4C-B4C1-3DA561108C1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BEC1BAC-2708-274B-9131-08B91ECF770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052B278-9E2C-024D-87B7-BDCD829163C9}"/>
              </a:ext>
            </a:extLst>
          </p:cNvPr>
          <p:cNvSpPr>
            <a:spLocks noGrp="1"/>
          </p:cNvSpPr>
          <p:nvPr>
            <p:ph type="dt" sz="half" idx="10"/>
          </p:nvPr>
        </p:nvSpPr>
        <p:spPr/>
        <p:txBody>
          <a:bodyPr/>
          <a:lstStyle/>
          <a:p>
            <a:fld id="{774A8445-6A8D-E645-ACD9-A73E4BF208F4}" type="datetimeFigureOut">
              <a:rPr lang="pt-BR" smtClean="0"/>
              <a:t>16/10/2023</a:t>
            </a:fld>
            <a:endParaRPr lang="pt-BR"/>
          </a:p>
        </p:txBody>
      </p:sp>
      <p:sp>
        <p:nvSpPr>
          <p:cNvPr id="5" name="Espaço Reservado para Rodapé 4">
            <a:extLst>
              <a:ext uri="{FF2B5EF4-FFF2-40B4-BE49-F238E27FC236}">
                <a16:creationId xmlns:a16="http://schemas.microsoft.com/office/drawing/2014/main" id="{305CC4C3-57C0-8C4A-8F54-F7C126E92E2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CB8020E-C1BD-1548-89EE-3035A74E287A}"/>
              </a:ext>
            </a:extLst>
          </p:cNvPr>
          <p:cNvSpPr>
            <a:spLocks noGrp="1"/>
          </p:cNvSpPr>
          <p:nvPr>
            <p:ph type="sldNum" sz="quarter" idx="12"/>
          </p:nvPr>
        </p:nvSpPr>
        <p:spPr/>
        <p:txBody>
          <a:bodyPr/>
          <a:lstStyle/>
          <a:p>
            <a:fld id="{ED5DE5F6-F9F6-4249-932E-B2AC7D642EE6}" type="slidenum">
              <a:rPr lang="pt-BR" smtClean="0"/>
              <a:t>‹nº›</a:t>
            </a:fld>
            <a:endParaRPr lang="pt-BR"/>
          </a:p>
        </p:txBody>
      </p:sp>
    </p:spTree>
    <p:extLst>
      <p:ext uri="{BB962C8B-B14F-4D97-AF65-F5344CB8AC3E}">
        <p14:creationId xmlns:p14="http://schemas.microsoft.com/office/powerpoint/2010/main" val="66181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3D7A50-7553-694E-8827-B0CC31E48C2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DF007FF-6650-7046-8898-CC90000516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17F88878-FF69-B84C-8BA4-F4A351D850A8}"/>
              </a:ext>
            </a:extLst>
          </p:cNvPr>
          <p:cNvSpPr>
            <a:spLocks noGrp="1"/>
          </p:cNvSpPr>
          <p:nvPr>
            <p:ph type="dt" sz="half" idx="10"/>
          </p:nvPr>
        </p:nvSpPr>
        <p:spPr/>
        <p:txBody>
          <a:bodyPr/>
          <a:lstStyle/>
          <a:p>
            <a:fld id="{774A8445-6A8D-E645-ACD9-A73E4BF208F4}" type="datetimeFigureOut">
              <a:rPr lang="pt-BR" smtClean="0"/>
              <a:t>16/10/2023</a:t>
            </a:fld>
            <a:endParaRPr lang="pt-BR"/>
          </a:p>
        </p:txBody>
      </p:sp>
      <p:sp>
        <p:nvSpPr>
          <p:cNvPr id="5" name="Espaço Reservado para Rodapé 4">
            <a:extLst>
              <a:ext uri="{FF2B5EF4-FFF2-40B4-BE49-F238E27FC236}">
                <a16:creationId xmlns:a16="http://schemas.microsoft.com/office/drawing/2014/main" id="{6201E7C6-035D-584B-A74C-E46B6674180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A6E4F6-B887-EE49-AB14-C94EFBA422C8}"/>
              </a:ext>
            </a:extLst>
          </p:cNvPr>
          <p:cNvSpPr>
            <a:spLocks noGrp="1"/>
          </p:cNvSpPr>
          <p:nvPr>
            <p:ph type="sldNum" sz="quarter" idx="12"/>
          </p:nvPr>
        </p:nvSpPr>
        <p:spPr/>
        <p:txBody>
          <a:bodyPr/>
          <a:lstStyle/>
          <a:p>
            <a:fld id="{ED5DE5F6-F9F6-4249-932E-B2AC7D642EE6}" type="slidenum">
              <a:rPr lang="pt-BR" smtClean="0"/>
              <a:t>‹nº›</a:t>
            </a:fld>
            <a:endParaRPr lang="pt-BR"/>
          </a:p>
        </p:txBody>
      </p:sp>
    </p:spTree>
    <p:extLst>
      <p:ext uri="{BB962C8B-B14F-4D97-AF65-F5344CB8AC3E}">
        <p14:creationId xmlns:p14="http://schemas.microsoft.com/office/powerpoint/2010/main" val="516177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813300-AC7D-9245-A09D-FB9717148A5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C8CA009-2A64-9C4E-AFF8-B8E87BFA140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53E8BC2E-2351-A24F-A0F8-4136111EDE6D}"/>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A90B534-B7DE-CF46-97AC-FBEA6CD53DE2}"/>
              </a:ext>
            </a:extLst>
          </p:cNvPr>
          <p:cNvSpPr>
            <a:spLocks noGrp="1"/>
          </p:cNvSpPr>
          <p:nvPr>
            <p:ph type="dt" sz="half" idx="10"/>
          </p:nvPr>
        </p:nvSpPr>
        <p:spPr/>
        <p:txBody>
          <a:bodyPr/>
          <a:lstStyle/>
          <a:p>
            <a:fld id="{774A8445-6A8D-E645-ACD9-A73E4BF208F4}" type="datetimeFigureOut">
              <a:rPr lang="pt-BR" smtClean="0"/>
              <a:t>16/10/2023</a:t>
            </a:fld>
            <a:endParaRPr lang="pt-BR"/>
          </a:p>
        </p:txBody>
      </p:sp>
      <p:sp>
        <p:nvSpPr>
          <p:cNvPr id="6" name="Espaço Reservado para Rodapé 5">
            <a:extLst>
              <a:ext uri="{FF2B5EF4-FFF2-40B4-BE49-F238E27FC236}">
                <a16:creationId xmlns:a16="http://schemas.microsoft.com/office/drawing/2014/main" id="{99846298-949E-AE46-8E02-6162E8CDCA3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70E397C-13D7-FD43-9986-5F50EB5337A6}"/>
              </a:ext>
            </a:extLst>
          </p:cNvPr>
          <p:cNvSpPr>
            <a:spLocks noGrp="1"/>
          </p:cNvSpPr>
          <p:nvPr>
            <p:ph type="sldNum" sz="quarter" idx="12"/>
          </p:nvPr>
        </p:nvSpPr>
        <p:spPr/>
        <p:txBody>
          <a:bodyPr/>
          <a:lstStyle/>
          <a:p>
            <a:fld id="{ED5DE5F6-F9F6-4249-932E-B2AC7D642EE6}" type="slidenum">
              <a:rPr lang="pt-BR" smtClean="0"/>
              <a:t>‹nº›</a:t>
            </a:fld>
            <a:endParaRPr lang="pt-BR"/>
          </a:p>
        </p:txBody>
      </p:sp>
    </p:spTree>
    <p:extLst>
      <p:ext uri="{BB962C8B-B14F-4D97-AF65-F5344CB8AC3E}">
        <p14:creationId xmlns:p14="http://schemas.microsoft.com/office/powerpoint/2010/main" val="359156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D24EC8-35C0-4E47-A494-5BE5615DD707}"/>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06D30CA-E695-5D41-92AB-D291A0A54F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AA13FBC7-30A2-6F45-8510-A71A33D4B1B5}"/>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5C9A20C-E589-4245-8998-BF45B875BC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D46F4EE6-410F-B342-8254-BEC83CAFF219}"/>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72B3C72-459A-6843-BA28-05A77216DC99}"/>
              </a:ext>
            </a:extLst>
          </p:cNvPr>
          <p:cNvSpPr>
            <a:spLocks noGrp="1"/>
          </p:cNvSpPr>
          <p:nvPr>
            <p:ph type="dt" sz="half" idx="10"/>
          </p:nvPr>
        </p:nvSpPr>
        <p:spPr/>
        <p:txBody>
          <a:bodyPr/>
          <a:lstStyle/>
          <a:p>
            <a:fld id="{774A8445-6A8D-E645-ACD9-A73E4BF208F4}" type="datetimeFigureOut">
              <a:rPr lang="pt-BR" smtClean="0"/>
              <a:t>16/10/2023</a:t>
            </a:fld>
            <a:endParaRPr lang="pt-BR"/>
          </a:p>
        </p:txBody>
      </p:sp>
      <p:sp>
        <p:nvSpPr>
          <p:cNvPr id="8" name="Espaço Reservado para Rodapé 7">
            <a:extLst>
              <a:ext uri="{FF2B5EF4-FFF2-40B4-BE49-F238E27FC236}">
                <a16:creationId xmlns:a16="http://schemas.microsoft.com/office/drawing/2014/main" id="{47F0BE7C-90E3-3041-A30E-3298FC23CD4F}"/>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C8F6E07F-F6C8-D544-B0B3-1A907CEEE1F7}"/>
              </a:ext>
            </a:extLst>
          </p:cNvPr>
          <p:cNvSpPr>
            <a:spLocks noGrp="1"/>
          </p:cNvSpPr>
          <p:nvPr>
            <p:ph type="sldNum" sz="quarter" idx="12"/>
          </p:nvPr>
        </p:nvSpPr>
        <p:spPr/>
        <p:txBody>
          <a:bodyPr/>
          <a:lstStyle/>
          <a:p>
            <a:fld id="{ED5DE5F6-F9F6-4249-932E-B2AC7D642EE6}" type="slidenum">
              <a:rPr lang="pt-BR" smtClean="0"/>
              <a:t>‹nº›</a:t>
            </a:fld>
            <a:endParaRPr lang="pt-BR"/>
          </a:p>
        </p:txBody>
      </p:sp>
    </p:spTree>
    <p:extLst>
      <p:ext uri="{BB962C8B-B14F-4D97-AF65-F5344CB8AC3E}">
        <p14:creationId xmlns:p14="http://schemas.microsoft.com/office/powerpoint/2010/main" val="2258971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E2354A-744F-7144-8E7F-71E8F69BDBC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C1089E5F-DBDF-AA47-9172-1F81A35A6935}"/>
              </a:ext>
            </a:extLst>
          </p:cNvPr>
          <p:cNvSpPr>
            <a:spLocks noGrp="1"/>
          </p:cNvSpPr>
          <p:nvPr>
            <p:ph type="dt" sz="half" idx="10"/>
          </p:nvPr>
        </p:nvSpPr>
        <p:spPr/>
        <p:txBody>
          <a:bodyPr/>
          <a:lstStyle/>
          <a:p>
            <a:fld id="{774A8445-6A8D-E645-ACD9-A73E4BF208F4}" type="datetimeFigureOut">
              <a:rPr lang="pt-BR" smtClean="0"/>
              <a:t>16/10/2023</a:t>
            </a:fld>
            <a:endParaRPr lang="pt-BR"/>
          </a:p>
        </p:txBody>
      </p:sp>
      <p:sp>
        <p:nvSpPr>
          <p:cNvPr id="4" name="Espaço Reservado para Rodapé 3">
            <a:extLst>
              <a:ext uri="{FF2B5EF4-FFF2-40B4-BE49-F238E27FC236}">
                <a16:creationId xmlns:a16="http://schemas.microsoft.com/office/drawing/2014/main" id="{3E8DAEFB-8FE1-A443-8C91-545B27648B10}"/>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7EEE62B4-0976-2A4A-A35D-604DFA66BB95}"/>
              </a:ext>
            </a:extLst>
          </p:cNvPr>
          <p:cNvSpPr>
            <a:spLocks noGrp="1"/>
          </p:cNvSpPr>
          <p:nvPr>
            <p:ph type="sldNum" sz="quarter" idx="12"/>
          </p:nvPr>
        </p:nvSpPr>
        <p:spPr/>
        <p:txBody>
          <a:bodyPr/>
          <a:lstStyle/>
          <a:p>
            <a:fld id="{ED5DE5F6-F9F6-4249-932E-B2AC7D642EE6}" type="slidenum">
              <a:rPr lang="pt-BR" smtClean="0"/>
              <a:t>‹nº›</a:t>
            </a:fld>
            <a:endParaRPr lang="pt-BR"/>
          </a:p>
        </p:txBody>
      </p:sp>
    </p:spTree>
    <p:extLst>
      <p:ext uri="{BB962C8B-B14F-4D97-AF65-F5344CB8AC3E}">
        <p14:creationId xmlns:p14="http://schemas.microsoft.com/office/powerpoint/2010/main" val="63423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244E057-380C-8E4D-8B81-8F22D313E51C}"/>
              </a:ext>
            </a:extLst>
          </p:cNvPr>
          <p:cNvSpPr>
            <a:spLocks noGrp="1"/>
          </p:cNvSpPr>
          <p:nvPr>
            <p:ph type="dt" sz="half" idx="10"/>
          </p:nvPr>
        </p:nvSpPr>
        <p:spPr/>
        <p:txBody>
          <a:bodyPr/>
          <a:lstStyle/>
          <a:p>
            <a:fld id="{774A8445-6A8D-E645-ACD9-A73E4BF208F4}" type="datetimeFigureOut">
              <a:rPr lang="pt-BR" smtClean="0"/>
              <a:t>16/10/2023</a:t>
            </a:fld>
            <a:endParaRPr lang="pt-BR"/>
          </a:p>
        </p:txBody>
      </p:sp>
      <p:sp>
        <p:nvSpPr>
          <p:cNvPr id="3" name="Espaço Reservado para Rodapé 2">
            <a:extLst>
              <a:ext uri="{FF2B5EF4-FFF2-40B4-BE49-F238E27FC236}">
                <a16:creationId xmlns:a16="http://schemas.microsoft.com/office/drawing/2014/main" id="{27D79989-FA7C-6548-9EAC-AA1EA7252DBA}"/>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3E218125-4B52-F849-B4F8-E21E493F0D62}"/>
              </a:ext>
            </a:extLst>
          </p:cNvPr>
          <p:cNvSpPr>
            <a:spLocks noGrp="1"/>
          </p:cNvSpPr>
          <p:nvPr>
            <p:ph type="sldNum" sz="quarter" idx="12"/>
          </p:nvPr>
        </p:nvSpPr>
        <p:spPr/>
        <p:txBody>
          <a:bodyPr/>
          <a:lstStyle/>
          <a:p>
            <a:fld id="{ED5DE5F6-F9F6-4249-932E-B2AC7D642EE6}" type="slidenum">
              <a:rPr lang="pt-BR" smtClean="0"/>
              <a:t>‹nº›</a:t>
            </a:fld>
            <a:endParaRPr lang="pt-BR"/>
          </a:p>
        </p:txBody>
      </p:sp>
    </p:spTree>
    <p:extLst>
      <p:ext uri="{BB962C8B-B14F-4D97-AF65-F5344CB8AC3E}">
        <p14:creationId xmlns:p14="http://schemas.microsoft.com/office/powerpoint/2010/main" val="214875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45B5F2-6BEB-CC44-9DA5-6FA3FD5B826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D58E85F6-7034-0B4D-8861-D46157F9C4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99A43C02-0E79-1145-B59B-47468F926D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C5B74F1-2816-9748-BE64-B53C37C8876A}"/>
              </a:ext>
            </a:extLst>
          </p:cNvPr>
          <p:cNvSpPr>
            <a:spLocks noGrp="1"/>
          </p:cNvSpPr>
          <p:nvPr>
            <p:ph type="dt" sz="half" idx="10"/>
          </p:nvPr>
        </p:nvSpPr>
        <p:spPr/>
        <p:txBody>
          <a:bodyPr/>
          <a:lstStyle/>
          <a:p>
            <a:fld id="{774A8445-6A8D-E645-ACD9-A73E4BF208F4}" type="datetimeFigureOut">
              <a:rPr lang="pt-BR" smtClean="0"/>
              <a:t>16/10/2023</a:t>
            </a:fld>
            <a:endParaRPr lang="pt-BR"/>
          </a:p>
        </p:txBody>
      </p:sp>
      <p:sp>
        <p:nvSpPr>
          <p:cNvPr id="6" name="Espaço Reservado para Rodapé 5">
            <a:extLst>
              <a:ext uri="{FF2B5EF4-FFF2-40B4-BE49-F238E27FC236}">
                <a16:creationId xmlns:a16="http://schemas.microsoft.com/office/drawing/2014/main" id="{F447B778-EDD2-2E40-BFB6-7FFF22C2E4F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ED0FD87-A227-AF4D-9355-5B237E94151F}"/>
              </a:ext>
            </a:extLst>
          </p:cNvPr>
          <p:cNvSpPr>
            <a:spLocks noGrp="1"/>
          </p:cNvSpPr>
          <p:nvPr>
            <p:ph type="sldNum" sz="quarter" idx="12"/>
          </p:nvPr>
        </p:nvSpPr>
        <p:spPr/>
        <p:txBody>
          <a:bodyPr/>
          <a:lstStyle/>
          <a:p>
            <a:fld id="{ED5DE5F6-F9F6-4249-932E-B2AC7D642EE6}" type="slidenum">
              <a:rPr lang="pt-BR" smtClean="0"/>
              <a:t>‹nº›</a:t>
            </a:fld>
            <a:endParaRPr lang="pt-BR"/>
          </a:p>
        </p:txBody>
      </p:sp>
    </p:spTree>
    <p:extLst>
      <p:ext uri="{BB962C8B-B14F-4D97-AF65-F5344CB8AC3E}">
        <p14:creationId xmlns:p14="http://schemas.microsoft.com/office/powerpoint/2010/main" val="3986310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D45469-FB96-BF49-9144-3294338C1DD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C7DD3703-1D96-6946-B139-FCF2C51B84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04FDE4DB-E0DC-2D4C-88B9-03D171DAE7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CCACAAC-C70D-8945-BDF8-68454B5CA7C0}"/>
              </a:ext>
            </a:extLst>
          </p:cNvPr>
          <p:cNvSpPr>
            <a:spLocks noGrp="1"/>
          </p:cNvSpPr>
          <p:nvPr>
            <p:ph type="dt" sz="half" idx="10"/>
          </p:nvPr>
        </p:nvSpPr>
        <p:spPr/>
        <p:txBody>
          <a:bodyPr/>
          <a:lstStyle/>
          <a:p>
            <a:fld id="{774A8445-6A8D-E645-ACD9-A73E4BF208F4}" type="datetimeFigureOut">
              <a:rPr lang="pt-BR" smtClean="0"/>
              <a:t>16/10/2023</a:t>
            </a:fld>
            <a:endParaRPr lang="pt-BR"/>
          </a:p>
        </p:txBody>
      </p:sp>
      <p:sp>
        <p:nvSpPr>
          <p:cNvPr id="6" name="Espaço Reservado para Rodapé 5">
            <a:extLst>
              <a:ext uri="{FF2B5EF4-FFF2-40B4-BE49-F238E27FC236}">
                <a16:creationId xmlns:a16="http://schemas.microsoft.com/office/drawing/2014/main" id="{32CD247E-1AD4-5246-95EC-1653BEFD8CB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B0B4573-32D7-A34F-8B06-28D57971CEC3}"/>
              </a:ext>
            </a:extLst>
          </p:cNvPr>
          <p:cNvSpPr>
            <a:spLocks noGrp="1"/>
          </p:cNvSpPr>
          <p:nvPr>
            <p:ph type="sldNum" sz="quarter" idx="12"/>
          </p:nvPr>
        </p:nvSpPr>
        <p:spPr/>
        <p:txBody>
          <a:bodyPr/>
          <a:lstStyle/>
          <a:p>
            <a:fld id="{ED5DE5F6-F9F6-4249-932E-B2AC7D642EE6}" type="slidenum">
              <a:rPr lang="pt-BR" smtClean="0"/>
              <a:t>‹nº›</a:t>
            </a:fld>
            <a:endParaRPr lang="pt-BR"/>
          </a:p>
        </p:txBody>
      </p:sp>
    </p:spTree>
    <p:extLst>
      <p:ext uri="{BB962C8B-B14F-4D97-AF65-F5344CB8AC3E}">
        <p14:creationId xmlns:p14="http://schemas.microsoft.com/office/powerpoint/2010/main" val="167248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D77A90B0-84C9-CB48-82B0-99EEB57D05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6518E38E-97A5-0245-A257-A72F19B7CE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CDD4140-8066-BE4B-9F78-728B9FD0E0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A8445-6A8D-E645-ACD9-A73E4BF208F4}" type="datetimeFigureOut">
              <a:rPr lang="pt-BR" smtClean="0"/>
              <a:t>16/10/2023</a:t>
            </a:fld>
            <a:endParaRPr lang="pt-BR"/>
          </a:p>
        </p:txBody>
      </p:sp>
      <p:sp>
        <p:nvSpPr>
          <p:cNvPr id="5" name="Espaço Reservado para Rodapé 4">
            <a:extLst>
              <a:ext uri="{FF2B5EF4-FFF2-40B4-BE49-F238E27FC236}">
                <a16:creationId xmlns:a16="http://schemas.microsoft.com/office/drawing/2014/main" id="{09B7A31A-7754-2149-A4D6-05809C87D8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141A1FE7-8369-3143-9EDF-1EB5891975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DE5F6-F9F6-4249-932E-B2AC7D642EE6}" type="slidenum">
              <a:rPr lang="pt-BR" smtClean="0"/>
              <a:t>‹nº›</a:t>
            </a:fld>
            <a:endParaRPr lang="pt-BR"/>
          </a:p>
        </p:txBody>
      </p:sp>
    </p:spTree>
    <p:extLst>
      <p:ext uri="{BB962C8B-B14F-4D97-AF65-F5344CB8AC3E}">
        <p14:creationId xmlns:p14="http://schemas.microsoft.com/office/powerpoint/2010/main" val="3081047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bcb.gov.br/estabilidadefinanceira/instituicaopagament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omo será o Open Banking no Brasil? - Fala, Nubank">
            <a:extLst>
              <a:ext uri="{FF2B5EF4-FFF2-40B4-BE49-F238E27FC236}">
                <a16:creationId xmlns:a16="http://schemas.microsoft.com/office/drawing/2014/main" id="{F504AB2B-54CD-524C-9379-A3D381828724}"/>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20896" r="4882"/>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32A823A5-531C-4B4E-BD31-F4966C44AC06}"/>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5100" dirty="0">
                <a:solidFill>
                  <a:srgbClr val="FFFFFF"/>
                </a:solidFill>
              </a:rPr>
              <a:t>Sistema </a:t>
            </a:r>
            <a:r>
              <a:rPr lang="en-US" sz="5100" dirty="0" err="1">
                <a:solidFill>
                  <a:srgbClr val="FFFFFF"/>
                </a:solidFill>
              </a:rPr>
              <a:t>Brasileiro</a:t>
            </a:r>
            <a:r>
              <a:rPr lang="en-US" sz="5100" dirty="0">
                <a:solidFill>
                  <a:srgbClr val="FFFFFF"/>
                </a:solidFill>
              </a:rPr>
              <a:t> de </a:t>
            </a:r>
            <a:r>
              <a:rPr lang="en-US" sz="5100" dirty="0" err="1">
                <a:solidFill>
                  <a:srgbClr val="FFFFFF"/>
                </a:solidFill>
              </a:rPr>
              <a:t>Pagamentos</a:t>
            </a:r>
            <a:br>
              <a:rPr lang="en-US" sz="5100" dirty="0">
                <a:solidFill>
                  <a:srgbClr val="FFFFFF"/>
                </a:solidFill>
              </a:rPr>
            </a:br>
            <a:r>
              <a:rPr lang="en-US" sz="5100" dirty="0" err="1">
                <a:solidFill>
                  <a:srgbClr val="FFFFFF"/>
                </a:solidFill>
              </a:rPr>
              <a:t>Cartão</a:t>
            </a:r>
            <a:r>
              <a:rPr lang="en-US" sz="5100" dirty="0">
                <a:solidFill>
                  <a:srgbClr val="FFFFFF"/>
                </a:solidFill>
              </a:rPr>
              <a:t> de </a:t>
            </a:r>
            <a:r>
              <a:rPr lang="en-US" sz="5100" dirty="0" err="1">
                <a:solidFill>
                  <a:srgbClr val="FFFFFF"/>
                </a:solidFill>
              </a:rPr>
              <a:t>Crédito</a:t>
            </a:r>
            <a:br>
              <a:rPr lang="en-US" sz="5100" dirty="0">
                <a:solidFill>
                  <a:srgbClr val="FFFFFF"/>
                </a:solidFill>
              </a:rPr>
            </a:br>
            <a:r>
              <a:rPr lang="en-US" sz="5100" dirty="0">
                <a:solidFill>
                  <a:srgbClr val="FFFFFF"/>
                </a:solidFill>
              </a:rPr>
              <a:t>PIX</a:t>
            </a:r>
            <a:br>
              <a:rPr lang="en-US" sz="5100" dirty="0">
                <a:solidFill>
                  <a:srgbClr val="FFFFFF"/>
                </a:solidFill>
              </a:rPr>
            </a:br>
            <a:endParaRPr lang="en-US" sz="5100" dirty="0">
              <a:solidFill>
                <a:srgbClr val="FFFFFF"/>
              </a:solidFill>
            </a:endParaRPr>
          </a:p>
        </p:txBody>
      </p:sp>
      <p:sp>
        <p:nvSpPr>
          <p:cNvPr id="3" name="Espaço Reservado para Conteúdo 2">
            <a:extLst>
              <a:ext uri="{FF2B5EF4-FFF2-40B4-BE49-F238E27FC236}">
                <a16:creationId xmlns:a16="http://schemas.microsoft.com/office/drawing/2014/main" id="{44CEBD1F-F7FF-884C-A696-B00773274B25}"/>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a:solidFill>
                  <a:srgbClr val="FFFFFF"/>
                </a:solidFill>
              </a:rPr>
              <a:t>Professor Doutor Ruy Pereira Camilo Junior</a:t>
            </a:r>
          </a:p>
        </p:txBody>
      </p:sp>
    </p:spTree>
    <p:extLst>
      <p:ext uri="{BB962C8B-B14F-4D97-AF65-F5344CB8AC3E}">
        <p14:creationId xmlns:p14="http://schemas.microsoft.com/office/powerpoint/2010/main" val="1280562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130B90-C26E-5947-B4CE-A9BB9FA66928}"/>
              </a:ext>
            </a:extLst>
          </p:cNvPr>
          <p:cNvSpPr>
            <a:spLocks noGrp="1"/>
          </p:cNvSpPr>
          <p:nvPr>
            <p:ph type="title"/>
          </p:nvPr>
        </p:nvSpPr>
        <p:spPr/>
        <p:txBody>
          <a:bodyPr/>
          <a:lstStyle/>
          <a:p>
            <a:r>
              <a:rPr lang="pt-BR" dirty="0"/>
              <a:t>Arranjos de Pagamento</a:t>
            </a:r>
          </a:p>
        </p:txBody>
      </p:sp>
      <p:pic>
        <p:nvPicPr>
          <p:cNvPr id="4" name="Espaço Reservado para Conteúdo 3">
            <a:extLst>
              <a:ext uri="{FF2B5EF4-FFF2-40B4-BE49-F238E27FC236}">
                <a16:creationId xmlns:a16="http://schemas.microsoft.com/office/drawing/2014/main" id="{B3EDB0C1-E3BC-FC43-8C3F-6FB3B12640C7}"/>
              </a:ext>
            </a:extLst>
          </p:cNvPr>
          <p:cNvPicPr>
            <a:picLocks noGrp="1" noChangeAspect="1"/>
          </p:cNvPicPr>
          <p:nvPr>
            <p:ph idx="1"/>
          </p:nvPr>
        </p:nvPicPr>
        <p:blipFill>
          <a:blip r:embed="rId2"/>
          <a:stretch>
            <a:fillRect/>
          </a:stretch>
        </p:blipFill>
        <p:spPr>
          <a:xfrm>
            <a:off x="2807584" y="1825625"/>
            <a:ext cx="6576831" cy="4351338"/>
          </a:xfrm>
          <a:prstGeom prst="rect">
            <a:avLst/>
          </a:prstGeom>
        </p:spPr>
      </p:pic>
    </p:spTree>
    <p:extLst>
      <p:ext uri="{BB962C8B-B14F-4D97-AF65-F5344CB8AC3E}">
        <p14:creationId xmlns:p14="http://schemas.microsoft.com/office/powerpoint/2010/main" val="236059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C4A77-3E54-F340-A1DF-4AE082A3438A}"/>
              </a:ext>
            </a:extLst>
          </p:cNvPr>
          <p:cNvSpPr>
            <a:spLocks noGrp="1"/>
          </p:cNvSpPr>
          <p:nvPr>
            <p:ph type="title"/>
          </p:nvPr>
        </p:nvSpPr>
        <p:spPr/>
        <p:txBody>
          <a:bodyPr/>
          <a:lstStyle/>
          <a:p>
            <a:r>
              <a:rPr lang="pt-BR" dirty="0"/>
              <a:t>Cartão de Crédito </a:t>
            </a:r>
          </a:p>
        </p:txBody>
      </p:sp>
      <p:sp>
        <p:nvSpPr>
          <p:cNvPr id="3" name="Espaço Reservado para Conteúdo 2">
            <a:extLst>
              <a:ext uri="{FF2B5EF4-FFF2-40B4-BE49-F238E27FC236}">
                <a16:creationId xmlns:a16="http://schemas.microsoft.com/office/drawing/2014/main" id="{3A591BAE-7800-3346-BB5D-047215F2197B}"/>
              </a:ext>
            </a:extLst>
          </p:cNvPr>
          <p:cNvSpPr>
            <a:spLocks noGrp="1"/>
          </p:cNvSpPr>
          <p:nvPr>
            <p:ph idx="1"/>
          </p:nvPr>
        </p:nvSpPr>
        <p:spPr/>
        <p:txBody>
          <a:bodyPr/>
          <a:lstStyle/>
          <a:p>
            <a:r>
              <a:rPr lang="pt-BR" dirty="0"/>
              <a:t>Primeiro cartão: </a:t>
            </a:r>
            <a:r>
              <a:rPr lang="pt-BR" dirty="0" err="1"/>
              <a:t>diners</a:t>
            </a:r>
            <a:r>
              <a:rPr lang="pt-BR" dirty="0"/>
              <a:t> </a:t>
            </a:r>
            <a:r>
              <a:rPr lang="pt-BR" dirty="0" err="1"/>
              <a:t>club</a:t>
            </a:r>
            <a:endParaRPr lang="pt-BR" dirty="0"/>
          </a:p>
          <a:p>
            <a:r>
              <a:rPr lang="pt-BR" dirty="0"/>
              <a:t>Contrato atípico e de adesão.</a:t>
            </a:r>
          </a:p>
          <a:p>
            <a:r>
              <a:rPr lang="pt-BR" dirty="0"/>
              <a:t>Emissor cadastra titular, emite cartão, administra pagamento ao estabelecimento, processa pagamento feito pelo titular, financia saques e parcelamentos, presta contas.</a:t>
            </a:r>
          </a:p>
          <a:p>
            <a:r>
              <a:rPr lang="pt-BR" dirty="0"/>
              <a:t>Súmula 283, STJ de 2004: As empresas administradoras de cartão de crédito são instituições financeiras e, por isso, os juros remuneratórios por elas cobrados não sofrem as limitações da Lei de Usura.</a:t>
            </a:r>
          </a:p>
        </p:txBody>
      </p:sp>
    </p:spTree>
    <p:extLst>
      <p:ext uri="{BB962C8B-B14F-4D97-AF65-F5344CB8AC3E}">
        <p14:creationId xmlns:p14="http://schemas.microsoft.com/office/powerpoint/2010/main" val="2627606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F763A-5420-E341-9F21-4ABEB90E1D07}"/>
              </a:ext>
            </a:extLst>
          </p:cNvPr>
          <p:cNvSpPr>
            <a:spLocks noGrp="1"/>
          </p:cNvSpPr>
          <p:nvPr>
            <p:ph type="title"/>
          </p:nvPr>
        </p:nvSpPr>
        <p:spPr/>
        <p:txBody>
          <a:bodyPr/>
          <a:lstStyle/>
          <a:p>
            <a:r>
              <a:rPr lang="pt-BR" dirty="0"/>
              <a:t>Financiamento </a:t>
            </a:r>
          </a:p>
        </p:txBody>
      </p:sp>
      <p:sp>
        <p:nvSpPr>
          <p:cNvPr id="3" name="Espaço Reservado para Conteúdo 2">
            <a:extLst>
              <a:ext uri="{FF2B5EF4-FFF2-40B4-BE49-F238E27FC236}">
                <a16:creationId xmlns:a16="http://schemas.microsoft.com/office/drawing/2014/main" id="{80D7AB2C-1922-DA41-BDAB-CE093EC3B2B1}"/>
              </a:ext>
            </a:extLst>
          </p:cNvPr>
          <p:cNvSpPr>
            <a:spLocks noGrp="1"/>
          </p:cNvSpPr>
          <p:nvPr>
            <p:ph idx="1"/>
          </p:nvPr>
        </p:nvSpPr>
        <p:spPr/>
        <p:txBody>
          <a:bodyPr>
            <a:normAutofit fontScale="85000" lnSpcReduction="20000"/>
          </a:bodyPr>
          <a:lstStyle/>
          <a:p>
            <a:pPr marL="0" indent="0" algn="just">
              <a:buNone/>
            </a:pPr>
            <a:r>
              <a:rPr lang="pt-BR" b="0" i="0" dirty="0">
                <a:solidFill>
                  <a:srgbClr val="333333"/>
                </a:solidFill>
                <a:effectLst/>
                <a:latin typeface="Verdana" panose="020B0604030504040204" pitchFamily="34" charset="0"/>
              </a:rPr>
              <a:t>1. As empresas administradoras de cartões de crédito que são, elas próprias, instituições financeiras utilizam recursos próprios para financiar os débitos decorrentes do não pagamento integral das faturas, não havendo necessidade de cláusula-mandato para tanto.</a:t>
            </a:r>
          </a:p>
          <a:p>
            <a:pPr marL="0" indent="0" algn="just">
              <a:buNone/>
            </a:pPr>
            <a:r>
              <a:rPr lang="pt-BR" b="0" i="0" dirty="0">
                <a:solidFill>
                  <a:srgbClr val="333333"/>
                </a:solidFill>
                <a:effectLst/>
                <a:latin typeface="Verdana" panose="020B0604030504040204" pitchFamily="34" charset="0"/>
              </a:rPr>
              <a:t>2. Mesmo as operadoras de cartões não constituídas formalmente para operar como instituições financeiras (cartões </a:t>
            </a:r>
            <a:r>
              <a:rPr lang="pt-BR" b="0" i="1" dirty="0" err="1">
                <a:solidFill>
                  <a:srgbClr val="333333"/>
                </a:solidFill>
                <a:effectLst/>
                <a:latin typeface="Verdana" panose="020B0604030504040204" pitchFamily="34" charset="0"/>
              </a:rPr>
              <a:t>private</a:t>
            </a:r>
            <a:r>
              <a:rPr lang="pt-BR" b="0" i="1" dirty="0">
                <a:solidFill>
                  <a:srgbClr val="333333"/>
                </a:solidFill>
                <a:effectLst/>
                <a:latin typeface="Verdana" panose="020B0604030504040204" pitchFamily="34" charset="0"/>
              </a:rPr>
              <a:t> </a:t>
            </a:r>
            <a:r>
              <a:rPr lang="pt-BR" b="0" i="1" dirty="0" err="1">
                <a:solidFill>
                  <a:srgbClr val="333333"/>
                </a:solidFill>
                <a:effectLst/>
                <a:latin typeface="Verdana" panose="020B0604030504040204" pitchFamily="34" charset="0"/>
              </a:rPr>
              <a:t>label</a:t>
            </a:r>
            <a:r>
              <a:rPr lang="pt-BR" b="0" i="0" dirty="0">
                <a:solidFill>
                  <a:srgbClr val="333333"/>
                </a:solidFill>
                <a:effectLst/>
                <a:latin typeface="Verdana" panose="020B0604030504040204" pitchFamily="34" charset="0"/>
              </a:rPr>
              <a:t>), na mesma situação, captam numerário no mercado, valendo-se da cláusula-mandato, de forma global e periódica, o que inviabiliza a prestação de contas individualizada.</a:t>
            </a:r>
          </a:p>
          <a:p>
            <a:pPr marL="0" indent="0" algn="just">
              <a:buNone/>
            </a:pPr>
            <a:r>
              <a:rPr lang="pt-BR" b="0" i="0" dirty="0">
                <a:solidFill>
                  <a:srgbClr val="333333"/>
                </a:solidFill>
                <a:effectLst/>
                <a:latin typeface="Verdana" panose="020B0604030504040204" pitchFamily="34" charset="0"/>
              </a:rPr>
              <a:t>3. Nessa espécie de contrato não há abusividade na estipulação da cláusula-mandato, porque inerente ao funcionamento do sistema, não incidindo a restrição do enunciado 60 da Súmula do STJ (...)</a:t>
            </a:r>
          </a:p>
          <a:p>
            <a:pPr marL="0" indent="0" algn="just">
              <a:buNone/>
            </a:pPr>
            <a:r>
              <a:rPr lang="pt-BR" b="0" i="0" dirty="0">
                <a:solidFill>
                  <a:srgbClr val="333333"/>
                </a:solidFill>
                <a:effectLst/>
                <a:latin typeface="Verdana" panose="020B0604030504040204" pitchFamily="34" charset="0"/>
              </a:rPr>
              <a:t>(STJ. 4ª Turma. </a:t>
            </a:r>
            <a:r>
              <a:rPr lang="pt-BR" b="0" i="0" dirty="0" err="1">
                <a:solidFill>
                  <a:srgbClr val="333333"/>
                </a:solidFill>
                <a:effectLst/>
                <a:latin typeface="Verdana" panose="020B0604030504040204" pitchFamily="34" charset="0"/>
              </a:rPr>
              <a:t>AgRg</a:t>
            </a:r>
            <a:r>
              <a:rPr lang="pt-BR" b="0" i="0" dirty="0">
                <a:solidFill>
                  <a:srgbClr val="333333"/>
                </a:solidFill>
                <a:effectLst/>
                <a:latin typeface="Verdana" panose="020B0604030504040204" pitchFamily="34" charset="0"/>
              </a:rPr>
              <a:t> no </a:t>
            </a:r>
            <a:r>
              <a:rPr lang="pt-BR" b="0" i="0" dirty="0" err="1">
                <a:solidFill>
                  <a:srgbClr val="333333"/>
                </a:solidFill>
                <a:effectLst/>
                <a:latin typeface="Verdana" panose="020B0604030504040204" pitchFamily="34" charset="0"/>
              </a:rPr>
              <a:t>REsp</a:t>
            </a:r>
            <a:r>
              <a:rPr lang="pt-BR" b="0" i="0" dirty="0">
                <a:solidFill>
                  <a:srgbClr val="333333"/>
                </a:solidFill>
                <a:effectLst/>
                <a:latin typeface="Verdana" panose="020B0604030504040204" pitchFamily="34" charset="0"/>
              </a:rPr>
              <a:t> 1256866/RS, Rel. Min. Marco </a:t>
            </a:r>
            <a:r>
              <a:rPr lang="pt-BR" b="0" i="0" dirty="0" err="1">
                <a:solidFill>
                  <a:srgbClr val="333333"/>
                </a:solidFill>
                <a:effectLst/>
                <a:latin typeface="Verdana" panose="020B0604030504040204" pitchFamily="34" charset="0"/>
              </a:rPr>
              <a:t>Buzzi</a:t>
            </a:r>
            <a:r>
              <a:rPr lang="pt-BR" b="0" i="0" dirty="0">
                <a:solidFill>
                  <a:srgbClr val="333333"/>
                </a:solidFill>
                <a:effectLst/>
                <a:latin typeface="Verdana" panose="020B0604030504040204" pitchFamily="34" charset="0"/>
              </a:rPr>
              <a:t>, Rel. </a:t>
            </a:r>
            <a:r>
              <a:rPr lang="pt-BR" b="0" i="0" dirty="0" err="1">
                <a:solidFill>
                  <a:srgbClr val="333333"/>
                </a:solidFill>
                <a:effectLst/>
                <a:latin typeface="Verdana" panose="020B0604030504040204" pitchFamily="34" charset="0"/>
              </a:rPr>
              <a:t>p</a:t>
            </a:r>
            <a:r>
              <a:rPr lang="pt-BR" b="0" i="0" dirty="0">
                <a:solidFill>
                  <a:srgbClr val="333333"/>
                </a:solidFill>
                <a:effectLst/>
                <a:latin typeface="Verdana" panose="020B0604030504040204" pitchFamily="34" charset="0"/>
              </a:rPr>
              <a:t>/ Acórdão Min. Maria Isabel </a:t>
            </a:r>
            <a:r>
              <a:rPr lang="pt-BR" b="0" i="0" dirty="0" err="1">
                <a:solidFill>
                  <a:srgbClr val="333333"/>
                </a:solidFill>
                <a:effectLst/>
                <a:latin typeface="Verdana" panose="020B0604030504040204" pitchFamily="34" charset="0"/>
              </a:rPr>
              <a:t>Gallotti</a:t>
            </a:r>
            <a:r>
              <a:rPr lang="pt-BR" b="0" i="0" dirty="0">
                <a:solidFill>
                  <a:srgbClr val="333333"/>
                </a:solidFill>
                <a:effectLst/>
                <a:latin typeface="Verdana" panose="020B0604030504040204" pitchFamily="34" charset="0"/>
              </a:rPr>
              <a:t>, julgado em 10/02/2015)</a:t>
            </a:r>
          </a:p>
          <a:p>
            <a:pPr marL="0" indent="0">
              <a:buNone/>
            </a:pPr>
            <a:endParaRPr lang="pt-BR" dirty="0"/>
          </a:p>
        </p:txBody>
      </p:sp>
    </p:spTree>
    <p:extLst>
      <p:ext uri="{BB962C8B-B14F-4D97-AF65-F5344CB8AC3E}">
        <p14:creationId xmlns:p14="http://schemas.microsoft.com/office/powerpoint/2010/main" val="4262253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90A723-3A47-CD4C-93CA-E71A0F3A1DA3}"/>
              </a:ext>
            </a:extLst>
          </p:cNvPr>
          <p:cNvSpPr>
            <a:spLocks noGrp="1"/>
          </p:cNvSpPr>
          <p:nvPr>
            <p:ph type="title"/>
          </p:nvPr>
        </p:nvSpPr>
        <p:spPr/>
        <p:txBody>
          <a:bodyPr/>
          <a:lstStyle/>
          <a:p>
            <a:r>
              <a:rPr lang="pt-BR" dirty="0"/>
              <a:t>Exemplo de cláusula-mandato</a:t>
            </a:r>
          </a:p>
        </p:txBody>
      </p:sp>
      <p:sp>
        <p:nvSpPr>
          <p:cNvPr id="3" name="Espaço Reservado para Conteúdo 2">
            <a:extLst>
              <a:ext uri="{FF2B5EF4-FFF2-40B4-BE49-F238E27FC236}">
                <a16:creationId xmlns:a16="http://schemas.microsoft.com/office/drawing/2014/main" id="{B87E5D17-B05A-9D49-BF56-7AB82770B8A8}"/>
              </a:ext>
            </a:extLst>
          </p:cNvPr>
          <p:cNvSpPr>
            <a:spLocks noGrp="1"/>
          </p:cNvSpPr>
          <p:nvPr>
            <p:ph idx="1"/>
          </p:nvPr>
        </p:nvSpPr>
        <p:spPr/>
        <p:txBody>
          <a:bodyPr>
            <a:normAutofit fontScale="40000" lnSpcReduction="20000"/>
          </a:bodyPr>
          <a:lstStyle/>
          <a:p>
            <a:pPr marL="0" indent="0" algn="just">
              <a:buNone/>
            </a:pPr>
            <a:endParaRPr lang="pt-BR" b="0" i="0" dirty="0">
              <a:solidFill>
                <a:srgbClr val="333333"/>
              </a:solidFill>
              <a:effectLst/>
              <a:latin typeface="Verdana" panose="020B0604030504040204" pitchFamily="34" charset="0"/>
            </a:endParaRPr>
          </a:p>
          <a:p>
            <a:pPr marL="0" indent="0" algn="just">
              <a:buNone/>
            </a:pPr>
            <a:endParaRPr lang="pt-BR" dirty="0">
              <a:solidFill>
                <a:srgbClr val="333333"/>
              </a:solidFill>
              <a:latin typeface="Verdana" panose="020B0604030504040204" pitchFamily="34" charset="0"/>
            </a:endParaRPr>
          </a:p>
          <a:p>
            <a:pPr marL="0" indent="0" algn="just">
              <a:buNone/>
            </a:pPr>
            <a:r>
              <a:rPr lang="pt-BR" sz="4200" b="0" i="0" dirty="0">
                <a:solidFill>
                  <a:srgbClr val="333333"/>
                </a:solidFill>
                <a:effectLst/>
                <a:latin typeface="Times New Roman" panose="02020603050405020304" pitchFamily="18" charset="0"/>
                <a:cs typeface="Times New Roman" panose="02020603050405020304" pitchFamily="18" charset="0"/>
              </a:rPr>
              <a:t>O débito decorrente das aquisições pelo TITULAR ou seu(</a:t>
            </a:r>
            <a:r>
              <a:rPr lang="pt-BR" sz="4200" b="0" i="0" dirty="0" err="1">
                <a:solidFill>
                  <a:srgbClr val="333333"/>
                </a:solidFill>
                <a:effectLst/>
                <a:latin typeface="Times New Roman" panose="02020603050405020304" pitchFamily="18" charset="0"/>
                <a:cs typeface="Times New Roman" panose="02020603050405020304" pitchFamily="18" charset="0"/>
              </a:rPr>
              <a:t>s</a:t>
            </a:r>
            <a:r>
              <a:rPr lang="pt-BR" sz="4200" b="0" i="0" dirty="0">
                <a:solidFill>
                  <a:srgbClr val="333333"/>
                </a:solidFill>
                <a:effectLst/>
                <a:latin typeface="Times New Roman" panose="02020603050405020304" pitchFamily="18" charset="0"/>
                <a:cs typeface="Times New Roman" panose="02020603050405020304" pitchFamily="18" charset="0"/>
              </a:rPr>
              <a:t>) beneficiário(</a:t>
            </a:r>
            <a:r>
              <a:rPr lang="pt-BR" sz="4200" b="0" i="0" dirty="0" err="1">
                <a:solidFill>
                  <a:srgbClr val="333333"/>
                </a:solidFill>
                <a:effectLst/>
                <a:latin typeface="Times New Roman" panose="02020603050405020304" pitchFamily="18" charset="0"/>
                <a:cs typeface="Times New Roman" panose="02020603050405020304" pitchFamily="18" charset="0"/>
              </a:rPr>
              <a:t>s</a:t>
            </a:r>
            <a:r>
              <a:rPr lang="pt-BR" sz="4200" b="0" i="0" dirty="0">
                <a:solidFill>
                  <a:srgbClr val="333333"/>
                </a:solidFill>
                <a:effectLst/>
                <a:latin typeface="Times New Roman" panose="02020603050405020304" pitchFamily="18" charset="0"/>
                <a:cs typeface="Times New Roman" panose="02020603050405020304" pitchFamily="18" charset="0"/>
              </a:rPr>
              <a:t>), através do uso do CARTÃO DE CRÉDITO "XXX", poderá ser parcial ou totalmente financiado por Instituição Financeira de livre escolha da "XXX" ADMINISTRADORA DE CARTÕES DE CRÉDITO LTDA., mediante a cobrança de encargos praticados pela Instituição Financeira e/ou Administradora de Cartões de Crédito. Para tal fim, o TITULAR, neste ato e por este instrumento, nomeia e constitui a "XXX" ADMINISTRADORA DE CARTÕES DE CRÉDITO LTDA. sua procuradora para o fim especial de, em nome e por conta do TITULAR, negociar e obter financiamento aqui mencionado, em qualquer Instituição Financeira e/ou Administradora de Cartões de Crédito de sua livre escolha, podendo esta, para tal fim, ajustar e fixar prazos e juros, comissões, encargos, lugar e pagamento e demais cláusulas e condições por mais especiais que sejam, celebrar contratos, aceitar letras de câmbio, emitir notas promissórias, assinar cheques, recibos, quitações e outros documentos necessários ao cabal cumprimento deste mandato, razão pela qual o TITULAR  desde já reconhece como líquida e certa a dívida que assim vier a ser contraída em seu nome, além de cobrável por via executiva qualquer que seja o documento que o representar, com renúncia expressa dele, mandante, de opor qualquer contestação quer ao montante, quer à qualidade da dívida e quer ainda, ao rito executivo para sua cobrança."</a:t>
            </a:r>
          </a:p>
          <a:p>
            <a:pPr algn="just"/>
            <a:br>
              <a:rPr lang="pt-BR" b="0" i="0" dirty="0">
                <a:solidFill>
                  <a:srgbClr val="333333"/>
                </a:solidFill>
                <a:effectLst/>
                <a:latin typeface="Verdana" panose="020B0604030504040204" pitchFamily="34" charset="0"/>
              </a:rPr>
            </a:br>
            <a:endParaRPr lang="pt-BR" b="0" i="0" dirty="0">
              <a:solidFill>
                <a:srgbClr val="333333"/>
              </a:solidFill>
              <a:effectLst/>
              <a:latin typeface="Verdana" panose="020B0604030504040204" pitchFamily="34" charset="0"/>
            </a:endParaRPr>
          </a:p>
          <a:p>
            <a:br>
              <a:rPr lang="pt-BR" dirty="0"/>
            </a:br>
            <a:endParaRPr lang="pt-BR" dirty="0"/>
          </a:p>
        </p:txBody>
      </p:sp>
    </p:spTree>
    <p:extLst>
      <p:ext uri="{BB962C8B-B14F-4D97-AF65-F5344CB8AC3E}">
        <p14:creationId xmlns:p14="http://schemas.microsoft.com/office/powerpoint/2010/main" val="2334457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7201941" cy="150876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95826EF7-A952-A840-84F1-6D0F3B4B057D}"/>
              </a:ext>
            </a:extLst>
          </p:cNvPr>
          <p:cNvSpPr>
            <a:spLocks noGrp="1"/>
          </p:cNvSpPr>
          <p:nvPr>
            <p:ph type="title"/>
          </p:nvPr>
        </p:nvSpPr>
        <p:spPr>
          <a:xfrm>
            <a:off x="777240" y="694944"/>
            <a:ext cx="6610388" cy="1042416"/>
          </a:xfrm>
        </p:spPr>
        <p:txBody>
          <a:bodyPr>
            <a:normAutofit/>
          </a:bodyPr>
          <a:lstStyle/>
          <a:p>
            <a:r>
              <a:rPr lang="pt-BR" sz="3300">
                <a:solidFill>
                  <a:srgbClr val="FFFFFF"/>
                </a:solidFill>
              </a:rPr>
              <a:t>Sistema de Pagamento Instâneo do Bacen</a:t>
            </a:r>
          </a:p>
        </p:txBody>
      </p:sp>
      <p:sp>
        <p:nvSpPr>
          <p:cNvPr id="11" name="Rectangle 10">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2"/>
            <a:ext cx="1861718" cy="1506594"/>
          </a:xfrm>
          <a:prstGeom prst="rect">
            <a:avLst/>
          </a:prstGeom>
          <a:solidFill>
            <a:srgbClr val="6DBAA7">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130552"/>
            <a:ext cx="7205472" cy="4270248"/>
          </a:xfrm>
          <a:prstGeom prst="rect">
            <a:avLst/>
          </a:prstGeom>
          <a:solidFill>
            <a:srgbClr val="6DBAA7">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Imagem 3">
            <a:extLst>
              <a:ext uri="{FF2B5EF4-FFF2-40B4-BE49-F238E27FC236}">
                <a16:creationId xmlns:a16="http://schemas.microsoft.com/office/drawing/2014/main" id="{5D80FD56-2302-3B49-B7CC-3C13B4D2194F}"/>
              </a:ext>
            </a:extLst>
          </p:cNvPr>
          <p:cNvPicPr>
            <a:picLocks noChangeAspect="1"/>
          </p:cNvPicPr>
          <p:nvPr/>
        </p:nvPicPr>
        <p:blipFill>
          <a:blip r:embed="rId2"/>
          <a:stretch>
            <a:fillRect/>
          </a:stretch>
        </p:blipFill>
        <p:spPr>
          <a:xfrm>
            <a:off x="670142" y="2361534"/>
            <a:ext cx="6795370" cy="3805407"/>
          </a:xfrm>
          <a:prstGeom prst="rect">
            <a:avLst/>
          </a:prstGeom>
        </p:spPr>
      </p:pic>
      <p:sp>
        <p:nvSpPr>
          <p:cNvPr id="17"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B49551F7-7FB5-CD4B-88F1-6B9C84BF40A2}"/>
              </a:ext>
            </a:extLst>
          </p:cNvPr>
          <p:cNvSpPr>
            <a:spLocks noGrp="1"/>
          </p:cNvSpPr>
          <p:nvPr>
            <p:ph idx="1"/>
          </p:nvPr>
        </p:nvSpPr>
        <p:spPr>
          <a:xfrm>
            <a:off x="8109311" y="2393792"/>
            <a:ext cx="3360212" cy="3740893"/>
          </a:xfrm>
        </p:spPr>
        <p:txBody>
          <a:bodyPr anchor="ctr">
            <a:normAutofit/>
          </a:bodyPr>
          <a:lstStyle/>
          <a:p>
            <a:r>
              <a:rPr lang="pt-BR" sz="1800" dirty="0"/>
              <a:t>Pagamento instantâneo, gratuito e pode ser feito a qualquer momento da semana.</a:t>
            </a:r>
          </a:p>
          <a:p>
            <a:r>
              <a:rPr lang="pt-BR" sz="1800" dirty="0"/>
              <a:t>Quanto custou para  desenvolver?</a:t>
            </a:r>
          </a:p>
          <a:p>
            <a:endParaRPr lang="pt-BR" sz="1800" dirty="0"/>
          </a:p>
          <a:p>
            <a:pPr marL="0" indent="0">
              <a:buNone/>
            </a:pPr>
            <a:r>
              <a:rPr lang="pt-BR" sz="1800" dirty="0"/>
              <a:t>US$ 4 milhões!</a:t>
            </a:r>
          </a:p>
        </p:txBody>
      </p:sp>
    </p:spTree>
    <p:extLst>
      <p:ext uri="{BB962C8B-B14F-4D97-AF65-F5344CB8AC3E}">
        <p14:creationId xmlns:p14="http://schemas.microsoft.com/office/powerpoint/2010/main" val="1088214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BC7A14-C975-F74D-90F6-503650D2466E}"/>
              </a:ext>
            </a:extLst>
          </p:cNvPr>
          <p:cNvSpPr>
            <a:spLocks noGrp="1"/>
          </p:cNvSpPr>
          <p:nvPr>
            <p:ph type="title"/>
          </p:nvPr>
        </p:nvSpPr>
        <p:spPr/>
        <p:txBody>
          <a:bodyPr/>
          <a:lstStyle/>
          <a:p>
            <a:r>
              <a:rPr lang="pt-BR" dirty="0"/>
              <a:t>FAZ UM PIX...</a:t>
            </a:r>
          </a:p>
        </p:txBody>
      </p:sp>
      <p:sp>
        <p:nvSpPr>
          <p:cNvPr id="3" name="Espaço Reservado para Conteúdo 2">
            <a:extLst>
              <a:ext uri="{FF2B5EF4-FFF2-40B4-BE49-F238E27FC236}">
                <a16:creationId xmlns:a16="http://schemas.microsoft.com/office/drawing/2014/main" id="{A323E60F-FE47-3C49-A10C-A6418C8564F0}"/>
              </a:ext>
            </a:extLst>
          </p:cNvPr>
          <p:cNvSpPr>
            <a:spLocks noGrp="1"/>
          </p:cNvSpPr>
          <p:nvPr>
            <p:ph idx="1"/>
          </p:nvPr>
        </p:nvSpPr>
        <p:spPr/>
        <p:txBody>
          <a:bodyPr>
            <a:normAutofit fontScale="92500" lnSpcReduction="10000"/>
          </a:bodyPr>
          <a:lstStyle/>
          <a:p>
            <a:pPr algn="l"/>
            <a:r>
              <a:rPr lang="pt-BR" dirty="0">
                <a:latin typeface="Times New Roman" panose="02020603050405020304" pitchFamily="18" charset="0"/>
                <a:cs typeface="Times New Roman" panose="02020603050405020304" pitchFamily="18" charset="0"/>
              </a:rPr>
              <a:t>M</a:t>
            </a:r>
            <a:r>
              <a:rPr lang="pt-BR" b="0" i="0" dirty="0">
                <a:effectLst/>
                <a:latin typeface="Times New Roman" panose="02020603050405020304" pitchFamily="18" charset="0"/>
                <a:cs typeface="Times New Roman" panose="02020603050405020304" pitchFamily="18" charset="0"/>
              </a:rPr>
              <a:t>eio de pagamento </a:t>
            </a:r>
            <a:r>
              <a:rPr lang="pt-BR" dirty="0">
                <a:latin typeface="Times New Roman" panose="02020603050405020304" pitchFamily="18" charset="0"/>
                <a:cs typeface="Times New Roman" panose="02020603050405020304" pitchFamily="18" charset="0"/>
              </a:rPr>
              <a:t>amplo.</a:t>
            </a:r>
          </a:p>
          <a:p>
            <a:pPr algn="l"/>
            <a:r>
              <a:rPr lang="pt-BR" b="0" i="0" dirty="0">
                <a:effectLst/>
                <a:latin typeface="Times New Roman" panose="02020603050405020304" pitchFamily="18" charset="0"/>
                <a:cs typeface="Times New Roman" panose="02020603050405020304" pitchFamily="18" charset="0"/>
              </a:rPr>
              <a:t>Em vez de instrumento bancário, como cartão, pode ser usado celular.</a:t>
            </a:r>
          </a:p>
          <a:p>
            <a:pPr algn="l"/>
            <a:r>
              <a:rPr lang="pt-BR" dirty="0">
                <a:latin typeface="Times New Roman" panose="02020603050405020304" pitchFamily="18" charset="0"/>
                <a:cs typeface="Times New Roman" panose="02020603050405020304" pitchFamily="18" charset="0"/>
              </a:rPr>
              <a:t>Dispensa conta bancária (por ser conta em instituição de pagamento).</a:t>
            </a:r>
          </a:p>
          <a:p>
            <a:pPr algn="l"/>
            <a:r>
              <a:rPr lang="pt-BR" dirty="0">
                <a:latin typeface="Times New Roman" panose="02020603050405020304" pitchFamily="18" charset="0"/>
                <a:cs typeface="Times New Roman" panose="02020603050405020304" pitchFamily="18" charset="0"/>
              </a:rPr>
              <a:t>Chave </a:t>
            </a:r>
            <a:r>
              <a:rPr lang="pt-BR" dirty="0" err="1">
                <a:latin typeface="Times New Roman" panose="02020603050405020304" pitchFamily="18" charset="0"/>
                <a:cs typeface="Times New Roman" panose="02020603050405020304" pitchFamily="18" charset="0"/>
              </a:rPr>
              <a:t>pix</a:t>
            </a:r>
            <a:r>
              <a:rPr lang="pt-BR" dirty="0">
                <a:latin typeface="Times New Roman" panose="02020603050405020304" pitchFamily="18" charset="0"/>
                <a:cs typeface="Times New Roman" panose="02020603050405020304" pitchFamily="18" charset="0"/>
              </a:rPr>
              <a:t> pode ser numero de celular,  CPF, </a:t>
            </a:r>
            <a:r>
              <a:rPr lang="pt-BR" dirty="0" err="1">
                <a:latin typeface="Times New Roman" panose="02020603050405020304" pitchFamily="18" charset="0"/>
                <a:cs typeface="Times New Roman" panose="02020603050405020304" pitchFamily="18" charset="0"/>
              </a:rPr>
              <a:t>etc</a:t>
            </a:r>
            <a:endParaRPr lang="pt-BR" dirty="0">
              <a:latin typeface="Times New Roman" panose="02020603050405020304" pitchFamily="18" charset="0"/>
              <a:cs typeface="Times New Roman" panose="02020603050405020304" pitchFamily="18" charset="0"/>
            </a:endParaRPr>
          </a:p>
          <a:p>
            <a:pPr algn="l"/>
            <a:r>
              <a:rPr lang="pt-BR" b="0" i="0" dirty="0" err="1">
                <a:effectLst/>
                <a:latin typeface="Times New Roman" panose="02020603050405020304" pitchFamily="18" charset="0"/>
                <a:cs typeface="Times New Roman" panose="02020603050405020304" pitchFamily="18" charset="0"/>
              </a:rPr>
              <a:t>Pix</a:t>
            </a:r>
            <a:r>
              <a:rPr lang="pt-BR" b="0" i="0" dirty="0">
                <a:effectLst/>
                <a:latin typeface="Times New Roman" panose="02020603050405020304" pitchFamily="18" charset="0"/>
                <a:cs typeface="Times New Roman" panose="02020603050405020304" pitchFamily="18" charset="0"/>
              </a:rPr>
              <a:t> não tem limite de horário, nem de dia da semana e os recursos são disponibilizados ao recebedor em poucos segundos. O </a:t>
            </a:r>
            <a:r>
              <a:rPr lang="pt-BR" b="0" i="0" dirty="0" err="1">
                <a:effectLst/>
                <a:latin typeface="Times New Roman" panose="02020603050405020304" pitchFamily="18" charset="0"/>
                <a:cs typeface="Times New Roman" panose="02020603050405020304" pitchFamily="18" charset="0"/>
              </a:rPr>
              <a:t>Pix</a:t>
            </a:r>
            <a:r>
              <a:rPr lang="pt-BR" b="0" i="0" dirty="0">
                <a:effectLst/>
                <a:latin typeface="Times New Roman" panose="02020603050405020304" pitchFamily="18" charset="0"/>
                <a:cs typeface="Times New Roman" panose="02020603050405020304" pitchFamily="18" charset="0"/>
              </a:rPr>
              <a:t> funciona 24 horas, 7 dias por semana, entre quaisquer bancos, de banco para </a:t>
            </a:r>
            <a:r>
              <a:rPr lang="pt-BR" b="0" i="1" dirty="0" err="1">
                <a:effectLst/>
                <a:latin typeface="Times New Roman" panose="02020603050405020304" pitchFamily="18" charset="0"/>
                <a:cs typeface="Times New Roman" panose="02020603050405020304" pitchFamily="18" charset="0"/>
              </a:rPr>
              <a:t>fintech</a:t>
            </a:r>
            <a:r>
              <a:rPr lang="pt-BR" b="0" i="0" dirty="0">
                <a:effectLst/>
                <a:latin typeface="Times New Roman" panose="02020603050405020304" pitchFamily="18" charset="0"/>
                <a:cs typeface="Times New Roman" panose="02020603050405020304" pitchFamily="18" charset="0"/>
              </a:rPr>
              <a:t>, de </a:t>
            </a:r>
            <a:r>
              <a:rPr lang="pt-BR" b="0" i="1" dirty="0" err="1">
                <a:effectLst/>
                <a:latin typeface="Times New Roman" panose="02020603050405020304" pitchFamily="18" charset="0"/>
                <a:cs typeface="Times New Roman" panose="02020603050405020304" pitchFamily="18" charset="0"/>
              </a:rPr>
              <a:t>fintech</a:t>
            </a:r>
            <a:r>
              <a:rPr lang="pt-BR" b="0" i="0" dirty="0">
                <a:effectLst/>
                <a:latin typeface="Times New Roman" panose="02020603050405020304" pitchFamily="18" charset="0"/>
                <a:cs typeface="Times New Roman" panose="02020603050405020304" pitchFamily="18" charset="0"/>
              </a:rPr>
              <a:t> para </a:t>
            </a:r>
            <a:r>
              <a:rPr lang="pt-BR" i="0" strike="noStrike"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instituição de pagamento</a:t>
            </a:r>
            <a:r>
              <a:rPr lang="pt-BR" i="0" dirty="0">
                <a:effectLst/>
                <a:latin typeface="Times New Roman" panose="02020603050405020304" pitchFamily="18" charset="0"/>
                <a:cs typeface="Times New Roman" panose="02020603050405020304" pitchFamily="18" charset="0"/>
              </a:rPr>
              <a:t>, entre outros.</a:t>
            </a:r>
          </a:p>
          <a:p>
            <a:r>
              <a:rPr lang="pt-BR" dirty="0">
                <a:latin typeface="Times New Roman" panose="02020603050405020304" pitchFamily="18" charset="0"/>
                <a:cs typeface="Times New Roman" panose="02020603050405020304" pitchFamily="18" charset="0"/>
              </a:rPr>
              <a:t>Banco central não permite transferência direta, sem IF ou IP, para não estatizar o sistema de pagamentos....</a:t>
            </a:r>
            <a:br>
              <a:rPr lang="pt-BR" dirty="0"/>
            </a:br>
            <a:endParaRPr lang="pt-BR" dirty="0"/>
          </a:p>
        </p:txBody>
      </p:sp>
    </p:spTree>
    <p:extLst>
      <p:ext uri="{BB962C8B-B14F-4D97-AF65-F5344CB8AC3E}">
        <p14:creationId xmlns:p14="http://schemas.microsoft.com/office/powerpoint/2010/main" val="2702564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CFE9EA-50D8-4028-BE42-DC2D813BE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251674"/>
            <a:ext cx="11548872"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E1477E7-DE69-A740-A95C-B6CC96B92D4B}"/>
              </a:ext>
            </a:extLst>
          </p:cNvPr>
          <p:cNvSpPr>
            <a:spLocks noGrp="1"/>
          </p:cNvSpPr>
          <p:nvPr>
            <p:ph type="title"/>
          </p:nvPr>
        </p:nvSpPr>
        <p:spPr>
          <a:xfrm>
            <a:off x="4379976" y="452842"/>
            <a:ext cx="6976872" cy="1261872"/>
          </a:xfrm>
        </p:spPr>
        <p:txBody>
          <a:bodyPr vert="horz" lIns="91440" tIns="45720" rIns="91440" bIns="45720" rtlCol="0" anchor="ctr">
            <a:normAutofit fontScale="90000"/>
          </a:bodyPr>
          <a:lstStyle/>
          <a:p>
            <a:pPr algn="ctr"/>
            <a:r>
              <a:rPr lang="en-US" sz="4100" kern="1200" dirty="0">
                <a:solidFill>
                  <a:schemeClr val="bg1"/>
                </a:solidFill>
                <a:latin typeface="+mj-lt"/>
                <a:ea typeface="+mj-ea"/>
                <a:cs typeface="+mj-cs"/>
              </a:rPr>
              <a:t>Por que o </a:t>
            </a:r>
            <a:r>
              <a:rPr lang="en-US" sz="4100" kern="1200" dirty="0" err="1">
                <a:solidFill>
                  <a:schemeClr val="bg1"/>
                </a:solidFill>
                <a:latin typeface="+mj-lt"/>
                <a:ea typeface="+mj-ea"/>
                <a:cs typeface="+mj-cs"/>
              </a:rPr>
              <a:t>sistema</a:t>
            </a:r>
            <a:r>
              <a:rPr lang="en-US" sz="4100" kern="1200" dirty="0">
                <a:solidFill>
                  <a:schemeClr val="bg1"/>
                </a:solidFill>
                <a:latin typeface="+mj-lt"/>
                <a:ea typeface="+mj-ea"/>
                <a:cs typeface="+mj-cs"/>
              </a:rPr>
              <a:t> de </a:t>
            </a:r>
            <a:r>
              <a:rPr lang="en-US" sz="4100" kern="1200" dirty="0" err="1">
                <a:solidFill>
                  <a:schemeClr val="bg1"/>
                </a:solidFill>
                <a:latin typeface="+mj-lt"/>
                <a:ea typeface="+mj-ea"/>
                <a:cs typeface="+mj-cs"/>
              </a:rPr>
              <a:t>pagamentos</a:t>
            </a:r>
            <a:r>
              <a:rPr lang="en-US" sz="4100" kern="1200" dirty="0">
                <a:solidFill>
                  <a:schemeClr val="bg1"/>
                </a:solidFill>
                <a:latin typeface="+mj-lt"/>
                <a:ea typeface="+mj-ea"/>
                <a:cs typeface="+mj-cs"/>
              </a:rPr>
              <a:t> </a:t>
            </a:r>
            <a:r>
              <a:rPr lang="en-US" sz="4100" kern="1200" dirty="0" err="1">
                <a:solidFill>
                  <a:schemeClr val="bg1"/>
                </a:solidFill>
                <a:latin typeface="+mj-lt"/>
                <a:ea typeface="+mj-ea"/>
                <a:cs typeface="+mj-cs"/>
              </a:rPr>
              <a:t>é</a:t>
            </a:r>
            <a:r>
              <a:rPr lang="en-US" sz="4100" kern="1200" dirty="0">
                <a:solidFill>
                  <a:schemeClr val="bg1"/>
                </a:solidFill>
                <a:latin typeface="+mj-lt"/>
                <a:ea typeface="+mj-ea"/>
                <a:cs typeface="+mj-cs"/>
              </a:rPr>
              <a:t> </a:t>
            </a:r>
            <a:r>
              <a:rPr lang="en-US" sz="4100" kern="1200" dirty="0" err="1">
                <a:solidFill>
                  <a:schemeClr val="bg1"/>
                </a:solidFill>
                <a:latin typeface="+mj-lt"/>
                <a:ea typeface="+mj-ea"/>
                <a:cs typeface="+mj-cs"/>
              </a:rPr>
              <a:t>importante</a:t>
            </a:r>
            <a:r>
              <a:rPr lang="en-US" sz="4100" kern="1200" dirty="0">
                <a:solidFill>
                  <a:schemeClr val="bg1"/>
                </a:solidFill>
                <a:latin typeface="+mj-lt"/>
                <a:ea typeface="+mj-ea"/>
                <a:cs typeface="+mj-cs"/>
              </a:rPr>
              <a:t>? </a:t>
            </a:r>
            <a:r>
              <a:rPr lang="en-US" sz="4100" kern="1200" dirty="0" err="1">
                <a:solidFill>
                  <a:schemeClr val="bg1"/>
                </a:solidFill>
                <a:latin typeface="+mj-lt"/>
                <a:ea typeface="+mj-ea"/>
                <a:cs typeface="+mj-cs"/>
              </a:rPr>
              <a:t>Quais</a:t>
            </a:r>
            <a:r>
              <a:rPr lang="en-US" sz="4100" kern="1200" dirty="0">
                <a:solidFill>
                  <a:schemeClr val="bg1"/>
                </a:solidFill>
                <a:latin typeface="+mj-lt"/>
                <a:ea typeface="+mj-ea"/>
                <a:cs typeface="+mj-cs"/>
              </a:rPr>
              <a:t> </a:t>
            </a:r>
            <a:r>
              <a:rPr lang="en-US" sz="4100" kern="1200" dirty="0" err="1">
                <a:solidFill>
                  <a:schemeClr val="bg1"/>
                </a:solidFill>
                <a:latin typeface="+mj-lt"/>
                <a:ea typeface="+mj-ea"/>
                <a:cs typeface="+mj-cs"/>
              </a:rPr>
              <a:t>devem</a:t>
            </a:r>
            <a:r>
              <a:rPr lang="en-US" sz="4100" kern="1200" dirty="0">
                <a:solidFill>
                  <a:schemeClr val="bg1"/>
                </a:solidFill>
                <a:latin typeface="+mj-lt"/>
                <a:ea typeface="+mj-ea"/>
                <a:cs typeface="+mj-cs"/>
              </a:rPr>
              <a:t> ser </a:t>
            </a:r>
            <a:r>
              <a:rPr lang="en-US" sz="4100" kern="1200" dirty="0" err="1">
                <a:solidFill>
                  <a:schemeClr val="bg1"/>
                </a:solidFill>
                <a:latin typeface="+mj-lt"/>
                <a:ea typeface="+mj-ea"/>
                <a:cs typeface="+mj-cs"/>
              </a:rPr>
              <a:t>suas</a:t>
            </a:r>
            <a:r>
              <a:rPr lang="en-US" sz="4100" kern="1200" dirty="0">
                <a:solidFill>
                  <a:schemeClr val="bg1"/>
                </a:solidFill>
                <a:latin typeface="+mj-lt"/>
                <a:ea typeface="+mj-ea"/>
                <a:cs typeface="+mj-cs"/>
              </a:rPr>
              <a:t> </a:t>
            </a:r>
            <a:r>
              <a:rPr lang="en-US" sz="4100" kern="1200" dirty="0" err="1">
                <a:solidFill>
                  <a:schemeClr val="bg1"/>
                </a:solidFill>
                <a:latin typeface="+mj-lt"/>
                <a:ea typeface="+mj-ea"/>
                <a:cs typeface="+mj-cs"/>
              </a:rPr>
              <a:t>características</a:t>
            </a:r>
            <a:r>
              <a:rPr lang="en-US" sz="4100" kern="1200" dirty="0">
                <a:solidFill>
                  <a:schemeClr val="bg1"/>
                </a:solidFill>
                <a:latin typeface="+mj-lt"/>
                <a:ea typeface="+mj-ea"/>
                <a:cs typeface="+mj-cs"/>
              </a:rPr>
              <a:t>?</a:t>
            </a:r>
          </a:p>
        </p:txBody>
      </p:sp>
      <p:cxnSp>
        <p:nvCxnSpPr>
          <p:cNvPr id="11" name="Straight Connector 10">
            <a:extLst>
              <a:ext uri="{FF2B5EF4-FFF2-40B4-BE49-F238E27FC236}">
                <a16:creationId xmlns:a16="http://schemas.microsoft.com/office/drawing/2014/main" id="{9A218DD6-0CC7-465B-B80F-747F97B402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623740"/>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pic>
        <p:nvPicPr>
          <p:cNvPr id="4" name="Espaço Reservado para Conteúdo 3">
            <a:extLst>
              <a:ext uri="{FF2B5EF4-FFF2-40B4-BE49-F238E27FC236}">
                <a16:creationId xmlns:a16="http://schemas.microsoft.com/office/drawing/2014/main" id="{A854C5A7-8767-5C44-96BC-09D3E3E9BE5B}"/>
              </a:ext>
            </a:extLst>
          </p:cNvPr>
          <p:cNvPicPr>
            <a:picLocks noGrp="1" noChangeAspect="1"/>
          </p:cNvPicPr>
          <p:nvPr>
            <p:ph idx="1"/>
          </p:nvPr>
        </p:nvPicPr>
        <p:blipFill>
          <a:blip r:embed="rId2"/>
          <a:stretch>
            <a:fillRect/>
          </a:stretch>
        </p:blipFill>
        <p:spPr>
          <a:xfrm>
            <a:off x="1264508" y="2150036"/>
            <a:ext cx="9662983" cy="4206240"/>
          </a:xfrm>
          <a:prstGeom prst="rect">
            <a:avLst/>
          </a:prstGeom>
        </p:spPr>
      </p:pic>
    </p:spTree>
    <p:extLst>
      <p:ext uri="{BB962C8B-B14F-4D97-AF65-F5344CB8AC3E}">
        <p14:creationId xmlns:p14="http://schemas.microsoft.com/office/powerpoint/2010/main" val="3754500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3AF22CE9-013E-8043-ABB5-660D08D71E9A}"/>
              </a:ext>
            </a:extLst>
          </p:cNvPr>
          <p:cNvSpPr>
            <a:spLocks noGrp="1"/>
          </p:cNvSpPr>
          <p:nvPr>
            <p:ph type="title"/>
          </p:nvPr>
        </p:nvSpPr>
        <p:spPr>
          <a:xfrm>
            <a:off x="1115568" y="548640"/>
            <a:ext cx="10168128" cy="1179576"/>
          </a:xfrm>
        </p:spPr>
        <p:txBody>
          <a:bodyPr>
            <a:normAutofit/>
          </a:bodyPr>
          <a:lstStyle/>
          <a:p>
            <a:r>
              <a:rPr lang="pt-BR" sz="4000"/>
              <a:t>Sistemas de pagamentos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Espaço Reservado para Conteúdo 2">
            <a:extLst>
              <a:ext uri="{FF2B5EF4-FFF2-40B4-BE49-F238E27FC236}">
                <a16:creationId xmlns:a16="http://schemas.microsoft.com/office/drawing/2014/main" id="{6660C3FF-5297-F04B-AF85-D8BBC654BA06}"/>
              </a:ext>
            </a:extLst>
          </p:cNvPr>
          <p:cNvSpPr>
            <a:spLocks noGrp="1"/>
          </p:cNvSpPr>
          <p:nvPr>
            <p:ph idx="1"/>
          </p:nvPr>
        </p:nvSpPr>
        <p:spPr>
          <a:xfrm>
            <a:off x="1115568" y="2481943"/>
            <a:ext cx="10168128" cy="3695020"/>
          </a:xfrm>
        </p:spPr>
        <p:txBody>
          <a:bodyPr>
            <a:normAutofit/>
          </a:bodyPr>
          <a:lstStyle/>
          <a:p>
            <a:r>
              <a:rPr lang="pt-BR" sz="1200"/>
              <a:t>Fazem rodar a economia</a:t>
            </a:r>
          </a:p>
          <a:p>
            <a:r>
              <a:rPr lang="pt-BR" sz="1200"/>
              <a:t>Eficiência: rapidez e custo baixo</a:t>
            </a:r>
          </a:p>
          <a:p>
            <a:r>
              <a:rPr lang="pt-BR" sz="1200"/>
              <a:t>Segurança: reduzir riscos de fraudes</a:t>
            </a:r>
          </a:p>
          <a:p>
            <a:pPr marL="0" indent="0">
              <a:buNone/>
            </a:pPr>
            <a:endParaRPr lang="pt-BR" sz="1200"/>
          </a:p>
          <a:p>
            <a:pPr marL="0" indent="0">
              <a:buNone/>
            </a:pPr>
            <a:r>
              <a:rPr lang="pt-BR" sz="1200"/>
              <a:t>Sistemas de liquidação dos bancos centrais podem ser:</a:t>
            </a:r>
          </a:p>
          <a:p>
            <a:pPr marL="0" indent="0">
              <a:buNone/>
            </a:pPr>
            <a:endParaRPr lang="pt-BR" sz="1200"/>
          </a:p>
          <a:p>
            <a:pPr marL="514350" indent="-514350">
              <a:buAutoNum type="alphaLcParenR"/>
            </a:pPr>
            <a:r>
              <a:rPr lang="pt-BR" sz="1200"/>
              <a:t>Liquidação diferida por valor liquido (em geral feita no final do dia);</a:t>
            </a:r>
          </a:p>
          <a:p>
            <a:pPr marL="514350" indent="-514350">
              <a:buAutoNum type="alphaLcParenR"/>
            </a:pPr>
            <a:r>
              <a:rPr lang="pt-BR" sz="1200"/>
              <a:t>Liquidação pelo valor bruto em tempo real (não há settlement lag)</a:t>
            </a:r>
          </a:p>
          <a:p>
            <a:pPr marL="0" indent="0">
              <a:buNone/>
            </a:pPr>
            <a:endParaRPr lang="pt-BR" sz="1200"/>
          </a:p>
          <a:p>
            <a:pPr marL="0" indent="0">
              <a:buNone/>
            </a:pPr>
            <a:r>
              <a:rPr lang="pt-BR" sz="1200"/>
              <a:t>SBP - Sistema brasileiro de pagamentos (2001)  e STR - sistema de transferência de reservas ( 2002): transferências interbancárias em tempo real, e em caráter irrevogável e irretratável.</a:t>
            </a:r>
          </a:p>
          <a:p>
            <a:pPr marL="0" indent="0">
              <a:buNone/>
            </a:pPr>
            <a:endParaRPr lang="pt-BR" sz="1200"/>
          </a:p>
          <a:p>
            <a:pPr marL="0" indent="0">
              <a:buNone/>
            </a:pPr>
            <a:r>
              <a:rPr lang="pt-BR" sz="1200"/>
              <a:t>Reduz risco sistêmico, impedindo efeito domino</a:t>
            </a:r>
          </a:p>
          <a:p>
            <a:pPr marL="0" indent="0">
              <a:buNone/>
            </a:pPr>
            <a:endParaRPr lang="pt-BR" sz="1200"/>
          </a:p>
          <a:p>
            <a:pPr marL="0" indent="0">
              <a:buNone/>
            </a:pPr>
            <a:endParaRPr lang="pt-BR" sz="1200"/>
          </a:p>
          <a:p>
            <a:endParaRPr lang="pt-BR" sz="1200"/>
          </a:p>
        </p:txBody>
      </p:sp>
    </p:spTree>
    <p:extLst>
      <p:ext uri="{BB962C8B-B14F-4D97-AF65-F5344CB8AC3E}">
        <p14:creationId xmlns:p14="http://schemas.microsoft.com/office/powerpoint/2010/main" val="2451747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Espaço Reservado para Conteúdo 3">
            <a:extLst>
              <a:ext uri="{FF2B5EF4-FFF2-40B4-BE49-F238E27FC236}">
                <a16:creationId xmlns:a16="http://schemas.microsoft.com/office/drawing/2014/main" id="{5042211B-C3A6-F04C-B701-37FDA0077FB9}"/>
              </a:ext>
            </a:extLst>
          </p:cNvPr>
          <p:cNvPicPr>
            <a:picLocks noGrp="1" noChangeAspect="1"/>
          </p:cNvPicPr>
          <p:nvPr>
            <p:ph idx="1"/>
          </p:nvPr>
        </p:nvPicPr>
        <p:blipFill rotWithShape="1">
          <a:blip r:embed="rId2"/>
          <a:srcRect t="6656"/>
          <a:stretch/>
        </p:blipFill>
        <p:spPr>
          <a:xfrm>
            <a:off x="20" y="1282"/>
            <a:ext cx="12191980" cy="6856718"/>
          </a:xfrm>
          <a:prstGeom prst="rect">
            <a:avLst/>
          </a:prstGeom>
        </p:spPr>
      </p:pic>
    </p:spTree>
    <p:extLst>
      <p:ext uri="{BB962C8B-B14F-4D97-AF65-F5344CB8AC3E}">
        <p14:creationId xmlns:p14="http://schemas.microsoft.com/office/powerpoint/2010/main" val="392966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0CD686-F04E-1348-B053-3A731B0835D4}"/>
              </a:ext>
            </a:extLst>
          </p:cNvPr>
          <p:cNvSpPr>
            <a:spLocks noGrp="1"/>
          </p:cNvSpPr>
          <p:nvPr>
            <p:ph type="title"/>
          </p:nvPr>
        </p:nvSpPr>
        <p:spPr>
          <a:xfrm>
            <a:off x="648929" y="629266"/>
            <a:ext cx="3505495" cy="1622321"/>
          </a:xfrm>
        </p:spPr>
        <p:txBody>
          <a:bodyPr>
            <a:normAutofit/>
          </a:bodyPr>
          <a:lstStyle/>
          <a:p>
            <a:r>
              <a:rPr lang="pt-BR" sz="3100"/>
              <a:t>Evolução do sistema de pagamentos brasileiro</a:t>
            </a:r>
          </a:p>
        </p:txBody>
      </p:sp>
      <p:sp>
        <p:nvSpPr>
          <p:cNvPr id="3" name="Espaço Reservado para Conteúdo 2">
            <a:extLst>
              <a:ext uri="{FF2B5EF4-FFF2-40B4-BE49-F238E27FC236}">
                <a16:creationId xmlns:a16="http://schemas.microsoft.com/office/drawing/2014/main" id="{5F4F1B91-D99C-6B42-A80E-A7E269E3AC7F}"/>
              </a:ext>
            </a:extLst>
          </p:cNvPr>
          <p:cNvSpPr>
            <a:spLocks noGrp="1"/>
          </p:cNvSpPr>
          <p:nvPr>
            <p:ph idx="1"/>
          </p:nvPr>
        </p:nvSpPr>
        <p:spPr>
          <a:xfrm>
            <a:off x="648931" y="2438400"/>
            <a:ext cx="3505494" cy="3785419"/>
          </a:xfrm>
        </p:spPr>
        <p:txBody>
          <a:bodyPr>
            <a:normAutofit/>
          </a:bodyPr>
          <a:lstStyle/>
          <a:p>
            <a:pPr marL="0" indent="0">
              <a:buNone/>
            </a:pPr>
            <a:endParaRPr lang="pt-BR" sz="2000" dirty="0"/>
          </a:p>
          <a:p>
            <a:r>
              <a:rPr lang="pt-BR" sz="2000" dirty="0"/>
              <a:t>Sofisticação e pioneirismo do SPB, dada a experiência inflacionária</a:t>
            </a:r>
          </a:p>
          <a:p>
            <a:r>
              <a:rPr lang="pt-BR" sz="2000" dirty="0"/>
              <a:t>Importância para a segurança e estabilidade do sistema inteiro</a:t>
            </a:r>
          </a:p>
          <a:p>
            <a:r>
              <a:rPr lang="pt-BR" sz="2000" dirty="0"/>
              <a:t>Dos Bancos para as Maquininhas....</a:t>
            </a: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a:extLst>
              <a:ext uri="{FF2B5EF4-FFF2-40B4-BE49-F238E27FC236}">
                <a16:creationId xmlns:a16="http://schemas.microsoft.com/office/drawing/2014/main" id="{FD828203-1AC8-C24B-A639-6E49DB345C4E}"/>
              </a:ext>
            </a:extLst>
          </p:cNvPr>
          <p:cNvPicPr>
            <a:picLocks noChangeAspect="1"/>
          </p:cNvPicPr>
          <p:nvPr/>
        </p:nvPicPr>
        <p:blipFill>
          <a:blip r:embed="rId2"/>
          <a:stretch>
            <a:fillRect/>
          </a:stretch>
        </p:blipFill>
        <p:spPr>
          <a:xfrm>
            <a:off x="5405862" y="1734440"/>
            <a:ext cx="6019331" cy="3385873"/>
          </a:xfrm>
          <a:prstGeom prst="rect">
            <a:avLst/>
          </a:prstGeom>
          <a:effectLst/>
        </p:spPr>
      </p:pic>
    </p:spTree>
    <p:extLst>
      <p:ext uri="{BB962C8B-B14F-4D97-AF65-F5344CB8AC3E}">
        <p14:creationId xmlns:p14="http://schemas.microsoft.com/office/powerpoint/2010/main" val="302171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C5B335-B5A1-5A4F-98F8-A68313A1E594}"/>
              </a:ext>
            </a:extLst>
          </p:cNvPr>
          <p:cNvSpPr>
            <a:spLocks noGrp="1"/>
          </p:cNvSpPr>
          <p:nvPr>
            <p:ph type="title"/>
          </p:nvPr>
        </p:nvSpPr>
        <p:spPr/>
        <p:txBody>
          <a:bodyPr/>
          <a:lstStyle/>
          <a:p>
            <a:r>
              <a:rPr lang="pt-BR" dirty="0"/>
              <a:t>Sistema Brasileiro de Pagamentos (lei 12.865, de 2013)</a:t>
            </a:r>
          </a:p>
        </p:txBody>
      </p:sp>
      <p:sp>
        <p:nvSpPr>
          <p:cNvPr id="3" name="Espaço Reservado para Conteúdo 2">
            <a:extLst>
              <a:ext uri="{FF2B5EF4-FFF2-40B4-BE49-F238E27FC236}">
                <a16:creationId xmlns:a16="http://schemas.microsoft.com/office/drawing/2014/main" id="{EA5F6679-6ABA-904E-95C2-DD5058CF3FFC}"/>
              </a:ext>
            </a:extLst>
          </p:cNvPr>
          <p:cNvSpPr>
            <a:spLocks noGrp="1"/>
          </p:cNvSpPr>
          <p:nvPr>
            <p:ph idx="1"/>
          </p:nvPr>
        </p:nvSpPr>
        <p:spPr/>
        <p:txBody>
          <a:bodyPr/>
          <a:lstStyle/>
          <a:p>
            <a:r>
              <a:rPr lang="pt-BR" dirty="0"/>
              <a:t>No CC,  pagamento é forma de cumprimento específico de um obrigação. Nesta lei, significa fluxo de recursos pecuniários, haja ou não uma obrigação subjacente.</a:t>
            </a:r>
          </a:p>
          <a:p>
            <a:r>
              <a:rPr lang="pt-BR" dirty="0"/>
              <a:t>Pagamentos de grande valor feitos pelo STR – Sistema de Transferência de Reservas do Banco Central: liquidação bruta em tempo real.</a:t>
            </a:r>
          </a:p>
          <a:p>
            <a:r>
              <a:rPr lang="pt-BR" dirty="0"/>
              <a:t>Pagamentos de varejo: pode ser feito por entrega física de moeda, ou outros meios.</a:t>
            </a:r>
          </a:p>
          <a:p>
            <a:r>
              <a:rPr lang="pt-BR" dirty="0"/>
              <a:t>Lei ampliou a regulação para incluir arranjos e instituições de pagamentos, incluindo-as no SBP</a:t>
            </a:r>
          </a:p>
        </p:txBody>
      </p:sp>
    </p:spTree>
    <p:extLst>
      <p:ext uri="{BB962C8B-B14F-4D97-AF65-F5344CB8AC3E}">
        <p14:creationId xmlns:p14="http://schemas.microsoft.com/office/powerpoint/2010/main" val="2224481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88EB5B-AD44-2344-A4C4-AB4D5E4FFC71}"/>
              </a:ext>
            </a:extLst>
          </p:cNvPr>
          <p:cNvSpPr>
            <a:spLocks noGrp="1"/>
          </p:cNvSpPr>
          <p:nvPr>
            <p:ph type="title"/>
          </p:nvPr>
        </p:nvSpPr>
        <p:spPr/>
        <p:txBody>
          <a:bodyPr/>
          <a:lstStyle/>
          <a:p>
            <a:r>
              <a:rPr lang="pt-BR" dirty="0"/>
              <a:t>3 vetores</a:t>
            </a:r>
          </a:p>
        </p:txBody>
      </p:sp>
      <p:sp>
        <p:nvSpPr>
          <p:cNvPr id="3" name="Espaço Reservado para Conteúdo 2">
            <a:extLst>
              <a:ext uri="{FF2B5EF4-FFF2-40B4-BE49-F238E27FC236}">
                <a16:creationId xmlns:a16="http://schemas.microsoft.com/office/drawing/2014/main" id="{6A2FFA4A-9147-9C4A-8780-70ED8A107BD3}"/>
              </a:ext>
            </a:extLst>
          </p:cNvPr>
          <p:cNvSpPr>
            <a:spLocks noGrp="1"/>
          </p:cNvSpPr>
          <p:nvPr>
            <p:ph idx="1"/>
          </p:nvPr>
        </p:nvSpPr>
        <p:spPr/>
        <p:txBody>
          <a:bodyPr/>
          <a:lstStyle/>
          <a:p>
            <a:pPr>
              <a:buFont typeface="Wingdings" pitchFamily="2" charset="2"/>
              <a:buChar char="v"/>
            </a:pPr>
            <a:r>
              <a:rPr lang="pt-BR" dirty="0"/>
              <a:t>Eficiência </a:t>
            </a:r>
          </a:p>
          <a:p>
            <a:pPr>
              <a:buFont typeface="Wingdings" pitchFamily="2" charset="2"/>
              <a:buChar char="v"/>
            </a:pPr>
            <a:endParaRPr lang="pt-BR" dirty="0"/>
          </a:p>
          <a:p>
            <a:pPr>
              <a:buFont typeface="Wingdings" pitchFamily="2" charset="2"/>
              <a:buChar char="v"/>
            </a:pPr>
            <a:r>
              <a:rPr lang="pt-BR" dirty="0"/>
              <a:t>Desconcentração e competição: arranjos de pagamento são a porta de entrada das </a:t>
            </a:r>
            <a:r>
              <a:rPr lang="pt-BR" dirty="0" err="1"/>
              <a:t>fintechs</a:t>
            </a:r>
            <a:endParaRPr lang="pt-BR" dirty="0"/>
          </a:p>
          <a:p>
            <a:pPr>
              <a:buFont typeface="Wingdings" pitchFamily="2" charset="2"/>
              <a:buChar char="v"/>
            </a:pPr>
            <a:endParaRPr lang="pt-BR" dirty="0"/>
          </a:p>
          <a:p>
            <a:pPr>
              <a:buFont typeface="Wingdings" pitchFamily="2" charset="2"/>
              <a:buChar char="v"/>
            </a:pPr>
            <a:r>
              <a:rPr lang="pt-BR" dirty="0"/>
              <a:t>Democratização e </a:t>
            </a:r>
            <a:r>
              <a:rPr lang="pt-BR" dirty="0" err="1"/>
              <a:t>bancarização</a:t>
            </a:r>
            <a:endParaRPr lang="pt-BR" dirty="0"/>
          </a:p>
          <a:p>
            <a:pPr>
              <a:buFont typeface="Wingdings" pitchFamily="2" charset="2"/>
              <a:buChar char="v"/>
            </a:pPr>
            <a:endParaRPr lang="pt-BR" dirty="0"/>
          </a:p>
        </p:txBody>
      </p:sp>
    </p:spTree>
    <p:extLst>
      <p:ext uri="{BB962C8B-B14F-4D97-AF65-F5344CB8AC3E}">
        <p14:creationId xmlns:p14="http://schemas.microsoft.com/office/powerpoint/2010/main" val="1755320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930E8-B58B-324B-8229-8AC0B16357B7}"/>
              </a:ext>
            </a:extLst>
          </p:cNvPr>
          <p:cNvSpPr>
            <a:spLocks noGrp="1"/>
          </p:cNvSpPr>
          <p:nvPr>
            <p:ph type="title"/>
          </p:nvPr>
        </p:nvSpPr>
        <p:spPr/>
        <p:txBody>
          <a:bodyPr/>
          <a:lstStyle/>
          <a:p>
            <a:r>
              <a:rPr lang="pt-BR" dirty="0"/>
              <a:t>Arranjos de pagamento</a:t>
            </a:r>
          </a:p>
        </p:txBody>
      </p:sp>
      <p:sp>
        <p:nvSpPr>
          <p:cNvPr id="3" name="Espaço Reservado para Conteúdo 2">
            <a:extLst>
              <a:ext uri="{FF2B5EF4-FFF2-40B4-BE49-F238E27FC236}">
                <a16:creationId xmlns:a16="http://schemas.microsoft.com/office/drawing/2014/main" id="{047857CF-C2D4-C841-A0CC-7364FB748BC4}"/>
              </a:ext>
            </a:extLst>
          </p:cNvPr>
          <p:cNvSpPr>
            <a:spLocks noGrp="1"/>
          </p:cNvSpPr>
          <p:nvPr>
            <p:ph idx="1"/>
          </p:nvPr>
        </p:nvSpPr>
        <p:spPr/>
        <p:txBody>
          <a:bodyPr/>
          <a:lstStyle/>
          <a:p>
            <a:r>
              <a:rPr lang="pt-BR" dirty="0"/>
              <a:t>Cada arranjo de pagamento tem suas próprias regras e é gerido por seu instituidor</a:t>
            </a:r>
          </a:p>
          <a:p>
            <a:r>
              <a:rPr lang="pt-BR" dirty="0"/>
              <a:t>Excluem-se do SBP:</a:t>
            </a:r>
          </a:p>
          <a:p>
            <a:pPr marL="0" indent="0">
              <a:buNone/>
            </a:pPr>
            <a:r>
              <a:rPr lang="pt-BR" dirty="0"/>
              <a:t>a)  os cartões </a:t>
            </a:r>
            <a:r>
              <a:rPr lang="pt-BR" dirty="0" err="1"/>
              <a:t>private</a:t>
            </a:r>
            <a:r>
              <a:rPr lang="pt-BR" dirty="0"/>
              <a:t> </a:t>
            </a:r>
            <a:r>
              <a:rPr lang="pt-BR" dirty="0" err="1"/>
              <a:t>label</a:t>
            </a:r>
            <a:r>
              <a:rPr lang="pt-BR" dirty="0"/>
              <a:t>, instrumento de pagamento criado por sociedade empresaria para facilitar a compra de produtos e serviços por ela disponibilizados;</a:t>
            </a:r>
          </a:p>
          <a:p>
            <a:pPr marL="0" indent="0">
              <a:buNone/>
            </a:pPr>
            <a:r>
              <a:rPr lang="pt-BR" dirty="0" err="1"/>
              <a:t>b</a:t>
            </a:r>
            <a:r>
              <a:rPr lang="pt-BR" dirty="0"/>
              <a:t>) Pagamentos de benefícios governamentais para pessoas físicas</a:t>
            </a:r>
          </a:p>
        </p:txBody>
      </p:sp>
    </p:spTree>
    <p:extLst>
      <p:ext uri="{BB962C8B-B14F-4D97-AF65-F5344CB8AC3E}">
        <p14:creationId xmlns:p14="http://schemas.microsoft.com/office/powerpoint/2010/main" val="2663822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D4B7DC-8748-AC4D-ADBF-39872BF71AD1}"/>
              </a:ext>
            </a:extLst>
          </p:cNvPr>
          <p:cNvSpPr>
            <a:spLocks noGrp="1"/>
          </p:cNvSpPr>
          <p:nvPr>
            <p:ph type="title"/>
          </p:nvPr>
        </p:nvSpPr>
        <p:spPr>
          <a:xfrm>
            <a:off x="524741" y="620392"/>
            <a:ext cx="3808268" cy="5504688"/>
          </a:xfrm>
        </p:spPr>
        <p:txBody>
          <a:bodyPr>
            <a:normAutofit/>
          </a:bodyPr>
          <a:lstStyle/>
          <a:p>
            <a:r>
              <a:rPr lang="pt-BR" sz="6000">
                <a:solidFill>
                  <a:schemeClr val="accent5"/>
                </a:solidFill>
              </a:rPr>
              <a:t>Instituições de pagamento</a:t>
            </a:r>
          </a:p>
        </p:txBody>
      </p:sp>
      <p:graphicFrame>
        <p:nvGraphicFramePr>
          <p:cNvPr id="5" name="Espaço Reservado para Conteúdo 2">
            <a:extLst>
              <a:ext uri="{FF2B5EF4-FFF2-40B4-BE49-F238E27FC236}">
                <a16:creationId xmlns:a16="http://schemas.microsoft.com/office/drawing/2014/main" id="{D2DA8D20-95B7-4583-8DBD-686C810D9B95}"/>
              </a:ext>
            </a:extLst>
          </p:cNvPr>
          <p:cNvGraphicFramePr>
            <a:graphicFrameLocks noGrp="1"/>
          </p:cNvGraphicFramePr>
          <p:nvPr>
            <p:ph idx="1"/>
            <p:extLst>
              <p:ext uri="{D42A27DB-BD31-4B8C-83A1-F6EECF244321}">
                <p14:modId xmlns:p14="http://schemas.microsoft.com/office/powerpoint/2010/main" val="304209011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110033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E5DFEBCE2E50B4B8EF365B1600A6302" ma:contentTypeVersion="16" ma:contentTypeDescription="Crie um novo documento." ma:contentTypeScope="" ma:versionID="66f9a464c5f8b2bbfe198461755c292d">
  <xsd:schema xmlns:xsd="http://www.w3.org/2001/XMLSchema" xmlns:xs="http://www.w3.org/2001/XMLSchema" xmlns:p="http://schemas.microsoft.com/office/2006/metadata/properties" xmlns:ns2="4c414ac8-549e-4ca5-81e3-16b3f3eb5c24" xmlns:ns3="ebba5f7d-3b76-4a58-9735-74f0064eafba" targetNamespace="http://schemas.microsoft.com/office/2006/metadata/properties" ma:root="true" ma:fieldsID="039b16e6fac43b79a128687017738e6c" ns2:_="" ns3:_="">
    <xsd:import namespace="4c414ac8-549e-4ca5-81e3-16b3f3eb5c24"/>
    <xsd:import namespace="ebba5f7d-3b76-4a58-9735-74f0064eaf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14ac8-549e-4ca5-81e3-16b3f3eb5c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Marcações de imagem" ma:readOnly="false" ma:fieldId="{5cf76f15-5ced-4ddc-b409-7134ff3c332f}" ma:taxonomyMulti="true" ma:sspId="eb74ff96-4672-4cf9-94f6-964b0040e3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ba5f7d-3b76-4a58-9735-74f0064eafba" elementFormDefault="qualified">
    <xsd:import namespace="http://schemas.microsoft.com/office/2006/documentManagement/types"/>
    <xsd:import namespace="http://schemas.microsoft.com/office/infopath/2007/PartnerControls"/>
    <xsd:element name="SharedWithUsers" ma:index="15"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hes de Compartilhado Com" ma:internalName="SharedWithDetails" ma:readOnly="true">
      <xsd:simpleType>
        <xsd:restriction base="dms:Note">
          <xsd:maxLength value="255"/>
        </xsd:restriction>
      </xsd:simpleType>
    </xsd:element>
    <xsd:element name="TaxCatchAll" ma:index="22" nillable="true" ma:displayName="Taxonomy Catch All Column" ma:hidden="true" ma:list="{6f9f65b9-77c0-44a2-867b-74e860691405}" ma:internalName="TaxCatchAll" ma:showField="CatchAllData" ma:web="ebba5f7d-3b76-4a58-9735-74f0064eaf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c414ac8-549e-4ca5-81e3-16b3f3eb5c24">
      <Terms xmlns="http://schemas.microsoft.com/office/infopath/2007/PartnerControls"/>
    </lcf76f155ced4ddcb4097134ff3c332f>
    <TaxCatchAll xmlns="ebba5f7d-3b76-4a58-9735-74f0064eafba" xsi:nil="true"/>
  </documentManagement>
</p:properties>
</file>

<file path=customXml/itemProps1.xml><?xml version="1.0" encoding="utf-8"?>
<ds:datastoreItem xmlns:ds="http://schemas.openxmlformats.org/officeDocument/2006/customXml" ds:itemID="{E04B4293-614F-4FF1-A317-C02B0AC836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414ac8-549e-4ca5-81e3-16b3f3eb5c24"/>
    <ds:schemaRef ds:uri="ebba5f7d-3b76-4a58-9735-74f0064ea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51F0A5-394E-4767-A41F-CF924C07AE9B}">
  <ds:schemaRefs>
    <ds:schemaRef ds:uri="http://schemas.microsoft.com/sharepoint/v3/contenttype/forms"/>
  </ds:schemaRefs>
</ds:datastoreItem>
</file>

<file path=customXml/itemProps3.xml><?xml version="1.0" encoding="utf-8"?>
<ds:datastoreItem xmlns:ds="http://schemas.openxmlformats.org/officeDocument/2006/customXml" ds:itemID="{9EB55CDC-99CD-4C05-8D57-435BD95C71EA}">
  <ds:schemaRefs>
    <ds:schemaRef ds:uri="http://www.w3.org/XML/1998/namespace"/>
    <ds:schemaRef ds:uri="http://schemas.microsoft.com/office/2006/documentManagement/types"/>
    <ds:schemaRef ds:uri="http://purl.org/dc/elements/1.1/"/>
    <ds:schemaRef ds:uri="4c414ac8-549e-4ca5-81e3-16b3f3eb5c24"/>
    <ds:schemaRef ds:uri="http://purl.org/dc/terms/"/>
    <ds:schemaRef ds:uri="ebba5f7d-3b76-4a58-9735-74f0064eafba"/>
    <ds:schemaRef ds:uri="http://schemas.microsoft.com/office/2006/metadata/properties"/>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66</TotalTime>
  <Words>1035</Words>
  <Application>Microsoft Macintosh PowerPoint</Application>
  <PresentationFormat>Widescreen</PresentationFormat>
  <Paragraphs>74</Paragraphs>
  <Slides>15</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15</vt:i4>
      </vt:variant>
    </vt:vector>
  </HeadingPairs>
  <TitlesOfParts>
    <vt:vector size="22" baseType="lpstr">
      <vt:lpstr>Arial</vt:lpstr>
      <vt:lpstr>Calibri</vt:lpstr>
      <vt:lpstr>Calibri Light</vt:lpstr>
      <vt:lpstr>Times New Roman</vt:lpstr>
      <vt:lpstr>Verdana</vt:lpstr>
      <vt:lpstr>Wingdings</vt:lpstr>
      <vt:lpstr>Tema do Office</vt:lpstr>
      <vt:lpstr>Sistema Brasileiro de Pagamentos Cartão de Crédito PIX </vt:lpstr>
      <vt:lpstr>Por que o sistema de pagamentos é importante? Quais devem ser suas características?</vt:lpstr>
      <vt:lpstr>Sistemas de pagamentos</vt:lpstr>
      <vt:lpstr>Apresentação do PowerPoint</vt:lpstr>
      <vt:lpstr>Evolução do sistema de pagamentos brasileiro</vt:lpstr>
      <vt:lpstr>Sistema Brasileiro de Pagamentos (lei 12.865, de 2013)</vt:lpstr>
      <vt:lpstr>3 vetores</vt:lpstr>
      <vt:lpstr>Arranjos de pagamento</vt:lpstr>
      <vt:lpstr>Instituições de pagamento</vt:lpstr>
      <vt:lpstr>Arranjos de Pagamento</vt:lpstr>
      <vt:lpstr>Cartão de Crédito </vt:lpstr>
      <vt:lpstr>Financiamento </vt:lpstr>
      <vt:lpstr>Exemplo de cláusula-mandato</vt:lpstr>
      <vt:lpstr>Sistema de Pagamento Instâneo do Bacen</vt:lpstr>
      <vt:lpstr>FAZ UM PIX...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Brasileiro de Pagamentos Cartão de Crédito PIX </dc:title>
  <dc:creator>Ruy Pereira Camilo Junior</dc:creator>
  <cp:lastModifiedBy>Ruy Camilo</cp:lastModifiedBy>
  <cp:revision>2</cp:revision>
  <dcterms:created xsi:type="dcterms:W3CDTF">2022-09-29T04:45:16Z</dcterms:created>
  <dcterms:modified xsi:type="dcterms:W3CDTF">2023-10-16T22:07:01Z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0x0101009E5DFEBCE2E50B4B8EF365B1600A6302</vt:lpwstr>
  </property>
  <property fmtid="{D5CDD505-2E9C-101B-9397-08002B2CF9AE}" pid="3" name="MediaServiceImageTags">
    <vt:lpwstr/>
  </property>
</Properties>
</file>