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79" r:id="rId6"/>
    <p:sldId id="280" r:id="rId7"/>
    <p:sldId id="281" r:id="rId8"/>
    <p:sldId id="282" r:id="rId9"/>
    <p:sldId id="259" r:id="rId10"/>
    <p:sldId id="260" r:id="rId11"/>
    <p:sldId id="261" r:id="rId12"/>
    <p:sldId id="262" r:id="rId13"/>
    <p:sldId id="292" r:id="rId14"/>
    <p:sldId id="293" r:id="rId15"/>
    <p:sldId id="294" r:id="rId16"/>
    <p:sldId id="263" r:id="rId17"/>
    <p:sldId id="264" r:id="rId18"/>
    <p:sldId id="273" r:id="rId19"/>
    <p:sldId id="296" r:id="rId20"/>
    <p:sldId id="298" r:id="rId21"/>
    <p:sldId id="265" r:id="rId22"/>
    <p:sldId id="257" r:id="rId23"/>
    <p:sldId id="266" r:id="rId24"/>
    <p:sldId id="267" r:id="rId25"/>
    <p:sldId id="268" r:id="rId26"/>
    <p:sldId id="269" r:id="rId27"/>
    <p:sldId id="270" r:id="rId28"/>
    <p:sldId id="274" r:id="rId29"/>
    <p:sldId id="284" r:id="rId30"/>
    <p:sldId id="271" r:id="rId31"/>
    <p:sldId id="285" r:id="rId32"/>
    <p:sldId id="286" r:id="rId33"/>
    <p:sldId id="287" r:id="rId34"/>
    <p:sldId id="291" r:id="rId35"/>
    <p:sldId id="272" r:id="rId36"/>
    <p:sldId id="275" r:id="rId37"/>
    <p:sldId id="290" r:id="rId38"/>
    <p:sldId id="288" r:id="rId39"/>
    <p:sldId id="297" r:id="rId40"/>
    <p:sldId id="276" r:id="rId41"/>
    <p:sldId id="289" r:id="rId42"/>
    <p:sldId id="277" r:id="rId43"/>
    <p:sldId id="283" r:id="rId44"/>
    <p:sldId id="295" r:id="rId4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C52DC6-1503-044A-9E8B-DFC29B961397}" v="2" dt="2023-06-16T01:33:45.1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97"/>
  </p:normalViewPr>
  <p:slideViewPr>
    <p:cSldViewPr snapToGrid="0" snapToObjects="1">
      <p:cViewPr varScale="1">
        <p:scale>
          <a:sx n="90" d="100"/>
          <a:sy n="90" d="100"/>
        </p:scale>
        <p:origin x="232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B7A560-57C8-4EAA-B180-DBAD6ABE6300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08145583-FBDA-4516-9F64-B8362570F9EE}">
      <dgm:prSet/>
      <dgm:spPr/>
      <dgm:t>
        <a:bodyPr/>
        <a:lstStyle/>
        <a:p>
          <a:r>
            <a:rPr lang="pt-BR"/>
            <a:t>Pela tecnologia (Schumpeter, Solow)</a:t>
          </a:r>
          <a:endParaRPr lang="en-US"/>
        </a:p>
      </dgm:t>
    </dgm:pt>
    <dgm:pt modelId="{6496696F-E6C8-4977-A589-26FC8209824C}" type="parTrans" cxnId="{8D3CC331-7C85-430E-99EF-D4AB15FA3F21}">
      <dgm:prSet/>
      <dgm:spPr/>
      <dgm:t>
        <a:bodyPr/>
        <a:lstStyle/>
        <a:p>
          <a:endParaRPr lang="en-US"/>
        </a:p>
      </dgm:t>
    </dgm:pt>
    <dgm:pt modelId="{33E73A04-070D-4CF3-A6E4-C662E241BEF9}" type="sibTrans" cxnId="{8D3CC331-7C85-430E-99EF-D4AB15FA3F21}">
      <dgm:prSet/>
      <dgm:spPr/>
      <dgm:t>
        <a:bodyPr/>
        <a:lstStyle/>
        <a:p>
          <a:endParaRPr lang="en-US"/>
        </a:p>
      </dgm:t>
    </dgm:pt>
    <dgm:pt modelId="{8CBA678C-097D-4968-93FE-C442B58100D7}">
      <dgm:prSet/>
      <dgm:spPr/>
      <dgm:t>
        <a:bodyPr/>
        <a:lstStyle/>
        <a:p>
          <a:r>
            <a:rPr lang="pt-BR"/>
            <a:t>Pela taxa de poupança (Domar, Harrod)</a:t>
          </a:r>
          <a:endParaRPr lang="en-US"/>
        </a:p>
      </dgm:t>
    </dgm:pt>
    <dgm:pt modelId="{FEAB41AA-2F68-4695-8B71-0A7E6F5B6C8A}" type="parTrans" cxnId="{FA038058-916A-4F97-A9A5-50925F57C80E}">
      <dgm:prSet/>
      <dgm:spPr/>
      <dgm:t>
        <a:bodyPr/>
        <a:lstStyle/>
        <a:p>
          <a:endParaRPr lang="en-US"/>
        </a:p>
      </dgm:t>
    </dgm:pt>
    <dgm:pt modelId="{69BBFFBA-71B6-42BC-81C3-3CCFB9E53AC2}" type="sibTrans" cxnId="{FA038058-916A-4F97-A9A5-50925F57C80E}">
      <dgm:prSet/>
      <dgm:spPr/>
      <dgm:t>
        <a:bodyPr/>
        <a:lstStyle/>
        <a:p>
          <a:endParaRPr lang="en-US"/>
        </a:p>
      </dgm:t>
    </dgm:pt>
    <dgm:pt modelId="{B837E0D7-6A84-4B85-BA4F-9F4F65A50625}">
      <dgm:prSet/>
      <dgm:spPr/>
      <dgm:t>
        <a:bodyPr/>
        <a:lstStyle/>
        <a:p>
          <a:r>
            <a:rPr lang="pt-BR"/>
            <a:t>Pelo capital humano (Romer)</a:t>
          </a:r>
          <a:endParaRPr lang="en-US"/>
        </a:p>
      </dgm:t>
    </dgm:pt>
    <dgm:pt modelId="{CF03308E-B848-4B8E-A88C-1F8B9FD0C9BE}" type="parTrans" cxnId="{1034CAB1-B86D-46B1-857A-C930C01056E4}">
      <dgm:prSet/>
      <dgm:spPr/>
      <dgm:t>
        <a:bodyPr/>
        <a:lstStyle/>
        <a:p>
          <a:endParaRPr lang="en-US"/>
        </a:p>
      </dgm:t>
    </dgm:pt>
    <dgm:pt modelId="{4ECB78E9-1D3D-4E49-BFF1-E34315BA8B3F}" type="sibTrans" cxnId="{1034CAB1-B86D-46B1-857A-C930C01056E4}">
      <dgm:prSet/>
      <dgm:spPr/>
      <dgm:t>
        <a:bodyPr/>
        <a:lstStyle/>
        <a:p>
          <a:endParaRPr lang="en-US"/>
        </a:p>
      </dgm:t>
    </dgm:pt>
    <dgm:pt modelId="{83C188C9-5A26-49A2-B616-D88979DE41F9}">
      <dgm:prSet/>
      <dgm:spPr/>
      <dgm:t>
        <a:bodyPr/>
        <a:lstStyle/>
        <a:p>
          <a:r>
            <a:rPr lang="pt-BR" b="1"/>
            <a:t>MAS QUAIS AS CONDIÇÕES PRÉVIAS PARA QUE ISSO OCORRA?</a:t>
          </a:r>
          <a:endParaRPr lang="en-US"/>
        </a:p>
      </dgm:t>
    </dgm:pt>
    <dgm:pt modelId="{7E973C6A-5CCB-46F3-8C10-5BFFF7DF7492}" type="parTrans" cxnId="{95E6A1C5-ECD0-40D6-9387-8962751B2C9B}">
      <dgm:prSet/>
      <dgm:spPr/>
      <dgm:t>
        <a:bodyPr/>
        <a:lstStyle/>
        <a:p>
          <a:endParaRPr lang="en-US"/>
        </a:p>
      </dgm:t>
    </dgm:pt>
    <dgm:pt modelId="{8DA98376-8C14-4D05-8233-590902E64CC4}" type="sibTrans" cxnId="{95E6A1C5-ECD0-40D6-9387-8962751B2C9B}">
      <dgm:prSet/>
      <dgm:spPr/>
      <dgm:t>
        <a:bodyPr/>
        <a:lstStyle/>
        <a:p>
          <a:endParaRPr lang="en-US"/>
        </a:p>
      </dgm:t>
    </dgm:pt>
    <dgm:pt modelId="{FB2185D3-02BB-A346-85F7-D00CD71179BB}" type="pres">
      <dgm:prSet presAssocID="{B1B7A560-57C8-4EAA-B180-DBAD6ABE6300}" presName="linear" presStyleCnt="0">
        <dgm:presLayoutVars>
          <dgm:animLvl val="lvl"/>
          <dgm:resizeHandles val="exact"/>
        </dgm:presLayoutVars>
      </dgm:prSet>
      <dgm:spPr/>
    </dgm:pt>
    <dgm:pt modelId="{A16B3C81-7E8B-4047-9ADD-F1D4362146F7}" type="pres">
      <dgm:prSet presAssocID="{08145583-FBDA-4516-9F64-B8362570F9E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6D5260E-390F-5A4E-896C-917FCA1089B5}" type="pres">
      <dgm:prSet presAssocID="{33E73A04-070D-4CF3-A6E4-C662E241BEF9}" presName="spacer" presStyleCnt="0"/>
      <dgm:spPr/>
    </dgm:pt>
    <dgm:pt modelId="{88DF986F-48EF-4A4B-BE0F-CAA33956AB60}" type="pres">
      <dgm:prSet presAssocID="{8CBA678C-097D-4968-93FE-C442B58100D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C11F43E-F5AE-DE4F-8855-8BC1459216D6}" type="pres">
      <dgm:prSet presAssocID="{69BBFFBA-71B6-42BC-81C3-3CCFB9E53AC2}" presName="spacer" presStyleCnt="0"/>
      <dgm:spPr/>
    </dgm:pt>
    <dgm:pt modelId="{BB1C1299-A135-6D46-B2C2-B07F55A393A3}" type="pres">
      <dgm:prSet presAssocID="{B837E0D7-6A84-4B85-BA4F-9F4F65A5062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0504394F-D874-094A-A19E-81D15287D3C7}" type="pres">
      <dgm:prSet presAssocID="{4ECB78E9-1D3D-4E49-BFF1-E34315BA8B3F}" presName="spacer" presStyleCnt="0"/>
      <dgm:spPr/>
    </dgm:pt>
    <dgm:pt modelId="{6CB30F75-D2D6-5F42-805D-25DB3275092F}" type="pres">
      <dgm:prSet presAssocID="{83C188C9-5A26-49A2-B616-D88979DE41F9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C81D4B2B-A956-5844-A2B6-4FF3BDE66B9E}" type="presOf" srcId="{B1B7A560-57C8-4EAA-B180-DBAD6ABE6300}" destId="{FB2185D3-02BB-A346-85F7-D00CD71179BB}" srcOrd="0" destOrd="0" presId="urn:microsoft.com/office/officeart/2005/8/layout/vList2"/>
    <dgm:cxn modelId="{8D3CC331-7C85-430E-99EF-D4AB15FA3F21}" srcId="{B1B7A560-57C8-4EAA-B180-DBAD6ABE6300}" destId="{08145583-FBDA-4516-9F64-B8362570F9EE}" srcOrd="0" destOrd="0" parTransId="{6496696F-E6C8-4977-A589-26FC8209824C}" sibTransId="{33E73A04-070D-4CF3-A6E4-C662E241BEF9}"/>
    <dgm:cxn modelId="{53828C32-2072-E046-8529-33A46E676460}" type="presOf" srcId="{B837E0D7-6A84-4B85-BA4F-9F4F65A50625}" destId="{BB1C1299-A135-6D46-B2C2-B07F55A393A3}" srcOrd="0" destOrd="0" presId="urn:microsoft.com/office/officeart/2005/8/layout/vList2"/>
    <dgm:cxn modelId="{9D86973B-0CA6-644B-B516-34835E32CFF6}" type="presOf" srcId="{08145583-FBDA-4516-9F64-B8362570F9EE}" destId="{A16B3C81-7E8B-4047-9ADD-F1D4362146F7}" srcOrd="0" destOrd="0" presId="urn:microsoft.com/office/officeart/2005/8/layout/vList2"/>
    <dgm:cxn modelId="{FA038058-916A-4F97-A9A5-50925F57C80E}" srcId="{B1B7A560-57C8-4EAA-B180-DBAD6ABE6300}" destId="{8CBA678C-097D-4968-93FE-C442B58100D7}" srcOrd="1" destOrd="0" parTransId="{FEAB41AA-2F68-4695-8B71-0A7E6F5B6C8A}" sibTransId="{69BBFFBA-71B6-42BC-81C3-3CCFB9E53AC2}"/>
    <dgm:cxn modelId="{A00E9F8B-D704-2C4D-BCDE-8D26A28D2AB5}" type="presOf" srcId="{83C188C9-5A26-49A2-B616-D88979DE41F9}" destId="{6CB30F75-D2D6-5F42-805D-25DB3275092F}" srcOrd="0" destOrd="0" presId="urn:microsoft.com/office/officeart/2005/8/layout/vList2"/>
    <dgm:cxn modelId="{1034CAB1-B86D-46B1-857A-C930C01056E4}" srcId="{B1B7A560-57C8-4EAA-B180-DBAD6ABE6300}" destId="{B837E0D7-6A84-4B85-BA4F-9F4F65A50625}" srcOrd="2" destOrd="0" parTransId="{CF03308E-B848-4B8E-A88C-1F8B9FD0C9BE}" sibTransId="{4ECB78E9-1D3D-4E49-BFF1-E34315BA8B3F}"/>
    <dgm:cxn modelId="{95E6A1C5-ECD0-40D6-9387-8962751B2C9B}" srcId="{B1B7A560-57C8-4EAA-B180-DBAD6ABE6300}" destId="{83C188C9-5A26-49A2-B616-D88979DE41F9}" srcOrd="3" destOrd="0" parTransId="{7E973C6A-5CCB-46F3-8C10-5BFFF7DF7492}" sibTransId="{8DA98376-8C14-4D05-8233-590902E64CC4}"/>
    <dgm:cxn modelId="{388C06D4-6570-814F-B79E-B59D42A60D4B}" type="presOf" srcId="{8CBA678C-097D-4968-93FE-C442B58100D7}" destId="{88DF986F-48EF-4A4B-BE0F-CAA33956AB60}" srcOrd="0" destOrd="0" presId="urn:microsoft.com/office/officeart/2005/8/layout/vList2"/>
    <dgm:cxn modelId="{BFE431D6-2447-6F42-BEE9-61A6A46AC9CC}" type="presParOf" srcId="{FB2185D3-02BB-A346-85F7-D00CD71179BB}" destId="{A16B3C81-7E8B-4047-9ADD-F1D4362146F7}" srcOrd="0" destOrd="0" presId="urn:microsoft.com/office/officeart/2005/8/layout/vList2"/>
    <dgm:cxn modelId="{EFD4C8EB-D586-0E4D-8791-6A5B965E7D38}" type="presParOf" srcId="{FB2185D3-02BB-A346-85F7-D00CD71179BB}" destId="{B6D5260E-390F-5A4E-896C-917FCA1089B5}" srcOrd="1" destOrd="0" presId="urn:microsoft.com/office/officeart/2005/8/layout/vList2"/>
    <dgm:cxn modelId="{5D12FA82-9ACD-3243-AF5D-40CFFAF3E1EA}" type="presParOf" srcId="{FB2185D3-02BB-A346-85F7-D00CD71179BB}" destId="{88DF986F-48EF-4A4B-BE0F-CAA33956AB60}" srcOrd="2" destOrd="0" presId="urn:microsoft.com/office/officeart/2005/8/layout/vList2"/>
    <dgm:cxn modelId="{E51D300B-CA93-6344-9516-1F88F7AA13FF}" type="presParOf" srcId="{FB2185D3-02BB-A346-85F7-D00CD71179BB}" destId="{2C11F43E-F5AE-DE4F-8855-8BC1459216D6}" srcOrd="3" destOrd="0" presId="urn:microsoft.com/office/officeart/2005/8/layout/vList2"/>
    <dgm:cxn modelId="{77F43C14-3A29-F246-BF32-9AF18A84C0AA}" type="presParOf" srcId="{FB2185D3-02BB-A346-85F7-D00CD71179BB}" destId="{BB1C1299-A135-6D46-B2C2-B07F55A393A3}" srcOrd="4" destOrd="0" presId="urn:microsoft.com/office/officeart/2005/8/layout/vList2"/>
    <dgm:cxn modelId="{B730E856-FA17-6548-B3D6-A38A86F98F96}" type="presParOf" srcId="{FB2185D3-02BB-A346-85F7-D00CD71179BB}" destId="{0504394F-D874-094A-A19E-81D15287D3C7}" srcOrd="5" destOrd="0" presId="urn:microsoft.com/office/officeart/2005/8/layout/vList2"/>
    <dgm:cxn modelId="{FE147535-C734-D54D-A2A7-CD0040331B56}" type="presParOf" srcId="{FB2185D3-02BB-A346-85F7-D00CD71179BB}" destId="{6CB30F75-D2D6-5F42-805D-25DB3275092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A0B902-68FC-4B28-8C8B-528E23DD7CF2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824B6FD-EF8D-4931-96DD-311A54F7B28E}">
      <dgm:prSet/>
      <dgm:spPr/>
      <dgm:t>
        <a:bodyPr/>
        <a:lstStyle/>
        <a:p>
          <a:r>
            <a:rPr lang="pt-BR"/>
            <a:t>Sistema escolar norte-americano, que os formou</a:t>
          </a:r>
          <a:endParaRPr lang="en-US"/>
        </a:p>
      </dgm:t>
    </dgm:pt>
    <dgm:pt modelId="{8C925897-40EA-4C4E-9C51-8DFC17B2DB11}" type="parTrans" cxnId="{707A419E-B527-4B20-9611-78A1CB6D0015}">
      <dgm:prSet/>
      <dgm:spPr/>
      <dgm:t>
        <a:bodyPr/>
        <a:lstStyle/>
        <a:p>
          <a:endParaRPr lang="en-US"/>
        </a:p>
      </dgm:t>
    </dgm:pt>
    <dgm:pt modelId="{44B25184-DE92-486E-B7EA-71FA56DB7C7C}" type="sibTrans" cxnId="{707A419E-B527-4B20-9611-78A1CB6D0015}">
      <dgm:prSet/>
      <dgm:spPr/>
      <dgm:t>
        <a:bodyPr/>
        <a:lstStyle/>
        <a:p>
          <a:endParaRPr lang="en-US"/>
        </a:p>
      </dgm:t>
    </dgm:pt>
    <dgm:pt modelId="{C98417BB-26B5-4922-A61D-DC94E01B8C0D}">
      <dgm:prSet/>
      <dgm:spPr/>
      <dgm:t>
        <a:bodyPr/>
        <a:lstStyle/>
        <a:p>
          <a:r>
            <a:rPr lang="pt-BR"/>
            <a:t>Instituições econômicas que permitiram a criação de suas empresas</a:t>
          </a:r>
          <a:endParaRPr lang="en-US"/>
        </a:p>
      </dgm:t>
    </dgm:pt>
    <dgm:pt modelId="{7F4EBDDD-C98A-4B66-8057-70E88E6057DB}" type="parTrans" cxnId="{F201B7CD-5027-4AA5-A2D3-D08DDBC5F187}">
      <dgm:prSet/>
      <dgm:spPr/>
      <dgm:t>
        <a:bodyPr/>
        <a:lstStyle/>
        <a:p>
          <a:endParaRPr lang="en-US"/>
        </a:p>
      </dgm:t>
    </dgm:pt>
    <dgm:pt modelId="{C3CA9CE8-A635-4873-BD67-96AF431791DA}" type="sibTrans" cxnId="{F201B7CD-5027-4AA5-A2D3-D08DDBC5F187}">
      <dgm:prSet/>
      <dgm:spPr/>
      <dgm:t>
        <a:bodyPr/>
        <a:lstStyle/>
        <a:p>
          <a:endParaRPr lang="en-US"/>
        </a:p>
      </dgm:t>
    </dgm:pt>
    <dgm:pt modelId="{EE2D7531-8C22-4893-8CDF-6B3E443E2306}">
      <dgm:prSet/>
      <dgm:spPr/>
      <dgm:t>
        <a:bodyPr/>
        <a:lstStyle/>
        <a:p>
          <a:r>
            <a:rPr lang="pt-BR"/>
            <a:t>Do Mercado de trabalho que permite que contratem pessoal qualificado</a:t>
          </a:r>
          <a:endParaRPr lang="en-US"/>
        </a:p>
      </dgm:t>
    </dgm:pt>
    <dgm:pt modelId="{8D8ED53D-EF45-4DE8-9922-B6F924ADF168}" type="parTrans" cxnId="{C93CAC84-0B8C-4554-B0B8-E409C32C1A98}">
      <dgm:prSet/>
      <dgm:spPr/>
      <dgm:t>
        <a:bodyPr/>
        <a:lstStyle/>
        <a:p>
          <a:endParaRPr lang="en-US"/>
        </a:p>
      </dgm:t>
    </dgm:pt>
    <dgm:pt modelId="{E243A9D2-5AC2-42CC-B414-AE77F0763A13}" type="sibTrans" cxnId="{C93CAC84-0B8C-4554-B0B8-E409C32C1A98}">
      <dgm:prSet/>
      <dgm:spPr/>
      <dgm:t>
        <a:bodyPr/>
        <a:lstStyle/>
        <a:p>
          <a:endParaRPr lang="en-US"/>
        </a:p>
      </dgm:t>
    </dgm:pt>
    <dgm:pt modelId="{CD7BB213-61F8-4E70-8FF8-23BC7B9DDF0A}">
      <dgm:prSet/>
      <dgm:spPr/>
      <dgm:t>
        <a:bodyPr/>
        <a:lstStyle/>
        <a:p>
          <a:r>
            <a:rPr lang="pt-BR"/>
            <a:t>Da segurança quanto a seus direitos de propriedade</a:t>
          </a:r>
          <a:endParaRPr lang="en-US"/>
        </a:p>
      </dgm:t>
    </dgm:pt>
    <dgm:pt modelId="{5D12915C-A47B-41D5-B626-DFA78D47A403}" type="parTrans" cxnId="{FFDE3FCD-40C9-4AC1-BFEF-A672F6614580}">
      <dgm:prSet/>
      <dgm:spPr/>
      <dgm:t>
        <a:bodyPr/>
        <a:lstStyle/>
        <a:p>
          <a:endParaRPr lang="en-US"/>
        </a:p>
      </dgm:t>
    </dgm:pt>
    <dgm:pt modelId="{D179B1A4-3892-4B07-9775-BFBB5C5C0ADA}" type="sibTrans" cxnId="{FFDE3FCD-40C9-4AC1-BFEF-A672F6614580}">
      <dgm:prSet/>
      <dgm:spPr/>
      <dgm:t>
        <a:bodyPr/>
        <a:lstStyle/>
        <a:p>
          <a:endParaRPr lang="en-US"/>
        </a:p>
      </dgm:t>
    </dgm:pt>
    <dgm:pt modelId="{D676C789-DFC9-7E41-8729-9E75FBE9BB44}" type="pres">
      <dgm:prSet presAssocID="{FDA0B902-68FC-4B28-8C8B-528E23DD7CF2}" presName="vert0" presStyleCnt="0">
        <dgm:presLayoutVars>
          <dgm:dir/>
          <dgm:animOne val="branch"/>
          <dgm:animLvl val="lvl"/>
        </dgm:presLayoutVars>
      </dgm:prSet>
      <dgm:spPr/>
    </dgm:pt>
    <dgm:pt modelId="{DC9E43A8-C75B-0E44-B1B7-6706B1B63182}" type="pres">
      <dgm:prSet presAssocID="{2824B6FD-EF8D-4931-96DD-311A54F7B28E}" presName="thickLine" presStyleLbl="alignNode1" presStyleIdx="0" presStyleCnt="4"/>
      <dgm:spPr/>
    </dgm:pt>
    <dgm:pt modelId="{DC164928-7FE1-9141-A25D-59B95BD96EE4}" type="pres">
      <dgm:prSet presAssocID="{2824B6FD-EF8D-4931-96DD-311A54F7B28E}" presName="horz1" presStyleCnt="0"/>
      <dgm:spPr/>
    </dgm:pt>
    <dgm:pt modelId="{624C514C-9F5F-6B4A-B0C0-B4F8A348B312}" type="pres">
      <dgm:prSet presAssocID="{2824B6FD-EF8D-4931-96DD-311A54F7B28E}" presName="tx1" presStyleLbl="revTx" presStyleIdx="0" presStyleCnt="4"/>
      <dgm:spPr/>
    </dgm:pt>
    <dgm:pt modelId="{C9CFA50B-B94E-BA43-A359-24FD80EF1294}" type="pres">
      <dgm:prSet presAssocID="{2824B6FD-EF8D-4931-96DD-311A54F7B28E}" presName="vert1" presStyleCnt="0"/>
      <dgm:spPr/>
    </dgm:pt>
    <dgm:pt modelId="{E09F884F-C298-2C40-A705-3C34EC414558}" type="pres">
      <dgm:prSet presAssocID="{C98417BB-26B5-4922-A61D-DC94E01B8C0D}" presName="thickLine" presStyleLbl="alignNode1" presStyleIdx="1" presStyleCnt="4"/>
      <dgm:spPr/>
    </dgm:pt>
    <dgm:pt modelId="{A2BBC607-A118-354B-BD81-6EB51DC2A248}" type="pres">
      <dgm:prSet presAssocID="{C98417BB-26B5-4922-A61D-DC94E01B8C0D}" presName="horz1" presStyleCnt="0"/>
      <dgm:spPr/>
    </dgm:pt>
    <dgm:pt modelId="{3B3DA3CA-72D7-4B4A-BD0C-976FC06D5981}" type="pres">
      <dgm:prSet presAssocID="{C98417BB-26B5-4922-A61D-DC94E01B8C0D}" presName="tx1" presStyleLbl="revTx" presStyleIdx="1" presStyleCnt="4"/>
      <dgm:spPr/>
    </dgm:pt>
    <dgm:pt modelId="{D73BBEB1-7171-0946-BCE9-5E99BBA736E6}" type="pres">
      <dgm:prSet presAssocID="{C98417BB-26B5-4922-A61D-DC94E01B8C0D}" presName="vert1" presStyleCnt="0"/>
      <dgm:spPr/>
    </dgm:pt>
    <dgm:pt modelId="{5677AA5B-DB75-4948-964E-0D44BC1F2857}" type="pres">
      <dgm:prSet presAssocID="{EE2D7531-8C22-4893-8CDF-6B3E443E2306}" presName="thickLine" presStyleLbl="alignNode1" presStyleIdx="2" presStyleCnt="4"/>
      <dgm:spPr/>
    </dgm:pt>
    <dgm:pt modelId="{58AC0FE1-AA28-6C49-9624-C4DF11423256}" type="pres">
      <dgm:prSet presAssocID="{EE2D7531-8C22-4893-8CDF-6B3E443E2306}" presName="horz1" presStyleCnt="0"/>
      <dgm:spPr/>
    </dgm:pt>
    <dgm:pt modelId="{B530EFE9-BDD8-C74D-BA66-FCA908060EB7}" type="pres">
      <dgm:prSet presAssocID="{EE2D7531-8C22-4893-8CDF-6B3E443E2306}" presName="tx1" presStyleLbl="revTx" presStyleIdx="2" presStyleCnt="4"/>
      <dgm:spPr/>
    </dgm:pt>
    <dgm:pt modelId="{545D4E39-889F-DE42-90A8-850CF799C6C7}" type="pres">
      <dgm:prSet presAssocID="{EE2D7531-8C22-4893-8CDF-6B3E443E2306}" presName="vert1" presStyleCnt="0"/>
      <dgm:spPr/>
    </dgm:pt>
    <dgm:pt modelId="{2F5C3EE6-6748-DB43-84E5-4EDBD2B63076}" type="pres">
      <dgm:prSet presAssocID="{CD7BB213-61F8-4E70-8FF8-23BC7B9DDF0A}" presName="thickLine" presStyleLbl="alignNode1" presStyleIdx="3" presStyleCnt="4"/>
      <dgm:spPr/>
    </dgm:pt>
    <dgm:pt modelId="{7592244E-638F-C949-839B-8112294A8E10}" type="pres">
      <dgm:prSet presAssocID="{CD7BB213-61F8-4E70-8FF8-23BC7B9DDF0A}" presName="horz1" presStyleCnt="0"/>
      <dgm:spPr/>
    </dgm:pt>
    <dgm:pt modelId="{0ABE6B2B-921D-E04E-8306-17BA6C0B0063}" type="pres">
      <dgm:prSet presAssocID="{CD7BB213-61F8-4E70-8FF8-23BC7B9DDF0A}" presName="tx1" presStyleLbl="revTx" presStyleIdx="3" presStyleCnt="4"/>
      <dgm:spPr/>
    </dgm:pt>
    <dgm:pt modelId="{06F283DA-CED4-924A-B838-65ED660EDA56}" type="pres">
      <dgm:prSet presAssocID="{CD7BB213-61F8-4E70-8FF8-23BC7B9DDF0A}" presName="vert1" presStyleCnt="0"/>
      <dgm:spPr/>
    </dgm:pt>
  </dgm:ptLst>
  <dgm:cxnLst>
    <dgm:cxn modelId="{CC88062B-9A3C-1742-A151-4A996E0DBBAB}" type="presOf" srcId="{CD7BB213-61F8-4E70-8FF8-23BC7B9DDF0A}" destId="{0ABE6B2B-921D-E04E-8306-17BA6C0B0063}" srcOrd="0" destOrd="0" presId="urn:microsoft.com/office/officeart/2008/layout/LinedList"/>
    <dgm:cxn modelId="{BC148C68-FF08-C845-A3EC-1001AFC728BE}" type="presOf" srcId="{2824B6FD-EF8D-4931-96DD-311A54F7B28E}" destId="{624C514C-9F5F-6B4A-B0C0-B4F8A348B312}" srcOrd="0" destOrd="0" presId="urn:microsoft.com/office/officeart/2008/layout/LinedList"/>
    <dgm:cxn modelId="{C5F7C27C-89C4-1E4D-8F47-754F7AC59E40}" type="presOf" srcId="{EE2D7531-8C22-4893-8CDF-6B3E443E2306}" destId="{B530EFE9-BDD8-C74D-BA66-FCA908060EB7}" srcOrd="0" destOrd="0" presId="urn:microsoft.com/office/officeart/2008/layout/LinedList"/>
    <dgm:cxn modelId="{C93CAC84-0B8C-4554-B0B8-E409C32C1A98}" srcId="{FDA0B902-68FC-4B28-8C8B-528E23DD7CF2}" destId="{EE2D7531-8C22-4893-8CDF-6B3E443E2306}" srcOrd="2" destOrd="0" parTransId="{8D8ED53D-EF45-4DE8-9922-B6F924ADF168}" sibTransId="{E243A9D2-5AC2-42CC-B414-AE77F0763A13}"/>
    <dgm:cxn modelId="{707A419E-B527-4B20-9611-78A1CB6D0015}" srcId="{FDA0B902-68FC-4B28-8C8B-528E23DD7CF2}" destId="{2824B6FD-EF8D-4931-96DD-311A54F7B28E}" srcOrd="0" destOrd="0" parTransId="{8C925897-40EA-4C4E-9C51-8DFC17B2DB11}" sibTransId="{44B25184-DE92-486E-B7EA-71FA56DB7C7C}"/>
    <dgm:cxn modelId="{DDDA3FAA-91BF-FC49-91B3-D1F5E244EAE8}" type="presOf" srcId="{FDA0B902-68FC-4B28-8C8B-528E23DD7CF2}" destId="{D676C789-DFC9-7E41-8729-9E75FBE9BB44}" srcOrd="0" destOrd="0" presId="urn:microsoft.com/office/officeart/2008/layout/LinedList"/>
    <dgm:cxn modelId="{FFDE3FCD-40C9-4AC1-BFEF-A672F6614580}" srcId="{FDA0B902-68FC-4B28-8C8B-528E23DD7CF2}" destId="{CD7BB213-61F8-4E70-8FF8-23BC7B9DDF0A}" srcOrd="3" destOrd="0" parTransId="{5D12915C-A47B-41D5-B626-DFA78D47A403}" sibTransId="{D179B1A4-3892-4B07-9775-BFBB5C5C0ADA}"/>
    <dgm:cxn modelId="{F201B7CD-5027-4AA5-A2D3-D08DDBC5F187}" srcId="{FDA0B902-68FC-4B28-8C8B-528E23DD7CF2}" destId="{C98417BB-26B5-4922-A61D-DC94E01B8C0D}" srcOrd="1" destOrd="0" parTransId="{7F4EBDDD-C98A-4B66-8057-70E88E6057DB}" sibTransId="{C3CA9CE8-A635-4873-BD67-96AF431791DA}"/>
    <dgm:cxn modelId="{8A1B9EF9-6666-6A4F-BBB8-02FC0905C39B}" type="presOf" srcId="{C98417BB-26B5-4922-A61D-DC94E01B8C0D}" destId="{3B3DA3CA-72D7-4B4A-BD0C-976FC06D5981}" srcOrd="0" destOrd="0" presId="urn:microsoft.com/office/officeart/2008/layout/LinedList"/>
    <dgm:cxn modelId="{1D61A392-4DD5-6548-9525-0C9959782C36}" type="presParOf" srcId="{D676C789-DFC9-7E41-8729-9E75FBE9BB44}" destId="{DC9E43A8-C75B-0E44-B1B7-6706B1B63182}" srcOrd="0" destOrd="0" presId="urn:microsoft.com/office/officeart/2008/layout/LinedList"/>
    <dgm:cxn modelId="{EADFBB45-9174-614C-8367-E4DF6146F5B8}" type="presParOf" srcId="{D676C789-DFC9-7E41-8729-9E75FBE9BB44}" destId="{DC164928-7FE1-9141-A25D-59B95BD96EE4}" srcOrd="1" destOrd="0" presId="urn:microsoft.com/office/officeart/2008/layout/LinedList"/>
    <dgm:cxn modelId="{539AA9C0-02FE-8A4B-892C-06092230B621}" type="presParOf" srcId="{DC164928-7FE1-9141-A25D-59B95BD96EE4}" destId="{624C514C-9F5F-6B4A-B0C0-B4F8A348B312}" srcOrd="0" destOrd="0" presId="urn:microsoft.com/office/officeart/2008/layout/LinedList"/>
    <dgm:cxn modelId="{DEEED4E2-9761-F143-A67E-E5D580086BDB}" type="presParOf" srcId="{DC164928-7FE1-9141-A25D-59B95BD96EE4}" destId="{C9CFA50B-B94E-BA43-A359-24FD80EF1294}" srcOrd="1" destOrd="0" presId="urn:microsoft.com/office/officeart/2008/layout/LinedList"/>
    <dgm:cxn modelId="{457001EF-B0AF-1E4C-BFB6-594A1F80A3D1}" type="presParOf" srcId="{D676C789-DFC9-7E41-8729-9E75FBE9BB44}" destId="{E09F884F-C298-2C40-A705-3C34EC414558}" srcOrd="2" destOrd="0" presId="urn:microsoft.com/office/officeart/2008/layout/LinedList"/>
    <dgm:cxn modelId="{4F59164A-9185-AC45-AF6D-7626E1A5793D}" type="presParOf" srcId="{D676C789-DFC9-7E41-8729-9E75FBE9BB44}" destId="{A2BBC607-A118-354B-BD81-6EB51DC2A248}" srcOrd="3" destOrd="0" presId="urn:microsoft.com/office/officeart/2008/layout/LinedList"/>
    <dgm:cxn modelId="{51EEF032-06BB-6D4D-9A85-7ACB6CCF8781}" type="presParOf" srcId="{A2BBC607-A118-354B-BD81-6EB51DC2A248}" destId="{3B3DA3CA-72D7-4B4A-BD0C-976FC06D5981}" srcOrd="0" destOrd="0" presId="urn:microsoft.com/office/officeart/2008/layout/LinedList"/>
    <dgm:cxn modelId="{7A05A58C-ECD7-6849-ABD1-4D3E64D166D0}" type="presParOf" srcId="{A2BBC607-A118-354B-BD81-6EB51DC2A248}" destId="{D73BBEB1-7171-0946-BCE9-5E99BBA736E6}" srcOrd="1" destOrd="0" presId="urn:microsoft.com/office/officeart/2008/layout/LinedList"/>
    <dgm:cxn modelId="{A7BED2FF-F02E-E943-A3DC-E66AF323EEC2}" type="presParOf" srcId="{D676C789-DFC9-7E41-8729-9E75FBE9BB44}" destId="{5677AA5B-DB75-4948-964E-0D44BC1F2857}" srcOrd="4" destOrd="0" presId="urn:microsoft.com/office/officeart/2008/layout/LinedList"/>
    <dgm:cxn modelId="{B64EAE9B-E4BC-6D45-A530-2DA54C05725B}" type="presParOf" srcId="{D676C789-DFC9-7E41-8729-9E75FBE9BB44}" destId="{58AC0FE1-AA28-6C49-9624-C4DF11423256}" srcOrd="5" destOrd="0" presId="urn:microsoft.com/office/officeart/2008/layout/LinedList"/>
    <dgm:cxn modelId="{04AA87E5-A58B-6D43-8E5D-4BE04360C481}" type="presParOf" srcId="{58AC0FE1-AA28-6C49-9624-C4DF11423256}" destId="{B530EFE9-BDD8-C74D-BA66-FCA908060EB7}" srcOrd="0" destOrd="0" presId="urn:microsoft.com/office/officeart/2008/layout/LinedList"/>
    <dgm:cxn modelId="{A5A10815-0F07-594A-8940-F50880CB82B1}" type="presParOf" srcId="{58AC0FE1-AA28-6C49-9624-C4DF11423256}" destId="{545D4E39-889F-DE42-90A8-850CF799C6C7}" srcOrd="1" destOrd="0" presId="urn:microsoft.com/office/officeart/2008/layout/LinedList"/>
    <dgm:cxn modelId="{432E05F0-5637-A040-8811-1BA8BFCE0767}" type="presParOf" srcId="{D676C789-DFC9-7E41-8729-9E75FBE9BB44}" destId="{2F5C3EE6-6748-DB43-84E5-4EDBD2B63076}" srcOrd="6" destOrd="0" presId="urn:microsoft.com/office/officeart/2008/layout/LinedList"/>
    <dgm:cxn modelId="{F0A2183B-583F-F341-A314-D9606531AEEF}" type="presParOf" srcId="{D676C789-DFC9-7E41-8729-9E75FBE9BB44}" destId="{7592244E-638F-C949-839B-8112294A8E10}" srcOrd="7" destOrd="0" presId="urn:microsoft.com/office/officeart/2008/layout/LinedList"/>
    <dgm:cxn modelId="{E71BA6CE-F108-1247-BBF7-04DF7B413CA3}" type="presParOf" srcId="{7592244E-638F-C949-839B-8112294A8E10}" destId="{0ABE6B2B-921D-E04E-8306-17BA6C0B0063}" srcOrd="0" destOrd="0" presId="urn:microsoft.com/office/officeart/2008/layout/LinedList"/>
    <dgm:cxn modelId="{F294206B-EB95-9A49-BDE9-AE6A099C683E}" type="presParOf" srcId="{7592244E-638F-C949-839B-8112294A8E10}" destId="{06F283DA-CED4-924A-B838-65ED660EDA5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F186CB4-141F-4A3F-9BEB-6CBFCF8670B3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49EF9936-A6B8-4D1B-BB7B-254563C77099}">
      <dgm:prSet/>
      <dgm:spPr/>
      <dgm:t>
        <a:bodyPr/>
        <a:lstStyle/>
        <a:p>
          <a:r>
            <a:rPr lang="pt-BR"/>
            <a:t>Nenhuma cidade com mais de 100 mil habitantes foi fundada no século XX</a:t>
          </a:r>
          <a:endParaRPr lang="en-US"/>
        </a:p>
      </dgm:t>
    </dgm:pt>
    <dgm:pt modelId="{F8DBCA8D-E0C6-4CD8-88FC-A049EAC5F7EB}" type="parTrans" cxnId="{7BB81F93-86D6-42F6-B4F6-085E36C6A689}">
      <dgm:prSet/>
      <dgm:spPr/>
      <dgm:t>
        <a:bodyPr/>
        <a:lstStyle/>
        <a:p>
          <a:endParaRPr lang="en-US"/>
        </a:p>
      </dgm:t>
    </dgm:pt>
    <dgm:pt modelId="{9DE82BE7-E7EF-42A6-8956-BCA87C2945B3}" type="sibTrans" cxnId="{7BB81F93-86D6-42F6-B4F6-085E36C6A689}">
      <dgm:prSet/>
      <dgm:spPr/>
      <dgm:t>
        <a:bodyPr/>
        <a:lstStyle/>
        <a:p>
          <a:endParaRPr lang="en-US"/>
        </a:p>
      </dgm:t>
    </dgm:pt>
    <dgm:pt modelId="{8634EA43-591C-4492-A812-0B55E8B6EF76}">
      <dgm:prSet/>
      <dgm:spPr/>
      <dgm:t>
        <a:bodyPr/>
        <a:lstStyle/>
        <a:p>
          <a:r>
            <a:rPr lang="pt-BR"/>
            <a:t>A malha rodoviária tem a mesma extensão de 1940</a:t>
          </a:r>
          <a:endParaRPr lang="en-US"/>
        </a:p>
      </dgm:t>
    </dgm:pt>
    <dgm:pt modelId="{03288A92-EF28-4FC9-97E6-DB5DA35CC416}" type="parTrans" cxnId="{1783CF83-7BF9-4E0A-A697-ABE596FA3D79}">
      <dgm:prSet/>
      <dgm:spPr/>
      <dgm:t>
        <a:bodyPr/>
        <a:lstStyle/>
        <a:p>
          <a:endParaRPr lang="en-US"/>
        </a:p>
      </dgm:t>
    </dgm:pt>
    <dgm:pt modelId="{BCF44815-4967-4B06-843D-BE1BA8E5653E}" type="sibTrans" cxnId="{1783CF83-7BF9-4E0A-A697-ABE596FA3D79}">
      <dgm:prSet/>
      <dgm:spPr/>
      <dgm:t>
        <a:bodyPr/>
        <a:lstStyle/>
        <a:p>
          <a:endParaRPr lang="en-US"/>
        </a:p>
      </dgm:t>
    </dgm:pt>
    <dgm:pt modelId="{C4B91445-EA5F-734E-BE75-90DF11E47198}" type="pres">
      <dgm:prSet presAssocID="{0F186CB4-141F-4A3F-9BEB-6CBFCF8670B3}" presName="linear" presStyleCnt="0">
        <dgm:presLayoutVars>
          <dgm:animLvl val="lvl"/>
          <dgm:resizeHandles val="exact"/>
        </dgm:presLayoutVars>
      </dgm:prSet>
      <dgm:spPr/>
    </dgm:pt>
    <dgm:pt modelId="{29FDD4D1-7663-BC4A-AE24-3C7F83B79E4D}" type="pres">
      <dgm:prSet presAssocID="{49EF9936-A6B8-4D1B-BB7B-254563C7709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38AB47C-34B8-0440-9435-86086ED265CF}" type="pres">
      <dgm:prSet presAssocID="{9DE82BE7-E7EF-42A6-8956-BCA87C2945B3}" presName="spacer" presStyleCnt="0"/>
      <dgm:spPr/>
    </dgm:pt>
    <dgm:pt modelId="{5B50E100-B273-2F4C-A0C8-7072DB2CE2E4}" type="pres">
      <dgm:prSet presAssocID="{8634EA43-591C-4492-A812-0B55E8B6EF76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1783CF83-7BF9-4E0A-A697-ABE596FA3D79}" srcId="{0F186CB4-141F-4A3F-9BEB-6CBFCF8670B3}" destId="{8634EA43-591C-4492-A812-0B55E8B6EF76}" srcOrd="1" destOrd="0" parTransId="{03288A92-EF28-4FC9-97E6-DB5DA35CC416}" sibTransId="{BCF44815-4967-4B06-843D-BE1BA8E5653E}"/>
    <dgm:cxn modelId="{7BB81F93-86D6-42F6-B4F6-085E36C6A689}" srcId="{0F186CB4-141F-4A3F-9BEB-6CBFCF8670B3}" destId="{49EF9936-A6B8-4D1B-BB7B-254563C77099}" srcOrd="0" destOrd="0" parTransId="{F8DBCA8D-E0C6-4CD8-88FC-A049EAC5F7EB}" sibTransId="{9DE82BE7-E7EF-42A6-8956-BCA87C2945B3}"/>
    <dgm:cxn modelId="{338F18A1-8F60-104F-8992-74D2D2EADED7}" type="presOf" srcId="{8634EA43-591C-4492-A812-0B55E8B6EF76}" destId="{5B50E100-B273-2F4C-A0C8-7072DB2CE2E4}" srcOrd="0" destOrd="0" presId="urn:microsoft.com/office/officeart/2005/8/layout/vList2"/>
    <dgm:cxn modelId="{EEC426BB-B73B-984F-A7B6-BFA06F799859}" type="presOf" srcId="{0F186CB4-141F-4A3F-9BEB-6CBFCF8670B3}" destId="{C4B91445-EA5F-734E-BE75-90DF11E47198}" srcOrd="0" destOrd="0" presId="urn:microsoft.com/office/officeart/2005/8/layout/vList2"/>
    <dgm:cxn modelId="{499CDDBF-1765-EA4B-8D5C-A8A9D1E3830B}" type="presOf" srcId="{49EF9936-A6B8-4D1B-BB7B-254563C77099}" destId="{29FDD4D1-7663-BC4A-AE24-3C7F83B79E4D}" srcOrd="0" destOrd="0" presId="urn:microsoft.com/office/officeart/2005/8/layout/vList2"/>
    <dgm:cxn modelId="{E6C4D56F-7617-E742-AC1A-0BA34DA5B152}" type="presParOf" srcId="{C4B91445-EA5F-734E-BE75-90DF11E47198}" destId="{29FDD4D1-7663-BC4A-AE24-3C7F83B79E4D}" srcOrd="0" destOrd="0" presId="urn:microsoft.com/office/officeart/2005/8/layout/vList2"/>
    <dgm:cxn modelId="{149D158C-1624-BA45-9525-BE6DCFD72EF2}" type="presParOf" srcId="{C4B91445-EA5F-734E-BE75-90DF11E47198}" destId="{238AB47C-34B8-0440-9435-86086ED265CF}" srcOrd="1" destOrd="0" presId="urn:microsoft.com/office/officeart/2005/8/layout/vList2"/>
    <dgm:cxn modelId="{9CD30EFF-075F-E54F-8DA5-B58780AD63EE}" type="presParOf" srcId="{C4B91445-EA5F-734E-BE75-90DF11E47198}" destId="{5B50E100-B273-2F4C-A0C8-7072DB2CE2E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02470EA-C3F4-4825-8C3B-4DBD5182AD98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49971D8-358C-42B0-BDF8-02A3BAE02C3E}">
      <dgm:prSet/>
      <dgm:spPr/>
      <dgm:t>
        <a:bodyPr/>
        <a:lstStyle/>
        <a:p>
          <a:r>
            <a:rPr lang="pt-BR"/>
            <a:t>Proporcionalidade das multas</a:t>
          </a:r>
          <a:endParaRPr lang="en-US"/>
        </a:p>
      </dgm:t>
    </dgm:pt>
    <dgm:pt modelId="{E1DF6A3B-7276-404A-9030-13F000829DB4}" type="parTrans" cxnId="{D4A9F070-A75A-4F05-9431-8E50A9639ACD}">
      <dgm:prSet/>
      <dgm:spPr/>
      <dgm:t>
        <a:bodyPr/>
        <a:lstStyle/>
        <a:p>
          <a:endParaRPr lang="en-US"/>
        </a:p>
      </dgm:t>
    </dgm:pt>
    <dgm:pt modelId="{3D80B08A-42BB-43F1-A5E2-80EEB3998930}" type="sibTrans" cxnId="{D4A9F070-A75A-4F05-9431-8E50A9639ACD}">
      <dgm:prSet/>
      <dgm:spPr/>
      <dgm:t>
        <a:bodyPr/>
        <a:lstStyle/>
        <a:p>
          <a:endParaRPr lang="en-US"/>
        </a:p>
      </dgm:t>
    </dgm:pt>
    <dgm:pt modelId="{97EBDA16-A68E-4447-B750-F1AA679BA258}">
      <dgm:prSet/>
      <dgm:spPr/>
      <dgm:t>
        <a:bodyPr/>
        <a:lstStyle/>
        <a:p>
          <a:r>
            <a:rPr lang="pt-BR"/>
            <a:t>Atuação responsável do poder público frente às multas</a:t>
          </a:r>
          <a:endParaRPr lang="en-US"/>
        </a:p>
      </dgm:t>
    </dgm:pt>
    <dgm:pt modelId="{4908B1B2-D37E-4ADF-ABE3-BC7341BF910F}" type="parTrans" cxnId="{DB224E44-4434-4661-90F5-152F714C4D7C}">
      <dgm:prSet/>
      <dgm:spPr/>
      <dgm:t>
        <a:bodyPr/>
        <a:lstStyle/>
        <a:p>
          <a:endParaRPr lang="en-US"/>
        </a:p>
      </dgm:t>
    </dgm:pt>
    <dgm:pt modelId="{ACCA6F1D-A654-4621-AE71-5E57A512481B}" type="sibTrans" cxnId="{DB224E44-4434-4661-90F5-152F714C4D7C}">
      <dgm:prSet/>
      <dgm:spPr/>
      <dgm:t>
        <a:bodyPr/>
        <a:lstStyle/>
        <a:p>
          <a:endParaRPr lang="en-US"/>
        </a:p>
      </dgm:t>
    </dgm:pt>
    <dgm:pt modelId="{7DC14455-8E61-024D-9718-93A46756B771}" type="pres">
      <dgm:prSet presAssocID="{002470EA-C3F4-4825-8C3B-4DBD5182AD98}" presName="vert0" presStyleCnt="0">
        <dgm:presLayoutVars>
          <dgm:dir/>
          <dgm:animOne val="branch"/>
          <dgm:animLvl val="lvl"/>
        </dgm:presLayoutVars>
      </dgm:prSet>
      <dgm:spPr/>
    </dgm:pt>
    <dgm:pt modelId="{CA82AE41-4B9E-CA43-BE67-A5B47D43311B}" type="pres">
      <dgm:prSet presAssocID="{A49971D8-358C-42B0-BDF8-02A3BAE02C3E}" presName="thickLine" presStyleLbl="alignNode1" presStyleIdx="0" presStyleCnt="2"/>
      <dgm:spPr/>
    </dgm:pt>
    <dgm:pt modelId="{06776048-14C7-9548-B644-AD03633DA3D1}" type="pres">
      <dgm:prSet presAssocID="{A49971D8-358C-42B0-BDF8-02A3BAE02C3E}" presName="horz1" presStyleCnt="0"/>
      <dgm:spPr/>
    </dgm:pt>
    <dgm:pt modelId="{FA2555E6-71FA-304E-943F-ACB63B098F44}" type="pres">
      <dgm:prSet presAssocID="{A49971D8-358C-42B0-BDF8-02A3BAE02C3E}" presName="tx1" presStyleLbl="revTx" presStyleIdx="0" presStyleCnt="2"/>
      <dgm:spPr/>
    </dgm:pt>
    <dgm:pt modelId="{46C8EFB0-B5ED-864E-80A2-E582AAA2414B}" type="pres">
      <dgm:prSet presAssocID="{A49971D8-358C-42B0-BDF8-02A3BAE02C3E}" presName="vert1" presStyleCnt="0"/>
      <dgm:spPr/>
    </dgm:pt>
    <dgm:pt modelId="{54282F25-CFE0-FD41-A3B3-4395A3343C31}" type="pres">
      <dgm:prSet presAssocID="{97EBDA16-A68E-4447-B750-F1AA679BA258}" presName="thickLine" presStyleLbl="alignNode1" presStyleIdx="1" presStyleCnt="2"/>
      <dgm:spPr/>
    </dgm:pt>
    <dgm:pt modelId="{4431D2AD-13B4-CF42-A785-BAD00F87FB11}" type="pres">
      <dgm:prSet presAssocID="{97EBDA16-A68E-4447-B750-F1AA679BA258}" presName="horz1" presStyleCnt="0"/>
      <dgm:spPr/>
    </dgm:pt>
    <dgm:pt modelId="{69A455F2-C9A0-4448-8529-44AB0B2C27CE}" type="pres">
      <dgm:prSet presAssocID="{97EBDA16-A68E-4447-B750-F1AA679BA258}" presName="tx1" presStyleLbl="revTx" presStyleIdx="1" presStyleCnt="2"/>
      <dgm:spPr/>
    </dgm:pt>
    <dgm:pt modelId="{7B1A7BA2-57EC-4E42-839B-ACACCEFE6FE6}" type="pres">
      <dgm:prSet presAssocID="{97EBDA16-A68E-4447-B750-F1AA679BA258}" presName="vert1" presStyleCnt="0"/>
      <dgm:spPr/>
    </dgm:pt>
  </dgm:ptLst>
  <dgm:cxnLst>
    <dgm:cxn modelId="{3F45C833-4269-364F-9256-E189E8D6249E}" type="presOf" srcId="{97EBDA16-A68E-4447-B750-F1AA679BA258}" destId="{69A455F2-C9A0-4448-8529-44AB0B2C27CE}" srcOrd="0" destOrd="0" presId="urn:microsoft.com/office/officeart/2008/layout/LinedList"/>
    <dgm:cxn modelId="{DB224E44-4434-4661-90F5-152F714C4D7C}" srcId="{002470EA-C3F4-4825-8C3B-4DBD5182AD98}" destId="{97EBDA16-A68E-4447-B750-F1AA679BA258}" srcOrd="1" destOrd="0" parTransId="{4908B1B2-D37E-4ADF-ABE3-BC7341BF910F}" sibTransId="{ACCA6F1D-A654-4621-AE71-5E57A512481B}"/>
    <dgm:cxn modelId="{EC8BBF47-9594-A840-A71B-7FD728FB971B}" type="presOf" srcId="{A49971D8-358C-42B0-BDF8-02A3BAE02C3E}" destId="{FA2555E6-71FA-304E-943F-ACB63B098F44}" srcOrd="0" destOrd="0" presId="urn:microsoft.com/office/officeart/2008/layout/LinedList"/>
    <dgm:cxn modelId="{CE9AC349-3A6B-C149-B4B0-18C37ADC234F}" type="presOf" srcId="{002470EA-C3F4-4825-8C3B-4DBD5182AD98}" destId="{7DC14455-8E61-024D-9718-93A46756B771}" srcOrd="0" destOrd="0" presId="urn:microsoft.com/office/officeart/2008/layout/LinedList"/>
    <dgm:cxn modelId="{D4A9F070-A75A-4F05-9431-8E50A9639ACD}" srcId="{002470EA-C3F4-4825-8C3B-4DBD5182AD98}" destId="{A49971D8-358C-42B0-BDF8-02A3BAE02C3E}" srcOrd="0" destOrd="0" parTransId="{E1DF6A3B-7276-404A-9030-13F000829DB4}" sibTransId="{3D80B08A-42BB-43F1-A5E2-80EEB3998930}"/>
    <dgm:cxn modelId="{CCF035BD-8680-3D43-8C3E-B61DF61AEAE8}" type="presParOf" srcId="{7DC14455-8E61-024D-9718-93A46756B771}" destId="{CA82AE41-4B9E-CA43-BE67-A5B47D43311B}" srcOrd="0" destOrd="0" presId="urn:microsoft.com/office/officeart/2008/layout/LinedList"/>
    <dgm:cxn modelId="{55ECE1F3-7B51-7542-9F53-DAB2FB95EECA}" type="presParOf" srcId="{7DC14455-8E61-024D-9718-93A46756B771}" destId="{06776048-14C7-9548-B644-AD03633DA3D1}" srcOrd="1" destOrd="0" presId="urn:microsoft.com/office/officeart/2008/layout/LinedList"/>
    <dgm:cxn modelId="{8B8AD451-7F55-B648-B5D7-9C0D927EC378}" type="presParOf" srcId="{06776048-14C7-9548-B644-AD03633DA3D1}" destId="{FA2555E6-71FA-304E-943F-ACB63B098F44}" srcOrd="0" destOrd="0" presId="urn:microsoft.com/office/officeart/2008/layout/LinedList"/>
    <dgm:cxn modelId="{A9C8AA8F-D95D-B741-A1CC-25F4EBEEF827}" type="presParOf" srcId="{06776048-14C7-9548-B644-AD03633DA3D1}" destId="{46C8EFB0-B5ED-864E-80A2-E582AAA2414B}" srcOrd="1" destOrd="0" presId="urn:microsoft.com/office/officeart/2008/layout/LinedList"/>
    <dgm:cxn modelId="{8A6F46BB-406E-6741-8865-315A0AF1FDB7}" type="presParOf" srcId="{7DC14455-8E61-024D-9718-93A46756B771}" destId="{54282F25-CFE0-FD41-A3B3-4395A3343C31}" srcOrd="2" destOrd="0" presId="urn:microsoft.com/office/officeart/2008/layout/LinedList"/>
    <dgm:cxn modelId="{C73E2543-845D-A14B-808C-DE47F8010908}" type="presParOf" srcId="{7DC14455-8E61-024D-9718-93A46756B771}" destId="{4431D2AD-13B4-CF42-A785-BAD00F87FB11}" srcOrd="3" destOrd="0" presId="urn:microsoft.com/office/officeart/2008/layout/LinedList"/>
    <dgm:cxn modelId="{AB772073-E916-B04F-BD51-DAE43FC1C88B}" type="presParOf" srcId="{4431D2AD-13B4-CF42-A785-BAD00F87FB11}" destId="{69A455F2-C9A0-4448-8529-44AB0B2C27CE}" srcOrd="0" destOrd="0" presId="urn:microsoft.com/office/officeart/2008/layout/LinedList"/>
    <dgm:cxn modelId="{B19B7067-83CB-7541-A8D2-2E5FFC93A0EF}" type="presParOf" srcId="{4431D2AD-13B4-CF42-A785-BAD00F87FB11}" destId="{7B1A7BA2-57EC-4E42-839B-ACACCEFE6FE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90570CA-3110-B444-9339-D8F1051215EE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678102D-FE8F-5E42-8829-54D0DC33FB43}">
      <dgm:prSet phldrT="[Texto]"/>
      <dgm:spPr/>
      <dgm:t>
        <a:bodyPr/>
        <a:lstStyle/>
        <a:p>
          <a:r>
            <a:rPr lang="pt-BR" dirty="0"/>
            <a:t>Instituições Políticas Inclusivas</a:t>
          </a:r>
        </a:p>
        <a:p>
          <a:endParaRPr lang="pt-BR" dirty="0"/>
        </a:p>
      </dgm:t>
    </dgm:pt>
    <dgm:pt modelId="{8CCA7CCC-9EE1-9F43-A9A7-D1951D043B65}" type="parTrans" cxnId="{4255D854-8E62-0949-8E08-FA5B890E2FFB}">
      <dgm:prSet/>
      <dgm:spPr/>
      <dgm:t>
        <a:bodyPr/>
        <a:lstStyle/>
        <a:p>
          <a:endParaRPr lang="pt-BR"/>
        </a:p>
      </dgm:t>
    </dgm:pt>
    <dgm:pt modelId="{04018795-80F2-1243-98F2-2FC18CC9A3BE}" type="sibTrans" cxnId="{4255D854-8E62-0949-8E08-FA5B890E2FFB}">
      <dgm:prSet/>
      <dgm:spPr/>
      <dgm:t>
        <a:bodyPr/>
        <a:lstStyle/>
        <a:p>
          <a:endParaRPr lang="pt-BR"/>
        </a:p>
      </dgm:t>
    </dgm:pt>
    <dgm:pt modelId="{13920C65-EE8B-D748-A6D3-735D99A2690D}">
      <dgm:prSet phldrT="[Texto]"/>
      <dgm:spPr/>
      <dgm:t>
        <a:bodyPr/>
        <a:lstStyle/>
        <a:p>
          <a:r>
            <a:rPr lang="pt-BR" dirty="0"/>
            <a:t>Instituições Econômicas Inclusivas</a:t>
          </a:r>
        </a:p>
      </dgm:t>
    </dgm:pt>
    <dgm:pt modelId="{ABAA18F5-F866-C045-91E8-A705CB79E09B}" type="parTrans" cxnId="{4D7F5AF4-42DB-8D46-9750-953AC5C20758}">
      <dgm:prSet/>
      <dgm:spPr/>
      <dgm:t>
        <a:bodyPr/>
        <a:lstStyle/>
        <a:p>
          <a:endParaRPr lang="pt-BR"/>
        </a:p>
      </dgm:t>
    </dgm:pt>
    <dgm:pt modelId="{CB366329-DF6D-E14B-BEA6-FCF9F60EF082}" type="sibTrans" cxnId="{4D7F5AF4-42DB-8D46-9750-953AC5C20758}">
      <dgm:prSet/>
      <dgm:spPr/>
      <dgm:t>
        <a:bodyPr/>
        <a:lstStyle/>
        <a:p>
          <a:endParaRPr lang="pt-BR"/>
        </a:p>
      </dgm:t>
    </dgm:pt>
    <dgm:pt modelId="{C30836FA-E0AE-4544-87A0-7B57E3D7277D}" type="pres">
      <dgm:prSet presAssocID="{E90570CA-3110-B444-9339-D8F1051215EE}" presName="cycle" presStyleCnt="0">
        <dgm:presLayoutVars>
          <dgm:dir/>
          <dgm:resizeHandles val="exact"/>
        </dgm:presLayoutVars>
      </dgm:prSet>
      <dgm:spPr/>
    </dgm:pt>
    <dgm:pt modelId="{FC1342B1-5311-5F41-931D-AA63711B7861}" type="pres">
      <dgm:prSet presAssocID="{0678102D-FE8F-5E42-8829-54D0DC33FB43}" presName="node" presStyleLbl="node1" presStyleIdx="0" presStyleCnt="2">
        <dgm:presLayoutVars>
          <dgm:bulletEnabled val="1"/>
        </dgm:presLayoutVars>
      </dgm:prSet>
      <dgm:spPr/>
    </dgm:pt>
    <dgm:pt modelId="{62241C72-C6F6-7043-A652-ABEDDAD67AA8}" type="pres">
      <dgm:prSet presAssocID="{04018795-80F2-1243-98F2-2FC18CC9A3BE}" presName="sibTrans" presStyleLbl="sibTrans2D1" presStyleIdx="0" presStyleCnt="2"/>
      <dgm:spPr/>
    </dgm:pt>
    <dgm:pt modelId="{3E886018-7CF7-BD45-901A-DA9E415D3A44}" type="pres">
      <dgm:prSet presAssocID="{04018795-80F2-1243-98F2-2FC18CC9A3BE}" presName="connectorText" presStyleLbl="sibTrans2D1" presStyleIdx="0" presStyleCnt="2"/>
      <dgm:spPr/>
    </dgm:pt>
    <dgm:pt modelId="{18BF5438-2181-6A41-A093-C545D5EF49B9}" type="pres">
      <dgm:prSet presAssocID="{13920C65-EE8B-D748-A6D3-735D99A2690D}" presName="node" presStyleLbl="node1" presStyleIdx="1" presStyleCnt="2">
        <dgm:presLayoutVars>
          <dgm:bulletEnabled val="1"/>
        </dgm:presLayoutVars>
      </dgm:prSet>
      <dgm:spPr/>
    </dgm:pt>
    <dgm:pt modelId="{D09551E6-9D94-AA41-89EB-D78F9B6A580A}" type="pres">
      <dgm:prSet presAssocID="{CB366329-DF6D-E14B-BEA6-FCF9F60EF082}" presName="sibTrans" presStyleLbl="sibTrans2D1" presStyleIdx="1" presStyleCnt="2"/>
      <dgm:spPr/>
    </dgm:pt>
    <dgm:pt modelId="{16F3CE6B-FFA5-704E-96D3-523421AD28B6}" type="pres">
      <dgm:prSet presAssocID="{CB366329-DF6D-E14B-BEA6-FCF9F60EF082}" presName="connectorText" presStyleLbl="sibTrans2D1" presStyleIdx="1" presStyleCnt="2"/>
      <dgm:spPr/>
    </dgm:pt>
  </dgm:ptLst>
  <dgm:cxnLst>
    <dgm:cxn modelId="{A447CA02-8423-5C40-B0D2-E50296F1DD7D}" type="presOf" srcId="{CB366329-DF6D-E14B-BEA6-FCF9F60EF082}" destId="{16F3CE6B-FFA5-704E-96D3-523421AD28B6}" srcOrd="1" destOrd="0" presId="urn:microsoft.com/office/officeart/2005/8/layout/cycle2"/>
    <dgm:cxn modelId="{8D1B5D26-5D6F-0F48-9E9F-B14E25F2E655}" type="presOf" srcId="{04018795-80F2-1243-98F2-2FC18CC9A3BE}" destId="{62241C72-C6F6-7043-A652-ABEDDAD67AA8}" srcOrd="0" destOrd="0" presId="urn:microsoft.com/office/officeart/2005/8/layout/cycle2"/>
    <dgm:cxn modelId="{4255D854-8E62-0949-8E08-FA5B890E2FFB}" srcId="{E90570CA-3110-B444-9339-D8F1051215EE}" destId="{0678102D-FE8F-5E42-8829-54D0DC33FB43}" srcOrd="0" destOrd="0" parTransId="{8CCA7CCC-9EE1-9F43-A9A7-D1951D043B65}" sibTransId="{04018795-80F2-1243-98F2-2FC18CC9A3BE}"/>
    <dgm:cxn modelId="{0D460B85-8F3E-C342-9622-900BE3651A98}" type="presOf" srcId="{0678102D-FE8F-5E42-8829-54D0DC33FB43}" destId="{FC1342B1-5311-5F41-931D-AA63711B7861}" srcOrd="0" destOrd="0" presId="urn:microsoft.com/office/officeart/2005/8/layout/cycle2"/>
    <dgm:cxn modelId="{D8C0FC8A-8C27-714F-9934-23222F88D2A0}" type="presOf" srcId="{13920C65-EE8B-D748-A6D3-735D99A2690D}" destId="{18BF5438-2181-6A41-A093-C545D5EF49B9}" srcOrd="0" destOrd="0" presId="urn:microsoft.com/office/officeart/2005/8/layout/cycle2"/>
    <dgm:cxn modelId="{21B232B1-8B3A-D44B-A463-32BDFA567CF2}" type="presOf" srcId="{E90570CA-3110-B444-9339-D8F1051215EE}" destId="{C30836FA-E0AE-4544-87A0-7B57E3D7277D}" srcOrd="0" destOrd="0" presId="urn:microsoft.com/office/officeart/2005/8/layout/cycle2"/>
    <dgm:cxn modelId="{4F8CB7DE-3D2B-004D-8511-CCDBBDC7CFFF}" type="presOf" srcId="{CB366329-DF6D-E14B-BEA6-FCF9F60EF082}" destId="{D09551E6-9D94-AA41-89EB-D78F9B6A580A}" srcOrd="0" destOrd="0" presId="urn:microsoft.com/office/officeart/2005/8/layout/cycle2"/>
    <dgm:cxn modelId="{1116AAE1-3A08-154A-B310-51CC71039927}" type="presOf" srcId="{04018795-80F2-1243-98F2-2FC18CC9A3BE}" destId="{3E886018-7CF7-BD45-901A-DA9E415D3A44}" srcOrd="1" destOrd="0" presId="urn:microsoft.com/office/officeart/2005/8/layout/cycle2"/>
    <dgm:cxn modelId="{4D7F5AF4-42DB-8D46-9750-953AC5C20758}" srcId="{E90570CA-3110-B444-9339-D8F1051215EE}" destId="{13920C65-EE8B-D748-A6D3-735D99A2690D}" srcOrd="1" destOrd="0" parTransId="{ABAA18F5-F866-C045-91E8-A705CB79E09B}" sibTransId="{CB366329-DF6D-E14B-BEA6-FCF9F60EF082}"/>
    <dgm:cxn modelId="{03442540-8E0D-B440-82E0-2488E356700D}" type="presParOf" srcId="{C30836FA-E0AE-4544-87A0-7B57E3D7277D}" destId="{FC1342B1-5311-5F41-931D-AA63711B7861}" srcOrd="0" destOrd="0" presId="urn:microsoft.com/office/officeart/2005/8/layout/cycle2"/>
    <dgm:cxn modelId="{BC44E280-73D8-434E-82A0-E1D3D7C2D0DC}" type="presParOf" srcId="{C30836FA-E0AE-4544-87A0-7B57E3D7277D}" destId="{62241C72-C6F6-7043-A652-ABEDDAD67AA8}" srcOrd="1" destOrd="0" presId="urn:microsoft.com/office/officeart/2005/8/layout/cycle2"/>
    <dgm:cxn modelId="{176356EF-1E29-6C45-9BF2-9030A96650F7}" type="presParOf" srcId="{62241C72-C6F6-7043-A652-ABEDDAD67AA8}" destId="{3E886018-7CF7-BD45-901A-DA9E415D3A44}" srcOrd="0" destOrd="0" presId="urn:microsoft.com/office/officeart/2005/8/layout/cycle2"/>
    <dgm:cxn modelId="{6DB1D22C-6BBD-6D49-B52D-8EED23A258C1}" type="presParOf" srcId="{C30836FA-E0AE-4544-87A0-7B57E3D7277D}" destId="{18BF5438-2181-6A41-A093-C545D5EF49B9}" srcOrd="2" destOrd="0" presId="urn:microsoft.com/office/officeart/2005/8/layout/cycle2"/>
    <dgm:cxn modelId="{1D054869-6172-0848-B4F6-C92C29B567AC}" type="presParOf" srcId="{C30836FA-E0AE-4544-87A0-7B57E3D7277D}" destId="{D09551E6-9D94-AA41-89EB-D78F9B6A580A}" srcOrd="3" destOrd="0" presId="urn:microsoft.com/office/officeart/2005/8/layout/cycle2"/>
    <dgm:cxn modelId="{7F284B64-077E-4B47-A54C-585DEA076259}" type="presParOf" srcId="{D09551E6-9D94-AA41-89EB-D78F9B6A580A}" destId="{16F3CE6B-FFA5-704E-96D3-523421AD28B6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BB0B04F-C9B0-4856-8C4E-F1EB1E61F839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A3CCD09-4C57-4623-B6B2-B2EFC23F6944}">
      <dgm:prSet/>
      <dgm:spPr/>
      <dgm:t>
        <a:bodyPr/>
        <a:lstStyle/>
        <a:p>
          <a:r>
            <a:rPr lang="pt-BR"/>
            <a:t>Viscosidade das instituições</a:t>
          </a:r>
          <a:endParaRPr lang="en-US"/>
        </a:p>
      </dgm:t>
    </dgm:pt>
    <dgm:pt modelId="{B2DEF501-944F-472F-866C-96BB0294822E}" type="parTrans" cxnId="{69E16B28-920C-4E3D-845E-92AE8A32583D}">
      <dgm:prSet/>
      <dgm:spPr/>
      <dgm:t>
        <a:bodyPr/>
        <a:lstStyle/>
        <a:p>
          <a:endParaRPr lang="en-US"/>
        </a:p>
      </dgm:t>
    </dgm:pt>
    <dgm:pt modelId="{C731AA9F-31F6-4631-A087-1EF78E06D549}" type="sibTrans" cxnId="{69E16B28-920C-4E3D-845E-92AE8A32583D}">
      <dgm:prSet/>
      <dgm:spPr/>
      <dgm:t>
        <a:bodyPr/>
        <a:lstStyle/>
        <a:p>
          <a:endParaRPr lang="en-US"/>
        </a:p>
      </dgm:t>
    </dgm:pt>
    <dgm:pt modelId="{A4EA62FB-6226-4721-B612-05C2B8307C6F}">
      <dgm:prSet/>
      <dgm:spPr/>
      <dgm:t>
        <a:bodyPr/>
        <a:lstStyle/>
        <a:p>
          <a:r>
            <a:rPr lang="pt-BR" dirty="0"/>
            <a:t>Mas há a  possibilidade de transplantes institucionais (já ocorreu no primeiro Reinado)</a:t>
          </a:r>
          <a:endParaRPr lang="en-US" dirty="0"/>
        </a:p>
      </dgm:t>
    </dgm:pt>
    <dgm:pt modelId="{6F4D2E05-EBD3-40D7-BAB4-F75A223FD5B7}" type="parTrans" cxnId="{82B03F1F-D444-46AD-9177-ED7734ACDE2D}">
      <dgm:prSet/>
      <dgm:spPr/>
      <dgm:t>
        <a:bodyPr/>
        <a:lstStyle/>
        <a:p>
          <a:endParaRPr lang="en-US"/>
        </a:p>
      </dgm:t>
    </dgm:pt>
    <dgm:pt modelId="{17042CDA-06E2-4751-8F81-BA81B23C0201}" type="sibTrans" cxnId="{82B03F1F-D444-46AD-9177-ED7734ACDE2D}">
      <dgm:prSet/>
      <dgm:spPr/>
      <dgm:t>
        <a:bodyPr/>
        <a:lstStyle/>
        <a:p>
          <a:endParaRPr lang="en-US"/>
        </a:p>
      </dgm:t>
    </dgm:pt>
    <dgm:pt modelId="{53D6FD02-C624-4A5A-88E1-89CDDE4D22E5}">
      <dgm:prSet/>
      <dgm:spPr/>
      <dgm:t>
        <a:bodyPr/>
        <a:lstStyle/>
        <a:p>
          <a:r>
            <a:rPr lang="pt-BR"/>
            <a:t>Papel pedagógico e valorativo do direito.</a:t>
          </a:r>
          <a:endParaRPr lang="en-US"/>
        </a:p>
      </dgm:t>
    </dgm:pt>
    <dgm:pt modelId="{BF6A24C5-0E9D-44E7-94BA-8AFE92937F01}" type="parTrans" cxnId="{C3CCB215-E80B-4420-8D9B-E5C36906740B}">
      <dgm:prSet/>
      <dgm:spPr/>
      <dgm:t>
        <a:bodyPr/>
        <a:lstStyle/>
        <a:p>
          <a:endParaRPr lang="en-US"/>
        </a:p>
      </dgm:t>
    </dgm:pt>
    <dgm:pt modelId="{3F1E6B12-FF91-40AF-8962-4B97C82A1272}" type="sibTrans" cxnId="{C3CCB215-E80B-4420-8D9B-E5C36906740B}">
      <dgm:prSet/>
      <dgm:spPr/>
      <dgm:t>
        <a:bodyPr/>
        <a:lstStyle/>
        <a:p>
          <a:endParaRPr lang="en-US"/>
        </a:p>
      </dgm:t>
    </dgm:pt>
    <dgm:pt modelId="{52201F6F-2EFF-2744-A2E1-B8AF6807ADEC}" type="pres">
      <dgm:prSet presAssocID="{8BB0B04F-C9B0-4856-8C4E-F1EB1E61F839}" presName="linear" presStyleCnt="0">
        <dgm:presLayoutVars>
          <dgm:animLvl val="lvl"/>
          <dgm:resizeHandles val="exact"/>
        </dgm:presLayoutVars>
      </dgm:prSet>
      <dgm:spPr/>
    </dgm:pt>
    <dgm:pt modelId="{62967C70-1F08-194C-A859-FD25E9195CF1}" type="pres">
      <dgm:prSet presAssocID="{0A3CCD09-4C57-4623-B6B2-B2EFC23F694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67F62AF-197A-4547-A105-8C89E16BD9C2}" type="pres">
      <dgm:prSet presAssocID="{C731AA9F-31F6-4631-A087-1EF78E06D549}" presName="spacer" presStyleCnt="0"/>
      <dgm:spPr/>
    </dgm:pt>
    <dgm:pt modelId="{D36885F8-0999-A94D-AFA2-5E9D041EBBA1}" type="pres">
      <dgm:prSet presAssocID="{A4EA62FB-6226-4721-B612-05C2B8307C6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430B2FB-53E9-3F46-AECC-7552CB305761}" type="pres">
      <dgm:prSet presAssocID="{17042CDA-06E2-4751-8F81-BA81B23C0201}" presName="spacer" presStyleCnt="0"/>
      <dgm:spPr/>
    </dgm:pt>
    <dgm:pt modelId="{5BF9572D-E52C-2642-8935-208C39DFC726}" type="pres">
      <dgm:prSet presAssocID="{53D6FD02-C624-4A5A-88E1-89CDDE4D22E5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C3CCB215-E80B-4420-8D9B-E5C36906740B}" srcId="{8BB0B04F-C9B0-4856-8C4E-F1EB1E61F839}" destId="{53D6FD02-C624-4A5A-88E1-89CDDE4D22E5}" srcOrd="2" destOrd="0" parTransId="{BF6A24C5-0E9D-44E7-94BA-8AFE92937F01}" sibTransId="{3F1E6B12-FF91-40AF-8962-4B97C82A1272}"/>
    <dgm:cxn modelId="{82B03F1F-D444-46AD-9177-ED7734ACDE2D}" srcId="{8BB0B04F-C9B0-4856-8C4E-F1EB1E61F839}" destId="{A4EA62FB-6226-4721-B612-05C2B8307C6F}" srcOrd="1" destOrd="0" parTransId="{6F4D2E05-EBD3-40D7-BAB4-F75A223FD5B7}" sibTransId="{17042CDA-06E2-4751-8F81-BA81B23C0201}"/>
    <dgm:cxn modelId="{805EE023-3BAE-C746-900A-0A87C8EC410C}" type="presOf" srcId="{8BB0B04F-C9B0-4856-8C4E-F1EB1E61F839}" destId="{52201F6F-2EFF-2744-A2E1-B8AF6807ADEC}" srcOrd="0" destOrd="0" presId="urn:microsoft.com/office/officeart/2005/8/layout/vList2"/>
    <dgm:cxn modelId="{69E16B28-920C-4E3D-845E-92AE8A32583D}" srcId="{8BB0B04F-C9B0-4856-8C4E-F1EB1E61F839}" destId="{0A3CCD09-4C57-4623-B6B2-B2EFC23F6944}" srcOrd="0" destOrd="0" parTransId="{B2DEF501-944F-472F-866C-96BB0294822E}" sibTransId="{C731AA9F-31F6-4631-A087-1EF78E06D549}"/>
    <dgm:cxn modelId="{B8DAFB62-CF0A-1B4F-AC62-4212C03A5E20}" type="presOf" srcId="{0A3CCD09-4C57-4623-B6B2-B2EFC23F6944}" destId="{62967C70-1F08-194C-A859-FD25E9195CF1}" srcOrd="0" destOrd="0" presId="urn:microsoft.com/office/officeart/2005/8/layout/vList2"/>
    <dgm:cxn modelId="{A2F954A0-B1E0-6948-8AD7-3C4D6AB7A989}" type="presOf" srcId="{53D6FD02-C624-4A5A-88E1-89CDDE4D22E5}" destId="{5BF9572D-E52C-2642-8935-208C39DFC726}" srcOrd="0" destOrd="0" presId="urn:microsoft.com/office/officeart/2005/8/layout/vList2"/>
    <dgm:cxn modelId="{541942CB-9F63-4B46-8EB9-8FC25F1819D1}" type="presOf" srcId="{A4EA62FB-6226-4721-B612-05C2B8307C6F}" destId="{D36885F8-0999-A94D-AFA2-5E9D041EBBA1}" srcOrd="0" destOrd="0" presId="urn:microsoft.com/office/officeart/2005/8/layout/vList2"/>
    <dgm:cxn modelId="{E2CB33D8-6607-B34A-B1DF-443495E9DB7C}" type="presParOf" srcId="{52201F6F-2EFF-2744-A2E1-B8AF6807ADEC}" destId="{62967C70-1F08-194C-A859-FD25E9195CF1}" srcOrd="0" destOrd="0" presId="urn:microsoft.com/office/officeart/2005/8/layout/vList2"/>
    <dgm:cxn modelId="{E810B4A4-C90C-3A48-8D6A-303AE31A3F59}" type="presParOf" srcId="{52201F6F-2EFF-2744-A2E1-B8AF6807ADEC}" destId="{567F62AF-197A-4547-A105-8C89E16BD9C2}" srcOrd="1" destOrd="0" presId="urn:microsoft.com/office/officeart/2005/8/layout/vList2"/>
    <dgm:cxn modelId="{07737827-A416-A64F-8D65-BDFAF53F69D8}" type="presParOf" srcId="{52201F6F-2EFF-2744-A2E1-B8AF6807ADEC}" destId="{D36885F8-0999-A94D-AFA2-5E9D041EBBA1}" srcOrd="2" destOrd="0" presId="urn:microsoft.com/office/officeart/2005/8/layout/vList2"/>
    <dgm:cxn modelId="{E8C0EE22-EA29-7143-AA5B-3436DF2DC086}" type="presParOf" srcId="{52201F6F-2EFF-2744-A2E1-B8AF6807ADEC}" destId="{8430B2FB-53E9-3F46-AECC-7552CB305761}" srcOrd="3" destOrd="0" presId="urn:microsoft.com/office/officeart/2005/8/layout/vList2"/>
    <dgm:cxn modelId="{A58A5DF4-F1EB-304A-99A1-7D14A715F71F}" type="presParOf" srcId="{52201F6F-2EFF-2744-A2E1-B8AF6807ADEC}" destId="{5BF9572D-E52C-2642-8935-208C39DFC72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6B3C81-7E8B-4047-9ADD-F1D4362146F7}">
      <dsp:nvSpPr>
        <dsp:cNvPr id="0" name=""/>
        <dsp:cNvSpPr/>
      </dsp:nvSpPr>
      <dsp:spPr>
        <a:xfrm>
          <a:off x="0" y="72502"/>
          <a:ext cx="6651253" cy="123147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100" kern="1200"/>
            <a:t>Pela tecnologia (Schumpeter, Solow)</a:t>
          </a:r>
          <a:endParaRPr lang="en-US" sz="3100" kern="1200"/>
        </a:p>
      </dsp:txBody>
      <dsp:txXfrm>
        <a:off x="60116" y="132618"/>
        <a:ext cx="6531021" cy="1111247"/>
      </dsp:txXfrm>
    </dsp:sp>
    <dsp:sp modelId="{88DF986F-48EF-4A4B-BE0F-CAA33956AB60}">
      <dsp:nvSpPr>
        <dsp:cNvPr id="0" name=""/>
        <dsp:cNvSpPr/>
      </dsp:nvSpPr>
      <dsp:spPr>
        <a:xfrm>
          <a:off x="0" y="1393262"/>
          <a:ext cx="6651253" cy="1231479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100" kern="1200"/>
            <a:t>Pela taxa de poupança (Domar, Harrod)</a:t>
          </a:r>
          <a:endParaRPr lang="en-US" sz="3100" kern="1200"/>
        </a:p>
      </dsp:txBody>
      <dsp:txXfrm>
        <a:off x="60116" y="1453378"/>
        <a:ext cx="6531021" cy="1111247"/>
      </dsp:txXfrm>
    </dsp:sp>
    <dsp:sp modelId="{BB1C1299-A135-6D46-B2C2-B07F55A393A3}">
      <dsp:nvSpPr>
        <dsp:cNvPr id="0" name=""/>
        <dsp:cNvSpPr/>
      </dsp:nvSpPr>
      <dsp:spPr>
        <a:xfrm>
          <a:off x="0" y="2714022"/>
          <a:ext cx="6651253" cy="1231479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100" kern="1200"/>
            <a:t>Pelo capital humano (Romer)</a:t>
          </a:r>
          <a:endParaRPr lang="en-US" sz="3100" kern="1200"/>
        </a:p>
      </dsp:txBody>
      <dsp:txXfrm>
        <a:off x="60116" y="2774138"/>
        <a:ext cx="6531021" cy="1111247"/>
      </dsp:txXfrm>
    </dsp:sp>
    <dsp:sp modelId="{6CB30F75-D2D6-5F42-805D-25DB3275092F}">
      <dsp:nvSpPr>
        <dsp:cNvPr id="0" name=""/>
        <dsp:cNvSpPr/>
      </dsp:nvSpPr>
      <dsp:spPr>
        <a:xfrm>
          <a:off x="0" y="4034781"/>
          <a:ext cx="6651253" cy="1231479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100" b="1" kern="1200"/>
            <a:t>MAS QUAIS AS CONDIÇÕES PRÉVIAS PARA QUE ISSO OCORRA?</a:t>
          </a:r>
          <a:endParaRPr lang="en-US" sz="3100" kern="1200"/>
        </a:p>
      </dsp:txBody>
      <dsp:txXfrm>
        <a:off x="60116" y="4094897"/>
        <a:ext cx="6531021" cy="11112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9E43A8-C75B-0E44-B1B7-6706B1B63182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4C514C-9F5F-6B4A-B0C0-B4F8A348B312}">
      <dsp:nvSpPr>
        <dsp:cNvPr id="0" name=""/>
        <dsp:cNvSpPr/>
      </dsp:nvSpPr>
      <dsp:spPr>
        <a:xfrm>
          <a:off x="0" y="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300" kern="1200"/>
            <a:t>Sistema escolar norte-americano, que os formou</a:t>
          </a:r>
          <a:endParaRPr lang="en-US" sz="3300" kern="1200"/>
        </a:p>
      </dsp:txBody>
      <dsp:txXfrm>
        <a:off x="0" y="0"/>
        <a:ext cx="6900512" cy="1384035"/>
      </dsp:txXfrm>
    </dsp:sp>
    <dsp:sp modelId="{E09F884F-C298-2C40-A705-3C34EC414558}">
      <dsp:nvSpPr>
        <dsp:cNvPr id="0" name=""/>
        <dsp:cNvSpPr/>
      </dsp:nvSpPr>
      <dsp:spPr>
        <a:xfrm>
          <a:off x="0" y="1384035"/>
          <a:ext cx="6900512" cy="0"/>
        </a:xfrm>
        <a:prstGeom prst="lin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3DA3CA-72D7-4B4A-BD0C-976FC06D5981}">
      <dsp:nvSpPr>
        <dsp:cNvPr id="0" name=""/>
        <dsp:cNvSpPr/>
      </dsp:nvSpPr>
      <dsp:spPr>
        <a:xfrm>
          <a:off x="0" y="138403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300" kern="1200"/>
            <a:t>Instituições econômicas que permitiram a criação de suas empresas</a:t>
          </a:r>
          <a:endParaRPr lang="en-US" sz="3300" kern="1200"/>
        </a:p>
      </dsp:txBody>
      <dsp:txXfrm>
        <a:off x="0" y="1384035"/>
        <a:ext cx="6900512" cy="1384035"/>
      </dsp:txXfrm>
    </dsp:sp>
    <dsp:sp modelId="{5677AA5B-DB75-4948-964E-0D44BC1F2857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30EFE9-BDD8-C74D-BA66-FCA908060EB7}">
      <dsp:nvSpPr>
        <dsp:cNvPr id="0" name=""/>
        <dsp:cNvSpPr/>
      </dsp:nvSpPr>
      <dsp:spPr>
        <a:xfrm>
          <a:off x="0" y="276807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300" kern="1200"/>
            <a:t>Do Mercado de trabalho que permite que contratem pessoal qualificado</a:t>
          </a:r>
          <a:endParaRPr lang="en-US" sz="3300" kern="1200"/>
        </a:p>
      </dsp:txBody>
      <dsp:txXfrm>
        <a:off x="0" y="2768070"/>
        <a:ext cx="6900512" cy="1384035"/>
      </dsp:txXfrm>
    </dsp:sp>
    <dsp:sp modelId="{2F5C3EE6-6748-DB43-84E5-4EDBD2B63076}">
      <dsp:nvSpPr>
        <dsp:cNvPr id="0" name=""/>
        <dsp:cNvSpPr/>
      </dsp:nvSpPr>
      <dsp:spPr>
        <a:xfrm>
          <a:off x="0" y="4152105"/>
          <a:ext cx="69005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BE6B2B-921D-E04E-8306-17BA6C0B0063}">
      <dsp:nvSpPr>
        <dsp:cNvPr id="0" name=""/>
        <dsp:cNvSpPr/>
      </dsp:nvSpPr>
      <dsp:spPr>
        <a:xfrm>
          <a:off x="0" y="415210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300" kern="1200"/>
            <a:t>Da segurança quanto a seus direitos de propriedade</a:t>
          </a:r>
          <a:endParaRPr lang="en-US" sz="3300" kern="1200"/>
        </a:p>
      </dsp:txBody>
      <dsp:txXfrm>
        <a:off x="0" y="4152105"/>
        <a:ext cx="6900512" cy="13840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FDD4D1-7663-BC4A-AE24-3C7F83B79E4D}">
      <dsp:nvSpPr>
        <dsp:cNvPr id="0" name=""/>
        <dsp:cNvSpPr/>
      </dsp:nvSpPr>
      <dsp:spPr>
        <a:xfrm>
          <a:off x="0" y="244039"/>
          <a:ext cx="6666833" cy="241956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400" kern="1200"/>
            <a:t>Nenhuma cidade com mais de 100 mil habitantes foi fundada no século XX</a:t>
          </a:r>
          <a:endParaRPr lang="en-US" sz="4400" kern="1200"/>
        </a:p>
      </dsp:txBody>
      <dsp:txXfrm>
        <a:off x="118113" y="362152"/>
        <a:ext cx="6430607" cy="2183334"/>
      </dsp:txXfrm>
    </dsp:sp>
    <dsp:sp modelId="{5B50E100-B273-2F4C-A0C8-7072DB2CE2E4}">
      <dsp:nvSpPr>
        <dsp:cNvPr id="0" name=""/>
        <dsp:cNvSpPr/>
      </dsp:nvSpPr>
      <dsp:spPr>
        <a:xfrm>
          <a:off x="0" y="2790319"/>
          <a:ext cx="6666833" cy="2419560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400" kern="1200"/>
            <a:t>A malha rodoviária tem a mesma extensão de 1940</a:t>
          </a:r>
          <a:endParaRPr lang="en-US" sz="4400" kern="1200"/>
        </a:p>
      </dsp:txBody>
      <dsp:txXfrm>
        <a:off x="118113" y="2908432"/>
        <a:ext cx="6430607" cy="21833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82AE41-4B9E-CA43-BE67-A5B47D43311B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2555E6-71FA-304E-943F-ACB63B098F44}">
      <dsp:nvSpPr>
        <dsp:cNvPr id="0" name=""/>
        <dsp:cNvSpPr/>
      </dsp:nvSpPr>
      <dsp:spPr>
        <a:xfrm>
          <a:off x="0" y="0"/>
          <a:ext cx="6900512" cy="2768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0" tIns="209550" rIns="209550" bIns="209550" numCol="1" spcCol="1270" anchor="t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5500" kern="1200"/>
            <a:t>Proporcionalidade das multas</a:t>
          </a:r>
          <a:endParaRPr lang="en-US" sz="5500" kern="1200"/>
        </a:p>
      </dsp:txBody>
      <dsp:txXfrm>
        <a:off x="0" y="0"/>
        <a:ext cx="6900512" cy="2768070"/>
      </dsp:txXfrm>
    </dsp:sp>
    <dsp:sp modelId="{54282F25-CFE0-FD41-A3B3-4395A3343C31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A455F2-C9A0-4448-8529-44AB0B2C27CE}">
      <dsp:nvSpPr>
        <dsp:cNvPr id="0" name=""/>
        <dsp:cNvSpPr/>
      </dsp:nvSpPr>
      <dsp:spPr>
        <a:xfrm>
          <a:off x="0" y="2768070"/>
          <a:ext cx="6900512" cy="2768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0" tIns="209550" rIns="209550" bIns="209550" numCol="1" spcCol="1270" anchor="t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5500" kern="1200"/>
            <a:t>Atuação responsável do poder público frente às multas</a:t>
          </a:r>
          <a:endParaRPr lang="en-US" sz="5500" kern="1200"/>
        </a:p>
      </dsp:txBody>
      <dsp:txXfrm>
        <a:off x="0" y="2768070"/>
        <a:ext cx="6900512" cy="276807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1342B1-5311-5F41-931D-AA63711B7861}">
      <dsp:nvSpPr>
        <dsp:cNvPr id="0" name=""/>
        <dsp:cNvSpPr/>
      </dsp:nvSpPr>
      <dsp:spPr>
        <a:xfrm>
          <a:off x="1243" y="75629"/>
          <a:ext cx="4200078" cy="42000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600" kern="1200" dirty="0"/>
            <a:t>Instituições Políticas Inclusivas</a:t>
          </a:r>
        </a:p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4600" kern="1200" dirty="0"/>
        </a:p>
      </dsp:txBody>
      <dsp:txXfrm>
        <a:off x="616330" y="690716"/>
        <a:ext cx="2969904" cy="2969904"/>
      </dsp:txXfrm>
    </dsp:sp>
    <dsp:sp modelId="{62241C72-C6F6-7043-A652-ABEDDAD67AA8}">
      <dsp:nvSpPr>
        <dsp:cNvPr id="0" name=""/>
        <dsp:cNvSpPr/>
      </dsp:nvSpPr>
      <dsp:spPr>
        <a:xfrm>
          <a:off x="3874180" y="-518009"/>
          <a:ext cx="2618993" cy="1417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3700" kern="1200"/>
        </a:p>
      </dsp:txBody>
      <dsp:txXfrm>
        <a:off x="3874180" y="-234504"/>
        <a:ext cx="2193735" cy="850516"/>
      </dsp:txXfrm>
    </dsp:sp>
    <dsp:sp modelId="{18BF5438-2181-6A41-A093-C545D5EF49B9}">
      <dsp:nvSpPr>
        <dsp:cNvPr id="0" name=""/>
        <dsp:cNvSpPr/>
      </dsp:nvSpPr>
      <dsp:spPr>
        <a:xfrm>
          <a:off x="6314277" y="75629"/>
          <a:ext cx="4200078" cy="42000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600" kern="1200" dirty="0"/>
            <a:t>Instituições Econômicas Inclusivas</a:t>
          </a:r>
        </a:p>
      </dsp:txBody>
      <dsp:txXfrm>
        <a:off x="6929364" y="690716"/>
        <a:ext cx="2969904" cy="2969904"/>
      </dsp:txXfrm>
    </dsp:sp>
    <dsp:sp modelId="{D09551E6-9D94-AA41-89EB-D78F9B6A580A}">
      <dsp:nvSpPr>
        <dsp:cNvPr id="0" name=""/>
        <dsp:cNvSpPr/>
      </dsp:nvSpPr>
      <dsp:spPr>
        <a:xfrm rot="10800000">
          <a:off x="4022425" y="3451820"/>
          <a:ext cx="2618993" cy="1417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3700" kern="1200"/>
        </a:p>
      </dsp:txBody>
      <dsp:txXfrm rot="10800000">
        <a:off x="4447683" y="3735325"/>
        <a:ext cx="2193735" cy="85051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967C70-1F08-194C-A859-FD25E9195CF1}">
      <dsp:nvSpPr>
        <dsp:cNvPr id="0" name=""/>
        <dsp:cNvSpPr/>
      </dsp:nvSpPr>
      <dsp:spPr>
        <a:xfrm>
          <a:off x="0" y="43841"/>
          <a:ext cx="7559504" cy="199675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kern="1200"/>
            <a:t>Viscosidade das instituições</a:t>
          </a:r>
          <a:endParaRPr lang="en-US" sz="3600" kern="1200"/>
        </a:p>
      </dsp:txBody>
      <dsp:txXfrm>
        <a:off x="97473" y="141314"/>
        <a:ext cx="7364558" cy="1801805"/>
      </dsp:txXfrm>
    </dsp:sp>
    <dsp:sp modelId="{D36885F8-0999-A94D-AFA2-5E9D041EBBA1}">
      <dsp:nvSpPr>
        <dsp:cNvPr id="0" name=""/>
        <dsp:cNvSpPr/>
      </dsp:nvSpPr>
      <dsp:spPr>
        <a:xfrm>
          <a:off x="0" y="2144272"/>
          <a:ext cx="7559504" cy="1996751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kern="1200" dirty="0"/>
            <a:t>Mas há a  possibilidade de transplantes institucionais (já ocorreu no primeiro Reinado)</a:t>
          </a:r>
          <a:endParaRPr lang="en-US" sz="3600" kern="1200" dirty="0"/>
        </a:p>
      </dsp:txBody>
      <dsp:txXfrm>
        <a:off x="97473" y="2241745"/>
        <a:ext cx="7364558" cy="1801805"/>
      </dsp:txXfrm>
    </dsp:sp>
    <dsp:sp modelId="{5BF9572D-E52C-2642-8935-208C39DFC726}">
      <dsp:nvSpPr>
        <dsp:cNvPr id="0" name=""/>
        <dsp:cNvSpPr/>
      </dsp:nvSpPr>
      <dsp:spPr>
        <a:xfrm>
          <a:off x="0" y="4244704"/>
          <a:ext cx="7559504" cy="1996751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kern="1200"/>
            <a:t>Papel pedagógico e valorativo do direito.</a:t>
          </a:r>
          <a:endParaRPr lang="en-US" sz="3600" kern="1200"/>
        </a:p>
      </dsp:txBody>
      <dsp:txXfrm>
        <a:off x="97473" y="4342177"/>
        <a:ext cx="7364558" cy="18018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47F49E-EFCD-424F-AE33-3DB85A16F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A5CC1CC-C49A-9C43-8CC3-B1AF358A43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C23DB3A-0B0B-0441-B32B-A704C8A52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4A84D-12BB-F24F-BDAA-E00E957FA530}" type="datetimeFigureOut">
              <a:rPr lang="pt-BR" smtClean="0"/>
              <a:t>15/06/2023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6E6DBE8-8A3F-1B47-A638-3F86B6F9B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C1AAC5F-EF9D-AC45-B20B-91E465E41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905D-ACAC-4642-9F0F-781FA174FB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3368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962876-0D73-C04D-A80F-8DEC0C7FD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66BE4D3-CF0B-8E4F-BA51-8F379C2E4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BC1E2B4-FAD3-DA48-BD77-C5D17A4FE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4A84D-12BB-F24F-BDAA-E00E957FA530}" type="datetimeFigureOut">
              <a:rPr lang="pt-BR" smtClean="0"/>
              <a:t>15/06/2023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A4F8D1C-721E-9F4C-94C6-71A953971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0BEBBDA-D354-9B48-B4B2-692C68C12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905D-ACAC-4642-9F0F-781FA174FB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8005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EC7E3D8-325F-0D45-85A3-9D3B84D1C7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6234B00-6A75-5D42-9368-424667D843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FCD7887-60FB-4541-8CB6-BAAC51841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4A84D-12BB-F24F-BDAA-E00E957FA530}" type="datetimeFigureOut">
              <a:rPr lang="pt-BR" smtClean="0"/>
              <a:t>15/06/2023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BFCBC5E-7EB3-9541-AA05-44D2C49F2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BBAFEF5-5547-6E41-AF8C-7E9FABFA4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905D-ACAC-4642-9F0F-781FA174FB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472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F0BCD9-2CAA-9046-A0E5-3666A48B0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B3E5BDC-FC4D-744C-8ED0-C6ED10ADE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0880945-9001-EF49-AF64-E94DE288A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4A84D-12BB-F24F-BDAA-E00E957FA530}" type="datetimeFigureOut">
              <a:rPr lang="pt-BR" smtClean="0"/>
              <a:t>15/06/2023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04763E2-27AB-974C-BBF3-8ABE08EBF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B0C06F9-F9B0-0443-AFBC-36E5F5F86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905D-ACAC-4642-9F0F-781FA174FB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849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51A154-ACCD-8543-B63A-0D25842B5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CB72B70-12B9-A346-AAA6-006C2DA3D3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FC6A233-BABF-BC4A-8655-E19B1ABA3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4A84D-12BB-F24F-BDAA-E00E957FA530}" type="datetimeFigureOut">
              <a:rPr lang="pt-BR" smtClean="0"/>
              <a:t>15/06/2023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790D3CE-D8CD-F845-ACF9-94299F377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71E0DFA-5BCF-8144-830A-BD5EEEDE9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905D-ACAC-4642-9F0F-781FA174FB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838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1CA816-9765-2D4A-9B18-E8132F6BB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D1AC5DC-6931-5549-8166-90D169A35F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2880D44-EB58-FC4C-8E66-3824ABA3DE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C3710B4-A7CE-B840-AF5E-DEC124AEB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4A84D-12BB-F24F-BDAA-E00E957FA530}" type="datetimeFigureOut">
              <a:rPr lang="pt-BR" smtClean="0"/>
              <a:t>15/06/2023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4812997-4BD7-1C49-97AE-3267D67D6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32DE48C-A29B-1F43-AFCA-C6999F823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905D-ACAC-4642-9F0F-781FA174FB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5377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37A2CE-3F14-EE4C-BF1A-768306118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862212E-1D48-2146-BF0E-ADDAFD316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1EEFCEF-341E-E247-875B-D49E9B8007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7BB37CE-BD13-F345-927A-EBF7609B84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36343DC-0D4E-6046-B143-336BAF4DB7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6A8D688-0390-B142-BDFE-5BCFFB560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4A84D-12BB-F24F-BDAA-E00E957FA530}" type="datetimeFigureOut">
              <a:rPr lang="pt-BR" smtClean="0"/>
              <a:t>15/06/2023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B4BB192-E728-FD45-8CEB-1E1F593E9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98CBCD4-3444-D540-9164-4C4B46F3B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905D-ACAC-4642-9F0F-781FA174FB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4405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46B271-9E44-D742-851D-BD05B32C7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4B6D5DD-F1CE-6349-90E6-B0D6DFE2B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4A84D-12BB-F24F-BDAA-E00E957FA530}" type="datetimeFigureOut">
              <a:rPr lang="pt-BR" smtClean="0"/>
              <a:t>15/06/2023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A91AF2C-995E-A641-8C73-3FBDB0325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9ACAB6A-5612-0F4F-A92E-0AA0379C6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905D-ACAC-4642-9F0F-781FA174FB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748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330CCE0-F887-7647-AD28-FB9CDF0AF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4A84D-12BB-F24F-BDAA-E00E957FA530}" type="datetimeFigureOut">
              <a:rPr lang="pt-BR" smtClean="0"/>
              <a:t>15/06/2023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92FA6AB-AEF8-234D-BB26-05E4F186F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75647C7-C512-764F-B032-0287AEF4F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905D-ACAC-4642-9F0F-781FA174FB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823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26B223-3667-C646-A95A-B2CB27F52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5A874E3-FF9F-7244-A100-C3B860920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945495D-581F-874F-9B2D-D4D0369F7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0A9FC98-94CC-3F47-9CC7-3A3FC3A26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4A84D-12BB-F24F-BDAA-E00E957FA530}" type="datetimeFigureOut">
              <a:rPr lang="pt-BR" smtClean="0"/>
              <a:t>15/06/2023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51BD6E9-9A97-CA4E-9576-AFABD6282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23A0FDA-E468-2A4D-BF86-E695DDEAC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905D-ACAC-4642-9F0F-781FA174FB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3487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D1A25C-1734-E04B-9C2A-C7D2F0B7A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D258B59-E9B7-4041-8F0E-087B80CD91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9AD47B9-156D-734C-B1CB-93C526DA73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6C49838-8BFB-6848-B455-0EC28170B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4A84D-12BB-F24F-BDAA-E00E957FA530}" type="datetimeFigureOut">
              <a:rPr lang="pt-BR" smtClean="0"/>
              <a:t>15/06/2023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BC175D3-0EDF-8A4F-BA4A-751EFC24F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EF9C514-6A60-904B-BE5E-18DFABA7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905D-ACAC-4642-9F0F-781FA174FB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7595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53144A0-FFD7-7643-AC3B-51C426AA3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480121F-F7DB-0B42-AB39-183D30F917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AC05DA6-2CD6-7B44-B830-B0F5A03A4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D4A84D-12BB-F24F-BDAA-E00E957FA530}" type="datetimeFigureOut">
              <a:rPr lang="pt-BR" smtClean="0"/>
              <a:t>15/06/2023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15793C2-D45F-E949-A270-DE9A144321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09FD3E4-5F0C-D148-96FE-0FD2F2D101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9905D-ACAC-4642-9F0F-781FA174FB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4977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tif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4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5" name="Group 105">
            <a:extLst>
              <a:ext uri="{FF2B5EF4-FFF2-40B4-BE49-F238E27FC236}">
                <a16:creationId xmlns:a16="http://schemas.microsoft.com/office/drawing/2014/main" id="{4D5934AA-9F35-4DC2-BDEF-C88AEF973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0"/>
            <a:ext cx="12188949" cy="6858000"/>
            <a:chOff x="-2848" y="0"/>
            <a:chExt cx="12188949" cy="6858000"/>
          </a:xfrm>
        </p:grpSpPr>
        <p:sp>
          <p:nvSpPr>
            <p:cNvPr id="196" name="Color Cover">
              <a:extLst>
                <a:ext uri="{FF2B5EF4-FFF2-40B4-BE49-F238E27FC236}">
                  <a16:creationId xmlns:a16="http://schemas.microsoft.com/office/drawing/2014/main" id="{8B2B1708-8CE4-4A20-94F5-55118AE2CB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7" name="Color Cover">
              <a:extLst>
                <a:ext uri="{FF2B5EF4-FFF2-40B4-BE49-F238E27FC236}">
                  <a16:creationId xmlns:a16="http://schemas.microsoft.com/office/drawing/2014/main" id="{B2BC243A-AB39-4DEF-B708-A656BA5A6B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8" name="Group 109">
            <a:extLst>
              <a:ext uri="{FF2B5EF4-FFF2-40B4-BE49-F238E27FC236}">
                <a16:creationId xmlns:a16="http://schemas.microsoft.com/office/drawing/2014/main" id="{D95590E9-5E18-4877-8515-94EBE05E1F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1279" y="598259"/>
            <a:ext cx="10889442" cy="5680742"/>
            <a:chOff x="651279" y="598259"/>
            <a:chExt cx="10889442" cy="5680742"/>
          </a:xfrm>
        </p:grpSpPr>
        <p:sp>
          <p:nvSpPr>
            <p:cNvPr id="199" name="Color">
              <a:extLst>
                <a:ext uri="{FF2B5EF4-FFF2-40B4-BE49-F238E27FC236}">
                  <a16:creationId xmlns:a16="http://schemas.microsoft.com/office/drawing/2014/main" id="{8B4AF456-0671-432E-AD5B-FFAF8D6461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0" name="Color">
              <a:extLst>
                <a:ext uri="{FF2B5EF4-FFF2-40B4-BE49-F238E27FC236}">
                  <a16:creationId xmlns:a16="http://schemas.microsoft.com/office/drawing/2014/main" id="{3CE7848D-78F7-4020-9603-9ED2941664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AFE68C37-C969-9E4C-AF5D-B1017E159F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29" r="31164"/>
          <a:stretch/>
        </p:blipFill>
        <p:spPr>
          <a:xfrm>
            <a:off x="7082810" y="841663"/>
            <a:ext cx="4166151" cy="5185923"/>
          </a:xfrm>
          <a:prstGeom prst="rect">
            <a:avLst/>
          </a:prstGeom>
        </p:spPr>
      </p:pic>
      <p:grpSp>
        <p:nvGrpSpPr>
          <p:cNvPr id="201" name="Group 113">
            <a:extLst>
              <a:ext uri="{FF2B5EF4-FFF2-40B4-BE49-F238E27FC236}">
                <a16:creationId xmlns:a16="http://schemas.microsoft.com/office/drawing/2014/main" id="{5CA0097F-05D8-41AA-ABF9-33C6987911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0" y="0"/>
            <a:chExt cx="12188952" cy="6858000"/>
          </a:xfrm>
        </p:grpSpPr>
        <p:sp>
          <p:nvSpPr>
            <p:cNvPr id="202" name="Freeform: Shape 114">
              <a:extLst>
                <a:ext uri="{FF2B5EF4-FFF2-40B4-BE49-F238E27FC236}">
                  <a16:creationId xmlns:a16="http://schemas.microsoft.com/office/drawing/2014/main" id="{F662F899-4295-416F-919F-934ED76978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Freeform: Shape 115">
              <a:extLst>
                <a:ext uri="{FF2B5EF4-FFF2-40B4-BE49-F238E27FC236}">
                  <a16:creationId xmlns:a16="http://schemas.microsoft.com/office/drawing/2014/main" id="{955A3F4B-68DC-4F36-BCE6-C507ACC53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Freeform: Shape 116">
              <a:extLst>
                <a:ext uri="{FF2B5EF4-FFF2-40B4-BE49-F238E27FC236}">
                  <a16:creationId xmlns:a16="http://schemas.microsoft.com/office/drawing/2014/main" id="{3483BE2D-C85A-4DE3-A6F4-AE65BB3EF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Freeform: Shape 117">
              <a:extLst>
                <a:ext uri="{FF2B5EF4-FFF2-40B4-BE49-F238E27FC236}">
                  <a16:creationId xmlns:a16="http://schemas.microsoft.com/office/drawing/2014/main" id="{064C550A-7A80-4B73-B7BF-7426DD1C35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Freeform: Shape 118">
              <a:extLst>
                <a:ext uri="{FF2B5EF4-FFF2-40B4-BE49-F238E27FC236}">
                  <a16:creationId xmlns:a16="http://schemas.microsoft.com/office/drawing/2014/main" id="{7D956BA8-D252-430A-9E58-C7F3D1AC9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Freeform: Shape 119">
              <a:extLst>
                <a:ext uri="{FF2B5EF4-FFF2-40B4-BE49-F238E27FC236}">
                  <a16:creationId xmlns:a16="http://schemas.microsoft.com/office/drawing/2014/main" id="{E5345BF4-9F1D-4388-A778-56FAE2C42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Freeform: Shape 120">
              <a:extLst>
                <a:ext uri="{FF2B5EF4-FFF2-40B4-BE49-F238E27FC236}">
                  <a16:creationId xmlns:a16="http://schemas.microsoft.com/office/drawing/2014/main" id="{022B00E1-8709-469F-A9F4-F974D3FED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746A396E-BEB3-E141-95C6-1EEEE4EE27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2644" y="841664"/>
            <a:ext cx="5203990" cy="2782723"/>
          </a:xfrm>
        </p:spPr>
        <p:txBody>
          <a:bodyPr anchor="b">
            <a:normAutofit/>
          </a:bodyPr>
          <a:lstStyle/>
          <a:p>
            <a:pPr algn="l"/>
            <a:r>
              <a:rPr lang="pt-BR" sz="3000" b="1">
                <a:solidFill>
                  <a:schemeClr val="bg1"/>
                </a:solidFill>
              </a:rPr>
              <a:t>Institucionalismo.</a:t>
            </a:r>
            <a:br>
              <a:rPr lang="pt-BR" sz="3000">
                <a:solidFill>
                  <a:schemeClr val="bg1"/>
                </a:solidFill>
              </a:rPr>
            </a:br>
            <a:br>
              <a:rPr lang="pt-BR" sz="3000">
                <a:solidFill>
                  <a:schemeClr val="bg1"/>
                </a:solidFill>
              </a:rPr>
            </a:br>
            <a:r>
              <a:rPr lang="pt-BR" sz="3000">
                <a:solidFill>
                  <a:schemeClr val="bg1"/>
                </a:solidFill>
              </a:rPr>
              <a:t>O direito importa: as instituições e o desenvolvimento econômico.</a:t>
            </a:r>
            <a:br>
              <a:rPr lang="pt-BR" sz="3000">
                <a:solidFill>
                  <a:schemeClr val="bg1"/>
                </a:solidFill>
              </a:rPr>
            </a:br>
            <a:endParaRPr lang="pt-BR" sz="3000">
              <a:solidFill>
                <a:schemeClr val="bg1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353D4A2-62D4-5745-8CEF-08A551126C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2644" y="3764655"/>
            <a:ext cx="5203990" cy="2374078"/>
          </a:xfrm>
        </p:spPr>
        <p:txBody>
          <a:bodyPr anchor="t">
            <a:normAutofit/>
          </a:bodyPr>
          <a:lstStyle/>
          <a:p>
            <a:pPr algn="l"/>
            <a:endParaRPr lang="pt-BR">
              <a:solidFill>
                <a:schemeClr val="bg1"/>
              </a:solidFill>
            </a:endParaRPr>
          </a:p>
          <a:p>
            <a:pPr algn="l"/>
            <a:r>
              <a:rPr lang="pt-BR">
                <a:solidFill>
                  <a:schemeClr val="bg1"/>
                </a:solidFill>
              </a:rPr>
              <a:t>Professor Doutor Ruy Pereira Camilo Junior</a:t>
            </a:r>
          </a:p>
        </p:txBody>
      </p:sp>
    </p:spTree>
    <p:extLst>
      <p:ext uri="{BB962C8B-B14F-4D97-AF65-F5344CB8AC3E}">
        <p14:creationId xmlns:p14="http://schemas.microsoft.com/office/powerpoint/2010/main" val="209475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5CF313-A9E4-AE46-973D-05B0737DD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Lênin: é o imperialismo?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E308CCC0-7039-794A-BE5A-4BDE3720A9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3107" y="1825625"/>
            <a:ext cx="824578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046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FEE8B06-51EC-0A4C-8204-91085233E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Mas William Summerhill observa que o Brasil construiu 24 mil Km de ferrovias entre 1854 e 1913.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E6E7FE8-9D07-D644-B947-903AC6AF0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237" y="4170501"/>
            <a:ext cx="3657600" cy="1525597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 algn="ctr">
              <a:buNone/>
            </a:pPr>
            <a:r>
              <a:rPr lang="en-US" sz="20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Retornos</a:t>
            </a:r>
            <a:r>
              <a:rPr lang="en-US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médios</a:t>
            </a:r>
            <a:r>
              <a:rPr lang="en-US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compatíveis</a:t>
            </a:r>
            <a:r>
              <a:rPr lang="en-US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com </a:t>
            </a:r>
            <a:r>
              <a:rPr lang="en-US" sz="20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os</a:t>
            </a:r>
            <a:r>
              <a:rPr lang="en-US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internacionais</a:t>
            </a:r>
            <a:endParaRPr lang="en-US" sz="20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marL="0" indent="0" algn="ctr">
              <a:buNone/>
            </a:pPr>
            <a:r>
              <a:rPr lang="en-US" sz="2000" dirty="0">
                <a:solidFill>
                  <a:srgbClr val="FFFFFF"/>
                </a:solidFill>
              </a:rPr>
              <a:t>Nos </a:t>
            </a:r>
            <a:r>
              <a:rPr lang="en-US" sz="2000" dirty="0" err="1">
                <a:solidFill>
                  <a:srgbClr val="FFFFFF"/>
                </a:solidFill>
              </a:rPr>
              <a:t>anos</a:t>
            </a:r>
            <a:r>
              <a:rPr lang="en-US" sz="2000" dirty="0">
                <a:solidFill>
                  <a:srgbClr val="FFFFFF"/>
                </a:solidFill>
              </a:rPr>
              <a:t> 1920, </a:t>
            </a:r>
            <a:r>
              <a:rPr lang="en-US" sz="2000" dirty="0" err="1">
                <a:solidFill>
                  <a:srgbClr val="FFFFFF"/>
                </a:solidFill>
              </a:rPr>
              <a:t>Companhia</a:t>
            </a:r>
            <a:r>
              <a:rPr lang="en-US" sz="2000" dirty="0">
                <a:solidFill>
                  <a:srgbClr val="FFFFFF"/>
                </a:solidFill>
              </a:rPr>
              <a:t> de </a:t>
            </a:r>
            <a:r>
              <a:rPr lang="en-US" sz="2000" dirty="0" err="1">
                <a:solidFill>
                  <a:srgbClr val="FFFFFF"/>
                </a:solidFill>
              </a:rPr>
              <a:t>Terras</a:t>
            </a:r>
            <a:r>
              <a:rPr lang="en-US" sz="2000" dirty="0">
                <a:solidFill>
                  <a:srgbClr val="FFFFFF"/>
                </a:solidFill>
              </a:rPr>
              <a:t> Norte do Paraná </a:t>
            </a:r>
            <a:r>
              <a:rPr lang="en-US" sz="2000" dirty="0" err="1">
                <a:solidFill>
                  <a:srgbClr val="FFFFFF"/>
                </a:solidFill>
              </a:rPr>
              <a:t>amplia</a:t>
            </a:r>
            <a:r>
              <a:rPr lang="en-US" sz="2000" dirty="0">
                <a:solidFill>
                  <a:srgbClr val="FFFFFF"/>
                </a:solidFill>
              </a:rPr>
              <a:t> rede </a:t>
            </a:r>
            <a:r>
              <a:rPr lang="en-US" sz="2000" dirty="0" err="1">
                <a:solidFill>
                  <a:srgbClr val="FFFFFF"/>
                </a:solidFill>
              </a:rPr>
              <a:t>nesse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estado</a:t>
            </a:r>
            <a:endParaRPr lang="en-US" sz="2000" dirty="0">
              <a:solidFill>
                <a:srgbClr val="FFFFFF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>
            <a:extLst>
              <a:ext uri="{FF2B5EF4-FFF2-40B4-BE49-F238E27FC236}">
                <a16:creationId xmlns:a16="http://schemas.microsoft.com/office/drawing/2014/main" id="{84FEFC27-A3AA-FD4C-B950-2944F25DE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9838" y="492573"/>
            <a:ext cx="6281513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442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AEACE6D-77D8-4944-A2E0-E6069DC58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pt-BR" sz="5400"/>
              <a:t>Percival Farquhar devia ser tão odiado?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9A99C74-DC27-9E4C-8698-775508AFD1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" r="2042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BEE784B-EF58-FD41-9498-1B77601245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200" dirty="0"/>
              <a:t>Criou:</a:t>
            </a:r>
          </a:p>
          <a:p>
            <a:pPr marL="0" indent="0">
              <a:buNone/>
            </a:pPr>
            <a:r>
              <a:rPr lang="pt-BR" sz="1200" dirty="0"/>
              <a:t>A Light do Rio de Janeiro</a:t>
            </a:r>
          </a:p>
          <a:p>
            <a:pPr marL="0" indent="0">
              <a:buNone/>
            </a:pPr>
            <a:endParaRPr lang="pt-BR" sz="1200" dirty="0"/>
          </a:p>
          <a:p>
            <a:pPr marL="0" indent="0">
              <a:buNone/>
            </a:pPr>
            <a:r>
              <a:rPr lang="pt-BR" sz="1200" dirty="0"/>
              <a:t>Dono das Estradas de Ferro </a:t>
            </a:r>
            <a:r>
              <a:rPr lang="pt-BR" sz="1200" dirty="0" err="1"/>
              <a:t>Madiera</a:t>
            </a:r>
            <a:r>
              <a:rPr lang="pt-BR" sz="1200" dirty="0"/>
              <a:t> </a:t>
            </a:r>
            <a:r>
              <a:rPr lang="pt-BR" sz="1200" dirty="0" err="1"/>
              <a:t>Momoré</a:t>
            </a:r>
            <a:r>
              <a:rPr lang="pt-BR" sz="1200" dirty="0"/>
              <a:t>, </a:t>
            </a:r>
            <a:r>
              <a:rPr lang="pt-BR" sz="1200" dirty="0" err="1"/>
              <a:t>Mogiana</a:t>
            </a:r>
            <a:r>
              <a:rPr lang="pt-BR" sz="1200" dirty="0"/>
              <a:t>, Sorocabana e São Paulo – Rio Grande do Sul ((que provocou a guerra do Contestado). Sofreu os efeitos da paralisação dos investimentos estrangeiros durante a primeira guerra Mundial.</a:t>
            </a:r>
          </a:p>
          <a:p>
            <a:pPr marL="0" indent="0">
              <a:buNone/>
            </a:pPr>
            <a:endParaRPr lang="pt-BR" sz="1200" dirty="0"/>
          </a:p>
          <a:p>
            <a:pPr marL="0" indent="0">
              <a:buNone/>
            </a:pPr>
            <a:r>
              <a:rPr lang="pt-BR" sz="1200" dirty="0"/>
              <a:t>Fundador da Itabira Iron Ore, por concessão de Epitácio Pessoa, posteriormente atacada por Arthur Bernardes e cassada por Getúlio Vargas. Seus ativos originaram a Vale.</a:t>
            </a:r>
          </a:p>
          <a:p>
            <a:pPr marL="0" indent="0">
              <a:buNone/>
            </a:pPr>
            <a:endParaRPr lang="pt-BR" sz="1200" dirty="0"/>
          </a:p>
          <a:p>
            <a:pPr marL="0" indent="0">
              <a:buNone/>
            </a:pPr>
            <a:r>
              <a:rPr lang="pt-BR" sz="1200" dirty="0"/>
              <a:t>Fundador da Acesita</a:t>
            </a:r>
          </a:p>
          <a:p>
            <a:pPr marL="0" indent="0">
              <a:buNone/>
            </a:pPr>
            <a:endParaRPr lang="pt-BR" sz="1200" dirty="0"/>
          </a:p>
          <a:p>
            <a:pPr marL="0" indent="0">
              <a:buNone/>
            </a:pPr>
            <a:r>
              <a:rPr lang="pt-BR" sz="1200" dirty="0"/>
              <a:t>Desenvolvedor do Guarujá (Hotel La </a:t>
            </a:r>
            <a:r>
              <a:rPr lang="pt-BR" sz="1200" dirty="0" err="1"/>
              <a:t>Plage</a:t>
            </a:r>
            <a:r>
              <a:rPr lang="pt-BR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3791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0FA842-B0F3-AC4B-A33C-FF5EA09E8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Os</a:t>
            </a: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cepalinos</a:t>
            </a: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(e Leonel </a:t>
            </a:r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Brizola</a:t>
            </a: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) </a:t>
            </a:r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diziam</a:t>
            </a: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 São as </a:t>
            </a:r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trocas</a:t>
            </a: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internacionais</a:t>
            </a: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!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D7326280-51DD-B04C-B1AC-F83B90B13C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720" r="-2" b="-2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E7000B3-D747-B447-B539-8D784CC705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142" r="-1" b="39891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61675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C906808-18C9-C644-A0A3-8303546F5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Mas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aí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como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explicar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riqueza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da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Austrália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exportadora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da commodities?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D19F95C2-2D1E-7648-A4A2-BF62849AC7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2428" y="824370"/>
            <a:ext cx="7225748" cy="520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538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8DED6BC-9A3E-48D4-AD7C-A56D63F54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B6E033A-DB2E-49B8-B600-B38E0C280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235" y="1371600"/>
            <a:ext cx="4529312" cy="3589977"/>
          </a:xfrm>
          <a:custGeom>
            <a:avLst/>
            <a:gdLst>
              <a:gd name="connsiteX0" fmla="*/ 5462602 w 5470628"/>
              <a:gd name="connsiteY0" fmla="*/ 1413608 h 3193741"/>
              <a:gd name="connsiteX1" fmla="*/ 5465724 w 5470628"/>
              <a:gd name="connsiteY1" fmla="*/ 1421881 h 3193741"/>
              <a:gd name="connsiteX2" fmla="*/ 5465025 w 5470628"/>
              <a:gd name="connsiteY2" fmla="*/ 1466556 h 3193741"/>
              <a:gd name="connsiteX3" fmla="*/ 5463208 w 5470628"/>
              <a:gd name="connsiteY3" fmla="*/ 1466226 h 3193741"/>
              <a:gd name="connsiteX4" fmla="*/ 5463242 w 5470628"/>
              <a:gd name="connsiteY4" fmla="*/ 1451866 h 3193741"/>
              <a:gd name="connsiteX5" fmla="*/ 5462894 w 5470628"/>
              <a:gd name="connsiteY5" fmla="*/ 1423194 h 3193741"/>
              <a:gd name="connsiteX6" fmla="*/ 5461417 w 5470628"/>
              <a:gd name="connsiteY6" fmla="*/ 1391849 h 3193741"/>
              <a:gd name="connsiteX7" fmla="*/ 5462246 w 5470628"/>
              <a:gd name="connsiteY7" fmla="*/ 1401944 h 3193741"/>
              <a:gd name="connsiteX8" fmla="*/ 5462602 w 5470628"/>
              <a:gd name="connsiteY8" fmla="*/ 1413608 h 3193741"/>
              <a:gd name="connsiteX9" fmla="*/ 5459078 w 5470628"/>
              <a:gd name="connsiteY9" fmla="*/ 1404268 h 3193741"/>
              <a:gd name="connsiteX10" fmla="*/ 5460137 w 5470628"/>
              <a:gd name="connsiteY10" fmla="*/ 1393780 h 3193741"/>
              <a:gd name="connsiteX11" fmla="*/ 5461417 w 5470628"/>
              <a:gd name="connsiteY11" fmla="*/ 1391849 h 3193741"/>
              <a:gd name="connsiteX12" fmla="*/ 614271 w 5470628"/>
              <a:gd name="connsiteY12" fmla="*/ 1052206 h 3193741"/>
              <a:gd name="connsiteX13" fmla="*/ 611497 w 5470628"/>
              <a:gd name="connsiteY13" fmla="*/ 1055389 h 3193741"/>
              <a:gd name="connsiteX14" fmla="*/ 630277 w 5470628"/>
              <a:gd name="connsiteY14" fmla="*/ 1065215 h 3193741"/>
              <a:gd name="connsiteX15" fmla="*/ 651856 w 5470628"/>
              <a:gd name="connsiteY15" fmla="*/ 1067584 h 3193741"/>
              <a:gd name="connsiteX16" fmla="*/ 614271 w 5470628"/>
              <a:gd name="connsiteY16" fmla="*/ 1052206 h 3193741"/>
              <a:gd name="connsiteX17" fmla="*/ 810628 w 5470628"/>
              <a:gd name="connsiteY17" fmla="*/ 695550 h 3193741"/>
              <a:gd name="connsiteX18" fmla="*/ 1033084 w 5470628"/>
              <a:gd name="connsiteY18" fmla="*/ 791270 h 3193741"/>
              <a:gd name="connsiteX19" fmla="*/ 1036153 w 5470628"/>
              <a:gd name="connsiteY19" fmla="*/ 788050 h 3193741"/>
              <a:gd name="connsiteX20" fmla="*/ 810628 w 5470628"/>
              <a:gd name="connsiteY20" fmla="*/ 695550 h 3193741"/>
              <a:gd name="connsiteX21" fmla="*/ 4850908 w 5470628"/>
              <a:gd name="connsiteY21" fmla="*/ 727 h 3193741"/>
              <a:gd name="connsiteX22" fmla="*/ 4858584 w 5470628"/>
              <a:gd name="connsiteY22" fmla="*/ 13795 h 3193741"/>
              <a:gd name="connsiteX23" fmla="*/ 4843408 w 5470628"/>
              <a:gd name="connsiteY23" fmla="*/ 37224 h 3193741"/>
              <a:gd name="connsiteX24" fmla="*/ 4871062 w 5470628"/>
              <a:gd name="connsiteY24" fmla="*/ 78954 h 3193741"/>
              <a:gd name="connsiteX25" fmla="*/ 4989038 w 5470628"/>
              <a:gd name="connsiteY25" fmla="*/ 66799 h 3193741"/>
              <a:gd name="connsiteX26" fmla="*/ 5002636 w 5470628"/>
              <a:gd name="connsiteY26" fmla="*/ 79388 h 3193741"/>
              <a:gd name="connsiteX27" fmla="*/ 5008332 w 5470628"/>
              <a:gd name="connsiteY27" fmla="*/ 140859 h 3193741"/>
              <a:gd name="connsiteX28" fmla="*/ 5014326 w 5470628"/>
              <a:gd name="connsiteY28" fmla="*/ 155555 h 3193741"/>
              <a:gd name="connsiteX29" fmla="*/ 5030704 w 5470628"/>
              <a:gd name="connsiteY29" fmla="*/ 221190 h 3193741"/>
              <a:gd name="connsiteX30" fmla="*/ 5097262 w 5470628"/>
              <a:gd name="connsiteY30" fmla="*/ 317759 h 3193741"/>
              <a:gd name="connsiteX31" fmla="*/ 5165084 w 5470628"/>
              <a:gd name="connsiteY31" fmla="*/ 373367 h 3193741"/>
              <a:gd name="connsiteX32" fmla="*/ 5174137 w 5470628"/>
              <a:gd name="connsiteY32" fmla="*/ 389353 h 3193741"/>
              <a:gd name="connsiteX33" fmla="*/ 5192507 w 5470628"/>
              <a:gd name="connsiteY33" fmla="*/ 453561 h 3193741"/>
              <a:gd name="connsiteX34" fmla="*/ 5187160 w 5470628"/>
              <a:gd name="connsiteY34" fmla="*/ 467732 h 3193741"/>
              <a:gd name="connsiteX35" fmla="*/ 5160106 w 5470628"/>
              <a:gd name="connsiteY35" fmla="*/ 486904 h 3193741"/>
              <a:gd name="connsiteX36" fmla="*/ 5138948 w 5470628"/>
              <a:gd name="connsiteY36" fmla="*/ 528614 h 3193741"/>
              <a:gd name="connsiteX37" fmla="*/ 5097016 w 5470628"/>
              <a:gd name="connsiteY37" fmla="*/ 589923 h 3193741"/>
              <a:gd name="connsiteX38" fmla="*/ 5075869 w 5470628"/>
              <a:gd name="connsiteY38" fmla="*/ 608381 h 3193741"/>
              <a:gd name="connsiteX39" fmla="*/ 5093172 w 5470628"/>
              <a:gd name="connsiteY39" fmla="*/ 618385 h 3193741"/>
              <a:gd name="connsiteX40" fmla="*/ 5153518 w 5470628"/>
              <a:gd name="connsiteY40" fmla="*/ 687474 h 3193741"/>
              <a:gd name="connsiteX41" fmla="*/ 5074984 w 5470628"/>
              <a:gd name="connsiteY41" fmla="*/ 776941 h 3193741"/>
              <a:gd name="connsiteX42" fmla="*/ 5033348 w 5470628"/>
              <a:gd name="connsiteY42" fmla="*/ 805473 h 3193741"/>
              <a:gd name="connsiteX43" fmla="*/ 5116847 w 5470628"/>
              <a:gd name="connsiteY43" fmla="*/ 803426 h 3193741"/>
              <a:gd name="connsiteX44" fmla="*/ 5147902 w 5470628"/>
              <a:gd name="connsiteY44" fmla="*/ 833118 h 3193741"/>
              <a:gd name="connsiteX45" fmla="*/ 5161665 w 5470628"/>
              <a:gd name="connsiteY45" fmla="*/ 848297 h 3193741"/>
              <a:gd name="connsiteX46" fmla="*/ 5246520 w 5470628"/>
              <a:gd name="connsiteY46" fmla="*/ 942412 h 3193741"/>
              <a:gd name="connsiteX47" fmla="*/ 5235368 w 5470628"/>
              <a:gd name="connsiteY47" fmla="*/ 972946 h 3193741"/>
              <a:gd name="connsiteX48" fmla="*/ 5113739 w 5470628"/>
              <a:gd name="connsiteY48" fmla="*/ 1128845 h 3193741"/>
              <a:gd name="connsiteX49" fmla="*/ 5255034 w 5470628"/>
              <a:gd name="connsiteY49" fmla="*/ 1151117 h 3193741"/>
              <a:gd name="connsiteX50" fmla="*/ 5267513 w 5470628"/>
              <a:gd name="connsiteY50" fmla="*/ 1216275 h 3193741"/>
              <a:gd name="connsiteX51" fmla="*/ 5343113 w 5470628"/>
              <a:gd name="connsiteY51" fmla="*/ 1281854 h 3193741"/>
              <a:gd name="connsiteX52" fmla="*/ 5452014 w 5470628"/>
              <a:gd name="connsiteY52" fmla="*/ 1385543 h 3193741"/>
              <a:gd name="connsiteX53" fmla="*/ 5459078 w 5470628"/>
              <a:gd name="connsiteY53" fmla="*/ 1404268 h 3193741"/>
              <a:gd name="connsiteX54" fmla="*/ 5458838 w 5470628"/>
              <a:gd name="connsiteY54" fmla="*/ 1406644 h 3193741"/>
              <a:gd name="connsiteX55" fmla="*/ 5455752 w 5470628"/>
              <a:gd name="connsiteY55" fmla="*/ 1450751 h 3193741"/>
              <a:gd name="connsiteX56" fmla="*/ 5454594 w 5470628"/>
              <a:gd name="connsiteY56" fmla="*/ 1464662 h 3193741"/>
              <a:gd name="connsiteX57" fmla="*/ 5447215 w 5470628"/>
              <a:gd name="connsiteY57" fmla="*/ 1463321 h 3193741"/>
              <a:gd name="connsiteX58" fmla="*/ 5433934 w 5470628"/>
              <a:gd name="connsiteY58" fmla="*/ 1458428 h 3193741"/>
              <a:gd name="connsiteX59" fmla="*/ 5424276 w 5470628"/>
              <a:gd name="connsiteY59" fmla="*/ 1477014 h 3193741"/>
              <a:gd name="connsiteX60" fmla="*/ 5444628 w 5470628"/>
              <a:gd name="connsiteY60" fmla="*/ 1511562 h 3193741"/>
              <a:gd name="connsiteX61" fmla="*/ 5453752 w 5470628"/>
              <a:gd name="connsiteY61" fmla="*/ 1474786 h 3193741"/>
              <a:gd name="connsiteX62" fmla="*/ 5454594 w 5470628"/>
              <a:gd name="connsiteY62" fmla="*/ 1464662 h 3193741"/>
              <a:gd name="connsiteX63" fmla="*/ 5463208 w 5470628"/>
              <a:gd name="connsiteY63" fmla="*/ 1466226 h 3193741"/>
              <a:gd name="connsiteX64" fmla="*/ 5463164 w 5470628"/>
              <a:gd name="connsiteY64" fmla="*/ 1484226 h 3193741"/>
              <a:gd name="connsiteX65" fmla="*/ 5456160 w 5470628"/>
              <a:gd name="connsiteY65" fmla="*/ 1575885 h 3193741"/>
              <a:gd name="connsiteX66" fmla="*/ 5345636 w 5470628"/>
              <a:gd name="connsiteY66" fmla="*/ 1714543 h 3193741"/>
              <a:gd name="connsiteX67" fmla="*/ 5251319 w 5470628"/>
              <a:gd name="connsiteY67" fmla="*/ 1775792 h 3193741"/>
              <a:gd name="connsiteX68" fmla="*/ 5043512 w 5470628"/>
              <a:gd name="connsiteY68" fmla="*/ 2027305 h 3193741"/>
              <a:gd name="connsiteX69" fmla="*/ 4978144 w 5470628"/>
              <a:gd name="connsiteY69" fmla="*/ 2108535 h 3193741"/>
              <a:gd name="connsiteX70" fmla="*/ 5031476 w 5470628"/>
              <a:gd name="connsiteY70" fmla="*/ 2128173 h 3193741"/>
              <a:gd name="connsiteX71" fmla="*/ 4937389 w 5470628"/>
              <a:gd name="connsiteY71" fmla="*/ 2216441 h 3193741"/>
              <a:gd name="connsiteX72" fmla="*/ 4826122 w 5470628"/>
              <a:gd name="connsiteY72" fmla="*/ 2315331 h 3193741"/>
              <a:gd name="connsiteX73" fmla="*/ 2544647 w 5470628"/>
              <a:gd name="connsiteY73" fmla="*/ 3190975 h 3193741"/>
              <a:gd name="connsiteX74" fmla="*/ 1328257 w 5470628"/>
              <a:gd name="connsiteY74" fmla="*/ 3153006 h 3193741"/>
              <a:gd name="connsiteX75" fmla="*/ 977943 w 5470628"/>
              <a:gd name="connsiteY75" fmla="*/ 3082502 h 3193741"/>
              <a:gd name="connsiteX76" fmla="*/ 854473 w 5470628"/>
              <a:gd name="connsiteY76" fmla="*/ 2994250 h 3193741"/>
              <a:gd name="connsiteX77" fmla="*/ 811593 w 5470628"/>
              <a:gd name="connsiteY77" fmla="*/ 2970498 h 3193741"/>
              <a:gd name="connsiteX78" fmla="*/ 707024 w 5470628"/>
              <a:gd name="connsiteY78" fmla="*/ 2945439 h 3193741"/>
              <a:gd name="connsiteX79" fmla="*/ 523487 w 5470628"/>
              <a:gd name="connsiteY79" fmla="*/ 2886053 h 3193741"/>
              <a:gd name="connsiteX80" fmla="*/ 587884 w 5470628"/>
              <a:gd name="connsiteY80" fmla="*/ 2859746 h 3193741"/>
              <a:gd name="connsiteX81" fmla="*/ 779426 w 5470628"/>
              <a:gd name="connsiteY81" fmla="*/ 2885897 h 3193741"/>
              <a:gd name="connsiteX82" fmla="*/ 917288 w 5470628"/>
              <a:gd name="connsiteY82" fmla="*/ 2882248 h 3193741"/>
              <a:gd name="connsiteX83" fmla="*/ 718684 w 5470628"/>
              <a:gd name="connsiteY83" fmla="*/ 2819941 h 3193741"/>
              <a:gd name="connsiteX84" fmla="*/ 524650 w 5470628"/>
              <a:gd name="connsiteY84" fmla="*/ 2731220 h 3193741"/>
              <a:gd name="connsiteX85" fmla="*/ 670138 w 5470628"/>
              <a:gd name="connsiteY85" fmla="*/ 2735189 h 3193741"/>
              <a:gd name="connsiteX86" fmla="*/ 675382 w 5470628"/>
              <a:gd name="connsiteY86" fmla="*/ 2719369 h 3193741"/>
              <a:gd name="connsiteX87" fmla="*/ 542021 w 5470628"/>
              <a:gd name="connsiteY87" fmla="*/ 2601946 h 3193741"/>
              <a:gd name="connsiteX88" fmla="*/ 476895 w 5470628"/>
              <a:gd name="connsiteY88" fmla="*/ 2555976 h 3193741"/>
              <a:gd name="connsiteX89" fmla="*/ 188751 w 5470628"/>
              <a:gd name="connsiteY89" fmla="*/ 2428830 h 3193741"/>
              <a:gd name="connsiteX90" fmla="*/ 456762 w 5470628"/>
              <a:gd name="connsiteY90" fmla="*/ 2468731 h 3193741"/>
              <a:gd name="connsiteX91" fmla="*/ 174514 w 5470628"/>
              <a:gd name="connsiteY91" fmla="*/ 2345378 h 3193741"/>
              <a:gd name="connsiteX92" fmla="*/ 38827 w 5470628"/>
              <a:gd name="connsiteY92" fmla="*/ 2303685 h 3193741"/>
              <a:gd name="connsiteX93" fmla="*/ 3281 w 5470628"/>
              <a:gd name="connsiteY93" fmla="*/ 2273587 h 3193741"/>
              <a:gd name="connsiteX94" fmla="*/ 61590 w 5470628"/>
              <a:gd name="connsiteY94" fmla="*/ 2259170 h 3193741"/>
              <a:gd name="connsiteX95" fmla="*/ 242291 w 5470628"/>
              <a:gd name="connsiteY95" fmla="*/ 2250569 h 3193741"/>
              <a:gd name="connsiteX96" fmla="*/ 13205 w 5470628"/>
              <a:gd name="connsiteY96" fmla="*/ 2172263 h 3193741"/>
              <a:gd name="connsiteX97" fmla="*/ 180810 w 5470628"/>
              <a:gd name="connsiteY97" fmla="*/ 2168333 h 3193741"/>
              <a:gd name="connsiteX98" fmla="*/ 226020 w 5470628"/>
              <a:gd name="connsiteY98" fmla="*/ 2121100 h 3193741"/>
              <a:gd name="connsiteX99" fmla="*/ 299145 w 5470628"/>
              <a:gd name="connsiteY99" fmla="*/ 2044862 h 3193741"/>
              <a:gd name="connsiteX100" fmla="*/ 350236 w 5470628"/>
              <a:gd name="connsiteY100" fmla="*/ 2001187 h 3193741"/>
              <a:gd name="connsiteX101" fmla="*/ 365223 w 5470628"/>
              <a:gd name="connsiteY101" fmla="*/ 1881218 h 3193741"/>
              <a:gd name="connsiteX102" fmla="*/ 310707 w 5470628"/>
              <a:gd name="connsiteY102" fmla="*/ 1758752 h 3193741"/>
              <a:gd name="connsiteX103" fmla="*/ 181659 w 5470628"/>
              <a:gd name="connsiteY103" fmla="*/ 1709137 h 3193741"/>
              <a:gd name="connsiteX104" fmla="*/ 213063 w 5470628"/>
              <a:gd name="connsiteY104" fmla="*/ 1632021 h 3193741"/>
              <a:gd name="connsiteX105" fmla="*/ 481390 w 5470628"/>
              <a:gd name="connsiteY105" fmla="*/ 1644125 h 3193741"/>
              <a:gd name="connsiteX106" fmla="*/ 68930 w 5470628"/>
              <a:gd name="connsiteY106" fmla="*/ 1457537 h 3193741"/>
              <a:gd name="connsiteX107" fmla="*/ 135138 w 5470628"/>
              <a:gd name="connsiteY107" fmla="*/ 1440976 h 3193741"/>
              <a:gd name="connsiteX108" fmla="*/ 131611 w 5470628"/>
              <a:gd name="connsiteY108" fmla="*/ 1427642 h 3193741"/>
              <a:gd name="connsiteX109" fmla="*/ 130443 w 5470628"/>
              <a:gd name="connsiteY109" fmla="*/ 1343795 h 3193741"/>
              <a:gd name="connsiteX110" fmla="*/ 138930 w 5470628"/>
              <a:gd name="connsiteY110" fmla="*/ 1304094 h 3193741"/>
              <a:gd name="connsiteX111" fmla="*/ 118409 w 5470628"/>
              <a:gd name="connsiteY111" fmla="*/ 1262212 h 3193741"/>
              <a:gd name="connsiteX112" fmla="*/ 421410 w 5470628"/>
              <a:gd name="connsiteY112" fmla="*/ 1304757 h 3193741"/>
              <a:gd name="connsiteX113" fmla="*/ 655702 w 5470628"/>
              <a:gd name="connsiteY113" fmla="*/ 1291801 h 3193741"/>
              <a:gd name="connsiteX114" fmla="*/ 648299 w 5470628"/>
              <a:gd name="connsiteY114" fmla="*/ 1287715 h 3193741"/>
              <a:gd name="connsiteX115" fmla="*/ 531027 w 5470628"/>
              <a:gd name="connsiteY115" fmla="*/ 1193967 h 3193741"/>
              <a:gd name="connsiteX116" fmla="*/ 526433 w 5470628"/>
              <a:gd name="connsiteY116" fmla="*/ 1191913 h 3193741"/>
              <a:gd name="connsiteX117" fmla="*/ 504666 w 5470628"/>
              <a:gd name="connsiteY117" fmla="*/ 1177230 h 3193741"/>
              <a:gd name="connsiteX118" fmla="*/ 482307 w 5470628"/>
              <a:gd name="connsiteY118" fmla="*/ 1162618 h 3193741"/>
              <a:gd name="connsiteX119" fmla="*/ 479029 w 5470628"/>
              <a:gd name="connsiteY119" fmla="*/ 1162540 h 3193741"/>
              <a:gd name="connsiteX120" fmla="*/ 447663 w 5470628"/>
              <a:gd name="connsiteY120" fmla="*/ 1132649 h 3193741"/>
              <a:gd name="connsiteX121" fmla="*/ 438547 w 5470628"/>
              <a:gd name="connsiteY121" fmla="*/ 1110977 h 3193741"/>
              <a:gd name="connsiteX122" fmla="*/ 405343 w 5470628"/>
              <a:gd name="connsiteY122" fmla="*/ 1089612 h 3193741"/>
              <a:gd name="connsiteX123" fmla="*/ 371373 w 5470628"/>
              <a:gd name="connsiteY123" fmla="*/ 1070238 h 3193741"/>
              <a:gd name="connsiteX124" fmla="*/ 290358 w 5470628"/>
              <a:gd name="connsiteY124" fmla="*/ 1059884 h 3193741"/>
              <a:gd name="connsiteX125" fmla="*/ 235140 w 5470628"/>
              <a:gd name="connsiteY125" fmla="*/ 1029322 h 3193741"/>
              <a:gd name="connsiteX126" fmla="*/ 300494 w 5470628"/>
              <a:gd name="connsiteY126" fmla="*/ 1032083 h 3193741"/>
              <a:gd name="connsiteX127" fmla="*/ 239661 w 5470628"/>
              <a:gd name="connsiteY127" fmla="*/ 997457 h 3193741"/>
              <a:gd name="connsiteX128" fmla="*/ 204788 w 5470628"/>
              <a:gd name="connsiteY128" fmla="*/ 959211 h 3193741"/>
              <a:gd name="connsiteX129" fmla="*/ 207583 w 5470628"/>
              <a:gd name="connsiteY129" fmla="*/ 947009 h 3193741"/>
              <a:gd name="connsiteX130" fmla="*/ 223061 w 5470628"/>
              <a:gd name="connsiteY130" fmla="*/ 947033 h 3193741"/>
              <a:gd name="connsiteX131" fmla="*/ 280015 w 5470628"/>
              <a:gd name="connsiteY131" fmla="*/ 972164 h 3193741"/>
              <a:gd name="connsiteX132" fmla="*/ 353948 w 5470628"/>
              <a:gd name="connsiteY132" fmla="*/ 1006865 h 3193741"/>
              <a:gd name="connsiteX133" fmla="*/ 240466 w 5470628"/>
              <a:gd name="connsiteY133" fmla="*/ 939943 h 3193741"/>
              <a:gd name="connsiteX134" fmla="*/ 158812 w 5470628"/>
              <a:gd name="connsiteY134" fmla="*/ 891467 h 3193741"/>
              <a:gd name="connsiteX135" fmla="*/ 139551 w 5470628"/>
              <a:gd name="connsiteY135" fmla="*/ 855364 h 3193741"/>
              <a:gd name="connsiteX136" fmla="*/ 145731 w 5470628"/>
              <a:gd name="connsiteY136" fmla="*/ 844888 h 3193741"/>
              <a:gd name="connsiteX137" fmla="*/ 158154 w 5470628"/>
              <a:gd name="connsiteY137" fmla="*/ 848366 h 3193741"/>
              <a:gd name="connsiteX138" fmla="*/ 169370 w 5470628"/>
              <a:gd name="connsiteY138" fmla="*/ 856260 h 3193741"/>
              <a:gd name="connsiteX139" fmla="*/ 288295 w 5470628"/>
              <a:gd name="connsiteY139" fmla="*/ 915169 h 3193741"/>
              <a:gd name="connsiteX140" fmla="*/ 462694 w 5470628"/>
              <a:gd name="connsiteY140" fmla="*/ 994643 h 3193741"/>
              <a:gd name="connsiteX141" fmla="*/ 531910 w 5470628"/>
              <a:gd name="connsiteY141" fmla="*/ 1006664 h 3193741"/>
              <a:gd name="connsiteX142" fmla="*/ 333940 w 5470628"/>
              <a:gd name="connsiteY142" fmla="*/ 893507 h 3193741"/>
              <a:gd name="connsiteX143" fmla="*/ 181443 w 5470628"/>
              <a:gd name="connsiteY143" fmla="*/ 746608 h 3193741"/>
              <a:gd name="connsiteX144" fmla="*/ 162678 w 5470628"/>
              <a:gd name="connsiteY144" fmla="*/ 737018 h 3193741"/>
              <a:gd name="connsiteX145" fmla="*/ 156307 w 5470628"/>
              <a:gd name="connsiteY145" fmla="*/ 730435 h 3193741"/>
              <a:gd name="connsiteX146" fmla="*/ 117227 w 5470628"/>
              <a:gd name="connsiteY146" fmla="*/ 677515 h 3193741"/>
              <a:gd name="connsiteX147" fmla="*/ 113655 w 5470628"/>
              <a:gd name="connsiteY147" fmla="*/ 663474 h 3193741"/>
              <a:gd name="connsiteX148" fmla="*/ 115226 w 5470628"/>
              <a:gd name="connsiteY148" fmla="*/ 636712 h 3193741"/>
              <a:gd name="connsiteX149" fmla="*/ 105067 w 5470628"/>
              <a:gd name="connsiteY149" fmla="*/ 622046 h 3193741"/>
              <a:gd name="connsiteX150" fmla="*/ 104113 w 5470628"/>
              <a:gd name="connsiteY150" fmla="*/ 611722 h 3193741"/>
              <a:gd name="connsiteX151" fmla="*/ 118895 w 5470628"/>
              <a:gd name="connsiteY151" fmla="*/ 610169 h 3193741"/>
              <a:gd name="connsiteX152" fmla="*/ 163095 w 5470628"/>
              <a:gd name="connsiteY152" fmla="*/ 640642 h 3193741"/>
              <a:gd name="connsiteX153" fmla="*/ 185766 w 5470628"/>
              <a:gd name="connsiteY153" fmla="*/ 641454 h 3193741"/>
              <a:gd name="connsiteX154" fmla="*/ 212892 w 5470628"/>
              <a:gd name="connsiteY154" fmla="*/ 637457 h 3193741"/>
              <a:gd name="connsiteX155" fmla="*/ 223932 w 5470628"/>
              <a:gd name="connsiteY155" fmla="*/ 647271 h 3193741"/>
              <a:gd name="connsiteX156" fmla="*/ 287167 w 5470628"/>
              <a:gd name="connsiteY156" fmla="*/ 691571 h 3193741"/>
              <a:gd name="connsiteX157" fmla="*/ 330380 w 5470628"/>
              <a:gd name="connsiteY157" fmla="*/ 692506 h 3193741"/>
              <a:gd name="connsiteX158" fmla="*/ 296172 w 5470628"/>
              <a:gd name="connsiteY158" fmla="*/ 688108 h 3193741"/>
              <a:gd name="connsiteX159" fmla="*/ 286974 w 5470628"/>
              <a:gd name="connsiteY159" fmla="*/ 674512 h 3193741"/>
              <a:gd name="connsiteX160" fmla="*/ 286166 w 5470628"/>
              <a:gd name="connsiteY160" fmla="*/ 661798 h 3193741"/>
              <a:gd name="connsiteX161" fmla="*/ 236268 w 5470628"/>
              <a:gd name="connsiteY161" fmla="*/ 635338 h 3193741"/>
              <a:gd name="connsiteX162" fmla="*/ 231734 w 5470628"/>
              <a:gd name="connsiteY162" fmla="*/ 634225 h 3193741"/>
              <a:gd name="connsiteX163" fmla="*/ 221253 w 5470628"/>
              <a:gd name="connsiteY163" fmla="*/ 623870 h 3193741"/>
              <a:gd name="connsiteX164" fmla="*/ 237564 w 5470628"/>
              <a:gd name="connsiteY164" fmla="*/ 613590 h 3193741"/>
              <a:gd name="connsiteX165" fmla="*/ 282259 w 5470628"/>
              <a:gd name="connsiteY165" fmla="*/ 619091 h 3193741"/>
              <a:gd name="connsiteX166" fmla="*/ 370630 w 5470628"/>
              <a:gd name="connsiteY166" fmla="*/ 665566 h 3193741"/>
              <a:gd name="connsiteX167" fmla="*/ 498017 w 5470628"/>
              <a:gd name="connsiteY167" fmla="*/ 740532 h 3193741"/>
              <a:gd name="connsiteX168" fmla="*/ 918036 w 5470628"/>
              <a:gd name="connsiteY168" fmla="*/ 924307 h 3193741"/>
              <a:gd name="connsiteX169" fmla="*/ 1079304 w 5470628"/>
              <a:gd name="connsiteY169" fmla="*/ 984494 h 3193741"/>
              <a:gd name="connsiteX170" fmla="*/ 1079935 w 5470628"/>
              <a:gd name="connsiteY170" fmla="*/ 980383 h 3193741"/>
              <a:gd name="connsiteX171" fmla="*/ 1079695 w 5470628"/>
              <a:gd name="connsiteY171" fmla="*/ 976616 h 3193741"/>
              <a:gd name="connsiteX172" fmla="*/ 966178 w 5470628"/>
              <a:gd name="connsiteY172" fmla="*/ 937219 h 3193741"/>
              <a:gd name="connsiteX173" fmla="*/ 720106 w 5470628"/>
              <a:gd name="connsiteY173" fmla="*/ 807112 h 3193741"/>
              <a:gd name="connsiteX174" fmla="*/ 698823 w 5470628"/>
              <a:gd name="connsiteY174" fmla="*/ 804708 h 3193741"/>
              <a:gd name="connsiteX175" fmla="*/ 664513 w 5470628"/>
              <a:gd name="connsiteY175" fmla="*/ 784663 h 3193741"/>
              <a:gd name="connsiteX176" fmla="*/ 660380 w 5470628"/>
              <a:gd name="connsiteY176" fmla="*/ 771165 h 3193741"/>
              <a:gd name="connsiteX177" fmla="*/ 584959 w 5470628"/>
              <a:gd name="connsiteY177" fmla="*/ 722409 h 3193741"/>
              <a:gd name="connsiteX178" fmla="*/ 435649 w 5470628"/>
              <a:gd name="connsiteY178" fmla="*/ 639659 h 3193741"/>
              <a:gd name="connsiteX179" fmla="*/ 404944 w 5470628"/>
              <a:gd name="connsiteY179" fmla="*/ 606128 h 3193741"/>
              <a:gd name="connsiteX180" fmla="*/ 408476 w 5470628"/>
              <a:gd name="connsiteY180" fmla="*/ 591466 h 3193741"/>
              <a:gd name="connsiteX181" fmla="*/ 425225 w 5470628"/>
              <a:gd name="connsiteY181" fmla="*/ 592759 h 3193741"/>
              <a:gd name="connsiteX182" fmla="*/ 487115 w 5470628"/>
              <a:gd name="connsiteY182" fmla="*/ 620614 h 3193741"/>
              <a:gd name="connsiteX183" fmla="*/ 550277 w 5470628"/>
              <a:gd name="connsiteY183" fmla="*/ 649738 h 3193741"/>
              <a:gd name="connsiteX184" fmla="*/ 544421 w 5470628"/>
              <a:gd name="connsiteY184" fmla="*/ 641907 h 3193741"/>
              <a:gd name="connsiteX185" fmla="*/ 431905 w 5470628"/>
              <a:gd name="connsiteY185" fmla="*/ 580799 h 3193741"/>
              <a:gd name="connsiteX186" fmla="*/ 351177 w 5470628"/>
              <a:gd name="connsiteY186" fmla="*/ 528177 h 3193741"/>
              <a:gd name="connsiteX187" fmla="*/ 339749 w 5470628"/>
              <a:gd name="connsiteY187" fmla="*/ 498244 h 3193741"/>
              <a:gd name="connsiteX188" fmla="*/ 346313 w 5470628"/>
              <a:gd name="connsiteY188" fmla="*/ 489145 h 3193741"/>
              <a:gd name="connsiteX189" fmla="*/ 356579 w 5470628"/>
              <a:gd name="connsiteY189" fmla="*/ 491460 h 3193741"/>
              <a:gd name="connsiteX190" fmla="*/ 371505 w 5470628"/>
              <a:gd name="connsiteY190" fmla="*/ 501516 h 3193741"/>
              <a:gd name="connsiteX191" fmla="*/ 476275 w 5470628"/>
              <a:gd name="connsiteY191" fmla="*/ 553122 h 3193741"/>
              <a:gd name="connsiteX192" fmla="*/ 649952 w 5470628"/>
              <a:gd name="connsiteY192" fmla="*/ 635294 h 3193741"/>
              <a:gd name="connsiteX193" fmla="*/ 727161 w 5470628"/>
              <a:gd name="connsiteY193" fmla="*/ 651328 h 3193741"/>
              <a:gd name="connsiteX194" fmla="*/ 722417 w 5470628"/>
              <a:gd name="connsiteY194" fmla="*/ 646921 h 3193741"/>
              <a:gd name="connsiteX195" fmla="*/ 546079 w 5470628"/>
              <a:gd name="connsiteY195" fmla="*/ 546328 h 3193741"/>
              <a:gd name="connsiteX196" fmla="*/ 378182 w 5470628"/>
              <a:gd name="connsiteY196" fmla="*/ 386585 h 3193741"/>
              <a:gd name="connsiteX197" fmla="*/ 370158 w 5470628"/>
              <a:gd name="connsiteY197" fmla="*/ 382100 h 3193741"/>
              <a:gd name="connsiteX198" fmla="*/ 357861 w 5470628"/>
              <a:gd name="connsiteY198" fmla="*/ 371252 h 3193741"/>
              <a:gd name="connsiteX199" fmla="*/ 331313 w 5470628"/>
              <a:gd name="connsiteY199" fmla="*/ 328203 h 3193741"/>
              <a:gd name="connsiteX200" fmla="*/ 319354 w 5470628"/>
              <a:gd name="connsiteY200" fmla="*/ 299282 h 3193741"/>
              <a:gd name="connsiteX201" fmla="*/ 319682 w 5470628"/>
              <a:gd name="connsiteY201" fmla="*/ 285719 h 3193741"/>
              <a:gd name="connsiteX202" fmla="*/ 306391 w 5470628"/>
              <a:gd name="connsiteY202" fmla="*/ 268585 h 3193741"/>
              <a:gd name="connsiteX203" fmla="*/ 303294 w 5470628"/>
              <a:gd name="connsiteY203" fmla="*/ 257334 h 3193741"/>
              <a:gd name="connsiteX204" fmla="*/ 319242 w 5470628"/>
              <a:gd name="connsiteY204" fmla="*/ 255403 h 3193741"/>
              <a:gd name="connsiteX205" fmla="*/ 364093 w 5470628"/>
              <a:gd name="connsiteY205" fmla="*/ 286745 h 3193741"/>
              <a:gd name="connsiteX206" fmla="*/ 385301 w 5470628"/>
              <a:gd name="connsiteY206" fmla="*/ 287973 h 3193741"/>
              <a:gd name="connsiteX207" fmla="*/ 417598 w 5470628"/>
              <a:gd name="connsiteY207" fmla="*/ 285722 h 3193741"/>
              <a:gd name="connsiteX208" fmla="*/ 440155 w 5470628"/>
              <a:gd name="connsiteY208" fmla="*/ 308139 h 3193741"/>
              <a:gd name="connsiteX209" fmla="*/ 534406 w 5470628"/>
              <a:gd name="connsiteY209" fmla="*/ 339430 h 3193741"/>
              <a:gd name="connsiteX210" fmla="*/ 495633 w 5470628"/>
              <a:gd name="connsiteY210" fmla="*/ 333450 h 3193741"/>
              <a:gd name="connsiteX211" fmla="*/ 486289 w 5470628"/>
              <a:gd name="connsiteY211" fmla="*/ 322243 h 3193741"/>
              <a:gd name="connsiteX212" fmla="*/ 484000 w 5470628"/>
              <a:gd name="connsiteY212" fmla="*/ 304964 h 3193741"/>
              <a:gd name="connsiteX213" fmla="*/ 436911 w 5470628"/>
              <a:gd name="connsiteY213" fmla="*/ 280536 h 3193741"/>
              <a:gd name="connsiteX214" fmla="*/ 426865 w 5470628"/>
              <a:gd name="connsiteY214" fmla="*/ 277007 h 3193741"/>
              <a:gd name="connsiteX215" fmla="*/ 420654 w 5470628"/>
              <a:gd name="connsiteY215" fmla="*/ 268269 h 3193741"/>
              <a:gd name="connsiteX216" fmla="*/ 432329 w 5470628"/>
              <a:gd name="connsiteY216" fmla="*/ 259975 h 3193741"/>
              <a:gd name="connsiteX217" fmla="*/ 447672 w 5470628"/>
              <a:gd name="connsiteY217" fmla="*/ 257879 h 3193741"/>
              <a:gd name="connsiteX218" fmla="*/ 502242 w 5470628"/>
              <a:gd name="connsiteY218" fmla="*/ 273572 h 3193741"/>
              <a:gd name="connsiteX219" fmla="*/ 659874 w 5470628"/>
              <a:gd name="connsiteY219" fmla="*/ 365516 h 3193741"/>
              <a:gd name="connsiteX220" fmla="*/ 829177 w 5470628"/>
              <a:gd name="connsiteY220" fmla="*/ 444421 h 3193741"/>
              <a:gd name="connsiteX221" fmla="*/ 1231903 w 5470628"/>
              <a:gd name="connsiteY221" fmla="*/ 613682 h 3193741"/>
              <a:gd name="connsiteX222" fmla="*/ 1911736 w 5470628"/>
              <a:gd name="connsiteY222" fmla="*/ 685084 h 3193741"/>
              <a:gd name="connsiteX223" fmla="*/ 2564313 w 5470628"/>
              <a:gd name="connsiteY223" fmla="*/ 632143 h 3193741"/>
              <a:gd name="connsiteX224" fmla="*/ 2657304 w 5470628"/>
              <a:gd name="connsiteY224" fmla="*/ 624913 h 3193741"/>
              <a:gd name="connsiteX225" fmla="*/ 4235818 w 5470628"/>
              <a:gd name="connsiteY225" fmla="*/ 259339 h 3193741"/>
              <a:gd name="connsiteX226" fmla="*/ 4460331 w 5470628"/>
              <a:gd name="connsiteY226" fmla="*/ 176864 h 3193741"/>
              <a:gd name="connsiteX227" fmla="*/ 4499578 w 5470628"/>
              <a:gd name="connsiteY227" fmla="*/ 186791 h 3193741"/>
              <a:gd name="connsiteX228" fmla="*/ 4514640 w 5470628"/>
              <a:gd name="connsiteY228" fmla="*/ 188841 h 3193741"/>
              <a:gd name="connsiteX229" fmla="*/ 4516523 w 5470628"/>
              <a:gd name="connsiteY229" fmla="*/ 189988 h 3193741"/>
              <a:gd name="connsiteX230" fmla="*/ 4518126 w 5470628"/>
              <a:gd name="connsiteY230" fmla="*/ 189316 h 3193741"/>
              <a:gd name="connsiteX231" fmla="*/ 4514640 w 5470628"/>
              <a:gd name="connsiteY231" fmla="*/ 188841 h 3193741"/>
              <a:gd name="connsiteX232" fmla="*/ 4511569 w 5470628"/>
              <a:gd name="connsiteY232" fmla="*/ 186970 h 3193741"/>
              <a:gd name="connsiteX233" fmla="*/ 4510888 w 5470628"/>
              <a:gd name="connsiteY233" fmla="*/ 180943 h 3193741"/>
              <a:gd name="connsiteX234" fmla="*/ 4531865 w 5470628"/>
              <a:gd name="connsiteY234" fmla="*/ 155151 h 3193741"/>
              <a:gd name="connsiteX235" fmla="*/ 4573441 w 5470628"/>
              <a:gd name="connsiteY235" fmla="*/ 139676 h 3193741"/>
              <a:gd name="connsiteX236" fmla="*/ 4594964 w 5470628"/>
              <a:gd name="connsiteY236" fmla="*/ 145847 h 3193741"/>
              <a:gd name="connsiteX237" fmla="*/ 4623059 w 5470628"/>
              <a:gd name="connsiteY237" fmla="*/ 152410 h 3193741"/>
              <a:gd name="connsiteX238" fmla="*/ 4748356 w 5470628"/>
              <a:gd name="connsiteY238" fmla="*/ 68192 h 3193741"/>
              <a:gd name="connsiteX239" fmla="*/ 4833812 w 5470628"/>
              <a:gd name="connsiteY239" fmla="*/ 8017 h 3193741"/>
              <a:gd name="connsiteX240" fmla="*/ 4850908 w 5470628"/>
              <a:gd name="connsiteY240" fmla="*/ 727 h 3193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5470628" h="3193741">
                <a:moveTo>
                  <a:pt x="5462602" y="1413608"/>
                </a:moveTo>
                <a:lnTo>
                  <a:pt x="5465724" y="1421881"/>
                </a:lnTo>
                <a:cubicBezTo>
                  <a:pt x="5472118" y="1444281"/>
                  <a:pt x="5472640" y="1461744"/>
                  <a:pt x="5465025" y="1466556"/>
                </a:cubicBezTo>
                <a:lnTo>
                  <a:pt x="5463208" y="1466226"/>
                </a:lnTo>
                <a:lnTo>
                  <a:pt x="5463242" y="1451866"/>
                </a:lnTo>
                <a:cubicBezTo>
                  <a:pt x="5463190" y="1441487"/>
                  <a:pt x="5463068" y="1431722"/>
                  <a:pt x="5462894" y="1423194"/>
                </a:cubicBezTo>
                <a:close/>
                <a:moveTo>
                  <a:pt x="5461417" y="1391849"/>
                </a:moveTo>
                <a:cubicBezTo>
                  <a:pt x="5461710" y="1392940"/>
                  <a:pt x="5461992" y="1396513"/>
                  <a:pt x="5462246" y="1401944"/>
                </a:cubicBezTo>
                <a:lnTo>
                  <a:pt x="5462602" y="1413608"/>
                </a:lnTo>
                <a:lnTo>
                  <a:pt x="5459078" y="1404268"/>
                </a:lnTo>
                <a:lnTo>
                  <a:pt x="5460137" y="1393780"/>
                </a:lnTo>
                <a:cubicBezTo>
                  <a:pt x="5460561" y="1391114"/>
                  <a:pt x="5460982" y="1390270"/>
                  <a:pt x="5461417" y="1391849"/>
                </a:cubicBezTo>
                <a:close/>
                <a:moveTo>
                  <a:pt x="614271" y="1052206"/>
                </a:moveTo>
                <a:cubicBezTo>
                  <a:pt x="613444" y="1053256"/>
                  <a:pt x="612323" y="1054339"/>
                  <a:pt x="611497" y="1055389"/>
                </a:cubicBezTo>
                <a:cubicBezTo>
                  <a:pt x="617673" y="1058912"/>
                  <a:pt x="624115" y="1061928"/>
                  <a:pt x="630277" y="1065215"/>
                </a:cubicBezTo>
                <a:cubicBezTo>
                  <a:pt x="637469" y="1066004"/>
                  <a:pt x="644958" y="1066759"/>
                  <a:pt x="651856" y="1067584"/>
                </a:cubicBezTo>
                <a:cubicBezTo>
                  <a:pt x="639327" y="1062458"/>
                  <a:pt x="626799" y="1057332"/>
                  <a:pt x="614271" y="1052206"/>
                </a:cubicBezTo>
                <a:close/>
                <a:moveTo>
                  <a:pt x="810628" y="695550"/>
                </a:moveTo>
                <a:cubicBezTo>
                  <a:pt x="873537" y="739416"/>
                  <a:pt x="951215" y="767494"/>
                  <a:pt x="1033084" y="791270"/>
                </a:cubicBezTo>
                <a:cubicBezTo>
                  <a:pt x="1034205" y="790184"/>
                  <a:pt x="1035031" y="789136"/>
                  <a:pt x="1036153" y="788050"/>
                </a:cubicBezTo>
                <a:cubicBezTo>
                  <a:pt x="960983" y="757296"/>
                  <a:pt x="885798" y="726306"/>
                  <a:pt x="810628" y="695550"/>
                </a:cubicBezTo>
                <a:close/>
                <a:moveTo>
                  <a:pt x="4850908" y="727"/>
                </a:moveTo>
                <a:cubicBezTo>
                  <a:pt x="4858191" y="2929"/>
                  <a:pt x="4860543" y="7152"/>
                  <a:pt x="4858584" y="13795"/>
                </a:cubicBezTo>
                <a:cubicBezTo>
                  <a:pt x="4855845" y="22194"/>
                  <a:pt x="4850092" y="30008"/>
                  <a:pt x="4843408" y="37224"/>
                </a:cubicBezTo>
                <a:cubicBezTo>
                  <a:pt x="4812232" y="71132"/>
                  <a:pt x="4827067" y="79774"/>
                  <a:pt x="4871062" y="78954"/>
                </a:cubicBezTo>
                <a:cubicBezTo>
                  <a:pt x="4910302" y="78234"/>
                  <a:pt x="4949507" y="72299"/>
                  <a:pt x="4989038" y="66799"/>
                </a:cubicBezTo>
                <a:cubicBezTo>
                  <a:pt x="5008500" y="63967"/>
                  <a:pt x="5009491" y="65509"/>
                  <a:pt x="5002636" y="79388"/>
                </a:cubicBezTo>
                <a:cubicBezTo>
                  <a:pt x="4991594" y="102315"/>
                  <a:pt x="4990844" y="123285"/>
                  <a:pt x="5008332" y="140859"/>
                </a:cubicBezTo>
                <a:cubicBezTo>
                  <a:pt x="5012456" y="144868"/>
                  <a:pt x="5015428" y="149491"/>
                  <a:pt x="5014326" y="155555"/>
                </a:cubicBezTo>
                <a:cubicBezTo>
                  <a:pt x="5009356" y="180357"/>
                  <a:pt x="5019874" y="200674"/>
                  <a:pt x="5030704" y="221190"/>
                </a:cubicBezTo>
                <a:cubicBezTo>
                  <a:pt x="5048958" y="255517"/>
                  <a:pt x="5072099" y="287116"/>
                  <a:pt x="5097262" y="317759"/>
                </a:cubicBezTo>
                <a:cubicBezTo>
                  <a:pt x="5115004" y="339336"/>
                  <a:pt x="5126222" y="365974"/>
                  <a:pt x="5165084" y="373367"/>
                </a:cubicBezTo>
                <a:cubicBezTo>
                  <a:pt x="5174420" y="375083"/>
                  <a:pt x="5177498" y="381353"/>
                  <a:pt x="5174137" y="389353"/>
                </a:cubicBezTo>
                <a:cubicBezTo>
                  <a:pt x="5163026" y="415847"/>
                  <a:pt x="5172067" y="436343"/>
                  <a:pt x="5192507" y="453561"/>
                </a:cubicBezTo>
                <a:cubicBezTo>
                  <a:pt x="5199734" y="459565"/>
                  <a:pt x="5197020" y="463690"/>
                  <a:pt x="5187160" y="467732"/>
                </a:cubicBezTo>
                <a:cubicBezTo>
                  <a:pt x="5175836" y="472188"/>
                  <a:pt x="5167025" y="478711"/>
                  <a:pt x="5160106" y="486904"/>
                </a:cubicBezTo>
                <a:cubicBezTo>
                  <a:pt x="5148744" y="500143"/>
                  <a:pt x="5143396" y="514315"/>
                  <a:pt x="5138948" y="528614"/>
                </a:cubicBezTo>
                <a:cubicBezTo>
                  <a:pt x="5132042" y="551041"/>
                  <a:pt x="5123894" y="572670"/>
                  <a:pt x="5097016" y="589923"/>
                </a:cubicBezTo>
                <a:cubicBezTo>
                  <a:pt x="5089016" y="595163"/>
                  <a:pt x="5082598" y="601872"/>
                  <a:pt x="5075869" y="608381"/>
                </a:cubicBezTo>
                <a:cubicBezTo>
                  <a:pt x="5078016" y="614052"/>
                  <a:pt x="5083322" y="617918"/>
                  <a:pt x="5093172" y="618385"/>
                </a:cubicBezTo>
                <a:cubicBezTo>
                  <a:pt x="5155867" y="621469"/>
                  <a:pt x="5153088" y="652648"/>
                  <a:pt x="5153518" y="687474"/>
                </a:cubicBezTo>
                <a:cubicBezTo>
                  <a:pt x="5154177" y="730575"/>
                  <a:pt x="5118812" y="754787"/>
                  <a:pt x="5074984" y="776941"/>
                </a:cubicBezTo>
                <a:cubicBezTo>
                  <a:pt x="5059986" y="784451"/>
                  <a:pt x="5038116" y="786863"/>
                  <a:pt x="5033348" y="805473"/>
                </a:cubicBezTo>
                <a:cubicBezTo>
                  <a:pt x="5059529" y="819384"/>
                  <a:pt x="5089376" y="802009"/>
                  <a:pt x="5116847" y="803426"/>
                </a:cubicBezTo>
                <a:cubicBezTo>
                  <a:pt x="5139548" y="804709"/>
                  <a:pt x="5176330" y="798120"/>
                  <a:pt x="5147902" y="833118"/>
                </a:cubicBezTo>
                <a:cubicBezTo>
                  <a:pt x="5139626" y="843373"/>
                  <a:pt x="5150382" y="848714"/>
                  <a:pt x="5161665" y="848297"/>
                </a:cubicBezTo>
                <a:cubicBezTo>
                  <a:pt x="5253064" y="844106"/>
                  <a:pt x="5215170" y="912756"/>
                  <a:pt x="5246520" y="942412"/>
                </a:cubicBezTo>
                <a:cubicBezTo>
                  <a:pt x="5255359" y="950358"/>
                  <a:pt x="5247812" y="967405"/>
                  <a:pt x="5235368" y="972946"/>
                </a:cubicBezTo>
                <a:cubicBezTo>
                  <a:pt x="5156387" y="1008610"/>
                  <a:pt x="5149354" y="1071149"/>
                  <a:pt x="5113739" y="1128845"/>
                </a:cubicBezTo>
                <a:cubicBezTo>
                  <a:pt x="5157305" y="1144685"/>
                  <a:pt x="5208388" y="1143005"/>
                  <a:pt x="5255034" y="1151117"/>
                </a:cubicBezTo>
                <a:cubicBezTo>
                  <a:pt x="5303482" y="1159484"/>
                  <a:pt x="5304156" y="1170079"/>
                  <a:pt x="5267513" y="1216275"/>
                </a:cubicBezTo>
                <a:cubicBezTo>
                  <a:pt x="5370269" y="1212844"/>
                  <a:pt x="5370269" y="1212844"/>
                  <a:pt x="5343113" y="1281854"/>
                </a:cubicBezTo>
                <a:cubicBezTo>
                  <a:pt x="5386272" y="1279593"/>
                  <a:pt x="5428618" y="1334726"/>
                  <a:pt x="5452014" y="1385543"/>
                </a:cubicBezTo>
                <a:lnTo>
                  <a:pt x="5459078" y="1404268"/>
                </a:lnTo>
                <a:lnTo>
                  <a:pt x="5458838" y="1406644"/>
                </a:lnTo>
                <a:cubicBezTo>
                  <a:pt x="5457942" y="1418063"/>
                  <a:pt x="5456960" y="1434367"/>
                  <a:pt x="5455752" y="1450751"/>
                </a:cubicBezTo>
                <a:lnTo>
                  <a:pt x="5454594" y="1464662"/>
                </a:lnTo>
                <a:lnTo>
                  <a:pt x="5447215" y="1463321"/>
                </a:lnTo>
                <a:cubicBezTo>
                  <a:pt x="5441256" y="1459714"/>
                  <a:pt x="5437002" y="1458345"/>
                  <a:pt x="5433934" y="1458428"/>
                </a:cubicBezTo>
                <a:cubicBezTo>
                  <a:pt x="5424728" y="1458676"/>
                  <a:pt x="5426188" y="1471978"/>
                  <a:pt x="5424276" y="1477014"/>
                </a:cubicBezTo>
                <a:cubicBezTo>
                  <a:pt x="5417851" y="1492977"/>
                  <a:pt x="5433852" y="1501241"/>
                  <a:pt x="5444628" y="1511562"/>
                </a:cubicBezTo>
                <a:cubicBezTo>
                  <a:pt x="5448663" y="1515344"/>
                  <a:pt x="5451544" y="1497678"/>
                  <a:pt x="5453752" y="1474786"/>
                </a:cubicBezTo>
                <a:lnTo>
                  <a:pt x="5454594" y="1464662"/>
                </a:lnTo>
                <a:lnTo>
                  <a:pt x="5463208" y="1466226"/>
                </a:lnTo>
                <a:lnTo>
                  <a:pt x="5463164" y="1484226"/>
                </a:lnTo>
                <a:cubicBezTo>
                  <a:pt x="5462722" y="1528173"/>
                  <a:pt x="5460824" y="1571999"/>
                  <a:pt x="5456160" y="1575885"/>
                </a:cubicBezTo>
                <a:cubicBezTo>
                  <a:pt x="5406708" y="1617226"/>
                  <a:pt x="5442751" y="1692579"/>
                  <a:pt x="5345636" y="1714543"/>
                </a:cubicBezTo>
                <a:cubicBezTo>
                  <a:pt x="5301930" y="1724583"/>
                  <a:pt x="5282493" y="1755882"/>
                  <a:pt x="5251319" y="1775792"/>
                </a:cubicBezTo>
                <a:cubicBezTo>
                  <a:pt x="5142610" y="1844714"/>
                  <a:pt x="5072132" y="1925140"/>
                  <a:pt x="5043512" y="2027305"/>
                </a:cubicBezTo>
                <a:cubicBezTo>
                  <a:pt x="5035488" y="2055562"/>
                  <a:pt x="5000258" y="2081893"/>
                  <a:pt x="4978144" y="2108535"/>
                </a:cubicBezTo>
                <a:cubicBezTo>
                  <a:pt x="4990785" y="2124798"/>
                  <a:pt x="5050411" y="2079615"/>
                  <a:pt x="5031476" y="2128173"/>
                </a:cubicBezTo>
                <a:cubicBezTo>
                  <a:pt x="5017138" y="2164787"/>
                  <a:pt x="4975973" y="2191363"/>
                  <a:pt x="4937389" y="2216441"/>
                </a:cubicBezTo>
                <a:cubicBezTo>
                  <a:pt x="4893079" y="2245058"/>
                  <a:pt x="4843760" y="2269776"/>
                  <a:pt x="4826122" y="2315331"/>
                </a:cubicBezTo>
                <a:cubicBezTo>
                  <a:pt x="4822276" y="2325050"/>
                  <a:pt x="3896510" y="3112888"/>
                  <a:pt x="2544647" y="3190975"/>
                </a:cubicBezTo>
                <a:cubicBezTo>
                  <a:pt x="2323734" y="3203734"/>
                  <a:pt x="1445947" y="3169121"/>
                  <a:pt x="1328257" y="3153006"/>
                </a:cubicBezTo>
                <a:cubicBezTo>
                  <a:pt x="1207258" y="3136344"/>
                  <a:pt x="1101756" y="3091943"/>
                  <a:pt x="977943" y="3082502"/>
                </a:cubicBezTo>
                <a:cubicBezTo>
                  <a:pt x="912454" y="3077622"/>
                  <a:pt x="848655" y="3061861"/>
                  <a:pt x="854473" y="2994250"/>
                </a:cubicBezTo>
                <a:cubicBezTo>
                  <a:pt x="856228" y="2975057"/>
                  <a:pt x="838125" y="2961827"/>
                  <a:pt x="811593" y="2970498"/>
                </a:cubicBezTo>
                <a:cubicBezTo>
                  <a:pt x="761454" y="2987010"/>
                  <a:pt x="736680" y="2962489"/>
                  <a:pt x="707024" y="2945439"/>
                </a:cubicBezTo>
                <a:cubicBezTo>
                  <a:pt x="654509" y="2915262"/>
                  <a:pt x="603913" y="2882480"/>
                  <a:pt x="523487" y="2886053"/>
                </a:cubicBezTo>
                <a:cubicBezTo>
                  <a:pt x="537017" y="2855468"/>
                  <a:pt x="563587" y="2856758"/>
                  <a:pt x="587884" y="2859746"/>
                </a:cubicBezTo>
                <a:cubicBezTo>
                  <a:pt x="652090" y="2867866"/>
                  <a:pt x="715235" y="2878012"/>
                  <a:pt x="779426" y="2885897"/>
                </a:cubicBezTo>
                <a:cubicBezTo>
                  <a:pt x="821123" y="2891048"/>
                  <a:pt x="863074" y="2900202"/>
                  <a:pt x="917288" y="2882248"/>
                </a:cubicBezTo>
                <a:cubicBezTo>
                  <a:pt x="866364" y="2830288"/>
                  <a:pt x="785092" y="2829930"/>
                  <a:pt x="718684" y="2819941"/>
                </a:cubicBezTo>
                <a:cubicBezTo>
                  <a:pt x="635747" y="2807447"/>
                  <a:pt x="584925" y="2771133"/>
                  <a:pt x="524650" y="2731220"/>
                </a:cubicBezTo>
                <a:cubicBezTo>
                  <a:pt x="584180" y="2712621"/>
                  <a:pt x="623299" y="2742760"/>
                  <a:pt x="670138" y="2735189"/>
                </a:cubicBezTo>
                <a:cubicBezTo>
                  <a:pt x="672406" y="2728745"/>
                  <a:pt x="675988" y="2719532"/>
                  <a:pt x="675382" y="2719369"/>
                </a:cubicBezTo>
                <a:cubicBezTo>
                  <a:pt x="596666" y="2703042"/>
                  <a:pt x="557844" y="2658869"/>
                  <a:pt x="542021" y="2601946"/>
                </a:cubicBezTo>
                <a:cubicBezTo>
                  <a:pt x="533902" y="2572560"/>
                  <a:pt x="505246" y="2566541"/>
                  <a:pt x="476895" y="2555976"/>
                </a:cubicBezTo>
                <a:cubicBezTo>
                  <a:pt x="377189" y="2518466"/>
                  <a:pt x="272496" y="2486779"/>
                  <a:pt x="188751" y="2428830"/>
                </a:cubicBezTo>
                <a:cubicBezTo>
                  <a:pt x="280875" y="2426687"/>
                  <a:pt x="357216" y="2461808"/>
                  <a:pt x="456762" y="2468731"/>
                </a:cubicBezTo>
                <a:cubicBezTo>
                  <a:pt x="373794" y="2404281"/>
                  <a:pt x="269816" y="2379152"/>
                  <a:pt x="174514" y="2345378"/>
                </a:cubicBezTo>
                <a:cubicBezTo>
                  <a:pt x="130977" y="2330009"/>
                  <a:pt x="90329" y="2308598"/>
                  <a:pt x="38827" y="2303685"/>
                </a:cubicBezTo>
                <a:cubicBezTo>
                  <a:pt x="20556" y="2301864"/>
                  <a:pt x="-10092" y="2297272"/>
                  <a:pt x="3281" y="2273587"/>
                </a:cubicBezTo>
                <a:cubicBezTo>
                  <a:pt x="14533" y="2253956"/>
                  <a:pt x="39095" y="2256437"/>
                  <a:pt x="61590" y="2259170"/>
                </a:cubicBezTo>
                <a:cubicBezTo>
                  <a:pt x="115591" y="2265916"/>
                  <a:pt x="170539" y="2259497"/>
                  <a:pt x="242291" y="2250569"/>
                </a:cubicBezTo>
                <a:cubicBezTo>
                  <a:pt x="178223" y="2197829"/>
                  <a:pt x="68904" y="2229102"/>
                  <a:pt x="13205" y="2172263"/>
                </a:cubicBezTo>
                <a:cubicBezTo>
                  <a:pt x="77196" y="2153598"/>
                  <a:pt x="128251" y="2170191"/>
                  <a:pt x="180810" y="2168333"/>
                </a:cubicBezTo>
                <a:cubicBezTo>
                  <a:pt x="228319" y="2166612"/>
                  <a:pt x="239444" y="2154350"/>
                  <a:pt x="226020" y="2121100"/>
                </a:cubicBezTo>
                <a:cubicBezTo>
                  <a:pt x="205165" y="2069293"/>
                  <a:pt x="229388" y="2038364"/>
                  <a:pt x="299145" y="2044862"/>
                </a:cubicBezTo>
                <a:cubicBezTo>
                  <a:pt x="363822" y="2051027"/>
                  <a:pt x="369032" y="2029991"/>
                  <a:pt x="350236" y="2001187"/>
                </a:cubicBezTo>
                <a:cubicBezTo>
                  <a:pt x="322862" y="1959187"/>
                  <a:pt x="348423" y="1921214"/>
                  <a:pt x="365223" y="1881218"/>
                </a:cubicBezTo>
                <a:cubicBezTo>
                  <a:pt x="390527" y="1820499"/>
                  <a:pt x="376326" y="1793748"/>
                  <a:pt x="310707" y="1758752"/>
                </a:cubicBezTo>
                <a:cubicBezTo>
                  <a:pt x="273754" y="1739265"/>
                  <a:pt x="234367" y="1723631"/>
                  <a:pt x="181659" y="1709137"/>
                </a:cubicBezTo>
                <a:cubicBezTo>
                  <a:pt x="299387" y="1683727"/>
                  <a:pt x="172918" y="1660608"/>
                  <a:pt x="213063" y="1632021"/>
                </a:cubicBezTo>
                <a:cubicBezTo>
                  <a:pt x="296030" y="1612244"/>
                  <a:pt x="369047" y="1679323"/>
                  <a:pt x="481390" y="1644125"/>
                </a:cubicBezTo>
                <a:cubicBezTo>
                  <a:pt x="336659" y="1595935"/>
                  <a:pt x="176348" y="1532074"/>
                  <a:pt x="68930" y="1457537"/>
                </a:cubicBezTo>
                <a:cubicBezTo>
                  <a:pt x="91299" y="1434897"/>
                  <a:pt x="115799" y="1450436"/>
                  <a:pt x="135138" y="1440976"/>
                </a:cubicBezTo>
                <a:cubicBezTo>
                  <a:pt x="133952" y="1436374"/>
                  <a:pt x="135290" y="1429332"/>
                  <a:pt x="131611" y="1427642"/>
                </a:cubicBezTo>
                <a:cubicBezTo>
                  <a:pt x="52402" y="1389548"/>
                  <a:pt x="51441" y="1388478"/>
                  <a:pt x="130443" y="1343795"/>
                </a:cubicBezTo>
                <a:cubicBezTo>
                  <a:pt x="158017" y="1328118"/>
                  <a:pt x="154966" y="1317573"/>
                  <a:pt x="138930" y="1304094"/>
                </a:cubicBezTo>
                <a:cubicBezTo>
                  <a:pt x="127608" y="1294551"/>
                  <a:pt x="113720" y="1286742"/>
                  <a:pt x="118409" y="1262212"/>
                </a:cubicBezTo>
                <a:cubicBezTo>
                  <a:pt x="164937" y="1287183"/>
                  <a:pt x="383505" y="1312432"/>
                  <a:pt x="421410" y="1304757"/>
                </a:cubicBezTo>
                <a:cubicBezTo>
                  <a:pt x="464009" y="1296037"/>
                  <a:pt x="610877" y="1288926"/>
                  <a:pt x="655702" y="1291801"/>
                </a:cubicBezTo>
                <a:cubicBezTo>
                  <a:pt x="653235" y="1290438"/>
                  <a:pt x="650767" y="1289077"/>
                  <a:pt x="648299" y="1287715"/>
                </a:cubicBezTo>
                <a:cubicBezTo>
                  <a:pt x="603999" y="1260339"/>
                  <a:pt x="559107" y="1233035"/>
                  <a:pt x="531027" y="1193967"/>
                </a:cubicBezTo>
                <a:cubicBezTo>
                  <a:pt x="529741" y="1192462"/>
                  <a:pt x="529061" y="1191120"/>
                  <a:pt x="526433" y="1191913"/>
                </a:cubicBezTo>
                <a:cubicBezTo>
                  <a:pt x="503415" y="1199684"/>
                  <a:pt x="505590" y="1187083"/>
                  <a:pt x="504666" y="1177230"/>
                </a:cubicBezTo>
                <a:cubicBezTo>
                  <a:pt x="503726" y="1167141"/>
                  <a:pt x="499378" y="1159602"/>
                  <a:pt x="482307" y="1162618"/>
                </a:cubicBezTo>
                <a:cubicBezTo>
                  <a:pt x="481421" y="1162726"/>
                  <a:pt x="480226" y="1162633"/>
                  <a:pt x="479029" y="1162540"/>
                </a:cubicBezTo>
                <a:cubicBezTo>
                  <a:pt x="470949" y="1161859"/>
                  <a:pt x="444139" y="1138059"/>
                  <a:pt x="447663" y="1132649"/>
                </a:cubicBezTo>
                <a:cubicBezTo>
                  <a:pt x="455539" y="1120781"/>
                  <a:pt x="446335" y="1116439"/>
                  <a:pt x="438547" y="1110977"/>
                </a:cubicBezTo>
                <a:cubicBezTo>
                  <a:pt x="427656" y="1103517"/>
                  <a:pt x="416795" y="1096529"/>
                  <a:pt x="405343" y="1089612"/>
                </a:cubicBezTo>
                <a:cubicBezTo>
                  <a:pt x="394202" y="1082895"/>
                  <a:pt x="382794" y="1076684"/>
                  <a:pt x="371373" y="1070238"/>
                </a:cubicBezTo>
                <a:cubicBezTo>
                  <a:pt x="344889" y="1065616"/>
                  <a:pt x="318169" y="1061972"/>
                  <a:pt x="290358" y="1059884"/>
                </a:cubicBezTo>
                <a:cubicBezTo>
                  <a:pt x="269709" y="1058114"/>
                  <a:pt x="246624" y="1055453"/>
                  <a:pt x="235140" y="1029322"/>
                </a:cubicBezTo>
                <a:cubicBezTo>
                  <a:pt x="256895" y="1029771"/>
                  <a:pt x="278695" y="1030927"/>
                  <a:pt x="300494" y="1032083"/>
                </a:cubicBezTo>
                <a:cubicBezTo>
                  <a:pt x="279542" y="1020860"/>
                  <a:pt x="259181" y="1009565"/>
                  <a:pt x="239661" y="997457"/>
                </a:cubicBezTo>
                <a:cubicBezTo>
                  <a:pt x="223540" y="987309"/>
                  <a:pt x="210281" y="975391"/>
                  <a:pt x="204788" y="959211"/>
                </a:cubicBezTo>
                <a:cubicBezTo>
                  <a:pt x="203337" y="955117"/>
                  <a:pt x="202166" y="950750"/>
                  <a:pt x="207583" y="947009"/>
                </a:cubicBezTo>
                <a:cubicBezTo>
                  <a:pt x="213561" y="942727"/>
                  <a:pt x="218466" y="944980"/>
                  <a:pt x="223061" y="947033"/>
                </a:cubicBezTo>
                <a:cubicBezTo>
                  <a:pt x="242046" y="955410"/>
                  <a:pt x="261311" y="963516"/>
                  <a:pt x="280015" y="972164"/>
                </a:cubicBezTo>
                <a:cubicBezTo>
                  <a:pt x="304852" y="983629"/>
                  <a:pt x="329408" y="995365"/>
                  <a:pt x="353948" y="1006865"/>
                </a:cubicBezTo>
                <a:cubicBezTo>
                  <a:pt x="319294" y="981405"/>
                  <a:pt x="281290" y="959435"/>
                  <a:pt x="240466" y="939943"/>
                </a:cubicBezTo>
                <a:cubicBezTo>
                  <a:pt x="210990" y="925718"/>
                  <a:pt x="181514" y="911494"/>
                  <a:pt x="158812" y="891467"/>
                </a:cubicBezTo>
                <a:cubicBezTo>
                  <a:pt x="147166" y="881489"/>
                  <a:pt x="141336" y="869384"/>
                  <a:pt x="139551" y="855364"/>
                </a:cubicBezTo>
                <a:cubicBezTo>
                  <a:pt x="139312" y="851597"/>
                  <a:pt x="139634" y="847287"/>
                  <a:pt x="145731" y="844888"/>
                </a:cubicBezTo>
                <a:cubicBezTo>
                  <a:pt x="151843" y="842724"/>
                  <a:pt x="155581" y="845356"/>
                  <a:pt x="158154" y="848366"/>
                </a:cubicBezTo>
                <a:cubicBezTo>
                  <a:pt x="161052" y="851811"/>
                  <a:pt x="164496" y="854479"/>
                  <a:pt x="169370" y="856260"/>
                </a:cubicBezTo>
                <a:cubicBezTo>
                  <a:pt x="212096" y="872913"/>
                  <a:pt x="249775" y="894448"/>
                  <a:pt x="288295" y="915169"/>
                </a:cubicBezTo>
                <a:cubicBezTo>
                  <a:pt x="343452" y="944788"/>
                  <a:pt x="397769" y="975222"/>
                  <a:pt x="462694" y="994643"/>
                </a:cubicBezTo>
                <a:cubicBezTo>
                  <a:pt x="487260" y="1001870"/>
                  <a:pt x="512622" y="1007575"/>
                  <a:pt x="531910" y="1006664"/>
                </a:cubicBezTo>
                <a:cubicBezTo>
                  <a:pt x="460990" y="972547"/>
                  <a:pt x="394087" y="936046"/>
                  <a:pt x="333940" y="893507"/>
                </a:cubicBezTo>
                <a:cubicBezTo>
                  <a:pt x="273173" y="850568"/>
                  <a:pt x="219876" y="803403"/>
                  <a:pt x="181443" y="746608"/>
                </a:cubicBezTo>
                <a:cubicBezTo>
                  <a:pt x="177494" y="740681"/>
                  <a:pt x="175038" y="734810"/>
                  <a:pt x="162678" y="737018"/>
                </a:cubicBezTo>
                <a:cubicBezTo>
                  <a:pt x="157082" y="737933"/>
                  <a:pt x="155070" y="734381"/>
                  <a:pt x="156307" y="730435"/>
                </a:cubicBezTo>
                <a:cubicBezTo>
                  <a:pt x="164051" y="702450"/>
                  <a:pt x="145532" y="687373"/>
                  <a:pt x="117227" y="677515"/>
                </a:cubicBezTo>
                <a:cubicBezTo>
                  <a:pt x="108392" y="674314"/>
                  <a:pt x="107546" y="670384"/>
                  <a:pt x="113655" y="663474"/>
                </a:cubicBezTo>
                <a:cubicBezTo>
                  <a:pt x="121976" y="653926"/>
                  <a:pt x="120506" y="644851"/>
                  <a:pt x="115226" y="636712"/>
                </a:cubicBezTo>
                <a:cubicBezTo>
                  <a:pt x="112224" y="631619"/>
                  <a:pt x="108350" y="626868"/>
                  <a:pt x="105067" y="622046"/>
                </a:cubicBezTo>
                <a:cubicBezTo>
                  <a:pt x="102790" y="619000"/>
                  <a:pt x="99022" y="615897"/>
                  <a:pt x="104113" y="611722"/>
                </a:cubicBezTo>
                <a:cubicBezTo>
                  <a:pt x="108939" y="608053"/>
                  <a:pt x="114081" y="609328"/>
                  <a:pt x="118895" y="610169"/>
                </a:cubicBezTo>
                <a:cubicBezTo>
                  <a:pt x="142040" y="613772"/>
                  <a:pt x="156094" y="624170"/>
                  <a:pt x="163095" y="640642"/>
                </a:cubicBezTo>
                <a:cubicBezTo>
                  <a:pt x="168334" y="652819"/>
                  <a:pt x="173104" y="652953"/>
                  <a:pt x="185766" y="641454"/>
                </a:cubicBezTo>
                <a:cubicBezTo>
                  <a:pt x="195327" y="632704"/>
                  <a:pt x="204232" y="632337"/>
                  <a:pt x="212892" y="637457"/>
                </a:cubicBezTo>
                <a:cubicBezTo>
                  <a:pt x="217516" y="639981"/>
                  <a:pt x="220444" y="643897"/>
                  <a:pt x="223932" y="647271"/>
                </a:cubicBezTo>
                <a:cubicBezTo>
                  <a:pt x="241420" y="664845"/>
                  <a:pt x="259762" y="681841"/>
                  <a:pt x="287167" y="691571"/>
                </a:cubicBezTo>
                <a:cubicBezTo>
                  <a:pt x="299355" y="696027"/>
                  <a:pt x="312354" y="699197"/>
                  <a:pt x="330380" y="692506"/>
                </a:cubicBezTo>
                <a:cubicBezTo>
                  <a:pt x="318517" y="688486"/>
                  <a:pt x="306954" y="689175"/>
                  <a:pt x="296172" y="688108"/>
                </a:cubicBezTo>
                <a:cubicBezTo>
                  <a:pt x="285390" y="687041"/>
                  <a:pt x="279539" y="683953"/>
                  <a:pt x="286974" y="674512"/>
                </a:cubicBezTo>
                <a:cubicBezTo>
                  <a:pt x="291105" y="669267"/>
                  <a:pt x="290555" y="665301"/>
                  <a:pt x="286166" y="661798"/>
                </a:cubicBezTo>
                <a:cubicBezTo>
                  <a:pt x="272052" y="650459"/>
                  <a:pt x="264416" y="633352"/>
                  <a:pt x="236268" y="635338"/>
                </a:cubicBezTo>
                <a:cubicBezTo>
                  <a:pt x="234792" y="635517"/>
                  <a:pt x="233255" y="634754"/>
                  <a:pt x="231734" y="634225"/>
                </a:cubicBezTo>
                <a:cubicBezTo>
                  <a:pt x="225957" y="632316"/>
                  <a:pt x="219575" y="630241"/>
                  <a:pt x="221253" y="623870"/>
                </a:cubicBezTo>
                <a:cubicBezTo>
                  <a:pt x="223227" y="617462"/>
                  <a:pt x="230816" y="615119"/>
                  <a:pt x="237564" y="613590"/>
                </a:cubicBezTo>
                <a:cubicBezTo>
                  <a:pt x="254884" y="609831"/>
                  <a:pt x="268844" y="614072"/>
                  <a:pt x="282259" y="619091"/>
                </a:cubicBezTo>
                <a:cubicBezTo>
                  <a:pt x="314893" y="631509"/>
                  <a:pt x="342201" y="649080"/>
                  <a:pt x="370630" y="665566"/>
                </a:cubicBezTo>
                <a:cubicBezTo>
                  <a:pt x="413275" y="690295"/>
                  <a:pt x="451153" y="719635"/>
                  <a:pt x="498017" y="740532"/>
                </a:cubicBezTo>
                <a:cubicBezTo>
                  <a:pt x="637369" y="802423"/>
                  <a:pt x="774774" y="866448"/>
                  <a:pt x="918036" y="924307"/>
                </a:cubicBezTo>
                <a:cubicBezTo>
                  <a:pt x="970882" y="945666"/>
                  <a:pt x="1024819" y="965469"/>
                  <a:pt x="1079304" y="984494"/>
                </a:cubicBezTo>
                <a:cubicBezTo>
                  <a:pt x="1079509" y="983045"/>
                  <a:pt x="1079744" y="982067"/>
                  <a:pt x="1079935" y="980383"/>
                </a:cubicBezTo>
                <a:cubicBezTo>
                  <a:pt x="1079860" y="979206"/>
                  <a:pt x="1079770" y="977793"/>
                  <a:pt x="1079695" y="976616"/>
                </a:cubicBezTo>
                <a:cubicBezTo>
                  <a:pt x="1041139" y="964679"/>
                  <a:pt x="1003098" y="951491"/>
                  <a:pt x="966178" y="937219"/>
                </a:cubicBezTo>
                <a:cubicBezTo>
                  <a:pt x="875541" y="901932"/>
                  <a:pt x="791930" y="860100"/>
                  <a:pt x="720106" y="807112"/>
                </a:cubicBezTo>
                <a:cubicBezTo>
                  <a:pt x="714181" y="802848"/>
                  <a:pt x="707904" y="802421"/>
                  <a:pt x="698823" y="804708"/>
                </a:cubicBezTo>
                <a:cubicBezTo>
                  <a:pt x="669544" y="812288"/>
                  <a:pt x="659939" y="806334"/>
                  <a:pt x="664513" y="784663"/>
                </a:cubicBezTo>
                <a:cubicBezTo>
                  <a:pt x="665660" y="779304"/>
                  <a:pt x="665686" y="775031"/>
                  <a:pt x="660380" y="771165"/>
                </a:cubicBezTo>
                <a:cubicBezTo>
                  <a:pt x="636661" y="753871"/>
                  <a:pt x="611807" y="737427"/>
                  <a:pt x="584959" y="722409"/>
                </a:cubicBezTo>
                <a:cubicBezTo>
                  <a:pt x="535282" y="694735"/>
                  <a:pt x="482226" y="670082"/>
                  <a:pt x="435649" y="639659"/>
                </a:cubicBezTo>
                <a:cubicBezTo>
                  <a:pt x="421965" y="630403"/>
                  <a:pt x="411440" y="619340"/>
                  <a:pt x="404944" y="606128"/>
                </a:cubicBezTo>
                <a:cubicBezTo>
                  <a:pt x="402872" y="601635"/>
                  <a:pt x="401613" y="595856"/>
                  <a:pt x="408476" y="591466"/>
                </a:cubicBezTo>
                <a:cubicBezTo>
                  <a:pt x="415044" y="587111"/>
                  <a:pt x="420320" y="590506"/>
                  <a:pt x="425225" y="592759"/>
                </a:cubicBezTo>
                <a:cubicBezTo>
                  <a:pt x="445746" y="601899"/>
                  <a:pt x="466578" y="611238"/>
                  <a:pt x="487115" y="620614"/>
                </a:cubicBezTo>
                <a:cubicBezTo>
                  <a:pt x="507947" y="629954"/>
                  <a:pt x="528514" y="639800"/>
                  <a:pt x="550277" y="649738"/>
                </a:cubicBezTo>
                <a:cubicBezTo>
                  <a:pt x="551408" y="644145"/>
                  <a:pt x="546904" y="643504"/>
                  <a:pt x="544421" y="641907"/>
                </a:cubicBezTo>
                <a:cubicBezTo>
                  <a:pt x="509355" y="619344"/>
                  <a:pt x="471190" y="599529"/>
                  <a:pt x="431905" y="580799"/>
                </a:cubicBezTo>
                <a:cubicBezTo>
                  <a:pt x="401512" y="566211"/>
                  <a:pt x="371947" y="550574"/>
                  <a:pt x="351177" y="528177"/>
                </a:cubicBezTo>
                <a:cubicBezTo>
                  <a:pt x="343180" y="519419"/>
                  <a:pt x="338696" y="509759"/>
                  <a:pt x="339749" y="498244"/>
                </a:cubicBezTo>
                <a:cubicBezTo>
                  <a:pt x="340115" y="494641"/>
                  <a:pt x="340481" y="491037"/>
                  <a:pt x="346313" y="489145"/>
                </a:cubicBezTo>
                <a:cubicBezTo>
                  <a:pt x="350979" y="487631"/>
                  <a:pt x="354067" y="489392"/>
                  <a:pt x="356579" y="491460"/>
                </a:cubicBezTo>
                <a:cubicBezTo>
                  <a:pt x="360984" y="495197"/>
                  <a:pt x="365388" y="498934"/>
                  <a:pt x="371505" y="501516"/>
                </a:cubicBezTo>
                <a:cubicBezTo>
                  <a:pt x="408203" y="517000"/>
                  <a:pt x="442659" y="534654"/>
                  <a:pt x="476275" y="553122"/>
                </a:cubicBezTo>
                <a:cubicBezTo>
                  <a:pt x="531461" y="583213"/>
                  <a:pt x="586103" y="614082"/>
                  <a:pt x="649952" y="635294"/>
                </a:cubicBezTo>
                <a:cubicBezTo>
                  <a:pt x="673972" y="643298"/>
                  <a:pt x="698805" y="650018"/>
                  <a:pt x="727161" y="651328"/>
                </a:cubicBezTo>
                <a:cubicBezTo>
                  <a:pt x="726126" y="649081"/>
                  <a:pt x="724263" y="647883"/>
                  <a:pt x="722417" y="646921"/>
                </a:cubicBezTo>
                <a:cubicBezTo>
                  <a:pt x="660627" y="615969"/>
                  <a:pt x="600830" y="583590"/>
                  <a:pt x="546079" y="546328"/>
                </a:cubicBezTo>
                <a:cubicBezTo>
                  <a:pt x="478576" y="500409"/>
                  <a:pt x="420223" y="448637"/>
                  <a:pt x="378182" y="386585"/>
                </a:cubicBezTo>
                <a:cubicBezTo>
                  <a:pt x="376229" y="383975"/>
                  <a:pt x="374884" y="381528"/>
                  <a:pt x="370158" y="382100"/>
                </a:cubicBezTo>
                <a:cubicBezTo>
                  <a:pt x="358064" y="383802"/>
                  <a:pt x="356583" y="379236"/>
                  <a:pt x="357861" y="371252"/>
                </a:cubicBezTo>
                <a:cubicBezTo>
                  <a:pt x="361373" y="351608"/>
                  <a:pt x="352380" y="336565"/>
                  <a:pt x="331313" y="328203"/>
                </a:cubicBezTo>
                <a:cubicBezTo>
                  <a:pt x="316037" y="321986"/>
                  <a:pt x="303183" y="316425"/>
                  <a:pt x="319354" y="299282"/>
                </a:cubicBezTo>
                <a:cubicBezTo>
                  <a:pt x="323265" y="295249"/>
                  <a:pt x="321459" y="290249"/>
                  <a:pt x="319682" y="285719"/>
                </a:cubicBezTo>
                <a:cubicBezTo>
                  <a:pt x="317166" y="278905"/>
                  <a:pt x="312080" y="273828"/>
                  <a:pt x="306391" y="268585"/>
                </a:cubicBezTo>
                <a:cubicBezTo>
                  <a:pt x="303227" y="265647"/>
                  <a:pt x="299399" y="261602"/>
                  <a:pt x="303294" y="257334"/>
                </a:cubicBezTo>
                <a:cubicBezTo>
                  <a:pt x="307735" y="252289"/>
                  <a:pt x="314131" y="254598"/>
                  <a:pt x="319242" y="255403"/>
                </a:cubicBezTo>
                <a:cubicBezTo>
                  <a:pt x="342683" y="258970"/>
                  <a:pt x="357062" y="269803"/>
                  <a:pt x="364093" y="286745"/>
                </a:cubicBezTo>
                <a:cubicBezTo>
                  <a:pt x="368651" y="297582"/>
                  <a:pt x="374307" y="297608"/>
                  <a:pt x="385301" y="287973"/>
                </a:cubicBezTo>
                <a:cubicBezTo>
                  <a:pt x="397712" y="277216"/>
                  <a:pt x="408079" y="276436"/>
                  <a:pt x="417598" y="285722"/>
                </a:cubicBezTo>
                <a:cubicBezTo>
                  <a:pt x="425226" y="293339"/>
                  <a:pt x="431406" y="301607"/>
                  <a:pt x="440155" y="308139"/>
                </a:cubicBezTo>
                <a:cubicBezTo>
                  <a:pt x="463623" y="326175"/>
                  <a:pt x="485720" y="346039"/>
                  <a:pt x="534406" y="339430"/>
                </a:cubicBezTo>
                <a:cubicBezTo>
                  <a:pt x="520872" y="332528"/>
                  <a:pt x="507316" y="334645"/>
                  <a:pt x="495633" y="333450"/>
                </a:cubicBezTo>
                <a:cubicBezTo>
                  <a:pt x="487244" y="332567"/>
                  <a:pt x="478750" y="330037"/>
                  <a:pt x="486289" y="322243"/>
                </a:cubicBezTo>
                <a:cubicBezTo>
                  <a:pt x="494951" y="313365"/>
                  <a:pt x="489365" y="309771"/>
                  <a:pt x="484000" y="304964"/>
                </a:cubicBezTo>
                <a:cubicBezTo>
                  <a:pt x="471673" y="293645"/>
                  <a:pt x="461604" y="280392"/>
                  <a:pt x="436911" y="280536"/>
                </a:cubicBezTo>
                <a:cubicBezTo>
                  <a:pt x="433041" y="280530"/>
                  <a:pt x="429923" y="278297"/>
                  <a:pt x="426865" y="277007"/>
                </a:cubicBezTo>
                <a:cubicBezTo>
                  <a:pt x="422581" y="275154"/>
                  <a:pt x="418872" y="272993"/>
                  <a:pt x="420654" y="268269"/>
                </a:cubicBezTo>
                <a:cubicBezTo>
                  <a:pt x="422468" y="264016"/>
                  <a:pt x="426748" y="261125"/>
                  <a:pt x="432329" y="259975"/>
                </a:cubicBezTo>
                <a:cubicBezTo>
                  <a:pt x="437320" y="258895"/>
                  <a:pt x="442621" y="258016"/>
                  <a:pt x="447672" y="257879"/>
                </a:cubicBezTo>
                <a:cubicBezTo>
                  <a:pt x="470223" y="256809"/>
                  <a:pt x="486254" y="265543"/>
                  <a:pt x="502242" y="273572"/>
                </a:cubicBezTo>
                <a:cubicBezTo>
                  <a:pt x="558179" y="301436"/>
                  <a:pt x="607891" y="334326"/>
                  <a:pt x="659874" y="365516"/>
                </a:cubicBezTo>
                <a:cubicBezTo>
                  <a:pt x="711842" y="396471"/>
                  <a:pt x="772192" y="418818"/>
                  <a:pt x="829177" y="444421"/>
                </a:cubicBezTo>
                <a:cubicBezTo>
                  <a:pt x="960626" y="503711"/>
                  <a:pt x="1092650" y="562693"/>
                  <a:pt x="1231903" y="613682"/>
                </a:cubicBezTo>
                <a:cubicBezTo>
                  <a:pt x="1368099" y="663381"/>
                  <a:pt x="1823141" y="686561"/>
                  <a:pt x="1911736" y="685084"/>
                </a:cubicBezTo>
                <a:cubicBezTo>
                  <a:pt x="2024994" y="682992"/>
                  <a:pt x="2291986" y="655399"/>
                  <a:pt x="2564313" y="632143"/>
                </a:cubicBezTo>
                <a:cubicBezTo>
                  <a:pt x="2595089" y="629364"/>
                  <a:pt x="2625288" y="626893"/>
                  <a:pt x="2657304" y="624913"/>
                </a:cubicBezTo>
                <a:cubicBezTo>
                  <a:pt x="3564401" y="568191"/>
                  <a:pt x="4203594" y="276765"/>
                  <a:pt x="4235818" y="259339"/>
                </a:cubicBezTo>
                <a:cubicBezTo>
                  <a:pt x="4287616" y="231474"/>
                  <a:pt x="4460006" y="176429"/>
                  <a:pt x="4460331" y="176864"/>
                </a:cubicBezTo>
                <a:cubicBezTo>
                  <a:pt x="4464175" y="181144"/>
                  <a:pt x="4483735" y="184529"/>
                  <a:pt x="4499578" y="186791"/>
                </a:cubicBezTo>
                <a:lnTo>
                  <a:pt x="4514640" y="188841"/>
                </a:lnTo>
                <a:lnTo>
                  <a:pt x="4516523" y="189988"/>
                </a:lnTo>
                <a:cubicBezTo>
                  <a:pt x="4522035" y="190091"/>
                  <a:pt x="4521760" y="189857"/>
                  <a:pt x="4518126" y="189316"/>
                </a:cubicBezTo>
                <a:lnTo>
                  <a:pt x="4514640" y="188841"/>
                </a:lnTo>
                <a:lnTo>
                  <a:pt x="4511569" y="186970"/>
                </a:lnTo>
                <a:cubicBezTo>
                  <a:pt x="4510788" y="185226"/>
                  <a:pt x="4510719" y="182981"/>
                  <a:pt x="4510888" y="180943"/>
                </a:cubicBezTo>
                <a:cubicBezTo>
                  <a:pt x="4511690" y="170169"/>
                  <a:pt x="4517648" y="160906"/>
                  <a:pt x="4531865" y="155151"/>
                </a:cubicBezTo>
                <a:cubicBezTo>
                  <a:pt x="4545507" y="149703"/>
                  <a:pt x="4559473" y="144689"/>
                  <a:pt x="4573441" y="139676"/>
                </a:cubicBezTo>
                <a:cubicBezTo>
                  <a:pt x="4585075" y="135420"/>
                  <a:pt x="4593048" y="134454"/>
                  <a:pt x="4594964" y="145847"/>
                </a:cubicBezTo>
                <a:cubicBezTo>
                  <a:pt x="4596879" y="157242"/>
                  <a:pt x="4613452" y="160454"/>
                  <a:pt x="4623059" y="152410"/>
                </a:cubicBezTo>
                <a:cubicBezTo>
                  <a:pt x="4660632" y="120811"/>
                  <a:pt x="4705757" y="95654"/>
                  <a:pt x="4748356" y="68192"/>
                </a:cubicBezTo>
                <a:cubicBezTo>
                  <a:pt x="4778098" y="49168"/>
                  <a:pt x="4809406" y="31378"/>
                  <a:pt x="4833812" y="8017"/>
                </a:cubicBezTo>
                <a:cubicBezTo>
                  <a:pt x="4838299" y="3678"/>
                  <a:pt x="4842399" y="-2039"/>
                  <a:pt x="4850908" y="727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9CFD123-3758-8A49-8DB3-3C40C879C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941" y="685801"/>
            <a:ext cx="3494859" cy="5491162"/>
          </a:xfrm>
        </p:spPr>
        <p:txBody>
          <a:bodyPr>
            <a:normAutofit/>
          </a:bodyPr>
          <a:lstStyle/>
          <a:p>
            <a:r>
              <a:rPr lang="pt-BR" sz="3700"/>
              <a:t>Para os economistas, o desenvolvimento decorre do aumento de produtividade dos fatores de produção</a:t>
            </a: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AFF9C695-583E-AFEB-AB86-3424A79F2E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7156143"/>
              </p:ext>
            </p:extLst>
          </p:nvPr>
        </p:nvGraphicFramePr>
        <p:xfrm>
          <a:off x="4702547" y="838199"/>
          <a:ext cx="6651253" cy="5338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416254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E27D679F-4C73-E64A-BE19-16C4CBB83B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92" r="3287" b="2"/>
          <a:stretch/>
        </p:blipFill>
        <p:spPr>
          <a:xfrm>
            <a:off x="20" y="10"/>
            <a:ext cx="4637226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9951BD9-0868-4CDB-ACD6-9C4209B5E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7247" y="0"/>
            <a:ext cx="755475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1A93352-62FC-3546-8E34-F1159F54F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7328" y="640082"/>
            <a:ext cx="6274591" cy="335160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2900" dirty="0">
                <a:solidFill>
                  <a:schemeClr val="bg1"/>
                </a:solidFill>
              </a:rPr>
              <a:t>¨O </a:t>
            </a:r>
            <a:r>
              <a:rPr lang="en-US" sz="2900" dirty="0" err="1">
                <a:solidFill>
                  <a:schemeClr val="bg1"/>
                </a:solidFill>
              </a:rPr>
              <a:t>desenvolvimento</a:t>
            </a:r>
            <a:r>
              <a:rPr lang="en-US" sz="2900" dirty="0">
                <a:solidFill>
                  <a:schemeClr val="bg1"/>
                </a:solidFill>
              </a:rPr>
              <a:t> </a:t>
            </a:r>
            <a:r>
              <a:rPr lang="en-US" sz="2900" dirty="0" err="1">
                <a:solidFill>
                  <a:schemeClr val="bg1"/>
                </a:solidFill>
              </a:rPr>
              <a:t>econômico</a:t>
            </a:r>
            <a:r>
              <a:rPr lang="en-US" sz="2900" dirty="0">
                <a:solidFill>
                  <a:schemeClr val="bg1"/>
                </a:solidFill>
              </a:rPr>
              <a:t>, </a:t>
            </a:r>
            <a:r>
              <a:rPr lang="en-US" sz="2900" dirty="0" err="1">
                <a:solidFill>
                  <a:schemeClr val="bg1"/>
                </a:solidFill>
              </a:rPr>
              <a:t>então</a:t>
            </a:r>
            <a:r>
              <a:rPr lang="en-US" sz="2900" dirty="0">
                <a:solidFill>
                  <a:schemeClr val="bg1"/>
                </a:solidFill>
              </a:rPr>
              <a:t>, </a:t>
            </a:r>
            <a:r>
              <a:rPr lang="en-US" sz="2900" dirty="0" err="1">
                <a:solidFill>
                  <a:schemeClr val="bg1"/>
                </a:solidFill>
              </a:rPr>
              <a:t>é</a:t>
            </a:r>
            <a:r>
              <a:rPr lang="en-US" sz="2900" dirty="0">
                <a:solidFill>
                  <a:schemeClr val="bg1"/>
                </a:solidFill>
              </a:rPr>
              <a:t> </a:t>
            </a:r>
            <a:r>
              <a:rPr lang="en-US" sz="2900" dirty="0" err="1">
                <a:solidFill>
                  <a:schemeClr val="bg1"/>
                </a:solidFill>
              </a:rPr>
              <a:t>desenvolvimento</a:t>
            </a:r>
            <a:r>
              <a:rPr lang="en-US" sz="2900" dirty="0">
                <a:solidFill>
                  <a:schemeClr val="bg1"/>
                </a:solidFill>
              </a:rPr>
              <a:t> </a:t>
            </a:r>
            <a:r>
              <a:rPr lang="en-US" sz="2900" dirty="0" err="1">
                <a:solidFill>
                  <a:schemeClr val="bg1"/>
                </a:solidFill>
              </a:rPr>
              <a:t>institucional</a:t>
            </a:r>
            <a:r>
              <a:rPr lang="en-US" sz="2900" dirty="0">
                <a:solidFill>
                  <a:schemeClr val="bg1"/>
                </a:solidFill>
              </a:rPr>
              <a:t>. O </a:t>
            </a:r>
            <a:r>
              <a:rPr lang="en-US" sz="2900" dirty="0" err="1">
                <a:solidFill>
                  <a:schemeClr val="bg1"/>
                </a:solidFill>
              </a:rPr>
              <a:t>tema</a:t>
            </a:r>
            <a:r>
              <a:rPr lang="en-US" sz="2900" dirty="0">
                <a:solidFill>
                  <a:schemeClr val="bg1"/>
                </a:solidFill>
              </a:rPr>
              <a:t> central da </a:t>
            </a:r>
            <a:r>
              <a:rPr lang="en-US" sz="2900" dirty="0" err="1">
                <a:solidFill>
                  <a:schemeClr val="bg1"/>
                </a:solidFill>
              </a:rPr>
              <a:t>história</a:t>
            </a:r>
            <a:r>
              <a:rPr lang="en-US" sz="2900" dirty="0">
                <a:solidFill>
                  <a:schemeClr val="bg1"/>
                </a:solidFill>
              </a:rPr>
              <a:t> </a:t>
            </a:r>
            <a:r>
              <a:rPr lang="en-US" sz="2900" dirty="0" err="1">
                <a:solidFill>
                  <a:schemeClr val="bg1"/>
                </a:solidFill>
              </a:rPr>
              <a:t>econômica</a:t>
            </a:r>
            <a:r>
              <a:rPr lang="en-US" sz="2900" dirty="0">
                <a:solidFill>
                  <a:schemeClr val="bg1"/>
                </a:solidFill>
              </a:rPr>
              <a:t> e do </a:t>
            </a:r>
            <a:r>
              <a:rPr lang="en-US" sz="2900" dirty="0" err="1">
                <a:solidFill>
                  <a:schemeClr val="bg1"/>
                </a:solidFill>
              </a:rPr>
              <a:t>desenvolvimento</a:t>
            </a:r>
            <a:r>
              <a:rPr lang="en-US" sz="2900" dirty="0">
                <a:solidFill>
                  <a:schemeClr val="bg1"/>
                </a:solidFill>
              </a:rPr>
              <a:t> </a:t>
            </a:r>
            <a:r>
              <a:rPr lang="en-US" sz="2900" dirty="0" err="1">
                <a:solidFill>
                  <a:schemeClr val="bg1"/>
                </a:solidFill>
              </a:rPr>
              <a:t>econômico</a:t>
            </a:r>
            <a:r>
              <a:rPr lang="en-US" sz="2900" dirty="0">
                <a:solidFill>
                  <a:schemeClr val="bg1"/>
                </a:solidFill>
              </a:rPr>
              <a:t> </a:t>
            </a:r>
            <a:r>
              <a:rPr lang="en-US" sz="2900" dirty="0" err="1">
                <a:solidFill>
                  <a:schemeClr val="bg1"/>
                </a:solidFill>
              </a:rPr>
              <a:t>é</a:t>
            </a:r>
            <a:r>
              <a:rPr lang="en-US" sz="2900" dirty="0">
                <a:solidFill>
                  <a:schemeClr val="bg1"/>
                </a:solidFill>
              </a:rPr>
              <a:t> considerer a </a:t>
            </a:r>
            <a:r>
              <a:rPr lang="en-US" sz="2900" dirty="0" err="1">
                <a:solidFill>
                  <a:schemeClr val="bg1"/>
                </a:solidFill>
              </a:rPr>
              <a:t>evoluçao</a:t>
            </a:r>
            <a:r>
              <a:rPr lang="en-US" sz="2900" dirty="0">
                <a:solidFill>
                  <a:schemeClr val="bg1"/>
                </a:solidFill>
              </a:rPr>
              <a:t> das </a:t>
            </a:r>
            <a:r>
              <a:rPr lang="en-US" sz="2900" dirty="0" err="1">
                <a:solidFill>
                  <a:schemeClr val="bg1"/>
                </a:solidFill>
              </a:rPr>
              <a:t>instituições</a:t>
            </a:r>
            <a:r>
              <a:rPr lang="en-US" sz="2900" dirty="0">
                <a:solidFill>
                  <a:schemeClr val="bg1"/>
                </a:solidFill>
              </a:rPr>
              <a:t> </a:t>
            </a:r>
            <a:r>
              <a:rPr lang="en-US" sz="2900" dirty="0" err="1">
                <a:solidFill>
                  <a:schemeClr val="bg1"/>
                </a:solidFill>
              </a:rPr>
              <a:t>políticas</a:t>
            </a:r>
            <a:r>
              <a:rPr lang="en-US" sz="2900" dirty="0">
                <a:solidFill>
                  <a:schemeClr val="bg1"/>
                </a:solidFill>
              </a:rPr>
              <a:t> e </a:t>
            </a:r>
            <a:r>
              <a:rPr lang="en-US" sz="2900" dirty="0" err="1">
                <a:solidFill>
                  <a:schemeClr val="bg1"/>
                </a:solidFill>
              </a:rPr>
              <a:t>econômicas</a:t>
            </a:r>
            <a:r>
              <a:rPr lang="en-US" sz="2900" dirty="0">
                <a:solidFill>
                  <a:schemeClr val="bg1"/>
                </a:solidFill>
              </a:rPr>
              <a:t> que </a:t>
            </a:r>
            <a:r>
              <a:rPr lang="en-US" sz="2900" dirty="0" err="1">
                <a:solidFill>
                  <a:schemeClr val="bg1"/>
                </a:solidFill>
              </a:rPr>
              <a:t>criem</a:t>
            </a:r>
            <a:r>
              <a:rPr lang="en-US" sz="2900" dirty="0">
                <a:solidFill>
                  <a:schemeClr val="bg1"/>
                </a:solidFill>
              </a:rPr>
              <a:t> um </a:t>
            </a:r>
            <a:r>
              <a:rPr lang="en-US" sz="2900" dirty="0" err="1">
                <a:solidFill>
                  <a:schemeClr val="bg1"/>
                </a:solidFill>
              </a:rPr>
              <a:t>ambiente</a:t>
            </a:r>
            <a:r>
              <a:rPr lang="en-US" sz="2900" dirty="0">
                <a:solidFill>
                  <a:schemeClr val="bg1"/>
                </a:solidFill>
              </a:rPr>
              <a:t> </a:t>
            </a:r>
            <a:r>
              <a:rPr lang="en-US" sz="2900" dirty="0" err="1">
                <a:solidFill>
                  <a:schemeClr val="bg1"/>
                </a:solidFill>
              </a:rPr>
              <a:t>econômico</a:t>
            </a:r>
            <a:r>
              <a:rPr lang="en-US" sz="2900" dirty="0">
                <a:solidFill>
                  <a:schemeClr val="bg1"/>
                </a:solidFill>
              </a:rPr>
              <a:t> que </a:t>
            </a:r>
            <a:r>
              <a:rPr lang="en-US" sz="2900" dirty="0" err="1">
                <a:solidFill>
                  <a:schemeClr val="bg1"/>
                </a:solidFill>
              </a:rPr>
              <a:t>induza</a:t>
            </a:r>
            <a:r>
              <a:rPr lang="en-US" sz="2900" dirty="0">
                <a:solidFill>
                  <a:schemeClr val="bg1"/>
                </a:solidFill>
              </a:rPr>
              <a:t> </a:t>
            </a:r>
            <a:r>
              <a:rPr lang="en-US" sz="2900" dirty="0" err="1">
                <a:solidFill>
                  <a:schemeClr val="bg1"/>
                </a:solidFill>
              </a:rPr>
              <a:t>produtividade</a:t>
            </a:r>
            <a:r>
              <a:rPr lang="en-US" sz="2900" dirty="0">
                <a:solidFill>
                  <a:schemeClr val="bg1"/>
                </a:solidFill>
              </a:rPr>
              <a:t> </a:t>
            </a:r>
            <a:r>
              <a:rPr lang="en-US" sz="2900" dirty="0" err="1">
                <a:solidFill>
                  <a:schemeClr val="bg1"/>
                </a:solidFill>
              </a:rPr>
              <a:t>crescente</a:t>
            </a:r>
            <a:br>
              <a:rPr lang="en-US" sz="2900" dirty="0">
                <a:solidFill>
                  <a:schemeClr val="bg1"/>
                </a:solidFill>
              </a:rPr>
            </a:br>
            <a:br>
              <a:rPr lang="en-US" sz="2900" dirty="0">
                <a:solidFill>
                  <a:schemeClr val="bg1"/>
                </a:solidFill>
              </a:rPr>
            </a:br>
            <a:r>
              <a:rPr lang="en-US" sz="2900" dirty="0">
                <a:solidFill>
                  <a:schemeClr val="bg1"/>
                </a:solidFill>
              </a:rPr>
              <a:t>Douglass North</a:t>
            </a:r>
          </a:p>
        </p:txBody>
      </p:sp>
    </p:spTree>
    <p:extLst>
      <p:ext uri="{BB962C8B-B14F-4D97-AF65-F5344CB8AC3E}">
        <p14:creationId xmlns:p14="http://schemas.microsoft.com/office/powerpoint/2010/main" val="27764019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CE7AD38-FEBD-3E45-9E3E-2F92B2177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6501" y="489508"/>
            <a:ext cx="5754896" cy="1667569"/>
          </a:xfrm>
        </p:spPr>
        <p:txBody>
          <a:bodyPr anchor="b">
            <a:normAutofit/>
          </a:bodyPr>
          <a:lstStyle/>
          <a:p>
            <a:r>
              <a:rPr lang="pt-BR" sz="3700"/>
              <a:t>Crescimento econômico exige redução dos custos de transação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F6C3EED-A891-AE4C-9A46-656CB2162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638" y="918640"/>
            <a:ext cx="3105148" cy="4589025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E00B8E2-F17A-704B-A9BA-1ED7489C0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6502" y="2405894"/>
            <a:ext cx="5754896" cy="319746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r>
              <a:rPr lang="pt-BR" sz="2000" dirty="0"/>
              <a:t>A criação do Estado permite, em grande escala, tutela jurídica de direitos de propriedade e cumprimento dos contratos, que são bens públicos.</a:t>
            </a:r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r>
              <a:rPr lang="pt-BR" sz="2000" dirty="0"/>
              <a:t>Quando Estado é capturado por grupos, propriedade é monopolizada, e há estagnação econômica.</a:t>
            </a:r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endParaRPr lang="pt-BR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44A943-BF79-4FEA-ABB1-3BD54D236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90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437CC72-F4A8-4DC3-AFAB-D22C482C8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714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6BF491-3323-D844-8174-0F71B3EAB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pt-BR" sz="4100"/>
              <a:t>As instituições (as regras do jogo) importam!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1899FAA-66D0-354A-B5BC-81CCFD5DE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¨As instituições influenciam o comportamento e os incentivos na vida real e assim forjam o sucesso e o fracasso das nações¨. </a:t>
            </a:r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r>
              <a:rPr lang="pt-BR" sz="2000" dirty="0"/>
              <a:t>                                                                   </a:t>
            </a:r>
            <a:r>
              <a:rPr lang="pt-BR" sz="2000" dirty="0" err="1"/>
              <a:t>Acemoglu</a:t>
            </a:r>
            <a:r>
              <a:rPr lang="pt-BR" sz="2000" dirty="0"/>
              <a:t> e Robinson.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86E7BEF-BC47-0940-AF4F-75E3DA76BF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07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AF5A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65863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4855591-E1EE-C94B-BD56-D0C71E3EF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anchor="b">
            <a:normAutofit/>
          </a:bodyPr>
          <a:lstStyle/>
          <a:p>
            <a:r>
              <a:rPr lang="pt-BR" sz="4000"/>
              <a:t>Instituições Inclusivas x Extrativas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7F094C9-8579-5142-A32F-144937C12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4923" y="2405894"/>
            <a:ext cx="5315189" cy="353508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pt-BR" sz="1600"/>
              <a:t>¨Instituições econômicas inclusivas, como as da Coreia do Sul  e dos Estados Unidos, são as que permitem e encorajam a participação da grande massa das pessoas nas atividades econômicas que façam melhor uso de seus talentos e habilidades e capacite os indivíduos a fazer as escolhas que desejarem. Para ser inclusivas, as instituições econômicas devem proporcionar uma sistema seguro de propriedade privada, um sistema jurídico imparcial, e proporcionar serviços públicos que permitam uma campo de jogo equilibrado para as trocas e os contratos; deve também permitir a criação de novos negócios e permitir que as pessoas escolhas suas carreiras¨. </a:t>
            </a:r>
          </a:p>
          <a:p>
            <a:pPr marL="0" indent="0">
              <a:buNone/>
            </a:pPr>
            <a:endParaRPr lang="pt-BR" sz="1600"/>
          </a:p>
          <a:p>
            <a:pPr marL="0" indent="0">
              <a:buNone/>
            </a:pPr>
            <a:r>
              <a:rPr lang="pt-BR" sz="1600"/>
              <a:t>Acemoglu e Robinson.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agem 4" descr="Interface gráfica do usuário, Aplicativo, Teams&#10;&#10;Descrição gerada automaticamente">
            <a:extLst>
              <a:ext uri="{FF2B5EF4-FFF2-40B4-BE49-F238E27FC236}">
                <a16:creationId xmlns:a16="http://schemas.microsoft.com/office/drawing/2014/main" id="{C40B503F-0EB9-B845-984C-C2A084245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967" y="2273293"/>
            <a:ext cx="4170530" cy="234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988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716D72B-0D25-43A5-8554-C535E5118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5480E31-D901-C645-91D4-80C61CEE2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3801" y="432877"/>
            <a:ext cx="3988536" cy="1642533"/>
          </a:xfrm>
        </p:spPr>
        <p:txBody>
          <a:bodyPr anchor="b">
            <a:normAutofit/>
          </a:bodyPr>
          <a:lstStyle/>
          <a:p>
            <a:r>
              <a:rPr lang="pt-BR" sz="5000"/>
              <a:t>Hoje,  vamos pensar o Brasil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A6BFC59-E849-F74C-AEFE-CF2A3D6D0D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3532"/>
          <a:stretch/>
        </p:blipFill>
        <p:spPr>
          <a:xfrm>
            <a:off x="-7" y="10"/>
            <a:ext cx="3919476" cy="4143497"/>
          </a:xfrm>
          <a:custGeom>
            <a:avLst/>
            <a:gdLst/>
            <a:ahLst/>
            <a:cxnLst/>
            <a:rect l="l" t="t" r="r" b="b"/>
            <a:pathLst>
              <a:path w="3919476" h="4143507">
                <a:moveTo>
                  <a:pt x="0" y="0"/>
                </a:moveTo>
                <a:lnTo>
                  <a:pt x="3903116" y="0"/>
                </a:lnTo>
                <a:lnTo>
                  <a:pt x="3899307" y="150213"/>
                </a:lnTo>
                <a:cubicBezTo>
                  <a:pt x="3899870" y="322276"/>
                  <a:pt x="3912280" y="494071"/>
                  <a:pt x="3910163" y="665222"/>
                </a:cubicBezTo>
                <a:cubicBezTo>
                  <a:pt x="3909034" y="760465"/>
                  <a:pt x="3887866" y="855454"/>
                  <a:pt x="3891817" y="950951"/>
                </a:cubicBezTo>
                <a:cubicBezTo>
                  <a:pt x="3903389" y="1240363"/>
                  <a:pt x="3899579" y="1529902"/>
                  <a:pt x="3914679" y="1819187"/>
                </a:cubicBezTo>
                <a:cubicBezTo>
                  <a:pt x="3924446" y="1960184"/>
                  <a:pt x="3919293" y="2101691"/>
                  <a:pt x="3899297" y="2241812"/>
                </a:cubicBezTo>
                <a:cubicBezTo>
                  <a:pt x="3882644" y="2346833"/>
                  <a:pt x="3892946" y="2452744"/>
                  <a:pt x="3900002" y="2558273"/>
                </a:cubicBezTo>
                <a:cubicBezTo>
                  <a:pt x="3908611" y="2686026"/>
                  <a:pt x="3913268" y="2813652"/>
                  <a:pt x="3899155" y="2941659"/>
                </a:cubicBezTo>
                <a:cubicBezTo>
                  <a:pt x="3888995" y="3032710"/>
                  <a:pt x="3898449" y="3124270"/>
                  <a:pt x="3904095" y="3215577"/>
                </a:cubicBezTo>
                <a:cubicBezTo>
                  <a:pt x="3911433" y="3310871"/>
                  <a:pt x="3911433" y="3406520"/>
                  <a:pt x="3904095" y="3501814"/>
                </a:cubicBezTo>
                <a:cubicBezTo>
                  <a:pt x="3896728" y="3588930"/>
                  <a:pt x="3898478" y="3676464"/>
                  <a:pt x="3909317" y="3763288"/>
                </a:cubicBezTo>
                <a:cubicBezTo>
                  <a:pt x="3921171" y="3864881"/>
                  <a:pt x="3911998" y="3966473"/>
                  <a:pt x="3903389" y="4068066"/>
                </a:cubicBezTo>
                <a:lnTo>
                  <a:pt x="3899890" y="4129496"/>
                </a:lnTo>
                <a:lnTo>
                  <a:pt x="3856837" y="4131079"/>
                </a:lnTo>
                <a:cubicBezTo>
                  <a:pt x="3690565" y="4131562"/>
                  <a:pt x="3524292" y="4118803"/>
                  <a:pt x="3358020" y="4125635"/>
                </a:cubicBezTo>
                <a:cubicBezTo>
                  <a:pt x="3138339" y="4134610"/>
                  <a:pt x="2918661" y="4144924"/>
                  <a:pt x="2699106" y="4130457"/>
                </a:cubicBezTo>
                <a:cubicBezTo>
                  <a:pt x="2548620" y="4120546"/>
                  <a:pt x="2397378" y="4107552"/>
                  <a:pt x="2246135" y="4111571"/>
                </a:cubicBezTo>
                <a:cubicBezTo>
                  <a:pt x="2090859" y="4115857"/>
                  <a:pt x="1936213" y="4129921"/>
                  <a:pt x="1781316" y="4140235"/>
                </a:cubicBezTo>
                <a:cubicBezTo>
                  <a:pt x="1667682" y="4147695"/>
                  <a:pt x="1553608" y="4142392"/>
                  <a:pt x="1441020" y="4124430"/>
                </a:cubicBezTo>
                <a:cubicBezTo>
                  <a:pt x="1360735" y="4111704"/>
                  <a:pt x="1279946" y="4117196"/>
                  <a:pt x="1199535" y="4121751"/>
                </a:cubicBezTo>
                <a:cubicBezTo>
                  <a:pt x="1054343" y="4130324"/>
                  <a:pt x="909653" y="4143718"/>
                  <a:pt x="764462" y="4130324"/>
                </a:cubicBezTo>
                <a:cubicBezTo>
                  <a:pt x="634770" y="4118267"/>
                  <a:pt x="503820" y="4108490"/>
                  <a:pt x="375137" y="4118267"/>
                </a:cubicBezTo>
                <a:cubicBezTo>
                  <a:pt x="278626" y="4125601"/>
                  <a:pt x="182043" y="4132935"/>
                  <a:pt x="85336" y="4130493"/>
                </a:cubicBezTo>
                <a:lnTo>
                  <a:pt x="0" y="4125145"/>
                </a:lnTo>
                <a:close/>
              </a:path>
            </a:pathLst>
          </a:cu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AAF2C7C-42EE-744A-A3C6-9D5EC47B68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9134"/>
          <a:stretch/>
        </p:blipFill>
        <p:spPr>
          <a:xfrm>
            <a:off x="4115400" y="10"/>
            <a:ext cx="3058323" cy="3597029"/>
          </a:xfrm>
          <a:custGeom>
            <a:avLst/>
            <a:gdLst/>
            <a:ahLst/>
            <a:cxnLst/>
            <a:rect l="l" t="t" r="r" b="b"/>
            <a:pathLst>
              <a:path w="3058323" h="3597039">
                <a:moveTo>
                  <a:pt x="15411" y="0"/>
                </a:moveTo>
                <a:lnTo>
                  <a:pt x="3031762" y="0"/>
                </a:lnTo>
                <a:lnTo>
                  <a:pt x="3046461" y="132146"/>
                </a:lnTo>
                <a:cubicBezTo>
                  <a:pt x="3048338" y="180004"/>
                  <a:pt x="3046791" y="227996"/>
                  <a:pt x="3041802" y="275754"/>
                </a:cubicBezTo>
                <a:cubicBezTo>
                  <a:pt x="3027897" y="401800"/>
                  <a:pt x="3049074" y="530780"/>
                  <a:pt x="3008505" y="654529"/>
                </a:cubicBezTo>
                <a:cubicBezTo>
                  <a:pt x="3005571" y="667491"/>
                  <a:pt x="3004614" y="680823"/>
                  <a:pt x="3005698" y="694078"/>
                </a:cubicBezTo>
                <a:cubicBezTo>
                  <a:pt x="3005188" y="761821"/>
                  <a:pt x="3019349" y="827651"/>
                  <a:pt x="3033127" y="893608"/>
                </a:cubicBezTo>
                <a:cubicBezTo>
                  <a:pt x="3048309" y="966327"/>
                  <a:pt x="3067190" y="1038663"/>
                  <a:pt x="3044226" y="1113933"/>
                </a:cubicBezTo>
                <a:cubicBezTo>
                  <a:pt x="3037911" y="1137802"/>
                  <a:pt x="3037911" y="1162909"/>
                  <a:pt x="3044226" y="1186779"/>
                </a:cubicBezTo>
                <a:cubicBezTo>
                  <a:pt x="3050414" y="1219872"/>
                  <a:pt x="3050414" y="1253833"/>
                  <a:pt x="3044226" y="1286927"/>
                </a:cubicBezTo>
                <a:cubicBezTo>
                  <a:pt x="3034913" y="1357732"/>
                  <a:pt x="3025345" y="1428920"/>
                  <a:pt x="3030448" y="1500363"/>
                </a:cubicBezTo>
                <a:cubicBezTo>
                  <a:pt x="3038001" y="1625694"/>
                  <a:pt x="3036164" y="1751408"/>
                  <a:pt x="3024962" y="1876459"/>
                </a:cubicBezTo>
                <a:cubicBezTo>
                  <a:pt x="3020242" y="1937185"/>
                  <a:pt x="3013991" y="1998805"/>
                  <a:pt x="3036572" y="2058128"/>
                </a:cubicBezTo>
                <a:cubicBezTo>
                  <a:pt x="3039761" y="2065719"/>
                  <a:pt x="3039761" y="2074267"/>
                  <a:pt x="3036572" y="2081857"/>
                </a:cubicBezTo>
                <a:cubicBezTo>
                  <a:pt x="2993834" y="2180984"/>
                  <a:pt x="3005826" y="2282153"/>
                  <a:pt x="3027897" y="2382556"/>
                </a:cubicBezTo>
                <a:cubicBezTo>
                  <a:pt x="3059523" y="2516907"/>
                  <a:pt x="3066565" y="2655863"/>
                  <a:pt x="3048691" y="2792715"/>
                </a:cubicBezTo>
                <a:cubicBezTo>
                  <a:pt x="3037337" y="2873471"/>
                  <a:pt x="3023687" y="2954354"/>
                  <a:pt x="3031596" y="3036386"/>
                </a:cubicBezTo>
                <a:cubicBezTo>
                  <a:pt x="3037490" y="3100417"/>
                  <a:pt x="3039736" y="3164741"/>
                  <a:pt x="3038358" y="3229027"/>
                </a:cubicBezTo>
                <a:cubicBezTo>
                  <a:pt x="3036891" y="3311633"/>
                  <a:pt x="3031788" y="3394080"/>
                  <a:pt x="3028535" y="3476606"/>
                </a:cubicBezTo>
                <a:lnTo>
                  <a:pt x="3026145" y="3582089"/>
                </a:lnTo>
                <a:lnTo>
                  <a:pt x="2837742" y="3576169"/>
                </a:lnTo>
                <a:cubicBezTo>
                  <a:pt x="2749601" y="3575123"/>
                  <a:pt x="2661428" y="3575842"/>
                  <a:pt x="2573255" y="3578457"/>
                </a:cubicBezTo>
                <a:cubicBezTo>
                  <a:pt x="2415279" y="3583558"/>
                  <a:pt x="2257302" y="3585390"/>
                  <a:pt x="2099327" y="3578457"/>
                </a:cubicBezTo>
                <a:cubicBezTo>
                  <a:pt x="1926907" y="3570479"/>
                  <a:pt x="1754870" y="3579504"/>
                  <a:pt x="1582958" y="3591536"/>
                </a:cubicBezTo>
                <a:cubicBezTo>
                  <a:pt x="1416747" y="3603177"/>
                  <a:pt x="1250917" y="3594544"/>
                  <a:pt x="1084959" y="3582381"/>
                </a:cubicBezTo>
                <a:cubicBezTo>
                  <a:pt x="910095" y="3569328"/>
                  <a:pt x="734510" y="3570585"/>
                  <a:pt x="559849" y="3586174"/>
                </a:cubicBezTo>
                <a:cubicBezTo>
                  <a:pt x="445325" y="3596376"/>
                  <a:pt x="330549" y="3581074"/>
                  <a:pt x="216532" y="3582119"/>
                </a:cubicBezTo>
                <a:lnTo>
                  <a:pt x="3784" y="3583799"/>
                </a:lnTo>
                <a:lnTo>
                  <a:pt x="23102" y="3304343"/>
                </a:lnTo>
                <a:cubicBezTo>
                  <a:pt x="27378" y="3232352"/>
                  <a:pt x="25445" y="3160183"/>
                  <a:pt x="17316" y="3088458"/>
                </a:cubicBezTo>
                <a:cubicBezTo>
                  <a:pt x="9187" y="3007476"/>
                  <a:pt x="12024" y="2925898"/>
                  <a:pt x="25783" y="2845525"/>
                </a:cubicBezTo>
                <a:cubicBezTo>
                  <a:pt x="43141" y="2750282"/>
                  <a:pt x="35379" y="2655039"/>
                  <a:pt x="29029" y="2559796"/>
                </a:cubicBezTo>
                <a:cubicBezTo>
                  <a:pt x="11671" y="2298322"/>
                  <a:pt x="-9498" y="2036848"/>
                  <a:pt x="4615" y="1774485"/>
                </a:cubicBezTo>
                <a:cubicBezTo>
                  <a:pt x="7578" y="1718482"/>
                  <a:pt x="20561" y="1663876"/>
                  <a:pt x="25925" y="1608255"/>
                </a:cubicBezTo>
                <a:cubicBezTo>
                  <a:pt x="41590" y="1446595"/>
                  <a:pt x="23242" y="1285571"/>
                  <a:pt x="15763" y="1124293"/>
                </a:cubicBezTo>
                <a:cubicBezTo>
                  <a:pt x="5010" y="945807"/>
                  <a:pt x="7183" y="766877"/>
                  <a:pt x="22255" y="588646"/>
                </a:cubicBezTo>
                <a:cubicBezTo>
                  <a:pt x="41165" y="395112"/>
                  <a:pt x="35097" y="201070"/>
                  <a:pt x="19010" y="7282"/>
                </a:cubicBezTo>
                <a:close/>
              </a:path>
            </a:pathLst>
          </a:custGeom>
        </p:spPr>
      </p:pic>
      <p:sp>
        <p:nvSpPr>
          <p:cNvPr id="2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6484" y="2424319"/>
            <a:ext cx="3851563" cy="18288"/>
          </a:xfrm>
          <a:custGeom>
            <a:avLst/>
            <a:gdLst>
              <a:gd name="connsiteX0" fmla="*/ 0 w 3851563"/>
              <a:gd name="connsiteY0" fmla="*/ 0 h 18288"/>
              <a:gd name="connsiteX1" fmla="*/ 718958 w 3851563"/>
              <a:gd name="connsiteY1" fmla="*/ 0 h 18288"/>
              <a:gd name="connsiteX2" fmla="*/ 1437917 w 3851563"/>
              <a:gd name="connsiteY2" fmla="*/ 0 h 18288"/>
              <a:gd name="connsiteX3" fmla="*/ 1964297 w 3851563"/>
              <a:gd name="connsiteY3" fmla="*/ 0 h 18288"/>
              <a:gd name="connsiteX4" fmla="*/ 2606224 w 3851563"/>
              <a:gd name="connsiteY4" fmla="*/ 0 h 18288"/>
              <a:gd name="connsiteX5" fmla="*/ 3171120 w 3851563"/>
              <a:gd name="connsiteY5" fmla="*/ 0 h 18288"/>
              <a:gd name="connsiteX6" fmla="*/ 3851563 w 3851563"/>
              <a:gd name="connsiteY6" fmla="*/ 0 h 18288"/>
              <a:gd name="connsiteX7" fmla="*/ 3851563 w 3851563"/>
              <a:gd name="connsiteY7" fmla="*/ 18288 h 18288"/>
              <a:gd name="connsiteX8" fmla="*/ 3209636 w 3851563"/>
              <a:gd name="connsiteY8" fmla="*/ 18288 h 18288"/>
              <a:gd name="connsiteX9" fmla="*/ 2644740 w 3851563"/>
              <a:gd name="connsiteY9" fmla="*/ 18288 h 18288"/>
              <a:gd name="connsiteX10" fmla="*/ 2002813 w 3851563"/>
              <a:gd name="connsiteY10" fmla="*/ 18288 h 18288"/>
              <a:gd name="connsiteX11" fmla="*/ 1399401 w 3851563"/>
              <a:gd name="connsiteY11" fmla="*/ 18288 h 18288"/>
              <a:gd name="connsiteX12" fmla="*/ 834505 w 3851563"/>
              <a:gd name="connsiteY12" fmla="*/ 18288 h 18288"/>
              <a:gd name="connsiteX13" fmla="*/ 0 w 3851563"/>
              <a:gd name="connsiteY13" fmla="*/ 18288 h 18288"/>
              <a:gd name="connsiteX14" fmla="*/ 0 w 3851563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51563" h="18288" fill="none" extrusionOk="0">
                <a:moveTo>
                  <a:pt x="0" y="0"/>
                </a:moveTo>
                <a:cubicBezTo>
                  <a:pt x="195934" y="10403"/>
                  <a:pt x="550513" y="-3379"/>
                  <a:pt x="718958" y="0"/>
                </a:cubicBezTo>
                <a:cubicBezTo>
                  <a:pt x="887403" y="3379"/>
                  <a:pt x="1238155" y="34184"/>
                  <a:pt x="1437917" y="0"/>
                </a:cubicBezTo>
                <a:cubicBezTo>
                  <a:pt x="1637679" y="-34184"/>
                  <a:pt x="1735575" y="21633"/>
                  <a:pt x="1964297" y="0"/>
                </a:cubicBezTo>
                <a:cubicBezTo>
                  <a:pt x="2193019" y="-21633"/>
                  <a:pt x="2398398" y="-18127"/>
                  <a:pt x="2606224" y="0"/>
                </a:cubicBezTo>
                <a:cubicBezTo>
                  <a:pt x="2814050" y="18127"/>
                  <a:pt x="3010763" y="-3923"/>
                  <a:pt x="3171120" y="0"/>
                </a:cubicBezTo>
                <a:cubicBezTo>
                  <a:pt x="3331477" y="3923"/>
                  <a:pt x="3662318" y="22618"/>
                  <a:pt x="3851563" y="0"/>
                </a:cubicBezTo>
                <a:cubicBezTo>
                  <a:pt x="3851602" y="7328"/>
                  <a:pt x="3852182" y="9982"/>
                  <a:pt x="3851563" y="18288"/>
                </a:cubicBezTo>
                <a:cubicBezTo>
                  <a:pt x="3539697" y="8623"/>
                  <a:pt x="3360357" y="-7186"/>
                  <a:pt x="3209636" y="18288"/>
                </a:cubicBezTo>
                <a:cubicBezTo>
                  <a:pt x="3058915" y="43762"/>
                  <a:pt x="2810322" y="8087"/>
                  <a:pt x="2644740" y="18288"/>
                </a:cubicBezTo>
                <a:cubicBezTo>
                  <a:pt x="2479158" y="28489"/>
                  <a:pt x="2131941" y="44882"/>
                  <a:pt x="2002813" y="18288"/>
                </a:cubicBezTo>
                <a:cubicBezTo>
                  <a:pt x="1873685" y="-8306"/>
                  <a:pt x="1675560" y="30966"/>
                  <a:pt x="1399401" y="18288"/>
                </a:cubicBezTo>
                <a:cubicBezTo>
                  <a:pt x="1123242" y="5610"/>
                  <a:pt x="1065368" y="33824"/>
                  <a:pt x="834505" y="18288"/>
                </a:cubicBezTo>
                <a:cubicBezTo>
                  <a:pt x="603642" y="2752"/>
                  <a:pt x="191505" y="58863"/>
                  <a:pt x="0" y="18288"/>
                </a:cubicBezTo>
                <a:cubicBezTo>
                  <a:pt x="-593" y="9736"/>
                  <a:pt x="244" y="6610"/>
                  <a:pt x="0" y="0"/>
                </a:cubicBezTo>
                <a:close/>
              </a:path>
              <a:path w="3851563" h="18288" stroke="0" extrusionOk="0">
                <a:moveTo>
                  <a:pt x="0" y="0"/>
                </a:moveTo>
                <a:cubicBezTo>
                  <a:pt x="289752" y="13020"/>
                  <a:pt x="480313" y="17689"/>
                  <a:pt x="641927" y="0"/>
                </a:cubicBezTo>
                <a:cubicBezTo>
                  <a:pt x="803541" y="-17689"/>
                  <a:pt x="1025789" y="14289"/>
                  <a:pt x="1322370" y="0"/>
                </a:cubicBezTo>
                <a:cubicBezTo>
                  <a:pt x="1618951" y="-14289"/>
                  <a:pt x="1675364" y="4422"/>
                  <a:pt x="1925782" y="0"/>
                </a:cubicBezTo>
                <a:cubicBezTo>
                  <a:pt x="2176200" y="-4422"/>
                  <a:pt x="2354648" y="21578"/>
                  <a:pt x="2644740" y="0"/>
                </a:cubicBezTo>
                <a:cubicBezTo>
                  <a:pt x="2934832" y="-21578"/>
                  <a:pt x="2992732" y="-4264"/>
                  <a:pt x="3286667" y="0"/>
                </a:cubicBezTo>
                <a:cubicBezTo>
                  <a:pt x="3580602" y="4264"/>
                  <a:pt x="3638704" y="20914"/>
                  <a:pt x="3851563" y="0"/>
                </a:cubicBezTo>
                <a:cubicBezTo>
                  <a:pt x="3851890" y="8595"/>
                  <a:pt x="3851491" y="13110"/>
                  <a:pt x="3851563" y="18288"/>
                </a:cubicBezTo>
                <a:cubicBezTo>
                  <a:pt x="3681588" y="-9641"/>
                  <a:pt x="3414286" y="12858"/>
                  <a:pt x="3209636" y="18288"/>
                </a:cubicBezTo>
                <a:cubicBezTo>
                  <a:pt x="3004986" y="23718"/>
                  <a:pt x="2777102" y="31540"/>
                  <a:pt x="2490677" y="18288"/>
                </a:cubicBezTo>
                <a:cubicBezTo>
                  <a:pt x="2204252" y="5036"/>
                  <a:pt x="2142029" y="45834"/>
                  <a:pt x="1810235" y="18288"/>
                </a:cubicBezTo>
                <a:cubicBezTo>
                  <a:pt x="1478441" y="-9258"/>
                  <a:pt x="1432135" y="21272"/>
                  <a:pt x="1245339" y="18288"/>
                </a:cubicBezTo>
                <a:cubicBezTo>
                  <a:pt x="1058543" y="15304"/>
                  <a:pt x="886298" y="9998"/>
                  <a:pt x="718958" y="18288"/>
                </a:cubicBezTo>
                <a:cubicBezTo>
                  <a:pt x="551618" y="26578"/>
                  <a:pt x="308263" y="-12886"/>
                  <a:pt x="0" y="18288"/>
                </a:cubicBezTo>
                <a:cubicBezTo>
                  <a:pt x="822" y="10564"/>
                  <a:pt x="-23" y="457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44897650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2A04150-6C12-2040-86E5-2A984F6D2D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" b="2851"/>
          <a:stretch/>
        </p:blipFill>
        <p:spPr>
          <a:xfrm>
            <a:off x="4" y="4328340"/>
            <a:ext cx="3912953" cy="2529660"/>
          </a:xfrm>
          <a:custGeom>
            <a:avLst/>
            <a:gdLst/>
            <a:ahLst/>
            <a:cxnLst/>
            <a:rect l="l" t="t" r="r" b="b"/>
            <a:pathLst>
              <a:path w="3912953" h="2529660">
                <a:moveTo>
                  <a:pt x="936025" y="662"/>
                </a:moveTo>
                <a:cubicBezTo>
                  <a:pt x="1035236" y="-744"/>
                  <a:pt x="1134457" y="93"/>
                  <a:pt x="1233691" y="3173"/>
                </a:cubicBezTo>
                <a:cubicBezTo>
                  <a:pt x="1304145" y="5316"/>
                  <a:pt x="1373087" y="24605"/>
                  <a:pt x="1443792" y="29025"/>
                </a:cubicBezTo>
                <a:cubicBezTo>
                  <a:pt x="1628434" y="40276"/>
                  <a:pt x="1812824" y="30901"/>
                  <a:pt x="1996836" y="18310"/>
                </a:cubicBezTo>
                <a:cubicBezTo>
                  <a:pt x="2245239" y="628"/>
                  <a:pt x="2494513" y="2101"/>
                  <a:pt x="2742715" y="22730"/>
                </a:cubicBezTo>
                <a:cubicBezTo>
                  <a:pt x="2962786" y="43947"/>
                  <a:pt x="3184369" y="39942"/>
                  <a:pt x="3403645" y="10808"/>
                </a:cubicBezTo>
                <a:cubicBezTo>
                  <a:pt x="3527916" y="-7007"/>
                  <a:pt x="3653321" y="9067"/>
                  <a:pt x="3778223" y="10808"/>
                </a:cubicBezTo>
                <a:lnTo>
                  <a:pt x="3895044" y="13590"/>
                </a:lnTo>
                <a:lnTo>
                  <a:pt x="3906212" y="275626"/>
                </a:lnTo>
                <a:cubicBezTo>
                  <a:pt x="3913438" y="398465"/>
                  <a:pt x="3909471" y="521632"/>
                  <a:pt x="3894358" y="643899"/>
                </a:cubicBezTo>
                <a:cubicBezTo>
                  <a:pt x="3888995" y="692536"/>
                  <a:pt x="3889982" y="741301"/>
                  <a:pt x="3888995" y="790066"/>
                </a:cubicBezTo>
                <a:cubicBezTo>
                  <a:pt x="3888712" y="799463"/>
                  <a:pt x="3895063" y="810383"/>
                  <a:pt x="3883632" y="818257"/>
                </a:cubicBezTo>
                <a:lnTo>
                  <a:pt x="3883632" y="830956"/>
                </a:lnTo>
                <a:cubicBezTo>
                  <a:pt x="3896192" y="837941"/>
                  <a:pt x="3889701" y="849370"/>
                  <a:pt x="3890688" y="858514"/>
                </a:cubicBezTo>
                <a:cubicBezTo>
                  <a:pt x="3907355" y="1033621"/>
                  <a:pt x="3909867" y="1209579"/>
                  <a:pt x="3898168" y="1385017"/>
                </a:cubicBezTo>
                <a:cubicBezTo>
                  <a:pt x="3889559" y="1546549"/>
                  <a:pt x="3898449" y="1707827"/>
                  <a:pt x="3908893" y="1869233"/>
                </a:cubicBezTo>
                <a:cubicBezTo>
                  <a:pt x="3921312" y="2061116"/>
                  <a:pt x="3901555" y="2252872"/>
                  <a:pt x="3898591" y="2444754"/>
                </a:cubicBezTo>
                <a:cubicBezTo>
                  <a:pt x="3898309" y="2461962"/>
                  <a:pt x="3899367" y="2479201"/>
                  <a:pt x="3900673" y="2496440"/>
                </a:cubicBezTo>
                <a:lnTo>
                  <a:pt x="3902963" y="2529660"/>
                </a:lnTo>
                <a:lnTo>
                  <a:pt x="0" y="2529660"/>
                </a:lnTo>
                <a:lnTo>
                  <a:pt x="0" y="15736"/>
                </a:lnTo>
                <a:lnTo>
                  <a:pt x="938" y="16032"/>
                </a:lnTo>
                <a:cubicBezTo>
                  <a:pt x="213686" y="39741"/>
                  <a:pt x="426055" y="24338"/>
                  <a:pt x="638426" y="11612"/>
                </a:cubicBezTo>
                <a:cubicBezTo>
                  <a:pt x="737616" y="5719"/>
                  <a:pt x="836815" y="2069"/>
                  <a:pt x="936025" y="662"/>
                </a:cubicBezTo>
                <a:close/>
              </a:path>
            </a:pathLst>
          </a:cu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96E134F-184F-6B45-93F9-6FDE0A2D16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304" r="12264" b="2"/>
          <a:stretch/>
        </p:blipFill>
        <p:spPr>
          <a:xfrm>
            <a:off x="4110923" y="3791169"/>
            <a:ext cx="3058821" cy="3066831"/>
          </a:xfrm>
          <a:custGeom>
            <a:avLst/>
            <a:gdLst/>
            <a:ahLst/>
            <a:cxnLst/>
            <a:rect l="l" t="t" r="r" b="b"/>
            <a:pathLst>
              <a:path w="3058821" h="3066831">
                <a:moveTo>
                  <a:pt x="2787020" y="1261"/>
                </a:moveTo>
                <a:cubicBezTo>
                  <a:pt x="2839709" y="-518"/>
                  <a:pt x="2892422" y="-414"/>
                  <a:pt x="2945069" y="1571"/>
                </a:cubicBezTo>
                <a:lnTo>
                  <a:pt x="3038769" y="8460"/>
                </a:lnTo>
                <a:lnTo>
                  <a:pt x="3040494" y="37341"/>
                </a:lnTo>
                <a:cubicBezTo>
                  <a:pt x="3041244" y="71882"/>
                  <a:pt x="3039776" y="106360"/>
                  <a:pt x="3033397" y="140806"/>
                </a:cubicBezTo>
                <a:cubicBezTo>
                  <a:pt x="3014006" y="247842"/>
                  <a:pt x="3013240" y="353093"/>
                  <a:pt x="3049089" y="457834"/>
                </a:cubicBezTo>
                <a:cubicBezTo>
                  <a:pt x="3061974" y="495214"/>
                  <a:pt x="3059933" y="536166"/>
                  <a:pt x="3055085" y="576225"/>
                </a:cubicBezTo>
                <a:cubicBezTo>
                  <a:pt x="3043731" y="670377"/>
                  <a:pt x="3028167" y="764784"/>
                  <a:pt x="3035311" y="859828"/>
                </a:cubicBezTo>
                <a:cubicBezTo>
                  <a:pt x="3053554" y="1099545"/>
                  <a:pt x="3026891" y="1339261"/>
                  <a:pt x="3038883" y="1578850"/>
                </a:cubicBezTo>
                <a:cubicBezTo>
                  <a:pt x="3039113" y="1594185"/>
                  <a:pt x="3038526" y="1609507"/>
                  <a:pt x="3037097" y="1624778"/>
                </a:cubicBezTo>
                <a:cubicBezTo>
                  <a:pt x="3032504" y="1713061"/>
                  <a:pt x="3017960" y="1801599"/>
                  <a:pt x="3043476" y="1889499"/>
                </a:cubicBezTo>
                <a:cubicBezTo>
                  <a:pt x="3046015" y="1904618"/>
                  <a:pt x="3045632" y="1920080"/>
                  <a:pt x="3042328" y="1935044"/>
                </a:cubicBezTo>
                <a:cubicBezTo>
                  <a:pt x="3031394" y="2011884"/>
                  <a:pt x="3028524" y="2089667"/>
                  <a:pt x="3033780" y="2167106"/>
                </a:cubicBezTo>
                <a:cubicBezTo>
                  <a:pt x="3048962" y="2335903"/>
                  <a:pt x="3051130" y="2505606"/>
                  <a:pt x="3040286" y="2674734"/>
                </a:cubicBezTo>
                <a:cubicBezTo>
                  <a:pt x="3036459" y="2750260"/>
                  <a:pt x="3031611" y="2825530"/>
                  <a:pt x="3028294" y="2900035"/>
                </a:cubicBezTo>
                <a:cubicBezTo>
                  <a:pt x="3027210" y="2934608"/>
                  <a:pt x="3025392" y="2969245"/>
                  <a:pt x="3026078" y="3003803"/>
                </a:cubicBezTo>
                <a:lnTo>
                  <a:pt x="3033892" y="3066831"/>
                </a:lnTo>
                <a:lnTo>
                  <a:pt x="23851" y="3066831"/>
                </a:lnTo>
                <a:lnTo>
                  <a:pt x="42401" y="2704831"/>
                </a:lnTo>
                <a:cubicBezTo>
                  <a:pt x="45364" y="2461136"/>
                  <a:pt x="53409" y="2216933"/>
                  <a:pt x="28288" y="1974000"/>
                </a:cubicBezTo>
                <a:cubicBezTo>
                  <a:pt x="11213" y="1809420"/>
                  <a:pt x="17986" y="1645602"/>
                  <a:pt x="21091" y="1481150"/>
                </a:cubicBezTo>
                <a:cubicBezTo>
                  <a:pt x="24619" y="1296377"/>
                  <a:pt x="22926" y="1111480"/>
                  <a:pt x="22926" y="926707"/>
                </a:cubicBezTo>
                <a:cubicBezTo>
                  <a:pt x="22643" y="846322"/>
                  <a:pt x="27442" y="766445"/>
                  <a:pt x="35627" y="686441"/>
                </a:cubicBezTo>
                <a:cubicBezTo>
                  <a:pt x="47340" y="570372"/>
                  <a:pt x="33228" y="454937"/>
                  <a:pt x="14458" y="340646"/>
                </a:cubicBezTo>
                <a:cubicBezTo>
                  <a:pt x="3337" y="261010"/>
                  <a:pt x="-1375" y="180751"/>
                  <a:pt x="346" y="100506"/>
                </a:cubicBezTo>
                <a:lnTo>
                  <a:pt x="2424" y="12627"/>
                </a:lnTo>
                <a:lnTo>
                  <a:pt x="3495" y="12901"/>
                </a:lnTo>
                <a:cubicBezTo>
                  <a:pt x="343898" y="-3971"/>
                  <a:pt x="684174" y="17086"/>
                  <a:pt x="1024451" y="18263"/>
                </a:cubicBezTo>
                <a:cubicBezTo>
                  <a:pt x="1134033" y="18655"/>
                  <a:pt x="1243235" y="13685"/>
                  <a:pt x="1352564" y="9238"/>
                </a:cubicBezTo>
                <a:cubicBezTo>
                  <a:pt x="1493565" y="3614"/>
                  <a:pt x="1634312" y="14731"/>
                  <a:pt x="1775060" y="12508"/>
                </a:cubicBezTo>
                <a:cubicBezTo>
                  <a:pt x="2008160" y="8846"/>
                  <a:pt x="2241134" y="19571"/>
                  <a:pt x="2474235" y="12508"/>
                </a:cubicBezTo>
                <a:cubicBezTo>
                  <a:pt x="2578497" y="9238"/>
                  <a:pt x="2682758" y="4268"/>
                  <a:pt x="2787020" y="1261"/>
                </a:cubicBezTo>
                <a:close/>
              </a:path>
            </a:pathLst>
          </a:cu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84F8688-62D6-1842-8FC4-116774F29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3618" y="2704407"/>
            <a:ext cx="3997805" cy="348915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2200" dirty="0"/>
          </a:p>
          <a:p>
            <a:pPr marL="0" indent="0">
              <a:buNone/>
            </a:pPr>
            <a:endParaRPr lang="pt-BR" sz="2200" dirty="0"/>
          </a:p>
          <a:p>
            <a:pPr marL="0" indent="0">
              <a:buNone/>
            </a:pPr>
            <a:r>
              <a:rPr lang="pt-BR" sz="2200" dirty="0"/>
              <a:t>Afinal, alguns dos mais importantes ¨Pensadores do Brasil¨ passaram pelas Arcadas...</a:t>
            </a:r>
          </a:p>
        </p:txBody>
      </p:sp>
    </p:spTree>
    <p:extLst>
      <p:ext uri="{BB962C8B-B14F-4D97-AF65-F5344CB8AC3E}">
        <p14:creationId xmlns:p14="http://schemas.microsoft.com/office/powerpoint/2010/main" val="7121565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DBBD75DC-03BB-F34A-8FAB-712D52CFFD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50000"/>
          </a:blip>
          <a:srcRect l="11438" r="3251" b="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0E4A948-C584-574D-A866-4248EFDB1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>
                <a:solidFill>
                  <a:srgbClr val="FFFFFF"/>
                </a:solidFill>
              </a:rPr>
              <a:t>A mais extrativas das instituições: a escravidão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4277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27848F76-4577-9E44-801F-B8EA153C9E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987" b="107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8815997-0812-5442-B971-8075A1CD5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O crime de empreender no sistema comunista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79392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C121808-3F41-E146-869A-152810C8F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90"/>
            <a:ext cx="10515600" cy="18400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As grandes diferenças entre alguns dos homens mais ricos do mundo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9BE7B0D-3258-3846-AB6F-9617A264BB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36" r="26043" b="-1"/>
          <a:stretch/>
        </p:blipFill>
        <p:spPr>
          <a:xfrm>
            <a:off x="182787" y="2558694"/>
            <a:ext cx="2827865" cy="3731891"/>
          </a:xfrm>
          <a:prstGeom prst="rect">
            <a:avLst/>
          </a:prstGeom>
        </p:spPr>
      </p:pic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49067916-3704-D844-8C3B-B87E48E389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578" r="1706" b="3"/>
          <a:stretch/>
        </p:blipFill>
        <p:spPr>
          <a:xfrm>
            <a:off x="3180760" y="2558694"/>
            <a:ext cx="2827865" cy="373189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42E7651-A2B1-8741-8DF9-9D52D07AE3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735" r="28163"/>
          <a:stretch/>
        </p:blipFill>
        <p:spPr>
          <a:xfrm>
            <a:off x="6178733" y="2558694"/>
            <a:ext cx="2827865" cy="373189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59788AF-4E2F-764C-9560-8CD8F28CC9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282" r="19284" b="2"/>
          <a:stretch/>
        </p:blipFill>
        <p:spPr>
          <a:xfrm>
            <a:off x="9176706" y="2558694"/>
            <a:ext cx="2827865" cy="373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7841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8CEC8E3-71D3-0348-8198-30712D24B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pt-BR" sz="5400"/>
              <a:t>Os bilionários da Big Tech norte-americano são fruto do...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42104BA1-6420-6006-67C7-49D10FA434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0068656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928379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 descr="Mulher segurando celular&#10;&#10;Descrição gerada automaticamente com confiança média">
            <a:extLst>
              <a:ext uri="{FF2B5EF4-FFF2-40B4-BE49-F238E27FC236}">
                <a16:creationId xmlns:a16="http://schemas.microsoft.com/office/drawing/2014/main" id="{0E23F31D-7EFD-AB41-8D86-DAEBCC49F7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b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2684184-2B90-0B4A-AA62-752B3F4C1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A educação como instituição inclusiva</a:t>
            </a:r>
            <a:br>
              <a:rPr lang="en-US" sz="6000">
                <a:solidFill>
                  <a:srgbClr val="FFFFFF"/>
                </a:solidFill>
              </a:rPr>
            </a:br>
            <a:endParaRPr lang="en-US" sz="6000">
              <a:solidFill>
                <a:srgbClr val="FFFFFF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71E0076-DC8C-B147-8D44-F2F17F1D0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3200" dirty="0">
                <a:solidFill>
                  <a:srgbClr val="FFFFFF"/>
                </a:solidFill>
              </a:rPr>
              <a:t>O </a:t>
            </a:r>
            <a:r>
              <a:rPr lang="en-US" sz="3200" dirty="0" err="1">
                <a:solidFill>
                  <a:srgbClr val="FFFFFF"/>
                </a:solidFill>
              </a:rPr>
              <a:t>vencedor</a:t>
            </a:r>
            <a:r>
              <a:rPr lang="en-US" sz="3200" dirty="0">
                <a:solidFill>
                  <a:srgbClr val="FFFFFF"/>
                </a:solidFill>
              </a:rPr>
              <a:t> do Oscar ¨O </a:t>
            </a:r>
            <a:r>
              <a:rPr lang="en-US" sz="3200" dirty="0" err="1">
                <a:solidFill>
                  <a:srgbClr val="FFFFFF"/>
                </a:solidFill>
              </a:rPr>
              <a:t>Parasita</a:t>
            </a:r>
            <a:r>
              <a:rPr lang="en-US" sz="2400" dirty="0">
                <a:solidFill>
                  <a:srgbClr val="FFFFFF"/>
                </a:solidFill>
              </a:rPr>
              <a:t>¨</a:t>
            </a:r>
          </a:p>
        </p:txBody>
      </p:sp>
    </p:spTree>
    <p:extLst>
      <p:ext uri="{BB962C8B-B14F-4D97-AF65-F5344CB8AC3E}">
        <p14:creationId xmlns:p14="http://schemas.microsoft.com/office/powerpoint/2010/main" val="14521050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B126CF5-810F-4C4A-89AF-718A725A3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pt-BR" sz="4600"/>
              <a:t>A educação é fundamental para nivelar as condições de sucesso entre todos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9CE8CF4-F809-954A-A08D-C0AC3C46B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br>
              <a:rPr lang="pt-BR" dirty="0"/>
            </a:br>
            <a:r>
              <a:rPr lang="pt-BR" dirty="0"/>
              <a:t>¨No Brasil, o futuro de uma criança está em grande parte determinado pelas condições socioeconômicas da sua família no momento do nascimento (...) Como nascer em uma família rica ou pobre não é resultado de mérito, e sim de sorte, a loteria da vida é o principal determinante do sucesso da vida no Brasil¨.</a:t>
            </a:r>
          </a:p>
          <a:p>
            <a:pPr marL="0" indent="0">
              <a:buNone/>
            </a:pPr>
            <a:endParaRPr lang="pt-BR" sz="2200" dirty="0"/>
          </a:p>
          <a:p>
            <a:pPr marL="0" indent="0">
              <a:buNone/>
            </a:pPr>
            <a:r>
              <a:rPr lang="pt-BR" sz="2200" dirty="0" err="1"/>
              <a:t>Naércio</a:t>
            </a:r>
            <a:r>
              <a:rPr lang="pt-BR" sz="2200" dirty="0"/>
              <a:t> Menezes Filho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1A268E5-2D15-3F45-ACB3-8406E8A479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31" r="21227" b="-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209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1D537D9-0566-024C-8599-3A4B26584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7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¨O Pecado Original foi Negligenciar a Educação¨ (Zeina Latif, ¨Os Nós do Brasil¨)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0EDF016C-AF9B-4844-AE4C-3AF8FACB76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4745" y="1675227"/>
            <a:ext cx="9202510" cy="439419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AA20E20-33F7-E642-8BFF-E0F543EEAE90}"/>
              </a:ext>
            </a:extLst>
          </p:cNvPr>
          <p:cNvSpPr txBox="1"/>
          <p:nvPr/>
        </p:nvSpPr>
        <p:spPr>
          <a:xfrm>
            <a:off x="1343025" y="6329363"/>
            <a:ext cx="3536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Gráfico de outra fonte, </a:t>
            </a:r>
            <a:r>
              <a:rPr lang="pt-BR" dirty="0" err="1"/>
              <a:t>nao</a:t>
            </a:r>
            <a:r>
              <a:rPr lang="pt-BR" dirty="0"/>
              <a:t> do livro.</a:t>
            </a:r>
          </a:p>
        </p:txBody>
      </p:sp>
    </p:spTree>
    <p:extLst>
      <p:ext uri="{BB962C8B-B14F-4D97-AF65-F5344CB8AC3E}">
        <p14:creationId xmlns:p14="http://schemas.microsoft.com/office/powerpoint/2010/main" val="16367461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8AEFE16-1EC3-1D4D-A7FB-C580265D4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dirty="0">
                <a:solidFill>
                  <a:srgbClr val="FFFFFF"/>
                </a:solidFill>
              </a:rPr>
              <a:t>O </a:t>
            </a:r>
            <a:r>
              <a:rPr lang="en-US" sz="3000" dirty="0" err="1">
                <a:solidFill>
                  <a:srgbClr val="FFFFFF"/>
                </a:solidFill>
              </a:rPr>
              <a:t>progresso</a:t>
            </a:r>
            <a:r>
              <a:rPr lang="en-US" sz="3000" dirty="0">
                <a:solidFill>
                  <a:srgbClr val="FFFFFF"/>
                </a:solidFill>
              </a:rPr>
              <a:t> de São Paulo </a:t>
            </a:r>
            <a:r>
              <a:rPr lang="en-US" sz="3000" dirty="0" err="1">
                <a:solidFill>
                  <a:srgbClr val="FFFFFF"/>
                </a:solidFill>
              </a:rPr>
              <a:t>tem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raízes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na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educação</a:t>
            </a:r>
            <a:r>
              <a:rPr lang="en-US" sz="3000" dirty="0">
                <a:solidFill>
                  <a:srgbClr val="FFFFFF"/>
                </a:solidFill>
              </a:rPr>
              <a:t>, </a:t>
            </a:r>
            <a:r>
              <a:rPr lang="en-US" sz="3000" dirty="0" err="1">
                <a:solidFill>
                  <a:srgbClr val="FFFFFF"/>
                </a:solidFill>
              </a:rPr>
              <a:t>embora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ainda</a:t>
            </a:r>
            <a:r>
              <a:rPr lang="en-US" sz="3000" dirty="0">
                <a:solidFill>
                  <a:srgbClr val="FFFFFF"/>
                </a:solidFill>
              </a:rPr>
              <a:t> fosse </a:t>
            </a:r>
            <a:r>
              <a:rPr lang="en-US" sz="3000" dirty="0" err="1">
                <a:solidFill>
                  <a:srgbClr val="FFFFFF"/>
                </a:solidFill>
              </a:rPr>
              <a:t>elitista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na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República</a:t>
            </a:r>
            <a:r>
              <a:rPr lang="en-US" sz="3000" dirty="0">
                <a:solidFill>
                  <a:srgbClr val="FFFFFF"/>
                </a:solidFill>
              </a:rPr>
              <a:t> </a:t>
            </a:r>
            <a:r>
              <a:rPr lang="en-US" sz="3000" dirty="0" err="1">
                <a:solidFill>
                  <a:srgbClr val="FFFFFF"/>
                </a:solidFill>
              </a:rPr>
              <a:t>Velha</a:t>
            </a:r>
            <a:endParaRPr lang="en-US" sz="3000" dirty="0">
              <a:solidFill>
                <a:srgbClr val="FFFFFF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8D0275F6-04F6-E741-BB29-91F5D03A1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34" y="2426818"/>
            <a:ext cx="5330182" cy="399763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2630AE4C-3A64-1343-BE25-5EBEFE784E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45073" y="2883747"/>
            <a:ext cx="5455917" cy="308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3769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6451F9-CF68-3F43-996C-AC74488CC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A rápida urbanização brasileira explica o crescimento do PIB entre os anos 1920 e 1980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ADBD17D-C838-A042-8EFF-47119F9C0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dirty="0"/>
              <a:t>Mas explica a deterioração da qualidade da  educação pública, segundo Pedro Malan.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A universalização do acesso à educação fundamental fez-se com queda de qualidade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O desafio da reforma do educação complementar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Os baixos índices de educação universitária e a estagnação das universidades públicas</a:t>
            </a:r>
          </a:p>
        </p:txBody>
      </p:sp>
    </p:spTree>
    <p:extLst>
      <p:ext uri="{BB962C8B-B14F-4D97-AF65-F5344CB8AC3E}">
        <p14:creationId xmlns:p14="http://schemas.microsoft.com/office/powerpoint/2010/main" val="22725149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BF4F81-CE79-4A24-860D-9959FF716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9278" y="484632"/>
            <a:ext cx="4189913" cy="5852642"/>
          </a:xfrm>
          <a:prstGeom prst="rect">
            <a:avLst/>
          </a:prstGeom>
          <a:solidFill>
            <a:schemeClr val="bg2"/>
          </a:solidFill>
          <a:ln w="127000" cap="sq" cmpd="thinThick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212FD44-E1A4-E842-B59F-CF1923F9C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390" y="681037"/>
            <a:ext cx="3738779" cy="1788811"/>
          </a:xfrm>
        </p:spPr>
        <p:txBody>
          <a:bodyPr>
            <a:normAutofit/>
          </a:bodyPr>
          <a:lstStyle/>
          <a:p>
            <a:r>
              <a:rPr lang="pt-BR" sz="4000"/>
              <a:t>Argentina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984FD79-5388-C848-87CC-A5B13E0B7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390" y="2630161"/>
            <a:ext cx="3738780" cy="35468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000"/>
              <a:t> Analfabetismo cai de  77,4% em 1869,  para 35,9% em 1914 e 13,6% em 1947.</a:t>
            </a:r>
          </a:p>
          <a:p>
            <a:pPr marL="0" indent="0">
              <a:buNone/>
            </a:pPr>
            <a:r>
              <a:rPr lang="pt-BR" sz="2000"/>
              <a:t>Qual o mistério da decadência argentina?</a:t>
            </a:r>
          </a:p>
          <a:p>
            <a:pPr marL="0" indent="0">
              <a:buNone/>
            </a:pPr>
            <a:r>
              <a:rPr lang="pt-BR" sz="2000"/>
              <a:t>A instabilidade política e os choques em torno do peronismo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263673D-A2CF-724B-8ABB-7A139EA8B5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985" r="-1" b="4980"/>
          <a:stretch/>
        </p:blipFill>
        <p:spPr>
          <a:xfrm>
            <a:off x="5170507" y="484633"/>
            <a:ext cx="6542215" cy="588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744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4F8B4CC8-697F-F645-B28E-2DC8326AF8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680" b="1846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2D1FC45-21E7-1C4D-9294-70C0AE6BB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>
                <a:solidFill>
                  <a:schemeClr val="tx1">
                    <a:lumMod val="85000"/>
                    <a:lumOff val="15000"/>
                  </a:schemeClr>
                </a:solidFill>
              </a:rPr>
              <a:t>A geração que tinha sua idade nos anos 70 redemocratizou o país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13866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352931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312FD99-73CD-C446-B149-5EB848466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70" y="506727"/>
            <a:ext cx="3885141" cy="1526741"/>
          </a:xfrm>
        </p:spPr>
        <p:txBody>
          <a:bodyPr>
            <a:normAutofit/>
          </a:bodyPr>
          <a:lstStyle/>
          <a:p>
            <a:pPr algn="r"/>
            <a:r>
              <a:rPr lang="pt-BR" sz="3000">
                <a:solidFill>
                  <a:schemeClr val="bg1"/>
                </a:solidFill>
              </a:rPr>
              <a:t>A Causa Subjacente: a falta de acesso dos imigrantes à terra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580963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07FD0AC-CAF9-CF47-A7E4-891967BDD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336" y="506727"/>
            <a:ext cx="6609921" cy="152674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sz="2200" dirty="0">
                <a:solidFill>
                  <a:schemeClr val="bg1"/>
                </a:solidFill>
              </a:rPr>
              <a:t>No Brasil, o risco de desapropriação não reduziu a concentração de terras, mas levou a uma redução das áreas improdutivas, por temor dos proprietários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FE4212F-22BC-A04B-9354-E27D0D148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308" y="2542959"/>
            <a:ext cx="5559480" cy="371095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C545AF4-CB80-4D4D-B021-63B1A1CB7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722" y="2527997"/>
            <a:ext cx="5188982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3305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0AA23BA-5C18-C848-A135-236D1EAEC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pt-BR" sz="4000" dirty="0">
                <a:solidFill>
                  <a:srgbClr val="FFFFFF"/>
                </a:solidFill>
              </a:rPr>
              <a:t>A Argentina não tem fronteira agrícola</a:t>
            </a: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EFCE7365-3581-29BF-3A1A-FE982054CF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4442649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290212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137848E-77D7-6349-886C-F05C67CDA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pt-BR" sz="4200"/>
              <a:t>Criar empresas e não ser expropriado ou explorado indevidamente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D1A23E58-71C9-803B-3E63-EE7A38E024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8960315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090028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9DDD08-B66A-AF43-B7F2-6042CB21D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pt-BR" sz="5400"/>
              <a:t>A busca de rendas (rent-seeking)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3ABAAD6-6C49-FA45-9DCD-3FC6C226C6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32" r="9932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9269EB-C710-2F45-AB55-1BD91C3C7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900"/>
              <a:t>Anne Krueger, The Political Economy of Rent Seeking.</a:t>
            </a:r>
          </a:p>
          <a:p>
            <a:pPr marL="0" indent="0">
              <a:buNone/>
            </a:pPr>
            <a:endParaRPr lang="pt-BR" sz="1900"/>
          </a:p>
          <a:p>
            <a:pPr marL="0" indent="0">
              <a:buNone/>
            </a:pPr>
            <a:r>
              <a:rPr lang="pt-BR" sz="1900"/>
              <a:t>Agentes buscam conseguir, através de mecanismos institucionais, rendas (retornos acima do padrão), por contratos privilegiados ou fechamento de mercado. </a:t>
            </a:r>
          </a:p>
          <a:p>
            <a:pPr marL="0" indent="0">
              <a:buNone/>
            </a:pPr>
            <a:endParaRPr lang="pt-BR" sz="1900"/>
          </a:p>
          <a:p>
            <a:pPr marL="0" indent="0">
              <a:buNone/>
            </a:pPr>
            <a:r>
              <a:rPr lang="pt-BR" sz="1900"/>
              <a:t>No vulgo, são as ¨boquinhas¨.</a:t>
            </a:r>
          </a:p>
          <a:p>
            <a:pPr marL="0" indent="0">
              <a:buNone/>
            </a:pPr>
            <a:endParaRPr lang="pt-BR" sz="1900"/>
          </a:p>
          <a:p>
            <a:pPr marL="0" indent="0">
              <a:buNone/>
            </a:pPr>
            <a:r>
              <a:rPr lang="pt-BR" sz="1900"/>
              <a:t>Com essas rendas, cooptam agentes públicos para que produzam normas que os beneficiem.</a:t>
            </a:r>
          </a:p>
        </p:txBody>
      </p:sp>
    </p:spTree>
    <p:extLst>
      <p:ext uri="{BB962C8B-B14F-4D97-AF65-F5344CB8AC3E}">
        <p14:creationId xmlns:p14="http://schemas.microsoft.com/office/powerpoint/2010/main" val="42461950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F590083-0E67-D24B-88BA-D9B98088B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pt-BR" sz="4000">
                <a:solidFill>
                  <a:srgbClr val="FFFFFF"/>
                </a:solidFill>
              </a:rPr>
              <a:t>O risco do rent-seeking é o grande risco das políticas industriais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6370FC3-B813-1248-8756-DB191951F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sz="2000" dirty="0"/>
              <a:t>E um risco adicional de uma politica de comércio exterior protecionista</a:t>
            </a:r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r>
              <a:rPr lang="pt-BR" sz="2000" dirty="0"/>
              <a:t>Uma politica de abertura comercial é fundamental para garantir a sustentabilidade do desenvolvimento no longo prazo, em um contexto de produção integrada entre vários países.</a:t>
            </a:r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r>
              <a:rPr lang="pt-BR" sz="2000" dirty="0"/>
              <a:t>Abertura comercial é importante também pelo alto grau de concentração dos mercados no Brasil</a:t>
            </a:r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r>
              <a:rPr lang="pt-BR" sz="2000" dirty="0"/>
              <a:t>Dois exemplos opostos: Embraer e a Politica Brasileira de Informática dos anos 1980</a:t>
            </a:r>
          </a:p>
        </p:txBody>
      </p:sp>
    </p:spTree>
    <p:extLst>
      <p:ext uri="{BB962C8B-B14F-4D97-AF65-F5344CB8AC3E}">
        <p14:creationId xmlns:p14="http://schemas.microsoft.com/office/powerpoint/2010/main" val="1393281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10">
            <a:extLst>
              <a:ext uri="{FF2B5EF4-FFF2-40B4-BE49-F238E27FC236}">
                <a16:creationId xmlns:a16="http://schemas.microsoft.com/office/drawing/2014/main" id="{1E2E0AFE-704B-4CB8-AB9D-D447278759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575911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DB5FB05-28AA-C34E-92C6-7B01D5A1B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16" y="640263"/>
            <a:ext cx="4911826" cy="1344975"/>
          </a:xfrm>
        </p:spPr>
        <p:txBody>
          <a:bodyPr>
            <a:normAutofit/>
          </a:bodyPr>
          <a:lstStyle/>
          <a:p>
            <a:r>
              <a:rPr lang="pt-BR" sz="2800"/>
              <a:t>A resposta de Sérgio Buarque de Holanda e Raimundo Faoro: O Patrimonialismo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608BA3F-CC84-A84E-8EBA-16E57888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515" y="2121762"/>
            <a:ext cx="4911827" cy="36269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dirty="0"/>
              <a:t>Tratar da coisa pública como se fosse patrimônio particular.</a:t>
            </a:r>
          </a:p>
          <a:p>
            <a:pPr marL="0" indent="0">
              <a:buNone/>
            </a:pPr>
            <a:endParaRPr lang="pt-BR" sz="2400" dirty="0"/>
          </a:p>
          <a:p>
            <a:pPr marL="0" indent="0">
              <a:buNone/>
            </a:pPr>
            <a:r>
              <a:rPr lang="pt-BR" sz="2400" dirty="0"/>
              <a:t>Clientelismo, coronelismo são manifestações dele.</a:t>
            </a:r>
          </a:p>
          <a:p>
            <a:pPr marL="0" indent="0">
              <a:buNone/>
            </a:pPr>
            <a:endParaRPr lang="pt-BR" sz="2400" dirty="0"/>
          </a:p>
          <a:p>
            <a:pPr marL="0" indent="0">
              <a:buNone/>
            </a:pPr>
            <a:r>
              <a:rPr lang="pt-BR" sz="2400" dirty="0"/>
              <a:t>Observação: Faoro foi presidente da OAB federal durante a luta pela anistia (78-79)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A19FB96-6121-3E4A-A80A-1C89FD453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1462" y="321176"/>
            <a:ext cx="2190287" cy="219028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E18ECF9-FD35-8544-BFF6-55E4C1616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9220" y="321733"/>
            <a:ext cx="2189730" cy="218973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15A21C99-AFB0-8B40-BAE5-87C2BB64B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4462" y="2810760"/>
            <a:ext cx="5201769" cy="340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664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D5AB7CC-FB86-FC4C-8AAE-EB0450869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pt-BR" sz="3000"/>
              <a:t>Mas será que o patrimonialismo no Brasil tem o mesmo grau em todas as regiões?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1CFCDCB-E991-0E4A-8C8D-4EA52C19E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pt-BR" sz="2200" dirty="0"/>
              <a:t>Simon </a:t>
            </a:r>
            <a:r>
              <a:rPr lang="pt-BR" sz="2200" dirty="0" err="1"/>
              <a:t>Schwartzman</a:t>
            </a:r>
            <a:r>
              <a:rPr lang="pt-BR" sz="2200" dirty="0"/>
              <a:t> diferencia São Paulo e Rio Grande do Sul do resto do país, em As Bases </a:t>
            </a:r>
            <a:r>
              <a:rPr lang="pt-BR" sz="2200"/>
              <a:t>do Autoritarismo </a:t>
            </a:r>
            <a:r>
              <a:rPr lang="pt-BR" sz="2200" dirty="0"/>
              <a:t>Brasileiro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1095ED7-EAFF-2348-BAAF-610195E11F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41" r="13139" b="-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911541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35C450-5EDF-8F41-86B7-FC2CFC6FC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Instituições Políticas e econômicas</a:t>
            </a:r>
          </a:p>
        </p:txBody>
      </p:sp>
      <p:graphicFrame>
        <p:nvGraphicFramePr>
          <p:cNvPr id="5" name="Espaço Reservado para Conteúdo 4">
            <a:extLst>
              <a:ext uri="{FF2B5EF4-FFF2-40B4-BE49-F238E27FC236}">
                <a16:creationId xmlns:a16="http://schemas.microsoft.com/office/drawing/2014/main" id="{370E9DD6-B6D0-F843-B5F7-8434034351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431052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620164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9A9B7A1C-938B-4F4D-A107-5C00C64571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3204" y="643466"/>
            <a:ext cx="8985591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9406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CB49665F-0298-4449-8D2D-209989CB9E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lor 2">
            <a:extLst>
              <a:ext uri="{FF2B5EF4-FFF2-40B4-BE49-F238E27FC236}">
                <a16:creationId xmlns:a16="http://schemas.microsoft.com/office/drawing/2014/main" id="{A71EEC14-174A-46FA-B046-474750457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EB6CB95-E653-4C6C-AE51-62FD848E8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89" y="-2"/>
            <a:ext cx="3468234" cy="6858000"/>
            <a:chOff x="651279" y="598259"/>
            <a:chExt cx="10889442" cy="5680742"/>
          </a:xfrm>
        </p:grpSpPr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BDD3CB8E-ABA7-4F37-BB2C-64FFD1981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C2CA788A-B2FD-494C-BED0-83E31F6DF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17403ED1-1DBD-3142-AED6-09EEC9459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325880" y="1947672"/>
            <a:ext cx="5961888" cy="2788920"/>
          </a:xfrm>
        </p:spPr>
        <p:txBody>
          <a:bodyPr anchor="ctr">
            <a:normAutofit/>
          </a:bodyPr>
          <a:lstStyle/>
          <a:p>
            <a:r>
              <a:rPr lang="pt-BR" sz="4800">
                <a:solidFill>
                  <a:schemeClr val="bg1"/>
                </a:solidFill>
              </a:rPr>
              <a:t>Dependência de caminho (Path dependence)</a:t>
            </a: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C0A61D4E-88C2-2EBB-492E-C5AE2DE66A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3101680"/>
              </p:ext>
            </p:extLst>
          </p:nvPr>
        </p:nvGraphicFramePr>
        <p:xfrm>
          <a:off x="3794296" y="288758"/>
          <a:ext cx="7559504" cy="6285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83507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0EE0903-BA76-8B4C-BEDE-131AB64AE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 geração que tinha sua idade nos anos 1980 acabou com 60 anos de hiperinflação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E046D7C-AF9B-A742-AF54-718CC52ED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525638"/>
            <a:ext cx="9144000" cy="420001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en-US" sz="2400" kern="1200" dirty="0">
                <a:solidFill>
                  <a:srgbClr val="73BDA6"/>
                </a:solidFill>
                <a:latin typeface="+mn-lt"/>
                <a:ea typeface="+mn-ea"/>
                <a:cs typeface="+mn-cs"/>
              </a:rPr>
              <a:t>1 Real de 1997 </a:t>
            </a:r>
            <a:r>
              <a:rPr lang="en-US" sz="2400" kern="1200" dirty="0" err="1">
                <a:solidFill>
                  <a:srgbClr val="73BDA6"/>
                </a:solidFill>
                <a:latin typeface="+mn-lt"/>
                <a:ea typeface="+mn-ea"/>
                <a:cs typeface="+mn-cs"/>
              </a:rPr>
              <a:t>equivalia</a:t>
            </a:r>
            <a:r>
              <a:rPr lang="en-US" sz="2400" kern="1200" dirty="0">
                <a:solidFill>
                  <a:srgbClr val="73BDA6"/>
                </a:solidFill>
                <a:latin typeface="+mn-lt"/>
                <a:ea typeface="+mn-ea"/>
                <a:cs typeface="+mn-cs"/>
              </a:rPr>
              <a:t> a 2.700.000.000.000.000.000 </a:t>
            </a:r>
            <a:r>
              <a:rPr lang="en-US" sz="2400" kern="1200" dirty="0" err="1">
                <a:solidFill>
                  <a:srgbClr val="73BDA6"/>
                </a:solidFill>
                <a:latin typeface="+mn-lt"/>
                <a:ea typeface="+mn-ea"/>
                <a:cs typeface="+mn-cs"/>
              </a:rPr>
              <a:t>réis</a:t>
            </a:r>
            <a:r>
              <a:rPr lang="en-US" sz="2400" kern="1200" dirty="0">
                <a:solidFill>
                  <a:srgbClr val="73BDA6"/>
                </a:solidFill>
                <a:latin typeface="+mn-lt"/>
                <a:ea typeface="+mn-ea"/>
                <a:cs typeface="+mn-cs"/>
              </a:rPr>
              <a:t> de 1933.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 descr="Desenho de rosto de pessoa&#10;&#10;Descrição gerada automaticamente com confiança média">
            <a:extLst>
              <a:ext uri="{FF2B5EF4-FFF2-40B4-BE49-F238E27FC236}">
                <a16:creationId xmlns:a16="http://schemas.microsoft.com/office/drawing/2014/main" id="{95A85586-BB83-234B-8A41-3DB09F7BB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172" y="2509911"/>
            <a:ext cx="8834556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7590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11">
            <a:extLst>
              <a:ext uri="{FF2B5EF4-FFF2-40B4-BE49-F238E27FC236}">
                <a16:creationId xmlns:a16="http://schemas.microsoft.com/office/drawing/2014/main" id="{F1BBBE79-C427-480A-88F3-4BBC7C8C3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C6612F8-6B7D-C74A-B90A-CDE35855F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pt-BR" sz="2700"/>
              <a:t>O papel chave do direito para aprimoramento e inovação das instituições</a:t>
            </a:r>
          </a:p>
        </p:txBody>
      </p:sp>
      <p:sp>
        <p:nvSpPr>
          <p:cNvPr id="140" name="Rectangle 113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15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 descr="Homem de terno e gravata sorrindo&#10;&#10;Descrição gerada automaticamente">
            <a:extLst>
              <a:ext uri="{FF2B5EF4-FFF2-40B4-BE49-F238E27FC236}">
                <a16:creationId xmlns:a16="http://schemas.microsoft.com/office/drawing/2014/main" id="{972A3F0F-B418-AD48-ABCE-048C7D597A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698"/>
          <a:stretch/>
        </p:blipFill>
        <p:spPr>
          <a:xfrm>
            <a:off x="838200" y="364143"/>
            <a:ext cx="3335789" cy="3426462"/>
          </a:xfrm>
          <a:prstGeom prst="rect">
            <a:avLst/>
          </a:prstGeom>
        </p:spPr>
      </p:pic>
      <p:pic>
        <p:nvPicPr>
          <p:cNvPr id="6" name="Imagem 5" descr="Foto preta e branca de rosto de homem visto de perto&#10;&#10;Descrição gerada automaticamente">
            <a:extLst>
              <a:ext uri="{FF2B5EF4-FFF2-40B4-BE49-F238E27FC236}">
                <a16:creationId xmlns:a16="http://schemas.microsoft.com/office/drawing/2014/main" id="{9AE7D842-5285-4B41-9265-991A17DDA6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779" r="-2" b="3176"/>
          <a:stretch/>
        </p:blipFill>
        <p:spPr>
          <a:xfrm>
            <a:off x="8267588" y="515588"/>
            <a:ext cx="3336953" cy="3426462"/>
          </a:xfrm>
          <a:prstGeom prst="rect">
            <a:avLst/>
          </a:prstGeom>
        </p:spPr>
      </p:pic>
      <p:pic>
        <p:nvPicPr>
          <p:cNvPr id="5" name="Imagem 4" descr="Homem de terno e óculos&#10;&#10;Descrição gerada automaticamente">
            <a:extLst>
              <a:ext uri="{FF2B5EF4-FFF2-40B4-BE49-F238E27FC236}">
                <a16:creationId xmlns:a16="http://schemas.microsoft.com/office/drawing/2014/main" id="{7AA71AE0-1AC6-9A46-AF28-DD81D8CC0E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12" r="2" b="2"/>
          <a:stretch/>
        </p:blipFill>
        <p:spPr>
          <a:xfrm>
            <a:off x="4494300" y="377041"/>
            <a:ext cx="3336953" cy="3426462"/>
          </a:xfrm>
          <a:prstGeom prst="rect">
            <a:avLst/>
          </a:prstGeom>
        </p:spPr>
      </p:pic>
      <p:sp>
        <p:nvSpPr>
          <p:cNvPr id="142" name="Rectangle 117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A87BA99-6D9B-A842-9475-9278320BA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1279" y="4319091"/>
            <a:ext cx="6678356" cy="2081709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endParaRPr lang="pt-BR" sz="1400" dirty="0"/>
          </a:p>
          <a:p>
            <a:pPr marL="0" indent="0">
              <a:buNone/>
            </a:pPr>
            <a:r>
              <a:rPr lang="pt-BR" sz="1400" dirty="0"/>
              <a:t>Os juristas são engenheiros de instituições. Exemplo: Estruturação do sistema de comunicações do Brasil</a:t>
            </a:r>
          </a:p>
          <a:p>
            <a:pPr marL="0" indent="0">
              <a:buNone/>
            </a:pPr>
            <a:endParaRPr lang="pt-BR" sz="1400" dirty="0"/>
          </a:p>
          <a:p>
            <a:pPr marL="0" indent="0">
              <a:buNone/>
            </a:pPr>
            <a:r>
              <a:rPr lang="pt-BR" sz="1400" dirty="0"/>
              <a:t>Roberto Mangabeira Unger: ¨Imaginação Institucional¨.</a:t>
            </a:r>
          </a:p>
          <a:p>
            <a:pPr marL="0" indent="0">
              <a:buNone/>
            </a:pPr>
            <a:endParaRPr lang="pt-BR" sz="1400" dirty="0"/>
          </a:p>
          <a:p>
            <a:pPr marL="0" indent="0">
              <a:buNone/>
            </a:pPr>
            <a:r>
              <a:rPr lang="pt-BR" sz="1400" dirty="0"/>
              <a:t>San Tiago Dantas: ¨O jurista está no mundo de hoje como deve ter estado o geógrafo na época das descobertas</a:t>
            </a:r>
            <a:r>
              <a:rPr lang="pt-BR" sz="1100" dirty="0"/>
              <a:t>¨</a:t>
            </a:r>
          </a:p>
        </p:txBody>
      </p:sp>
    </p:spTree>
    <p:extLst>
      <p:ext uri="{BB962C8B-B14F-4D97-AF65-F5344CB8AC3E}">
        <p14:creationId xmlns:p14="http://schemas.microsoft.com/office/powerpoint/2010/main" val="42536381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9D3A9E89-033E-4C4A-8C41-416DABFFD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86293361-111E-427D-8E5B-256944AC8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27535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8038AAE-32C6-4C44-9695-511F2D346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87479"/>
            <a:ext cx="3444240" cy="1574874"/>
          </a:xfrm>
        </p:spPr>
        <p:txBody>
          <a:bodyPr anchor="b">
            <a:normAutofit/>
          </a:bodyPr>
          <a:lstStyle/>
          <a:p>
            <a:r>
              <a:rPr lang="pt-BR" sz="3400"/>
              <a:t>Construção Institucional do Desenvolvimento </a:t>
            </a:r>
          </a:p>
        </p:txBody>
      </p:sp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A41D73DD-160B-4885-A9CF-94EADD70D4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94360" y="73152"/>
            <a:ext cx="1178966" cy="232963"/>
            <a:chOff x="7763256" y="73152"/>
            <a:chExt cx="1178966" cy="232963"/>
          </a:xfrm>
        </p:grpSpPr>
        <p:sp>
          <p:nvSpPr>
            <p:cNvPr id="1036" name="Rectangle 64">
              <a:extLst>
                <a:ext uri="{FF2B5EF4-FFF2-40B4-BE49-F238E27FC236}">
                  <a16:creationId xmlns:a16="http://schemas.microsoft.com/office/drawing/2014/main" id="{163DBB78-4E4E-4B2A-B257-CD3C2408A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7" name="Rectangle 66">
              <a:extLst>
                <a:ext uri="{FF2B5EF4-FFF2-40B4-BE49-F238E27FC236}">
                  <a16:creationId xmlns:a16="http://schemas.microsoft.com/office/drawing/2014/main" id="{DD0F509B-05E7-42D0-9A4A-9BBA9ABA47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8" name="Rectangle 64">
              <a:extLst>
                <a:ext uri="{FF2B5EF4-FFF2-40B4-BE49-F238E27FC236}">
                  <a16:creationId xmlns:a16="http://schemas.microsoft.com/office/drawing/2014/main" id="{FF4A0A03-6FCB-47AB-A889-ABEAF35DE0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9" name="Rectangle 66">
              <a:extLst>
                <a:ext uri="{FF2B5EF4-FFF2-40B4-BE49-F238E27FC236}">
                  <a16:creationId xmlns:a16="http://schemas.microsoft.com/office/drawing/2014/main" id="{8A6A27D1-12E0-4FAD-8C16-8A32A4EF20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0" name="Rectangle 64">
              <a:extLst>
                <a:ext uri="{FF2B5EF4-FFF2-40B4-BE49-F238E27FC236}">
                  <a16:creationId xmlns:a16="http://schemas.microsoft.com/office/drawing/2014/main" id="{90BF3193-B4B0-4FDB-9734-8C9FABA532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1" name="Rectangle 66">
              <a:extLst>
                <a:ext uri="{FF2B5EF4-FFF2-40B4-BE49-F238E27FC236}">
                  <a16:creationId xmlns:a16="http://schemas.microsoft.com/office/drawing/2014/main" id="{AB0CFE0F-0383-4629-9009-F66B040A1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2" name="Rectangle 64">
              <a:extLst>
                <a:ext uri="{FF2B5EF4-FFF2-40B4-BE49-F238E27FC236}">
                  <a16:creationId xmlns:a16="http://schemas.microsoft.com/office/drawing/2014/main" id="{5C7EB065-8792-4BDB-9863-6F1BAA3C4B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3" name="Rectangle 66">
              <a:extLst>
                <a:ext uri="{FF2B5EF4-FFF2-40B4-BE49-F238E27FC236}">
                  <a16:creationId xmlns:a16="http://schemas.microsoft.com/office/drawing/2014/main" id="{45ACE59D-97B6-4DD1-BB37-12C292F183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4" name="Rectangle 64">
              <a:extLst>
                <a:ext uri="{FF2B5EF4-FFF2-40B4-BE49-F238E27FC236}">
                  <a16:creationId xmlns:a16="http://schemas.microsoft.com/office/drawing/2014/main" id="{5F2AAD78-5862-44FE-AB92-AF713D5F1F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5" name="Rectangle 66">
              <a:extLst>
                <a:ext uri="{FF2B5EF4-FFF2-40B4-BE49-F238E27FC236}">
                  <a16:creationId xmlns:a16="http://schemas.microsoft.com/office/drawing/2014/main" id="{C9BF96B3-92E5-4693-B918-69EDD8FD74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6" name="Rectangle 64">
              <a:extLst>
                <a:ext uri="{FF2B5EF4-FFF2-40B4-BE49-F238E27FC236}">
                  <a16:creationId xmlns:a16="http://schemas.microsoft.com/office/drawing/2014/main" id="{5B9B69C3-A82A-4F4F-A3C4-9D2B5AFAD1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7" name="Rectangle 66">
              <a:extLst>
                <a:ext uri="{FF2B5EF4-FFF2-40B4-BE49-F238E27FC236}">
                  <a16:creationId xmlns:a16="http://schemas.microsoft.com/office/drawing/2014/main" id="{ED3C38D4-9B11-4F5F-A279-1A30E0CFB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8" name="Rectangle 64">
              <a:extLst>
                <a:ext uri="{FF2B5EF4-FFF2-40B4-BE49-F238E27FC236}">
                  <a16:creationId xmlns:a16="http://schemas.microsoft.com/office/drawing/2014/main" id="{3100DDA4-8F42-4CB2-8921-3894F7BA05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9" name="Rectangle 66">
              <a:extLst>
                <a:ext uri="{FF2B5EF4-FFF2-40B4-BE49-F238E27FC236}">
                  <a16:creationId xmlns:a16="http://schemas.microsoft.com/office/drawing/2014/main" id="{A5936488-9C8D-40DA-BB04-6850F22355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0" name="Rectangle 64">
              <a:extLst>
                <a:ext uri="{FF2B5EF4-FFF2-40B4-BE49-F238E27FC236}">
                  <a16:creationId xmlns:a16="http://schemas.microsoft.com/office/drawing/2014/main" id="{1B9028EA-A394-4A9A-865A-E02D2D9AF2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1" name="Rectangle 66">
              <a:extLst>
                <a:ext uri="{FF2B5EF4-FFF2-40B4-BE49-F238E27FC236}">
                  <a16:creationId xmlns:a16="http://schemas.microsoft.com/office/drawing/2014/main" id="{3E802313-55B4-481A-BFD3-000851BC82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2" name="Rectangle 64">
              <a:extLst>
                <a:ext uri="{FF2B5EF4-FFF2-40B4-BE49-F238E27FC236}">
                  <a16:creationId xmlns:a16="http://schemas.microsoft.com/office/drawing/2014/main" id="{708829DB-C817-49E6-9A68-CA180E94F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3" name="Rectangle 66">
              <a:extLst>
                <a:ext uri="{FF2B5EF4-FFF2-40B4-BE49-F238E27FC236}">
                  <a16:creationId xmlns:a16="http://schemas.microsoft.com/office/drawing/2014/main" id="{F6D48ED4-3DDF-47BF-87FA-07B83FD955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4" name="Rectangle 64">
              <a:extLst>
                <a:ext uri="{FF2B5EF4-FFF2-40B4-BE49-F238E27FC236}">
                  <a16:creationId xmlns:a16="http://schemas.microsoft.com/office/drawing/2014/main" id="{4796464F-801F-4ACF-8CA7-B166D8E422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5" name="Rectangle 66">
              <a:extLst>
                <a:ext uri="{FF2B5EF4-FFF2-40B4-BE49-F238E27FC236}">
                  <a16:creationId xmlns:a16="http://schemas.microsoft.com/office/drawing/2014/main" id="{EFBA0710-DB96-4132-8292-1ECBDADD7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6B18279-637D-4241-A864-B92B4ED77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" y="3155626"/>
            <a:ext cx="3444240" cy="2935176"/>
          </a:xfrm>
        </p:spPr>
        <p:txBody>
          <a:bodyPr anchor="ctr">
            <a:normAutofit fontScale="92500" lnSpcReduction="10000"/>
          </a:bodyPr>
          <a:lstStyle/>
          <a:p>
            <a:pPr marL="514350" indent="-514350">
              <a:buAutoNum type="arabicParenR"/>
            </a:pPr>
            <a:r>
              <a:rPr lang="pt-BR" sz="1500" dirty="0"/>
              <a:t>Limitação do poder estatal e do poder econômico privado, com políticas públicas  de promoção da concorrência e integração comercial</a:t>
            </a:r>
          </a:p>
          <a:p>
            <a:pPr marL="514350" indent="-514350">
              <a:buAutoNum type="arabicParenR"/>
            </a:pPr>
            <a:r>
              <a:rPr lang="pt-BR" sz="1500" dirty="0" err="1"/>
              <a:t>Ordoliberalismo</a:t>
            </a:r>
            <a:r>
              <a:rPr lang="pt-BR" sz="1500" dirty="0"/>
              <a:t> alemão mostra que livre mercado exige Estado forte contra o poder econômico </a:t>
            </a:r>
          </a:p>
          <a:p>
            <a:pPr marL="514350" indent="-514350">
              <a:buAutoNum type="arabicParenR"/>
            </a:pPr>
            <a:r>
              <a:rPr lang="pt-BR" sz="1500" dirty="0"/>
              <a:t>Segurança jurídica. Weber já apontava que o direito racional permite a previsibilidade e o planejamento</a:t>
            </a:r>
          </a:p>
          <a:p>
            <a:pPr marL="514350" indent="-514350">
              <a:buAutoNum type="arabicParenR"/>
            </a:pPr>
            <a:r>
              <a:rPr lang="pt-BR" sz="1500" dirty="0"/>
              <a:t>Politica de </a:t>
            </a:r>
            <a:r>
              <a:rPr lang="pt-BR" sz="1500" dirty="0" err="1"/>
              <a:t>entitlements</a:t>
            </a:r>
            <a:r>
              <a:rPr lang="pt-BR" sz="1500" dirty="0"/>
              <a:t>: ampliação de direitos e esforços redistributivos</a:t>
            </a:r>
          </a:p>
        </p:txBody>
      </p:sp>
      <p:pic>
        <p:nvPicPr>
          <p:cNvPr id="1026" name="Picture 2" descr="Introdução à teoria de Max Weber - Brasil Escola">
            <a:extLst>
              <a:ext uri="{FF2B5EF4-FFF2-40B4-BE49-F238E27FC236}">
                <a16:creationId xmlns:a16="http://schemas.microsoft.com/office/drawing/2014/main" id="{21FFE368-BA65-484C-B924-401CCF56C3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1" r="1260" b="3"/>
          <a:stretch/>
        </p:blipFill>
        <p:spPr bwMode="auto">
          <a:xfrm>
            <a:off x="4466900" y="531074"/>
            <a:ext cx="3566160" cy="557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7B95D54-28DB-B948-AA08-15C27BAD65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40" r="5831" b="1"/>
          <a:stretch/>
        </p:blipFill>
        <p:spPr>
          <a:xfrm>
            <a:off x="8405490" y="531074"/>
            <a:ext cx="3666170" cy="5733523"/>
          </a:xfrm>
          <a:prstGeom prst="rect">
            <a:avLst/>
          </a:prstGeom>
        </p:spPr>
      </p:pic>
      <p:sp>
        <p:nvSpPr>
          <p:cNvPr id="1057" name="Rectangle 1056">
            <a:extLst>
              <a:ext uri="{FF2B5EF4-FFF2-40B4-BE49-F238E27FC236}">
                <a16:creationId xmlns:a16="http://schemas.microsoft.com/office/drawing/2014/main" id="{78907291-9D6D-4740-81DB-441477BCA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25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26D3CBF-1D48-413A-86DA-BED534942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9278" y="484632"/>
            <a:ext cx="4189913" cy="5852642"/>
          </a:xfrm>
          <a:prstGeom prst="rect">
            <a:avLst/>
          </a:prstGeom>
          <a:solidFill>
            <a:schemeClr val="bg2"/>
          </a:solidFill>
          <a:ln w="127000" cap="sq" cmpd="thinThick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579B1CF-C4CA-7343-9B13-5B24F89A1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3447"/>
            <a:ext cx="3597321" cy="326013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Qual o </a:t>
            </a:r>
            <a:r>
              <a:rPr lang="en-US" dirty="0" err="1"/>
              <a:t>desafio</a:t>
            </a:r>
            <a:r>
              <a:rPr lang="en-US" dirty="0"/>
              <a:t> e a </a:t>
            </a:r>
            <a:r>
              <a:rPr lang="en-US" dirty="0" err="1"/>
              <a:t>missão</a:t>
            </a:r>
            <a:r>
              <a:rPr lang="en-US" dirty="0"/>
              <a:t> </a:t>
            </a:r>
            <a:r>
              <a:rPr lang="en-US" dirty="0" err="1"/>
              <a:t>histórica</a:t>
            </a:r>
            <a:r>
              <a:rPr lang="en-US" dirty="0"/>
              <a:t> da </a:t>
            </a:r>
            <a:r>
              <a:rPr lang="en-US" dirty="0" err="1"/>
              <a:t>geração</a:t>
            </a:r>
            <a:r>
              <a:rPr lang="en-US" dirty="0"/>
              <a:t> de </a:t>
            </a:r>
            <a:r>
              <a:rPr lang="en-US" dirty="0" err="1"/>
              <a:t>vocês</a:t>
            </a:r>
            <a:r>
              <a:rPr lang="en-US" dirty="0"/>
              <a:t>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796E0BF-1279-9649-BBA9-D1DAC8C53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4629234"/>
            <a:ext cx="3597321" cy="1485319"/>
          </a:xfrm>
          <a:noFill/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3200" dirty="0"/>
              <a:t>E </a:t>
            </a:r>
            <a:r>
              <a:rPr lang="en-US" sz="3200" dirty="0" err="1"/>
              <a:t>como</a:t>
            </a:r>
            <a:r>
              <a:rPr lang="en-US" sz="3200" dirty="0"/>
              <a:t> </a:t>
            </a:r>
            <a:r>
              <a:rPr lang="en-US" sz="3200" dirty="0" err="1"/>
              <a:t>vocês</a:t>
            </a:r>
            <a:r>
              <a:rPr lang="en-US" sz="3200" dirty="0"/>
              <a:t> </a:t>
            </a:r>
            <a:r>
              <a:rPr lang="en-US" sz="3200" dirty="0" err="1"/>
              <a:t>contribuirão</a:t>
            </a:r>
            <a:r>
              <a:rPr lang="en-US" sz="3200" dirty="0"/>
              <a:t> para </a:t>
            </a:r>
            <a:r>
              <a:rPr lang="en-US" sz="3200" dirty="0" err="1"/>
              <a:t>realizar</a:t>
            </a:r>
            <a:r>
              <a:rPr lang="en-US" sz="3200" dirty="0"/>
              <a:t> </a:t>
            </a:r>
            <a:r>
              <a:rPr lang="en-US" sz="3200" dirty="0" err="1"/>
              <a:t>essa</a:t>
            </a:r>
            <a:r>
              <a:rPr lang="en-US" sz="3200" dirty="0"/>
              <a:t> </a:t>
            </a:r>
            <a:r>
              <a:rPr lang="en-US" sz="3200" dirty="0" err="1"/>
              <a:t>missão</a:t>
            </a:r>
            <a:r>
              <a:rPr lang="en-US" sz="3200" dirty="0"/>
              <a:t>, </a:t>
            </a:r>
            <a:r>
              <a:rPr lang="en-US" sz="3200" dirty="0" err="1"/>
              <a:t>como</a:t>
            </a:r>
            <a:r>
              <a:rPr lang="en-US" sz="3200" dirty="0"/>
              <a:t> </a:t>
            </a:r>
            <a:r>
              <a:rPr lang="en-US" sz="3200" dirty="0" err="1"/>
              <a:t>juristas</a:t>
            </a:r>
            <a:r>
              <a:rPr lang="en-US" sz="3200" dirty="0"/>
              <a:t>?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02A64E5-C20B-47CF-8CCC-D62830964E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8200" y="4524316"/>
            <a:ext cx="2586790" cy="0"/>
          </a:xfrm>
          <a:prstGeom prst="line">
            <a:avLst/>
          </a:prstGeom>
          <a:ln w="222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 descr="Foto preta e branca de um edifício&#10;&#10;Descrição gerada automaticamente">
            <a:extLst>
              <a:ext uri="{FF2B5EF4-FFF2-40B4-BE49-F238E27FC236}">
                <a16:creationId xmlns:a16="http://schemas.microsoft.com/office/drawing/2014/main" id="{F85E2D79-D9FB-534A-B73E-AEBEF409FC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926" b="2"/>
          <a:stretch/>
        </p:blipFill>
        <p:spPr>
          <a:xfrm>
            <a:off x="5170507" y="484633"/>
            <a:ext cx="6542215" cy="588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33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9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11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1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2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8975DDD7-BF95-8942-B209-AE092678B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414" y="4985167"/>
            <a:ext cx="9195712" cy="1410727"/>
          </a:xfrm>
        </p:spPr>
        <p:txBody>
          <a:bodyPr>
            <a:normAutofit/>
          </a:bodyPr>
          <a:lstStyle/>
          <a:p>
            <a:pPr algn="ctr"/>
            <a:r>
              <a:rPr lang="pt-BR" sz="4000" dirty="0"/>
              <a:t>Qual a principal causa da diferença entre os países ricos e pobres?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20CA861-007F-9F43-A475-2C0D3FD2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78" r="9204"/>
          <a:stretch/>
        </p:blipFill>
        <p:spPr>
          <a:xfrm>
            <a:off x="20" y="10"/>
            <a:ext cx="5997616" cy="4306823"/>
          </a:xfrm>
          <a:custGeom>
            <a:avLst/>
            <a:gdLst/>
            <a:ahLst/>
            <a:cxnLst/>
            <a:rect l="l" t="t" r="r" b="b"/>
            <a:pathLst>
              <a:path w="5997636" h="4306833">
                <a:moveTo>
                  <a:pt x="0" y="0"/>
                </a:moveTo>
                <a:lnTo>
                  <a:pt x="5997636" y="0"/>
                </a:lnTo>
                <a:lnTo>
                  <a:pt x="5997636" y="4302053"/>
                </a:lnTo>
                <a:lnTo>
                  <a:pt x="5313331" y="4306748"/>
                </a:lnTo>
                <a:cubicBezTo>
                  <a:pt x="3800480" y="4309129"/>
                  <a:pt x="2093145" y="4262282"/>
                  <a:pt x="400746" y="4118385"/>
                </a:cubicBezTo>
                <a:lnTo>
                  <a:pt x="0" y="4081409"/>
                </a:lnTo>
                <a:lnTo>
                  <a:pt x="0" y="2982070"/>
                </a:lnTo>
                <a:lnTo>
                  <a:pt x="0" y="2789945"/>
                </a:lnTo>
                <a:close/>
              </a:path>
            </a:pathLst>
          </a:cu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ABBFA5A-D65C-E641-BA43-B82B317195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57" r="10642" b="-1"/>
          <a:stretch/>
        </p:blipFill>
        <p:spPr>
          <a:xfrm>
            <a:off x="6176435" y="10"/>
            <a:ext cx="6015565" cy="4299555"/>
          </a:xfrm>
          <a:custGeom>
            <a:avLst/>
            <a:gdLst/>
            <a:ahLst/>
            <a:cxnLst/>
            <a:rect l="l" t="t" r="r" b="b"/>
            <a:pathLst>
              <a:path w="6015565" h="4299565">
                <a:moveTo>
                  <a:pt x="0" y="0"/>
                </a:moveTo>
                <a:lnTo>
                  <a:pt x="6015565" y="0"/>
                </a:lnTo>
                <a:lnTo>
                  <a:pt x="6015565" y="2789945"/>
                </a:lnTo>
                <a:lnTo>
                  <a:pt x="6015565" y="2982070"/>
                </a:lnTo>
                <a:lnTo>
                  <a:pt x="6015565" y="3957888"/>
                </a:lnTo>
                <a:lnTo>
                  <a:pt x="5937368" y="3966171"/>
                </a:lnTo>
                <a:cubicBezTo>
                  <a:pt x="3963073" y="4164120"/>
                  <a:pt x="2060717" y="4257123"/>
                  <a:pt x="577162" y="4289728"/>
                </a:cubicBezTo>
                <a:lnTo>
                  <a:pt x="0" y="429956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893986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034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5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6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7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8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9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0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1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2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3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4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5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6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7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8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9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0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1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2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8A49AE18-E1C2-5E4F-A6B0-B96C572D6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0" y="4563895"/>
            <a:ext cx="5109005" cy="1777829"/>
          </a:xfrm>
        </p:spPr>
        <p:txBody>
          <a:bodyPr>
            <a:normAutofit/>
          </a:bodyPr>
          <a:lstStyle/>
          <a:p>
            <a:pPr algn="r"/>
            <a:r>
              <a:rPr lang="pt-BR" sz="4000"/>
              <a:t>Algumas explicações pouco convincentes...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DDDC7D5-E835-204A-B04B-9208DCD5EC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69" b="2"/>
          <a:stretch/>
        </p:blipFill>
        <p:spPr>
          <a:xfrm>
            <a:off x="20" y="10"/>
            <a:ext cx="5997616" cy="4306823"/>
          </a:xfrm>
          <a:custGeom>
            <a:avLst/>
            <a:gdLst/>
            <a:ahLst/>
            <a:cxnLst/>
            <a:rect l="l" t="t" r="r" b="b"/>
            <a:pathLst>
              <a:path w="5997636" h="4306833">
                <a:moveTo>
                  <a:pt x="0" y="0"/>
                </a:moveTo>
                <a:lnTo>
                  <a:pt x="5997636" y="0"/>
                </a:lnTo>
                <a:lnTo>
                  <a:pt x="5997636" y="4302053"/>
                </a:lnTo>
                <a:lnTo>
                  <a:pt x="5313331" y="4306748"/>
                </a:lnTo>
                <a:cubicBezTo>
                  <a:pt x="3800480" y="4309129"/>
                  <a:pt x="2093145" y="4262282"/>
                  <a:pt x="400746" y="4118385"/>
                </a:cubicBezTo>
                <a:lnTo>
                  <a:pt x="0" y="4081409"/>
                </a:lnTo>
                <a:lnTo>
                  <a:pt x="0" y="2982070"/>
                </a:lnTo>
                <a:lnTo>
                  <a:pt x="0" y="2789945"/>
                </a:lnTo>
                <a:close/>
              </a:path>
            </a:pathLst>
          </a:cu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20A5EC7-1CEA-1A4C-96C5-4625638A44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4" r="1" b="1"/>
          <a:stretch/>
        </p:blipFill>
        <p:spPr bwMode="auto">
          <a:xfrm>
            <a:off x="6176435" y="10"/>
            <a:ext cx="6015565" cy="4299555"/>
          </a:xfrm>
          <a:custGeom>
            <a:avLst/>
            <a:gdLst/>
            <a:ahLst/>
            <a:cxnLst/>
            <a:rect l="l" t="t" r="r" b="b"/>
            <a:pathLst>
              <a:path w="6015565" h="4299565">
                <a:moveTo>
                  <a:pt x="0" y="0"/>
                </a:moveTo>
                <a:lnTo>
                  <a:pt x="6015565" y="0"/>
                </a:lnTo>
                <a:lnTo>
                  <a:pt x="6015565" y="2789945"/>
                </a:lnTo>
                <a:lnTo>
                  <a:pt x="6015565" y="2982070"/>
                </a:lnTo>
                <a:lnTo>
                  <a:pt x="6015565" y="3957888"/>
                </a:lnTo>
                <a:lnTo>
                  <a:pt x="5937368" y="3966171"/>
                </a:lnTo>
                <a:cubicBezTo>
                  <a:pt x="3963073" y="4164120"/>
                  <a:pt x="2060717" y="4257123"/>
                  <a:pt x="577162" y="4289728"/>
                </a:cubicBezTo>
                <a:lnTo>
                  <a:pt x="0" y="429956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FAE0352-1AB3-2948-9844-2F10B4EFF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776" y="4571423"/>
            <a:ext cx="5208544" cy="17703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t-BR" sz="3600" dirty="0"/>
              <a:t>A GEOGRAFIA OU O  CLIMA </a:t>
            </a:r>
          </a:p>
        </p:txBody>
      </p:sp>
    </p:spTree>
    <p:extLst>
      <p:ext uri="{BB962C8B-B14F-4D97-AF65-F5344CB8AC3E}">
        <p14:creationId xmlns:p14="http://schemas.microsoft.com/office/powerpoint/2010/main" val="20299453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5BB239F-FC56-ED42-A578-98FAFC36A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 cultura...</a:t>
            </a:r>
            <a:b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Mas a China enriqueceu, mantendo a mesma cultura milenar.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F698FF75-984D-9245-AA6D-59AE8ABB39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316" y="1224108"/>
            <a:ext cx="6780700" cy="440745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A88916E-BCEA-E74B-AFEF-A43971A94F5C}"/>
              </a:ext>
            </a:extLst>
          </p:cNvPr>
          <p:cNvSpPr txBox="1"/>
          <p:nvPr/>
        </p:nvSpPr>
        <p:spPr>
          <a:xfrm>
            <a:off x="5243513" y="457200"/>
            <a:ext cx="5104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EVOLUÇÃO DO PIB CHINÊS EM BILHOES DE DOLARES</a:t>
            </a:r>
          </a:p>
        </p:txBody>
      </p:sp>
    </p:spTree>
    <p:extLst>
      <p:ext uri="{BB962C8B-B14F-4D97-AF65-F5344CB8AC3E}">
        <p14:creationId xmlns:p14="http://schemas.microsoft.com/office/powerpoint/2010/main" val="3550757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AEAB307E-1E59-EC4C-890F-C42E584EE7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0571" y="457200"/>
            <a:ext cx="849085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3673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E5DFEBCE2E50B4B8EF365B1600A6302" ma:contentTypeVersion="15" ma:contentTypeDescription="Crie um novo documento." ma:contentTypeScope="" ma:versionID="0103d65d0e737d692b676c872728f369">
  <xsd:schema xmlns:xsd="http://www.w3.org/2001/XMLSchema" xmlns:xs="http://www.w3.org/2001/XMLSchema" xmlns:p="http://schemas.microsoft.com/office/2006/metadata/properties" xmlns:ns2="4c414ac8-549e-4ca5-81e3-16b3f3eb5c24" xmlns:ns3="ebba5f7d-3b76-4a58-9735-74f0064eafba" targetNamespace="http://schemas.microsoft.com/office/2006/metadata/properties" ma:root="true" ma:fieldsID="7e923275e42780db4afb5e008224c4d8" ns2:_="" ns3:_="">
    <xsd:import namespace="4c414ac8-549e-4ca5-81e3-16b3f3eb5c24"/>
    <xsd:import namespace="ebba5f7d-3b76-4a58-9735-74f0064eaf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414ac8-549e-4ca5-81e3-16b3f3eb5c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eb74ff96-4672-4cf9-94f6-964b0040e3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ba5f7d-3b76-4a58-9735-74f0064eafb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f9f65b9-77c0-44a2-867b-74e860691405}" ma:internalName="TaxCatchAll" ma:showField="CatchAllData" ma:web="ebba5f7d-3b76-4a58-9735-74f0064eaf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414ac8-549e-4ca5-81e3-16b3f3eb5c24">
      <Terms xmlns="http://schemas.microsoft.com/office/infopath/2007/PartnerControls"/>
    </lcf76f155ced4ddcb4097134ff3c332f>
    <TaxCatchAll xmlns="ebba5f7d-3b76-4a58-9735-74f0064eafba" xsi:nil="true"/>
  </documentManagement>
</p:properties>
</file>

<file path=customXml/itemProps1.xml><?xml version="1.0" encoding="utf-8"?>
<ds:datastoreItem xmlns:ds="http://schemas.openxmlformats.org/officeDocument/2006/customXml" ds:itemID="{742096D3-83C7-4E92-89C8-4527E751FD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414ac8-549e-4ca5-81e3-16b3f3eb5c24"/>
    <ds:schemaRef ds:uri="ebba5f7d-3b76-4a58-9735-74f0064eaf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279F15F-5421-495F-BF05-391C5EF75CA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768942D-9873-4AF6-BA5F-6BC8E6C863B8}">
  <ds:schemaRefs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purl.org/dc/terms/"/>
    <ds:schemaRef ds:uri="4c414ac8-549e-4ca5-81e3-16b3f3eb5c24"/>
    <ds:schemaRef ds:uri="ebba5f7d-3b76-4a58-9735-74f0064eafba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1388</Words>
  <Application>Microsoft Macintosh PowerPoint</Application>
  <PresentationFormat>Widescreen</PresentationFormat>
  <Paragraphs>135</Paragraphs>
  <Slides>41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Tema do Office</vt:lpstr>
      <vt:lpstr>Institucionalismo.  O direito importa: as instituições e o desenvolvimento econômico. </vt:lpstr>
      <vt:lpstr>Hoje,  vamos pensar o Brasil</vt:lpstr>
      <vt:lpstr>A geração que tinha sua idade nos anos 70 redemocratizou o país</vt:lpstr>
      <vt:lpstr>A geração que tinha sua idade nos anos 1980 acabou com 60 anos de hiperinflação</vt:lpstr>
      <vt:lpstr>Qual o desafio e a missão histórica da geração de vocês?</vt:lpstr>
      <vt:lpstr>Qual a principal causa da diferença entre os países ricos e pobres?</vt:lpstr>
      <vt:lpstr>Algumas explicações pouco convincentes...</vt:lpstr>
      <vt:lpstr>A cultura... Mas a China enriqueceu, mantendo a mesma cultura milenar.</vt:lpstr>
      <vt:lpstr>Apresentação do PowerPoint</vt:lpstr>
      <vt:lpstr>Lênin: é o imperialismo?</vt:lpstr>
      <vt:lpstr>Mas William Summerhill observa que o Brasil construiu 24 mil Km de ferrovias entre 1854 e 1913.</vt:lpstr>
      <vt:lpstr>Percival Farquhar devia ser tão odiado?</vt:lpstr>
      <vt:lpstr>Os cepalinos (e Leonel Brizola) diziam: São as trocas internacionais!</vt:lpstr>
      <vt:lpstr>Mas aí como explicar a riqueza da Austrália, exportadora da commodities? </vt:lpstr>
      <vt:lpstr>Para os economistas, o desenvolvimento decorre do aumento de produtividade dos fatores de produção</vt:lpstr>
      <vt:lpstr>¨O desenvolvimento econômico, então, é desenvolvimento institucional. O tema central da história econômica e do desenvolvimento econômico é considerer a evoluçao das instituições políticas e econômicas que criem um ambiente econômico que induza produtividade crescente  Douglass North</vt:lpstr>
      <vt:lpstr>Crescimento econômico exige redução dos custos de transação</vt:lpstr>
      <vt:lpstr>As instituições (as regras do jogo) importam!</vt:lpstr>
      <vt:lpstr>Instituições Inclusivas x Extrativas</vt:lpstr>
      <vt:lpstr>A mais extrativas das instituições: a escravidão</vt:lpstr>
      <vt:lpstr>O crime de empreender no sistema comunista</vt:lpstr>
      <vt:lpstr>As grandes diferenças entre alguns dos homens mais ricos do mundo</vt:lpstr>
      <vt:lpstr>Os bilionários da Big Tech norte-americano são fruto do...</vt:lpstr>
      <vt:lpstr>A educação como instituição inclusiva </vt:lpstr>
      <vt:lpstr>A educação é fundamental para nivelar as condições de sucesso entre todos</vt:lpstr>
      <vt:lpstr>¨O Pecado Original foi Negligenciar a Educação¨ (Zeina Latif, ¨Os Nós do Brasil¨)</vt:lpstr>
      <vt:lpstr>O progresso de São Paulo tem raízes na educação, embora ainda fosse elitista na República Velha</vt:lpstr>
      <vt:lpstr>A rápida urbanização brasileira explica o crescimento do PIB entre os anos 1920 e 1980</vt:lpstr>
      <vt:lpstr>Argentina</vt:lpstr>
      <vt:lpstr>A Causa Subjacente: a falta de acesso dos imigrantes à terra</vt:lpstr>
      <vt:lpstr>A Argentina não tem fronteira agrícola</vt:lpstr>
      <vt:lpstr>Criar empresas e não ser expropriado ou explorado indevidamente</vt:lpstr>
      <vt:lpstr>A busca de rendas (rent-seeking)</vt:lpstr>
      <vt:lpstr>O risco do rent-seeking é o grande risco das políticas industriais</vt:lpstr>
      <vt:lpstr>A resposta de Sérgio Buarque de Holanda e Raimundo Faoro: O Patrimonialismo</vt:lpstr>
      <vt:lpstr>Mas será que o patrimonialismo no Brasil tem o mesmo grau em todas as regiões?</vt:lpstr>
      <vt:lpstr>Instituições Políticas e econômicas</vt:lpstr>
      <vt:lpstr>Apresentação do PowerPoint</vt:lpstr>
      <vt:lpstr>Dependência de caminho (Path dependence)</vt:lpstr>
      <vt:lpstr>O papel chave do direito para aprimoramento e inovação das instituições</vt:lpstr>
      <vt:lpstr>Construção Institucional do Desenvolvimento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Institucionalismo.  O direito importa: as instituições e o desenvolvimento econômico. </dc:title>
  <dc:creator>Ruy Pereira Camilo Junior</dc:creator>
  <cp:lastModifiedBy>Ruy Camilo</cp:lastModifiedBy>
  <cp:revision>1</cp:revision>
  <dcterms:created xsi:type="dcterms:W3CDTF">2023-06-16T01:33:49Z</dcterms:created>
  <dcterms:modified xsi:type="dcterms:W3CDTF">2023-06-16T01:36:58Z</dcterms:modified>
</cp:coreProperties>
</file>