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315" r:id="rId3"/>
    <p:sldId id="320" r:id="rId4"/>
    <p:sldId id="324" r:id="rId5"/>
    <p:sldId id="326" r:id="rId6"/>
    <p:sldId id="327" r:id="rId7"/>
    <p:sldId id="328" r:id="rId8"/>
    <p:sldId id="325" r:id="rId9"/>
    <p:sldId id="331" r:id="rId10"/>
    <p:sldId id="333" r:id="rId11"/>
    <p:sldId id="329" r:id="rId12"/>
    <p:sldId id="330" r:id="rId13"/>
    <p:sldId id="344" r:id="rId14"/>
    <p:sldId id="334" r:id="rId15"/>
    <p:sldId id="335" r:id="rId16"/>
    <p:sldId id="336" r:id="rId17"/>
    <p:sldId id="337" r:id="rId18"/>
    <p:sldId id="338" r:id="rId19"/>
    <p:sldId id="339" r:id="rId20"/>
    <p:sldId id="341" r:id="rId21"/>
    <p:sldId id="340" r:id="rId22"/>
    <p:sldId id="342" r:id="rId23"/>
    <p:sldId id="346" r:id="rId24"/>
    <p:sldId id="347" r:id="rId25"/>
    <p:sldId id="348" r:id="rId26"/>
    <p:sldId id="349" r:id="rId27"/>
    <p:sldId id="262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C27"/>
    <a:srgbClr val="0000FE"/>
    <a:srgbClr val="008080"/>
    <a:srgbClr val="FFFFFF"/>
    <a:srgbClr val="CA782A"/>
    <a:srgbClr val="9D363F"/>
    <a:srgbClr val="CAAA46"/>
    <a:srgbClr val="F5CE56"/>
    <a:srgbClr val="2BADDB"/>
    <a:srgbClr val="8FB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818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37992125984253"/>
          <c:y val="0.1021658979018155"/>
          <c:w val="0.81530841231404128"/>
          <c:h val="0.56640109335445499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Sheet1!$B$2</c:f>
              <c:strCache>
                <c:ptCount val="1"/>
                <c:pt idx="0">
                  <c:v>Primária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Sheet1!$A$11:$A$16</c:f>
              <c:strCache>
                <c:ptCount val="6"/>
                <c:pt idx="0">
                  <c:v>Cartap</c:v>
                </c:pt>
                <c:pt idx="1">
                  <c:v>Acetamiprid</c:v>
                </c:pt>
                <c:pt idx="2">
                  <c:v>Cyant. Solo</c:v>
                </c:pt>
                <c:pt idx="3">
                  <c:v>Flupyradifurone</c:v>
                </c:pt>
                <c:pt idx="4">
                  <c:v>Pymetrozine</c:v>
                </c:pt>
                <c:pt idx="5">
                  <c:v>Control</c:v>
                </c:pt>
              </c:strCache>
            </c:strRef>
          </c:cat>
          <c:val>
            <c:numRef>
              <c:f>Sheet1!$B$11:$B$16</c:f>
              <c:numCache>
                <c:formatCode>General</c:formatCode>
                <c:ptCount val="6"/>
                <c:pt idx="0">
                  <c:v>88</c:v>
                </c:pt>
                <c:pt idx="1">
                  <c:v>87</c:v>
                </c:pt>
                <c:pt idx="2">
                  <c:v>72</c:v>
                </c:pt>
                <c:pt idx="3">
                  <c:v>70</c:v>
                </c:pt>
                <c:pt idx="4">
                  <c:v>80</c:v>
                </c:pt>
                <c:pt idx="5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3-4121-94DA-F1290CCA9468}"/>
            </c:ext>
          </c:extLst>
        </c:ser>
        <c:ser>
          <c:idx val="3"/>
          <c:order val="1"/>
          <c:tx>
            <c:strRef>
              <c:f>Sheet1!$C$2</c:f>
              <c:strCache>
                <c:ptCount val="1"/>
                <c:pt idx="0">
                  <c:v>Secundária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Sheet1!$A$11:$A$16</c:f>
              <c:strCache>
                <c:ptCount val="6"/>
                <c:pt idx="0">
                  <c:v>Cartap</c:v>
                </c:pt>
                <c:pt idx="1">
                  <c:v>Acetamiprid</c:v>
                </c:pt>
                <c:pt idx="2">
                  <c:v>Cyant. Solo</c:v>
                </c:pt>
                <c:pt idx="3">
                  <c:v>Flupyradifurone</c:v>
                </c:pt>
                <c:pt idx="4">
                  <c:v>Pymetrozine</c:v>
                </c:pt>
                <c:pt idx="5">
                  <c:v>Control</c:v>
                </c:pt>
              </c:strCache>
            </c:strRef>
          </c:cat>
          <c:val>
            <c:numRef>
              <c:f>Sheet1!$C$11:$C$16</c:f>
              <c:numCache>
                <c:formatCode>General</c:formatCode>
                <c:ptCount val="6"/>
                <c:pt idx="0">
                  <c:v>72</c:v>
                </c:pt>
                <c:pt idx="1">
                  <c:v>87</c:v>
                </c:pt>
                <c:pt idx="2">
                  <c:v>74</c:v>
                </c:pt>
                <c:pt idx="3">
                  <c:v>56</c:v>
                </c:pt>
                <c:pt idx="4">
                  <c:v>64</c:v>
                </c:pt>
                <c:pt idx="5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93-4121-94DA-F1290CCA94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99"/>
        <c:overlap val="-17"/>
        <c:axId val="1358191791"/>
        <c:axId val="1405492223"/>
      </c:barChart>
      <c:catAx>
        <c:axId val="13581917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n-US"/>
          </a:p>
        </c:txPr>
        <c:crossAx val="1405492223"/>
        <c:crosses val="autoZero"/>
        <c:auto val="1"/>
        <c:lblAlgn val="ctr"/>
        <c:lblOffset val="100"/>
        <c:noMultiLvlLbl val="0"/>
      </c:catAx>
      <c:valAx>
        <c:axId val="1405492223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r>
                  <a:rPr lang="en-US"/>
                  <a:t>Média de transmissão ToCV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Abadi" panose="020B06040201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n-US"/>
          </a:p>
        </c:txPr>
        <c:crossAx val="1358191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5569943768877534"/>
          <c:y val="7.9416940941672814E-2"/>
          <c:w val="0.62524551097779435"/>
          <c:h val="8.9733434483480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Abadi" panose="020B0604020104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56255760549888"/>
          <c:y val="0.22273008637334438"/>
          <c:w val="0.81530841231404128"/>
          <c:h val="0.56640109335445499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Sheet1!$B$2</c:f>
              <c:strCache>
                <c:ptCount val="1"/>
                <c:pt idx="0">
                  <c:v>Primária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E06-4897-9862-4F8CCEB77EC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E06-4897-9862-4F8CCEB77EC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06-4897-9862-4F8CCEB77EC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06-4897-9862-4F8CCEB77EC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E06-4897-9862-4F8CCEB77E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Cyantraniliprole</c:v>
                </c:pt>
                <c:pt idx="1">
                  <c:v>Cyant. Solo</c:v>
                </c:pt>
                <c:pt idx="2">
                  <c:v>Spiromesifen</c:v>
                </c:pt>
                <c:pt idx="3">
                  <c:v>Thiamethoxam</c:v>
                </c:pt>
                <c:pt idx="4">
                  <c:v>Cartap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50</c:v>
                </c:pt>
                <c:pt idx="1">
                  <c:v>44</c:v>
                </c:pt>
                <c:pt idx="2">
                  <c:v>64</c:v>
                </c:pt>
                <c:pt idx="3">
                  <c:v>82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E06-4897-9862-4F8CCEB77EC9}"/>
            </c:ext>
          </c:extLst>
        </c:ser>
        <c:ser>
          <c:idx val="3"/>
          <c:order val="1"/>
          <c:tx>
            <c:strRef>
              <c:f>Sheet1!$C$2</c:f>
              <c:strCache>
                <c:ptCount val="1"/>
                <c:pt idx="0">
                  <c:v>Secundária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E06-4897-9862-4F8CCEB77EC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E06-4897-9862-4F8CCEB77EC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06-4897-9862-4F8CCEB77EC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06-4897-9862-4F8CCEB77EC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9E06-4897-9862-4F8CCEB77E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Cyantraniliprole</c:v>
                </c:pt>
                <c:pt idx="1">
                  <c:v>Cyant. Solo</c:v>
                </c:pt>
                <c:pt idx="2">
                  <c:v>Spiromesifen</c:v>
                </c:pt>
                <c:pt idx="3">
                  <c:v>Thiamethoxam</c:v>
                </c:pt>
                <c:pt idx="4">
                  <c:v>Cartap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16</c:v>
                </c:pt>
                <c:pt idx="1">
                  <c:v>4</c:v>
                </c:pt>
                <c:pt idx="2">
                  <c:v>62</c:v>
                </c:pt>
                <c:pt idx="3">
                  <c:v>58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E06-4897-9862-4F8CCEB77EC9}"/>
            </c:ext>
          </c:extLst>
        </c:ser>
        <c:ser>
          <c:idx val="4"/>
          <c:order val="2"/>
          <c:tx>
            <c:strRef>
              <c:f>Sheet1!$D$2</c:f>
              <c:strCache>
                <c:ptCount val="1"/>
                <c:pt idx="0">
                  <c:v>Controle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9E06-4897-9862-4F8CCEB77EC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9E06-4897-9862-4F8CCEB77EC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E06-4897-9862-4F8CCEB77EC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E06-4897-9862-4F8CCEB77EC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9E06-4897-9862-4F8CCEB77E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Cyantraniliprole</c:v>
                </c:pt>
                <c:pt idx="1">
                  <c:v>Cyant. Solo</c:v>
                </c:pt>
                <c:pt idx="2">
                  <c:v>Spiromesifen</c:v>
                </c:pt>
                <c:pt idx="3">
                  <c:v>Thiamethoxam</c:v>
                </c:pt>
                <c:pt idx="4">
                  <c:v>Cartap</c:v>
                </c:pt>
              </c:strCache>
            </c:strRef>
          </c:cat>
          <c:val>
            <c:numRef>
              <c:f>Sheet1!$D$3:$D$7</c:f>
              <c:numCache>
                <c:formatCode>General</c:formatCode>
                <c:ptCount val="5"/>
                <c:pt idx="0">
                  <c:v>84</c:v>
                </c:pt>
                <c:pt idx="1">
                  <c:v>74</c:v>
                </c:pt>
                <c:pt idx="2">
                  <c:v>74</c:v>
                </c:pt>
                <c:pt idx="3">
                  <c:v>66</c:v>
                </c:pt>
                <c:pt idx="4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E06-4897-9862-4F8CCEB77E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99"/>
        <c:overlap val="-17"/>
        <c:axId val="1358191791"/>
        <c:axId val="1405492223"/>
      </c:barChart>
      <c:catAx>
        <c:axId val="13581917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n-US"/>
          </a:p>
        </c:txPr>
        <c:crossAx val="1405492223"/>
        <c:crosses val="autoZero"/>
        <c:auto val="1"/>
        <c:lblAlgn val="ctr"/>
        <c:lblOffset val="100"/>
        <c:noMultiLvlLbl val="0"/>
      </c:catAx>
      <c:valAx>
        <c:axId val="1405492223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r>
                  <a:rPr lang="en-US"/>
                  <a:t>Média de transmissão ToSRV (%)</a:t>
                </a:r>
              </a:p>
            </c:rich>
          </c:tx>
          <c:layout>
            <c:manualLayout>
              <c:xMode val="edge"/>
              <c:yMode val="edge"/>
              <c:x val="4.2085040770590873E-2"/>
              <c:y val="0.159707944910751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Abadi" panose="020B06040201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n-US"/>
          </a:p>
        </c:txPr>
        <c:crossAx val="1358191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460681075217812"/>
          <c:y val="0.20007663630485284"/>
          <c:w val="0.62524551097779435"/>
          <c:h val="8.9733434483480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Abadi" panose="020B06040201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51447-C6C1-432C-8A9A-E9CB23A587BE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C02F2-43BD-46E9-964E-BE643F5C88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40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945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intracellular punctures by two aphid species on near-isogenic melon lines with and without the virus aphid transmission (Vat) resistance gene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960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https://onlinelibrary.wiley.com/doi/epdf/10.1002/ps.6169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534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https://sci-hub.se/https://onlinelibrary.wiley.com/doi/epdf/10.1111/j.1744-7348.1993.tb04014.x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352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089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Após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0070C1"/>
                </a:solidFill>
                <a:latin typeface="Arial" panose="020B0604020202020204" pitchFamily="34" charset="0"/>
              </a:rPr>
              <a:t>ingestão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pPr algn="l"/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vírus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é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retido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no</a:t>
            </a:r>
          </a:p>
          <a:p>
            <a:pPr algn="l"/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estomodeu</a:t>
            </a:r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faringe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cibário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333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5851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/>
              <a:t>Métodos de Controle de Pragas</a:t>
            </a:r>
          </a:p>
          <a:p>
            <a:r>
              <a:rPr lang="pt-BR" b="0" dirty="0"/>
              <a:t>327</a:t>
            </a:r>
          </a:p>
          <a:p>
            <a:r>
              <a:rPr lang="pt-BR" b="0" dirty="0"/>
              <a:t>MANEJO INTEGRADO DE PRAGAS</a:t>
            </a:r>
          </a:p>
          <a:p>
            <a:r>
              <a:rPr lang="pt-BR" b="0" dirty="0"/>
              <a:t>Introdução</a:t>
            </a:r>
          </a:p>
          <a:p>
            <a:r>
              <a:rPr lang="pt-BR" b="0" dirty="0"/>
              <a:t>Nos últimos anos, mudou-se o conceito de controle de pragas, que deixou de ser feito por meio de aplicação sistemática de produtos químicos em culturas de importância agrícola, tomando-se por base calendários. A aplicação era baseada apenas no poder residual dos produtos e sem a preocupação de saber se a praga visada tinha atingido um nível que pudesse causar prejuízos à cultura. Muitas vezes, essa aplicação preestabelecida era feita mesmo sem a praga estar </a:t>
            </a:r>
            <a:r>
              <a:rPr lang="pt-BR" b="0" dirty="0" err="1"/>
              <a:t>presen</a:t>
            </a:r>
            <a:r>
              <a:rPr lang="pt-BR" b="0" dirty="0"/>
              <a:t>- te na cultura. Essas aplicações desordenadas fizeram com que surgissem problemas muito sérios como:</a:t>
            </a:r>
          </a:p>
          <a:p>
            <a:r>
              <a:rPr lang="pt-BR" b="0" dirty="0"/>
              <a:t>a) resistência de pragas a diversos pesticidas;</a:t>
            </a:r>
          </a:p>
          <a:p>
            <a:r>
              <a:rPr lang="pt-BR" b="0" dirty="0"/>
              <a:t>b) aparecimento de pragas até então consideradas secundárias;</a:t>
            </a:r>
          </a:p>
          <a:p>
            <a:r>
              <a:rPr lang="pt-BR" b="0" dirty="0"/>
              <a:t>c) ressurgência de pragas;</a:t>
            </a:r>
          </a:p>
          <a:p>
            <a:r>
              <a:rPr lang="pt-BR" b="0" dirty="0"/>
              <a:t>d) efeitos adversos sobre inimigos naturais das pragas, sobre abelhas e outros polinizadores, peixes e animais silvestres;</a:t>
            </a:r>
          </a:p>
          <a:p>
            <a:r>
              <a:rPr lang="pt-BR" b="0" dirty="0"/>
              <a:t>e) efeitos tóxicos prejudiciais dos produtos químicos ao homem no </a:t>
            </a:r>
            <a:r>
              <a:rPr lang="pt-BR" b="0" dirty="0" err="1"/>
              <a:t>mo</a:t>
            </a:r>
            <a:r>
              <a:rPr lang="pt-BR" b="0" dirty="0"/>
              <a:t>- mento da aplicação ou por meio de resíduos deixados nos produtos </a:t>
            </a:r>
            <a:r>
              <a:rPr lang="pt-BR" b="0" dirty="0" err="1"/>
              <a:t>con</a:t>
            </a:r>
            <a:r>
              <a:rPr lang="pt-BR" b="0" dirty="0"/>
              <a:t>- sumidos posteriormente.</a:t>
            </a:r>
          </a:p>
          <a:p>
            <a:r>
              <a:rPr lang="pt-BR" b="0" dirty="0"/>
              <a:t>Como </a:t>
            </a:r>
            <a:r>
              <a:rPr lang="pt-BR" b="0" dirty="0" err="1"/>
              <a:t>conseqüência</a:t>
            </a:r>
            <a:r>
              <a:rPr lang="pt-BR" b="0" dirty="0"/>
              <a:t> surgiu um novo conceito de controle de pragas visando à minimização de todos esses problemas. Esse novo conceito recebeu inicialmente a denominação de Controle Integrado, evoluindo para o termo "Manejo Integra- do de Pragas" (MIP) para designar o controle de insetos com bases ecológicas e que envolve qualquer tipo de problema que limite a produção agrícola </a:t>
            </a:r>
            <a:r>
              <a:rPr lang="pt-BR" b="0" dirty="0" err="1"/>
              <a:t>decorren</a:t>
            </a:r>
            <a:r>
              <a:rPr lang="pt-BR" b="0" dirty="0"/>
              <a:t>- te da competição interespecífica (patógenos, insetos, </a:t>
            </a:r>
            <a:r>
              <a:rPr lang="pt-BR" b="0" dirty="0" err="1"/>
              <a:t>nematóides</a:t>
            </a:r>
            <a:r>
              <a:rPr lang="pt-BR" b="0" dirty="0"/>
              <a:t>, plantas </a:t>
            </a:r>
            <a:r>
              <a:rPr lang="pt-BR" b="0" dirty="0" err="1"/>
              <a:t>dani</a:t>
            </a:r>
            <a:r>
              <a:rPr lang="pt-BR" b="0" dirty="0"/>
              <a:t>- </a:t>
            </a:r>
            <a:r>
              <a:rPr lang="pt-BR" b="0" dirty="0" err="1"/>
              <a:t>nhas</a:t>
            </a:r>
            <a:r>
              <a:rPr lang="pt-BR" b="0" dirty="0"/>
              <a:t>, etc). Assim, pode-se dizer que o manejo foi uma resposta da comunidade científica ao uso incorreto de produtos químicos.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23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42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418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15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Após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0070C1"/>
                </a:solidFill>
                <a:latin typeface="Arial" panose="020B0604020202020204" pitchFamily="34" charset="0"/>
              </a:rPr>
              <a:t>ingestão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pPr algn="l"/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vírus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é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retido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no</a:t>
            </a:r>
          </a:p>
          <a:p>
            <a:pPr algn="l"/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estomodeu</a:t>
            </a:r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faringe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cibário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527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Após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0070C1"/>
                </a:solidFill>
                <a:latin typeface="Arial" panose="020B0604020202020204" pitchFamily="34" charset="0"/>
              </a:rPr>
              <a:t>ingestão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pPr algn="l"/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vírus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é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retido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no</a:t>
            </a:r>
          </a:p>
          <a:p>
            <a:pPr algn="l"/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estomodeu</a:t>
            </a:r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faringe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cibário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98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219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C02F2-43BD-46E9-964E-BE643F5C88A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95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6B5-BEFB-4F63-AC02-B0FA02C5BAE6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F08F-DC6A-4D52-ACC5-02AE5FC5758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34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8807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19585" y="64454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570049" y="6086350"/>
            <a:ext cx="540000" cy="54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200" smtClean="0">
                <a:solidFill>
                  <a:schemeClr val="bg1"/>
                </a:solidFill>
              </a:defRPr>
            </a:lvl1pPr>
          </a:lstStyle>
          <a:p>
            <a:pPr algn="ctr"/>
            <a:fld id="{2831F08F-DC6A-4D52-ACC5-02AE5FC5758C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2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BDE41-BBC7-4BAE-8001-B95DDE7FEBDC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1F08F-DC6A-4D52-ACC5-02AE5FC5758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92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6.png"/><Relationship Id="rId7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png"/><Relationship Id="rId7" Type="http://schemas.openxmlformats.org/officeDocument/2006/relationships/image" Target="../media/image1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4.wdp"/><Relationship Id="rId9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image" Target="../media/image1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microsoft.com/office/2007/relationships/hdphoto" Target="../media/hdphoto4.wdp"/><Relationship Id="rId9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8.png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9.png"/><Relationship Id="rId5" Type="http://schemas.openxmlformats.org/officeDocument/2006/relationships/image" Target="../media/image59.png"/><Relationship Id="rId10" Type="http://schemas.openxmlformats.org/officeDocument/2006/relationships/image" Target="../media/image68.jpg"/><Relationship Id="rId4" Type="http://schemas.microsoft.com/office/2007/relationships/hdphoto" Target="../media/hdphoto4.wdp"/><Relationship Id="rId9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Asian citrus psyllid Icons, Symbols &amp; Images | BioRender">
            <a:extLst>
              <a:ext uri="{FF2B5EF4-FFF2-40B4-BE49-F238E27FC236}">
                <a16:creationId xmlns:a16="http://schemas.microsoft.com/office/drawing/2014/main" id="{F046B5ED-B1A9-64D7-1019-29DC0282D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0" b="68871" l="20545" r="79273">
                        <a14:foregroundMark x1="63273" y1="32419" x2="74909" y2="42097"/>
                        <a14:foregroundMark x1="73818" y1="35645" x2="77636" y2="37581"/>
                        <a14:foregroundMark x1="69455" y1="30161" x2="69091" y2="33226"/>
                        <a14:foregroundMark x1="79273" y1="37903" x2="76909" y2="38065"/>
                        <a14:foregroundMark x1="34909" y1="67097" x2="37818" y2="66290"/>
                        <a14:foregroundMark x1="52727" y1="68871" x2="50000" y2="67258"/>
                        <a14:foregroundMark x1="23636" y1="60645" x2="25818" y2="60968"/>
                        <a14:foregroundMark x1="20545" y1="60968" x2="22364" y2="6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0" t="28910" r="19636" b="28867"/>
          <a:stretch/>
        </p:blipFill>
        <p:spPr bwMode="auto">
          <a:xfrm rot="15184138" flipH="1">
            <a:off x="3469421" y="2374336"/>
            <a:ext cx="1147464" cy="9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Leafhopper (Empoasca fabae) Icons, Symbols &amp; Images | BioRender">
            <a:extLst>
              <a:ext uri="{FF2B5EF4-FFF2-40B4-BE49-F238E27FC236}">
                <a16:creationId xmlns:a16="http://schemas.microsoft.com/office/drawing/2014/main" id="{6F362CE8-D40C-4928-1B5F-0687B529C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37703" r="14247" b="36532"/>
          <a:stretch/>
        </p:blipFill>
        <p:spPr bwMode="auto">
          <a:xfrm rot="4580190" flipV="1">
            <a:off x="4641334" y="4519828"/>
            <a:ext cx="1073370" cy="4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uxograma: Documento 8"/>
          <p:cNvSpPr/>
          <p:nvPr/>
        </p:nvSpPr>
        <p:spPr>
          <a:xfrm rot="5400000">
            <a:off x="4744452" y="-589547"/>
            <a:ext cx="6858002" cy="8037096"/>
          </a:xfrm>
          <a:prstGeom prst="flowChartDocument">
            <a:avLst/>
          </a:prstGeom>
          <a:solidFill>
            <a:srgbClr val="6DA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Losango 25"/>
          <p:cNvSpPr/>
          <p:nvPr/>
        </p:nvSpPr>
        <p:spPr>
          <a:xfrm>
            <a:off x="226715" y="5629896"/>
            <a:ext cx="380197" cy="380197"/>
          </a:xfrm>
          <a:prstGeom prst="diamond">
            <a:avLst/>
          </a:prstGeom>
          <a:solidFill>
            <a:srgbClr val="D9E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Losango 26"/>
          <p:cNvSpPr/>
          <p:nvPr/>
        </p:nvSpPr>
        <p:spPr>
          <a:xfrm>
            <a:off x="686943" y="6037054"/>
            <a:ext cx="542343" cy="542343"/>
          </a:xfrm>
          <a:prstGeom prst="diamond">
            <a:avLst/>
          </a:prstGeom>
          <a:solidFill>
            <a:srgbClr val="E5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Losango 27"/>
          <p:cNvSpPr/>
          <p:nvPr/>
        </p:nvSpPr>
        <p:spPr>
          <a:xfrm>
            <a:off x="1701888" y="5556436"/>
            <a:ext cx="852874" cy="852874"/>
          </a:xfrm>
          <a:prstGeom prst="diamond">
            <a:avLst/>
          </a:prstGeom>
          <a:solidFill>
            <a:srgbClr val="F2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Losango 28"/>
          <p:cNvSpPr/>
          <p:nvPr/>
        </p:nvSpPr>
        <p:spPr>
          <a:xfrm>
            <a:off x="1291653" y="5672839"/>
            <a:ext cx="236670" cy="236670"/>
          </a:xfrm>
          <a:prstGeom prst="diamond">
            <a:avLst/>
          </a:prstGeom>
          <a:solidFill>
            <a:srgbClr val="D9E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6" name="Grupo 95"/>
          <p:cNvGrpSpPr/>
          <p:nvPr/>
        </p:nvGrpSpPr>
        <p:grpSpPr>
          <a:xfrm rot="847167" flipV="1">
            <a:off x="10507125" y="29924"/>
            <a:ext cx="3162119" cy="7149220"/>
            <a:chOff x="3572321" y="-952579"/>
            <a:chExt cx="3162119" cy="7149220"/>
          </a:xfrm>
        </p:grpSpPr>
        <p:sp>
          <p:nvSpPr>
            <p:cNvPr id="81" name="Losango 80"/>
            <p:cNvSpPr/>
            <p:nvPr/>
          </p:nvSpPr>
          <p:spPr>
            <a:xfrm>
              <a:off x="3774055" y="2344224"/>
              <a:ext cx="1755109" cy="1755109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Losango 81"/>
            <p:cNvSpPr/>
            <p:nvPr/>
          </p:nvSpPr>
          <p:spPr>
            <a:xfrm>
              <a:off x="3572321" y="-611097"/>
              <a:ext cx="1279448" cy="1279448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Losango 82"/>
            <p:cNvSpPr/>
            <p:nvPr/>
          </p:nvSpPr>
          <p:spPr>
            <a:xfrm>
              <a:off x="3757869" y="149390"/>
              <a:ext cx="1755109" cy="1755109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Losango 83"/>
            <p:cNvSpPr/>
            <p:nvPr/>
          </p:nvSpPr>
          <p:spPr>
            <a:xfrm>
              <a:off x="5834440" y="158264"/>
              <a:ext cx="900000" cy="900000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Losango 84"/>
            <p:cNvSpPr/>
            <p:nvPr/>
          </p:nvSpPr>
          <p:spPr>
            <a:xfrm>
              <a:off x="5176805" y="-412817"/>
              <a:ext cx="900000" cy="900000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Losango 85"/>
            <p:cNvSpPr/>
            <p:nvPr/>
          </p:nvSpPr>
          <p:spPr>
            <a:xfrm>
              <a:off x="4488264" y="-952579"/>
              <a:ext cx="900000" cy="900000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Losango 86"/>
            <p:cNvSpPr/>
            <p:nvPr/>
          </p:nvSpPr>
          <p:spPr>
            <a:xfrm>
              <a:off x="4378827" y="198795"/>
              <a:ext cx="1079609" cy="1079609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Losango 87"/>
            <p:cNvSpPr/>
            <p:nvPr/>
          </p:nvSpPr>
          <p:spPr>
            <a:xfrm>
              <a:off x="3635391" y="922695"/>
              <a:ext cx="1079609" cy="1079609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Losango 88"/>
            <p:cNvSpPr/>
            <p:nvPr/>
          </p:nvSpPr>
          <p:spPr>
            <a:xfrm>
              <a:off x="4381000" y="1644541"/>
              <a:ext cx="1079609" cy="1079609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Losango 89"/>
            <p:cNvSpPr/>
            <p:nvPr/>
          </p:nvSpPr>
          <p:spPr>
            <a:xfrm>
              <a:off x="3684652" y="2341394"/>
              <a:ext cx="1079609" cy="1079609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Losango 90"/>
            <p:cNvSpPr/>
            <p:nvPr/>
          </p:nvSpPr>
          <p:spPr>
            <a:xfrm>
              <a:off x="3649905" y="3828441"/>
              <a:ext cx="1079609" cy="1079609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Losango 91"/>
            <p:cNvSpPr/>
            <p:nvPr/>
          </p:nvSpPr>
          <p:spPr>
            <a:xfrm>
              <a:off x="4175195" y="5247140"/>
              <a:ext cx="380197" cy="380197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Losango 92"/>
            <p:cNvSpPr/>
            <p:nvPr/>
          </p:nvSpPr>
          <p:spPr>
            <a:xfrm>
              <a:off x="4635423" y="5654298"/>
              <a:ext cx="542343" cy="542343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Losango 93"/>
            <p:cNvSpPr/>
            <p:nvPr/>
          </p:nvSpPr>
          <p:spPr>
            <a:xfrm>
              <a:off x="5650368" y="5173680"/>
              <a:ext cx="852874" cy="852874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Losango 94"/>
            <p:cNvSpPr/>
            <p:nvPr/>
          </p:nvSpPr>
          <p:spPr>
            <a:xfrm>
              <a:off x="5240133" y="5290083"/>
              <a:ext cx="236670" cy="236670"/>
            </a:xfrm>
            <a:prstGeom prst="diamond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7" name="Retângulo 96"/>
          <p:cNvSpPr/>
          <p:nvPr/>
        </p:nvSpPr>
        <p:spPr>
          <a:xfrm>
            <a:off x="5130231" y="1570809"/>
            <a:ext cx="69435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Calibri" panose="020F0502020204030204" pitchFamily="34" charset="0"/>
              </a:rPr>
              <a:t>Manejo químico de vetores de doenças de HFF</a:t>
            </a:r>
            <a:endParaRPr lang="pt-BR" sz="6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98" name="CaixaDeTexto 97"/>
          <p:cNvSpPr txBox="1"/>
          <p:nvPr/>
        </p:nvSpPr>
        <p:spPr>
          <a:xfrm>
            <a:off x="7386750" y="5909509"/>
            <a:ext cx="2119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Gill Sans MT Condensed" panose="020B0506020104020203" pitchFamily="34" charset="0"/>
              </a:rPr>
              <a:t>Novembro de 2023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Gill Sans MT Condensed" panose="020B0506020104020203" pitchFamily="34" charset="0"/>
              </a:rPr>
              <a:t>ESALQ/USP</a:t>
            </a:r>
          </a:p>
        </p:txBody>
      </p:sp>
      <p:sp>
        <p:nvSpPr>
          <p:cNvPr id="99" name="Retângulo 98"/>
          <p:cNvSpPr/>
          <p:nvPr/>
        </p:nvSpPr>
        <p:spPr>
          <a:xfrm>
            <a:off x="388763" y="5503391"/>
            <a:ext cx="48809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0F3C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LFN 1625- DOENÇAS DAS PLANTAS FRUTÍFERAS E HORTÍCOLAS</a:t>
            </a:r>
            <a:endParaRPr lang="pt-BR" sz="2000" dirty="0">
              <a:solidFill>
                <a:srgbClr val="0F3C27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pt-BR" sz="2800" dirty="0" err="1">
                <a:solidFill>
                  <a:srgbClr val="5E6C77"/>
                </a:solidFill>
                <a:latin typeface="Berlin Sans FB" panose="020E0602020502020306" pitchFamily="34" charset="0"/>
              </a:rPr>
              <a:t>M.Sc</a:t>
            </a:r>
            <a:r>
              <a:rPr lang="pt-BR" sz="2800" dirty="0">
                <a:solidFill>
                  <a:srgbClr val="5E6C77"/>
                </a:solidFill>
                <a:latin typeface="Berlin Sans FB" panose="020E0602020502020306" pitchFamily="34" charset="0"/>
              </a:rPr>
              <a:t>. Felipe Franco de Oliveira</a:t>
            </a:r>
          </a:p>
        </p:txBody>
      </p:sp>
      <p:pic>
        <p:nvPicPr>
          <p:cNvPr id="103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82"/>
          <a:stretch/>
        </p:blipFill>
        <p:spPr bwMode="auto">
          <a:xfrm>
            <a:off x="23336250" y="-11938114"/>
            <a:ext cx="4819650" cy="295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4529" r="7968" b="11212"/>
          <a:stretch/>
        </p:blipFill>
        <p:spPr bwMode="auto">
          <a:xfrm rot="5400000">
            <a:off x="596838" y="422341"/>
            <a:ext cx="1716505" cy="15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207C8644-88D2-4FAA-C9ED-CC4DE3B4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436">
            <a:off x="1086812" y="4315174"/>
            <a:ext cx="1230149" cy="123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10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425F32-3C55-B124-F17A-4DE782B52628}"/>
              </a:ext>
            </a:extLst>
          </p:cNvPr>
          <p:cNvSpPr txBox="1"/>
          <p:nvPr/>
        </p:nvSpPr>
        <p:spPr>
          <a:xfrm>
            <a:off x="1339903" y="631462"/>
            <a:ext cx="3732113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ptos" panose="020B0004020202020204" pitchFamily="34" charset="0"/>
              </a:rPr>
              <a:t>Potyvirus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0543006-C426-8A2D-47CF-93A5F5FD24C5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>
                <a:solidFill>
                  <a:srgbClr val="0F3C27"/>
                </a:solidFill>
              </a:rPr>
              <a:t>Relação não-persistente</a:t>
            </a:r>
            <a:endParaRPr lang="pt-BR" sz="4000" dirty="0">
              <a:solidFill>
                <a:srgbClr val="0F3C27"/>
              </a:solidFill>
            </a:endParaRPr>
          </a:p>
        </p:txBody>
      </p:sp>
      <p:pic>
        <p:nvPicPr>
          <p:cNvPr id="16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02E14934-6AA7-589C-B133-186AE2F1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013">
            <a:off x="-131033" y="-83783"/>
            <a:ext cx="1749331" cy="17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C1BF785-03CD-110E-3110-1A1E89AE578B}"/>
              </a:ext>
            </a:extLst>
          </p:cNvPr>
          <p:cNvGrpSpPr/>
          <p:nvPr/>
        </p:nvGrpSpPr>
        <p:grpSpPr>
          <a:xfrm>
            <a:off x="602154" y="1406382"/>
            <a:ext cx="2990878" cy="2352249"/>
            <a:chOff x="499620" y="1676732"/>
            <a:chExt cx="2990878" cy="235224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CE5EC7-DCEB-567D-17D2-5A1D4C44E813}"/>
                </a:ext>
              </a:extLst>
            </p:cNvPr>
            <p:cNvSpPr txBox="1"/>
            <p:nvPr/>
          </p:nvSpPr>
          <p:spPr>
            <a:xfrm>
              <a:off x="740642" y="3690427"/>
              <a:ext cx="27498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Plum pox virus - PPV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E3208-97EF-D048-E663-A8B42A476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620" y="1676732"/>
              <a:ext cx="2972901" cy="198193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ABCEB8-B87F-6D64-A58D-5A9BA09FB4CC}"/>
              </a:ext>
            </a:extLst>
          </p:cNvPr>
          <p:cNvGrpSpPr/>
          <p:nvPr/>
        </p:nvGrpSpPr>
        <p:grpSpPr>
          <a:xfrm>
            <a:off x="3222979" y="3643791"/>
            <a:ext cx="2749856" cy="2546204"/>
            <a:chOff x="4252211" y="1012434"/>
            <a:chExt cx="2749856" cy="2546204"/>
          </a:xfrm>
        </p:grpSpPr>
        <p:pic>
          <p:nvPicPr>
            <p:cNvPr id="5124" name="Picture 4" descr="Infecção de pimenteira tipo bode com PepYMV">
              <a:extLst>
                <a:ext uri="{FF2B5EF4-FFF2-40B4-BE49-F238E27FC236}">
                  <a16:creationId xmlns:a16="http://schemas.microsoft.com/office/drawing/2014/main" id="{0C18A92B-4F7C-CBAA-49F4-B6BE7C379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211" y="1012434"/>
              <a:ext cx="2646113" cy="1961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BBFB4D-E1C1-4D08-F0E7-2249F05A4BF2}"/>
                </a:ext>
              </a:extLst>
            </p:cNvPr>
            <p:cNvSpPr txBox="1"/>
            <p:nvPr/>
          </p:nvSpPr>
          <p:spPr>
            <a:xfrm>
              <a:off x="4252211" y="2973863"/>
              <a:ext cx="27498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Pepper yellow mosaic virus - </a:t>
              </a:r>
              <a:r>
                <a:rPr lang="en-US" sz="1600" b="1" dirty="0" err="1">
                  <a:latin typeface="Aptos" panose="020B0004020202020204" pitchFamily="34" charset="0"/>
                </a:rPr>
                <a:t>PepYMV</a:t>
              </a:r>
              <a:endParaRPr lang="en-US" sz="1600" b="1" dirty="0">
                <a:latin typeface="Aptos" panose="020B00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499DAC-8A99-E2A7-7D0E-20396EA02427}"/>
                </a:ext>
              </a:extLst>
            </p:cNvPr>
            <p:cNvSpPr txBox="1"/>
            <p:nvPr/>
          </p:nvSpPr>
          <p:spPr>
            <a:xfrm>
              <a:off x="5997730" y="2719947"/>
              <a:ext cx="94893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Mirtes F. Lima</a:t>
              </a:r>
              <a:endParaRPr lang="en-US" sz="105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06E8E6-35CF-FBFD-6C65-B71B54950DA0}"/>
              </a:ext>
            </a:extLst>
          </p:cNvPr>
          <p:cNvGrpSpPr/>
          <p:nvPr/>
        </p:nvGrpSpPr>
        <p:grpSpPr>
          <a:xfrm>
            <a:off x="5381235" y="1103890"/>
            <a:ext cx="3169987" cy="2719351"/>
            <a:chOff x="4379494" y="986376"/>
            <a:chExt cx="3169987" cy="2719351"/>
          </a:xfrm>
        </p:grpSpPr>
        <p:pic>
          <p:nvPicPr>
            <p:cNvPr id="5126" name="Picture 6" descr="Vírus Y">
              <a:extLst>
                <a:ext uri="{FF2B5EF4-FFF2-40B4-BE49-F238E27FC236}">
                  <a16:creationId xmlns:a16="http://schemas.microsoft.com/office/drawing/2014/main" id="{5CDD5C2C-0C15-FC6D-BA63-D397D2594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494" y="986376"/>
              <a:ext cx="3169987" cy="2380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F98825B-21DA-6A20-D87A-D666644B2F26}"/>
                </a:ext>
              </a:extLst>
            </p:cNvPr>
            <p:cNvSpPr txBox="1"/>
            <p:nvPr/>
          </p:nvSpPr>
          <p:spPr>
            <a:xfrm>
              <a:off x="4670562" y="3367173"/>
              <a:ext cx="27498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Potato virus Y - PVY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697276-4AD5-CC24-272F-A9E181987CDF}"/>
                </a:ext>
              </a:extLst>
            </p:cNvPr>
            <p:cNvSpPr txBox="1"/>
            <p:nvPr/>
          </p:nvSpPr>
          <p:spPr>
            <a:xfrm>
              <a:off x="6600542" y="2925602"/>
              <a:ext cx="948939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Carlos Alberto Lopes</a:t>
              </a:r>
              <a:endParaRPr lang="en-US" sz="105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FB1F03-CB7A-791C-56C5-1A432A4316A1}"/>
              </a:ext>
            </a:extLst>
          </p:cNvPr>
          <p:cNvGrpSpPr/>
          <p:nvPr/>
        </p:nvGrpSpPr>
        <p:grpSpPr>
          <a:xfrm>
            <a:off x="8775476" y="2641225"/>
            <a:ext cx="3178647" cy="2750674"/>
            <a:chOff x="8288101" y="1117225"/>
            <a:chExt cx="3178647" cy="2750674"/>
          </a:xfrm>
        </p:grpSpPr>
        <p:pic>
          <p:nvPicPr>
            <p:cNvPr id="5128" name="Picture 8">
              <a:extLst>
                <a:ext uri="{FF2B5EF4-FFF2-40B4-BE49-F238E27FC236}">
                  <a16:creationId xmlns:a16="http://schemas.microsoft.com/office/drawing/2014/main" id="{A7EDCF92-9B35-E93D-589F-E459611DE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101" y="1117225"/>
              <a:ext cx="3178647" cy="2119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27E956-4FDE-EE6A-69C7-E4BE61C0B983}"/>
                </a:ext>
              </a:extLst>
            </p:cNvPr>
            <p:cNvSpPr txBox="1"/>
            <p:nvPr/>
          </p:nvSpPr>
          <p:spPr>
            <a:xfrm>
              <a:off x="8469905" y="3283124"/>
              <a:ext cx="27498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Zucchini yellow mosaic virus - ZYMV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37E1C8A-450F-AF99-D5C9-45DA2990B5E4}"/>
                </a:ext>
              </a:extLst>
            </p:cNvPr>
            <p:cNvSpPr txBox="1"/>
            <p:nvPr/>
          </p:nvSpPr>
          <p:spPr>
            <a:xfrm>
              <a:off x="10399885" y="2841553"/>
              <a:ext cx="948939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0" i="0" dirty="0">
                  <a:effectLst/>
                  <a:latin typeface="arial" panose="020B0604020202020204" pitchFamily="34" charset="0"/>
                </a:rPr>
                <a:t>Marcelo </a:t>
              </a:r>
              <a:r>
                <a:rPr lang="en-US" sz="1050" b="0" i="0" dirty="0" err="1">
                  <a:effectLst/>
                  <a:latin typeface="arial" panose="020B0604020202020204" pitchFamily="34" charset="0"/>
                </a:rPr>
                <a:t>Eiras</a:t>
              </a:r>
              <a:endParaRPr lang="en-US" sz="1050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99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11</a:t>
            </a:fld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647216F-9DB9-A9AD-91BE-04E56417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296" y="116374"/>
            <a:ext cx="9510354" cy="674508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rgbClr val="0F3C27"/>
                </a:solidFill>
              </a:rPr>
              <a:t>Relação não-persistente</a:t>
            </a:r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355ABE-F679-BADF-6653-7B09391E49DC}"/>
              </a:ext>
            </a:extLst>
          </p:cNvPr>
          <p:cNvGrpSpPr/>
          <p:nvPr/>
        </p:nvGrpSpPr>
        <p:grpSpPr>
          <a:xfrm>
            <a:off x="3173044" y="839499"/>
            <a:ext cx="5351304" cy="5179002"/>
            <a:chOff x="387133" y="839499"/>
            <a:chExt cx="5351304" cy="51790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E3E7D6-E81E-48E2-978D-F6A204F89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7133" y="4224655"/>
              <a:ext cx="5351304" cy="17938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7965FB-BC4D-ED20-2B61-23464F547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5743" y="839499"/>
              <a:ext cx="4814083" cy="3092418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7619BFA-4945-9F2C-427C-D6F4FBB3EF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57948" y="4018862"/>
              <a:ext cx="619433" cy="12463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B0EFDE6-0710-85E6-F1AB-848155054A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3433" y="4137710"/>
              <a:ext cx="363793" cy="12463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0A9F44-E5E2-1351-9BC7-AA83FC3C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8421" t="21262" r="56696" b="49165"/>
            <a:stretch/>
          </p:blipFill>
          <p:spPr>
            <a:xfrm>
              <a:off x="1895166" y="4597774"/>
              <a:ext cx="796413" cy="530491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8BBBCA-764F-B91E-2660-FC462570058C}"/>
              </a:ext>
            </a:extLst>
          </p:cNvPr>
          <p:cNvSpPr txBox="1"/>
          <p:nvPr/>
        </p:nvSpPr>
        <p:spPr>
          <a:xfrm>
            <a:off x="315227" y="6018501"/>
            <a:ext cx="2376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Abadi" panose="020B0604020104020204" pitchFamily="34" charset="0"/>
              </a:rPr>
              <a:t>Fereres</a:t>
            </a:r>
            <a:r>
              <a:rPr lang="en-US" sz="1400" dirty="0">
                <a:latin typeface="Abadi" panose="020B0604020104020204" pitchFamily="34" charset="0"/>
              </a:rPr>
              <a:t> et al., 2009</a:t>
            </a:r>
          </a:p>
        </p:txBody>
      </p:sp>
      <p:pic>
        <p:nvPicPr>
          <p:cNvPr id="33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271750F3-82F3-C993-5F52-21601376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013">
            <a:off x="10592083" y="540136"/>
            <a:ext cx="1749331" cy="17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96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883101D-CFA1-5C0A-8903-D3EF0C39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64" r="26020" b="1"/>
          <a:stretch/>
        </p:blipFill>
        <p:spPr>
          <a:xfrm>
            <a:off x="300014" y="1959435"/>
            <a:ext cx="8769035" cy="357865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12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425F32-3C55-B124-F17A-4DE782B52628}"/>
              </a:ext>
            </a:extLst>
          </p:cNvPr>
          <p:cNvSpPr txBox="1"/>
          <p:nvPr/>
        </p:nvSpPr>
        <p:spPr>
          <a:xfrm>
            <a:off x="768764" y="5407319"/>
            <a:ext cx="1881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Samara et al.,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09F5D3-DECB-8424-848B-B5835BF6ED53}"/>
              </a:ext>
            </a:extLst>
          </p:cNvPr>
          <p:cNvSpPr/>
          <p:nvPr/>
        </p:nvSpPr>
        <p:spPr>
          <a:xfrm>
            <a:off x="7021616" y="1810431"/>
            <a:ext cx="1748589" cy="32413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0543006-C426-8A2D-47CF-93A5F5FD24C5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não-persistente</a:t>
            </a:r>
          </a:p>
        </p:txBody>
      </p:sp>
      <p:pic>
        <p:nvPicPr>
          <p:cNvPr id="16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02E14934-6AA7-589C-B133-186AE2F1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013">
            <a:off x="10592083" y="540136"/>
            <a:ext cx="1749331" cy="17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AF673-9307-6D73-AC4D-8B8214C331E8}"/>
              </a:ext>
            </a:extLst>
          </p:cNvPr>
          <p:cNvSpPr txBox="1"/>
          <p:nvPr/>
        </p:nvSpPr>
        <p:spPr>
          <a:xfrm>
            <a:off x="319585" y="967263"/>
            <a:ext cx="6901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ptos" panose="020B0004020202020204" pitchFamily="34" charset="0"/>
              </a:rPr>
              <a:t>Efeito</a:t>
            </a:r>
            <a:r>
              <a:rPr lang="en-US" sz="2400" dirty="0">
                <a:latin typeface="Aptos" panose="020B0004020202020204" pitchFamily="34" charset="0"/>
              </a:rPr>
              <a:t> de </a:t>
            </a:r>
            <a:r>
              <a:rPr lang="en-US" sz="2400" dirty="0" err="1">
                <a:latin typeface="Aptos" panose="020B0004020202020204" pitchFamily="34" charset="0"/>
              </a:rPr>
              <a:t>inseticidas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na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transmissão</a:t>
            </a:r>
            <a:r>
              <a:rPr lang="en-US" sz="2400" dirty="0">
                <a:latin typeface="Aptos" panose="020B0004020202020204" pitchFamily="34" charset="0"/>
              </a:rPr>
              <a:t> do </a:t>
            </a:r>
            <a:r>
              <a:rPr lang="en-US" sz="2400" b="1" dirty="0"/>
              <a:t>Turnip mosaic virus (</a:t>
            </a:r>
            <a:r>
              <a:rPr lang="en-US" sz="2400" b="1" dirty="0" err="1"/>
              <a:t>TuMV</a:t>
            </a:r>
            <a:r>
              <a:rPr lang="en-US" sz="2400" b="1" dirty="0"/>
              <a:t>)</a:t>
            </a:r>
          </a:p>
          <a:p>
            <a:pPr algn="ctr"/>
            <a:r>
              <a:rPr lang="en-US" sz="2400" dirty="0"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1026" name="Picture 2" descr="Diagnosing turnip mosaic virus in canola | Agriculture and Food">
            <a:extLst>
              <a:ext uri="{FF2B5EF4-FFF2-40B4-BE49-F238E27FC236}">
                <a16:creationId xmlns:a16="http://schemas.microsoft.com/office/drawing/2014/main" id="{2D12E2AD-903A-B094-B6DF-F41347931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667" y="2300195"/>
            <a:ext cx="1942061" cy="25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52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2C76B-EE3D-3711-3098-190B4059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3DD7A-C10C-DBAB-FFAF-1E4CBF8E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A14711-D6C8-ACED-BBB6-D6547340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776" y="3102351"/>
            <a:ext cx="5435414" cy="2809128"/>
          </a:xfrm>
          <a:prstGeom prst="rect">
            <a:avLst/>
          </a:prstGeom>
        </p:spPr>
      </p:pic>
      <p:sp>
        <p:nvSpPr>
          <p:cNvPr id="10" name="Elipse 10">
            <a:extLst>
              <a:ext uri="{FF2B5EF4-FFF2-40B4-BE49-F238E27FC236}">
                <a16:creationId xmlns:a16="http://schemas.microsoft.com/office/drawing/2014/main" id="{C084A0D8-B0A7-604B-D811-92545C212802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2">
            <a:extLst>
              <a:ext uri="{FF2B5EF4-FFF2-40B4-BE49-F238E27FC236}">
                <a16:creationId xmlns:a16="http://schemas.microsoft.com/office/drawing/2014/main" id="{0962B0D1-22DE-0130-9CB2-1EBD8CAAAF7D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F87EE66-55A6-506F-B798-E0373A514A5D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não-persistente</a:t>
            </a:r>
          </a:p>
        </p:txBody>
      </p:sp>
      <p:pic>
        <p:nvPicPr>
          <p:cNvPr id="13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263AEE85-A6B7-4D7E-9468-A7CFA8245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013">
            <a:off x="10592083" y="540136"/>
            <a:ext cx="1749331" cy="17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10FB6529-ABD9-1976-1C1A-3A406C7FA6A7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56E1D9-78D1-1559-86E1-A0947703D648}"/>
              </a:ext>
            </a:extLst>
          </p:cNvPr>
          <p:cNvSpPr txBox="1"/>
          <p:nvPr/>
        </p:nvSpPr>
        <p:spPr>
          <a:xfrm>
            <a:off x="911707" y="5742202"/>
            <a:ext cx="1881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Roberts et al., 1993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4CEECE-1F9C-038E-B4AE-055832626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734" y="1534603"/>
            <a:ext cx="5350251" cy="156774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68BD4E4-5C56-7586-9477-A2FF9BB41189}"/>
              </a:ext>
            </a:extLst>
          </p:cNvPr>
          <p:cNvSpPr/>
          <p:nvPr/>
        </p:nvSpPr>
        <p:spPr>
          <a:xfrm>
            <a:off x="6440575" y="1554197"/>
            <a:ext cx="190042" cy="1900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9C08BF-FB7D-FB83-790F-481B427BD67A}"/>
              </a:ext>
            </a:extLst>
          </p:cNvPr>
          <p:cNvSpPr txBox="1"/>
          <p:nvPr/>
        </p:nvSpPr>
        <p:spPr>
          <a:xfrm>
            <a:off x="6309390" y="1486841"/>
            <a:ext cx="1881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Deltametrina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CB22B19-D09E-F44A-FAC2-C4165346373C}"/>
              </a:ext>
            </a:extLst>
          </p:cNvPr>
          <p:cNvSpPr/>
          <p:nvPr/>
        </p:nvSpPr>
        <p:spPr>
          <a:xfrm>
            <a:off x="6440575" y="1867446"/>
            <a:ext cx="190042" cy="1900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7F35F5-D622-26D9-BAD1-CBAFA4D8AF3A}"/>
              </a:ext>
            </a:extLst>
          </p:cNvPr>
          <p:cNvSpPr txBox="1"/>
          <p:nvPr/>
        </p:nvSpPr>
        <p:spPr>
          <a:xfrm>
            <a:off x="6564624" y="1814766"/>
            <a:ext cx="1881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Lambda-</a:t>
            </a:r>
            <a:r>
              <a:rPr lang="en-US" sz="1600" dirty="0" err="1">
                <a:latin typeface="Aptos" panose="020B0004020202020204" pitchFamily="34" charset="0"/>
              </a:rPr>
              <a:t>Cialotrina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D8372-5CDA-7B89-2572-160A446D0530}"/>
              </a:ext>
            </a:extLst>
          </p:cNvPr>
          <p:cNvSpPr/>
          <p:nvPr/>
        </p:nvSpPr>
        <p:spPr>
          <a:xfrm>
            <a:off x="6440575" y="2182147"/>
            <a:ext cx="190042" cy="1900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FACA44-1F6B-A8EA-ED26-891BA7916465}"/>
              </a:ext>
            </a:extLst>
          </p:cNvPr>
          <p:cNvSpPr txBox="1"/>
          <p:nvPr/>
        </p:nvSpPr>
        <p:spPr>
          <a:xfrm>
            <a:off x="6579138" y="2129467"/>
            <a:ext cx="1881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ptos" panose="020B0004020202020204" pitchFamily="34" charset="0"/>
              </a:rPr>
              <a:t>Controle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5" name="Rectangle: Diagonal Corners Snipped 24">
            <a:extLst>
              <a:ext uri="{FF2B5EF4-FFF2-40B4-BE49-F238E27FC236}">
                <a16:creationId xmlns:a16="http://schemas.microsoft.com/office/drawing/2014/main" id="{99BEA4D8-6896-8008-FB9A-7ED35B618E61}"/>
              </a:ext>
            </a:extLst>
          </p:cNvPr>
          <p:cNvSpPr/>
          <p:nvPr/>
        </p:nvSpPr>
        <p:spPr>
          <a:xfrm>
            <a:off x="3958509" y="916888"/>
            <a:ext cx="3822700" cy="423571"/>
          </a:xfrm>
          <a:prstGeom prst="snip2DiagRect">
            <a:avLst>
              <a:gd name="adj1" fmla="val 0"/>
              <a:gd name="adj2" fmla="val 10184"/>
            </a:avLst>
          </a:prstGeom>
          <a:solidFill>
            <a:srgbClr val="00B050"/>
          </a:solidFill>
          <a:ln>
            <a:solidFill>
              <a:srgbClr val="0F3C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Century Gothic" panose="020B0502020202020204" pitchFamily="34" charset="0"/>
              </a:rPr>
              <a:t>CMV e CAMV - Caupi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339CF3-498F-648F-9A9C-95326DDDA760}"/>
              </a:ext>
            </a:extLst>
          </p:cNvPr>
          <p:cNvSpPr txBox="1"/>
          <p:nvPr/>
        </p:nvSpPr>
        <p:spPr>
          <a:xfrm rot="16200000">
            <a:off x="1611172" y="3516577"/>
            <a:ext cx="24431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ptos" panose="020B0004020202020204" pitchFamily="34" charset="0"/>
              </a:rPr>
              <a:t>Incidência</a:t>
            </a:r>
            <a:r>
              <a:rPr lang="en-US" sz="1600" dirty="0">
                <a:latin typeface="Aptos" panose="020B0004020202020204" pitchFamily="34" charset="0"/>
              </a:rPr>
              <a:t> da </a:t>
            </a:r>
            <a:r>
              <a:rPr lang="en-US" sz="1600" dirty="0" err="1">
                <a:latin typeface="Aptos" panose="020B0004020202020204" pitchFamily="34" charset="0"/>
              </a:rPr>
              <a:t>doença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47D27-9F72-17C7-A43B-D646355CF74C}"/>
              </a:ext>
            </a:extLst>
          </p:cNvPr>
          <p:cNvSpPr txBox="1"/>
          <p:nvPr/>
        </p:nvSpPr>
        <p:spPr>
          <a:xfrm>
            <a:off x="4799394" y="5859147"/>
            <a:ext cx="244316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Dias</a:t>
            </a:r>
          </a:p>
        </p:txBody>
      </p:sp>
      <p:pic>
        <p:nvPicPr>
          <p:cNvPr id="2050" name="Picture 2" descr="Cucumber Mosaic / Dry Beans / Agriculture: Pest Management Guidelines / UC  Statewide IPM Program (UC IPM)">
            <a:extLst>
              <a:ext uri="{FF2B5EF4-FFF2-40B4-BE49-F238E27FC236}">
                <a16:creationId xmlns:a16="http://schemas.microsoft.com/office/drawing/2014/main" id="{635FB9A3-B50E-1D40-E41C-AF49B6E54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391" y="2389538"/>
            <a:ext cx="2678732" cy="7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uliflower mosaic virus (cauliflower mosaic) | PlantwisePlus Knowledge Bank">
            <a:extLst>
              <a:ext uri="{FF2B5EF4-FFF2-40B4-BE49-F238E27FC236}">
                <a16:creationId xmlns:a16="http://schemas.microsoft.com/office/drawing/2014/main" id="{23A6EC07-9C8B-8212-FC8B-AA13CE9F0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413" y="3305387"/>
            <a:ext cx="2192936" cy="14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248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14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CD7EA8-5373-634C-5894-391593984E81}"/>
              </a:ext>
            </a:extLst>
          </p:cNvPr>
          <p:cNvGraphicFramePr>
            <a:graphicFrameLocks noGrp="1"/>
          </p:cNvGraphicFramePr>
          <p:nvPr/>
        </p:nvGraphicFramePr>
        <p:xfrm>
          <a:off x="647191" y="1661976"/>
          <a:ext cx="10034406" cy="4283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155">
                  <a:extLst>
                    <a:ext uri="{9D8B030D-6E8A-4147-A177-3AD203B41FA5}">
                      <a16:colId xmlns:a16="http://schemas.microsoft.com/office/drawing/2014/main" val="1524046229"/>
                    </a:ext>
                  </a:extLst>
                </a:gridCol>
                <a:gridCol w="1998980">
                  <a:extLst>
                    <a:ext uri="{9D8B030D-6E8A-4147-A177-3AD203B41FA5}">
                      <a16:colId xmlns:a16="http://schemas.microsoft.com/office/drawing/2014/main" val="34777139"/>
                    </a:ext>
                  </a:extLst>
                </a:gridCol>
                <a:gridCol w="2067243">
                  <a:extLst>
                    <a:ext uri="{9D8B030D-6E8A-4147-A177-3AD203B41FA5}">
                      <a16:colId xmlns:a16="http://schemas.microsoft.com/office/drawing/2014/main" val="1789527920"/>
                    </a:ext>
                  </a:extLst>
                </a:gridCol>
                <a:gridCol w="1538514">
                  <a:extLst>
                    <a:ext uri="{9D8B030D-6E8A-4147-A177-3AD203B41FA5}">
                      <a16:colId xmlns:a16="http://schemas.microsoft.com/office/drawing/2014/main" val="1223767233"/>
                    </a:ext>
                  </a:extLst>
                </a:gridCol>
                <a:gridCol w="1538514">
                  <a:extLst>
                    <a:ext uri="{9D8B030D-6E8A-4147-A177-3AD203B41FA5}">
                      <a16:colId xmlns:a16="http://schemas.microsoft.com/office/drawing/2014/main" val="235146741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Características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Não-persistente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Semi-persistente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Persistente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661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pt-BR" dirty="0"/>
                        <a:t>Características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Circulativa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Propagativa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803445"/>
                  </a:ext>
                </a:extLst>
              </a:tr>
              <a:tr h="631042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aquisição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Seg. / Min.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2570148"/>
                  </a:ext>
                </a:extLst>
              </a:tr>
              <a:tr h="595086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transmissão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Seg. / Min.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705045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Latência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Horas / dias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Dias / Sem.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037261"/>
                  </a:ext>
                </a:extLst>
              </a:tr>
              <a:tr h="62411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Multiplicação no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Sim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40039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Retenção pelo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Horas / dias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Dias / Sem.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Toda a vida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727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Especificidade do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Baixa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Média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Alta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Alta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2995839"/>
                  </a:ext>
                </a:extLst>
              </a:tr>
            </a:tbl>
          </a:graphicData>
        </a:graphic>
      </p:graphicFrame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323276" y="761976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Free Asian citrus psyllid Icons, Symbols &amp; Images | BioRender">
            <a:extLst>
              <a:ext uri="{FF2B5EF4-FFF2-40B4-BE49-F238E27FC236}">
                <a16:creationId xmlns:a16="http://schemas.microsoft.com/office/drawing/2014/main" id="{A118DE3C-D6D8-B3F4-FCED-B21052F4A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0" b="68871" l="20545" r="79273">
                        <a14:foregroundMark x1="63273" y1="32419" x2="74909" y2="42097"/>
                        <a14:foregroundMark x1="73818" y1="35645" x2="77636" y2="37581"/>
                        <a14:foregroundMark x1="69455" y1="30161" x2="69091" y2="33226"/>
                        <a14:foregroundMark x1="79273" y1="37903" x2="76909" y2="38065"/>
                        <a14:foregroundMark x1="34909" y1="67097" x2="37818" y2="66290"/>
                        <a14:foregroundMark x1="52727" y1="68871" x2="50000" y2="67258"/>
                        <a14:foregroundMark x1="23636" y1="60645" x2="25818" y2="60968"/>
                        <a14:foregroundMark x1="20545" y1="60968" x2="22364" y2="6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0" t="28910" r="19636" b="28867"/>
          <a:stretch/>
        </p:blipFill>
        <p:spPr bwMode="auto">
          <a:xfrm rot="334203" flipH="1">
            <a:off x="8256219" y="970330"/>
            <a:ext cx="917891" cy="7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Free Leafhopper (Empoasca fabae) Icons, Symbols &amp; Images | BioRender">
            <a:extLst>
              <a:ext uri="{FF2B5EF4-FFF2-40B4-BE49-F238E27FC236}">
                <a16:creationId xmlns:a16="http://schemas.microsoft.com/office/drawing/2014/main" id="{E200332E-7479-49AF-C0B6-31B97DE84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37703" r="14247" b="36532"/>
          <a:stretch/>
        </p:blipFill>
        <p:spPr bwMode="auto">
          <a:xfrm rot="10800000" flipV="1">
            <a:off x="9386312" y="1189494"/>
            <a:ext cx="1073370" cy="4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88B25880-F13A-1A23-844D-4673F028B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4529" r="7968" b="11212"/>
          <a:stretch/>
        </p:blipFill>
        <p:spPr bwMode="auto">
          <a:xfrm rot="5400000">
            <a:off x="7049676" y="987085"/>
            <a:ext cx="1138371" cy="10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09EE01C4-740D-BD45-0A46-F92C9F27A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436">
            <a:off x="5033762" y="714956"/>
            <a:ext cx="1275891" cy="127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rips - Biocontrol, Damage and Life Cycle">
            <a:extLst>
              <a:ext uri="{FF2B5EF4-FFF2-40B4-BE49-F238E27FC236}">
                <a16:creationId xmlns:a16="http://schemas.microsoft.com/office/drawing/2014/main" id="{3935168E-4AD0-E25F-C182-530ECAD4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23" y="1028686"/>
            <a:ext cx="1595855" cy="108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5BFBA6-9B3C-D5C0-E764-871B711E393C}"/>
              </a:ext>
            </a:extLst>
          </p:cNvPr>
          <p:cNvSpPr txBox="1"/>
          <p:nvPr/>
        </p:nvSpPr>
        <p:spPr>
          <a:xfrm>
            <a:off x="3127783" y="1189493"/>
            <a:ext cx="1188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Pulgão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4AD2DB-0C74-8135-6AE8-2D9A34B99135}"/>
              </a:ext>
            </a:extLst>
          </p:cNvPr>
          <p:cNvSpPr txBox="1"/>
          <p:nvPr/>
        </p:nvSpPr>
        <p:spPr>
          <a:xfrm>
            <a:off x="6113072" y="1011603"/>
            <a:ext cx="1188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Mosca-branca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B681CF-8307-3C77-F8AC-3625D8D05298}"/>
              </a:ext>
            </a:extLst>
          </p:cNvPr>
          <p:cNvSpPr txBox="1"/>
          <p:nvPr/>
        </p:nvSpPr>
        <p:spPr>
          <a:xfrm>
            <a:off x="8431993" y="766865"/>
            <a:ext cx="1188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Psilídeo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12790-111E-9B9D-2F31-E1BF55B0588F}"/>
              </a:ext>
            </a:extLst>
          </p:cNvPr>
          <p:cNvSpPr txBox="1"/>
          <p:nvPr/>
        </p:nvSpPr>
        <p:spPr>
          <a:xfrm>
            <a:off x="9337408" y="920902"/>
            <a:ext cx="1404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Cigarrinhas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546AA5-FE39-2284-7780-BF3E5CCE2C0F}"/>
              </a:ext>
            </a:extLst>
          </p:cNvPr>
          <p:cNvSpPr txBox="1"/>
          <p:nvPr/>
        </p:nvSpPr>
        <p:spPr>
          <a:xfrm>
            <a:off x="10628908" y="1887596"/>
            <a:ext cx="1092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Tripes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34130F-39E8-5A59-365D-7CD227E50DCD}"/>
              </a:ext>
            </a:extLst>
          </p:cNvPr>
          <p:cNvSpPr/>
          <p:nvPr/>
        </p:nvSpPr>
        <p:spPr>
          <a:xfrm>
            <a:off x="5470510" y="776429"/>
            <a:ext cx="2462757" cy="5305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F485A85-5A58-6097-F662-B47705773AB9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</a:t>
            </a:r>
            <a:r>
              <a:rPr lang="pt-BR" sz="4000" dirty="0" err="1">
                <a:solidFill>
                  <a:srgbClr val="0F3C27"/>
                </a:solidFill>
              </a:rPr>
              <a:t>semi-persistente</a:t>
            </a:r>
            <a:endParaRPr lang="pt-BR" sz="4000" dirty="0">
              <a:solidFill>
                <a:srgbClr val="0F3C27"/>
              </a:solidFill>
            </a:endParaRP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BBC88A2F-5F1C-82D5-138F-E6F9B8EE7284}"/>
              </a:ext>
            </a:extLst>
          </p:cNvPr>
          <p:cNvSpPr/>
          <p:nvPr/>
        </p:nvSpPr>
        <p:spPr>
          <a:xfrm>
            <a:off x="7269164" y="3166939"/>
            <a:ext cx="326229" cy="326229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7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15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425F32-3C55-B124-F17A-4DE782B52628}"/>
              </a:ext>
            </a:extLst>
          </p:cNvPr>
          <p:cNvSpPr txBox="1"/>
          <p:nvPr/>
        </p:nvSpPr>
        <p:spPr>
          <a:xfrm>
            <a:off x="1778340" y="747662"/>
            <a:ext cx="3732113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ptos" panose="020B0004020202020204" pitchFamily="34" charset="0"/>
              </a:rPr>
              <a:t>Closteroviridae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0543006-C426-8A2D-47CF-93A5F5FD24C5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</a:t>
            </a:r>
            <a:r>
              <a:rPr lang="pt-BR" sz="4000" dirty="0" err="1">
                <a:solidFill>
                  <a:srgbClr val="0F3C27"/>
                </a:solidFill>
              </a:rPr>
              <a:t>semi-persistente</a:t>
            </a:r>
            <a:endParaRPr lang="pt-BR" sz="4000" dirty="0">
              <a:solidFill>
                <a:srgbClr val="0F3C27"/>
              </a:solidFill>
            </a:endParaRPr>
          </a:p>
        </p:txBody>
      </p:sp>
      <p:pic>
        <p:nvPicPr>
          <p:cNvPr id="16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02E14934-6AA7-589C-B133-186AE2F1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013">
            <a:off x="-232839" y="204239"/>
            <a:ext cx="1248185" cy="12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C1BF785-03CD-110E-3110-1A1E89AE578B}"/>
              </a:ext>
            </a:extLst>
          </p:cNvPr>
          <p:cNvGrpSpPr/>
          <p:nvPr/>
        </p:nvGrpSpPr>
        <p:grpSpPr>
          <a:xfrm>
            <a:off x="1582947" y="1985870"/>
            <a:ext cx="4255531" cy="4081536"/>
            <a:chOff x="490747" y="1673884"/>
            <a:chExt cx="2833537" cy="27176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CE5EC7-DCEB-567D-17D2-5A1D4C44E813}"/>
                </a:ext>
              </a:extLst>
            </p:cNvPr>
            <p:cNvSpPr txBox="1"/>
            <p:nvPr/>
          </p:nvSpPr>
          <p:spPr>
            <a:xfrm>
              <a:off x="490747" y="3806792"/>
              <a:ext cx="27498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Tomato chlorosis virus - ToCV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E3208-97EF-D048-E663-A8B42A476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4421" y="1673884"/>
              <a:ext cx="2359863" cy="198193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ABCEB8-B87F-6D64-A58D-5A9BA09FB4CC}"/>
              </a:ext>
            </a:extLst>
          </p:cNvPr>
          <p:cNvGrpSpPr/>
          <p:nvPr/>
        </p:nvGrpSpPr>
        <p:grpSpPr>
          <a:xfrm>
            <a:off x="7385507" y="1985870"/>
            <a:ext cx="3105188" cy="3197810"/>
            <a:chOff x="4504026" y="1012434"/>
            <a:chExt cx="3105188" cy="3197810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0C18A92B-4F7C-CBAA-49F4-B6BE7C379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04026" y="1012434"/>
              <a:ext cx="3105188" cy="284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BBFB4D-E1C1-4D08-F0E7-2249F05A4BF2}"/>
                </a:ext>
              </a:extLst>
            </p:cNvPr>
            <p:cNvSpPr txBox="1"/>
            <p:nvPr/>
          </p:nvSpPr>
          <p:spPr>
            <a:xfrm>
              <a:off x="4681692" y="3871690"/>
              <a:ext cx="27498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Citrus tristeza virus - CTV</a:t>
              </a:r>
            </a:p>
          </p:txBody>
        </p:sp>
      </p:grpSp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009D4AE4-C721-B2E0-00AD-56314B772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4529" r="7968" b="11212"/>
          <a:stretch/>
        </p:blipFill>
        <p:spPr bwMode="auto">
          <a:xfrm rot="5400000">
            <a:off x="497770" y="283748"/>
            <a:ext cx="1138371" cy="10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lated image">
            <a:extLst>
              <a:ext uri="{FF2B5EF4-FFF2-40B4-BE49-F238E27FC236}">
                <a16:creationId xmlns:a16="http://schemas.microsoft.com/office/drawing/2014/main" id="{F59FD79B-41BA-3098-A153-5C79AE982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4529" r="7968" b="11212"/>
          <a:stretch/>
        </p:blipFill>
        <p:spPr bwMode="auto">
          <a:xfrm rot="5400000">
            <a:off x="2018098" y="1748093"/>
            <a:ext cx="552465" cy="50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981FD4F6-AC11-4309-DFC2-291A9E4B7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6335">
            <a:off x="7077315" y="1644113"/>
            <a:ext cx="721640" cy="72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C9A945-DC7E-1084-580A-6F87D1F24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888" y="3278022"/>
            <a:ext cx="2392051" cy="18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4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16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0543006-C426-8A2D-47CF-93A5F5FD24C5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</a:t>
            </a:r>
            <a:r>
              <a:rPr lang="pt-BR" sz="4000" dirty="0" err="1">
                <a:solidFill>
                  <a:srgbClr val="0F3C27"/>
                </a:solidFill>
              </a:rPr>
              <a:t>semi-persistente</a:t>
            </a:r>
            <a:endParaRPr lang="pt-BR" sz="4000" dirty="0">
              <a:solidFill>
                <a:srgbClr val="0F3C27"/>
              </a:solidFill>
            </a:endParaRPr>
          </a:p>
        </p:txBody>
      </p:sp>
      <p:pic>
        <p:nvPicPr>
          <p:cNvPr id="16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02E14934-6AA7-589C-B133-186AE2F1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013">
            <a:off x="-232839" y="204239"/>
            <a:ext cx="1248185" cy="12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009D4AE4-C721-B2E0-00AD-56314B772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4529" r="7968" b="11212"/>
          <a:stretch/>
        </p:blipFill>
        <p:spPr bwMode="auto">
          <a:xfrm rot="5400000">
            <a:off x="497770" y="283748"/>
            <a:ext cx="1138371" cy="10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eaf Structure and Function - Advanced ( Read ) | Biology | CK-12 Foundation">
            <a:extLst>
              <a:ext uri="{FF2B5EF4-FFF2-40B4-BE49-F238E27FC236}">
                <a16:creationId xmlns:a16="http://schemas.microsoft.com/office/drawing/2014/main" id="{408966E6-6811-BF5C-BC10-252683AE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5" y="1994124"/>
            <a:ext cx="4044908" cy="277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88F77669-11CB-0BD5-EE16-7B44EA4082A0}"/>
              </a:ext>
            </a:extLst>
          </p:cNvPr>
          <p:cNvSpPr/>
          <p:nvPr/>
        </p:nvSpPr>
        <p:spPr>
          <a:xfrm flipH="1">
            <a:off x="3706971" y="3771151"/>
            <a:ext cx="478972" cy="296028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D70743-EB40-865E-D6B6-D5AAEDF1A53F}"/>
              </a:ext>
            </a:extLst>
          </p:cNvPr>
          <p:cNvCxnSpPr/>
          <p:nvPr/>
        </p:nvCxnSpPr>
        <p:spPr>
          <a:xfrm>
            <a:off x="4110971" y="3554713"/>
            <a:ext cx="3864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F283A74-F471-A4CC-DB1A-99ED37444387}"/>
              </a:ext>
            </a:extLst>
          </p:cNvPr>
          <p:cNvSpPr txBox="1"/>
          <p:nvPr/>
        </p:nvSpPr>
        <p:spPr>
          <a:xfrm>
            <a:off x="3855730" y="3216159"/>
            <a:ext cx="93044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ptos" panose="020B0004020202020204" pitchFamily="34" charset="0"/>
              </a:rPr>
              <a:t>Phloem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3A6F9B-9D7E-6342-A6A2-75DC04DE5F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1"/>
          <a:stretch/>
        </p:blipFill>
        <p:spPr>
          <a:xfrm>
            <a:off x="5112929" y="1648284"/>
            <a:ext cx="2668252" cy="3453251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C8FFDA-5AEB-9513-A048-225E93A81F99}"/>
              </a:ext>
            </a:extLst>
          </p:cNvPr>
          <p:cNvSpPr/>
          <p:nvPr/>
        </p:nvSpPr>
        <p:spPr>
          <a:xfrm>
            <a:off x="4903377" y="2699880"/>
            <a:ext cx="549978" cy="3368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181227-9FE7-AE8C-C8A0-0BF41C4032CC}"/>
              </a:ext>
            </a:extLst>
          </p:cNvPr>
          <p:cNvSpPr txBox="1"/>
          <p:nvPr/>
        </p:nvSpPr>
        <p:spPr>
          <a:xfrm>
            <a:off x="4426883" y="1389246"/>
            <a:ext cx="126539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ptos" panose="020B0004020202020204" pitchFamily="34" charset="0"/>
              </a:rPr>
              <a:t>Estomodeu</a:t>
            </a:r>
            <a:endParaRPr lang="en-US" sz="1600" b="1" dirty="0">
              <a:latin typeface="Aptos" panose="020B00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9F67E1A-1879-6A5A-376F-AD80E1815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271" y="2055360"/>
            <a:ext cx="3477023" cy="2613818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E47D14BB-0655-C185-E0BE-B522B135B5A3}"/>
              </a:ext>
            </a:extLst>
          </p:cNvPr>
          <p:cNvSpPr/>
          <p:nvPr/>
        </p:nvSpPr>
        <p:spPr>
          <a:xfrm rot="2870383" flipH="1">
            <a:off x="11714636" y="3900009"/>
            <a:ext cx="478972" cy="296028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7272ACD-19EE-0CF4-E71E-6A4BC47F69C3}"/>
              </a:ext>
            </a:extLst>
          </p:cNvPr>
          <p:cNvSpPr/>
          <p:nvPr/>
        </p:nvSpPr>
        <p:spPr>
          <a:xfrm rot="5400000" flipH="1">
            <a:off x="10068310" y="4620916"/>
            <a:ext cx="478972" cy="296028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8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17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0543006-C426-8A2D-47CF-93A5F5FD24C5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</a:t>
            </a:r>
            <a:r>
              <a:rPr lang="pt-BR" sz="4000" dirty="0" err="1">
                <a:solidFill>
                  <a:srgbClr val="0F3C27"/>
                </a:solidFill>
              </a:rPr>
              <a:t>semi-persistente</a:t>
            </a:r>
            <a:endParaRPr lang="pt-BR" sz="4000" dirty="0">
              <a:solidFill>
                <a:srgbClr val="0F3C27"/>
              </a:solidFill>
            </a:endParaRPr>
          </a:p>
        </p:txBody>
      </p:sp>
      <p:pic>
        <p:nvPicPr>
          <p:cNvPr id="16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02E14934-6AA7-589C-B133-186AE2F1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013">
            <a:off x="-232839" y="204239"/>
            <a:ext cx="1248185" cy="12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009D4AE4-C721-B2E0-00AD-56314B772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4529" r="7968" b="11212"/>
          <a:stretch/>
        </p:blipFill>
        <p:spPr bwMode="auto">
          <a:xfrm rot="5400000">
            <a:off x="497770" y="283748"/>
            <a:ext cx="1138371" cy="10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07D9B-1236-6B93-03AE-9D0926368A82}"/>
              </a:ext>
            </a:extLst>
          </p:cNvPr>
          <p:cNvSpPr txBox="1"/>
          <p:nvPr/>
        </p:nvSpPr>
        <p:spPr>
          <a:xfrm>
            <a:off x="-151143" y="5502316"/>
            <a:ext cx="1881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ptos" panose="020B0004020202020204" pitchFamily="34" charset="0"/>
              </a:rPr>
              <a:t>Adaptado</a:t>
            </a:r>
            <a:r>
              <a:rPr lang="en-US" sz="1600" dirty="0">
                <a:latin typeface="Aptos" panose="020B0004020202020204" pitchFamily="34" charset="0"/>
              </a:rPr>
              <a:t> de Macedo et al., 2019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EB34651D-FA1B-4565-A42F-3A27D1FFAF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90823"/>
              </p:ext>
            </p:extLst>
          </p:nvPr>
        </p:nvGraphicFramePr>
        <p:xfrm>
          <a:off x="956868" y="1532006"/>
          <a:ext cx="10041621" cy="4371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ítulo 1">
            <a:extLst>
              <a:ext uri="{FF2B5EF4-FFF2-40B4-BE49-F238E27FC236}">
                <a16:creationId xmlns:a16="http://schemas.microsoft.com/office/drawing/2014/main" id="{CE1074F6-58D0-9CF9-30EA-0AA0E657AD62}"/>
              </a:ext>
            </a:extLst>
          </p:cNvPr>
          <p:cNvSpPr txBox="1">
            <a:spLocks/>
          </p:cNvSpPr>
          <p:nvPr/>
        </p:nvSpPr>
        <p:spPr>
          <a:xfrm>
            <a:off x="1375610" y="895627"/>
            <a:ext cx="10041621" cy="1062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/>
              <a:t>Inseticidas para o controle da transmissão primária e secundária do </a:t>
            </a:r>
          </a:p>
          <a:p>
            <a:pPr algn="ctr"/>
            <a:r>
              <a:rPr lang="pt-BR" sz="2800" b="1" dirty="0"/>
              <a:t>ToCV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2FCCD8-AE53-346A-3356-B423F30990AB}"/>
              </a:ext>
            </a:extLst>
          </p:cNvPr>
          <p:cNvSpPr/>
          <p:nvPr/>
        </p:nvSpPr>
        <p:spPr>
          <a:xfrm>
            <a:off x="1375610" y="931694"/>
            <a:ext cx="10191774" cy="479151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27BF2A-36EB-49DE-1330-C3A94442DBB2}"/>
              </a:ext>
            </a:extLst>
          </p:cNvPr>
          <p:cNvGrpSpPr/>
          <p:nvPr/>
        </p:nvGrpSpPr>
        <p:grpSpPr>
          <a:xfrm>
            <a:off x="6524873" y="1295400"/>
            <a:ext cx="5429250" cy="4267200"/>
            <a:chOff x="6524873" y="1295400"/>
            <a:chExt cx="5429250" cy="4267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ED297F-7C84-F515-D2EF-2EEDCFBE2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4873" y="1295400"/>
              <a:ext cx="5429250" cy="42672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377D83-02DF-D357-1329-09A17BB71CFB}"/>
                </a:ext>
              </a:extLst>
            </p:cNvPr>
            <p:cNvCxnSpPr/>
            <p:nvPr/>
          </p:nvCxnSpPr>
          <p:spPr>
            <a:xfrm>
              <a:off x="6760564" y="3717616"/>
              <a:ext cx="4949871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08F7A2-9CB9-5312-7B99-0D14D6DE552E}"/>
                </a:ext>
              </a:extLst>
            </p:cNvPr>
            <p:cNvSpPr txBox="1"/>
            <p:nvPr/>
          </p:nvSpPr>
          <p:spPr>
            <a:xfrm>
              <a:off x="8541656" y="3318446"/>
              <a:ext cx="2456833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  <a:latin typeface="Aptos" panose="020B0004020202020204" pitchFamily="34" charset="0"/>
                </a:rPr>
                <a:t>Transmissão</a:t>
              </a:r>
              <a:r>
                <a:rPr lang="en-US" sz="1600" b="1" dirty="0">
                  <a:solidFill>
                    <a:srgbClr val="FF0000"/>
                  </a:solidFill>
                  <a:latin typeface="Aptos" panose="020B00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ptos" panose="020B0004020202020204" pitchFamily="34" charset="0"/>
                </a:rPr>
                <a:t>primária</a:t>
              </a:r>
              <a:endParaRPr lang="en-US" sz="1600" b="1" dirty="0">
                <a:solidFill>
                  <a:srgbClr val="FF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901D74-BC14-7F26-8D0F-D1752E56CD46}"/>
                </a:ext>
              </a:extLst>
            </p:cNvPr>
            <p:cNvSpPr txBox="1"/>
            <p:nvPr/>
          </p:nvSpPr>
          <p:spPr>
            <a:xfrm>
              <a:off x="8541655" y="3784946"/>
              <a:ext cx="2456833" cy="338554"/>
            </a:xfrm>
            <a:prstGeom prst="rect">
              <a:avLst/>
            </a:prstGeom>
            <a:noFill/>
            <a:ln>
              <a:solidFill>
                <a:srgbClr val="0000FE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accent5">
                      <a:lumMod val="75000"/>
                    </a:schemeClr>
                  </a:solidFill>
                  <a:latin typeface="Aptos" panose="020B0004020202020204" pitchFamily="34" charset="0"/>
                </a:rPr>
                <a:t>Transmissão</a:t>
              </a:r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Aptos" panose="020B00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accent5">
                      <a:lumMod val="75000"/>
                    </a:schemeClr>
                  </a:solidFill>
                  <a:latin typeface="Aptos" panose="020B0004020202020204" pitchFamily="34" charset="0"/>
                </a:rPr>
                <a:t>secundária</a:t>
              </a:r>
              <a:endParaRPr lang="en-US" sz="16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91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18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CD7EA8-5373-634C-5894-391593984E81}"/>
              </a:ext>
            </a:extLst>
          </p:cNvPr>
          <p:cNvGraphicFramePr>
            <a:graphicFrameLocks noGrp="1"/>
          </p:cNvGraphicFramePr>
          <p:nvPr/>
        </p:nvGraphicFramePr>
        <p:xfrm>
          <a:off x="647191" y="1661976"/>
          <a:ext cx="10034406" cy="4283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155">
                  <a:extLst>
                    <a:ext uri="{9D8B030D-6E8A-4147-A177-3AD203B41FA5}">
                      <a16:colId xmlns:a16="http://schemas.microsoft.com/office/drawing/2014/main" val="1524046229"/>
                    </a:ext>
                  </a:extLst>
                </a:gridCol>
                <a:gridCol w="1998980">
                  <a:extLst>
                    <a:ext uri="{9D8B030D-6E8A-4147-A177-3AD203B41FA5}">
                      <a16:colId xmlns:a16="http://schemas.microsoft.com/office/drawing/2014/main" val="34777139"/>
                    </a:ext>
                  </a:extLst>
                </a:gridCol>
                <a:gridCol w="2067243">
                  <a:extLst>
                    <a:ext uri="{9D8B030D-6E8A-4147-A177-3AD203B41FA5}">
                      <a16:colId xmlns:a16="http://schemas.microsoft.com/office/drawing/2014/main" val="1789527920"/>
                    </a:ext>
                  </a:extLst>
                </a:gridCol>
                <a:gridCol w="1538514">
                  <a:extLst>
                    <a:ext uri="{9D8B030D-6E8A-4147-A177-3AD203B41FA5}">
                      <a16:colId xmlns:a16="http://schemas.microsoft.com/office/drawing/2014/main" val="1223767233"/>
                    </a:ext>
                  </a:extLst>
                </a:gridCol>
                <a:gridCol w="1538514">
                  <a:extLst>
                    <a:ext uri="{9D8B030D-6E8A-4147-A177-3AD203B41FA5}">
                      <a16:colId xmlns:a16="http://schemas.microsoft.com/office/drawing/2014/main" val="235146741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Características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Não-persistente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Semi-persistente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Persistente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661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pt-BR" dirty="0"/>
                        <a:t>Características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Circulativa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Propagativa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803445"/>
                  </a:ext>
                </a:extLst>
              </a:tr>
              <a:tr h="631042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aquisição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Seg. / Min.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2570148"/>
                  </a:ext>
                </a:extLst>
              </a:tr>
              <a:tr h="595086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transmissão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Seg. / Min.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705045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Latência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Horas / dias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Dias / Sem.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037261"/>
                  </a:ext>
                </a:extLst>
              </a:tr>
              <a:tr h="62411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Multiplicação no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Sim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40039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Retenção pelo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Horas / dias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Dias / Sem.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Toda a vida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727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Especificidade do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Baixa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Média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Alta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Alta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2995839"/>
                  </a:ext>
                </a:extLst>
              </a:tr>
            </a:tbl>
          </a:graphicData>
        </a:graphic>
      </p:graphicFrame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093294" y="761976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Free Asian citrus psyllid Icons, Symbols &amp; Images | BioRender">
            <a:extLst>
              <a:ext uri="{FF2B5EF4-FFF2-40B4-BE49-F238E27FC236}">
                <a16:creationId xmlns:a16="http://schemas.microsoft.com/office/drawing/2014/main" id="{A118DE3C-D6D8-B3F4-FCED-B21052F4A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0" b="68871" l="20545" r="79273">
                        <a14:foregroundMark x1="63273" y1="32419" x2="74909" y2="42097"/>
                        <a14:foregroundMark x1="73818" y1="35645" x2="77636" y2="37581"/>
                        <a14:foregroundMark x1="69455" y1="30161" x2="69091" y2="33226"/>
                        <a14:foregroundMark x1="79273" y1="37903" x2="76909" y2="38065"/>
                        <a14:foregroundMark x1="34909" y1="67097" x2="37818" y2="66290"/>
                        <a14:foregroundMark x1="52727" y1="68871" x2="50000" y2="67258"/>
                        <a14:foregroundMark x1="23636" y1="60645" x2="25818" y2="60968"/>
                        <a14:foregroundMark x1="20545" y1="60968" x2="22364" y2="6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0" t="28910" r="19636" b="28867"/>
          <a:stretch/>
        </p:blipFill>
        <p:spPr bwMode="auto">
          <a:xfrm rot="334203" flipH="1">
            <a:off x="8256219" y="970330"/>
            <a:ext cx="917891" cy="7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Free Leafhopper (Empoasca fabae) Icons, Symbols &amp; Images | BioRender">
            <a:extLst>
              <a:ext uri="{FF2B5EF4-FFF2-40B4-BE49-F238E27FC236}">
                <a16:creationId xmlns:a16="http://schemas.microsoft.com/office/drawing/2014/main" id="{E200332E-7479-49AF-C0B6-31B97DE84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37703" r="14247" b="36532"/>
          <a:stretch/>
        </p:blipFill>
        <p:spPr bwMode="auto">
          <a:xfrm rot="10800000" flipV="1">
            <a:off x="9386312" y="1189494"/>
            <a:ext cx="1073370" cy="4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88B25880-F13A-1A23-844D-4673F028B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4529" r="7968" b="11212"/>
          <a:stretch/>
        </p:blipFill>
        <p:spPr bwMode="auto">
          <a:xfrm rot="5400000">
            <a:off x="7049676" y="987085"/>
            <a:ext cx="1138371" cy="10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09EE01C4-740D-BD45-0A46-F92C9F27A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436">
            <a:off x="5033762" y="714956"/>
            <a:ext cx="1275891" cy="127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rips - Biocontrol, Damage and Life Cycle">
            <a:extLst>
              <a:ext uri="{FF2B5EF4-FFF2-40B4-BE49-F238E27FC236}">
                <a16:creationId xmlns:a16="http://schemas.microsoft.com/office/drawing/2014/main" id="{3935168E-4AD0-E25F-C182-530ECAD4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23" y="1028686"/>
            <a:ext cx="1595855" cy="108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5BFBA6-9B3C-D5C0-E764-871B711E393C}"/>
              </a:ext>
            </a:extLst>
          </p:cNvPr>
          <p:cNvSpPr txBox="1"/>
          <p:nvPr/>
        </p:nvSpPr>
        <p:spPr>
          <a:xfrm>
            <a:off x="3127783" y="1189493"/>
            <a:ext cx="1188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Pulgão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4AD2DB-0C74-8135-6AE8-2D9A34B99135}"/>
              </a:ext>
            </a:extLst>
          </p:cNvPr>
          <p:cNvSpPr txBox="1"/>
          <p:nvPr/>
        </p:nvSpPr>
        <p:spPr>
          <a:xfrm>
            <a:off x="6113072" y="1011603"/>
            <a:ext cx="1188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Mosca-branca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B681CF-8307-3C77-F8AC-3625D8D05298}"/>
              </a:ext>
            </a:extLst>
          </p:cNvPr>
          <p:cNvSpPr txBox="1"/>
          <p:nvPr/>
        </p:nvSpPr>
        <p:spPr>
          <a:xfrm>
            <a:off x="8431993" y="766865"/>
            <a:ext cx="1188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Psilídeo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12790-111E-9B9D-2F31-E1BF55B0588F}"/>
              </a:ext>
            </a:extLst>
          </p:cNvPr>
          <p:cNvSpPr txBox="1"/>
          <p:nvPr/>
        </p:nvSpPr>
        <p:spPr>
          <a:xfrm>
            <a:off x="9337408" y="920902"/>
            <a:ext cx="1404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Cigarrinhas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546AA5-FE39-2284-7780-BF3E5CCE2C0F}"/>
              </a:ext>
            </a:extLst>
          </p:cNvPr>
          <p:cNvSpPr txBox="1"/>
          <p:nvPr/>
        </p:nvSpPr>
        <p:spPr>
          <a:xfrm>
            <a:off x="10628908" y="1887596"/>
            <a:ext cx="1092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Tripes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34130F-39E8-5A59-365D-7CD227E50DCD}"/>
              </a:ext>
            </a:extLst>
          </p:cNvPr>
          <p:cNvSpPr/>
          <p:nvPr/>
        </p:nvSpPr>
        <p:spPr>
          <a:xfrm>
            <a:off x="7300209" y="790882"/>
            <a:ext cx="4357656" cy="5305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F485A85-5A58-6097-F662-B47705773AB9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persistente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BBC88A2F-5F1C-82D5-138F-E6F9B8EE7284}"/>
              </a:ext>
            </a:extLst>
          </p:cNvPr>
          <p:cNvSpPr/>
          <p:nvPr/>
        </p:nvSpPr>
        <p:spPr>
          <a:xfrm>
            <a:off x="10715136" y="3138022"/>
            <a:ext cx="327600" cy="326229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10 Points 6">
            <a:extLst>
              <a:ext uri="{FF2B5EF4-FFF2-40B4-BE49-F238E27FC236}">
                <a16:creationId xmlns:a16="http://schemas.microsoft.com/office/drawing/2014/main" id="{6A34E8A8-24F1-F860-FC38-BF06C14CA574}"/>
              </a:ext>
            </a:extLst>
          </p:cNvPr>
          <p:cNvSpPr/>
          <p:nvPr/>
        </p:nvSpPr>
        <p:spPr>
          <a:xfrm>
            <a:off x="10715136" y="3791133"/>
            <a:ext cx="327600" cy="326229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Ácaros tetraniquídeos e outros ácaros | Koppert Brasil">
            <a:extLst>
              <a:ext uri="{FF2B5EF4-FFF2-40B4-BE49-F238E27FC236}">
                <a16:creationId xmlns:a16="http://schemas.microsoft.com/office/drawing/2014/main" id="{4ACD8762-02C5-B064-0F96-0217A8841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12362" r="26879" b="14808"/>
          <a:stretch/>
        </p:blipFill>
        <p:spPr bwMode="auto">
          <a:xfrm rot="2763318">
            <a:off x="11068667" y="2370262"/>
            <a:ext cx="523641" cy="65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493795-33DA-24AA-853B-99F78E3D5BB5}"/>
              </a:ext>
            </a:extLst>
          </p:cNvPr>
          <p:cNvSpPr txBox="1"/>
          <p:nvPr/>
        </p:nvSpPr>
        <p:spPr>
          <a:xfrm>
            <a:off x="10747733" y="2891206"/>
            <a:ext cx="1092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Ácaros</a:t>
            </a:r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1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19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F485A85-5A58-6097-F662-B47705773AB9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persistente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56AC09-6D26-8528-7DAB-0B07BEB34DA8}"/>
              </a:ext>
            </a:extLst>
          </p:cNvPr>
          <p:cNvGrpSpPr/>
          <p:nvPr/>
        </p:nvGrpSpPr>
        <p:grpSpPr>
          <a:xfrm>
            <a:off x="-83588" y="-144377"/>
            <a:ext cx="4129855" cy="3039848"/>
            <a:chOff x="83842" y="629390"/>
            <a:chExt cx="4129855" cy="3039848"/>
          </a:xfrm>
        </p:grpSpPr>
        <p:pic>
          <p:nvPicPr>
            <p:cNvPr id="2050" name="Picture 2" descr="Agristar do Brasil - Produção e comercialização de sementes">
              <a:extLst>
                <a:ext uri="{FF2B5EF4-FFF2-40B4-BE49-F238E27FC236}">
                  <a16:creationId xmlns:a16="http://schemas.microsoft.com/office/drawing/2014/main" id="{493B6440-EC61-C0E5-A429-3511BC7A95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69" y="1347577"/>
              <a:ext cx="2629003" cy="194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F1A2F7-08B7-0332-CF96-32C80EB2321D}"/>
                </a:ext>
              </a:extLst>
            </p:cNvPr>
            <p:cNvSpPr txBox="1"/>
            <p:nvPr/>
          </p:nvSpPr>
          <p:spPr>
            <a:xfrm>
              <a:off x="386812" y="629390"/>
              <a:ext cx="3732113" cy="76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latin typeface="Aptos" panose="020B0004020202020204" pitchFamily="34" charset="0"/>
                </a:rPr>
                <a:t>Begomovirus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22880A-3279-E5B7-B949-8904AD678C54}"/>
                </a:ext>
              </a:extLst>
            </p:cNvPr>
            <p:cNvSpPr txBox="1"/>
            <p:nvPr/>
          </p:nvSpPr>
          <p:spPr>
            <a:xfrm>
              <a:off x="83842" y="3330684"/>
              <a:ext cx="412985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Tomato severe rugose virus - ToSRV</a:t>
              </a:r>
            </a:p>
          </p:txBody>
        </p:sp>
        <p:pic>
          <p:nvPicPr>
            <p:cNvPr id="32" name="Picture 2" descr="Related image">
              <a:extLst>
                <a:ext uri="{FF2B5EF4-FFF2-40B4-BE49-F238E27FC236}">
                  <a16:creationId xmlns:a16="http://schemas.microsoft.com/office/drawing/2014/main" id="{E3532E3D-BC23-EF54-42CA-F9C54286B8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7" t="14529" r="7968" b="11212"/>
            <a:stretch/>
          </p:blipFill>
          <p:spPr bwMode="auto">
            <a:xfrm rot="5400000">
              <a:off x="354161" y="976141"/>
              <a:ext cx="698728" cy="633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D7259B-E30A-8669-5ADE-35C7C6D45E82}"/>
              </a:ext>
            </a:extLst>
          </p:cNvPr>
          <p:cNvGrpSpPr/>
          <p:nvPr/>
        </p:nvGrpSpPr>
        <p:grpSpPr>
          <a:xfrm>
            <a:off x="-178360" y="2790926"/>
            <a:ext cx="4129855" cy="3586019"/>
            <a:chOff x="-271217" y="2788163"/>
            <a:chExt cx="4129855" cy="358601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DC6C5F2-1C91-828F-C4DA-70EC44755822}"/>
                </a:ext>
              </a:extLst>
            </p:cNvPr>
            <p:cNvSpPr txBox="1"/>
            <p:nvPr/>
          </p:nvSpPr>
          <p:spPr>
            <a:xfrm>
              <a:off x="-51721" y="2788163"/>
              <a:ext cx="3732113" cy="76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latin typeface="Aptos" panose="020B0004020202020204" pitchFamily="34" charset="0"/>
                </a:rPr>
                <a:t>Marafavirus</a:t>
              </a:r>
              <a:endParaRPr lang="en-US" sz="3200" dirty="0">
                <a:latin typeface="Aptos" panose="020B00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0B48010-22C5-09F3-F17F-80E20B298D3A}"/>
                </a:ext>
              </a:extLst>
            </p:cNvPr>
            <p:cNvGrpSpPr/>
            <p:nvPr/>
          </p:nvGrpSpPr>
          <p:grpSpPr>
            <a:xfrm>
              <a:off x="-271217" y="3010421"/>
              <a:ext cx="4129855" cy="3363761"/>
              <a:chOff x="178815" y="3622867"/>
              <a:chExt cx="4129855" cy="336376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8D83C96-A561-9681-6940-96AE07845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3183" y="4138467"/>
                <a:ext cx="2141120" cy="2418206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3D22B4-4346-1B29-D46D-456CB18EF970}"/>
                  </a:ext>
                </a:extLst>
              </p:cNvPr>
              <p:cNvSpPr txBox="1"/>
              <p:nvPr/>
            </p:nvSpPr>
            <p:spPr>
              <a:xfrm>
                <a:off x="178815" y="6648074"/>
                <a:ext cx="412985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Aptos" panose="020B0004020202020204" pitchFamily="34" charset="0"/>
                  </a:rPr>
                  <a:t>Maize </a:t>
                </a:r>
                <a:r>
                  <a:rPr lang="en-US" sz="1600" b="1" dirty="0" err="1">
                    <a:latin typeface="Aptos" panose="020B0004020202020204" pitchFamily="34" charset="0"/>
                  </a:rPr>
                  <a:t>rayado</a:t>
                </a:r>
                <a:r>
                  <a:rPr lang="en-US" sz="1600" b="1" dirty="0">
                    <a:latin typeface="Aptos" panose="020B0004020202020204" pitchFamily="34" charset="0"/>
                  </a:rPr>
                  <a:t> </a:t>
                </a:r>
                <a:r>
                  <a:rPr lang="en-US" sz="1600" b="1" dirty="0" err="1">
                    <a:latin typeface="Aptos" panose="020B0004020202020204" pitchFamily="34" charset="0"/>
                  </a:rPr>
                  <a:t>fino</a:t>
                </a:r>
                <a:r>
                  <a:rPr lang="en-US" sz="1600" b="1" dirty="0">
                    <a:latin typeface="Aptos" panose="020B0004020202020204" pitchFamily="34" charset="0"/>
                  </a:rPr>
                  <a:t> virus - MRFV</a:t>
                </a:r>
              </a:p>
            </p:txBody>
          </p:sp>
          <p:pic>
            <p:nvPicPr>
              <p:cNvPr id="33" name="Picture 6" descr="Free Leafhopper (Empoasca fabae) Icons, Symbols &amp; Images | BioRender">
                <a:extLst>
                  <a:ext uri="{FF2B5EF4-FFF2-40B4-BE49-F238E27FC236}">
                    <a16:creationId xmlns:a16="http://schemas.microsoft.com/office/drawing/2014/main" id="{C0E20CC8-E911-FF47-DDF6-46C1B47043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5" t="37703" r="14247" b="36532"/>
              <a:stretch/>
            </p:blipFill>
            <p:spPr bwMode="auto">
              <a:xfrm rot="8021786" flipV="1">
                <a:off x="318792" y="3912562"/>
                <a:ext cx="1073370" cy="4939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DE36957-26AA-CCF1-5D88-BB3CC758CC89}"/>
              </a:ext>
            </a:extLst>
          </p:cNvPr>
          <p:cNvGrpSpPr/>
          <p:nvPr/>
        </p:nvGrpSpPr>
        <p:grpSpPr>
          <a:xfrm>
            <a:off x="3575253" y="472314"/>
            <a:ext cx="4579410" cy="5080470"/>
            <a:chOff x="7600947" y="615531"/>
            <a:chExt cx="4579410" cy="50804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4447589-07FB-ACB6-2786-15E5698D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77121" y="1368381"/>
              <a:ext cx="2559040" cy="41847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90EFA96-D901-727A-8DA2-F2288CFB781A}"/>
                </a:ext>
              </a:extLst>
            </p:cNvPr>
            <p:cNvSpPr txBox="1"/>
            <p:nvPr/>
          </p:nvSpPr>
          <p:spPr>
            <a:xfrm>
              <a:off x="8349482" y="615531"/>
              <a:ext cx="2889340" cy="76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latin typeface="Aptos" panose="020B0004020202020204" pitchFamily="34" charset="0"/>
                </a:rPr>
                <a:t>Tospovirus</a:t>
              </a:r>
              <a:endParaRPr lang="en-US" sz="3200" dirty="0">
                <a:latin typeface="Aptos" panose="020B00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16BA07-32C9-EDB5-F1CA-DE2A5736D5FD}"/>
                </a:ext>
              </a:extLst>
            </p:cNvPr>
            <p:cNvSpPr txBox="1"/>
            <p:nvPr/>
          </p:nvSpPr>
          <p:spPr>
            <a:xfrm>
              <a:off x="11136161" y="4618783"/>
              <a:ext cx="104419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ptos" panose="020B0004020202020204" pitchFamily="34" charset="0"/>
                </a:rPr>
                <a:t>TSWV TCSV GRSV CSNV</a:t>
              </a:r>
            </a:p>
          </p:txBody>
        </p:sp>
        <p:pic>
          <p:nvPicPr>
            <p:cNvPr id="38" name="Picture 2" descr="Thrips - Biocontrol, Damage and Life Cycle">
              <a:extLst>
                <a:ext uri="{FF2B5EF4-FFF2-40B4-BE49-F238E27FC236}">
                  <a16:creationId xmlns:a16="http://schemas.microsoft.com/office/drawing/2014/main" id="{B4DC9E9E-C793-A887-7869-7A613DACB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0947" y="742263"/>
              <a:ext cx="1595855" cy="108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3308D83-4B5A-BBBD-99B8-75B0B99E3E29}"/>
              </a:ext>
            </a:extLst>
          </p:cNvPr>
          <p:cNvGrpSpPr/>
          <p:nvPr/>
        </p:nvGrpSpPr>
        <p:grpSpPr>
          <a:xfrm>
            <a:off x="8209427" y="1100414"/>
            <a:ext cx="3231394" cy="4435177"/>
            <a:chOff x="3477729" y="2624551"/>
            <a:chExt cx="3231394" cy="443517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387968-B3D3-428D-79A2-D1C7312BF837}"/>
                </a:ext>
              </a:extLst>
            </p:cNvPr>
            <p:cNvSpPr txBox="1"/>
            <p:nvPr/>
          </p:nvSpPr>
          <p:spPr>
            <a:xfrm>
              <a:off x="3806580" y="2624551"/>
              <a:ext cx="2902542" cy="76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latin typeface="Aptos" panose="020B0004020202020204" pitchFamily="34" charset="0"/>
                </a:rPr>
                <a:t>Cilevirus</a:t>
              </a:r>
              <a:endParaRPr lang="en-US" sz="3200" dirty="0">
                <a:latin typeface="Aptos" panose="020B00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7691F4D-5969-266C-BE6F-78E39A6B0A2E}"/>
                </a:ext>
              </a:extLst>
            </p:cNvPr>
            <p:cNvSpPr txBox="1"/>
            <p:nvPr/>
          </p:nvSpPr>
          <p:spPr>
            <a:xfrm>
              <a:off x="3806580" y="6721174"/>
              <a:ext cx="29025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VTBs – Leprose do citrus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9EBFCAA-E0EB-98FD-DE99-6554BAF1F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2736"/>
            <a:stretch/>
          </p:blipFill>
          <p:spPr>
            <a:xfrm>
              <a:off x="3806580" y="3429000"/>
              <a:ext cx="2902542" cy="205936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23E1878-A035-AB32-E9B6-3A468293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06581" y="5544901"/>
              <a:ext cx="2902542" cy="1119740"/>
            </a:xfrm>
            <a:prstGeom prst="rect">
              <a:avLst/>
            </a:prstGeom>
          </p:spPr>
        </p:pic>
        <p:pic>
          <p:nvPicPr>
            <p:cNvPr id="43" name="Picture 2" descr="Ácaros tetraniquídeos e outros ácaros | Koppert Brasil">
              <a:extLst>
                <a:ext uri="{FF2B5EF4-FFF2-40B4-BE49-F238E27FC236}">
                  <a16:creationId xmlns:a16="http://schemas.microsoft.com/office/drawing/2014/main" id="{3F32FDA4-545B-2713-DABA-B98736A2C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2" t="12362" r="26879" b="14808"/>
            <a:stretch/>
          </p:blipFill>
          <p:spPr bwMode="auto">
            <a:xfrm rot="2763318">
              <a:off x="3544759" y="2956479"/>
              <a:ext cx="523641" cy="65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350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11886" y="116374"/>
            <a:ext cx="3134763" cy="674508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rgbClr val="0F3C27"/>
                </a:solidFill>
              </a:rPr>
              <a:t>Conceitos</a:t>
            </a: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1FAF-3C9A-4AF0-ACDF-C84C69CD48FA}" type="datetime1">
              <a:rPr lang="pt-BR" smtClean="0"/>
              <a:t>06/11/2023</a:t>
            </a:fld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Conteúdo 2"/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2" name="Subtítulo 12">
            <a:extLst>
              <a:ext uri="{FF2B5EF4-FFF2-40B4-BE49-F238E27FC236}">
                <a16:creationId xmlns:a16="http://schemas.microsoft.com/office/drawing/2014/main" id="{01EDDCFC-D95D-43C9-981E-9DE1DE79B2AD}"/>
              </a:ext>
            </a:extLst>
          </p:cNvPr>
          <p:cNvSpPr txBox="1">
            <a:spLocks/>
          </p:cNvSpPr>
          <p:nvPr/>
        </p:nvSpPr>
        <p:spPr>
          <a:xfrm>
            <a:off x="443106" y="1051141"/>
            <a:ext cx="11484429" cy="2130404"/>
          </a:xfrm>
          <a:prstGeom prst="rect">
            <a:avLst/>
          </a:prstGeom>
          <a:ln w="19050">
            <a:noFill/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3200" dirty="0">
                <a:latin typeface="Century Gothic" panose="020B0502020202020204" pitchFamily="34" charset="0"/>
              </a:rPr>
              <a:t>Inseticidas:</a:t>
            </a:r>
          </a:p>
          <a:p>
            <a:pPr marL="0" indent="0">
              <a:spcBef>
                <a:spcPts val="0"/>
              </a:spcBef>
              <a:buNone/>
            </a:pPr>
            <a:endParaRPr lang="pt-BR" sz="32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BR" dirty="0">
                <a:latin typeface="Century Gothic" panose="020B0502020202020204" pitchFamily="34" charset="0"/>
              </a:rPr>
              <a:t>“</a:t>
            </a:r>
            <a:r>
              <a:rPr lang="pt-BR" i="1" dirty="0">
                <a:latin typeface="Century Gothic" panose="020B0502020202020204" pitchFamily="34" charset="0"/>
              </a:rPr>
              <a:t>... são compostos químicos ou biológicos que aplicados direta ou indiretamente sobre os insetos, em doses adequadas, provocam sua morte.” </a:t>
            </a:r>
            <a:r>
              <a:rPr lang="pt-BR" dirty="0">
                <a:latin typeface="Century Gothic" panose="020B0502020202020204" pitchFamily="34" charset="0"/>
              </a:rPr>
              <a:t>(</a:t>
            </a:r>
            <a:r>
              <a:rPr lang="pt-BR" dirty="0" err="1">
                <a:latin typeface="Century Gothic" panose="020B0502020202020204" pitchFamily="34" charset="0"/>
              </a:rPr>
              <a:t>Gallo</a:t>
            </a:r>
            <a:r>
              <a:rPr lang="pt-BR" dirty="0">
                <a:latin typeface="Century Gothic" panose="020B0502020202020204" pitchFamily="34" charset="0"/>
              </a:rPr>
              <a:t> et al., 2002)</a:t>
            </a:r>
          </a:p>
          <a:p>
            <a:pPr marL="0" indent="0">
              <a:buNone/>
            </a:pPr>
            <a:endParaRPr lang="pt-BR" sz="3200" i="1" dirty="0">
              <a:latin typeface="Century Gothic" panose="020B0502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CB1AED7-13AC-42B2-9940-651DA3027240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CB45A-D28D-805C-D6C2-D8DD4B9AF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2</a:t>
            </a:fld>
            <a:endParaRPr lang="en-US"/>
          </a:p>
        </p:txBody>
      </p:sp>
      <p:pic>
        <p:nvPicPr>
          <p:cNvPr id="2050" name="Picture 2" descr="Livro - Entomologia Agrícola - AGROLIVROS">
            <a:extLst>
              <a:ext uri="{FF2B5EF4-FFF2-40B4-BE49-F238E27FC236}">
                <a16:creationId xmlns:a16="http://schemas.microsoft.com/office/drawing/2014/main" id="{91F26E3E-F000-80CD-5205-6B25B7C2D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036" y="2593522"/>
            <a:ext cx="789313" cy="11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ítulo 12">
            <a:extLst>
              <a:ext uri="{FF2B5EF4-FFF2-40B4-BE49-F238E27FC236}">
                <a16:creationId xmlns:a16="http://schemas.microsoft.com/office/drawing/2014/main" id="{BF44435D-E20F-DBFE-EA9F-9B7772354BCB}"/>
              </a:ext>
            </a:extLst>
          </p:cNvPr>
          <p:cNvSpPr txBox="1">
            <a:spLocks/>
          </p:cNvSpPr>
          <p:nvPr/>
        </p:nvSpPr>
        <p:spPr>
          <a:xfrm>
            <a:off x="353785" y="3629522"/>
            <a:ext cx="11484429" cy="668459"/>
          </a:xfrm>
          <a:prstGeom prst="rect">
            <a:avLst/>
          </a:prstGeom>
          <a:ln w="19050">
            <a:noFill/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200" b="1" dirty="0">
                <a:latin typeface="Century Gothic" panose="020B0502020202020204" pitchFamily="34" charset="0"/>
              </a:rPr>
              <a:t>Controle tradicional:</a:t>
            </a:r>
            <a:endParaRPr lang="pt-BR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pt-BR" sz="3200" b="1" i="1" dirty="0">
              <a:latin typeface="Century Gothic" panose="020B0502020202020204" pitchFamily="34" charset="0"/>
            </a:endParaRPr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11EB55F5-847C-B574-B253-D54D8B1EF8A0}"/>
              </a:ext>
            </a:extLst>
          </p:cNvPr>
          <p:cNvSpPr/>
          <p:nvPr/>
        </p:nvSpPr>
        <p:spPr>
          <a:xfrm>
            <a:off x="595506" y="4637580"/>
            <a:ext cx="3822700" cy="546100"/>
          </a:xfrm>
          <a:prstGeom prst="snip2DiagRect">
            <a:avLst>
              <a:gd name="adj1" fmla="val 0"/>
              <a:gd name="adj2" fmla="val 37597"/>
            </a:avLst>
          </a:prstGeom>
          <a:solidFill>
            <a:srgbClr val="548687"/>
          </a:solidFill>
          <a:ln>
            <a:solidFill>
              <a:srgbClr val="0F3C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Century Gothic" panose="020B0502020202020204" pitchFamily="34" charset="0"/>
              </a:rPr>
              <a:t>Aplicação sistemática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BEB8BF4-124B-CCCC-8CD4-69A04BE343E4}"/>
              </a:ext>
            </a:extLst>
          </p:cNvPr>
          <p:cNvSpPr/>
          <p:nvPr/>
        </p:nvSpPr>
        <p:spPr>
          <a:xfrm>
            <a:off x="5481864" y="4529630"/>
            <a:ext cx="1384300" cy="762000"/>
          </a:xfrm>
          <a:prstGeom prst="rightArrow">
            <a:avLst/>
          </a:prstGeom>
          <a:solidFill>
            <a:srgbClr val="8FBC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8AD18677-73BD-0DE0-8CAD-618277DFE183}"/>
              </a:ext>
            </a:extLst>
          </p:cNvPr>
          <p:cNvSpPr/>
          <p:nvPr/>
        </p:nvSpPr>
        <p:spPr>
          <a:xfrm>
            <a:off x="7485992" y="4637580"/>
            <a:ext cx="3822700" cy="546100"/>
          </a:xfrm>
          <a:prstGeom prst="snip2DiagRect">
            <a:avLst>
              <a:gd name="adj1" fmla="val 0"/>
              <a:gd name="adj2" fmla="val 37597"/>
            </a:avLst>
          </a:prstGeom>
          <a:solidFill>
            <a:srgbClr val="548687"/>
          </a:solidFill>
          <a:ln>
            <a:solidFill>
              <a:srgbClr val="0F3C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Century Gothic" panose="020B0502020202020204" pitchFamily="34" charset="0"/>
              </a:rPr>
              <a:t>Calendário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91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20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157464" y="761976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F485A85-5A58-6097-F662-B47705773AB9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persistente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1E2A9E-50AC-7209-0EDE-22F08D428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79" y="1398114"/>
            <a:ext cx="2552700" cy="1800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36AB61-2948-A877-5833-8309F9B0F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79" y="3406171"/>
            <a:ext cx="1773226" cy="26901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76623B-858E-0A12-9C90-0A06EC7A2FC7}"/>
              </a:ext>
            </a:extLst>
          </p:cNvPr>
          <p:cNvSpPr txBox="1"/>
          <p:nvPr/>
        </p:nvSpPr>
        <p:spPr>
          <a:xfrm>
            <a:off x="390658" y="648069"/>
            <a:ext cx="2902542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 err="1">
                <a:latin typeface="Aptos" panose="020B0004020202020204" pitchFamily="34" charset="0"/>
              </a:rPr>
              <a:t>Molicutes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283831-1A07-53B6-B111-850049CE523D}"/>
              </a:ext>
            </a:extLst>
          </p:cNvPr>
          <p:cNvSpPr txBox="1"/>
          <p:nvPr/>
        </p:nvSpPr>
        <p:spPr>
          <a:xfrm>
            <a:off x="1886474" y="2963701"/>
            <a:ext cx="13192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latin typeface="Aptos" panose="020B0004020202020204" pitchFamily="34" charset="0"/>
              </a:rPr>
              <a:t>F</a:t>
            </a:r>
            <a:r>
              <a:rPr lang="en-US" sz="1600" b="1" dirty="0" err="1">
                <a:latin typeface="Aptos" panose="020B0004020202020204" pitchFamily="34" charset="0"/>
              </a:rPr>
              <a:t>itoplasma</a:t>
            </a:r>
            <a:endParaRPr lang="en-US" sz="1600" b="1" dirty="0"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195A53-1A4B-BD7C-474D-AD48933AEBA2}"/>
              </a:ext>
            </a:extLst>
          </p:cNvPr>
          <p:cNvSpPr txBox="1"/>
          <p:nvPr/>
        </p:nvSpPr>
        <p:spPr>
          <a:xfrm>
            <a:off x="1886045" y="3348336"/>
            <a:ext cx="156182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600" b="1" dirty="0" err="1">
                <a:latin typeface="Aptos" panose="020B0004020202020204" pitchFamily="34" charset="0"/>
              </a:rPr>
              <a:t>Espir</a:t>
            </a:r>
            <a:r>
              <a:rPr lang="en-US" sz="1600" b="1" dirty="0" err="1">
                <a:latin typeface="Aptos" panose="020B0004020202020204" pitchFamily="34" charset="0"/>
              </a:rPr>
              <a:t>oplasma</a:t>
            </a:r>
            <a:endParaRPr lang="en-US" sz="1600" b="1" dirty="0">
              <a:latin typeface="Aptos" panose="020B00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383EE7-AB43-BD1F-1F18-1B1770D61351}"/>
              </a:ext>
            </a:extLst>
          </p:cNvPr>
          <p:cNvGrpSpPr/>
          <p:nvPr/>
        </p:nvGrpSpPr>
        <p:grpSpPr>
          <a:xfrm>
            <a:off x="3662737" y="868298"/>
            <a:ext cx="3811599" cy="4245037"/>
            <a:chOff x="3971746" y="428229"/>
            <a:chExt cx="3811599" cy="4245037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A7DD907C-DD00-BC74-E2A9-09DE741CF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1746" y="1837263"/>
              <a:ext cx="2902543" cy="2230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F6A83A-9DC2-C92B-88CF-55153EEB8C57}"/>
                </a:ext>
              </a:extLst>
            </p:cNvPr>
            <p:cNvSpPr txBox="1"/>
            <p:nvPr/>
          </p:nvSpPr>
          <p:spPr>
            <a:xfrm>
              <a:off x="4880803" y="428229"/>
              <a:ext cx="2902542" cy="76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3200" dirty="0">
                  <a:latin typeface="Aptos" panose="020B0004020202020204" pitchFamily="34" charset="0"/>
                </a:rPr>
                <a:t>Bactérias</a:t>
              </a:r>
              <a:endParaRPr lang="en-US" sz="3200" dirty="0">
                <a:latin typeface="Aptos" panose="020B00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6D874F-8448-D8B5-A0E5-7016BA11B975}"/>
                </a:ext>
              </a:extLst>
            </p:cNvPr>
            <p:cNvSpPr txBox="1"/>
            <p:nvPr/>
          </p:nvSpPr>
          <p:spPr>
            <a:xfrm>
              <a:off x="4364399" y="4088491"/>
              <a:ext cx="211723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latin typeface="Aptos" panose="020B0004020202020204" pitchFamily="34" charset="0"/>
                </a:rPr>
                <a:t>Xylella fastidiosa - </a:t>
              </a:r>
              <a:r>
                <a:rPr lang="en-US" sz="1600" b="1" dirty="0">
                  <a:latin typeface="Aptos" panose="020B0004020202020204" pitchFamily="34" charset="0"/>
                </a:rPr>
                <a:t>CVC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BEF54D6-220F-6F1A-2B8C-AC322E37B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685" y="1510045"/>
            <a:ext cx="1562100" cy="2409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D649E0-07BC-4797-A31E-1A5DE6963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684" y="3997286"/>
            <a:ext cx="4035707" cy="148146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61C1BEB-E1DD-0DBE-25C2-E7FE7DAE88BD}"/>
              </a:ext>
            </a:extLst>
          </p:cNvPr>
          <p:cNvSpPr txBox="1"/>
          <p:nvPr/>
        </p:nvSpPr>
        <p:spPr>
          <a:xfrm>
            <a:off x="9247337" y="3376754"/>
            <a:ext cx="211723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atin typeface="Aptos" panose="020B0004020202020204" pitchFamily="34" charset="0"/>
              </a:rPr>
              <a:t>Ca. </a:t>
            </a:r>
            <a:r>
              <a:rPr lang="en-US" sz="1600" b="1" i="1" dirty="0" err="1">
                <a:latin typeface="Aptos" panose="020B0004020202020204" pitchFamily="34" charset="0"/>
              </a:rPr>
              <a:t>Liberibacter</a:t>
            </a:r>
            <a:r>
              <a:rPr lang="en-US" sz="1600" b="1" i="1" dirty="0">
                <a:latin typeface="Aptos" panose="020B0004020202020204" pitchFamily="34" charset="0"/>
              </a:rPr>
              <a:t> </a:t>
            </a:r>
            <a:r>
              <a:rPr lang="en-US" sz="1600" b="1" dirty="0">
                <a:latin typeface="Aptos" panose="020B0004020202020204" pitchFamily="34" charset="0"/>
              </a:rPr>
              <a:t>spp</a:t>
            </a:r>
            <a:r>
              <a:rPr lang="en-US" sz="1600" b="1" i="1" dirty="0">
                <a:latin typeface="Aptos" panose="020B0004020202020204" pitchFamily="34" charset="0"/>
              </a:rPr>
              <a:t>.</a:t>
            </a:r>
          </a:p>
        </p:txBody>
      </p:sp>
      <p:pic>
        <p:nvPicPr>
          <p:cNvPr id="41" name="Picture 6" descr="Free Leafhopper (Empoasca fabae) Icons, Symbols &amp; Images | BioRender">
            <a:extLst>
              <a:ext uri="{FF2B5EF4-FFF2-40B4-BE49-F238E27FC236}">
                <a16:creationId xmlns:a16="http://schemas.microsoft.com/office/drawing/2014/main" id="{BDA8D5F1-D7BC-AB71-6DEB-987475126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37703" r="14247" b="36532"/>
          <a:stretch/>
        </p:blipFill>
        <p:spPr bwMode="auto">
          <a:xfrm rot="8021786" flipV="1">
            <a:off x="-86545" y="1236094"/>
            <a:ext cx="1073370" cy="4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Free Leafhopper (Empoasca fabae) Icons, Symbols &amp; Images | BioRender">
            <a:extLst>
              <a:ext uri="{FF2B5EF4-FFF2-40B4-BE49-F238E27FC236}">
                <a16:creationId xmlns:a16="http://schemas.microsoft.com/office/drawing/2014/main" id="{0BB5E5EB-5581-4E21-4863-0AACC5B22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37703" r="14247" b="36532"/>
          <a:stretch/>
        </p:blipFill>
        <p:spPr bwMode="auto">
          <a:xfrm rot="8021786" flipV="1">
            <a:off x="3075438" y="2126257"/>
            <a:ext cx="1073370" cy="4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Free Asian citrus psyllid Icons, Symbols &amp; Images | BioRender">
            <a:extLst>
              <a:ext uri="{FF2B5EF4-FFF2-40B4-BE49-F238E27FC236}">
                <a16:creationId xmlns:a16="http://schemas.microsoft.com/office/drawing/2014/main" id="{2B3582E2-7F2C-2073-366B-99B2CA813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0" b="68871" l="20545" r="79273">
                        <a14:foregroundMark x1="63273" y1="32419" x2="74909" y2="42097"/>
                        <a14:foregroundMark x1="73818" y1="35645" x2="77636" y2="37581"/>
                        <a14:foregroundMark x1="69455" y1="30161" x2="69091" y2="33226"/>
                        <a14:foregroundMark x1="79273" y1="37903" x2="76909" y2="38065"/>
                        <a14:foregroundMark x1="34909" y1="67097" x2="37818" y2="66290"/>
                        <a14:foregroundMark x1="52727" y1="68871" x2="50000" y2="67258"/>
                        <a14:foregroundMark x1="23636" y1="60645" x2="25818" y2="60968"/>
                        <a14:foregroundMark x1="20545" y1="60968" x2="22364" y2="6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0" t="28910" r="19636" b="28867"/>
          <a:stretch/>
        </p:blipFill>
        <p:spPr bwMode="auto">
          <a:xfrm rot="334203" flipH="1">
            <a:off x="9280110" y="2643386"/>
            <a:ext cx="917891" cy="7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25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21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166049" y="764070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F485A85-5A58-6097-F662-B47705773AB9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persistente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5393AB-489F-E12E-7CBC-483F6ADF0919}"/>
              </a:ext>
            </a:extLst>
          </p:cNvPr>
          <p:cNvSpPr txBox="1"/>
          <p:nvPr/>
        </p:nvSpPr>
        <p:spPr>
          <a:xfrm>
            <a:off x="81951" y="5739584"/>
            <a:ext cx="1881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ptos" panose="020B0004020202020204" pitchFamily="34" charset="0"/>
              </a:rPr>
              <a:t>Adaptado</a:t>
            </a:r>
            <a:r>
              <a:rPr lang="en-US" sz="1600" dirty="0">
                <a:latin typeface="Aptos" panose="020B0004020202020204" pitchFamily="34" charset="0"/>
              </a:rPr>
              <a:t> de Gouvêa et al., 2017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8F206BF-61C2-48B2-AEE9-2192CACC3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508132"/>
              </p:ext>
            </p:extLst>
          </p:nvPr>
        </p:nvGraphicFramePr>
        <p:xfrm>
          <a:off x="424732" y="1190287"/>
          <a:ext cx="9980601" cy="4634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A95F5747-5E9A-B5C6-2479-4B00273798CB}"/>
              </a:ext>
            </a:extLst>
          </p:cNvPr>
          <p:cNvSpPr txBox="1">
            <a:spLocks/>
          </p:cNvSpPr>
          <p:nvPr/>
        </p:nvSpPr>
        <p:spPr>
          <a:xfrm>
            <a:off x="999837" y="911992"/>
            <a:ext cx="10570212" cy="1094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/>
              <a:t>Inseticidas para o controle da transmissão primária e secundária do </a:t>
            </a:r>
          </a:p>
          <a:p>
            <a:pPr algn="ctr"/>
            <a:r>
              <a:rPr lang="pt-BR" sz="3200" b="1" dirty="0"/>
              <a:t>ToSRV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425212-0510-A266-5ED3-7BB9E0D34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272" y="1579390"/>
            <a:ext cx="2216331" cy="17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01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4C6007-83EE-6B22-ADE1-312A1BACB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" b="70512"/>
          <a:stretch/>
        </p:blipFill>
        <p:spPr>
          <a:xfrm>
            <a:off x="3260096" y="1668831"/>
            <a:ext cx="8765277" cy="27275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B66F3EF-AA1D-1BA3-E639-EEC636BA4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28" y="4885125"/>
            <a:ext cx="2216331" cy="17412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A3C3A3-398D-B8B6-6091-7480B427114D}"/>
              </a:ext>
            </a:extLst>
          </p:cNvPr>
          <p:cNvSpPr/>
          <p:nvPr/>
        </p:nvSpPr>
        <p:spPr>
          <a:xfrm>
            <a:off x="319585" y="2754406"/>
            <a:ext cx="1358496" cy="140722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4C132-C9CD-EABA-7972-6BDB49C96D98}"/>
              </a:ext>
            </a:extLst>
          </p:cNvPr>
          <p:cNvSpPr/>
          <p:nvPr/>
        </p:nvSpPr>
        <p:spPr>
          <a:xfrm>
            <a:off x="319585" y="1289154"/>
            <a:ext cx="1358496" cy="14072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22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166049" y="764070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F485A85-5A58-6097-F662-B47705773AB9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Relação </a:t>
            </a:r>
            <a:r>
              <a:rPr lang="pt-BR" sz="4000" dirty="0" err="1">
                <a:solidFill>
                  <a:srgbClr val="0F3C27"/>
                </a:solidFill>
              </a:rPr>
              <a:t>semi-persistente</a:t>
            </a:r>
            <a:r>
              <a:rPr lang="pt-BR" sz="4000" dirty="0">
                <a:solidFill>
                  <a:srgbClr val="0F3C27"/>
                </a:solidFill>
              </a:rPr>
              <a:t> e persistente</a:t>
            </a:r>
          </a:p>
        </p:txBody>
      </p:sp>
      <p:pic>
        <p:nvPicPr>
          <p:cNvPr id="6" name="Google Shape;108;p1">
            <a:extLst>
              <a:ext uri="{FF2B5EF4-FFF2-40B4-BE49-F238E27FC236}">
                <a16:creationId xmlns:a16="http://schemas.microsoft.com/office/drawing/2014/main" id="{9B1817AB-C8A3-9FAD-919D-BE23CF242D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221" y="1419840"/>
            <a:ext cx="1264075" cy="119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">
            <a:extLst>
              <a:ext uri="{FF2B5EF4-FFF2-40B4-BE49-F238E27FC236}">
                <a16:creationId xmlns:a16="http://schemas.microsoft.com/office/drawing/2014/main" id="{27EB051B-A095-4AF5-529A-88A5181DDB68}"/>
              </a:ext>
            </a:extLst>
          </p:cNvPr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964" y="4396348"/>
            <a:ext cx="1264075" cy="119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8;p1">
            <a:extLst>
              <a:ext uri="{FF2B5EF4-FFF2-40B4-BE49-F238E27FC236}">
                <a16:creationId xmlns:a16="http://schemas.microsoft.com/office/drawing/2014/main" id="{7B62F546-4D75-8CD7-EB2A-E5F6BC2019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221" y="2858633"/>
            <a:ext cx="1264075" cy="119876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D9B37B-226D-0BD7-CC79-F24CA5EAD472}"/>
              </a:ext>
            </a:extLst>
          </p:cNvPr>
          <p:cNvSpPr/>
          <p:nvPr/>
        </p:nvSpPr>
        <p:spPr>
          <a:xfrm>
            <a:off x="319585" y="4234648"/>
            <a:ext cx="1358496" cy="1407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ater spray PNG Designs for T Shirt &amp; Merch">
            <a:extLst>
              <a:ext uri="{FF2B5EF4-FFF2-40B4-BE49-F238E27FC236}">
                <a16:creationId xmlns:a16="http://schemas.microsoft.com/office/drawing/2014/main" id="{E09125F4-2F9C-318B-3C40-0829DFE9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8723" flipH="1">
            <a:off x="1867022" y="1409211"/>
            <a:ext cx="944380" cy="9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C0C08D18-60AB-835F-4E52-0BF6EB2DC6C8}"/>
              </a:ext>
            </a:extLst>
          </p:cNvPr>
          <p:cNvSpPr/>
          <p:nvPr/>
        </p:nvSpPr>
        <p:spPr>
          <a:xfrm>
            <a:off x="1730717" y="1289154"/>
            <a:ext cx="1332068" cy="1266862"/>
          </a:xfrm>
          <a:prstGeom prst="flowChartSummingJunctio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Water spray PNG Designs for T Shirt &amp; Merch">
            <a:extLst>
              <a:ext uri="{FF2B5EF4-FFF2-40B4-BE49-F238E27FC236}">
                <a16:creationId xmlns:a16="http://schemas.microsoft.com/office/drawing/2014/main" id="{822B2E06-245B-4E2D-8021-B8BDEAA7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8723" flipH="1">
            <a:off x="1867023" y="2985826"/>
            <a:ext cx="944380" cy="9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86BD69-4847-BF8C-7DAA-7D324EFA16C7}"/>
              </a:ext>
            </a:extLst>
          </p:cNvPr>
          <p:cNvSpPr txBox="1"/>
          <p:nvPr/>
        </p:nvSpPr>
        <p:spPr>
          <a:xfrm>
            <a:off x="1515923" y="3776877"/>
            <a:ext cx="1881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3x </a:t>
            </a:r>
            <a:r>
              <a:rPr lang="en-US" sz="1600" dirty="0" err="1">
                <a:latin typeface="Aptos" panose="020B0004020202020204" pitchFamily="34" charset="0"/>
              </a:rPr>
              <a:t>por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semana</a:t>
            </a:r>
            <a:endParaRPr lang="en-US" sz="1600" dirty="0">
              <a:latin typeface="Aptos" panose="020B00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0E22380-B5FB-0849-BC70-3EF310369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5392" y="4286032"/>
            <a:ext cx="695005" cy="673667"/>
          </a:xfrm>
          <a:prstGeom prst="rect">
            <a:avLst/>
          </a:prstGeom>
        </p:spPr>
      </p:pic>
      <p:pic>
        <p:nvPicPr>
          <p:cNvPr id="1028" name="Picture 4" descr="Geminiviridae ~ ViralZone">
            <a:extLst>
              <a:ext uri="{FF2B5EF4-FFF2-40B4-BE49-F238E27FC236}">
                <a16:creationId xmlns:a16="http://schemas.microsoft.com/office/drawing/2014/main" id="{C7A9A98B-624E-120E-1D64-C8982C854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3" t="22126" r="-100" b="6599"/>
          <a:stretch/>
        </p:blipFill>
        <p:spPr bwMode="auto">
          <a:xfrm>
            <a:off x="2375660" y="4978963"/>
            <a:ext cx="1125141" cy="67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lowchart: Summing Junction 30">
            <a:extLst>
              <a:ext uri="{FF2B5EF4-FFF2-40B4-BE49-F238E27FC236}">
                <a16:creationId xmlns:a16="http://schemas.microsoft.com/office/drawing/2014/main" id="{9C2089F3-783B-0965-1334-9B2F986543CF}"/>
              </a:ext>
            </a:extLst>
          </p:cNvPr>
          <p:cNvSpPr/>
          <p:nvPr/>
        </p:nvSpPr>
        <p:spPr>
          <a:xfrm>
            <a:off x="2272196" y="4669314"/>
            <a:ext cx="1332068" cy="1266862"/>
          </a:xfrm>
          <a:prstGeom prst="flowChartSummingJunctio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E88CD0-EBA2-99A3-9C6F-D259214E34BA}"/>
              </a:ext>
            </a:extLst>
          </p:cNvPr>
          <p:cNvSpPr txBox="1"/>
          <p:nvPr/>
        </p:nvSpPr>
        <p:spPr>
          <a:xfrm>
            <a:off x="6974841" y="4500037"/>
            <a:ext cx="1881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Dias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49E3D7-5894-E575-F474-2C0D51755B00}"/>
              </a:ext>
            </a:extLst>
          </p:cNvPr>
          <p:cNvCxnSpPr/>
          <p:nvPr/>
        </p:nvCxnSpPr>
        <p:spPr>
          <a:xfrm>
            <a:off x="7642734" y="1966576"/>
            <a:ext cx="0" cy="178411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88421C-0F3A-264D-B19B-6D6B37EF2F4C}"/>
              </a:ext>
            </a:extLst>
          </p:cNvPr>
          <p:cNvCxnSpPr>
            <a:cxnSpLocks/>
          </p:cNvCxnSpPr>
          <p:nvPr/>
        </p:nvCxnSpPr>
        <p:spPr>
          <a:xfrm>
            <a:off x="11743532" y="2427059"/>
            <a:ext cx="0" cy="108050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95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23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166049" y="764070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F485A85-5A58-6097-F662-B47705773AB9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Recomendações gerais</a:t>
            </a:r>
          </a:p>
        </p:txBody>
      </p:sp>
      <p:pic>
        <p:nvPicPr>
          <p:cNvPr id="2050" name="Picture 2" descr="Farmer PNG transparent image download, size: 1600x1600px">
            <a:extLst>
              <a:ext uri="{FF2B5EF4-FFF2-40B4-BE49-F238E27FC236}">
                <a16:creationId xmlns:a16="http://schemas.microsoft.com/office/drawing/2014/main" id="{F05BBBDD-A19A-5BCF-C886-9F5BD15F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37" y="3014643"/>
            <a:ext cx="1101038" cy="110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E7EAF1-73FB-3587-9B5A-B58B7D5F3280}"/>
              </a:ext>
            </a:extLst>
          </p:cNvPr>
          <p:cNvGrpSpPr/>
          <p:nvPr/>
        </p:nvGrpSpPr>
        <p:grpSpPr>
          <a:xfrm>
            <a:off x="2152964" y="3008295"/>
            <a:ext cx="1101038" cy="1101038"/>
            <a:chOff x="2152964" y="3008295"/>
            <a:chExt cx="1101038" cy="1101038"/>
          </a:xfrm>
        </p:grpSpPr>
        <p:pic>
          <p:nvPicPr>
            <p:cNvPr id="6" name="Picture 2" descr="Farmer PNG transparent image download, size: 1600x1600px">
              <a:extLst>
                <a:ext uri="{FF2B5EF4-FFF2-40B4-BE49-F238E27FC236}">
                  <a16:creationId xmlns:a16="http://schemas.microsoft.com/office/drawing/2014/main" id="{94A575C3-E417-6390-C9E9-9DAD7442B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964" y="3008295"/>
              <a:ext cx="1101038" cy="110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Glasses PNG Image | Picsart, Hd images, Glasses">
              <a:extLst>
                <a:ext uri="{FF2B5EF4-FFF2-40B4-BE49-F238E27FC236}">
                  <a16:creationId xmlns:a16="http://schemas.microsoft.com/office/drawing/2014/main" id="{4746DBCD-299C-0DF6-D9BA-7B85B8E2B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559" y="3404369"/>
              <a:ext cx="450000" cy="2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Question mark PNG transparent image download, size: 500x331px">
            <a:extLst>
              <a:ext uri="{FF2B5EF4-FFF2-40B4-BE49-F238E27FC236}">
                <a16:creationId xmlns:a16="http://schemas.microsoft.com/office/drawing/2014/main" id="{303EB598-6832-520A-C174-2E114B55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24" y="2675482"/>
            <a:ext cx="1101038" cy="7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ciELO - Brasil - Characterization of &lt;i&gt;Cowpea aphid-borne mosaic virus&lt;/i&gt;  in &lt;i&gt;Passiflora edulis&lt;/i&gt; 'Catarina' in the southern coast of Santa  Catarina State, Brazil Characterization of &lt;i&gt;Cowpea aphid-borne mosaic  virus&lt;/i&gt; in &lt;i&gt;Passiflora edulis ...">
            <a:extLst>
              <a:ext uri="{FF2B5EF4-FFF2-40B4-BE49-F238E27FC236}">
                <a16:creationId xmlns:a16="http://schemas.microsoft.com/office/drawing/2014/main" id="{4BB3B007-71F3-90B2-DEE2-3173F1FF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02" y="1127448"/>
            <a:ext cx="27717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D4B0DC-A8B7-206E-F463-45DADAA3F900}"/>
              </a:ext>
            </a:extLst>
          </p:cNvPr>
          <p:cNvSpPr txBox="1"/>
          <p:nvPr/>
        </p:nvSpPr>
        <p:spPr>
          <a:xfrm>
            <a:off x="8319264" y="2028451"/>
            <a:ext cx="2613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ptos" panose="020B0004020202020204" pitchFamily="34" charset="0"/>
              </a:rPr>
              <a:t>Cowpea aphid-borne mosaic virus - CABMV</a:t>
            </a:r>
          </a:p>
        </p:txBody>
      </p:sp>
      <p:pic>
        <p:nvPicPr>
          <p:cNvPr id="2056" name="Picture 8" descr="Livro Manual de Fitopatologia - Volume 2 - 5ª Edição">
            <a:extLst>
              <a:ext uri="{FF2B5EF4-FFF2-40B4-BE49-F238E27FC236}">
                <a16:creationId xmlns:a16="http://schemas.microsoft.com/office/drawing/2014/main" id="{00302EE5-DB99-95C0-0561-6449A8C6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55" y="2506956"/>
            <a:ext cx="1368879" cy="179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3A991D17-6F8B-399F-3167-FEFB2CAD09F9}"/>
              </a:ext>
            </a:extLst>
          </p:cNvPr>
          <p:cNvSpPr/>
          <p:nvPr/>
        </p:nvSpPr>
        <p:spPr>
          <a:xfrm rot="19736266">
            <a:off x="2551276" y="2514762"/>
            <a:ext cx="1101038" cy="20360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Agristar do Brasil - Produção e comercialização de sementes">
            <a:extLst>
              <a:ext uri="{FF2B5EF4-FFF2-40B4-BE49-F238E27FC236}">
                <a16:creationId xmlns:a16="http://schemas.microsoft.com/office/drawing/2014/main" id="{A6673EB7-17CC-636E-3759-DE9394B7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557" y="3810137"/>
            <a:ext cx="2629003" cy="19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F8EB0E-C300-C486-6971-D15C8664FE2A}"/>
              </a:ext>
            </a:extLst>
          </p:cNvPr>
          <p:cNvSpPr txBox="1"/>
          <p:nvPr/>
        </p:nvSpPr>
        <p:spPr>
          <a:xfrm>
            <a:off x="7560980" y="4499395"/>
            <a:ext cx="4129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ptos" panose="020B0004020202020204" pitchFamily="34" charset="0"/>
              </a:rPr>
              <a:t>Tomato severe rugose virus - ToSRV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D1C89E5-B5F4-11F7-5519-C37620225D45}"/>
              </a:ext>
            </a:extLst>
          </p:cNvPr>
          <p:cNvSpPr/>
          <p:nvPr/>
        </p:nvSpPr>
        <p:spPr>
          <a:xfrm rot="2104249">
            <a:off x="2390369" y="4493939"/>
            <a:ext cx="1101038" cy="20360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42DA8DF-E405-1B07-D80B-35B7C1D53291}"/>
              </a:ext>
            </a:extLst>
          </p:cNvPr>
          <p:cNvSpPr/>
          <p:nvPr/>
        </p:nvSpPr>
        <p:spPr>
          <a:xfrm rot="2070353">
            <a:off x="5592600" y="3101583"/>
            <a:ext cx="1101038" cy="20360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DA9432F-72F5-340A-5AC5-90FF9EA29127}"/>
              </a:ext>
            </a:extLst>
          </p:cNvPr>
          <p:cNvSpPr/>
          <p:nvPr/>
        </p:nvSpPr>
        <p:spPr>
          <a:xfrm rot="19724767">
            <a:off x="5580492" y="3970803"/>
            <a:ext cx="1101038" cy="20360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C9806ED-EC75-86F3-125C-2BEC7A39F8D2}"/>
              </a:ext>
            </a:extLst>
          </p:cNvPr>
          <p:cNvSpPr/>
          <p:nvPr/>
        </p:nvSpPr>
        <p:spPr>
          <a:xfrm rot="1778194">
            <a:off x="8129322" y="4094295"/>
            <a:ext cx="1101038" cy="20360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262A7BE-7DB7-C58D-A547-80268F5F89C4}"/>
              </a:ext>
            </a:extLst>
          </p:cNvPr>
          <p:cNvSpPr/>
          <p:nvPr/>
        </p:nvSpPr>
        <p:spPr>
          <a:xfrm rot="19821806" flipV="1">
            <a:off x="8129322" y="2956063"/>
            <a:ext cx="1101038" cy="20360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7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20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24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166049" y="764070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F485A85-5A58-6097-F662-B47705773AB9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Recomendações gerais</a:t>
            </a:r>
          </a:p>
        </p:txBody>
      </p:sp>
      <p:pic>
        <p:nvPicPr>
          <p:cNvPr id="2050" name="Picture 2" descr="Farmer PNG transparent image download, size: 1600x1600px">
            <a:extLst>
              <a:ext uri="{FF2B5EF4-FFF2-40B4-BE49-F238E27FC236}">
                <a16:creationId xmlns:a16="http://schemas.microsoft.com/office/drawing/2014/main" id="{F05BBBDD-A19A-5BCF-C886-9F5BD15F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883"/>
            <a:ext cx="1101038" cy="110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armer PNG transparent image download, size: 1600x1600px">
            <a:extLst>
              <a:ext uri="{FF2B5EF4-FFF2-40B4-BE49-F238E27FC236}">
                <a16:creationId xmlns:a16="http://schemas.microsoft.com/office/drawing/2014/main" id="{94A575C3-E417-6390-C9E9-9DAD7442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27" y="877535"/>
            <a:ext cx="1101038" cy="110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lasses PNG Image | Picsart, Hd images, Glasses">
            <a:extLst>
              <a:ext uri="{FF2B5EF4-FFF2-40B4-BE49-F238E27FC236}">
                <a16:creationId xmlns:a16="http://schemas.microsoft.com/office/drawing/2014/main" id="{4746DBCD-299C-0DF6-D9BA-7B85B8E2B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22" y="1273609"/>
            <a:ext cx="450000" cy="2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estion mark PNG transparent image download, size: 500x331px">
            <a:extLst>
              <a:ext uri="{FF2B5EF4-FFF2-40B4-BE49-F238E27FC236}">
                <a16:creationId xmlns:a16="http://schemas.microsoft.com/office/drawing/2014/main" id="{303EB598-6832-520A-C174-2E114B55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7" y="544722"/>
            <a:ext cx="1101038" cy="7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ciELO - Brasil - Characterization of &lt;i&gt;Cowpea aphid-borne mosaic virus&lt;/i&gt;  in &lt;i&gt;Passiflora edulis&lt;/i&gt; 'Catarina' in the southern coast of Santa  Catarina State, Brazil Characterization of &lt;i&gt;Cowpea aphid-borne mosaic  virus&lt;/i&gt; in &lt;i&gt;Passiflora edulis ...">
            <a:extLst>
              <a:ext uri="{FF2B5EF4-FFF2-40B4-BE49-F238E27FC236}">
                <a16:creationId xmlns:a16="http://schemas.microsoft.com/office/drawing/2014/main" id="{4BB3B007-71F3-90B2-DEE2-3173F1FF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21" y="905376"/>
            <a:ext cx="2078653" cy="12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D4B0DC-A8B7-206E-F463-45DADAA3F900}"/>
              </a:ext>
            </a:extLst>
          </p:cNvPr>
          <p:cNvSpPr txBox="1"/>
          <p:nvPr/>
        </p:nvSpPr>
        <p:spPr>
          <a:xfrm>
            <a:off x="6162564" y="1367208"/>
            <a:ext cx="17241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ptos" panose="020B0004020202020204" pitchFamily="34" charset="0"/>
              </a:rPr>
              <a:t>CABMV</a:t>
            </a:r>
          </a:p>
        </p:txBody>
      </p:sp>
      <p:pic>
        <p:nvPicPr>
          <p:cNvPr id="2056" name="Picture 8" descr="Livro Manual de Fitopatologia - Volume 2 - 5ª Edição">
            <a:extLst>
              <a:ext uri="{FF2B5EF4-FFF2-40B4-BE49-F238E27FC236}">
                <a16:creationId xmlns:a16="http://schemas.microsoft.com/office/drawing/2014/main" id="{00302EE5-DB99-95C0-0561-6449A8C6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107" y="973800"/>
            <a:ext cx="900000" cy="11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A2D69F-2F05-ECB6-2605-1193D16CA1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1687" r="4624"/>
          <a:stretch/>
        </p:blipFill>
        <p:spPr>
          <a:xfrm>
            <a:off x="550519" y="2336249"/>
            <a:ext cx="2743200" cy="3958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46284-857B-3182-9F33-E20AC8ECD5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4" t="7217" r="19061" b="82166"/>
          <a:stretch/>
        </p:blipFill>
        <p:spPr>
          <a:xfrm>
            <a:off x="4171474" y="2391701"/>
            <a:ext cx="2743201" cy="635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C789E8-ADA6-C863-49AC-1891030005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r="41595"/>
          <a:stretch/>
        </p:blipFill>
        <p:spPr>
          <a:xfrm rot="16200000">
            <a:off x="6905356" y="159767"/>
            <a:ext cx="1786121" cy="831141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7F5D8D-55C2-F8C4-2623-EE3B5BB84A69}"/>
              </a:ext>
            </a:extLst>
          </p:cNvPr>
          <p:cNvCxnSpPr/>
          <p:nvPr/>
        </p:nvCxnSpPr>
        <p:spPr>
          <a:xfrm>
            <a:off x="4171474" y="4290073"/>
            <a:ext cx="76685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F64E8F-6090-80DC-9FD4-E51696255D06}"/>
              </a:ext>
            </a:extLst>
          </p:cNvPr>
          <p:cNvCxnSpPr>
            <a:cxnSpLocks/>
          </p:cNvCxnSpPr>
          <p:nvPr/>
        </p:nvCxnSpPr>
        <p:spPr>
          <a:xfrm>
            <a:off x="3666847" y="4531373"/>
            <a:ext cx="47786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D37C82B-C48A-E7AE-53DE-2520BBDBF3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6315" y="1655447"/>
            <a:ext cx="4393734" cy="134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25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166049" y="764070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F485A85-5A58-6097-F662-B47705773AB9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Recomendações gerais</a:t>
            </a:r>
          </a:p>
        </p:txBody>
      </p:sp>
      <p:pic>
        <p:nvPicPr>
          <p:cNvPr id="2050" name="Picture 2" descr="Farmer PNG transparent image download, size: 1600x1600px">
            <a:extLst>
              <a:ext uri="{FF2B5EF4-FFF2-40B4-BE49-F238E27FC236}">
                <a16:creationId xmlns:a16="http://schemas.microsoft.com/office/drawing/2014/main" id="{F05BBBDD-A19A-5BCF-C886-9F5BD15F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883"/>
            <a:ext cx="1101038" cy="110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armer PNG transparent image download, size: 1600x1600px">
            <a:extLst>
              <a:ext uri="{FF2B5EF4-FFF2-40B4-BE49-F238E27FC236}">
                <a16:creationId xmlns:a16="http://schemas.microsoft.com/office/drawing/2014/main" id="{94A575C3-E417-6390-C9E9-9DAD7442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27" y="877535"/>
            <a:ext cx="1101038" cy="110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lasses PNG Image | Picsart, Hd images, Glasses">
            <a:extLst>
              <a:ext uri="{FF2B5EF4-FFF2-40B4-BE49-F238E27FC236}">
                <a16:creationId xmlns:a16="http://schemas.microsoft.com/office/drawing/2014/main" id="{4746DBCD-299C-0DF6-D9BA-7B85B8E2B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22" y="1273609"/>
            <a:ext cx="450000" cy="2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estion mark PNG transparent image download, size: 500x331px">
            <a:extLst>
              <a:ext uri="{FF2B5EF4-FFF2-40B4-BE49-F238E27FC236}">
                <a16:creationId xmlns:a16="http://schemas.microsoft.com/office/drawing/2014/main" id="{303EB598-6832-520A-C174-2E114B55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7" y="544722"/>
            <a:ext cx="1101038" cy="7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Livro Manual de Fitopatologia - Volume 2 - 5ª Edição">
            <a:extLst>
              <a:ext uri="{FF2B5EF4-FFF2-40B4-BE49-F238E27FC236}">
                <a16:creationId xmlns:a16="http://schemas.microsoft.com/office/drawing/2014/main" id="{473F5AB0-A43C-6A47-16F2-F721D9A56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03" y="931694"/>
            <a:ext cx="1053298" cy="138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gristar do Brasil - Produção e comercialização de sementes">
            <a:extLst>
              <a:ext uri="{FF2B5EF4-FFF2-40B4-BE49-F238E27FC236}">
                <a16:creationId xmlns:a16="http://schemas.microsoft.com/office/drawing/2014/main" id="{9216382B-450A-8AE6-4880-E81D7639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960" y="940572"/>
            <a:ext cx="1632077" cy="120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8E7143-53E2-16B2-7140-2DE4C2E25BD3}"/>
              </a:ext>
            </a:extLst>
          </p:cNvPr>
          <p:cNvSpPr txBox="1"/>
          <p:nvPr/>
        </p:nvSpPr>
        <p:spPr>
          <a:xfrm>
            <a:off x="6254357" y="1419575"/>
            <a:ext cx="16546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ptos" panose="020B0004020202020204" pitchFamily="34" charset="0"/>
              </a:rPr>
              <a:t>ToSRV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213B48-E109-77EA-6529-E3237EFB3D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3496" y="2965836"/>
            <a:ext cx="3345456" cy="2517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01D3CE-EEE5-7C1D-41EF-D5673BA1CF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0"/>
          <a:stretch/>
        </p:blipFill>
        <p:spPr>
          <a:xfrm rot="16200000">
            <a:off x="5100855" y="845101"/>
            <a:ext cx="809743" cy="40034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66FB95-D7F6-C137-C8FD-B5B64B4CA9E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065" r="66101"/>
          <a:stretch/>
        </p:blipFill>
        <p:spPr>
          <a:xfrm rot="16200000">
            <a:off x="6747074" y="31047"/>
            <a:ext cx="1513626" cy="921232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63986C-B267-15BF-ED98-99F53A50DB2F}"/>
              </a:ext>
            </a:extLst>
          </p:cNvPr>
          <p:cNvCxnSpPr/>
          <p:nvPr/>
        </p:nvCxnSpPr>
        <p:spPr>
          <a:xfrm>
            <a:off x="9811657" y="4195536"/>
            <a:ext cx="16550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AF0765-AC4B-4684-AC0F-63383DE2E10A}"/>
              </a:ext>
            </a:extLst>
          </p:cNvPr>
          <p:cNvCxnSpPr>
            <a:cxnSpLocks/>
          </p:cNvCxnSpPr>
          <p:nvPr/>
        </p:nvCxnSpPr>
        <p:spPr>
          <a:xfrm flipV="1">
            <a:off x="3062785" y="4426857"/>
            <a:ext cx="8507264" cy="1813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756AF5-F185-0F70-8211-4E0417000106}"/>
              </a:ext>
            </a:extLst>
          </p:cNvPr>
          <p:cNvCxnSpPr>
            <a:cxnSpLocks/>
          </p:cNvCxnSpPr>
          <p:nvPr/>
        </p:nvCxnSpPr>
        <p:spPr>
          <a:xfrm flipV="1">
            <a:off x="3062785" y="4841154"/>
            <a:ext cx="1979918" cy="42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16FF3A6E-EA34-DF96-86AF-206C0D18EE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5133" y="1141497"/>
            <a:ext cx="3431843" cy="261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8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26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166049" y="764070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F485A85-5A58-6097-F662-B47705773AB9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rgbClr val="0F3C27"/>
                </a:solidFill>
              </a:rPr>
              <a:t>Recomendações gerais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0283C8-A60E-97A5-B27B-C8799B308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778156"/>
              </p:ext>
            </p:extLst>
          </p:nvPr>
        </p:nvGraphicFramePr>
        <p:xfrm>
          <a:off x="1329952" y="1786024"/>
          <a:ext cx="1013535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523">
                  <a:extLst>
                    <a:ext uri="{9D8B030D-6E8A-4147-A177-3AD203B41FA5}">
                      <a16:colId xmlns:a16="http://schemas.microsoft.com/office/drawing/2014/main" val="3776316427"/>
                    </a:ext>
                  </a:extLst>
                </a:gridCol>
                <a:gridCol w="2804118">
                  <a:extLst>
                    <a:ext uri="{9D8B030D-6E8A-4147-A177-3AD203B41FA5}">
                      <a16:colId xmlns:a16="http://schemas.microsoft.com/office/drawing/2014/main" val="2247794240"/>
                    </a:ext>
                  </a:extLst>
                </a:gridCol>
                <a:gridCol w="2532794">
                  <a:extLst>
                    <a:ext uri="{9D8B030D-6E8A-4147-A177-3AD203B41FA5}">
                      <a16:colId xmlns:a16="http://schemas.microsoft.com/office/drawing/2014/main" val="291641726"/>
                    </a:ext>
                  </a:extLst>
                </a:gridCol>
                <a:gridCol w="2086922">
                  <a:extLst>
                    <a:ext uri="{9D8B030D-6E8A-4147-A177-3AD203B41FA5}">
                      <a16:colId xmlns:a16="http://schemas.microsoft.com/office/drawing/2014/main" val="56720893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Não-persistente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Semi-persistente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Persistente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9608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Circulativa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Propagativa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099161"/>
                  </a:ext>
                </a:extLst>
              </a:tr>
            </a:tbl>
          </a:graphicData>
        </a:graphic>
      </p:graphicFrame>
      <p:pic>
        <p:nvPicPr>
          <p:cNvPr id="3076" name="Picture 4" descr="Gui check no - Download free icons">
            <a:extLst>
              <a:ext uri="{FF2B5EF4-FFF2-40B4-BE49-F238E27FC236}">
                <a16:creationId xmlns:a16="http://schemas.microsoft.com/office/drawing/2014/main" id="{8767B883-7EFF-22EE-DD20-A46B795D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58" y="1264878"/>
            <a:ext cx="652272" cy="6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ttention warning exclamation mark icon Royalty Free Vector">
            <a:extLst>
              <a:ext uri="{FF2B5EF4-FFF2-40B4-BE49-F238E27FC236}">
                <a16:creationId xmlns:a16="http://schemas.microsoft.com/office/drawing/2014/main" id="{01A92209-055C-AEDB-9EAB-37A99D3C7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 t="13209" r="10188" b="20847"/>
          <a:stretch/>
        </p:blipFill>
        <p:spPr bwMode="auto">
          <a:xfrm>
            <a:off x="5872162" y="1256943"/>
            <a:ext cx="653142" cy="65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ui check yes - Download free icons">
            <a:extLst>
              <a:ext uri="{FF2B5EF4-FFF2-40B4-BE49-F238E27FC236}">
                <a16:creationId xmlns:a16="http://schemas.microsoft.com/office/drawing/2014/main" id="{7B8FBC67-6C4B-DD41-D451-DCEF988C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683" y="1181528"/>
            <a:ext cx="798286" cy="79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Gui check yes - Download free icons">
            <a:extLst>
              <a:ext uri="{FF2B5EF4-FFF2-40B4-BE49-F238E27FC236}">
                <a16:creationId xmlns:a16="http://schemas.microsoft.com/office/drawing/2014/main" id="{6D7EDA5F-662A-DB9F-AB1B-18581A3E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206" y="1197122"/>
            <a:ext cx="798286" cy="79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7E136268-6ECC-D7B8-F16A-7A760CEF1101}"/>
              </a:ext>
            </a:extLst>
          </p:cNvPr>
          <p:cNvSpPr txBox="1">
            <a:spLocks/>
          </p:cNvSpPr>
          <p:nvPr/>
        </p:nvSpPr>
        <p:spPr>
          <a:xfrm>
            <a:off x="-117277" y="1203082"/>
            <a:ext cx="3036440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>
                <a:solidFill>
                  <a:srgbClr val="0F3C27"/>
                </a:solidFill>
              </a:rPr>
              <a:t>Controle químico: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13BA643D-5D70-5846-7AD0-35A9451B5528}"/>
              </a:ext>
            </a:extLst>
          </p:cNvPr>
          <p:cNvSpPr txBox="1">
            <a:spLocks/>
          </p:cNvSpPr>
          <p:nvPr/>
        </p:nvSpPr>
        <p:spPr>
          <a:xfrm>
            <a:off x="1329952" y="2729452"/>
            <a:ext cx="10135357" cy="2721989"/>
          </a:xfrm>
          <a:prstGeom prst="rect">
            <a:avLst/>
          </a:prstGeom>
          <a:ln>
            <a:solidFill>
              <a:srgbClr val="0F3C27"/>
            </a:solidFill>
            <a:prstDash val="dash"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pt-BR" sz="2400" dirty="0">
                <a:solidFill>
                  <a:srgbClr val="0F3C27"/>
                </a:solidFill>
              </a:rPr>
              <a:t>Mudas sadias</a:t>
            </a: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pt-BR" sz="2400" dirty="0">
                <a:solidFill>
                  <a:srgbClr val="0F3C27"/>
                </a:solidFill>
              </a:rPr>
              <a:t>Eliminação de fonte de inóculo</a:t>
            </a: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pt-BR" sz="2400" dirty="0">
                <a:solidFill>
                  <a:srgbClr val="0F3C27"/>
                </a:solidFill>
              </a:rPr>
              <a:t>Resistência genética ( ! )</a:t>
            </a: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pt-BR" sz="2400" dirty="0">
                <a:solidFill>
                  <a:srgbClr val="0F3C27"/>
                </a:solidFill>
              </a:rPr>
              <a:t>Vazio sanitário ( ! )</a:t>
            </a: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pt-BR" sz="2400" dirty="0">
                <a:solidFill>
                  <a:srgbClr val="0F3C27"/>
                </a:solidFill>
              </a:rPr>
              <a:t>Plantio sincronizado</a:t>
            </a:r>
          </a:p>
        </p:txBody>
      </p:sp>
      <p:pic>
        <p:nvPicPr>
          <p:cNvPr id="26" name="Picture 6" descr="Gui check yes - Download free icons">
            <a:extLst>
              <a:ext uri="{FF2B5EF4-FFF2-40B4-BE49-F238E27FC236}">
                <a16:creationId xmlns:a16="http://schemas.microsoft.com/office/drawing/2014/main" id="{6D6784F4-C0DC-4EE0-D12F-7CFD7A530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79" y="1181528"/>
            <a:ext cx="798286" cy="79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4653D3-7484-059D-F9C6-22560B75830C}"/>
              </a:ext>
            </a:extLst>
          </p:cNvPr>
          <p:cNvSpPr txBox="1"/>
          <p:nvPr/>
        </p:nvSpPr>
        <p:spPr>
          <a:xfrm>
            <a:off x="1585980" y="2794892"/>
            <a:ext cx="2148114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pt-BR" sz="1800" dirty="0">
                <a:solidFill>
                  <a:srgbClr val="FF0000"/>
                </a:solidFill>
              </a:rPr>
              <a:t>Cuidado com a poda</a:t>
            </a:r>
          </a:p>
        </p:txBody>
      </p:sp>
    </p:spTree>
    <p:extLst>
      <p:ext uri="{BB962C8B-B14F-4D97-AF65-F5344CB8AC3E}">
        <p14:creationId xmlns:p14="http://schemas.microsoft.com/office/powerpoint/2010/main" val="3264244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m 110"/>
          <p:cNvPicPr>
            <a:picLocks noChangeAspect="1"/>
          </p:cNvPicPr>
          <p:nvPr/>
        </p:nvPicPr>
        <p:blipFill rotWithShape="1">
          <a:blip r:embed="rId2"/>
          <a:srcRect t="6250" r="13259" b="2986"/>
          <a:stretch/>
        </p:blipFill>
        <p:spPr>
          <a:xfrm flipH="1">
            <a:off x="-571500" y="-131358"/>
            <a:ext cx="12763500" cy="6989358"/>
          </a:xfrm>
          <a:prstGeom prst="rect">
            <a:avLst/>
          </a:prstGeom>
        </p:spPr>
      </p:pic>
      <p:sp>
        <p:nvSpPr>
          <p:cNvPr id="75" name="Retângulo 74"/>
          <p:cNvSpPr/>
          <p:nvPr/>
        </p:nvSpPr>
        <p:spPr>
          <a:xfrm>
            <a:off x="717107" y="2096833"/>
            <a:ext cx="57285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Obrigado!</a:t>
            </a:r>
            <a:endParaRPr lang="pt-BR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5674-DC95-4210-B1EC-90A0D18794BB}" type="datetime1">
              <a:rPr lang="pt-BR" smtClean="0"/>
              <a:t>06/11/2023</a:t>
            </a:fld>
            <a:endParaRPr lang="pt-B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C6F277-F6E6-8685-76A6-62F7472D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058E3-9F45-22BC-A139-49BA74DA1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03" y="231650"/>
            <a:ext cx="2254792" cy="2244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2AE5D-41FA-6563-D059-ACC241517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85" y="2839002"/>
            <a:ext cx="2286000" cy="3428999"/>
          </a:xfrm>
          <a:prstGeom prst="rect">
            <a:avLst/>
          </a:prstGeom>
        </p:spPr>
      </p:pic>
      <p:sp>
        <p:nvSpPr>
          <p:cNvPr id="8" name="Retângulo 74">
            <a:extLst>
              <a:ext uri="{FF2B5EF4-FFF2-40B4-BE49-F238E27FC236}">
                <a16:creationId xmlns:a16="http://schemas.microsoft.com/office/drawing/2014/main" id="{F127CC20-5BF3-72DB-A333-4A50039150A8}"/>
              </a:ext>
            </a:extLst>
          </p:cNvPr>
          <p:cNvSpPr/>
          <p:nvPr/>
        </p:nvSpPr>
        <p:spPr>
          <a:xfrm>
            <a:off x="717106" y="3101711"/>
            <a:ext cx="5728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felipe_oliveira@usp.br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0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4C0C2-4F62-4FB2-9E00-B50D6DD39F31}" type="datetime1">
              <a:rPr lang="pt-BR" smtClean="0"/>
              <a:t>06/11/2023</a:t>
            </a:fld>
            <a:endParaRPr lang="pt-B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53AB85-B858-8A08-8974-FD82826D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3</a:t>
            </a:fld>
            <a:endParaRPr lang="en-US"/>
          </a:p>
        </p:txBody>
      </p:sp>
      <p:sp>
        <p:nvSpPr>
          <p:cNvPr id="11" name="Subtítulo 12">
            <a:extLst>
              <a:ext uri="{FF2B5EF4-FFF2-40B4-BE49-F238E27FC236}">
                <a16:creationId xmlns:a16="http://schemas.microsoft.com/office/drawing/2014/main" id="{DB794766-9EC5-B0D0-518E-0800754A4CD3}"/>
              </a:ext>
            </a:extLst>
          </p:cNvPr>
          <p:cNvSpPr txBox="1">
            <a:spLocks/>
          </p:cNvSpPr>
          <p:nvPr/>
        </p:nvSpPr>
        <p:spPr>
          <a:xfrm>
            <a:off x="319585" y="1153246"/>
            <a:ext cx="11484429" cy="668459"/>
          </a:xfrm>
          <a:prstGeom prst="rect">
            <a:avLst/>
          </a:prstGeom>
          <a:ln w="19050">
            <a:noFill/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800" dirty="0">
                <a:latin typeface="Century Gothic" panose="020B0502020202020204" pitchFamily="34" charset="0"/>
              </a:rPr>
              <a:t>Efeitos indesejados:</a:t>
            </a:r>
          </a:p>
          <a:p>
            <a:pPr marL="0" indent="0">
              <a:buNone/>
            </a:pPr>
            <a:endParaRPr lang="pt-BR" sz="3800" i="1" dirty="0">
              <a:latin typeface="Century Gothic" panose="020B0502020202020204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2FD1986-D0D2-D8F3-681F-6DB1408B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86" y="116374"/>
            <a:ext cx="3134763" cy="674508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rgbClr val="0F3C27"/>
                </a:solidFill>
              </a:rPr>
              <a:t>Conceitos</a:t>
            </a:r>
          </a:p>
        </p:txBody>
      </p:sp>
      <p:sp>
        <p:nvSpPr>
          <p:cNvPr id="13" name="Elipse 10">
            <a:extLst>
              <a:ext uri="{FF2B5EF4-FFF2-40B4-BE49-F238E27FC236}">
                <a16:creationId xmlns:a16="http://schemas.microsoft.com/office/drawing/2014/main" id="{1730A0EA-957D-5592-D54B-42A84F577EF7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7E9BDEF6-47CF-6FEA-91DA-7B23B32DF249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5" name="Retângulo 2">
            <a:extLst>
              <a:ext uri="{FF2B5EF4-FFF2-40B4-BE49-F238E27FC236}">
                <a16:creationId xmlns:a16="http://schemas.microsoft.com/office/drawing/2014/main" id="{83CEDCDC-5EC2-8C55-5178-69405230EB1B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448D-457C-EEA7-8214-CA61B38FEC51}"/>
              </a:ext>
            </a:extLst>
          </p:cNvPr>
          <p:cNvSpPr txBox="1"/>
          <p:nvPr/>
        </p:nvSpPr>
        <p:spPr>
          <a:xfrm>
            <a:off x="394614" y="1828115"/>
            <a:ext cx="10684678" cy="3691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latin typeface="Century Gothic" panose="020B0502020202020204" pitchFamily="34" charset="0"/>
              </a:rPr>
              <a:t>R</a:t>
            </a:r>
            <a:r>
              <a:rPr lang="pt-BR" sz="3200" b="0" dirty="0">
                <a:latin typeface="Century Gothic" panose="020B0502020202020204" pitchFamily="34" charset="0"/>
              </a:rPr>
              <a:t>esistência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0" dirty="0">
                <a:latin typeface="Century Gothic" panose="020B0502020202020204" pitchFamily="34" charset="0"/>
              </a:rPr>
              <a:t>Empoderamento de pragas antes secundárias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latin typeface="Century Gothic" panose="020B0502020202020204" pitchFamily="34" charset="0"/>
              </a:rPr>
              <a:t>R</a:t>
            </a:r>
            <a:r>
              <a:rPr lang="pt-BR" sz="3200" b="0" dirty="0">
                <a:latin typeface="Century Gothic" panose="020B0502020202020204" pitchFamily="34" charset="0"/>
              </a:rPr>
              <a:t>essurgimento de pragas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0" dirty="0">
                <a:latin typeface="Century Gothic" panose="020B0502020202020204" pitchFamily="34" charset="0"/>
              </a:rPr>
              <a:t>Efeitos em organismos não-alvo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0" dirty="0">
                <a:latin typeface="Century Gothic" panose="020B0502020202020204" pitchFamily="34" charset="0"/>
              </a:rPr>
              <a:t>Efeito residual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D1FDA0-A5A4-E8AF-4BD4-619C487A1791}"/>
              </a:ext>
            </a:extLst>
          </p:cNvPr>
          <p:cNvSpPr txBox="1"/>
          <p:nvPr/>
        </p:nvSpPr>
        <p:spPr>
          <a:xfrm>
            <a:off x="10005235" y="5335422"/>
            <a:ext cx="2148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latin typeface="Century Gothic" panose="020B0502020202020204" pitchFamily="34" charset="0"/>
              </a:rPr>
              <a:t>Gallo</a:t>
            </a:r>
            <a:r>
              <a:rPr lang="pt-BR" dirty="0">
                <a:latin typeface="Century Gothic" panose="020B0502020202020204" pitchFamily="34" charset="0"/>
              </a:rPr>
              <a:t> et al.,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243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4C0C2-4F62-4FB2-9E00-B50D6DD39F31}" type="datetime1">
              <a:rPr lang="pt-BR" smtClean="0"/>
              <a:t>06/11/2023</a:t>
            </a:fld>
            <a:endParaRPr lang="pt-B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53AB85-B858-8A08-8974-FD82826D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4</a:t>
            </a:fld>
            <a:endParaRPr lang="en-US"/>
          </a:p>
        </p:txBody>
      </p:sp>
      <p:sp>
        <p:nvSpPr>
          <p:cNvPr id="11" name="Subtítulo 12">
            <a:extLst>
              <a:ext uri="{FF2B5EF4-FFF2-40B4-BE49-F238E27FC236}">
                <a16:creationId xmlns:a16="http://schemas.microsoft.com/office/drawing/2014/main" id="{DB794766-9EC5-B0D0-518E-0800754A4CD3}"/>
              </a:ext>
            </a:extLst>
          </p:cNvPr>
          <p:cNvSpPr txBox="1">
            <a:spLocks/>
          </p:cNvSpPr>
          <p:nvPr/>
        </p:nvSpPr>
        <p:spPr>
          <a:xfrm>
            <a:off x="353785" y="940184"/>
            <a:ext cx="11484429" cy="1136269"/>
          </a:xfrm>
          <a:prstGeom prst="rect">
            <a:avLst/>
          </a:prstGeom>
          <a:ln w="19050">
            <a:noFill/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800" dirty="0">
                <a:latin typeface="Century Gothic" panose="020B0502020202020204" pitchFamily="34" charset="0"/>
              </a:rPr>
              <a:t>O que faz de um artrópode um vetor de doenças de plantas?</a:t>
            </a:r>
          </a:p>
          <a:p>
            <a:pPr marL="0" indent="0">
              <a:buNone/>
            </a:pPr>
            <a:endParaRPr lang="pt-BR" sz="3800" i="1" dirty="0">
              <a:latin typeface="Century Gothic" panose="020B0502020202020204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2FD1986-D0D2-D8F3-681F-6DB1408B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86" y="116374"/>
            <a:ext cx="3134763" cy="674508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rgbClr val="0F3C27"/>
                </a:solidFill>
              </a:rPr>
              <a:t>Conceitos</a:t>
            </a:r>
          </a:p>
        </p:txBody>
      </p:sp>
      <p:sp>
        <p:nvSpPr>
          <p:cNvPr id="13" name="Elipse 10">
            <a:extLst>
              <a:ext uri="{FF2B5EF4-FFF2-40B4-BE49-F238E27FC236}">
                <a16:creationId xmlns:a16="http://schemas.microsoft.com/office/drawing/2014/main" id="{1730A0EA-957D-5592-D54B-42A84F577EF7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7E9BDEF6-47CF-6FEA-91DA-7B23B32DF249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5" name="Retângulo 2">
            <a:extLst>
              <a:ext uri="{FF2B5EF4-FFF2-40B4-BE49-F238E27FC236}">
                <a16:creationId xmlns:a16="http://schemas.microsoft.com/office/drawing/2014/main" id="{83CEDCDC-5EC2-8C55-5178-69405230EB1B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FDE46-F696-FC9F-1987-81E666B0A3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585" y="2162503"/>
            <a:ext cx="4647507" cy="392384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B503487-0DB0-36A0-6E98-10B123541D76}"/>
              </a:ext>
            </a:extLst>
          </p:cNvPr>
          <p:cNvSpPr/>
          <p:nvPr/>
        </p:nvSpPr>
        <p:spPr>
          <a:xfrm>
            <a:off x="1103086" y="2133151"/>
            <a:ext cx="464457" cy="464457"/>
          </a:xfrm>
          <a:prstGeom prst="ellipse">
            <a:avLst/>
          </a:prstGeom>
          <a:solidFill>
            <a:srgbClr val="CA78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1</a:t>
            </a:r>
            <a:endParaRPr lang="en-US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81F6DD-3620-E9D5-7CA9-FC733568E3B2}"/>
              </a:ext>
            </a:extLst>
          </p:cNvPr>
          <p:cNvSpPr/>
          <p:nvPr/>
        </p:nvSpPr>
        <p:spPr>
          <a:xfrm>
            <a:off x="4172336" y="2549825"/>
            <a:ext cx="464457" cy="464457"/>
          </a:xfrm>
          <a:prstGeom prst="ellipse">
            <a:avLst/>
          </a:prstGeom>
          <a:solidFill>
            <a:srgbClr val="CA78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2</a:t>
            </a:r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21EEA6-9273-10D9-CE61-54E4B74ADFFF}"/>
              </a:ext>
            </a:extLst>
          </p:cNvPr>
          <p:cNvSpPr/>
          <p:nvPr/>
        </p:nvSpPr>
        <p:spPr>
          <a:xfrm>
            <a:off x="2643338" y="4387284"/>
            <a:ext cx="464457" cy="464457"/>
          </a:xfrm>
          <a:prstGeom prst="ellipse">
            <a:avLst/>
          </a:prstGeom>
          <a:solidFill>
            <a:srgbClr val="CA78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3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E6DA2-BA37-04FD-261C-3782A6AC1E39}"/>
              </a:ext>
            </a:extLst>
          </p:cNvPr>
          <p:cNvSpPr txBox="1"/>
          <p:nvPr/>
        </p:nvSpPr>
        <p:spPr>
          <a:xfrm>
            <a:off x="7224910" y="2652210"/>
            <a:ext cx="5366704" cy="2479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0" dirty="0">
                <a:latin typeface="Century Gothic" panose="020B0502020202020204" pitchFamily="34" charset="0"/>
              </a:rPr>
              <a:t>Aquisição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Century Gothic" panose="020B0502020202020204" pitchFamily="34" charset="0"/>
              </a:rPr>
              <a:t>Retenção</a:t>
            </a:r>
          </a:p>
          <a:p>
            <a:pPr>
              <a:lnSpc>
                <a:spcPct val="150000"/>
              </a:lnSpc>
            </a:pPr>
            <a:r>
              <a:rPr lang="pt-BR" sz="3600" b="0" dirty="0">
                <a:latin typeface="Century Gothic" panose="020B0502020202020204" pitchFamily="34" charset="0"/>
              </a:rPr>
              <a:t>Inoculação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40F1FB-703C-92EF-0645-AE9472A586B4}"/>
              </a:ext>
            </a:extLst>
          </p:cNvPr>
          <p:cNvSpPr/>
          <p:nvPr/>
        </p:nvSpPr>
        <p:spPr>
          <a:xfrm>
            <a:off x="6662383" y="2990071"/>
            <a:ext cx="464457" cy="464457"/>
          </a:xfrm>
          <a:prstGeom prst="ellipse">
            <a:avLst/>
          </a:prstGeom>
          <a:solidFill>
            <a:srgbClr val="CA78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1</a:t>
            </a:r>
            <a:endParaRPr lang="en-US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0F701E-8DD9-63E4-D5EB-3F06AA68147D}"/>
              </a:ext>
            </a:extLst>
          </p:cNvPr>
          <p:cNvSpPr/>
          <p:nvPr/>
        </p:nvSpPr>
        <p:spPr>
          <a:xfrm>
            <a:off x="6662383" y="3769695"/>
            <a:ext cx="464457" cy="464457"/>
          </a:xfrm>
          <a:prstGeom prst="ellipse">
            <a:avLst/>
          </a:prstGeom>
          <a:solidFill>
            <a:srgbClr val="CA78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2</a:t>
            </a:r>
            <a:endParaRPr lang="en-US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E517D7-50F6-37DB-B5D1-F8FAC58CA669}"/>
              </a:ext>
            </a:extLst>
          </p:cNvPr>
          <p:cNvSpPr/>
          <p:nvPr/>
        </p:nvSpPr>
        <p:spPr>
          <a:xfrm>
            <a:off x="6662382" y="4549319"/>
            <a:ext cx="464457" cy="464457"/>
          </a:xfrm>
          <a:prstGeom prst="ellipse">
            <a:avLst/>
          </a:prstGeom>
          <a:solidFill>
            <a:srgbClr val="CA78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881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1C304-E9E9-0C19-F44C-FADC5048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4C968-3A55-7030-591A-68A3E95D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5</a:t>
            </a:fld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82F464E-0BD4-C4F6-C053-7BCBF2D4B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914" y="144440"/>
            <a:ext cx="3926735" cy="674508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rgbClr val="0F3C27"/>
                </a:solidFill>
              </a:rPr>
              <a:t>Não-persistente</a:t>
            </a:r>
          </a:p>
        </p:txBody>
      </p:sp>
      <p:sp>
        <p:nvSpPr>
          <p:cNvPr id="9" name="Elipse 10">
            <a:extLst>
              <a:ext uri="{FF2B5EF4-FFF2-40B4-BE49-F238E27FC236}">
                <a16:creationId xmlns:a16="http://schemas.microsoft.com/office/drawing/2014/main" id="{8D6B8B78-9321-9AFF-C9FA-87E31338D963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4F91CE0-7431-006F-F357-33DAB48670F0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9F10C-71D6-7CD1-EC8B-6419049F02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28"/>
          <a:stretch/>
        </p:blipFill>
        <p:spPr>
          <a:xfrm>
            <a:off x="0" y="0"/>
            <a:ext cx="6867405" cy="50401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9ED5EB-E117-B905-DCBA-2A23ADB1F106}"/>
              </a:ext>
            </a:extLst>
          </p:cNvPr>
          <p:cNvSpPr txBox="1"/>
          <p:nvPr/>
        </p:nvSpPr>
        <p:spPr>
          <a:xfrm>
            <a:off x="3839164" y="5502464"/>
            <a:ext cx="22568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Blanc et al., 2014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41412AF-A507-1671-1A34-30FCD2C35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60095"/>
              </p:ext>
            </p:extLst>
          </p:nvPr>
        </p:nvGraphicFramePr>
        <p:xfrm>
          <a:off x="7219914" y="1424065"/>
          <a:ext cx="4890135" cy="3902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155">
                  <a:extLst>
                    <a:ext uri="{9D8B030D-6E8A-4147-A177-3AD203B41FA5}">
                      <a16:colId xmlns:a16="http://schemas.microsoft.com/office/drawing/2014/main" val="2330025087"/>
                    </a:ext>
                  </a:extLst>
                </a:gridCol>
                <a:gridCol w="1998980">
                  <a:extLst>
                    <a:ext uri="{9D8B030D-6E8A-4147-A177-3AD203B41FA5}">
                      <a16:colId xmlns:a16="http://schemas.microsoft.com/office/drawing/2014/main" val="1134225769"/>
                    </a:ext>
                  </a:extLst>
                </a:gridCol>
              </a:tblGrid>
              <a:tr h="524656">
                <a:tc grid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Características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952527"/>
                  </a:ext>
                </a:extLst>
              </a:tr>
              <a:tr h="599505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aquisição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Seg. / Min.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7733622"/>
                  </a:ext>
                </a:extLst>
              </a:tr>
              <a:tr h="565346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transmissão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Seg. / Min.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9415308"/>
                  </a:ext>
                </a:extLst>
              </a:tr>
              <a:tr h="57913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Latência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515535"/>
                  </a:ext>
                </a:extLst>
              </a:tr>
              <a:tr h="59292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Multiplicação no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32368"/>
                  </a:ext>
                </a:extLst>
              </a:tr>
              <a:tr h="675657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Retenção pelo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1189322"/>
                  </a:ext>
                </a:extLst>
              </a:tr>
              <a:tr h="352307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Especificidade do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Baixa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349339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373B7C91-EA8D-9A3B-5CCA-12412765B21C}"/>
              </a:ext>
            </a:extLst>
          </p:cNvPr>
          <p:cNvSpPr/>
          <p:nvPr/>
        </p:nvSpPr>
        <p:spPr>
          <a:xfrm>
            <a:off x="0" y="4905829"/>
            <a:ext cx="3496893" cy="53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Leaf Structure and Function - Advanced ( Read ) | Biology | CK-12 Foundation">
            <a:extLst>
              <a:ext uri="{FF2B5EF4-FFF2-40B4-BE49-F238E27FC236}">
                <a16:creationId xmlns:a16="http://schemas.microsoft.com/office/drawing/2014/main" id="{A2C33825-3E27-72E6-9413-82112A477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835"/>
            <a:ext cx="3560757" cy="244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B335C3C-1D2A-B110-E11C-3807C17C545A}"/>
              </a:ext>
            </a:extLst>
          </p:cNvPr>
          <p:cNvGrpSpPr/>
          <p:nvPr/>
        </p:nvGrpSpPr>
        <p:grpSpPr>
          <a:xfrm>
            <a:off x="9645" y="0"/>
            <a:ext cx="6878096" cy="4708423"/>
            <a:chOff x="9645" y="0"/>
            <a:chExt cx="6878096" cy="47084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2D94E4-F78D-6610-0DBA-49DE28E8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49778"/>
            <a:stretch/>
          </p:blipFill>
          <p:spPr>
            <a:xfrm>
              <a:off x="20336" y="0"/>
              <a:ext cx="6867405" cy="271680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3680EF-7F03-A59B-AC0A-5B5D64382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-1" r="47854" b="13017"/>
            <a:stretch/>
          </p:blipFill>
          <p:spPr>
            <a:xfrm>
              <a:off x="9645" y="2949"/>
              <a:ext cx="3581092" cy="4705474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71FCF96-ABDF-E06E-75E2-A7B206CE4A5D}"/>
              </a:ext>
            </a:extLst>
          </p:cNvPr>
          <p:cNvSpPr/>
          <p:nvPr/>
        </p:nvSpPr>
        <p:spPr>
          <a:xfrm>
            <a:off x="3560757" y="2716801"/>
            <a:ext cx="3199807" cy="232338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CE8DA16-AA99-D453-CED6-73D25559BCBA}"/>
              </a:ext>
            </a:extLst>
          </p:cNvPr>
          <p:cNvSpPr/>
          <p:nvPr/>
        </p:nvSpPr>
        <p:spPr>
          <a:xfrm flipH="1">
            <a:off x="2823299" y="4397405"/>
            <a:ext cx="478972" cy="29602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1C304-E9E9-0C19-F44C-FADC5048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4C968-3A55-7030-591A-68A3E95D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6</a:t>
            </a:fld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82F464E-0BD4-C4F6-C053-7BCBF2D4B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837" y="208023"/>
            <a:ext cx="3916512" cy="674508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>
                <a:solidFill>
                  <a:srgbClr val="0F3C27"/>
                </a:solidFill>
              </a:rPr>
              <a:t>Semi-persistente</a:t>
            </a:r>
          </a:p>
        </p:txBody>
      </p:sp>
      <p:sp>
        <p:nvSpPr>
          <p:cNvPr id="9" name="Elipse 10">
            <a:extLst>
              <a:ext uri="{FF2B5EF4-FFF2-40B4-BE49-F238E27FC236}">
                <a16:creationId xmlns:a16="http://schemas.microsoft.com/office/drawing/2014/main" id="{8D6B8B78-9321-9AFF-C9FA-87E31338D963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4F91CE0-7431-006F-F357-33DAB48670F0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9F10C-71D6-7CD1-EC8B-6419049F02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867405" cy="5409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9ED5EB-E117-B905-DCBA-2A23ADB1F106}"/>
              </a:ext>
            </a:extLst>
          </p:cNvPr>
          <p:cNvSpPr txBox="1"/>
          <p:nvPr/>
        </p:nvSpPr>
        <p:spPr>
          <a:xfrm>
            <a:off x="3496893" y="5131370"/>
            <a:ext cx="22568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Blanc et al., 2014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3B7C91-EA8D-9A3B-5CCA-12412765B21C}"/>
              </a:ext>
            </a:extLst>
          </p:cNvPr>
          <p:cNvSpPr/>
          <p:nvPr/>
        </p:nvSpPr>
        <p:spPr>
          <a:xfrm>
            <a:off x="0" y="4905829"/>
            <a:ext cx="3496893" cy="53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Leaf Structure and Function - Advanced ( Read ) | Biology | CK-12 Foundation">
            <a:extLst>
              <a:ext uri="{FF2B5EF4-FFF2-40B4-BE49-F238E27FC236}">
                <a16:creationId xmlns:a16="http://schemas.microsoft.com/office/drawing/2014/main" id="{A2C33825-3E27-72E6-9413-82112A477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835"/>
            <a:ext cx="3560757" cy="244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15DB1AC-15DA-B3DB-5CE3-59F5B4737CF5}"/>
              </a:ext>
            </a:extLst>
          </p:cNvPr>
          <p:cNvSpPr/>
          <p:nvPr/>
        </p:nvSpPr>
        <p:spPr>
          <a:xfrm flipH="1">
            <a:off x="3468255" y="4905829"/>
            <a:ext cx="478972" cy="29602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10D08C0-7BE1-CD92-D8BF-B003C6BDED87}"/>
              </a:ext>
            </a:extLst>
          </p:cNvPr>
          <p:cNvSpPr/>
          <p:nvPr/>
        </p:nvSpPr>
        <p:spPr>
          <a:xfrm flipH="1">
            <a:off x="3496893" y="5451958"/>
            <a:ext cx="478972" cy="29602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8C4253-5583-E017-51E8-5218BA228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225949"/>
              </p:ext>
            </p:extLst>
          </p:nvPr>
        </p:nvGraphicFramePr>
        <p:xfrm>
          <a:off x="7230137" y="1217140"/>
          <a:ext cx="4473212" cy="4283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155">
                  <a:extLst>
                    <a:ext uri="{9D8B030D-6E8A-4147-A177-3AD203B41FA5}">
                      <a16:colId xmlns:a16="http://schemas.microsoft.com/office/drawing/2014/main" val="996341242"/>
                    </a:ext>
                  </a:extLst>
                </a:gridCol>
                <a:gridCol w="1582057">
                  <a:extLst>
                    <a:ext uri="{9D8B030D-6E8A-4147-A177-3AD203B41FA5}">
                      <a16:colId xmlns:a16="http://schemas.microsoft.com/office/drawing/2014/main" val="2874130953"/>
                    </a:ext>
                  </a:extLst>
                </a:gridCol>
              </a:tblGrid>
              <a:tr h="741680">
                <a:tc grid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Características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557244"/>
                  </a:ext>
                </a:extLst>
              </a:tr>
              <a:tr h="631042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aquisição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5724251"/>
                  </a:ext>
                </a:extLst>
              </a:tr>
              <a:tr h="595086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transmissão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004063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Latência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7395799"/>
                  </a:ext>
                </a:extLst>
              </a:tr>
              <a:tr h="62411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Multiplicação no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36217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Retenção pelo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Horas / dias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9050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Especificidade do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Média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165397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4A81810-C132-2763-A9A2-597848411E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133" t="14406" r="10420" b="57469"/>
          <a:stretch/>
        </p:blipFill>
        <p:spPr>
          <a:xfrm>
            <a:off x="4492171" y="796784"/>
            <a:ext cx="1678900" cy="1521419"/>
          </a:xfrm>
          <a:prstGeom prst="ellipse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DAF692D-015B-0489-8EDE-B064E7ACF1CD}"/>
              </a:ext>
            </a:extLst>
          </p:cNvPr>
          <p:cNvSpPr/>
          <p:nvPr/>
        </p:nvSpPr>
        <p:spPr>
          <a:xfrm>
            <a:off x="4458863" y="865236"/>
            <a:ext cx="1678900" cy="145296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1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1CCC68D-61A1-4018-675E-5C3BC8451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859453"/>
              </p:ext>
            </p:extLst>
          </p:nvPr>
        </p:nvGraphicFramePr>
        <p:xfrm>
          <a:off x="6563787" y="1122119"/>
          <a:ext cx="5546262" cy="4613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237">
                  <a:extLst>
                    <a:ext uri="{9D8B030D-6E8A-4147-A177-3AD203B41FA5}">
                      <a16:colId xmlns:a16="http://schemas.microsoft.com/office/drawing/2014/main" val="2284871129"/>
                    </a:ext>
                  </a:extLst>
                </a:gridCol>
                <a:gridCol w="1501472">
                  <a:extLst>
                    <a:ext uri="{9D8B030D-6E8A-4147-A177-3AD203B41FA5}">
                      <a16:colId xmlns:a16="http://schemas.microsoft.com/office/drawing/2014/main" val="1803678437"/>
                    </a:ext>
                  </a:extLst>
                </a:gridCol>
                <a:gridCol w="1550553">
                  <a:extLst>
                    <a:ext uri="{9D8B030D-6E8A-4147-A177-3AD203B41FA5}">
                      <a16:colId xmlns:a16="http://schemas.microsoft.com/office/drawing/2014/main" val="347835406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Características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Circulativa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Propagativa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16246"/>
                  </a:ext>
                </a:extLst>
              </a:tr>
              <a:tr h="631042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aquisição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2029337"/>
                  </a:ext>
                </a:extLst>
              </a:tr>
              <a:tr h="595086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transmissão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>
                          <a:latin typeface="Abadi" panose="020B0604020104020204" pitchFamily="34" charset="0"/>
                        </a:rPr>
                        <a:t>Min. / Horas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702777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Latência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Horas / dias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>
                          <a:latin typeface="Abadi" panose="020B0604020104020204" pitchFamily="34" charset="0"/>
                        </a:rPr>
                        <a:t>Dias / Sem.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0491142"/>
                  </a:ext>
                </a:extLst>
              </a:tr>
              <a:tr h="62411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Multiplicação no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>
                          <a:latin typeface="Abadi" panose="020B0604020104020204" pitchFamily="34" charset="0"/>
                        </a:rPr>
                        <a:t>Sim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6350089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Retenção pelo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Dias / Sem.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>
                          <a:latin typeface="Abadi" panose="020B0604020104020204" pitchFamily="34" charset="0"/>
                        </a:rPr>
                        <a:t>Toda a vida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0144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Especificidade do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Alta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Abadi" panose="020B0604020104020204" pitchFamily="34" charset="0"/>
                        </a:rPr>
                        <a:t>Alta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20411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1C304-E9E9-0C19-F44C-FADC5048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4C968-3A55-7030-591A-68A3E95D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7</a:t>
            </a:fld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82F464E-0BD4-C4F6-C053-7BCBF2D4B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86" y="116374"/>
            <a:ext cx="3134763" cy="674508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rgbClr val="0F3C27"/>
                </a:solidFill>
              </a:rPr>
              <a:t>Persistente</a:t>
            </a:r>
          </a:p>
        </p:txBody>
      </p:sp>
      <p:sp>
        <p:nvSpPr>
          <p:cNvPr id="9" name="Elipse 10">
            <a:extLst>
              <a:ext uri="{FF2B5EF4-FFF2-40B4-BE49-F238E27FC236}">
                <a16:creationId xmlns:a16="http://schemas.microsoft.com/office/drawing/2014/main" id="{8D6B8B78-9321-9AFF-C9FA-87E31338D963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4F91CE0-7431-006F-F357-33DAB48670F0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9F10C-71D6-7CD1-EC8B-6419049F02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867405" cy="5409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9ED5EB-E117-B905-DCBA-2A23ADB1F106}"/>
              </a:ext>
            </a:extLst>
          </p:cNvPr>
          <p:cNvSpPr txBox="1"/>
          <p:nvPr/>
        </p:nvSpPr>
        <p:spPr>
          <a:xfrm>
            <a:off x="237877" y="161545"/>
            <a:ext cx="225683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Blanc et al., 2014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3B7C91-EA8D-9A3B-5CCA-12412765B21C}"/>
              </a:ext>
            </a:extLst>
          </p:cNvPr>
          <p:cNvSpPr/>
          <p:nvPr/>
        </p:nvSpPr>
        <p:spPr>
          <a:xfrm>
            <a:off x="0" y="4905829"/>
            <a:ext cx="3496893" cy="53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0B9235-5AFD-3B36-0A90-AE0E1DC8B9CD}"/>
              </a:ext>
            </a:extLst>
          </p:cNvPr>
          <p:cNvGrpSpPr/>
          <p:nvPr/>
        </p:nvGrpSpPr>
        <p:grpSpPr>
          <a:xfrm>
            <a:off x="7362660" y="161545"/>
            <a:ext cx="900000" cy="841104"/>
            <a:chOff x="2326514" y="630814"/>
            <a:chExt cx="3403712" cy="3180972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DDAF692D-015B-0489-8EDE-B064E7ACF1CD}"/>
                </a:ext>
              </a:extLst>
            </p:cNvPr>
            <p:cNvSpPr/>
            <p:nvPr/>
          </p:nvSpPr>
          <p:spPr>
            <a:xfrm flipH="1">
              <a:off x="2326514" y="630814"/>
              <a:ext cx="3241426" cy="1452967"/>
            </a:xfrm>
            <a:prstGeom prst="curvedDownArrow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Curved Down 10">
              <a:extLst>
                <a:ext uri="{FF2B5EF4-FFF2-40B4-BE49-F238E27FC236}">
                  <a16:creationId xmlns:a16="http://schemas.microsoft.com/office/drawing/2014/main" id="{571E9724-FA02-41BF-57FD-F800CBB9BAA9}"/>
                </a:ext>
              </a:extLst>
            </p:cNvPr>
            <p:cNvSpPr/>
            <p:nvPr/>
          </p:nvSpPr>
          <p:spPr>
            <a:xfrm flipV="1">
              <a:off x="2488800" y="2358819"/>
              <a:ext cx="3241426" cy="1452967"/>
            </a:xfrm>
            <a:prstGeom prst="curvedDownArrow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9CD065-985D-8AC4-9FEB-26C89912001A}"/>
              </a:ext>
            </a:extLst>
          </p:cNvPr>
          <p:cNvSpPr txBox="1"/>
          <p:nvPr/>
        </p:nvSpPr>
        <p:spPr>
          <a:xfrm>
            <a:off x="3012990" y="5174959"/>
            <a:ext cx="225683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170" name="Picture 2" descr="Leaf Structure and Function - Advanced ( Read ) | Biology | CK-12 Foundation">
            <a:extLst>
              <a:ext uri="{FF2B5EF4-FFF2-40B4-BE49-F238E27FC236}">
                <a16:creationId xmlns:a16="http://schemas.microsoft.com/office/drawing/2014/main" id="{A2C33825-3E27-72E6-9413-82112A477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835"/>
            <a:ext cx="3560757" cy="244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010D08C0-7BE1-CD92-D8BF-B003C6BDED87}"/>
              </a:ext>
            </a:extLst>
          </p:cNvPr>
          <p:cNvSpPr/>
          <p:nvPr/>
        </p:nvSpPr>
        <p:spPr>
          <a:xfrm flipH="1">
            <a:off x="3496893" y="5451958"/>
            <a:ext cx="478972" cy="29602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2ABD1D-CDE2-6241-37A5-6525F997B893}"/>
              </a:ext>
            </a:extLst>
          </p:cNvPr>
          <p:cNvGrpSpPr/>
          <p:nvPr/>
        </p:nvGrpSpPr>
        <p:grpSpPr>
          <a:xfrm>
            <a:off x="2067906" y="1809759"/>
            <a:ext cx="3445947" cy="1892811"/>
            <a:chOff x="2067906" y="1809759"/>
            <a:chExt cx="3445947" cy="1892811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D7541D-77D3-D44B-67AF-BD7FD8E18AF1}"/>
                </a:ext>
              </a:extLst>
            </p:cNvPr>
            <p:cNvSpPr/>
            <p:nvPr/>
          </p:nvSpPr>
          <p:spPr>
            <a:xfrm>
              <a:off x="2067906" y="1809759"/>
              <a:ext cx="3445947" cy="1892811"/>
            </a:xfrm>
            <a:custGeom>
              <a:avLst/>
              <a:gdLst>
                <a:gd name="connsiteX0" fmla="*/ 2878848 w 3445947"/>
                <a:gd name="connsiteY0" fmla="*/ 1892811 h 1892811"/>
                <a:gd name="connsiteX1" fmla="*/ 3043740 w 3445947"/>
                <a:gd name="connsiteY1" fmla="*/ 1548038 h 1892811"/>
                <a:gd name="connsiteX2" fmla="*/ 3208632 w 3445947"/>
                <a:gd name="connsiteY2" fmla="*/ 1158293 h 1892811"/>
                <a:gd name="connsiteX3" fmla="*/ 3313563 w 3445947"/>
                <a:gd name="connsiteY3" fmla="*/ 768549 h 1892811"/>
                <a:gd name="connsiteX4" fmla="*/ 3433484 w 3445947"/>
                <a:gd name="connsiteY4" fmla="*/ 543697 h 1892811"/>
                <a:gd name="connsiteX5" fmla="*/ 3418494 w 3445947"/>
                <a:gd name="connsiteY5" fmla="*/ 273874 h 1892811"/>
                <a:gd name="connsiteX6" fmla="*/ 3223622 w 3445947"/>
                <a:gd name="connsiteY6" fmla="*/ 34031 h 1892811"/>
                <a:gd name="connsiteX7" fmla="*/ 2923819 w 3445947"/>
                <a:gd name="connsiteY7" fmla="*/ 19041 h 1892811"/>
                <a:gd name="connsiteX8" fmla="*/ 2564055 w 3445947"/>
                <a:gd name="connsiteY8" fmla="*/ 198923 h 1892811"/>
                <a:gd name="connsiteX9" fmla="*/ 2189301 w 3445947"/>
                <a:gd name="connsiteY9" fmla="*/ 393795 h 1892811"/>
                <a:gd name="connsiteX10" fmla="*/ 1739596 w 3445947"/>
                <a:gd name="connsiteY10" fmla="*/ 588667 h 1892811"/>
                <a:gd name="connsiteX11" fmla="*/ 1289891 w 3445947"/>
                <a:gd name="connsiteY11" fmla="*/ 873480 h 1892811"/>
                <a:gd name="connsiteX12" fmla="*/ 1005078 w 3445947"/>
                <a:gd name="connsiteY12" fmla="*/ 963421 h 1892811"/>
                <a:gd name="connsiteX13" fmla="*/ 555373 w 3445947"/>
                <a:gd name="connsiteY13" fmla="*/ 888471 h 1892811"/>
                <a:gd name="connsiteX14" fmla="*/ 135648 w 3445947"/>
                <a:gd name="connsiteY14" fmla="*/ 708589 h 1892811"/>
                <a:gd name="connsiteX15" fmla="*/ 737 w 3445947"/>
                <a:gd name="connsiteY15" fmla="*/ 603657 h 1892811"/>
                <a:gd name="connsiteX16" fmla="*/ 180619 w 3445947"/>
                <a:gd name="connsiteY16" fmla="*/ 468746 h 189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45947" h="1892811">
                  <a:moveTo>
                    <a:pt x="2878848" y="1892811"/>
                  </a:moveTo>
                  <a:cubicBezTo>
                    <a:pt x="2933812" y="1781634"/>
                    <a:pt x="2988776" y="1670458"/>
                    <a:pt x="3043740" y="1548038"/>
                  </a:cubicBezTo>
                  <a:cubicBezTo>
                    <a:pt x="3098704" y="1425618"/>
                    <a:pt x="3163662" y="1288208"/>
                    <a:pt x="3208632" y="1158293"/>
                  </a:cubicBezTo>
                  <a:cubicBezTo>
                    <a:pt x="3253603" y="1028378"/>
                    <a:pt x="3276088" y="870982"/>
                    <a:pt x="3313563" y="768549"/>
                  </a:cubicBezTo>
                  <a:cubicBezTo>
                    <a:pt x="3351038" y="666116"/>
                    <a:pt x="3415996" y="626143"/>
                    <a:pt x="3433484" y="543697"/>
                  </a:cubicBezTo>
                  <a:cubicBezTo>
                    <a:pt x="3450972" y="461251"/>
                    <a:pt x="3453471" y="358818"/>
                    <a:pt x="3418494" y="273874"/>
                  </a:cubicBezTo>
                  <a:cubicBezTo>
                    <a:pt x="3383517" y="188930"/>
                    <a:pt x="3306068" y="76503"/>
                    <a:pt x="3223622" y="34031"/>
                  </a:cubicBezTo>
                  <a:cubicBezTo>
                    <a:pt x="3141176" y="-8441"/>
                    <a:pt x="3033747" y="-8441"/>
                    <a:pt x="2923819" y="19041"/>
                  </a:cubicBezTo>
                  <a:cubicBezTo>
                    <a:pt x="2813891" y="46523"/>
                    <a:pt x="2564055" y="198923"/>
                    <a:pt x="2564055" y="198923"/>
                  </a:cubicBezTo>
                  <a:cubicBezTo>
                    <a:pt x="2441635" y="261382"/>
                    <a:pt x="2326711" y="328838"/>
                    <a:pt x="2189301" y="393795"/>
                  </a:cubicBezTo>
                  <a:cubicBezTo>
                    <a:pt x="2051891" y="458752"/>
                    <a:pt x="1889498" y="508720"/>
                    <a:pt x="1739596" y="588667"/>
                  </a:cubicBezTo>
                  <a:cubicBezTo>
                    <a:pt x="1589694" y="668614"/>
                    <a:pt x="1412311" y="811021"/>
                    <a:pt x="1289891" y="873480"/>
                  </a:cubicBezTo>
                  <a:cubicBezTo>
                    <a:pt x="1167471" y="935939"/>
                    <a:pt x="1127498" y="960923"/>
                    <a:pt x="1005078" y="963421"/>
                  </a:cubicBezTo>
                  <a:cubicBezTo>
                    <a:pt x="882658" y="965919"/>
                    <a:pt x="700278" y="930943"/>
                    <a:pt x="555373" y="888471"/>
                  </a:cubicBezTo>
                  <a:cubicBezTo>
                    <a:pt x="410468" y="845999"/>
                    <a:pt x="228087" y="756058"/>
                    <a:pt x="135648" y="708589"/>
                  </a:cubicBezTo>
                  <a:cubicBezTo>
                    <a:pt x="43209" y="661120"/>
                    <a:pt x="-6758" y="643631"/>
                    <a:pt x="737" y="603657"/>
                  </a:cubicBezTo>
                  <a:cubicBezTo>
                    <a:pt x="8232" y="563683"/>
                    <a:pt x="94425" y="516214"/>
                    <a:pt x="180619" y="468746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56A0E70-A797-244F-ED66-78A5A21CF41D}"/>
                </a:ext>
              </a:extLst>
            </p:cNvPr>
            <p:cNvSpPr/>
            <p:nvPr/>
          </p:nvSpPr>
          <p:spPr>
            <a:xfrm rot="17861377">
              <a:off x="2105731" y="2076418"/>
              <a:ext cx="316870" cy="27699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B744F5-BE84-413D-FD52-3FDE55B79DBA}"/>
              </a:ext>
            </a:extLst>
          </p:cNvPr>
          <p:cNvGrpSpPr/>
          <p:nvPr/>
        </p:nvGrpSpPr>
        <p:grpSpPr>
          <a:xfrm>
            <a:off x="2679700" y="1739900"/>
            <a:ext cx="2532365" cy="487520"/>
            <a:chOff x="2679700" y="1739900"/>
            <a:chExt cx="2532365" cy="48752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26CF933-271F-F022-B624-144A41984247}"/>
                </a:ext>
              </a:extLst>
            </p:cNvPr>
            <p:cNvSpPr/>
            <p:nvPr/>
          </p:nvSpPr>
          <p:spPr>
            <a:xfrm>
              <a:off x="2679700" y="1739900"/>
              <a:ext cx="2438400" cy="370552"/>
            </a:xfrm>
            <a:custGeom>
              <a:avLst/>
              <a:gdLst>
                <a:gd name="connsiteX0" fmla="*/ 0 w 2438400"/>
                <a:gd name="connsiteY0" fmla="*/ 177800 h 370552"/>
                <a:gd name="connsiteX1" fmla="*/ 330200 w 2438400"/>
                <a:gd name="connsiteY1" fmla="*/ 88900 h 370552"/>
                <a:gd name="connsiteX2" fmla="*/ 660400 w 2438400"/>
                <a:gd name="connsiteY2" fmla="*/ 25400 h 370552"/>
                <a:gd name="connsiteX3" fmla="*/ 1104900 w 2438400"/>
                <a:gd name="connsiteY3" fmla="*/ 0 h 370552"/>
                <a:gd name="connsiteX4" fmla="*/ 1498600 w 2438400"/>
                <a:gd name="connsiteY4" fmla="*/ 25400 h 370552"/>
                <a:gd name="connsiteX5" fmla="*/ 1803400 w 2438400"/>
                <a:gd name="connsiteY5" fmla="*/ 63500 h 370552"/>
                <a:gd name="connsiteX6" fmla="*/ 2006600 w 2438400"/>
                <a:gd name="connsiteY6" fmla="*/ 127000 h 370552"/>
                <a:gd name="connsiteX7" fmla="*/ 2159000 w 2438400"/>
                <a:gd name="connsiteY7" fmla="*/ 292100 h 370552"/>
                <a:gd name="connsiteX8" fmla="*/ 2298700 w 2438400"/>
                <a:gd name="connsiteY8" fmla="*/ 368300 h 370552"/>
                <a:gd name="connsiteX9" fmla="*/ 2438400 w 2438400"/>
                <a:gd name="connsiteY9" fmla="*/ 342900 h 37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8400" h="370552">
                  <a:moveTo>
                    <a:pt x="0" y="177800"/>
                  </a:moveTo>
                  <a:cubicBezTo>
                    <a:pt x="110066" y="146050"/>
                    <a:pt x="220133" y="114300"/>
                    <a:pt x="330200" y="88900"/>
                  </a:cubicBezTo>
                  <a:cubicBezTo>
                    <a:pt x="440267" y="63500"/>
                    <a:pt x="531283" y="40217"/>
                    <a:pt x="660400" y="25400"/>
                  </a:cubicBezTo>
                  <a:cubicBezTo>
                    <a:pt x="789517" y="10583"/>
                    <a:pt x="965200" y="0"/>
                    <a:pt x="1104900" y="0"/>
                  </a:cubicBezTo>
                  <a:cubicBezTo>
                    <a:pt x="1244600" y="0"/>
                    <a:pt x="1382183" y="14817"/>
                    <a:pt x="1498600" y="25400"/>
                  </a:cubicBezTo>
                  <a:cubicBezTo>
                    <a:pt x="1615017" y="35983"/>
                    <a:pt x="1718733" y="46567"/>
                    <a:pt x="1803400" y="63500"/>
                  </a:cubicBezTo>
                  <a:cubicBezTo>
                    <a:pt x="1888067" y="80433"/>
                    <a:pt x="1947333" y="88900"/>
                    <a:pt x="2006600" y="127000"/>
                  </a:cubicBezTo>
                  <a:cubicBezTo>
                    <a:pt x="2065867" y="165100"/>
                    <a:pt x="2110317" y="251883"/>
                    <a:pt x="2159000" y="292100"/>
                  </a:cubicBezTo>
                  <a:cubicBezTo>
                    <a:pt x="2207683" y="332317"/>
                    <a:pt x="2252133" y="359833"/>
                    <a:pt x="2298700" y="368300"/>
                  </a:cubicBezTo>
                  <a:cubicBezTo>
                    <a:pt x="2345267" y="376767"/>
                    <a:pt x="2391833" y="359833"/>
                    <a:pt x="2438400" y="34290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B296B4F-E13F-3D34-E970-119C127EAB0F}"/>
                </a:ext>
              </a:extLst>
            </p:cNvPr>
            <p:cNvSpPr/>
            <p:nvPr/>
          </p:nvSpPr>
          <p:spPr>
            <a:xfrm rot="17861377">
              <a:off x="4915131" y="1930485"/>
              <a:ext cx="316870" cy="27699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208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CD7EA8-5373-634C-5894-39159398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421500"/>
              </p:ext>
            </p:extLst>
          </p:nvPr>
        </p:nvGraphicFramePr>
        <p:xfrm>
          <a:off x="647191" y="1661976"/>
          <a:ext cx="10034406" cy="4283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155">
                  <a:extLst>
                    <a:ext uri="{9D8B030D-6E8A-4147-A177-3AD203B41FA5}">
                      <a16:colId xmlns:a16="http://schemas.microsoft.com/office/drawing/2014/main" val="1524046229"/>
                    </a:ext>
                  </a:extLst>
                </a:gridCol>
                <a:gridCol w="1998980">
                  <a:extLst>
                    <a:ext uri="{9D8B030D-6E8A-4147-A177-3AD203B41FA5}">
                      <a16:colId xmlns:a16="http://schemas.microsoft.com/office/drawing/2014/main" val="34777139"/>
                    </a:ext>
                  </a:extLst>
                </a:gridCol>
                <a:gridCol w="2067243">
                  <a:extLst>
                    <a:ext uri="{9D8B030D-6E8A-4147-A177-3AD203B41FA5}">
                      <a16:colId xmlns:a16="http://schemas.microsoft.com/office/drawing/2014/main" val="1789527920"/>
                    </a:ext>
                  </a:extLst>
                </a:gridCol>
                <a:gridCol w="1538514">
                  <a:extLst>
                    <a:ext uri="{9D8B030D-6E8A-4147-A177-3AD203B41FA5}">
                      <a16:colId xmlns:a16="http://schemas.microsoft.com/office/drawing/2014/main" val="1223767233"/>
                    </a:ext>
                  </a:extLst>
                </a:gridCol>
                <a:gridCol w="1538514">
                  <a:extLst>
                    <a:ext uri="{9D8B030D-6E8A-4147-A177-3AD203B41FA5}">
                      <a16:colId xmlns:a16="http://schemas.microsoft.com/office/drawing/2014/main" val="235146741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Características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Não-persistente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Semi-persistente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F3C2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Persistente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661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pt-BR" dirty="0"/>
                        <a:t>Características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Circulativa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Propagativa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F3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803445"/>
                  </a:ext>
                </a:extLst>
              </a:tr>
              <a:tr h="631042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aquisição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Seg. / Min.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2570148"/>
                  </a:ext>
                </a:extLst>
              </a:tr>
              <a:tr h="595086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Tempo de transmissão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Seg. / Min.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705045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Latência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Horas / dias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Dias / Sem.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037261"/>
                  </a:ext>
                </a:extLst>
              </a:tr>
              <a:tr h="62411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Multiplicação no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Não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Sim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40039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Retenção pelo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Min. / Horas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Horas / dias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badi" panose="020B0604020104020204" pitchFamily="34" charset="0"/>
                        </a:rPr>
                        <a:t>Dias / Sem.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Toda a vida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727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entury Gothic" panose="020B0502020202020204" pitchFamily="34" charset="0"/>
                        </a:rPr>
                        <a:t>Especificidade do vetor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Baixa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Média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Alta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badi" panose="020B0604020104020204" pitchFamily="34" charset="0"/>
                        </a:rPr>
                        <a:t>Alta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2995839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5647216F-9DB9-A9AD-91BE-04E56417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86" y="116374"/>
            <a:ext cx="3134763" cy="674508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rgbClr val="0F3C27"/>
                </a:solidFill>
              </a:rPr>
              <a:t>Conceitos</a:t>
            </a:r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323276" y="761976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Free Asian citrus psyllid Icons, Symbols &amp; Images | BioRender">
            <a:extLst>
              <a:ext uri="{FF2B5EF4-FFF2-40B4-BE49-F238E27FC236}">
                <a16:creationId xmlns:a16="http://schemas.microsoft.com/office/drawing/2014/main" id="{A118DE3C-D6D8-B3F4-FCED-B21052F4A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0" b="68871" l="20545" r="79273">
                        <a14:foregroundMark x1="63273" y1="32419" x2="74909" y2="42097"/>
                        <a14:foregroundMark x1="73818" y1="35645" x2="77636" y2="37581"/>
                        <a14:foregroundMark x1="69455" y1="30161" x2="69091" y2="33226"/>
                        <a14:foregroundMark x1="79273" y1="37903" x2="76909" y2="38065"/>
                        <a14:foregroundMark x1="34909" y1="67097" x2="37818" y2="66290"/>
                        <a14:foregroundMark x1="52727" y1="68871" x2="50000" y2="67258"/>
                        <a14:foregroundMark x1="23636" y1="60645" x2="25818" y2="60968"/>
                        <a14:foregroundMark x1="20545" y1="60968" x2="22364" y2="6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0" t="28910" r="19636" b="28867"/>
          <a:stretch/>
        </p:blipFill>
        <p:spPr bwMode="auto">
          <a:xfrm rot="334203" flipH="1">
            <a:off x="8256219" y="970330"/>
            <a:ext cx="917891" cy="7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Free Leafhopper (Empoasca fabae) Icons, Symbols &amp; Images | BioRender">
            <a:extLst>
              <a:ext uri="{FF2B5EF4-FFF2-40B4-BE49-F238E27FC236}">
                <a16:creationId xmlns:a16="http://schemas.microsoft.com/office/drawing/2014/main" id="{E200332E-7479-49AF-C0B6-31B97DE84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37703" r="14247" b="36532"/>
          <a:stretch/>
        </p:blipFill>
        <p:spPr bwMode="auto">
          <a:xfrm rot="10800000" flipV="1">
            <a:off x="9386312" y="1189494"/>
            <a:ext cx="1073370" cy="4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88B25880-F13A-1A23-844D-4673F028B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4529" r="7968" b="11212"/>
          <a:stretch/>
        </p:blipFill>
        <p:spPr bwMode="auto">
          <a:xfrm rot="5400000">
            <a:off x="7049676" y="987085"/>
            <a:ext cx="1138371" cy="10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09EE01C4-740D-BD45-0A46-F92C9F27A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436">
            <a:off x="4669160" y="747774"/>
            <a:ext cx="1275891" cy="127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rips - Biocontrol, Damage and Life Cycle">
            <a:extLst>
              <a:ext uri="{FF2B5EF4-FFF2-40B4-BE49-F238E27FC236}">
                <a16:creationId xmlns:a16="http://schemas.microsoft.com/office/drawing/2014/main" id="{3935168E-4AD0-E25F-C182-530ECAD4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23" y="1028686"/>
            <a:ext cx="1595855" cy="108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5BFBA6-9B3C-D5C0-E764-871B711E393C}"/>
              </a:ext>
            </a:extLst>
          </p:cNvPr>
          <p:cNvSpPr txBox="1"/>
          <p:nvPr/>
        </p:nvSpPr>
        <p:spPr>
          <a:xfrm>
            <a:off x="3127783" y="1189493"/>
            <a:ext cx="1188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Pulgão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4AD2DB-0C74-8135-6AE8-2D9A34B99135}"/>
              </a:ext>
            </a:extLst>
          </p:cNvPr>
          <p:cNvSpPr txBox="1"/>
          <p:nvPr/>
        </p:nvSpPr>
        <p:spPr>
          <a:xfrm>
            <a:off x="6113072" y="1011603"/>
            <a:ext cx="1188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Mosca-branca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B681CF-8307-3C77-F8AC-3625D8D05298}"/>
              </a:ext>
            </a:extLst>
          </p:cNvPr>
          <p:cNvSpPr txBox="1"/>
          <p:nvPr/>
        </p:nvSpPr>
        <p:spPr>
          <a:xfrm>
            <a:off x="8431993" y="766865"/>
            <a:ext cx="1188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Psilídeo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12790-111E-9B9D-2F31-E1BF55B0588F}"/>
              </a:ext>
            </a:extLst>
          </p:cNvPr>
          <p:cNvSpPr txBox="1"/>
          <p:nvPr/>
        </p:nvSpPr>
        <p:spPr>
          <a:xfrm>
            <a:off x="9337408" y="920902"/>
            <a:ext cx="1404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Cigarrinhas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546AA5-FE39-2284-7780-BF3E5CCE2C0F}"/>
              </a:ext>
            </a:extLst>
          </p:cNvPr>
          <p:cNvSpPr txBox="1"/>
          <p:nvPr/>
        </p:nvSpPr>
        <p:spPr>
          <a:xfrm>
            <a:off x="10628908" y="1887596"/>
            <a:ext cx="1092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Tripes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34130F-39E8-5A59-365D-7CD227E50DCD}"/>
              </a:ext>
            </a:extLst>
          </p:cNvPr>
          <p:cNvSpPr/>
          <p:nvPr/>
        </p:nvSpPr>
        <p:spPr>
          <a:xfrm>
            <a:off x="3288632" y="790882"/>
            <a:ext cx="2462757" cy="5305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Tick insect PNG transparent image download, size: 274x311px">
            <a:extLst>
              <a:ext uri="{FF2B5EF4-FFF2-40B4-BE49-F238E27FC236}">
                <a16:creationId xmlns:a16="http://schemas.microsoft.com/office/drawing/2014/main" id="{A4C895B5-FE71-2C10-9F85-A1286EFFA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69" y="2482548"/>
            <a:ext cx="577547" cy="65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DBB6F4-3DD1-84DB-397C-B7D1356736C8}"/>
              </a:ext>
            </a:extLst>
          </p:cNvPr>
          <p:cNvSpPr txBox="1"/>
          <p:nvPr/>
        </p:nvSpPr>
        <p:spPr>
          <a:xfrm>
            <a:off x="10814824" y="3098365"/>
            <a:ext cx="1092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ptos" panose="020B0004020202020204" pitchFamily="34" charset="0"/>
              </a:rPr>
              <a:t>Ácaros</a:t>
            </a:r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3CA3-C9D6-05AD-8EAF-945EC77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287-960D-486B-A5CE-6454AC730AED}" type="datetime1">
              <a:rPr lang="pt-BR" smtClean="0"/>
              <a:t>06/11/2023</a:t>
            </a:fld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F67DA-D4D4-1B2F-08DC-1A5ABF7E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831F08F-DC6A-4D52-ACC5-02AE5FC5758C}" type="slidenum">
              <a:rPr lang="en-US" smtClean="0"/>
              <a:pPr algn="ctr"/>
              <a:t>9</a:t>
            </a:fld>
            <a:endParaRPr lang="en-US"/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187BF597-20A0-FBD9-05D0-C974FC9C01DF}"/>
              </a:ext>
            </a:extLst>
          </p:cNvPr>
          <p:cNvSpPr/>
          <p:nvPr/>
        </p:nvSpPr>
        <p:spPr>
          <a:xfrm>
            <a:off x="11253349" y="31694"/>
            <a:ext cx="900000" cy="900000"/>
          </a:xfrm>
          <a:prstGeom prst="ellipse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7C06E38-B648-2065-8F88-2A7D7093CC9B}"/>
              </a:ext>
            </a:extLst>
          </p:cNvPr>
          <p:cNvSpPr txBox="1">
            <a:spLocks/>
          </p:cNvSpPr>
          <p:nvPr/>
        </p:nvSpPr>
        <p:spPr>
          <a:xfrm>
            <a:off x="11466748" y="116374"/>
            <a:ext cx="487375" cy="367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√</a:t>
            </a: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CFC0D086-E5E2-29B3-75AE-D193668D253A}"/>
              </a:ext>
            </a:extLst>
          </p:cNvPr>
          <p:cNvSpPr/>
          <p:nvPr/>
        </p:nvSpPr>
        <p:spPr>
          <a:xfrm>
            <a:off x="1211728" y="705269"/>
            <a:ext cx="10404000" cy="47285"/>
          </a:xfrm>
          <a:prstGeom prst="rect">
            <a:avLst/>
          </a:prstGeom>
          <a:solidFill>
            <a:srgbClr val="669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425F32-3C55-B124-F17A-4DE782B52628}"/>
              </a:ext>
            </a:extLst>
          </p:cNvPr>
          <p:cNvSpPr txBox="1"/>
          <p:nvPr/>
        </p:nvSpPr>
        <p:spPr>
          <a:xfrm>
            <a:off x="1339903" y="631462"/>
            <a:ext cx="3732113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ptos" panose="020B0004020202020204" pitchFamily="34" charset="0"/>
              </a:rPr>
              <a:t>Potyvirus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0543006-C426-8A2D-47CF-93A5F5FD24C5}"/>
              </a:ext>
            </a:extLst>
          </p:cNvPr>
          <p:cNvSpPr txBox="1">
            <a:spLocks/>
          </p:cNvSpPr>
          <p:nvPr/>
        </p:nvSpPr>
        <p:spPr>
          <a:xfrm>
            <a:off x="1636296" y="116374"/>
            <a:ext cx="9510354" cy="67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>
                <a:solidFill>
                  <a:srgbClr val="0F3C27"/>
                </a:solidFill>
              </a:rPr>
              <a:t>Relação não-persistente</a:t>
            </a:r>
            <a:endParaRPr lang="pt-BR" sz="4000" dirty="0">
              <a:solidFill>
                <a:srgbClr val="0F3C27"/>
              </a:solidFill>
            </a:endParaRPr>
          </a:p>
        </p:txBody>
      </p:sp>
      <p:pic>
        <p:nvPicPr>
          <p:cNvPr id="16" name="Picture 4" descr="Aphid Isolated On White Background Insect Pest Illustration Stock  Illustration - Download Image Now - iStock">
            <a:extLst>
              <a:ext uri="{FF2B5EF4-FFF2-40B4-BE49-F238E27FC236}">
                <a16:creationId xmlns:a16="http://schemas.microsoft.com/office/drawing/2014/main" id="{02E14934-6AA7-589C-B133-186AE2F1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013">
            <a:off x="-131033" y="-83783"/>
            <a:ext cx="1749331" cy="17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E1C4C6F-0C9A-5774-1B7D-65BC6A272FA6}"/>
              </a:ext>
            </a:extLst>
          </p:cNvPr>
          <p:cNvGrpSpPr/>
          <p:nvPr/>
        </p:nvGrpSpPr>
        <p:grpSpPr>
          <a:xfrm>
            <a:off x="232009" y="1633565"/>
            <a:ext cx="3240512" cy="2336740"/>
            <a:chOff x="3100817" y="1092260"/>
            <a:chExt cx="3240512" cy="233674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01D6894-4708-9C8D-4E8A-E29DA6484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638" y="1092260"/>
              <a:ext cx="2749857" cy="1985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CE5EC7-DCEB-567D-17D2-5A1D4C44E813}"/>
                </a:ext>
              </a:extLst>
            </p:cNvPr>
            <p:cNvSpPr txBox="1"/>
            <p:nvPr/>
          </p:nvSpPr>
          <p:spPr>
            <a:xfrm>
              <a:off x="3100817" y="3090446"/>
              <a:ext cx="27498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Lettuce mosaic virus - LMV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9DDFC34-459F-3995-0522-46AD45C04CC2}"/>
                </a:ext>
              </a:extLst>
            </p:cNvPr>
            <p:cNvSpPr txBox="1"/>
            <p:nvPr/>
          </p:nvSpPr>
          <p:spPr>
            <a:xfrm>
              <a:off x="5392390" y="2659559"/>
              <a:ext cx="94893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latin typeface="Aptos" panose="020B0004020202020204" pitchFamily="34" charset="0"/>
                </a:rPr>
                <a:t>Alexandre L. R. Chaves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6F594A-3C76-4CAC-81C9-28DBB01DDBC2}"/>
              </a:ext>
            </a:extLst>
          </p:cNvPr>
          <p:cNvGrpSpPr/>
          <p:nvPr/>
        </p:nvGrpSpPr>
        <p:grpSpPr>
          <a:xfrm>
            <a:off x="3779966" y="1090064"/>
            <a:ext cx="2562457" cy="3593508"/>
            <a:chOff x="6573760" y="1092260"/>
            <a:chExt cx="2562457" cy="35935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346A2E-686D-F33E-8E4B-80C7B1FCC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4497" y="1092260"/>
              <a:ext cx="2295525" cy="30575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BBCAC0-A12B-D233-75E8-AD5F7305D4DE}"/>
                </a:ext>
              </a:extLst>
            </p:cNvPr>
            <p:cNvSpPr txBox="1"/>
            <p:nvPr/>
          </p:nvSpPr>
          <p:spPr>
            <a:xfrm>
              <a:off x="6573760" y="4100993"/>
              <a:ext cx="24843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Onion yellow dwarf virus - OYDV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8BD462-2A13-13AB-6088-7DA51C048114}"/>
                </a:ext>
              </a:extLst>
            </p:cNvPr>
            <p:cNvSpPr txBox="1"/>
            <p:nvPr/>
          </p:nvSpPr>
          <p:spPr>
            <a:xfrm>
              <a:off x="8187278" y="3735351"/>
              <a:ext cx="94893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/>
                <a:t>Fernanda R. Fernandes</a:t>
              </a:r>
              <a:endParaRPr lang="en-US" sz="105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A0C0F1-F1A5-13BE-7CE7-A44E85F11D89}"/>
              </a:ext>
            </a:extLst>
          </p:cNvPr>
          <p:cNvGrpSpPr/>
          <p:nvPr/>
        </p:nvGrpSpPr>
        <p:grpSpPr>
          <a:xfrm>
            <a:off x="6815128" y="1128547"/>
            <a:ext cx="4800600" cy="4298059"/>
            <a:chOff x="6815128" y="1128547"/>
            <a:chExt cx="4800600" cy="4298059"/>
          </a:xfrm>
        </p:grpSpPr>
        <p:pic>
          <p:nvPicPr>
            <p:cNvPr id="2052" name="Picture 4" descr="Figura 1. Sintomas típicos da PRSV. (a) Mamoeiro affectado e (b) mancha anelar no fruto (Cortesia de S. Ferreira, copyright-free).">
              <a:extLst>
                <a:ext uri="{FF2B5EF4-FFF2-40B4-BE49-F238E27FC236}">
                  <a16:creationId xmlns:a16="http://schemas.microsoft.com/office/drawing/2014/main" id="{26A9FFAB-3C38-3868-CCB0-D6088EC34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28" y="1128547"/>
              <a:ext cx="2824249" cy="231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30BC26-402A-5A74-BDB7-4789725E66BC}"/>
                </a:ext>
              </a:extLst>
            </p:cNvPr>
            <p:cNvSpPr txBox="1"/>
            <p:nvPr/>
          </p:nvSpPr>
          <p:spPr>
            <a:xfrm>
              <a:off x="9566646" y="2460456"/>
              <a:ext cx="204908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Papaya ringspot virus - PRSV</a:t>
              </a:r>
            </a:p>
          </p:txBody>
        </p:sp>
        <p:pic>
          <p:nvPicPr>
            <p:cNvPr id="2054" name="Picture 6" descr="Figura 2. Sintomas da PRSV em abobora. (a) plant jovem e (b) fruto. (Cortesia de M. Fuchs, copyright-free)">
              <a:extLst>
                <a:ext uri="{FF2B5EF4-FFF2-40B4-BE49-F238E27FC236}">
                  <a16:creationId xmlns:a16="http://schemas.microsoft.com/office/drawing/2014/main" id="{DADD1F12-E245-2026-DF27-B1087C040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28" y="3521606"/>
              <a:ext cx="48006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AC7B90-D1FA-C85A-1328-3539BD394F4A}"/>
                </a:ext>
              </a:extLst>
            </p:cNvPr>
            <p:cNvSpPr txBox="1"/>
            <p:nvPr/>
          </p:nvSpPr>
          <p:spPr>
            <a:xfrm>
              <a:off x="8413539" y="5172690"/>
              <a:ext cx="94893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/>
                <a:t>APS</a:t>
              </a:r>
              <a:endParaRPr lang="en-US" sz="105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170AA-9F79-E0D6-8701-61F3997C8D7D}"/>
              </a:ext>
            </a:extLst>
          </p:cNvPr>
          <p:cNvGrpSpPr/>
          <p:nvPr/>
        </p:nvGrpSpPr>
        <p:grpSpPr>
          <a:xfrm>
            <a:off x="434185" y="4531997"/>
            <a:ext cx="4587975" cy="1759250"/>
            <a:chOff x="143424" y="4574795"/>
            <a:chExt cx="4587975" cy="1759250"/>
          </a:xfrm>
        </p:grpSpPr>
        <p:pic>
          <p:nvPicPr>
            <p:cNvPr id="2056" name="Picture 8" descr="SciELO - Brasil - Characterization of &lt;i&gt;Cowpea aphid-borne mosaic virus&lt;/i&gt;  in &lt;i&gt;Passiflora edulis&lt;/i&gt; 'Catarina' in the southern coast of Santa  Catarina State, Brazil Characterization of &lt;i&gt;Cowpea aphid-borne mosaic  virus&lt;/i&gt; in &lt;i&gt;Passiflora edulis ...">
              <a:extLst>
                <a:ext uri="{FF2B5EF4-FFF2-40B4-BE49-F238E27FC236}">
                  <a16:creationId xmlns:a16="http://schemas.microsoft.com/office/drawing/2014/main" id="{2FF9D7BB-0A24-CF7C-29EE-78941FC3CF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24" y="4574795"/>
              <a:ext cx="2771775" cy="164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EE740D-4759-1962-6A48-CECC5EF8957D}"/>
                </a:ext>
              </a:extLst>
            </p:cNvPr>
            <p:cNvSpPr txBox="1"/>
            <p:nvPr/>
          </p:nvSpPr>
          <p:spPr>
            <a:xfrm>
              <a:off x="2682317" y="5314297"/>
              <a:ext cx="20490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ptos" panose="020B0004020202020204" pitchFamily="34" charset="0"/>
                </a:rPr>
                <a:t>Cowpea aphid-borne mosaic virus - CABMV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9AB20A-92CE-39FC-8847-7F9C341652D0}"/>
                </a:ext>
              </a:extLst>
            </p:cNvPr>
            <p:cNvSpPr txBox="1"/>
            <p:nvPr/>
          </p:nvSpPr>
          <p:spPr>
            <a:xfrm>
              <a:off x="991628" y="5918547"/>
              <a:ext cx="948939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i="0" dirty="0" err="1">
                  <a:solidFill>
                    <a:srgbClr val="403D39"/>
                  </a:solidFill>
                  <a:effectLst/>
                  <a:latin typeface="Arial" panose="020B0604020202020204" pitchFamily="34" charset="0"/>
                </a:rPr>
                <a:t>Colariccio</a:t>
              </a:r>
              <a:r>
                <a:rPr lang="en-US" sz="1050" b="1" i="0" dirty="0">
                  <a:solidFill>
                    <a:srgbClr val="403D39"/>
                  </a:solidFill>
                  <a:effectLst/>
                  <a:latin typeface="Arial" panose="020B0604020202020204" pitchFamily="34" charset="0"/>
                </a:rPr>
                <a:t> et al., 2020</a:t>
              </a:r>
              <a:endParaRPr lang="en-US" sz="1050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6260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6355</TotalTime>
  <Words>1331</Words>
  <Application>Microsoft Office PowerPoint</Application>
  <PresentationFormat>Widescreen</PresentationFormat>
  <Paragraphs>432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Abadi</vt:lpstr>
      <vt:lpstr>Aptos</vt:lpstr>
      <vt:lpstr>Arial</vt:lpstr>
      <vt:lpstr>Arial</vt:lpstr>
      <vt:lpstr>Berlin Sans FB</vt:lpstr>
      <vt:lpstr>Calibri</vt:lpstr>
      <vt:lpstr>Calibri Light</vt:lpstr>
      <vt:lpstr>Century Gothic</vt:lpstr>
      <vt:lpstr>Gill Sans MT Condensed</vt:lpstr>
      <vt:lpstr>Tema do Office</vt:lpstr>
      <vt:lpstr>PowerPoint Presentation</vt:lpstr>
      <vt:lpstr>Conceitos</vt:lpstr>
      <vt:lpstr>Conceitos</vt:lpstr>
      <vt:lpstr>Conceitos</vt:lpstr>
      <vt:lpstr>Não-persistente</vt:lpstr>
      <vt:lpstr>Semi-persistente</vt:lpstr>
      <vt:lpstr>Persistente</vt:lpstr>
      <vt:lpstr>Conceitos</vt:lpstr>
      <vt:lpstr>PowerPoint Presentation</vt:lpstr>
      <vt:lpstr>PowerPoint Presentation</vt:lpstr>
      <vt:lpstr>Relação não-persistente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Franco de Oliveira</dc:creator>
  <cp:lastModifiedBy>Felipe Franco de Oliveira</cp:lastModifiedBy>
  <cp:revision>188</cp:revision>
  <dcterms:created xsi:type="dcterms:W3CDTF">2019-04-12T13:20:27Z</dcterms:created>
  <dcterms:modified xsi:type="dcterms:W3CDTF">2023-11-06T15:01:26Z</dcterms:modified>
</cp:coreProperties>
</file>