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81" r:id="rId16"/>
    <p:sldId id="272" r:id="rId17"/>
    <p:sldId id="271" r:id="rId18"/>
    <p:sldId id="273" r:id="rId19"/>
    <p:sldId id="280" r:id="rId20"/>
    <p:sldId id="276" r:id="rId21"/>
    <p:sldId id="274" r:id="rId22"/>
    <p:sldId id="275" r:id="rId23"/>
    <p:sldId id="278" r:id="rId24"/>
    <p:sldId id="279" r:id="rId25"/>
    <p:sldId id="277" r:id="rId2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ury Gremaud" userId="d26e1613d7451de6" providerId="LiveId" clId="{F0FC5555-BC22-4DF0-9D27-918FE1D8FAD8}"/>
    <pc:docChg chg="custSel modSld">
      <pc:chgData name="Amaury Gremaud" userId="d26e1613d7451de6" providerId="LiveId" clId="{F0FC5555-BC22-4DF0-9D27-918FE1D8FAD8}" dt="2017-10-04T14:44:33.283" v="5" actId="313"/>
      <pc:docMkLst>
        <pc:docMk/>
      </pc:docMkLst>
      <pc:sldChg chg="modSp">
        <pc:chgData name="Amaury Gremaud" userId="d26e1613d7451de6" providerId="LiveId" clId="{F0FC5555-BC22-4DF0-9D27-918FE1D8FAD8}" dt="2017-10-04T14:43:35.212" v="0" actId="313"/>
        <pc:sldMkLst>
          <pc:docMk/>
          <pc:sldMk cId="1613330707" sldId="260"/>
        </pc:sldMkLst>
        <pc:spChg chg="mod">
          <ac:chgData name="Amaury Gremaud" userId="d26e1613d7451de6" providerId="LiveId" clId="{F0FC5555-BC22-4DF0-9D27-918FE1D8FAD8}" dt="2017-10-04T14:43:35.212" v="0" actId="313"/>
          <ac:spMkLst>
            <pc:docMk/>
            <pc:sldMk cId="1613330707" sldId="260"/>
            <ac:spMk id="3" creationId="{42CFCBFA-D397-4C55-9D51-352D988A90F7}"/>
          </ac:spMkLst>
        </pc:spChg>
      </pc:sldChg>
      <pc:sldChg chg="modSp">
        <pc:chgData name="Amaury Gremaud" userId="d26e1613d7451de6" providerId="LiveId" clId="{F0FC5555-BC22-4DF0-9D27-918FE1D8FAD8}" dt="2017-10-04T14:44:33.283" v="5" actId="313"/>
        <pc:sldMkLst>
          <pc:docMk/>
          <pc:sldMk cId="1204908355" sldId="261"/>
        </pc:sldMkLst>
        <pc:spChg chg="mod">
          <ac:chgData name="Amaury Gremaud" userId="d26e1613d7451de6" providerId="LiveId" clId="{F0FC5555-BC22-4DF0-9D27-918FE1D8FAD8}" dt="2017-10-04T14:44:33.283" v="5" actId="313"/>
          <ac:spMkLst>
            <pc:docMk/>
            <pc:sldMk cId="1204908355" sldId="261"/>
            <ac:spMk id="3" creationId="{B19C2F78-0333-47F8-B837-4D4BAF25095B}"/>
          </ac:spMkLst>
        </pc:spChg>
      </pc:sldChg>
    </pc:docChg>
  </pc:docChgLst>
  <pc:docChgLst>
    <pc:chgData name="Amaury Gremaud" userId="d26e1613d7451de6" providerId="LiveId" clId="{0E74C5C3-060C-4879-861F-079A00B93BF2}"/>
    <pc:docChg chg="modSld">
      <pc:chgData name="Amaury Gremaud" userId="d26e1613d7451de6" providerId="LiveId" clId="{0E74C5C3-060C-4879-861F-079A00B93BF2}" dt="2017-10-03T18:56:56.410" v="0" actId="20577"/>
      <pc:docMkLst>
        <pc:docMk/>
      </pc:docMkLst>
      <pc:sldChg chg="modSp">
        <pc:chgData name="Amaury Gremaud" userId="d26e1613d7451de6" providerId="LiveId" clId="{0E74C5C3-060C-4879-861F-079A00B93BF2}" dt="2017-10-03T18:56:56.410" v="0" actId="20577"/>
        <pc:sldMkLst>
          <pc:docMk/>
          <pc:sldMk cId="1204908355" sldId="261"/>
        </pc:sldMkLst>
        <pc:spChg chg="mod">
          <ac:chgData name="Amaury Gremaud" userId="d26e1613d7451de6" providerId="LiveId" clId="{0E74C5C3-060C-4879-861F-079A00B93BF2}" dt="2017-10-03T18:56:56.410" v="0" actId="20577"/>
          <ac:spMkLst>
            <pc:docMk/>
            <pc:sldMk cId="1204908355" sldId="261"/>
            <ac:spMk id="3" creationId="{B19C2F78-0333-47F8-B837-4D4BAF25095B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AE4E45-BF45-43D7-BC3D-58790265D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B8FE59-0619-49D1-A913-4F1CC4729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002702-CADD-46E2-B1A2-DFBE10B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482C-4D5E-4B7C-9697-308A4A035B34}" type="datetimeFigureOut">
              <a:rPr lang="pt-BR" smtClean="0"/>
              <a:t>05/10/2017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D1E990-5C63-4E4F-967D-922BF5B3C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D56C73A-2803-4622-ADE1-4BC191DBF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A4A9-0EB0-42E6-8075-E241019758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97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997FFE-8701-41D0-A9F0-87673378A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08601BA-6D2B-45B5-87A6-4F641F524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35DF1F2-2E70-4ACE-87A0-5D558EE0B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482C-4D5E-4B7C-9697-308A4A035B34}" type="datetimeFigureOut">
              <a:rPr lang="pt-BR" smtClean="0"/>
              <a:t>05/10/2017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B2CC30-B07E-452F-BD63-75802F832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A8CE6B-2E5C-4287-BDAC-216756FDF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A4A9-0EB0-42E6-8075-E241019758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485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499685-A2E5-4BC7-9B25-33FE183F97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CE9D060-0989-4EC7-B0C1-FB55113E4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B78C93-9AB8-441B-87EA-6448C5B2B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482C-4D5E-4B7C-9697-308A4A035B34}" type="datetimeFigureOut">
              <a:rPr lang="pt-BR" smtClean="0"/>
              <a:t>05/10/2017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121A24-E867-4807-9AAC-4C3DB81D1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BAC6E7-21BA-4B86-B6AA-48E059E29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A4A9-0EB0-42E6-8075-E241019758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791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70243A-5EA9-4FF7-9FF2-D9914093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D7E077-CC75-4A00-9857-A02F53979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877BFE-DF81-4917-B12A-7798AB284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482C-4D5E-4B7C-9697-308A4A035B34}" type="datetimeFigureOut">
              <a:rPr lang="pt-BR" smtClean="0"/>
              <a:t>05/10/2017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B34D41-BC94-46A9-BB6F-30450329C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0EC0347-8994-4C4F-8199-58DA59070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A4A9-0EB0-42E6-8075-E241019758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72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454BEE-589B-4544-A6D5-C2A71E692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1ADCE63-7B8F-4C72-AEB6-C9FB1CF43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7BD4EC-6EFF-49B3-AB11-DC02C3F9E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482C-4D5E-4B7C-9697-308A4A035B34}" type="datetimeFigureOut">
              <a:rPr lang="pt-BR" smtClean="0"/>
              <a:t>05/10/2017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06A434-D7F5-4D00-A879-B11E6913F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6C6FD2-0238-49BE-87A7-0C0EF10C4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A4A9-0EB0-42E6-8075-E241019758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912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C47053-0F66-466C-ADC1-58E63164C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BCF2A8-48E5-4A87-BC2B-A81E44CC04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1D3A8B0-BCA0-4F45-9E77-E35EB20AE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E879F24-FD0E-4B8A-984B-4D7E45257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482C-4D5E-4B7C-9697-308A4A035B34}" type="datetimeFigureOut">
              <a:rPr lang="pt-BR" smtClean="0"/>
              <a:t>05/10/2017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D16085C-4389-4DF1-8E61-F12E1F638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392A69-86FE-4DAF-BD19-DB92CFFF6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A4A9-0EB0-42E6-8075-E241019758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260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1B217B-B5AC-4BD7-8C4F-9723EF1C4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F3FCE1-BE0A-4EA1-B180-F1E0FDC3C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F1472C2-BF11-44A5-89F9-2DCEFCE68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DEADA3-50E1-42B0-89E2-045CA183A3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EA56208-6893-4408-942B-1BCFEE9C67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87EEF0A-CFFB-4CEB-B694-1EE297F4C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482C-4D5E-4B7C-9697-308A4A035B34}" type="datetimeFigureOut">
              <a:rPr lang="pt-BR" smtClean="0"/>
              <a:t>05/10/2017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31D852C-4496-443D-836F-4240C3FB8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FF556DC-A79F-4CB2-831C-4F9105997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A4A9-0EB0-42E6-8075-E241019758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682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292ABD-41FB-4D8A-94E2-538A15BBC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9C1F5D1-77B6-4DF8-964D-B6FEA40B8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482C-4D5E-4B7C-9697-308A4A035B34}" type="datetimeFigureOut">
              <a:rPr lang="pt-BR" smtClean="0"/>
              <a:t>05/10/2017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6AFA51F-B3F9-461E-9A3F-78044B8BD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A4979C4-156C-494B-A639-1D9E9E859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A4A9-0EB0-42E6-8075-E241019758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2874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DA06A16-236D-4CF7-BED1-6780C5A76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482C-4D5E-4B7C-9697-308A4A035B34}" type="datetimeFigureOut">
              <a:rPr lang="pt-BR" smtClean="0"/>
              <a:t>05/10/2017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220593D-48D9-4388-B111-E058A0CAE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B2619FE-8A5E-460C-B599-3D7EA3FEE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A4A9-0EB0-42E6-8075-E241019758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699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E06B5-FBF6-41ED-8BB6-2F354DC3E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A73DE2-4812-452B-AA0B-A2D4147A6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5FF81B6-2D06-4765-8293-9DD4111EE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794A69-612E-400D-9223-BBC344BA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482C-4D5E-4B7C-9697-308A4A035B34}" type="datetimeFigureOut">
              <a:rPr lang="pt-BR" smtClean="0"/>
              <a:t>05/10/2017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07DF175-E7F3-411E-A502-BCD426563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1ECB95-84D0-4EFF-9599-2E88CF448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A4A9-0EB0-42E6-8075-E241019758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583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0546E-7B82-46DA-8AF7-E8E86FF34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CB95758-3537-4D43-9202-8DE55AD77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0551301-8CB1-411A-9B19-EF1119248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FF75B10-D23C-417D-9E1B-A3F1E7E88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482C-4D5E-4B7C-9697-308A4A035B34}" type="datetimeFigureOut">
              <a:rPr lang="pt-BR" smtClean="0"/>
              <a:t>05/10/2017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6E676DE-87CB-41CC-A722-7254DD317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65CDF47-7857-42E0-9CA4-4ED49C396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A4A9-0EB0-42E6-8075-E241019758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8094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2940479-9973-4731-9863-47B685DC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AC160E0-4717-4943-8B5B-5E6FAFFF2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7BD80F6-C55F-41FB-887C-207E5DC609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7482C-4D5E-4B7C-9697-308A4A035B34}" type="datetimeFigureOut">
              <a:rPr lang="pt-BR" smtClean="0"/>
              <a:t>05/10/2017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42861E-E795-4557-9BA0-75F78F3C4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0B4064-54BB-4556-A94E-1AB459DC2D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EA4A9-0EB0-42E6-8075-E241019758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573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E84737-7123-4927-902B-AB51BD18B3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As economias agro exportadoras: uma visão partir do lado </a:t>
            </a:r>
            <a:r>
              <a:rPr lang="pt-BR" smtClean="0"/>
              <a:t>da demanda</a:t>
            </a:r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4E5A54-2D48-409F-AD50-F96FE51F4B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763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721772" cy="435133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BR" dirty="0" smtClean="0"/>
              <a:t>g(y)  = w. g(x) + (1-w). g (</a:t>
            </a:r>
            <a:r>
              <a:rPr lang="pt-BR" dirty="0" err="1" smtClean="0"/>
              <a:t>nx</a:t>
            </a:r>
            <a:r>
              <a:rPr lang="pt-BR" dirty="0" smtClean="0"/>
              <a:t>)</a:t>
            </a:r>
          </a:p>
          <a:p>
            <a:endParaRPr lang="pt-BR" dirty="0"/>
          </a:p>
          <a:p>
            <a:r>
              <a:rPr lang="pt-BR" dirty="0" smtClean="0"/>
              <a:t>g(y) = taxa crescimento do país</a:t>
            </a:r>
          </a:p>
          <a:p>
            <a:r>
              <a:rPr lang="pt-BR" dirty="0" smtClean="0"/>
              <a:t>w = participação do setor exportador na economia do país</a:t>
            </a:r>
          </a:p>
          <a:p>
            <a:r>
              <a:rPr lang="pt-BR" dirty="0" smtClean="0"/>
              <a:t>g(x) = crescimento do setor exportador</a:t>
            </a:r>
          </a:p>
          <a:p>
            <a:r>
              <a:rPr lang="pt-BR" dirty="0" smtClean="0"/>
              <a:t>g(</a:t>
            </a:r>
            <a:r>
              <a:rPr lang="pt-BR" dirty="0" err="1" smtClean="0"/>
              <a:t>nx</a:t>
            </a:r>
            <a:r>
              <a:rPr lang="pt-BR" dirty="0" smtClean="0"/>
              <a:t>) = crescimento do setor não exportador 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sz="half" idx="2"/>
          </p:nvPr>
        </p:nvGraphicFramePr>
        <p:xfrm>
          <a:off x="6516414" y="3941379"/>
          <a:ext cx="4837386" cy="2355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350">
                  <a:extLst>
                    <a:ext uri="{9D8B030D-6E8A-4147-A177-3AD203B41FA5}">
                      <a16:colId xmlns:a16="http://schemas.microsoft.com/office/drawing/2014/main" val="3540591847"/>
                    </a:ext>
                  </a:extLst>
                </a:gridCol>
                <a:gridCol w="897760">
                  <a:extLst>
                    <a:ext uri="{9D8B030D-6E8A-4147-A177-3AD203B41FA5}">
                      <a16:colId xmlns:a16="http://schemas.microsoft.com/office/drawing/2014/main" val="2088156680"/>
                    </a:ext>
                  </a:extLst>
                </a:gridCol>
                <a:gridCol w="818545">
                  <a:extLst>
                    <a:ext uri="{9D8B030D-6E8A-4147-A177-3AD203B41FA5}">
                      <a16:colId xmlns:a16="http://schemas.microsoft.com/office/drawing/2014/main" val="3353161211"/>
                    </a:ext>
                  </a:extLst>
                </a:gridCol>
                <a:gridCol w="897760">
                  <a:extLst>
                    <a:ext uri="{9D8B030D-6E8A-4147-A177-3AD203B41FA5}">
                      <a16:colId xmlns:a16="http://schemas.microsoft.com/office/drawing/2014/main" val="3288632409"/>
                    </a:ext>
                  </a:extLst>
                </a:gridCol>
                <a:gridCol w="813971">
                  <a:extLst>
                    <a:ext uri="{9D8B030D-6E8A-4147-A177-3AD203B41FA5}">
                      <a16:colId xmlns:a16="http://schemas.microsoft.com/office/drawing/2014/main" val="1503984275"/>
                    </a:ext>
                  </a:extLst>
                </a:gridCol>
              </a:tblGrid>
              <a:tr h="428822">
                <a:tc>
                  <a:txBody>
                    <a:bodyPr/>
                    <a:lstStyle/>
                    <a:p>
                      <a:r>
                        <a:rPr lang="pt-BR" dirty="0" smtClean="0"/>
                        <a:t>              g(</a:t>
                      </a:r>
                      <a:r>
                        <a:rPr lang="pt-BR" dirty="0" err="1" smtClean="0"/>
                        <a:t>nx</a:t>
                      </a:r>
                      <a:r>
                        <a:rPr lang="pt-BR" dirty="0" smtClean="0"/>
                        <a:t>)                </a:t>
                      </a:r>
                      <a:r>
                        <a:rPr lang="pt-BR" dirty="0" smtClean="0"/>
                        <a:t>w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299055"/>
                  </a:ext>
                </a:extLst>
              </a:tr>
              <a:tr h="428822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778814"/>
                  </a:ext>
                </a:extLst>
              </a:tr>
              <a:tr h="428822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0,25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42229"/>
                  </a:ext>
                </a:extLst>
              </a:tr>
              <a:tr h="428822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0,3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604078"/>
                  </a:ext>
                </a:extLst>
              </a:tr>
              <a:tr h="428822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0,4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720368"/>
                  </a:ext>
                </a:extLst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6421821" y="1912871"/>
            <a:ext cx="46910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Taxas de crescimento das exportações em função da participação das exportações no PIB e do crescimento do setor não exportador para que a economia cresça 3% ou 1,5% per capita com um crescimento de população de 1,5% 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0565523" y="3941379"/>
            <a:ext cx="1037897" cy="23648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Hipótese produtividade não exportador existe mas não maior que 1,5% aa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725103" y="3968883"/>
            <a:ext cx="1042242" cy="23648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Hipótese produtividade não exportador existe mas não maior que 1,5% aa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8904888" y="4971393"/>
            <a:ext cx="704193" cy="55704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056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Numa primeira aproximação precisaríamos de um crescimento de 6% a.a. das exportações para que a AL crescesse 1,5% a.a. (PIB per capita), supondo que a população cresce 1,5%, </a:t>
            </a:r>
          </a:p>
          <a:p>
            <a:pPr lvl="1"/>
            <a:r>
              <a:rPr lang="pt-BR" dirty="0" smtClean="0"/>
              <a:t>ou até 4,5% se imaginamos um crescimento maior da produtividade do setor não exportador </a:t>
            </a:r>
          </a:p>
          <a:p>
            <a:endParaRPr lang="pt-BR" dirty="0"/>
          </a:p>
          <a:p>
            <a:r>
              <a:rPr lang="pt-BR" dirty="0" smtClean="0"/>
              <a:t>Como se comporta a demanda Mundial:</a:t>
            </a:r>
          </a:p>
          <a:p>
            <a:pPr lvl="1"/>
            <a:r>
              <a:rPr lang="pt-BR" dirty="0" smtClean="0"/>
              <a:t>Período extremamente favorável – comercio internacional cresce, </a:t>
            </a:r>
          </a:p>
          <a:p>
            <a:pPr lvl="2"/>
            <a:r>
              <a:rPr lang="pt-BR" dirty="0" smtClean="0"/>
              <a:t>existe aumento das importações depois da Revolução  Industrial  da Inglaterra</a:t>
            </a:r>
          </a:p>
          <a:p>
            <a:pPr lvl="2"/>
            <a:r>
              <a:rPr lang="pt-BR" dirty="0" smtClean="0"/>
              <a:t>Outros países crescem: Alemanha, França e EUA (60% do comercio mundial)</a:t>
            </a:r>
          </a:p>
          <a:p>
            <a:pPr lvl="2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100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676" y="121745"/>
            <a:ext cx="8607971" cy="6736255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975945" y="2564523"/>
            <a:ext cx="4267200" cy="38888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975945" y="2370082"/>
            <a:ext cx="4267200" cy="1944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975945" y="4424855"/>
            <a:ext cx="4267200" cy="2864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1975945" y="5349766"/>
            <a:ext cx="4267200" cy="32056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1876097" y="6400800"/>
            <a:ext cx="4267200" cy="34684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34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1299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Numa primeira aproximação precisaríamos de um crescimento de 6% a.a. das exportações para que a AL crescesse 1,5% a.a. seu PIB per capita (supondo que a população cresce 1,5%)</a:t>
            </a:r>
          </a:p>
          <a:p>
            <a:endParaRPr lang="pt-BR" dirty="0"/>
          </a:p>
          <a:p>
            <a:r>
              <a:rPr lang="pt-BR" dirty="0" smtClean="0"/>
              <a:t>Como se comporta a demanda Mundial:</a:t>
            </a:r>
          </a:p>
          <a:p>
            <a:pPr lvl="1"/>
            <a:r>
              <a:rPr lang="pt-BR" dirty="0" smtClean="0"/>
              <a:t>Período extremamente favorável – comercio internacional cresce, </a:t>
            </a:r>
          </a:p>
          <a:p>
            <a:pPr lvl="2"/>
            <a:r>
              <a:rPr lang="pt-BR" dirty="0" smtClean="0"/>
              <a:t>existe aumento das importações depois da Revolução  Industrial  da Inglaterra</a:t>
            </a:r>
          </a:p>
          <a:p>
            <a:pPr lvl="2"/>
            <a:r>
              <a:rPr lang="pt-BR" dirty="0" smtClean="0"/>
              <a:t>Outros países crescem: Alemanha, França e EUA (60% do comercio mundial)</a:t>
            </a:r>
          </a:p>
          <a:p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sz="3300" b="1" dirty="0" smtClean="0">
                <a:solidFill>
                  <a:srgbClr val="FF0000"/>
                </a:solidFill>
              </a:rPr>
              <a:t>Taxa de crescimento das importações mundiais abaixo do necessário em termos de crescimento das exportações Latino americanas 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b="1" dirty="0" smtClean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t-BR" b="1" dirty="0" smtClean="0"/>
              <a:t>Mas ...</a:t>
            </a:r>
          </a:p>
          <a:p>
            <a:pPr lvl="2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175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30620"/>
            <a:ext cx="10515600" cy="5833241"/>
          </a:xfrm>
        </p:spPr>
        <p:txBody>
          <a:bodyPr>
            <a:normAutofit/>
          </a:bodyPr>
          <a:lstStyle/>
          <a:p>
            <a:r>
              <a:rPr lang="pt-BR" dirty="0" smtClean="0"/>
              <a:t>Exportações da América latina podem estar acima das importações mundiais pois:</a:t>
            </a:r>
          </a:p>
          <a:p>
            <a:pPr marL="514350" indent="-514350">
              <a:buFont typeface="+mj-lt"/>
              <a:buAutoNum type="alphaUcPeriod"/>
            </a:pPr>
            <a:r>
              <a:rPr lang="pt-BR" dirty="0" smtClean="0"/>
              <a:t>demanda por algumas matérias primas neste período pode estar crescendo a taxas maiores que crescimento do comercio internacional </a:t>
            </a:r>
          </a:p>
          <a:p>
            <a:pPr lvl="1"/>
            <a:r>
              <a:rPr lang="pt-BR" dirty="0" smtClean="0"/>
              <a:t>Demanda de matérias primas inexistentes nos países industriais cresce em função do próprio processo de industrialização (algodão, etc.)</a:t>
            </a:r>
          </a:p>
          <a:p>
            <a:pPr lvl="1"/>
            <a:r>
              <a:rPr lang="pt-BR" dirty="0" smtClean="0"/>
              <a:t>Existem alguns produtos primários com elasticidade renda superior a um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pt-BR" dirty="0" smtClean="0"/>
              <a:t>Paulatina quebra do protecionismo europeu a sua agricultura/pecuária e potencial diminuição da importância do colonialismo nos mercados dos países centrais 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pt-BR" dirty="0" smtClean="0"/>
              <a:t>Novos produtos, novos mercados </a:t>
            </a:r>
          </a:p>
        </p:txBody>
      </p:sp>
    </p:spTree>
    <p:extLst>
      <p:ext uri="{BB962C8B-B14F-4D97-AF65-F5344CB8AC3E}">
        <p14:creationId xmlns:p14="http://schemas.microsoft.com/office/powerpoint/2010/main" val="295026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96462" y="469791"/>
            <a:ext cx="10515600" cy="5899478"/>
          </a:xfrm>
        </p:spPr>
        <p:txBody>
          <a:bodyPr/>
          <a:lstStyle/>
          <a:p>
            <a:r>
              <a:rPr lang="pt-BR" dirty="0"/>
              <a:t>Porém (como visto em aula anterior)</a:t>
            </a:r>
          </a:p>
          <a:p>
            <a:pPr marL="514350" indent="-514350">
              <a:buFont typeface="+mj-lt"/>
              <a:buAutoNum type="alphaUcPeriod"/>
            </a:pPr>
            <a:r>
              <a:rPr lang="pt-BR" dirty="0"/>
              <a:t>Elasticidade renda em geral produtos primários menor do que um</a:t>
            </a:r>
          </a:p>
          <a:p>
            <a:pPr marL="514350" indent="-514350">
              <a:buFont typeface="+mj-lt"/>
              <a:buAutoNum type="alphaUcPeriod"/>
            </a:pPr>
            <a:r>
              <a:rPr lang="pt-BR" dirty="0" smtClean="0"/>
              <a:t>Tendência de crescimento das exportações mas muitas vezes com “rendimentos decrescentes” – esgotamento </a:t>
            </a:r>
          </a:p>
          <a:p>
            <a:pPr marL="514350" indent="-514350">
              <a:buFont typeface="+mj-lt"/>
              <a:buAutoNum type="alphaUcPeriod"/>
            </a:pPr>
            <a:r>
              <a:rPr lang="pt-BR" dirty="0" smtClean="0"/>
              <a:t>Padrão </a:t>
            </a:r>
            <a:r>
              <a:rPr lang="pt-BR" dirty="0"/>
              <a:t>cíclico – preços e condições de exportação </a:t>
            </a:r>
            <a:r>
              <a:rPr lang="pt-BR" dirty="0" smtClean="0"/>
              <a:t>oscilam</a:t>
            </a:r>
          </a:p>
          <a:p>
            <a:pPr lvl="1"/>
            <a:r>
              <a:rPr lang="pt-BR" dirty="0" smtClean="0"/>
              <a:t>Ciclos da economia mundial</a:t>
            </a:r>
          </a:p>
          <a:p>
            <a:pPr lvl="1"/>
            <a:r>
              <a:rPr lang="pt-BR" dirty="0" smtClean="0"/>
              <a:t>Ciclos próprios dos produtos </a:t>
            </a:r>
          </a:p>
          <a:p>
            <a:pPr lvl="1"/>
            <a:r>
              <a:rPr lang="pt-BR" dirty="0" smtClean="0"/>
              <a:t>Choques exógenos</a:t>
            </a:r>
          </a:p>
          <a:p>
            <a:pPr lvl="1"/>
            <a:endParaRPr lang="pt-BR" dirty="0"/>
          </a:p>
          <a:p>
            <a:pPr lvl="1"/>
            <a:r>
              <a:rPr lang="pt-BR" dirty="0" smtClean="0"/>
              <a:t>Podem haver diferenças importantes entre momentos e produtos – países</a:t>
            </a:r>
          </a:p>
          <a:p>
            <a:pPr lvl="2"/>
            <a:r>
              <a:rPr lang="pt-BR" dirty="0" smtClean="0"/>
              <a:t>Loteria das commodities</a:t>
            </a:r>
          </a:p>
          <a:p>
            <a:pPr lvl="2"/>
            <a:r>
              <a:rPr lang="pt-BR" dirty="0" smtClean="0"/>
              <a:t>Importância de diversificação: produtos (diminuir </a:t>
            </a:r>
            <a:r>
              <a:rPr lang="pt-BR" dirty="0" err="1" smtClean="0"/>
              <a:t>mono-exportação</a:t>
            </a:r>
            <a:r>
              <a:rPr lang="pt-BR" dirty="0" smtClean="0"/>
              <a:t>) e países (novos mercados)</a:t>
            </a:r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167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147007"/>
              </p:ext>
            </p:extLst>
          </p:nvPr>
        </p:nvGraphicFramePr>
        <p:xfrm>
          <a:off x="1072055" y="0"/>
          <a:ext cx="8124497" cy="6756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1973">
                  <a:extLst>
                    <a:ext uri="{9D8B030D-6E8A-4147-A177-3AD203B41FA5}">
                      <a16:colId xmlns:a16="http://schemas.microsoft.com/office/drawing/2014/main" val="4094496681"/>
                    </a:ext>
                  </a:extLst>
                </a:gridCol>
                <a:gridCol w="2522482">
                  <a:extLst>
                    <a:ext uri="{9D8B030D-6E8A-4147-A177-3AD203B41FA5}">
                      <a16:colId xmlns:a16="http://schemas.microsoft.com/office/drawing/2014/main" val="1626143341"/>
                    </a:ext>
                  </a:extLst>
                </a:gridCol>
                <a:gridCol w="3090042">
                  <a:extLst>
                    <a:ext uri="{9D8B030D-6E8A-4147-A177-3AD203B41FA5}">
                      <a16:colId xmlns:a16="http://schemas.microsoft.com/office/drawing/2014/main" val="3597399431"/>
                    </a:ext>
                  </a:extLst>
                </a:gridCol>
              </a:tblGrid>
              <a:tr h="7614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800" u="none" strike="noStrike" dirty="0">
                          <a:effectLst/>
                        </a:rPr>
                        <a:t>País</a:t>
                      </a:r>
                      <a:endParaRPr lang="pt-BR" sz="2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u="none" strike="noStrike" dirty="0">
                          <a:effectLst/>
                        </a:rPr>
                        <a:t>crescimento </a:t>
                      </a:r>
                      <a:r>
                        <a:rPr lang="pt-BR" sz="2800" u="none" strike="noStrike" dirty="0" smtClean="0">
                          <a:effectLst/>
                        </a:rPr>
                        <a:t>demográfico</a:t>
                      </a:r>
                      <a:endParaRPr lang="pt-BR" sz="2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u="none" strike="noStrike" dirty="0">
                          <a:effectLst/>
                        </a:rPr>
                        <a:t>crescimento das exportações</a:t>
                      </a:r>
                      <a:endParaRPr lang="pt-BR" sz="2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790928178"/>
                  </a:ext>
                </a:extLst>
              </a:tr>
              <a:tr h="27051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Argentina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6,1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620646035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Bolívia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0,5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664059150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Brasil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2421301555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Chile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4,3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1383583156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Colômbia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2902727616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Costa Rica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521227743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Cuba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2,9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139432318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Equador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1019183680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El Salvador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2746089431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Guatemala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016796098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Haiti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1,5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74725651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Honduras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1,4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302349131"/>
                  </a:ext>
                </a:extLst>
              </a:tr>
              <a:tr h="27051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México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1678776160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Nicarágua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2,9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4268298732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Paraguai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0,8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019212681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Peru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2,9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1993829520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Porto Rico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2220328622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Rep. Dominicana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2,6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5,2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893786885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Uruguai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3,5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118275878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Venezuela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0,8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2,7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2319722893"/>
                  </a:ext>
                </a:extLst>
              </a:tr>
              <a:tr h="25047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América Latina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1,5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3,9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331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90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3476" y="1825625"/>
            <a:ext cx="11151476" cy="4351338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Tomada como um todo AL população cresce 1,5% </a:t>
            </a:r>
            <a:r>
              <a:rPr lang="pt-BR" dirty="0" err="1" smtClean="0"/>
              <a:t>a.a</a:t>
            </a:r>
            <a:r>
              <a:rPr lang="pt-BR" dirty="0" smtClean="0"/>
              <a:t> e exportações crescem 3,9% a.a. 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/>
              <a:t>Existe um </a:t>
            </a:r>
            <a:r>
              <a:rPr lang="pt-BR" dirty="0" smtClean="0"/>
              <a:t>dilema, como </a:t>
            </a:r>
            <a:r>
              <a:rPr lang="pt-BR" dirty="0"/>
              <a:t>fazer crescer as economias latino americanos sem contar com grande aumento de produtividade do setor não </a:t>
            </a:r>
            <a:r>
              <a:rPr lang="pt-BR" dirty="0" smtClean="0"/>
              <a:t>exportador</a:t>
            </a:r>
          </a:p>
          <a:p>
            <a:pPr lvl="1"/>
            <a:r>
              <a:rPr lang="pt-BR" dirty="0"/>
              <a:t>exportações não crescem suficientemente para garantir meta</a:t>
            </a:r>
            <a:r>
              <a:rPr lang="pt-BR" dirty="0" smtClean="0"/>
              <a:t>,</a:t>
            </a:r>
          </a:p>
          <a:p>
            <a:pPr lvl="1"/>
            <a:r>
              <a:rPr lang="pt-BR" dirty="0" smtClean="0"/>
              <a:t>Era necessário um crescimento da produtividade do setor não exportador maior do setor </a:t>
            </a:r>
            <a:endParaRPr lang="pt-BR" dirty="0"/>
          </a:p>
          <a:p>
            <a:endParaRPr lang="pt-BR" dirty="0"/>
          </a:p>
        </p:txBody>
      </p:sp>
      <p:graphicFrame>
        <p:nvGraphicFramePr>
          <p:cNvPr id="4" name="Espaço Reservado para Conteúd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0822705"/>
              </p:ext>
            </p:extLst>
          </p:nvPr>
        </p:nvGraphicFramePr>
        <p:xfrm>
          <a:off x="3436883" y="2448910"/>
          <a:ext cx="4931979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0">
                  <a:extLst>
                    <a:ext uri="{9D8B030D-6E8A-4147-A177-3AD203B41FA5}">
                      <a16:colId xmlns:a16="http://schemas.microsoft.com/office/drawing/2014/main" val="3540591847"/>
                    </a:ext>
                  </a:extLst>
                </a:gridCol>
                <a:gridCol w="915315">
                  <a:extLst>
                    <a:ext uri="{9D8B030D-6E8A-4147-A177-3AD203B41FA5}">
                      <a16:colId xmlns:a16="http://schemas.microsoft.com/office/drawing/2014/main" val="2088156680"/>
                    </a:ext>
                  </a:extLst>
                </a:gridCol>
                <a:gridCol w="834551">
                  <a:extLst>
                    <a:ext uri="{9D8B030D-6E8A-4147-A177-3AD203B41FA5}">
                      <a16:colId xmlns:a16="http://schemas.microsoft.com/office/drawing/2014/main" val="3353161211"/>
                    </a:ext>
                  </a:extLst>
                </a:gridCol>
                <a:gridCol w="915315">
                  <a:extLst>
                    <a:ext uri="{9D8B030D-6E8A-4147-A177-3AD203B41FA5}">
                      <a16:colId xmlns:a16="http://schemas.microsoft.com/office/drawing/2014/main" val="3288632409"/>
                    </a:ext>
                  </a:extLst>
                </a:gridCol>
                <a:gridCol w="829888">
                  <a:extLst>
                    <a:ext uri="{9D8B030D-6E8A-4147-A177-3AD203B41FA5}">
                      <a16:colId xmlns:a16="http://schemas.microsoft.com/office/drawing/2014/main" val="1503984275"/>
                    </a:ext>
                  </a:extLst>
                </a:gridCol>
              </a:tblGrid>
              <a:tr h="445571">
                <a:tc>
                  <a:txBody>
                    <a:bodyPr/>
                    <a:lstStyle/>
                    <a:p>
                      <a:r>
                        <a:rPr lang="pt-BR" dirty="0" smtClean="0"/>
                        <a:t>              g(</a:t>
                      </a:r>
                      <a:r>
                        <a:rPr lang="pt-BR" dirty="0" err="1" smtClean="0"/>
                        <a:t>nx</a:t>
                      </a:r>
                      <a:r>
                        <a:rPr lang="pt-BR" dirty="0" smtClean="0"/>
                        <a:t>)                </a:t>
                      </a:r>
                      <a:r>
                        <a:rPr lang="pt-BR" dirty="0" smtClean="0"/>
                        <a:t>w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299055"/>
                  </a:ext>
                </a:extLst>
              </a:tr>
              <a:tr h="29851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778814"/>
                  </a:ext>
                </a:extLst>
              </a:tr>
              <a:tr h="29851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0,25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42229"/>
                  </a:ext>
                </a:extLst>
              </a:tr>
              <a:tr h="29851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0,3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604078"/>
                  </a:ext>
                </a:extLst>
              </a:tr>
              <a:tr h="29851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0,4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720368"/>
                  </a:ext>
                </a:extLst>
              </a:tr>
            </a:tbl>
          </a:graphicData>
        </a:graphic>
      </p:graphicFrame>
      <p:sp>
        <p:nvSpPr>
          <p:cNvPr id="5" name="Fluxograma: Somador 4"/>
          <p:cNvSpPr/>
          <p:nvPr/>
        </p:nvSpPr>
        <p:spPr>
          <a:xfrm>
            <a:off x="7378262" y="3500470"/>
            <a:ext cx="294290" cy="357352"/>
          </a:xfrm>
          <a:prstGeom prst="flowChartSummingJunction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428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/>
              <a:t>Podem haver diferenças importantes entre momentos e produtos – países</a:t>
            </a:r>
          </a:p>
          <a:p>
            <a:pPr lvl="2"/>
            <a:r>
              <a:rPr lang="pt-BR" dirty="0"/>
              <a:t>Loteria das commodities</a:t>
            </a:r>
          </a:p>
          <a:p>
            <a:pPr lvl="2"/>
            <a:r>
              <a:rPr lang="pt-BR" dirty="0"/>
              <a:t>Importância de diversificação: produtos (diminuir </a:t>
            </a:r>
            <a:r>
              <a:rPr lang="pt-BR" dirty="0" err="1"/>
              <a:t>mono-exportação</a:t>
            </a:r>
            <a:r>
              <a:rPr lang="pt-BR" dirty="0"/>
              <a:t>) e países (novos mercados)</a:t>
            </a:r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Olhando por pais 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253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Principais Produtos da Pauta de exportação latino Americana – por País  - cerca 1910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838200" y="1825624"/>
          <a:ext cx="5181600" cy="4663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>
                  <a:extLst>
                    <a:ext uri="{9D8B030D-6E8A-4147-A177-3AD203B41FA5}">
                      <a16:colId xmlns:a16="http://schemas.microsoft.com/office/drawing/2014/main" val="1122743614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17887479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86332891"/>
                    </a:ext>
                  </a:extLst>
                </a:gridCol>
              </a:tblGrid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País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1º Produto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2º Produto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3559594589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Argentina 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Milho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Trigo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74134628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Bolívia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Estanho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Prata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3599464984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Brasil 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Café 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Borracha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3586953434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Chile 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Nitratos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Cobre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4093482896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Colômbia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Café 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Ouro 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3303021746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Costa Rica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Banana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Café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1780280823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Cuba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Açúcar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Tabaco 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1699015371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Equador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Cacau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Café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1863463872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El Salvador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Café 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Metais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2073228177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Guatemala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Café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Cacau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1584973192"/>
                  </a:ext>
                </a:extLst>
              </a:tr>
            </a:tbl>
          </a:graphicData>
        </a:graphic>
      </p:graphicFrame>
      <p:graphicFrame>
        <p:nvGraphicFramePr>
          <p:cNvPr id="8" name="Espaço Reservado para Conteúdo 7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6172200" y="1825625"/>
          <a:ext cx="5670395" cy="4663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5459">
                  <a:extLst>
                    <a:ext uri="{9D8B030D-6E8A-4147-A177-3AD203B41FA5}">
                      <a16:colId xmlns:a16="http://schemas.microsoft.com/office/drawing/2014/main" val="2821312784"/>
                    </a:ext>
                  </a:extLst>
                </a:gridCol>
                <a:gridCol w="1739590">
                  <a:extLst>
                    <a:ext uri="{9D8B030D-6E8A-4147-A177-3AD203B41FA5}">
                      <a16:colId xmlns:a16="http://schemas.microsoft.com/office/drawing/2014/main" val="3256904979"/>
                    </a:ext>
                  </a:extLst>
                </a:gridCol>
                <a:gridCol w="1795346">
                  <a:extLst>
                    <a:ext uri="{9D8B030D-6E8A-4147-A177-3AD203B41FA5}">
                      <a16:colId xmlns:a16="http://schemas.microsoft.com/office/drawing/2014/main" val="97850971"/>
                    </a:ext>
                  </a:extLst>
                </a:gridCol>
              </a:tblGrid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País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1º Produto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2º Produto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4115066193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Honduras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Banana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Metais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1216856364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México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Prata 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Cobre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1814160320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Nicarágua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Café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Metais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3807997684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Panamá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Banana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Coco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71859047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Paraguai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Mate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Tabaco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1266209434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Peru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Cobre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Açúcar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1685979088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Porto Rico 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Açúcar</a:t>
                      </a:r>
                      <a:endParaRPr lang="pt-BR" sz="2000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Café</a:t>
                      </a:r>
                      <a:endParaRPr lang="pt-BR" sz="2000" dirty="0"/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1705648873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Rep. Dominicana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Cacau 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Açúcar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18984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Uruguai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Lã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Carne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5244"/>
                  </a:ext>
                </a:extLst>
              </a:tr>
              <a:tr h="42394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Venezuela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Café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Cacau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589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33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8A7DDD-2604-459E-8D13-91BF7DE1A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6C6EFC1-79C1-46BF-84C4-31DD3999C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Meados do século XIX</a:t>
            </a:r>
          </a:p>
          <a:p>
            <a:pPr lvl="1"/>
            <a:r>
              <a:rPr lang="pt-BR" dirty="0"/>
              <a:t>Se consolida ideia de que melhor forma dos países latino americanos prosperarem seria se colar a expansão internacional com exportação de produtos recursos naturais intensivo e importação de capitais (além da imigração)</a:t>
            </a:r>
          </a:p>
          <a:p>
            <a:pPr lvl="2"/>
            <a:r>
              <a:rPr lang="pt-BR" dirty="0"/>
              <a:t>Apesar de existirem vozes críticas que defendem a proteção da produção domestica e a promoção de exportação de manufaturas </a:t>
            </a:r>
          </a:p>
        </p:txBody>
      </p:sp>
    </p:spTree>
    <p:extLst>
      <p:ext uri="{BB962C8B-B14F-4D97-AF65-F5344CB8AC3E}">
        <p14:creationId xmlns:p14="http://schemas.microsoft.com/office/powerpoint/2010/main" val="181291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345324" y="0"/>
          <a:ext cx="8397766" cy="68580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0361">
                  <a:extLst>
                    <a:ext uri="{9D8B030D-6E8A-4147-A177-3AD203B41FA5}">
                      <a16:colId xmlns:a16="http://schemas.microsoft.com/office/drawing/2014/main" val="3005123987"/>
                    </a:ext>
                  </a:extLst>
                </a:gridCol>
                <a:gridCol w="1870244">
                  <a:extLst>
                    <a:ext uri="{9D8B030D-6E8A-4147-A177-3AD203B41FA5}">
                      <a16:colId xmlns:a16="http://schemas.microsoft.com/office/drawing/2014/main" val="3137129365"/>
                    </a:ext>
                  </a:extLst>
                </a:gridCol>
                <a:gridCol w="1870244">
                  <a:extLst>
                    <a:ext uri="{9D8B030D-6E8A-4147-A177-3AD203B41FA5}">
                      <a16:colId xmlns:a16="http://schemas.microsoft.com/office/drawing/2014/main" val="3426257347"/>
                    </a:ext>
                  </a:extLst>
                </a:gridCol>
                <a:gridCol w="1906917">
                  <a:extLst>
                    <a:ext uri="{9D8B030D-6E8A-4147-A177-3AD203B41FA5}">
                      <a16:colId xmlns:a16="http://schemas.microsoft.com/office/drawing/2014/main" val="2493788814"/>
                    </a:ext>
                  </a:extLst>
                </a:gridCol>
              </a:tblGrid>
              <a:tr h="1068915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u="none" strike="noStrike" dirty="0">
                          <a:effectLst/>
                        </a:rPr>
                        <a:t>País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u="none" strike="noStrike" dirty="0">
                          <a:effectLst/>
                        </a:rPr>
                        <a:t>Valor per capita das exportações  </a:t>
                      </a:r>
                      <a:r>
                        <a:rPr lang="pt-BR" sz="1800" b="1" u="none" strike="noStrike" dirty="0" err="1">
                          <a:effectLst/>
                        </a:rPr>
                        <a:t>ca</a:t>
                      </a:r>
                      <a:r>
                        <a:rPr lang="pt-BR" sz="1800" b="1" u="none" strike="noStrike" dirty="0">
                          <a:effectLst/>
                        </a:rPr>
                        <a:t> 1912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u="none" strike="noStrike" dirty="0">
                          <a:effectLst/>
                        </a:rPr>
                        <a:t>PIB per capita ca 1912</a:t>
                      </a:r>
                      <a:endParaRPr lang="it-IT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% das exportações no PIB </a:t>
                      </a:r>
                      <a:r>
                        <a:rPr lang="pt-BR" sz="1800" b="1" u="none" strike="noStrike" dirty="0" err="1">
                          <a:effectLst/>
                        </a:rPr>
                        <a:t>ca</a:t>
                      </a:r>
                      <a:r>
                        <a:rPr lang="pt-BR" sz="1800" b="1" u="none" strike="noStrike" dirty="0">
                          <a:effectLst/>
                        </a:rPr>
                        <a:t> 1912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259087348"/>
                  </a:ext>
                </a:extLst>
              </a:tr>
              <a:tr h="28575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Argentina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62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188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32,98%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39718695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Bolívia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18,6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60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31,00%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4518555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Brasil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14,2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32,27%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787468859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Chile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44,7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140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31,93%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270471689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Colômbia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6,4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14,22%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3904442316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Costa Rica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27,1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76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35,66%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2264473094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Cuba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64,7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148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43,72%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431984432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Equador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7,9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19,75%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2000097963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El Salvador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8,3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39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21,28%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822032135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Guatemala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7,2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65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11,08%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3808010074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Honduras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6,1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15,25%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2548102326"/>
                  </a:ext>
                </a:extLst>
              </a:tr>
              <a:tr h="28575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México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4,7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67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7,01%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915557084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Nicarágua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10,7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78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13,72%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3845028445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Panamá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10,8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54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20,00%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3547922544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Paraguai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8,6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21,50%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2182755616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Peru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9,4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37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25,41%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441231600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Porto Rico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40,1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118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33,98%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466948423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Rep. Dominicana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15,5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65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23,85%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20170782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Uruguai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50,3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195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25,79%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2153055987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Venezuela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10,5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50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21,00%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13794420"/>
                  </a:ext>
                </a:extLst>
              </a:tr>
              <a:tr h="26458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América Latina</a:t>
                      </a:r>
                      <a:endParaRPr lang="pt-BR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solidFill>
                            <a:schemeClr val="bg1"/>
                          </a:solidFill>
                          <a:effectLst/>
                        </a:rPr>
                        <a:t>20,4</a:t>
                      </a:r>
                      <a:endParaRPr lang="pt-BR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solidFill>
                            <a:schemeClr val="bg1"/>
                          </a:solidFill>
                          <a:effectLst/>
                        </a:rPr>
                        <a:t>81</a:t>
                      </a:r>
                      <a:endParaRPr lang="pt-BR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25,19%</a:t>
                      </a:r>
                      <a:endParaRPr lang="pt-BR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989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53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72055" y="0"/>
          <a:ext cx="8124497" cy="6756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1973">
                  <a:extLst>
                    <a:ext uri="{9D8B030D-6E8A-4147-A177-3AD203B41FA5}">
                      <a16:colId xmlns:a16="http://schemas.microsoft.com/office/drawing/2014/main" val="4094496681"/>
                    </a:ext>
                  </a:extLst>
                </a:gridCol>
                <a:gridCol w="2522482">
                  <a:extLst>
                    <a:ext uri="{9D8B030D-6E8A-4147-A177-3AD203B41FA5}">
                      <a16:colId xmlns:a16="http://schemas.microsoft.com/office/drawing/2014/main" val="1626143341"/>
                    </a:ext>
                  </a:extLst>
                </a:gridCol>
                <a:gridCol w="3090042">
                  <a:extLst>
                    <a:ext uri="{9D8B030D-6E8A-4147-A177-3AD203B41FA5}">
                      <a16:colId xmlns:a16="http://schemas.microsoft.com/office/drawing/2014/main" val="3597399431"/>
                    </a:ext>
                  </a:extLst>
                </a:gridCol>
              </a:tblGrid>
              <a:tr h="7614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800" u="none" strike="noStrike" dirty="0">
                          <a:effectLst/>
                        </a:rPr>
                        <a:t>País</a:t>
                      </a:r>
                      <a:endParaRPr lang="pt-BR" sz="2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u="none" strike="noStrike" dirty="0">
                          <a:effectLst/>
                        </a:rPr>
                        <a:t>crescimento </a:t>
                      </a:r>
                      <a:r>
                        <a:rPr lang="pt-BR" sz="2800" u="none" strike="noStrike" dirty="0" smtClean="0">
                          <a:effectLst/>
                        </a:rPr>
                        <a:t>demográfico</a:t>
                      </a:r>
                      <a:endParaRPr lang="pt-BR" sz="2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u="none" strike="noStrike" dirty="0">
                          <a:effectLst/>
                        </a:rPr>
                        <a:t>crescimento das exportações</a:t>
                      </a:r>
                      <a:endParaRPr lang="pt-BR" sz="2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790928178"/>
                  </a:ext>
                </a:extLst>
              </a:tr>
              <a:tr h="27051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Argentina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6,1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620646035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Bolívia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0,5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664059150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Brasil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2421301555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Chile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4,3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1383583156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Colômbia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2902727616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Costa Rica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521227743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Cuba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2,9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139432318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Equador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1019183680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El Salvador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2746089431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Guatemala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016796098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Haiti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1,5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74725651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Honduras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1,4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302349131"/>
                  </a:ext>
                </a:extLst>
              </a:tr>
              <a:tr h="27051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México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1678776160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Nicarágua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2,9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4268298732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Paraguai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0,8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019212681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Peru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2,9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1993829520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Porto Rico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2220328622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Rep. Dominicana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2,6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5,2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893786885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Uruguai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3,5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118275878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Venezuela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0,8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2,7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2319722893"/>
                  </a:ext>
                </a:extLst>
              </a:tr>
              <a:tr h="25047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América Latina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1,5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3,9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331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54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862" y="161540"/>
            <a:ext cx="8240110" cy="6480998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6285186" y="5948855"/>
            <a:ext cx="3762704" cy="231228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1965435" y="3762704"/>
            <a:ext cx="3804744" cy="304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132787" y="3762704"/>
            <a:ext cx="3804744" cy="3048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1965435" y="3321268"/>
            <a:ext cx="3894082" cy="441435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024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Gráfico 1"/>
          <p:cNvGraphicFramePr>
            <a:graphicFrameLocks/>
          </p:cNvGraphicFramePr>
          <p:nvPr/>
        </p:nvGraphicFramePr>
        <p:xfrm>
          <a:off x="652463" y="506413"/>
          <a:ext cx="11241087" cy="619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r:id="rId3" imgW="11241998" imgH="6194073" progId="Excel.Chart.8">
                  <p:embed/>
                </p:oleObj>
              </mc:Choice>
              <mc:Fallback>
                <p:oleObj r:id="rId3" imgW="11241998" imgH="6194073" progId="Excel.Chart.8">
                  <p:embed/>
                  <p:pic>
                    <p:nvPicPr>
                      <p:cNvPr id="19458" name="Gráfico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3" y="506413"/>
                        <a:ext cx="11241087" cy="619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607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Gráfico 1"/>
          <p:cNvGraphicFramePr>
            <a:graphicFrameLocks/>
          </p:cNvGraphicFramePr>
          <p:nvPr/>
        </p:nvGraphicFramePr>
        <p:xfrm>
          <a:off x="395288" y="217488"/>
          <a:ext cx="11398250" cy="644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r:id="rId3" imgW="11400508" imgH="6444030" progId="Excel.Chart.8">
                  <p:embed/>
                </p:oleObj>
              </mc:Choice>
              <mc:Fallback>
                <p:oleObj r:id="rId3" imgW="11400508" imgH="6444030" progId="Excel.Chart.8">
                  <p:embed/>
                  <p:pic>
                    <p:nvPicPr>
                      <p:cNvPr id="20482" name="Gráfico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17488"/>
                        <a:ext cx="11398250" cy="644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19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72055" y="0"/>
          <a:ext cx="8124497" cy="6756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1973">
                  <a:extLst>
                    <a:ext uri="{9D8B030D-6E8A-4147-A177-3AD203B41FA5}">
                      <a16:colId xmlns:a16="http://schemas.microsoft.com/office/drawing/2014/main" val="4094496681"/>
                    </a:ext>
                  </a:extLst>
                </a:gridCol>
                <a:gridCol w="2522482">
                  <a:extLst>
                    <a:ext uri="{9D8B030D-6E8A-4147-A177-3AD203B41FA5}">
                      <a16:colId xmlns:a16="http://schemas.microsoft.com/office/drawing/2014/main" val="1626143341"/>
                    </a:ext>
                  </a:extLst>
                </a:gridCol>
                <a:gridCol w="3090042">
                  <a:extLst>
                    <a:ext uri="{9D8B030D-6E8A-4147-A177-3AD203B41FA5}">
                      <a16:colId xmlns:a16="http://schemas.microsoft.com/office/drawing/2014/main" val="3597399431"/>
                    </a:ext>
                  </a:extLst>
                </a:gridCol>
              </a:tblGrid>
              <a:tr h="7614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800" u="none" strike="noStrike" dirty="0">
                          <a:effectLst/>
                        </a:rPr>
                        <a:t>País</a:t>
                      </a:r>
                      <a:endParaRPr lang="pt-BR" sz="2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u="none" strike="noStrike" dirty="0">
                          <a:effectLst/>
                        </a:rPr>
                        <a:t>crescimento </a:t>
                      </a:r>
                      <a:r>
                        <a:rPr lang="pt-BR" sz="2800" u="none" strike="noStrike" dirty="0" smtClean="0">
                          <a:effectLst/>
                        </a:rPr>
                        <a:t>demográfico</a:t>
                      </a:r>
                      <a:endParaRPr lang="pt-BR" sz="2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u="none" strike="noStrike" dirty="0">
                          <a:effectLst/>
                        </a:rPr>
                        <a:t>crescimento das exportações</a:t>
                      </a:r>
                      <a:endParaRPr lang="pt-BR" sz="2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790928178"/>
                  </a:ext>
                </a:extLst>
              </a:tr>
              <a:tr h="27051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Argentina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6,1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620646035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Bolívia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0,5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664059150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Brasil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2421301555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Chile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4,3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1383583156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Colômbia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2902727616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Costa Rica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521227743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Cuba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2,9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139432318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Equador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1019183680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El Salvador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2746089431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Guatemala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016796098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Haiti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1,5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74725651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Honduras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1,4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302349131"/>
                  </a:ext>
                </a:extLst>
              </a:tr>
              <a:tr h="27051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México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1678776160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Nicarágua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2,9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4268298732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Paraguai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0,8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019212681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Peru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2,9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1993829520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Porto Rico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2220328622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Rep. Dominicana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2,6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5,2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893786885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Uruguai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3,5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3,4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3118275878"/>
                  </a:ext>
                </a:extLst>
              </a:tr>
              <a:tr h="2604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Venezuela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0,8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2,7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/>
                </a:tc>
                <a:extLst>
                  <a:ext uri="{0D108BD9-81ED-4DB2-BD59-A6C34878D82A}">
                    <a16:rowId xmlns:a16="http://schemas.microsoft.com/office/drawing/2014/main" val="2319722893"/>
                  </a:ext>
                </a:extLst>
              </a:tr>
              <a:tr h="25047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América Latina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1,5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3,9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6" marR="6456" marT="6456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331335"/>
                  </a:ext>
                </a:extLst>
              </a:tr>
            </a:tbl>
          </a:graphicData>
        </a:graphic>
      </p:graphicFrame>
      <p:sp>
        <p:nvSpPr>
          <p:cNvPr id="2" name="Smiley 1"/>
          <p:cNvSpPr/>
          <p:nvPr/>
        </p:nvSpPr>
        <p:spPr>
          <a:xfrm>
            <a:off x="2795752" y="809298"/>
            <a:ext cx="525517" cy="36786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miley 4"/>
          <p:cNvSpPr/>
          <p:nvPr/>
        </p:nvSpPr>
        <p:spPr>
          <a:xfrm>
            <a:off x="2795752" y="1702679"/>
            <a:ext cx="525517" cy="36786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miley 5"/>
          <p:cNvSpPr/>
          <p:nvPr/>
        </p:nvSpPr>
        <p:spPr>
          <a:xfrm>
            <a:off x="2795751" y="5838500"/>
            <a:ext cx="525517" cy="367862"/>
          </a:xfrm>
          <a:prstGeom prst="smileyFac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89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2EE120-8DD2-4E6B-8F66-26BFDD386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1A31DE-DF08-410E-898D-616149C02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Segunda metade o século XIX – enfrentamentos com países desenvolvidos – importância relativa</a:t>
            </a:r>
          </a:p>
          <a:p>
            <a:pPr lvl="1"/>
            <a:r>
              <a:rPr lang="pt-BR" dirty="0"/>
              <a:t>GB, </a:t>
            </a:r>
            <a:r>
              <a:rPr lang="pt-BR" dirty="0" err="1"/>
              <a:t>Fr</a:t>
            </a:r>
            <a:r>
              <a:rPr lang="pt-BR" dirty="0"/>
              <a:t>, </a:t>
            </a:r>
            <a:r>
              <a:rPr lang="pt-BR" dirty="0" err="1"/>
              <a:t>Hol</a:t>
            </a:r>
            <a:r>
              <a:rPr lang="pt-BR" dirty="0"/>
              <a:t> – defender suas colônias (caribe)</a:t>
            </a:r>
          </a:p>
          <a:p>
            <a:pPr lvl="1"/>
            <a:r>
              <a:rPr lang="pt-BR" dirty="0"/>
              <a:t>Espanha: tentativa de </a:t>
            </a:r>
            <a:r>
              <a:rPr lang="pt-BR" dirty="0" err="1"/>
              <a:t>recolonização</a:t>
            </a:r>
            <a:r>
              <a:rPr lang="pt-BR" dirty="0"/>
              <a:t> – Caribe e ilhas Pacifico (</a:t>
            </a:r>
            <a:r>
              <a:rPr lang="pt-BR" dirty="0" err="1"/>
              <a:t>Perú</a:t>
            </a:r>
            <a:r>
              <a:rPr lang="pt-BR" dirty="0"/>
              <a:t>) </a:t>
            </a:r>
          </a:p>
          <a:p>
            <a:pPr lvl="2"/>
            <a:r>
              <a:rPr lang="pt-BR" dirty="0"/>
              <a:t>1861 /64 </a:t>
            </a:r>
            <a:r>
              <a:rPr lang="pt-BR" dirty="0" err="1"/>
              <a:t>recolonização</a:t>
            </a:r>
            <a:r>
              <a:rPr lang="pt-BR" dirty="0"/>
              <a:t> de Santo Domingos (Rep. Dominicana) </a:t>
            </a:r>
          </a:p>
          <a:p>
            <a:pPr lvl="2"/>
            <a:r>
              <a:rPr lang="pt-BR" dirty="0"/>
              <a:t>Lutas de independência – Cuba (68-78)</a:t>
            </a:r>
          </a:p>
          <a:p>
            <a:pPr lvl="1"/>
            <a:r>
              <a:rPr lang="pt-BR" dirty="0"/>
              <a:t>GB: Malvinas e conflito com Brasil (trafico)</a:t>
            </a:r>
          </a:p>
          <a:p>
            <a:pPr lvl="2"/>
            <a:r>
              <a:rPr lang="pt-BR" dirty="0"/>
              <a:t>1902 – cerco a Caracas (pagamento da divida) junto com Alemanha e Itália</a:t>
            </a:r>
          </a:p>
          <a:p>
            <a:pPr lvl="1"/>
            <a:r>
              <a:rPr lang="pt-BR" dirty="0"/>
              <a:t>França: (61-67) tentativa de intervenção no México (impor imperador – Maximiliano)</a:t>
            </a:r>
          </a:p>
          <a:p>
            <a:pPr lvl="2"/>
            <a:r>
              <a:rPr lang="pt-BR" dirty="0"/>
              <a:t>Inicio com FR, GB, </a:t>
            </a:r>
            <a:r>
              <a:rPr lang="pt-BR" dirty="0" err="1"/>
              <a:t>Esp</a:t>
            </a:r>
            <a:r>
              <a:rPr lang="pt-BR" dirty="0"/>
              <a:t> – forçar pagamento de bônus </a:t>
            </a:r>
          </a:p>
          <a:p>
            <a:pPr lvl="1"/>
            <a:r>
              <a:rPr lang="pt-BR" dirty="0"/>
              <a:t>EUA: Tomada do Texas e muito mais (46-48) </a:t>
            </a:r>
          </a:p>
          <a:p>
            <a:pPr lvl="2"/>
            <a:r>
              <a:rPr lang="pt-BR" dirty="0"/>
              <a:t>Auxilio na independência de Cuba </a:t>
            </a:r>
          </a:p>
          <a:p>
            <a:pPr lvl="2"/>
            <a:r>
              <a:rPr lang="pt-BR" dirty="0"/>
              <a:t>Defesa e intervenção no Caribe</a:t>
            </a:r>
          </a:p>
          <a:p>
            <a:pPr lvl="3"/>
            <a:r>
              <a:rPr lang="pt-BR" dirty="0"/>
              <a:t>Porto Rico </a:t>
            </a:r>
          </a:p>
          <a:p>
            <a:pPr lvl="3"/>
            <a:r>
              <a:rPr lang="pt-BR" dirty="0"/>
              <a:t>Panamá (1903)</a:t>
            </a:r>
          </a:p>
          <a:p>
            <a:pPr lvl="3"/>
            <a:r>
              <a:rPr lang="pt-BR" dirty="0" err="1"/>
              <a:t>Nicaragua</a:t>
            </a:r>
            <a:r>
              <a:rPr lang="pt-BR" dirty="0"/>
              <a:t> (1912) </a:t>
            </a:r>
          </a:p>
          <a:p>
            <a:r>
              <a:rPr lang="pt-BR" dirty="0"/>
              <a:t>Por </a:t>
            </a:r>
            <a:r>
              <a:rPr lang="pt-BR" dirty="0" err="1"/>
              <a:t>tras</a:t>
            </a:r>
            <a:r>
              <a:rPr lang="pt-BR" dirty="0"/>
              <a:t> da intervenção sucesso e fracasso dos países latino americanos </a:t>
            </a:r>
          </a:p>
        </p:txBody>
      </p:sp>
    </p:spTree>
    <p:extLst>
      <p:ext uri="{BB962C8B-B14F-4D97-AF65-F5344CB8AC3E}">
        <p14:creationId xmlns:p14="http://schemas.microsoft.com/office/powerpoint/2010/main" val="3420399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4505E7-6DCF-47DD-8057-08610BF2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1CC9A1-DC99-46DB-AEF2-F06976357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Disputas internas na América Latina – fronteiras acesso a portos </a:t>
            </a:r>
          </a:p>
          <a:p>
            <a:pPr lvl="1"/>
            <a:r>
              <a:rPr lang="pt-BR" dirty="0"/>
              <a:t>Guerra do Paraguai (Triple Aliança contra Paraguai) – 1865 – 1870</a:t>
            </a:r>
          </a:p>
          <a:p>
            <a:pPr lvl="1"/>
            <a:r>
              <a:rPr lang="pt-BR" dirty="0"/>
              <a:t>Guerra do Pacifico </a:t>
            </a:r>
            <a:r>
              <a:rPr lang="pt-BR" dirty="0" err="1"/>
              <a:t>Bolivia</a:t>
            </a:r>
            <a:r>
              <a:rPr lang="pt-BR" dirty="0"/>
              <a:t> (e Peru) contra Chile – 1879 – 1883</a:t>
            </a:r>
          </a:p>
          <a:p>
            <a:pPr lvl="1"/>
            <a:r>
              <a:rPr lang="pt-BR" dirty="0"/>
              <a:t>Disputa </a:t>
            </a:r>
            <a:r>
              <a:rPr lang="pt-BR" dirty="0" err="1"/>
              <a:t>Bolivia</a:t>
            </a:r>
            <a:r>
              <a:rPr lang="pt-BR" dirty="0"/>
              <a:t> – Brasil (Acre)</a:t>
            </a:r>
          </a:p>
          <a:p>
            <a:pPr lvl="1"/>
            <a:r>
              <a:rPr lang="pt-BR" dirty="0"/>
              <a:t>Disputa dos Equador contra </a:t>
            </a:r>
            <a:r>
              <a:rPr lang="pt-BR" dirty="0" err="1"/>
              <a:t>Colombia</a:t>
            </a:r>
            <a:r>
              <a:rPr lang="pt-BR" dirty="0"/>
              <a:t> e Peru (</a:t>
            </a:r>
            <a:r>
              <a:rPr lang="pt-BR" dirty="0" err="1"/>
              <a:t>tb</a:t>
            </a:r>
            <a:r>
              <a:rPr lang="pt-BR" dirty="0"/>
              <a:t> Brasil) </a:t>
            </a:r>
          </a:p>
          <a:p>
            <a:pPr lvl="1"/>
            <a:endParaRPr lang="pt-BR" dirty="0"/>
          </a:p>
          <a:p>
            <a:r>
              <a:rPr lang="pt-BR" dirty="0"/>
              <a:t>Gastos militares relativamente altos e presença militar (politica) forte – dificuldade em estabelecer </a:t>
            </a:r>
            <a:r>
              <a:rPr lang="pt-BR" dirty="0" err="1"/>
              <a:t>republics</a:t>
            </a:r>
            <a:r>
              <a:rPr lang="pt-BR" dirty="0"/>
              <a:t> democráticas (representação) </a:t>
            </a:r>
          </a:p>
        </p:txBody>
      </p:sp>
    </p:spTree>
    <p:extLst>
      <p:ext uri="{BB962C8B-B14F-4D97-AF65-F5344CB8AC3E}">
        <p14:creationId xmlns:p14="http://schemas.microsoft.com/office/powerpoint/2010/main" val="1859444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763E9A-4486-4F8E-9241-486880A03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CFCBFA-D397-4C55-9D51-352D988A9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Disputas internas </a:t>
            </a:r>
          </a:p>
          <a:p>
            <a:pPr lvl="1"/>
            <a:r>
              <a:rPr lang="pt-BR" dirty="0"/>
              <a:t>Liberais x conservadores (México)</a:t>
            </a:r>
          </a:p>
          <a:p>
            <a:pPr lvl="1"/>
            <a:r>
              <a:rPr lang="pt-BR" dirty="0"/>
              <a:t>Centralistas (unitaristas) x federalistas (Argentina)</a:t>
            </a:r>
          </a:p>
          <a:p>
            <a:pPr lvl="1"/>
            <a:r>
              <a:rPr lang="pt-BR" dirty="0"/>
              <a:t>Laicos x católicos (educação, estado , poder territorial) </a:t>
            </a:r>
          </a:p>
          <a:p>
            <a:pPr lvl="1"/>
            <a:r>
              <a:rPr lang="pt-BR" dirty="0"/>
              <a:t>Papel índios, escravos ...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3330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68773-77AD-4334-B5BB-FBD8EF404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9C2F78-0333-47F8-B837-4D4BAF250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825625"/>
            <a:ext cx="10863470" cy="4351338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Economicamente</a:t>
            </a:r>
          </a:p>
          <a:p>
            <a:pPr lvl="1"/>
            <a:r>
              <a:rPr lang="pt-BR" dirty="0"/>
              <a:t>Livre comércio: disputas mas acaba se aceitando um certo grau de protecionismo </a:t>
            </a:r>
          </a:p>
          <a:p>
            <a:pPr lvl="2"/>
            <a:r>
              <a:rPr lang="pt-BR" dirty="0"/>
              <a:t>Recursos e proteção</a:t>
            </a:r>
          </a:p>
          <a:p>
            <a:pPr lvl="1"/>
            <a:r>
              <a:rPr lang="pt-BR" dirty="0"/>
              <a:t>Defesa (e busca) da entrada de capitais e de imigrantes </a:t>
            </a:r>
          </a:p>
          <a:p>
            <a:pPr lvl="1"/>
            <a:r>
              <a:rPr lang="pt-BR" dirty="0"/>
              <a:t>Grande ênfase na Promoção das exportações (e correlacionados)</a:t>
            </a:r>
          </a:p>
          <a:p>
            <a:pPr lvl="2"/>
            <a:r>
              <a:rPr lang="pt-BR" dirty="0"/>
              <a:t>Impostos sobre exportações baixos </a:t>
            </a:r>
          </a:p>
          <a:p>
            <a:pPr lvl="2"/>
            <a:r>
              <a:rPr lang="pt-BR" dirty="0"/>
              <a:t>Investimentos em infraestrutura </a:t>
            </a:r>
          </a:p>
          <a:p>
            <a:pPr lvl="1"/>
            <a:r>
              <a:rPr lang="pt-BR" dirty="0"/>
              <a:t>Problema: como fazer para que desenvolvimento do setor exportador se transformasse em desenvolvimento de toda a nação </a:t>
            </a:r>
          </a:p>
          <a:p>
            <a:pPr lvl="3"/>
            <a:r>
              <a:rPr lang="pt-BR" dirty="0"/>
              <a:t>ao longo do período – especialização exportadora se aprofunda</a:t>
            </a:r>
          </a:p>
          <a:p>
            <a:pPr lvl="2"/>
            <a:r>
              <a:rPr lang="pt-BR" dirty="0"/>
              <a:t>Crença que desenvolvimento do setor exportador se irradiaria (naturalmente) sobre resto da economia </a:t>
            </a:r>
          </a:p>
          <a:p>
            <a:pPr lvl="3"/>
            <a:r>
              <a:rPr lang="pt-BR" dirty="0"/>
              <a:t>Otimismo com a ideia de que se exportações vão bem resto também vai </a:t>
            </a:r>
          </a:p>
          <a:p>
            <a:pPr lvl="3"/>
            <a:r>
              <a:rPr lang="pt-BR" dirty="0"/>
              <a:t>Argentina parece ser exemplo, dinâmica exportadora se irradia </a:t>
            </a:r>
          </a:p>
          <a:p>
            <a:pPr lvl="3"/>
            <a:r>
              <a:rPr lang="pt-BR" dirty="0"/>
              <a:t>mas existe o contra exemplo do Equador e da Bolívia onde produtividade do resto da economia se manem extremamente baixa </a:t>
            </a:r>
          </a:p>
        </p:txBody>
      </p:sp>
    </p:spTree>
    <p:extLst>
      <p:ext uri="{BB962C8B-B14F-4D97-AF65-F5344CB8AC3E}">
        <p14:creationId xmlns:p14="http://schemas.microsoft.com/office/powerpoint/2010/main" val="1204908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1809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Como podemos analisar este desempenho ?</a:t>
            </a:r>
          </a:p>
          <a:p>
            <a:r>
              <a:rPr lang="pt-BR" dirty="0" err="1" smtClean="0"/>
              <a:t>Bulmer</a:t>
            </a:r>
            <a:r>
              <a:rPr lang="pt-BR" dirty="0" smtClean="0"/>
              <a:t> Thomas: </a:t>
            </a:r>
          </a:p>
          <a:p>
            <a:pPr lvl="1"/>
            <a:r>
              <a:rPr lang="pt-BR" dirty="0" smtClean="0"/>
              <a:t>EUA cresceu (</a:t>
            </a:r>
            <a:r>
              <a:rPr lang="pt-BR" dirty="0"/>
              <a:t>P</a:t>
            </a:r>
            <a:r>
              <a:rPr lang="pt-BR" dirty="0" smtClean="0"/>
              <a:t>IB per capita) no século XIX algo em torno 1,5% a.a.</a:t>
            </a:r>
          </a:p>
          <a:p>
            <a:pPr marL="457200" lvl="1" indent="0">
              <a:buNone/>
            </a:pPr>
            <a:r>
              <a:rPr lang="pt-BR" dirty="0"/>
              <a:t>	</a:t>
            </a:r>
            <a:r>
              <a:rPr lang="pt-BR" dirty="0" smtClean="0"/>
              <a:t>Duplica-se a nível de desenvolvimento a cada 50 anos </a:t>
            </a:r>
            <a:endParaRPr lang="pt-BR" dirty="0"/>
          </a:p>
          <a:p>
            <a:pPr lvl="1"/>
            <a:r>
              <a:rPr lang="pt-BR" dirty="0" smtClean="0"/>
              <a:t>Tomando isto como meta como podemos considerar o crescimento dos países latino americanos especializados na exportação de produtos primários durante esta fase agro exportadora (até I GM)</a:t>
            </a:r>
          </a:p>
          <a:p>
            <a:pPr marL="457200" lvl="1" indent="0">
              <a:buNone/>
            </a:pPr>
            <a:r>
              <a:rPr lang="pt-BR" dirty="0"/>
              <a:t>	</a:t>
            </a:r>
            <a:r>
              <a:rPr lang="pt-BR" dirty="0" smtClean="0"/>
              <a:t>Países agroexportadores: dualidade</a:t>
            </a:r>
          </a:p>
          <a:p>
            <a:pPr marL="457200" lvl="1" indent="0">
              <a:buNone/>
            </a:pPr>
            <a:r>
              <a:rPr lang="pt-BR" dirty="0"/>
              <a:t>	</a:t>
            </a:r>
            <a:r>
              <a:rPr lang="pt-BR" dirty="0" smtClean="0"/>
              <a:t>	a) setor exportador</a:t>
            </a:r>
          </a:p>
          <a:p>
            <a:pPr marL="457200" lvl="1" indent="0">
              <a:buNone/>
            </a:pPr>
            <a:r>
              <a:rPr lang="pt-BR" dirty="0"/>
              <a:t>	</a:t>
            </a:r>
            <a:r>
              <a:rPr lang="pt-BR" dirty="0" smtClean="0"/>
              <a:t>	b) setor não exportador (doméstico , subsistência)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dirty="0" smtClean="0"/>
              <a:t> Como deveriam ter se comportado no longo prazo as exportações dos países para que crescimento geral dos países alcançasse a meta de 1,5% a.a.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05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721772" cy="435133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BR" dirty="0" smtClean="0"/>
              <a:t>g(y)  = w. g(x) + (1-w). g (</a:t>
            </a:r>
            <a:r>
              <a:rPr lang="pt-BR" dirty="0" err="1" smtClean="0"/>
              <a:t>nx</a:t>
            </a:r>
            <a:r>
              <a:rPr lang="pt-BR" dirty="0" smtClean="0"/>
              <a:t>)</a:t>
            </a:r>
          </a:p>
          <a:p>
            <a:endParaRPr lang="pt-BR" dirty="0"/>
          </a:p>
          <a:p>
            <a:r>
              <a:rPr lang="pt-BR" dirty="0" smtClean="0"/>
              <a:t>g(y) = taxa crescimento do país</a:t>
            </a:r>
          </a:p>
          <a:p>
            <a:r>
              <a:rPr lang="pt-BR" dirty="0" smtClean="0"/>
              <a:t>w = participação do setor exportador na economia do país</a:t>
            </a:r>
          </a:p>
          <a:p>
            <a:r>
              <a:rPr lang="pt-BR" dirty="0" smtClean="0"/>
              <a:t>g(x) = crescimento do setor exportador</a:t>
            </a:r>
          </a:p>
          <a:p>
            <a:r>
              <a:rPr lang="pt-BR" dirty="0" smtClean="0"/>
              <a:t>g(</a:t>
            </a:r>
            <a:r>
              <a:rPr lang="pt-BR" dirty="0" err="1" smtClean="0"/>
              <a:t>nx</a:t>
            </a:r>
            <a:r>
              <a:rPr lang="pt-BR" dirty="0" smtClean="0"/>
              <a:t>) = crescimento do setor não exportador 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19240036"/>
              </p:ext>
            </p:extLst>
          </p:nvPr>
        </p:nvGraphicFramePr>
        <p:xfrm>
          <a:off x="6516414" y="3941379"/>
          <a:ext cx="4837386" cy="2355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350">
                  <a:extLst>
                    <a:ext uri="{9D8B030D-6E8A-4147-A177-3AD203B41FA5}">
                      <a16:colId xmlns:a16="http://schemas.microsoft.com/office/drawing/2014/main" val="3540591847"/>
                    </a:ext>
                  </a:extLst>
                </a:gridCol>
                <a:gridCol w="897760">
                  <a:extLst>
                    <a:ext uri="{9D8B030D-6E8A-4147-A177-3AD203B41FA5}">
                      <a16:colId xmlns:a16="http://schemas.microsoft.com/office/drawing/2014/main" val="2088156680"/>
                    </a:ext>
                  </a:extLst>
                </a:gridCol>
                <a:gridCol w="818545">
                  <a:extLst>
                    <a:ext uri="{9D8B030D-6E8A-4147-A177-3AD203B41FA5}">
                      <a16:colId xmlns:a16="http://schemas.microsoft.com/office/drawing/2014/main" val="3353161211"/>
                    </a:ext>
                  </a:extLst>
                </a:gridCol>
                <a:gridCol w="897760">
                  <a:extLst>
                    <a:ext uri="{9D8B030D-6E8A-4147-A177-3AD203B41FA5}">
                      <a16:colId xmlns:a16="http://schemas.microsoft.com/office/drawing/2014/main" val="3288632409"/>
                    </a:ext>
                  </a:extLst>
                </a:gridCol>
                <a:gridCol w="813971">
                  <a:extLst>
                    <a:ext uri="{9D8B030D-6E8A-4147-A177-3AD203B41FA5}">
                      <a16:colId xmlns:a16="http://schemas.microsoft.com/office/drawing/2014/main" val="1503984275"/>
                    </a:ext>
                  </a:extLst>
                </a:gridCol>
              </a:tblGrid>
              <a:tr h="428822">
                <a:tc>
                  <a:txBody>
                    <a:bodyPr/>
                    <a:lstStyle/>
                    <a:p>
                      <a:r>
                        <a:rPr lang="pt-BR" dirty="0" smtClean="0"/>
                        <a:t>              g(</a:t>
                      </a:r>
                      <a:r>
                        <a:rPr lang="pt-BR" dirty="0" err="1" smtClean="0"/>
                        <a:t>nx</a:t>
                      </a:r>
                      <a:r>
                        <a:rPr lang="pt-BR" dirty="0" smtClean="0"/>
                        <a:t>)                </a:t>
                      </a:r>
                      <a:r>
                        <a:rPr lang="pt-BR" dirty="0" smtClean="0"/>
                        <a:t>w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299055"/>
                  </a:ext>
                </a:extLst>
              </a:tr>
              <a:tr h="428822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778814"/>
                  </a:ext>
                </a:extLst>
              </a:tr>
              <a:tr h="428822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0,25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42229"/>
                  </a:ext>
                </a:extLst>
              </a:tr>
              <a:tr h="428822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0,3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604078"/>
                  </a:ext>
                </a:extLst>
              </a:tr>
              <a:tr h="428822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0,4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720368"/>
                  </a:ext>
                </a:extLst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6421821" y="1912871"/>
            <a:ext cx="46910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Taxas de crescimento das exportações em função da participação das exportações no PIB e do crescimento do setor não exportador para que a economia cresça 3% ou 1,5% per capita com um crescimento de população de 1,5% </a:t>
            </a:r>
            <a:endParaRPr lang="pt-BR" sz="2000" dirty="0"/>
          </a:p>
        </p:txBody>
      </p:sp>
      <p:sp>
        <p:nvSpPr>
          <p:cNvPr id="9" name="Retângulo 8"/>
          <p:cNvSpPr/>
          <p:nvPr/>
        </p:nvSpPr>
        <p:spPr>
          <a:xfrm>
            <a:off x="10593920" y="3931919"/>
            <a:ext cx="1037897" cy="23648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/>
              <a:t>Hipótese produtividade não exportador existe mas não maior que 1,5% aa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7725103" y="3931919"/>
            <a:ext cx="1042242" cy="23648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Hipótese produtividade não exportador existe mas não maior que 1,5% aa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960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654636"/>
              </p:ext>
            </p:extLst>
          </p:nvPr>
        </p:nvGraphicFramePr>
        <p:xfrm>
          <a:off x="1345324" y="0"/>
          <a:ext cx="8397766" cy="68580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0361">
                  <a:extLst>
                    <a:ext uri="{9D8B030D-6E8A-4147-A177-3AD203B41FA5}">
                      <a16:colId xmlns:a16="http://schemas.microsoft.com/office/drawing/2014/main" val="3005123987"/>
                    </a:ext>
                  </a:extLst>
                </a:gridCol>
                <a:gridCol w="1870244">
                  <a:extLst>
                    <a:ext uri="{9D8B030D-6E8A-4147-A177-3AD203B41FA5}">
                      <a16:colId xmlns:a16="http://schemas.microsoft.com/office/drawing/2014/main" val="3137129365"/>
                    </a:ext>
                  </a:extLst>
                </a:gridCol>
                <a:gridCol w="1870244">
                  <a:extLst>
                    <a:ext uri="{9D8B030D-6E8A-4147-A177-3AD203B41FA5}">
                      <a16:colId xmlns:a16="http://schemas.microsoft.com/office/drawing/2014/main" val="3426257347"/>
                    </a:ext>
                  </a:extLst>
                </a:gridCol>
                <a:gridCol w="1906917">
                  <a:extLst>
                    <a:ext uri="{9D8B030D-6E8A-4147-A177-3AD203B41FA5}">
                      <a16:colId xmlns:a16="http://schemas.microsoft.com/office/drawing/2014/main" val="2493788814"/>
                    </a:ext>
                  </a:extLst>
                </a:gridCol>
              </a:tblGrid>
              <a:tr h="1068915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u="none" strike="noStrike" dirty="0">
                          <a:effectLst/>
                        </a:rPr>
                        <a:t>País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u="none" strike="noStrike" dirty="0">
                          <a:effectLst/>
                        </a:rPr>
                        <a:t>Valor per capita das exportações  </a:t>
                      </a:r>
                      <a:r>
                        <a:rPr lang="pt-BR" sz="1800" b="1" u="none" strike="noStrike" dirty="0" err="1">
                          <a:effectLst/>
                        </a:rPr>
                        <a:t>ca</a:t>
                      </a:r>
                      <a:r>
                        <a:rPr lang="pt-BR" sz="1800" b="1" u="none" strike="noStrike" dirty="0">
                          <a:effectLst/>
                        </a:rPr>
                        <a:t> 1912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u="none" strike="noStrike" dirty="0">
                          <a:effectLst/>
                        </a:rPr>
                        <a:t>PIB per capita ca 1912</a:t>
                      </a:r>
                      <a:endParaRPr lang="it-IT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% das exportações no PIB </a:t>
                      </a:r>
                      <a:r>
                        <a:rPr lang="pt-BR" sz="1800" b="1" u="none" strike="noStrike" dirty="0" err="1">
                          <a:effectLst/>
                        </a:rPr>
                        <a:t>ca</a:t>
                      </a:r>
                      <a:r>
                        <a:rPr lang="pt-BR" sz="1800" b="1" u="none" strike="noStrike" dirty="0">
                          <a:effectLst/>
                        </a:rPr>
                        <a:t> 1912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259087348"/>
                  </a:ext>
                </a:extLst>
              </a:tr>
              <a:tr h="28575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Argentina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62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188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32,98%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39718695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Bolívia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18,6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60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31,00%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4518555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Brasil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14,2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32,27%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787468859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Chile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44,7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140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31,93%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270471689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Colômbia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6,4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14,22%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3904442316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Costa Rica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27,1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76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35,66%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2264473094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Cuba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64,7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148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43,72%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431984432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Equador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7,9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19,75%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2000097963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El Salvador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8,3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39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21,28%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822032135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Guatemala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7,2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65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11,08%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3808010074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Honduras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6,1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15,25%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2548102326"/>
                  </a:ext>
                </a:extLst>
              </a:tr>
              <a:tr h="28575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México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4,7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67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7,01%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915557084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Nicarágua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10,7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78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13,72%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3845028445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Panamá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10,8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54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20,00%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3547922544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Paraguai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8,6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21,50%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2182755616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Peru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9,4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37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25,41%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441231600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Porto Rico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40,1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118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33,98%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466948423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Rep. Dominicana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15,5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65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23,85%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20170782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Uruguai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50,3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195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25,79%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2153055987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Venezuela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10,5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50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21,00%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/>
                </a:tc>
                <a:extLst>
                  <a:ext uri="{0D108BD9-81ED-4DB2-BD59-A6C34878D82A}">
                    <a16:rowId xmlns:a16="http://schemas.microsoft.com/office/drawing/2014/main" val="113794420"/>
                  </a:ext>
                </a:extLst>
              </a:tr>
              <a:tr h="26458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América Latina</a:t>
                      </a:r>
                      <a:endParaRPr lang="pt-BR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solidFill>
                            <a:schemeClr val="bg1"/>
                          </a:solidFill>
                          <a:effectLst/>
                        </a:rPr>
                        <a:t>20,4</a:t>
                      </a:r>
                      <a:endParaRPr lang="pt-BR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solidFill>
                            <a:schemeClr val="bg1"/>
                          </a:solidFill>
                          <a:effectLst/>
                        </a:rPr>
                        <a:t>81</a:t>
                      </a:r>
                      <a:endParaRPr lang="pt-BR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25,19%</a:t>
                      </a:r>
                      <a:endParaRPr lang="pt-BR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6" marR="6466" marT="6466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989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26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1813</Words>
  <Application>Microsoft Office PowerPoint</Application>
  <PresentationFormat>Widescreen</PresentationFormat>
  <Paragraphs>640</Paragraphs>
  <Slides>25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Tema do Office</vt:lpstr>
      <vt:lpstr>Gráfico do Microsoft Excel</vt:lpstr>
      <vt:lpstr>As economias agro exportadoras: uma visão partir do lado da demanda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Principais Produtos da Pauta de exportação latino Americana – por País  - cerca 1910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Amaury Gremaud</dc:creator>
  <cp:lastModifiedBy>Amaury Patrick Gremaud</cp:lastModifiedBy>
  <cp:revision>20</cp:revision>
  <dcterms:created xsi:type="dcterms:W3CDTF">2017-10-03T17:49:24Z</dcterms:created>
  <dcterms:modified xsi:type="dcterms:W3CDTF">2017-10-05T21:02:45Z</dcterms:modified>
</cp:coreProperties>
</file>