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18" r:id="rId2"/>
    <p:sldId id="367" r:id="rId3"/>
    <p:sldId id="366" r:id="rId4"/>
    <p:sldId id="331" r:id="rId5"/>
    <p:sldId id="358" r:id="rId6"/>
    <p:sldId id="271" r:id="rId7"/>
    <p:sldId id="319" r:id="rId8"/>
    <p:sldId id="320" r:id="rId9"/>
    <p:sldId id="321" r:id="rId10"/>
    <p:sldId id="368" r:id="rId11"/>
    <p:sldId id="322" r:id="rId12"/>
    <p:sldId id="359" r:id="rId13"/>
    <p:sldId id="324" r:id="rId14"/>
    <p:sldId id="360" r:id="rId15"/>
    <p:sldId id="325" r:id="rId16"/>
    <p:sldId id="332" r:id="rId17"/>
    <p:sldId id="326" r:id="rId18"/>
    <p:sldId id="333" r:id="rId19"/>
    <p:sldId id="327" r:id="rId20"/>
    <p:sldId id="328" r:id="rId21"/>
    <p:sldId id="36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51" r:id="rId31"/>
    <p:sldId id="342" r:id="rId32"/>
    <p:sldId id="352" r:id="rId33"/>
    <p:sldId id="343" r:id="rId34"/>
    <p:sldId id="347" r:id="rId35"/>
    <p:sldId id="344" r:id="rId36"/>
    <p:sldId id="346" r:id="rId37"/>
    <p:sldId id="349" r:id="rId38"/>
    <p:sldId id="353" r:id="rId39"/>
    <p:sldId id="348" r:id="rId40"/>
    <p:sldId id="350" r:id="rId41"/>
    <p:sldId id="354" r:id="rId42"/>
    <p:sldId id="355" r:id="rId43"/>
    <p:sldId id="357" r:id="rId44"/>
    <p:sldId id="369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1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AE17B-BF72-4245-9EDE-4CDA31D0C359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C301E-A418-41B5-BC4B-C46B9E5FC38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8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28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90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31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0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5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22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56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01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31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39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01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4BCC-CE7B-4737-8DB5-FC66A713B0CA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73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OyC02DWq3mI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g01_01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111" y="2663933"/>
            <a:ext cx="4511175" cy="366810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28897" y="528266"/>
            <a:ext cx="7065818" cy="161702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smtClean="0">
                <a:solidFill>
                  <a:schemeClr val="bg1"/>
                </a:solidFill>
              </a:rPr>
              <a:t>Junções pn Abrupta com Polarização Reversa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368698" y="188640"/>
            <a:ext cx="449589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44924"/>
            <a:ext cx="3384376" cy="376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08" y="665891"/>
            <a:ext cx="3957205" cy="37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427984" y="758645"/>
            <a:ext cx="0" cy="3462443"/>
          </a:xfrm>
          <a:prstGeom prst="line">
            <a:avLst/>
          </a:prstGeom>
          <a:ln w="38100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0018" y="4964975"/>
            <a:ext cx="785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As </a:t>
            </a:r>
            <a:r>
              <a:rPr lang="pt-BR" b="1" dirty="0">
                <a:solidFill>
                  <a:srgbClr val="FF0000"/>
                </a:solidFill>
              </a:rPr>
              <a:t>correntes de </a:t>
            </a:r>
            <a:r>
              <a:rPr lang="pt-BR" b="1" dirty="0" smtClean="0">
                <a:solidFill>
                  <a:srgbClr val="FF0000"/>
                </a:solidFill>
              </a:rPr>
              <a:t>difusão</a:t>
            </a:r>
            <a:r>
              <a:rPr lang="pt-BR" dirty="0"/>
              <a:t> </a:t>
            </a:r>
            <a:r>
              <a:rPr lang="pt-BR" dirty="0" smtClean="0"/>
              <a:t>são </a:t>
            </a:r>
            <a:r>
              <a:rPr lang="pt-BR" dirty="0"/>
              <a:t>ainda menores do que as de deriva (</a:t>
            </a:r>
            <a:r>
              <a:rPr lang="pt-BR" i="1" dirty="0"/>
              <a:t>drift</a:t>
            </a:r>
            <a:r>
              <a:rPr lang="pt-BR" dirty="0"/>
              <a:t>), </a:t>
            </a:r>
            <a:r>
              <a:rPr lang="pt-BR" dirty="0" smtClean="0"/>
              <a:t>pois são </a:t>
            </a:r>
            <a:r>
              <a:rPr lang="pt-BR" dirty="0"/>
              <a:t>inibidas pelo aumento da barreira de potencial. A </a:t>
            </a:r>
            <a:r>
              <a:rPr lang="pt-BR" dirty="0" smtClean="0"/>
              <a:t>figura mostra </a:t>
            </a:r>
            <a:r>
              <a:rPr lang="pt-BR" dirty="0"/>
              <a:t>as direções </a:t>
            </a:r>
            <a:r>
              <a:rPr lang="pt-BR" dirty="0" smtClean="0"/>
              <a:t>e sentidos </a:t>
            </a:r>
            <a:r>
              <a:rPr lang="pt-BR" dirty="0"/>
              <a:t>dessas correntes, bem como uma representação esquemática de suas intensidades.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5036983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2123728" y="4509120"/>
            <a:ext cx="551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Drift :  minority carriers / </a:t>
            </a:r>
            <a:r>
              <a:rPr lang="pt-BR" b="1" dirty="0" smtClean="0"/>
              <a:t>Diffusion: majority carriers </a:t>
            </a:r>
            <a:endParaRPr lang="pt-B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2973090"/>
            <a:ext cx="403975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n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2" y="3885332"/>
            <a:ext cx="40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99313" y="1700808"/>
            <a:ext cx="403975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n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8324" y="1700808"/>
            <a:ext cx="40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8332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52394" y="1196752"/>
            <a:ext cx="785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As expressões matemáticas para os </a:t>
            </a:r>
            <a:r>
              <a:rPr lang="pt-BR" b="1" dirty="0">
                <a:solidFill>
                  <a:srgbClr val="FF0000"/>
                </a:solidFill>
              </a:rPr>
              <a:t>cálculos de campo, potencial e profundidade </a:t>
            </a:r>
            <a:r>
              <a:rPr lang="pt-BR" b="1" dirty="0" smtClean="0">
                <a:solidFill>
                  <a:srgbClr val="FF0000"/>
                </a:solidFill>
              </a:rPr>
              <a:t>de depleção </a:t>
            </a:r>
            <a:r>
              <a:rPr lang="pt-BR" b="1" dirty="0">
                <a:solidFill>
                  <a:srgbClr val="FF0000"/>
                </a:solidFill>
              </a:rPr>
              <a:t>da junção </a:t>
            </a:r>
            <a:r>
              <a:rPr lang="pt-BR" dirty="0"/>
              <a:t>podem ser estabelecidas repetindo-se os cálculos feitos para </a:t>
            </a:r>
            <a:r>
              <a:rPr lang="pt-BR" dirty="0" smtClean="0"/>
              <a:t>junções abruptas </a:t>
            </a:r>
            <a:r>
              <a:rPr lang="pt-BR" dirty="0"/>
              <a:t>em equilíbrio térmico, nas quais o potencial interno </a:t>
            </a:r>
            <a:r>
              <a:rPr lang="pt-BR" b="1" dirty="0">
                <a:solidFill>
                  <a:srgbClr val="FF0000"/>
                </a:solidFill>
              </a:rPr>
              <a:t>Ø</a:t>
            </a:r>
            <a:r>
              <a:rPr lang="pt-BR" b="1" i="1" baseline="-25000" dirty="0">
                <a:solidFill>
                  <a:srgbClr val="FF0000"/>
                </a:solidFill>
              </a:rPr>
              <a:t>o</a:t>
            </a:r>
            <a:r>
              <a:rPr lang="pt-BR" i="1" dirty="0" smtClean="0"/>
              <a:t> </a:t>
            </a:r>
            <a:r>
              <a:rPr lang="pt-BR" dirty="0"/>
              <a:t>será substituído </a:t>
            </a:r>
            <a:r>
              <a:rPr lang="pt-BR" dirty="0" smtClean="0"/>
              <a:t>pelo potencial </a:t>
            </a:r>
            <a:r>
              <a:rPr lang="pt-BR" dirty="0"/>
              <a:t>total </a:t>
            </a:r>
            <a:r>
              <a:rPr lang="pt-BR" b="1" dirty="0">
                <a:solidFill>
                  <a:srgbClr val="FF0000"/>
                </a:solidFill>
              </a:rPr>
              <a:t>Ø</a:t>
            </a:r>
            <a:r>
              <a:rPr lang="pt-BR" b="1" i="1" baseline="-25000" dirty="0">
                <a:solidFill>
                  <a:srgbClr val="FF0000"/>
                </a:solidFill>
              </a:rPr>
              <a:t>o</a:t>
            </a:r>
            <a:r>
              <a:rPr lang="pt-BR" b="1" i="1" dirty="0">
                <a:solidFill>
                  <a:srgbClr val="FF0000"/>
                </a:solidFill>
              </a:rPr>
              <a:t> + V</a:t>
            </a:r>
            <a:r>
              <a:rPr lang="pt-BR" b="1" i="1" baseline="-25000" dirty="0">
                <a:solidFill>
                  <a:srgbClr val="FF0000"/>
                </a:solidFill>
              </a:rPr>
              <a:t>R</a:t>
            </a:r>
            <a:r>
              <a:rPr lang="pt-BR" dirty="0" smtClean="0"/>
              <a:t>. ,</a:t>
            </a:r>
            <a:endParaRPr lang="pt-BR" dirty="0"/>
          </a:p>
        </p:txBody>
      </p:sp>
      <p:sp>
        <p:nvSpPr>
          <p:cNvPr id="14" name="Rectangle 13"/>
          <p:cNvSpPr/>
          <p:nvPr/>
        </p:nvSpPr>
        <p:spPr>
          <a:xfrm>
            <a:off x="107504" y="1268760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1624628" y="404664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42047" y="332656"/>
            <a:ext cx="5839519" cy="121489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chemeClr val="bg1"/>
                </a:solidFill>
              </a:rPr>
              <a:t>Junções pn Abrupta com Polarização Reversa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0917" y="2123616"/>
            <a:ext cx="6559914" cy="160528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4800" dirty="0"/>
              <a:t>Cálculo da Profundidade </a:t>
            </a:r>
            <a:endParaRPr lang="pt-BR" sz="4800" dirty="0" smtClean="0"/>
          </a:p>
          <a:p>
            <a:r>
              <a:rPr lang="pt-BR" sz="4800" dirty="0" smtClean="0"/>
              <a:t>de </a:t>
            </a:r>
            <a:r>
              <a:rPr lang="pt-BR" sz="4800" dirty="0"/>
              <a:t>Depleção (x</a:t>
            </a:r>
            <a:r>
              <a:rPr lang="pt-BR" sz="4800" baseline="-25000" dirty="0"/>
              <a:t>d</a:t>
            </a:r>
            <a:r>
              <a:rPr lang="pt-BR" sz="4800" dirty="0"/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40" y="4234223"/>
            <a:ext cx="5768388" cy="200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6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4628" y="188640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712" y="944456"/>
            <a:ext cx="7851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Substituindo-se simplesmente o valor de </a:t>
            </a:r>
            <a:r>
              <a:rPr lang="pt-BR" b="1" dirty="0">
                <a:solidFill>
                  <a:srgbClr val="FF0000"/>
                </a:solidFill>
              </a:rPr>
              <a:t>Ø</a:t>
            </a:r>
            <a:r>
              <a:rPr lang="pt-BR" b="1" dirty="0" smtClean="0">
                <a:solidFill>
                  <a:srgbClr val="FF0000"/>
                </a:solidFill>
              </a:rPr>
              <a:t>o </a:t>
            </a:r>
            <a:r>
              <a:rPr lang="pt-BR" b="1" dirty="0">
                <a:solidFill>
                  <a:srgbClr val="FF0000"/>
                </a:solidFill>
              </a:rPr>
              <a:t>+ V</a:t>
            </a:r>
            <a:r>
              <a:rPr lang="pt-BR" b="1" baseline="-25000" dirty="0">
                <a:solidFill>
                  <a:srgbClr val="FF0000"/>
                </a:solidFill>
              </a:rPr>
              <a:t>R</a:t>
            </a:r>
            <a:r>
              <a:rPr lang="pt-BR" b="1" dirty="0">
                <a:solidFill>
                  <a:srgbClr val="FF0000"/>
                </a:solidFill>
              </a:rPr>
              <a:t> no lugar de Øo</a:t>
            </a:r>
            <a:r>
              <a:rPr lang="pt-BR" dirty="0" smtClean="0"/>
              <a:t> </a:t>
            </a:r>
            <a:r>
              <a:rPr lang="pt-BR" dirty="0"/>
              <a:t>nas </a:t>
            </a:r>
            <a:r>
              <a:rPr lang="pt-BR" dirty="0" smtClean="0"/>
              <a:t>equações </a:t>
            </a:r>
            <a:r>
              <a:rPr lang="pt-BR" dirty="0"/>
              <a:t>1.25, 1.26 </a:t>
            </a:r>
            <a:r>
              <a:rPr lang="pt-BR" dirty="0" smtClean="0"/>
              <a:t>e 1.27</a:t>
            </a:r>
            <a:r>
              <a:rPr lang="pt-BR" dirty="0"/>
              <a:t>, </a:t>
            </a:r>
            <a:r>
              <a:rPr lang="pt-BR" dirty="0" smtClean="0"/>
              <a:t>obtem-se as </a:t>
            </a:r>
            <a:r>
              <a:rPr lang="pt-BR" dirty="0"/>
              <a:t>profundidades de depleção de uma junção abrupta </a:t>
            </a:r>
            <a:r>
              <a:rPr lang="pt-BR" dirty="0" smtClean="0"/>
              <a:t>reversamente polarizada</a:t>
            </a:r>
            <a:r>
              <a:rPr lang="pt-BR" dirty="0"/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822" y="1016464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92" y="1916832"/>
            <a:ext cx="2566988" cy="128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60" y="3140968"/>
            <a:ext cx="2800636" cy="131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6" y="4437112"/>
            <a:ext cx="3688080" cy="109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22" y="1968252"/>
            <a:ext cx="22669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635896" y="2348880"/>
            <a:ext cx="69825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22" y="3400912"/>
            <a:ext cx="22574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3729734" y="3717032"/>
            <a:ext cx="69825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55" y="4500550"/>
            <a:ext cx="4172141" cy="88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4311110" y="5007706"/>
            <a:ext cx="47691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5576" y="5807005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</a:t>
            </a:r>
            <a:r>
              <a:rPr lang="pt-BR" b="1" dirty="0">
                <a:solidFill>
                  <a:srgbClr val="FF0000"/>
                </a:solidFill>
              </a:rPr>
              <a:t>largura total de depleção de uma junção </a:t>
            </a:r>
            <a:r>
              <a:rPr lang="pt-BR" dirty="0"/>
              <a:t>é, portanto, </a:t>
            </a:r>
            <a:r>
              <a:rPr lang="pt-BR" b="1" dirty="0">
                <a:solidFill>
                  <a:srgbClr val="FF0000"/>
                </a:solidFill>
              </a:rPr>
              <a:t>diretamente proporcional à </a:t>
            </a:r>
            <a:r>
              <a:rPr lang="pt-BR" b="1" dirty="0" smtClean="0">
                <a:solidFill>
                  <a:srgbClr val="FF0000"/>
                </a:solidFill>
              </a:rPr>
              <a:t>raiz quadrada </a:t>
            </a:r>
            <a:r>
              <a:rPr lang="pt-BR" b="1" dirty="0">
                <a:solidFill>
                  <a:srgbClr val="FF0000"/>
                </a:solidFill>
              </a:rPr>
              <a:t>do potencial reverso aplicado</a:t>
            </a:r>
            <a:r>
              <a:rPr lang="pt-BR" dirty="0"/>
              <a:t>, considerando que, </a:t>
            </a:r>
            <a:r>
              <a:rPr lang="pt-BR" b="1" dirty="0">
                <a:solidFill>
                  <a:srgbClr val="FF0000"/>
                </a:solidFill>
              </a:rPr>
              <a:t>em geral, </a:t>
            </a:r>
            <a:r>
              <a:rPr lang="pt-BR" b="1" i="1" dirty="0">
                <a:solidFill>
                  <a:srgbClr val="FF0000"/>
                </a:solidFill>
              </a:rPr>
              <a:t>V</a:t>
            </a:r>
            <a:r>
              <a:rPr lang="pt-BR" b="1" i="1" baseline="-25000" dirty="0">
                <a:solidFill>
                  <a:srgbClr val="FF0000"/>
                </a:solidFill>
              </a:rPr>
              <a:t>R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&gt;&gt; </a:t>
            </a:r>
            <a:r>
              <a:rPr lang="pt-BR" b="1" dirty="0" smtClean="0">
                <a:solidFill>
                  <a:srgbClr val="FF0000"/>
                </a:solidFill>
              </a:rPr>
              <a:t>Ø</a:t>
            </a:r>
            <a:r>
              <a:rPr lang="pt-BR" b="1" i="1" baseline="-25000" dirty="0" smtClean="0">
                <a:solidFill>
                  <a:srgbClr val="FF0000"/>
                </a:solidFill>
              </a:rPr>
              <a:t>o</a:t>
            </a:r>
            <a:r>
              <a:rPr lang="pt-BR" dirty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3528" y="5879013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7750387" y="2204864"/>
            <a:ext cx="85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(1.28a)</a:t>
            </a:r>
            <a:endParaRPr lang="pt-BR" dirty="0"/>
          </a:p>
        </p:txBody>
      </p:sp>
      <p:sp>
        <p:nvSpPr>
          <p:cNvPr id="22" name="TextBox 21"/>
          <p:cNvSpPr txBox="1"/>
          <p:nvPr/>
        </p:nvSpPr>
        <p:spPr>
          <a:xfrm>
            <a:off x="7812360" y="3563724"/>
            <a:ext cx="85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(1.28b)</a:t>
            </a:r>
            <a:endParaRPr lang="pt-BR" dirty="0"/>
          </a:p>
        </p:txBody>
      </p:sp>
      <p:sp>
        <p:nvSpPr>
          <p:cNvPr id="23" name="TextBox 22"/>
          <p:cNvSpPr txBox="1"/>
          <p:nvPr/>
        </p:nvSpPr>
        <p:spPr>
          <a:xfrm>
            <a:off x="7820105" y="5291916"/>
            <a:ext cx="85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(1.29)</a:t>
            </a:r>
            <a:endParaRPr lang="pt-BR" dirty="0"/>
          </a:p>
        </p:txBody>
      </p:sp>
      <p:sp>
        <p:nvSpPr>
          <p:cNvPr id="2" name="TextBox 1"/>
          <p:cNvSpPr txBox="1"/>
          <p:nvPr/>
        </p:nvSpPr>
        <p:spPr>
          <a:xfrm>
            <a:off x="-47634" y="219557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(1.25)</a:t>
            </a:r>
            <a:endParaRPr lang="pt-BR" dirty="0"/>
          </a:p>
        </p:txBody>
      </p:sp>
      <p:sp>
        <p:nvSpPr>
          <p:cNvPr id="21" name="TextBox 20"/>
          <p:cNvSpPr txBox="1"/>
          <p:nvPr/>
        </p:nvSpPr>
        <p:spPr>
          <a:xfrm>
            <a:off x="-3336" y="350100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(1.26)</a:t>
            </a:r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-36512" y="485986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(1.27)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0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9" grpId="0"/>
      <p:bldP spid="20" grpId="0" animBg="1"/>
      <p:bldP spid="5" grpId="0"/>
      <p:bldP spid="22" grpId="0"/>
      <p:bldP spid="23" grpId="0"/>
      <p:bldP spid="2" grpId="0"/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42047" y="629928"/>
            <a:ext cx="5839519" cy="121489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bg1"/>
                </a:solidFill>
              </a:rPr>
              <a:t>Junções pn Abrupta com Polarização Reversa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6594" y="2132856"/>
            <a:ext cx="492856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4000" dirty="0"/>
              <a:t>Cálculo da </a:t>
            </a:r>
            <a:r>
              <a:rPr lang="pt-BR" sz="4000" dirty="0" smtClean="0"/>
              <a:t>Densidade </a:t>
            </a:r>
          </a:p>
          <a:p>
            <a:r>
              <a:rPr lang="pt-BR" sz="4000" dirty="0" smtClean="0"/>
              <a:t>de Cargas</a:t>
            </a:r>
            <a:endParaRPr lang="pt-BR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5768388" cy="200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5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4628" y="188640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712" y="908720"/>
            <a:ext cx="7851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A </a:t>
            </a:r>
            <a:r>
              <a:rPr lang="pt-BR" b="1" dirty="0">
                <a:solidFill>
                  <a:srgbClr val="FF0000"/>
                </a:solidFill>
              </a:rPr>
              <a:t>densidade volumétrica de cargas espaciais</a:t>
            </a:r>
            <a:r>
              <a:rPr lang="pt-BR" b="1" dirty="0" smtClean="0">
                <a:solidFill>
                  <a:srgbClr val="FF0000"/>
                </a:solidFill>
              </a:rPr>
              <a:t>, comparada </a:t>
            </a:r>
            <a:r>
              <a:rPr lang="pt-BR" b="1" dirty="0">
                <a:solidFill>
                  <a:srgbClr val="FF0000"/>
                </a:solidFill>
              </a:rPr>
              <a:t>à da junção em equilíbrio térmico, permanece a mesma</a:t>
            </a:r>
            <a:r>
              <a:rPr lang="pt-BR" dirty="0"/>
              <a:t>, isto é</a:t>
            </a:r>
            <a:r>
              <a:rPr lang="pt-BR" dirty="0" smtClean="0"/>
              <a:t>, </a:t>
            </a:r>
            <a:r>
              <a:rPr lang="pt-BR" b="1" dirty="0" smtClean="0">
                <a:solidFill>
                  <a:srgbClr val="FF0000"/>
                </a:solidFill>
                <a:latin typeface="Cambria Math"/>
                <a:ea typeface="Cambria Math"/>
              </a:rPr>
              <a:t>⍴</a:t>
            </a:r>
            <a:r>
              <a:rPr lang="pt-BR" b="1" i="1" baseline="-25000" dirty="0" smtClean="0">
                <a:solidFill>
                  <a:srgbClr val="FF0000"/>
                </a:solidFill>
              </a:rPr>
              <a:t>-</a:t>
            </a:r>
            <a:r>
              <a:rPr lang="pt-BR" b="1" i="1" dirty="0" smtClean="0">
                <a:solidFill>
                  <a:srgbClr val="FF0000"/>
                </a:solidFill>
              </a:rPr>
              <a:t> </a:t>
            </a:r>
            <a:r>
              <a:rPr lang="pt-BR" b="1" i="1" dirty="0">
                <a:solidFill>
                  <a:srgbClr val="FF0000"/>
                </a:solidFill>
              </a:rPr>
              <a:t>= qN</a:t>
            </a:r>
            <a:r>
              <a:rPr lang="pt-BR" b="1" i="1" baseline="-25000" dirty="0">
                <a:solidFill>
                  <a:srgbClr val="FF0000"/>
                </a:solidFill>
              </a:rPr>
              <a:t>a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dirty="0"/>
              <a:t>e </a:t>
            </a:r>
            <a:r>
              <a:rPr lang="pt-BR" dirty="0" smtClean="0">
                <a:latin typeface="Cambria Math"/>
                <a:ea typeface="Cambria Math"/>
              </a:rPr>
              <a:t>⍴</a:t>
            </a:r>
            <a:r>
              <a:rPr lang="pt-BR" i="1" baseline="-25000" dirty="0" smtClean="0"/>
              <a:t>+</a:t>
            </a:r>
            <a:r>
              <a:rPr lang="pt-BR" i="1" dirty="0" smtClean="0"/>
              <a:t> = </a:t>
            </a:r>
            <a:r>
              <a:rPr lang="pt-BR" b="1" i="1" dirty="0" smtClean="0">
                <a:solidFill>
                  <a:srgbClr val="FF0000"/>
                </a:solidFill>
              </a:rPr>
              <a:t>qN</a:t>
            </a:r>
            <a:r>
              <a:rPr lang="pt-BR" b="1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d</a:t>
            </a:r>
            <a:r>
              <a:rPr lang="pt-BR" b="1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  <a:r>
              <a:rPr lang="pt-BR" dirty="0" smtClean="0"/>
              <a:t> 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Contudo</a:t>
            </a:r>
            <a:r>
              <a:rPr lang="pt-BR" b="1" dirty="0">
                <a:solidFill>
                  <a:srgbClr val="FF0000"/>
                </a:solidFill>
              </a:rPr>
              <a:t>, a quantidade total de cargas em depleção, que é calculada pela integral de </a:t>
            </a:r>
            <a:r>
              <a:rPr lang="pt-BR" b="1" dirty="0">
                <a:solidFill>
                  <a:srgbClr val="FF0000"/>
                </a:solidFill>
                <a:latin typeface="Cambria Math"/>
                <a:ea typeface="Cambria Math"/>
              </a:rPr>
              <a:t>⍴</a:t>
            </a:r>
            <a:r>
              <a:rPr lang="pt-BR" b="1" dirty="0" smtClean="0">
                <a:solidFill>
                  <a:srgbClr val="FF0000"/>
                </a:solidFill>
              </a:rPr>
              <a:t> na </a:t>
            </a:r>
            <a:r>
              <a:rPr lang="pt-BR" b="1" dirty="0">
                <a:solidFill>
                  <a:srgbClr val="FF0000"/>
                </a:solidFill>
              </a:rPr>
              <a:t>região de depleção, sendo proporcional a </a:t>
            </a:r>
            <a:r>
              <a:rPr lang="pt-BR" b="1" i="1" dirty="0">
                <a:solidFill>
                  <a:srgbClr val="FF0000"/>
                </a:solidFill>
              </a:rPr>
              <a:t>x</a:t>
            </a:r>
            <a:r>
              <a:rPr lang="pt-BR" b="1" i="1" baseline="-25000" dirty="0">
                <a:solidFill>
                  <a:srgbClr val="FF0000"/>
                </a:solidFill>
              </a:rPr>
              <a:t>d</a:t>
            </a:r>
            <a:r>
              <a:rPr lang="pt-BR" b="1" dirty="0">
                <a:solidFill>
                  <a:srgbClr val="FF0000"/>
                </a:solidFill>
              </a:rPr>
              <a:t>, aumenta</a:t>
            </a:r>
            <a:r>
              <a:rPr lang="pt-BR" dirty="0"/>
              <a:t>. Seus novos valores são: </a:t>
            </a:r>
            <a:r>
              <a:rPr lang="pt-BR" b="1" i="1" dirty="0">
                <a:solidFill>
                  <a:srgbClr val="FF0000"/>
                </a:solidFill>
              </a:rPr>
              <a:t>Q</a:t>
            </a:r>
            <a:r>
              <a:rPr lang="pt-BR" b="1" i="1" baseline="-25000" dirty="0">
                <a:solidFill>
                  <a:srgbClr val="FF0000"/>
                </a:solidFill>
              </a:rPr>
              <a:t>+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i="1" dirty="0" smtClean="0">
                <a:solidFill>
                  <a:srgbClr val="FF0000"/>
                </a:solidFill>
              </a:rPr>
              <a:t>= qA</a:t>
            </a:r>
            <a:r>
              <a:rPr lang="pt-BR" b="1" i="1" baseline="-25000" dirty="0" smtClean="0">
                <a:solidFill>
                  <a:srgbClr val="FF0000"/>
                </a:solidFill>
              </a:rPr>
              <a:t>j</a:t>
            </a:r>
            <a:r>
              <a:rPr lang="pt-BR" b="1" i="1" dirty="0" smtClean="0">
                <a:solidFill>
                  <a:srgbClr val="FF0000"/>
                </a:solidFill>
              </a:rPr>
              <a:t>N</a:t>
            </a:r>
            <a:r>
              <a:rPr lang="pt-BR" b="1" i="1" baseline="-25000" dirty="0" smtClean="0">
                <a:solidFill>
                  <a:srgbClr val="FF0000"/>
                </a:solidFill>
              </a:rPr>
              <a:t>d</a:t>
            </a:r>
            <a:r>
              <a:rPr lang="pt-BR" b="1" i="1" dirty="0" smtClean="0">
                <a:solidFill>
                  <a:srgbClr val="FF0000"/>
                </a:solidFill>
              </a:rPr>
              <a:t>x</a:t>
            </a:r>
            <a:r>
              <a:rPr lang="pt-BR" b="1" i="1" baseline="-25000" dirty="0" smtClean="0">
                <a:solidFill>
                  <a:srgbClr val="FF0000"/>
                </a:solidFill>
              </a:rPr>
              <a:t>n</a:t>
            </a:r>
            <a:r>
              <a:rPr lang="pt-BR" b="1" i="1" dirty="0" smtClean="0">
                <a:solidFill>
                  <a:srgbClr val="FF0000"/>
                </a:solidFill>
              </a:rPr>
              <a:t> </a:t>
            </a:r>
            <a:r>
              <a:rPr lang="pt-BR" dirty="0"/>
              <a:t>e </a:t>
            </a:r>
            <a:r>
              <a:rPr lang="pt-BR" b="1" i="1" dirty="0" smtClean="0">
                <a:solidFill>
                  <a:srgbClr val="FF0000"/>
                </a:solidFill>
              </a:rPr>
              <a:t>Q</a:t>
            </a:r>
            <a:r>
              <a:rPr lang="pt-BR" b="1" i="1" baseline="-25000" dirty="0" smtClean="0">
                <a:solidFill>
                  <a:srgbClr val="FF0000"/>
                </a:solidFill>
              </a:rPr>
              <a:t>-</a:t>
            </a:r>
            <a:r>
              <a:rPr lang="pt-BR" b="1" i="1" dirty="0" smtClean="0">
                <a:solidFill>
                  <a:srgbClr val="FF0000"/>
                </a:solidFill>
              </a:rPr>
              <a:t>= </a:t>
            </a:r>
            <a:r>
              <a:rPr lang="pt-BR" b="1" i="1" dirty="0">
                <a:solidFill>
                  <a:srgbClr val="FF0000"/>
                </a:solidFill>
              </a:rPr>
              <a:t>qA</a:t>
            </a:r>
            <a:r>
              <a:rPr lang="pt-BR" b="1" i="1" baseline="-25000" dirty="0">
                <a:solidFill>
                  <a:srgbClr val="FF0000"/>
                </a:solidFill>
              </a:rPr>
              <a:t>j</a:t>
            </a:r>
            <a:r>
              <a:rPr lang="pt-BR" b="1" i="1" dirty="0">
                <a:solidFill>
                  <a:srgbClr val="FF0000"/>
                </a:solidFill>
              </a:rPr>
              <a:t>N</a:t>
            </a:r>
            <a:r>
              <a:rPr lang="pt-BR" b="1" i="1" baseline="-25000" dirty="0">
                <a:solidFill>
                  <a:srgbClr val="FF0000"/>
                </a:solidFill>
              </a:rPr>
              <a:t>a</a:t>
            </a:r>
            <a:r>
              <a:rPr lang="pt-BR" b="1" i="1" dirty="0">
                <a:solidFill>
                  <a:srgbClr val="FF0000"/>
                </a:solidFill>
              </a:rPr>
              <a:t>x</a:t>
            </a:r>
            <a:r>
              <a:rPr lang="pt-BR" b="1" i="1" baseline="-25000" dirty="0">
                <a:solidFill>
                  <a:srgbClr val="FF0000"/>
                </a:solidFill>
              </a:rPr>
              <a:t>p</a:t>
            </a:r>
            <a:r>
              <a:rPr lang="pt-BR" dirty="0"/>
              <a:t>, sendo </a:t>
            </a:r>
            <a:r>
              <a:rPr lang="pt-BR" b="1" i="1" dirty="0">
                <a:solidFill>
                  <a:srgbClr val="FF0000"/>
                </a:solidFill>
              </a:rPr>
              <a:t>A</a:t>
            </a:r>
            <a:r>
              <a:rPr lang="pt-BR" b="1" i="1" baseline="-25000" dirty="0">
                <a:solidFill>
                  <a:srgbClr val="FF0000"/>
                </a:solidFill>
              </a:rPr>
              <a:t>j</a:t>
            </a:r>
            <a:r>
              <a:rPr lang="pt-BR" b="1" dirty="0">
                <a:solidFill>
                  <a:srgbClr val="FF0000"/>
                </a:solidFill>
              </a:rPr>
              <a:t>, a área seccional da junção</a:t>
            </a:r>
            <a:r>
              <a:rPr lang="pt-BR" dirty="0"/>
              <a:t>. A carga total </a:t>
            </a:r>
            <a:r>
              <a:rPr lang="pt-BR" dirty="0" smtClean="0"/>
              <a:t>líquida armazenada </a:t>
            </a:r>
            <a:r>
              <a:rPr lang="pt-BR" dirty="0"/>
              <a:t>na junção vale, portanto: </a:t>
            </a:r>
            <a:r>
              <a:rPr lang="pt-BR" i="1" dirty="0"/>
              <a:t>Q</a:t>
            </a:r>
            <a:r>
              <a:rPr lang="pt-BR" i="1" baseline="-25000" dirty="0"/>
              <a:t>j</a:t>
            </a:r>
            <a:r>
              <a:rPr lang="pt-BR" i="1" dirty="0"/>
              <a:t> = </a:t>
            </a:r>
            <a:r>
              <a:rPr lang="pt-BR" dirty="0"/>
              <a:t>|</a:t>
            </a:r>
            <a:r>
              <a:rPr lang="pt-BR" i="1" dirty="0"/>
              <a:t>Q</a:t>
            </a:r>
            <a:r>
              <a:rPr lang="pt-BR" i="1" baseline="-25000" dirty="0"/>
              <a:t>+</a:t>
            </a:r>
            <a:r>
              <a:rPr lang="pt-BR" dirty="0"/>
              <a:t>| </a:t>
            </a:r>
            <a:r>
              <a:rPr lang="pt-BR" i="1" dirty="0"/>
              <a:t>= </a:t>
            </a:r>
            <a:r>
              <a:rPr lang="pt-BR" dirty="0"/>
              <a:t>|</a:t>
            </a:r>
            <a:r>
              <a:rPr lang="pt-BR" i="1" dirty="0"/>
              <a:t>Q</a:t>
            </a:r>
            <a:r>
              <a:rPr lang="pt-BR" i="1" baseline="-25000" dirty="0"/>
              <a:t>-</a:t>
            </a:r>
            <a:r>
              <a:rPr lang="pt-BR" dirty="0"/>
              <a:t>|.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822" y="980728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3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01220" y="1484784"/>
            <a:ext cx="5963558" cy="74704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4000" dirty="0" smtClean="0"/>
              <a:t>Cálculo do Campo Elétrico</a:t>
            </a:r>
            <a:endParaRPr lang="pt-B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624628" y="536751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06" y="2650047"/>
            <a:ext cx="5768388" cy="200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8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6712" y="116632"/>
            <a:ext cx="7851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campo elétrico continua possuindo uma variação linear através da junção, como no </a:t>
            </a:r>
            <a:r>
              <a:rPr lang="pt-BR" dirty="0" smtClean="0"/>
              <a:t>caso do </a:t>
            </a:r>
            <a:r>
              <a:rPr lang="pt-BR" dirty="0"/>
              <a:t>equilíbrio térmico, e </a:t>
            </a:r>
            <a:r>
              <a:rPr lang="pt-BR" dirty="0" smtClean="0"/>
              <a:t>atinge o seguinte </a:t>
            </a:r>
            <a:r>
              <a:rPr lang="pt-BR" dirty="0"/>
              <a:t>valor máximo negativo na fronteira </a:t>
            </a:r>
            <a:r>
              <a:rPr lang="pt-BR" dirty="0" smtClean="0"/>
              <a:t>metalúrgica:</a:t>
            </a:r>
            <a:endParaRPr lang="pt-BR" dirty="0"/>
          </a:p>
        </p:txBody>
      </p:sp>
      <p:sp>
        <p:nvSpPr>
          <p:cNvPr id="9" name="Rectangle 8"/>
          <p:cNvSpPr/>
          <p:nvPr/>
        </p:nvSpPr>
        <p:spPr>
          <a:xfrm>
            <a:off x="421088" y="188640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70" y="823938"/>
            <a:ext cx="2493645" cy="82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2115080"/>
            <a:ext cx="785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Substituindo-se o valor de </a:t>
            </a:r>
            <a:r>
              <a:rPr lang="pt-BR" i="1" dirty="0"/>
              <a:t>x</a:t>
            </a:r>
            <a:r>
              <a:rPr lang="pt-BR" i="1" baseline="-25000" dirty="0"/>
              <a:t>n </a:t>
            </a:r>
            <a:r>
              <a:rPr lang="pt-BR" dirty="0"/>
              <a:t>ou de </a:t>
            </a:r>
            <a:r>
              <a:rPr lang="pt-BR" i="1" dirty="0" smtClean="0"/>
              <a:t>x</a:t>
            </a:r>
            <a:r>
              <a:rPr lang="pt-BR" i="1" baseline="-25000" dirty="0" smtClean="0"/>
              <a:t>p</a:t>
            </a:r>
            <a:r>
              <a:rPr lang="pt-BR" dirty="0" smtClean="0"/>
              <a:t>, </a:t>
            </a:r>
            <a:r>
              <a:rPr lang="pt-BR" dirty="0"/>
              <a:t>dados pelas Equações 1.28a e 1.28b, em uma </a:t>
            </a:r>
            <a:r>
              <a:rPr lang="pt-BR" dirty="0" smtClean="0"/>
              <a:t>das relações </a:t>
            </a:r>
            <a:r>
              <a:rPr lang="pt-BR" dirty="0"/>
              <a:t>da equação anterior e usando-se a Equação 1.29, determina-se que o </a:t>
            </a:r>
            <a:r>
              <a:rPr lang="pt-BR" b="1" dirty="0">
                <a:solidFill>
                  <a:srgbClr val="FF0000"/>
                </a:solidFill>
              </a:rPr>
              <a:t>módulo </a:t>
            </a:r>
            <a:r>
              <a:rPr lang="pt-BR" b="1" dirty="0" smtClean="0">
                <a:solidFill>
                  <a:srgbClr val="FF0000"/>
                </a:solidFill>
              </a:rPr>
              <a:t>do campo </a:t>
            </a:r>
            <a:r>
              <a:rPr lang="pt-BR" b="1" dirty="0">
                <a:solidFill>
                  <a:srgbClr val="FF0000"/>
                </a:solidFill>
              </a:rPr>
              <a:t>elétrico atinge seu máximo na fronteira metalúrgica da junção abrupta e vale: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4222" y="2187088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040" y="4485771"/>
            <a:ext cx="2950464" cy="88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00025" y="5363924"/>
            <a:ext cx="85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(1.30)</a:t>
            </a:r>
            <a:endParaRPr lang="pt-BR" dirty="0"/>
          </a:p>
        </p:txBody>
      </p:sp>
      <p:sp>
        <p:nvSpPr>
          <p:cNvPr id="2" name="TextBox 1"/>
          <p:cNvSpPr txBox="1"/>
          <p:nvPr/>
        </p:nvSpPr>
        <p:spPr>
          <a:xfrm>
            <a:off x="2156132" y="1616026"/>
            <a:ext cx="479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(expressões idênticas ao do equilibrio térmico) </a:t>
            </a:r>
            <a:endParaRPr lang="pt-BR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60" y="3555240"/>
            <a:ext cx="22669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15" y="4797152"/>
            <a:ext cx="22574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75108" y="3680532"/>
            <a:ext cx="85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(1.28a)</a:t>
            </a:r>
            <a:endParaRPr lang="pt-BR" dirty="0"/>
          </a:p>
        </p:txBody>
      </p:sp>
      <p:sp>
        <p:nvSpPr>
          <p:cNvPr id="17" name="TextBox 16"/>
          <p:cNvSpPr txBox="1"/>
          <p:nvPr/>
        </p:nvSpPr>
        <p:spPr>
          <a:xfrm>
            <a:off x="-39492" y="5112548"/>
            <a:ext cx="85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(1.28b)</a:t>
            </a:r>
            <a:endParaRPr lang="pt-BR" dirty="0"/>
          </a:p>
        </p:txBody>
      </p:sp>
      <p:sp>
        <p:nvSpPr>
          <p:cNvPr id="3" name="Right Brace 2"/>
          <p:cNvSpPr/>
          <p:nvPr/>
        </p:nvSpPr>
        <p:spPr>
          <a:xfrm>
            <a:off x="5220072" y="3518905"/>
            <a:ext cx="463067" cy="3150455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ight Arrow 3"/>
          <p:cNvSpPr/>
          <p:nvPr/>
        </p:nvSpPr>
        <p:spPr>
          <a:xfrm>
            <a:off x="5796136" y="4869375"/>
            <a:ext cx="297554" cy="432048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15" y="5836926"/>
            <a:ext cx="4172141" cy="88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-67674" y="6084004"/>
            <a:ext cx="85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(1.29)</a:t>
            </a:r>
            <a:endParaRPr lang="pt-BR" dirty="0"/>
          </a:p>
        </p:txBody>
      </p:sp>
      <p:sp>
        <p:nvSpPr>
          <p:cNvPr id="20" name="TextBox 19"/>
          <p:cNvSpPr txBox="1"/>
          <p:nvPr/>
        </p:nvSpPr>
        <p:spPr>
          <a:xfrm>
            <a:off x="6339089" y="1039962"/>
            <a:ext cx="172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(1.11) e (1.13)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935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7" grpId="0"/>
      <p:bldP spid="10" grpId="0" animBg="1"/>
      <p:bldP spid="12" grpId="0"/>
      <p:bldP spid="2" grpId="0"/>
      <p:bldP spid="16" grpId="0"/>
      <p:bldP spid="17" grpId="0"/>
      <p:bldP spid="3" grpId="0" animBg="1"/>
      <p:bldP spid="4" grpId="0" animBg="1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46404" y="1570282"/>
            <a:ext cx="4073190" cy="51598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2400" dirty="0" smtClean="0"/>
              <a:t>Cálculo do Potencial Elétrico</a:t>
            </a:r>
            <a:endParaRPr lang="pt-B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24628" y="536751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06" y="2650047"/>
            <a:ext cx="5768388" cy="200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8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4628" y="188640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124744"/>
            <a:ext cx="785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variação </a:t>
            </a:r>
            <a:r>
              <a:rPr lang="pt-BR" dirty="0"/>
              <a:t>de potencial sobre a junção pode ser calculada usando-se as Equações </a:t>
            </a:r>
            <a:r>
              <a:rPr lang="pt-BR" dirty="0" smtClean="0"/>
              <a:t>1.19 e 1.21 </a:t>
            </a:r>
            <a:r>
              <a:rPr lang="pt-BR" dirty="0"/>
              <a:t>adaptadas às novas condições de polarização, isto é, com V</a:t>
            </a:r>
            <a:r>
              <a:rPr lang="pt-BR" baseline="-25000" dirty="0"/>
              <a:t>R </a:t>
            </a:r>
            <a:r>
              <a:rPr lang="pt-BR" dirty="0"/>
              <a:t>aplicado à junção </a:t>
            </a:r>
            <a:r>
              <a:rPr lang="pt-BR" dirty="0" smtClean="0"/>
              <a:t>pelo lado </a:t>
            </a:r>
            <a:r>
              <a:rPr lang="pt-BR" b="1" dirty="0"/>
              <a:t>n </a:t>
            </a:r>
            <a:r>
              <a:rPr lang="pt-BR" dirty="0"/>
              <a:t>e com o lado </a:t>
            </a:r>
            <a:r>
              <a:rPr lang="pt-BR" b="1" dirty="0"/>
              <a:t>p </a:t>
            </a:r>
            <a:r>
              <a:rPr lang="pt-BR" dirty="0"/>
              <a:t>colocado em um potencial de referência nulo (aterrado).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822" y="1218470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721" y="2659389"/>
            <a:ext cx="3211735" cy="229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21" y="2573848"/>
            <a:ext cx="2991955" cy="93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4229" y="2852588"/>
            <a:ext cx="90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(1.19)</a:t>
            </a:r>
            <a:endParaRPr lang="pt-BR" dirty="0"/>
          </a:p>
        </p:txBody>
      </p:sp>
      <p:sp>
        <p:nvSpPr>
          <p:cNvPr id="20" name="TextBox 19"/>
          <p:cNvSpPr txBox="1"/>
          <p:nvPr/>
        </p:nvSpPr>
        <p:spPr>
          <a:xfrm>
            <a:off x="2051720" y="336593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FF0000"/>
                </a:solidFill>
              </a:rPr>
              <a:t>0 </a:t>
            </a:r>
            <a:r>
              <a:rPr lang="pt-BR" sz="2000" b="1" dirty="0">
                <a:solidFill>
                  <a:srgbClr val="FF0000"/>
                </a:solidFill>
              </a:rPr>
              <a:t>&lt;= </a:t>
            </a:r>
            <a:r>
              <a:rPr lang="pt-BR" sz="2000" b="1" i="1" dirty="0">
                <a:solidFill>
                  <a:srgbClr val="FF0000"/>
                </a:solidFill>
              </a:rPr>
              <a:t>x </a:t>
            </a:r>
            <a:r>
              <a:rPr lang="pt-BR" sz="2000" b="1" dirty="0">
                <a:solidFill>
                  <a:srgbClr val="FF0000"/>
                </a:solidFill>
              </a:rPr>
              <a:t>&lt;= </a:t>
            </a:r>
            <a:r>
              <a:rPr lang="pt-BR" sz="2000" b="1" i="1" dirty="0">
                <a:solidFill>
                  <a:srgbClr val="FF0000"/>
                </a:solidFill>
              </a:rPr>
              <a:t>+x</a:t>
            </a:r>
            <a:r>
              <a:rPr lang="pt-BR" sz="2000" b="1" i="1" baseline="-25000" dirty="0">
                <a:solidFill>
                  <a:srgbClr val="FF0000"/>
                </a:solidFill>
              </a:rPr>
              <a:t>no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9712" y="483803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FF0000"/>
                </a:solidFill>
              </a:rPr>
              <a:t>-x</a:t>
            </a:r>
            <a:r>
              <a:rPr lang="pt-BR" sz="2000" b="1" i="1" baseline="-25000" dirty="0">
                <a:solidFill>
                  <a:srgbClr val="FF0000"/>
                </a:solidFill>
              </a:rPr>
              <a:t>po</a:t>
            </a:r>
            <a:r>
              <a:rPr lang="pt-BR" sz="2000" b="1" i="1" dirty="0" smtClean="0">
                <a:solidFill>
                  <a:srgbClr val="FF0000"/>
                </a:solidFill>
              </a:rPr>
              <a:t>&lt;= </a:t>
            </a:r>
            <a:r>
              <a:rPr lang="pt-BR" sz="2000" b="1" dirty="0" smtClean="0">
                <a:solidFill>
                  <a:srgbClr val="FF0000"/>
                </a:solidFill>
              </a:rPr>
              <a:t>x &lt;= </a:t>
            </a:r>
            <a:r>
              <a:rPr lang="pt-BR" sz="2000" b="1" dirty="0">
                <a:solidFill>
                  <a:srgbClr val="FF0000"/>
                </a:solidFill>
              </a:rPr>
              <a:t>0</a:t>
            </a:r>
            <a:endParaRPr lang="pt-BR" sz="2000" b="1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51" y="4094605"/>
            <a:ext cx="2890533" cy="88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3528" y="4364756"/>
            <a:ext cx="90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(1.21)</a:t>
            </a:r>
            <a:endParaRPr lang="pt-BR" dirty="0"/>
          </a:p>
        </p:txBody>
      </p:sp>
      <p:sp>
        <p:nvSpPr>
          <p:cNvPr id="28" name="Right Arrow 27"/>
          <p:cNvSpPr/>
          <p:nvPr/>
        </p:nvSpPr>
        <p:spPr>
          <a:xfrm>
            <a:off x="4788024" y="3581960"/>
            <a:ext cx="432048" cy="4518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3374394" y="5301208"/>
            <a:ext cx="2324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Sem Polarização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9406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3276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91" y="2103165"/>
            <a:ext cx="1171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90" y="2795234"/>
            <a:ext cx="71818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899592" y="4527107"/>
            <a:ext cx="504056" cy="48606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543194" y="332656"/>
            <a:ext cx="182484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Bibliografia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4837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4628" y="188640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268760"/>
            <a:ext cx="7851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Com o aterramento do lado </a:t>
            </a:r>
            <a:r>
              <a:rPr lang="pt-BR" b="1" dirty="0"/>
              <a:t>p</a:t>
            </a:r>
            <a:r>
              <a:rPr lang="pt-BR" dirty="0"/>
              <a:t>, o potencial desloca-se ØF</a:t>
            </a:r>
            <a:r>
              <a:rPr lang="pt-BR" baseline="-25000" dirty="0"/>
              <a:t>p</a:t>
            </a:r>
            <a:r>
              <a:rPr lang="pt-BR" dirty="0"/>
              <a:t> em relação ao que mostra </a:t>
            </a:r>
            <a:r>
              <a:rPr lang="pt-BR" dirty="0" smtClean="0"/>
              <a:t>a figura anterior e passa </a:t>
            </a:r>
            <a:r>
              <a:rPr lang="pt-BR" dirty="0"/>
              <a:t>a ser representado pelas Equações 1.31a e 1.31b, para -x</a:t>
            </a:r>
            <a:r>
              <a:rPr lang="pt-BR" baseline="-25000" dirty="0"/>
              <a:t>p</a:t>
            </a:r>
            <a:r>
              <a:rPr lang="pt-BR" dirty="0"/>
              <a:t> </a:t>
            </a:r>
            <a:r>
              <a:rPr lang="pt-BR" dirty="0" smtClean="0"/>
              <a:t>&lt;= x &lt;= </a:t>
            </a:r>
            <a:r>
              <a:rPr lang="pt-BR" dirty="0"/>
              <a:t>0 e 0 </a:t>
            </a:r>
            <a:r>
              <a:rPr lang="pt-BR" dirty="0" smtClean="0"/>
              <a:t>&lt;= </a:t>
            </a:r>
            <a:r>
              <a:rPr lang="pt-BR" dirty="0"/>
              <a:t>x </a:t>
            </a:r>
            <a:r>
              <a:rPr lang="pt-BR" dirty="0" smtClean="0"/>
              <a:t>&lt;= </a:t>
            </a:r>
            <a:r>
              <a:rPr lang="pt-BR" dirty="0"/>
              <a:t>+</a:t>
            </a:r>
            <a:r>
              <a:rPr lang="pt-BR" dirty="0" smtClean="0"/>
              <a:t>x</a:t>
            </a:r>
            <a:r>
              <a:rPr lang="pt-BR" baseline="-25000" dirty="0" smtClean="0"/>
              <a:t>n</a:t>
            </a:r>
            <a:r>
              <a:rPr lang="pt-BR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822" y="1362486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11" y="2692371"/>
            <a:ext cx="3567545" cy="254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5189424" y="3562168"/>
            <a:ext cx="432048" cy="4518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24" y="4295428"/>
            <a:ext cx="3004634" cy="7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4528" y="4478754"/>
            <a:ext cx="90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(1.31a)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10" y="2645856"/>
            <a:ext cx="3665030" cy="71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4528" y="2785066"/>
            <a:ext cx="90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(1.31b)</a:t>
            </a:r>
            <a:endParaRPr lang="pt-BR" dirty="0"/>
          </a:p>
        </p:txBody>
      </p:sp>
      <p:sp>
        <p:nvSpPr>
          <p:cNvPr id="2" name="TextBox 1"/>
          <p:cNvSpPr txBox="1"/>
          <p:nvPr/>
        </p:nvSpPr>
        <p:spPr>
          <a:xfrm>
            <a:off x="2601820" y="2740060"/>
            <a:ext cx="2209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-</a:t>
            </a:r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2246736" y="332586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FF0000"/>
                </a:solidFill>
              </a:rPr>
              <a:t>0 </a:t>
            </a:r>
            <a:r>
              <a:rPr lang="pt-BR" sz="2000" b="1" dirty="0">
                <a:solidFill>
                  <a:srgbClr val="FF0000"/>
                </a:solidFill>
              </a:rPr>
              <a:t>&lt;= </a:t>
            </a:r>
            <a:r>
              <a:rPr lang="pt-BR" sz="2000" b="1" i="1" dirty="0">
                <a:solidFill>
                  <a:srgbClr val="FF0000"/>
                </a:solidFill>
              </a:rPr>
              <a:t>x </a:t>
            </a:r>
            <a:r>
              <a:rPr lang="pt-BR" sz="2000" b="1" dirty="0">
                <a:solidFill>
                  <a:srgbClr val="FF0000"/>
                </a:solidFill>
              </a:rPr>
              <a:t>&lt;= </a:t>
            </a:r>
            <a:r>
              <a:rPr lang="pt-BR" sz="2000" b="1" i="1" dirty="0">
                <a:solidFill>
                  <a:srgbClr val="FF0000"/>
                </a:solidFill>
              </a:rPr>
              <a:t>+</a:t>
            </a:r>
            <a:r>
              <a:rPr lang="pt-BR" sz="2000" b="1" i="1" dirty="0" smtClean="0">
                <a:solidFill>
                  <a:srgbClr val="FF0000"/>
                </a:solidFill>
              </a:rPr>
              <a:t>x</a:t>
            </a:r>
            <a:r>
              <a:rPr lang="pt-BR" sz="2000" b="1" i="1" baseline="-25000" dirty="0" smtClean="0">
                <a:solidFill>
                  <a:srgbClr val="FF0000"/>
                </a:solidFill>
              </a:rPr>
              <a:t>n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6696" y="509412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FF0000"/>
                </a:solidFill>
              </a:rPr>
              <a:t>-</a:t>
            </a:r>
            <a:r>
              <a:rPr lang="pt-BR" sz="2000" b="1" i="1" dirty="0" smtClean="0">
                <a:solidFill>
                  <a:srgbClr val="FF0000"/>
                </a:solidFill>
              </a:rPr>
              <a:t>x</a:t>
            </a:r>
            <a:r>
              <a:rPr lang="pt-BR" sz="2000" b="1" i="1" baseline="-25000" dirty="0" smtClean="0">
                <a:solidFill>
                  <a:srgbClr val="FF0000"/>
                </a:solidFill>
              </a:rPr>
              <a:t>p</a:t>
            </a:r>
            <a:r>
              <a:rPr lang="pt-BR" sz="2000" b="1" i="1" dirty="0" smtClean="0">
                <a:solidFill>
                  <a:srgbClr val="FF0000"/>
                </a:solidFill>
              </a:rPr>
              <a:t>&lt;= </a:t>
            </a:r>
            <a:r>
              <a:rPr lang="pt-BR" sz="2000" b="1" dirty="0" smtClean="0">
                <a:solidFill>
                  <a:srgbClr val="FF0000"/>
                </a:solidFill>
              </a:rPr>
              <a:t>x &lt;= </a:t>
            </a:r>
            <a:r>
              <a:rPr lang="pt-BR" sz="2000" b="1" dirty="0">
                <a:solidFill>
                  <a:srgbClr val="FF0000"/>
                </a:solidFill>
              </a:rPr>
              <a:t>0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6311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42047" y="629928"/>
            <a:ext cx="5839519" cy="121489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bg1"/>
                </a:solidFill>
              </a:rPr>
              <a:t>Junções pn Abrupta com Polarização Reversa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126" y="2276872"/>
            <a:ext cx="793749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4000" dirty="0"/>
              <a:t>Cálculo da </a:t>
            </a:r>
            <a:r>
              <a:rPr lang="pt-BR" sz="4000" dirty="0" smtClean="0"/>
              <a:t>Capacitância de Depleção</a:t>
            </a:r>
            <a:endParaRPr lang="pt-BR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50" y="3356992"/>
            <a:ext cx="5768388" cy="200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5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4628" y="260648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214177"/>
            <a:ext cx="768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 junção pn reversamente polarizada pode ser vista como um capacitor físico</a:t>
            </a:r>
            <a:r>
              <a:rPr lang="pt-BR" dirty="0"/>
              <a:t>, </a:t>
            </a:r>
            <a:endParaRPr lang="pt-BR" dirty="0" smtClean="0"/>
          </a:p>
          <a:p>
            <a:r>
              <a:rPr lang="pt-BR" dirty="0" smtClean="0"/>
              <a:t>pois possui todas </a:t>
            </a:r>
            <a:r>
              <a:rPr lang="pt-BR" dirty="0"/>
              <a:t>as características desse </a:t>
            </a:r>
            <a:r>
              <a:rPr lang="pt-BR" dirty="0" smtClean="0"/>
              <a:t>componente: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822" y="1336117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676186" y="2060848"/>
            <a:ext cx="785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A </a:t>
            </a:r>
            <a:r>
              <a:rPr lang="pt-BR" b="1" dirty="0">
                <a:solidFill>
                  <a:srgbClr val="FF0000"/>
                </a:solidFill>
              </a:rPr>
              <a:t>região em depleção</a:t>
            </a:r>
            <a:r>
              <a:rPr lang="pt-BR" dirty="0"/>
              <a:t>, desprovida de cargas livres, funciona como um </a:t>
            </a:r>
            <a:r>
              <a:rPr lang="pt-BR" b="1" dirty="0">
                <a:solidFill>
                  <a:srgbClr val="FF0000"/>
                </a:solidFill>
              </a:rPr>
              <a:t>dielétrico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764520" y="2591175"/>
            <a:ext cx="7608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As </a:t>
            </a:r>
            <a:r>
              <a:rPr lang="pt-BR" dirty="0"/>
              <a:t>regiões neutras </a:t>
            </a:r>
            <a:r>
              <a:rPr lang="pt-BR" b="1" dirty="0"/>
              <a:t>p </a:t>
            </a:r>
            <a:r>
              <a:rPr lang="pt-BR" dirty="0"/>
              <a:t>e </a:t>
            </a:r>
            <a:r>
              <a:rPr lang="pt-BR" b="1" dirty="0"/>
              <a:t>n</a:t>
            </a:r>
            <a:r>
              <a:rPr lang="pt-BR" dirty="0"/>
              <a:t>, com lacunas e com elétrons livres, fazem o papel das </a:t>
            </a:r>
            <a:r>
              <a:rPr lang="pt-BR" dirty="0" smtClean="0"/>
              <a:t> </a:t>
            </a:r>
            <a:r>
              <a:rPr lang="pt-BR" dirty="0"/>
              <a:t>placas do capacitor, afastadas entre si por </a:t>
            </a:r>
            <a:r>
              <a:rPr lang="pt-BR" i="1" dirty="0"/>
              <a:t>x</a:t>
            </a:r>
            <a:r>
              <a:rPr lang="pt-BR" i="1" baseline="-25000" dirty="0"/>
              <a:t>d</a:t>
            </a:r>
            <a:r>
              <a:rPr lang="pt-BR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4520" y="3339567"/>
            <a:ext cx="7911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diferença básica da capacitância de depleção está no fato dela </a:t>
            </a:r>
            <a:r>
              <a:rPr lang="pt-BR" dirty="0" smtClean="0"/>
              <a:t>ser </a:t>
            </a:r>
            <a:r>
              <a:rPr lang="pt-BR" b="1" dirty="0" smtClean="0">
                <a:solidFill>
                  <a:srgbClr val="FF0000"/>
                </a:solidFill>
              </a:rPr>
              <a:t>variável </a:t>
            </a:r>
            <a:r>
              <a:rPr lang="pt-BR" b="1" dirty="0">
                <a:solidFill>
                  <a:srgbClr val="FF0000"/>
                </a:solidFill>
              </a:rPr>
              <a:t>em função da tensão reversa aplicada</a:t>
            </a:r>
            <a:r>
              <a:rPr lang="pt-BR" dirty="0"/>
              <a:t>, graças a sua dependência inversa da </a:t>
            </a:r>
            <a:r>
              <a:rPr lang="pt-BR" dirty="0" smtClean="0"/>
              <a:t>largura de </a:t>
            </a:r>
            <a:r>
              <a:rPr lang="pt-BR" dirty="0"/>
              <a:t>depleção </a:t>
            </a:r>
            <a:r>
              <a:rPr lang="pt-BR" i="1" dirty="0"/>
              <a:t>x</a:t>
            </a:r>
            <a:r>
              <a:rPr lang="pt-BR" i="1" baseline="-25000" dirty="0"/>
              <a:t>d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" name="TextBox 1"/>
          <p:cNvSpPr txBox="1"/>
          <p:nvPr/>
        </p:nvSpPr>
        <p:spPr>
          <a:xfrm>
            <a:off x="251822" y="2068133"/>
            <a:ext cx="4243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699628"/>
            <a:ext cx="4243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3419708"/>
            <a:ext cx="4243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4256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3" grpId="0"/>
      <p:bldP spid="4" grpId="0"/>
      <p:bldP spid="15" grpId="0"/>
      <p:bldP spid="2" grpId="0" animBg="1"/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4628" y="260648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4996" y="2013833"/>
            <a:ext cx="76081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</a:t>
            </a:r>
            <a:r>
              <a:rPr lang="pt-BR" b="1" dirty="0" smtClean="0"/>
              <a:t> </a:t>
            </a:r>
            <a:r>
              <a:rPr lang="pt-BR" b="1" dirty="0"/>
              <a:t>característica de capacitância variável </a:t>
            </a:r>
            <a:r>
              <a:rPr lang="pt-BR" b="1" dirty="0" smtClean="0"/>
              <a:t>por tensão </a:t>
            </a:r>
            <a:r>
              <a:rPr lang="pt-BR" b="1" dirty="0"/>
              <a:t>é bem-vinda em outros tipos de aplicação, como em circuitos sintonizados</a:t>
            </a:r>
            <a:r>
              <a:rPr lang="pt-BR" b="1" dirty="0" smtClean="0"/>
              <a:t>, osciladores </a:t>
            </a:r>
            <a:r>
              <a:rPr lang="pt-BR" b="1" dirty="0"/>
              <a:t>controlados por tensão, etc</a:t>
            </a:r>
            <a:r>
              <a:rPr lang="pt-BR" b="1" dirty="0" smtClean="0"/>
              <a:t>. </a:t>
            </a:r>
            <a:r>
              <a:rPr lang="pt-BR" dirty="0"/>
              <a:t>Dispositivos que usam essas características </a:t>
            </a:r>
            <a:r>
              <a:rPr lang="pt-BR" dirty="0" smtClean="0"/>
              <a:t>de variação </a:t>
            </a:r>
            <a:r>
              <a:rPr lang="pt-BR" dirty="0"/>
              <a:t>de capacitância são conhecidos, na prática, por </a:t>
            </a:r>
            <a:r>
              <a:rPr lang="pt-BR" b="1" i="1" dirty="0">
                <a:solidFill>
                  <a:srgbClr val="FF0000"/>
                </a:solidFill>
              </a:rPr>
              <a:t>varicap</a:t>
            </a:r>
            <a:r>
              <a:rPr lang="pt-BR" b="1" dirty="0">
                <a:solidFill>
                  <a:srgbClr val="FF0000"/>
                </a:solidFill>
              </a:rPr>
              <a:t>s </a:t>
            </a:r>
            <a:r>
              <a:rPr lang="pt-BR" dirty="0"/>
              <a:t>e são muito usados em</a:t>
            </a:r>
          </a:p>
          <a:p>
            <a:r>
              <a:rPr lang="pt-BR" dirty="0"/>
              <a:t>transmissores e receptores de rádio e televisão.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57218"/>
            <a:ext cx="981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81304"/>
            <a:ext cx="400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14" y="3636060"/>
            <a:ext cx="3329814" cy="261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08281" y="6300028"/>
            <a:ext cx="334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Circuito de sintonia com varicap</a:t>
            </a:r>
            <a:endParaRPr lang="pt-BR" b="1" dirty="0"/>
          </a:p>
        </p:txBody>
      </p:sp>
      <p:sp>
        <p:nvSpPr>
          <p:cNvPr id="12" name="Rectangle 11"/>
          <p:cNvSpPr/>
          <p:nvPr/>
        </p:nvSpPr>
        <p:spPr>
          <a:xfrm>
            <a:off x="332492" y="2091167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847650" y="980728"/>
            <a:ext cx="7608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Capacitâncias de junção são danosas para alguns tipos de aplicação, </a:t>
            </a:r>
            <a:r>
              <a:rPr lang="pt-BR" b="1" dirty="0" smtClean="0">
                <a:solidFill>
                  <a:srgbClr val="FF0000"/>
                </a:solidFill>
              </a:rPr>
              <a:t>pois deterioram </a:t>
            </a:r>
            <a:r>
              <a:rPr lang="pt-BR" b="1" dirty="0">
                <a:solidFill>
                  <a:srgbClr val="FF0000"/>
                </a:solidFill>
              </a:rPr>
              <a:t>as características da junção em altas frequências e aumentam os tempos </a:t>
            </a:r>
            <a:r>
              <a:rPr lang="pt-BR" b="1" dirty="0" smtClean="0">
                <a:solidFill>
                  <a:srgbClr val="FF0000"/>
                </a:solidFill>
              </a:rPr>
              <a:t>de chaveamento </a:t>
            </a:r>
            <a:r>
              <a:rPr lang="pt-BR" b="1" dirty="0">
                <a:solidFill>
                  <a:srgbClr val="FF0000"/>
                </a:solidFill>
              </a:rPr>
              <a:t>das mesmas.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4650" y="1111970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44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  <p:bldP spid="12" grpId="0" animBg="1"/>
      <p:bldP spid="10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4628" y="260648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9675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</a:t>
            </a:r>
            <a:r>
              <a:rPr lang="pt-BR" b="1" dirty="0" smtClean="0">
                <a:solidFill>
                  <a:srgbClr val="FF0000"/>
                </a:solidFill>
              </a:rPr>
              <a:t>cálculo </a:t>
            </a:r>
            <a:r>
              <a:rPr lang="pt-BR" b="1" dirty="0">
                <a:solidFill>
                  <a:srgbClr val="FF0000"/>
                </a:solidFill>
              </a:rPr>
              <a:t>da capacitância </a:t>
            </a:r>
            <a:r>
              <a:rPr lang="pt-BR" dirty="0"/>
              <a:t>de depleção </a:t>
            </a:r>
            <a:r>
              <a:rPr lang="pt-BR" dirty="0" smtClean="0"/>
              <a:t>de junções </a:t>
            </a:r>
            <a:r>
              <a:rPr lang="pt-BR" b="1" dirty="0"/>
              <a:t>pn </a:t>
            </a:r>
            <a:r>
              <a:rPr lang="pt-BR" dirty="0"/>
              <a:t>abruptas pode ser feito facilmente usando-se as características de modulação </a:t>
            </a:r>
            <a:r>
              <a:rPr lang="pt-BR" dirty="0" smtClean="0"/>
              <a:t>de carga </a:t>
            </a:r>
            <a:r>
              <a:rPr lang="pt-BR" dirty="0"/>
              <a:t>armazenada na junção, em função da tensão </a:t>
            </a:r>
            <a:r>
              <a:rPr lang="pt-BR" dirty="0" smtClean="0"/>
              <a:t>aplicada: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822" y="1295641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011592"/>
            <a:ext cx="1152525" cy="84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83266" y="2936072"/>
            <a:ext cx="697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carga líquida total armazenada na junção vale </a:t>
            </a:r>
            <a:r>
              <a:rPr lang="pt-BR" i="1" dirty="0"/>
              <a:t>Q</a:t>
            </a:r>
            <a:r>
              <a:rPr lang="pt-BR" i="1" baseline="-25000" dirty="0"/>
              <a:t>j</a:t>
            </a:r>
            <a:r>
              <a:rPr lang="pt-BR" i="1" dirty="0"/>
              <a:t> = qA</a:t>
            </a:r>
            <a:r>
              <a:rPr lang="pt-BR" i="1" baseline="-25000" dirty="0"/>
              <a:t>j</a:t>
            </a:r>
            <a:r>
              <a:rPr lang="pt-BR" i="1" dirty="0"/>
              <a:t>N</a:t>
            </a:r>
            <a:r>
              <a:rPr lang="pt-BR" i="1" baseline="-25000" dirty="0"/>
              <a:t>d</a:t>
            </a:r>
            <a:r>
              <a:rPr lang="pt-BR" i="1" dirty="0"/>
              <a:t>x</a:t>
            </a:r>
            <a:r>
              <a:rPr lang="pt-BR" i="1" baseline="-25000" dirty="0"/>
              <a:t>n </a:t>
            </a:r>
            <a:r>
              <a:rPr lang="pt-BR" i="1" dirty="0"/>
              <a:t>= </a:t>
            </a:r>
            <a:r>
              <a:rPr lang="pt-BR" i="1" dirty="0" smtClean="0"/>
              <a:t>qA</a:t>
            </a:r>
            <a:r>
              <a:rPr lang="pt-BR" i="1" baseline="-25000" dirty="0" smtClean="0"/>
              <a:t>j</a:t>
            </a:r>
            <a:r>
              <a:rPr lang="pt-BR" i="1" dirty="0" smtClean="0"/>
              <a:t>N</a:t>
            </a:r>
            <a:r>
              <a:rPr lang="pt-BR" i="1" baseline="-25000" dirty="0" smtClean="0"/>
              <a:t>a</a:t>
            </a:r>
            <a:r>
              <a:rPr lang="pt-BR" i="1" dirty="0" smtClean="0"/>
              <a:t>x</a:t>
            </a:r>
            <a:r>
              <a:rPr lang="pt-BR" i="1" baseline="-25000" dirty="0" smtClean="0"/>
              <a:t>p</a:t>
            </a:r>
            <a:endParaRPr lang="pt-BR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251520" y="3034961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18521"/>
            <a:ext cx="3019616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ight Arrow 21"/>
          <p:cNvSpPr/>
          <p:nvPr/>
        </p:nvSpPr>
        <p:spPr>
          <a:xfrm>
            <a:off x="4067944" y="3636360"/>
            <a:ext cx="432048" cy="4518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24" y="3451355"/>
            <a:ext cx="3169444" cy="85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829" y="4736249"/>
            <a:ext cx="3676555" cy="94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64264"/>
            <a:ext cx="1982343" cy="114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3779912" y="5004512"/>
            <a:ext cx="432048" cy="4518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362184" y="4870996"/>
            <a:ext cx="86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(1.28)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84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8" grpId="0"/>
      <p:bldP spid="19" grpId="0" animBg="1"/>
      <p:bldP spid="22" grpId="0" animBg="1"/>
      <p:bldP spid="24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4628" y="260648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8" y="1340768"/>
            <a:ext cx="3169444" cy="85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5" y="2181425"/>
            <a:ext cx="3676555" cy="94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4400620" y="1812849"/>
            <a:ext cx="432048" cy="4518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59" y="1597268"/>
            <a:ext cx="3365373" cy="91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251520" y="3429000"/>
            <a:ext cx="432048" cy="4518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70018"/>
            <a:ext cx="3745707" cy="119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Brace 1"/>
          <p:cNvSpPr/>
          <p:nvPr/>
        </p:nvSpPr>
        <p:spPr>
          <a:xfrm rot="16200000">
            <a:off x="2060680" y="3579576"/>
            <a:ext cx="650964" cy="1821010"/>
          </a:xfrm>
          <a:prstGeom prst="lef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Box 2"/>
          <p:cNvSpPr txBox="1"/>
          <p:nvPr/>
        </p:nvSpPr>
        <p:spPr>
          <a:xfrm>
            <a:off x="2162230" y="4797152"/>
            <a:ext cx="57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C</a:t>
            </a:r>
            <a:r>
              <a:rPr lang="pt-BR" sz="2400" b="1" baseline="-25000" dirty="0" smtClean="0">
                <a:solidFill>
                  <a:srgbClr val="FF0000"/>
                </a:solidFill>
              </a:rPr>
              <a:t>jo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716016" y="3501008"/>
            <a:ext cx="432048" cy="4518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59" y="3287829"/>
            <a:ext cx="1854518" cy="116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4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4628" y="260648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66" y="1698108"/>
            <a:ext cx="1854518" cy="116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75" y="1124744"/>
            <a:ext cx="3957205" cy="252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5968" y="3789040"/>
            <a:ext cx="769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</a:t>
            </a:r>
            <a:r>
              <a:rPr lang="pt-BR" b="1" dirty="0">
                <a:solidFill>
                  <a:srgbClr val="FF0000"/>
                </a:solidFill>
              </a:rPr>
              <a:t>mínima capacitância </a:t>
            </a:r>
            <a:r>
              <a:rPr lang="pt-BR" dirty="0"/>
              <a:t>é </a:t>
            </a:r>
            <a:r>
              <a:rPr lang="pt-BR" dirty="0" smtClean="0"/>
              <a:t>alcançada quando </a:t>
            </a:r>
            <a:r>
              <a:rPr lang="pt-BR" dirty="0"/>
              <a:t>a tensão aplicada tende à tensão de ruptura reversa da junção, isto é, </a:t>
            </a:r>
            <a:r>
              <a:rPr lang="pt-BR" i="1" dirty="0"/>
              <a:t>C</a:t>
            </a:r>
            <a:r>
              <a:rPr lang="pt-BR" i="1" baseline="-25000" dirty="0"/>
              <a:t>j</a:t>
            </a:r>
            <a:r>
              <a:rPr lang="pt-BR" i="1" dirty="0"/>
              <a:t> </a:t>
            </a:r>
            <a:r>
              <a:rPr lang="pt-BR" i="1" dirty="0" smtClean="0"/>
              <a:t>      </a:t>
            </a:r>
            <a:r>
              <a:rPr lang="pt-BR" dirty="0" smtClean="0"/>
              <a:t>     </a:t>
            </a:r>
            <a:r>
              <a:rPr lang="pt-BR" i="1" dirty="0" smtClean="0"/>
              <a:t>C</a:t>
            </a:r>
            <a:r>
              <a:rPr lang="pt-BR" i="1" baseline="-25000" dirty="0" smtClean="0"/>
              <a:t>j(min)</a:t>
            </a:r>
            <a:r>
              <a:rPr lang="pt-BR" i="1" dirty="0" smtClean="0"/>
              <a:t> </a:t>
            </a:r>
            <a:r>
              <a:rPr lang="pt-BR" dirty="0" smtClean="0"/>
              <a:t>quando </a:t>
            </a:r>
            <a:r>
              <a:rPr lang="pt-BR" i="1" dirty="0" smtClean="0"/>
              <a:t>V</a:t>
            </a:r>
            <a:r>
              <a:rPr lang="pt-BR" i="1" baseline="-25000" dirty="0" smtClean="0"/>
              <a:t>R</a:t>
            </a:r>
            <a:r>
              <a:rPr lang="pt-BR" i="1" dirty="0" smtClean="0"/>
              <a:t>       </a:t>
            </a:r>
            <a:r>
              <a:rPr lang="pt-BR" dirty="0" smtClean="0"/>
              <a:t>    </a:t>
            </a:r>
            <a:r>
              <a:rPr lang="pt-BR" i="1" dirty="0" smtClean="0"/>
              <a:t>B</a:t>
            </a:r>
            <a:r>
              <a:rPr lang="pt-BR" i="1" baseline="-25000" dirty="0" smtClean="0"/>
              <a:t>V</a:t>
            </a:r>
            <a:r>
              <a:rPr lang="pt-BR" baseline="-25000" dirty="0"/>
              <a:t>.</a:t>
            </a:r>
            <a:endParaRPr lang="pt-BR" baseline="-25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04222" y="3887929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55976" y="4261912"/>
            <a:ext cx="36504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39199" y="4245057"/>
            <a:ext cx="36504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7282" y="4726885"/>
            <a:ext cx="769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As capacitâncias de depleção podem, também, ser escritas em função das </a:t>
            </a:r>
            <a:r>
              <a:rPr lang="pt-BR" dirty="0" smtClean="0"/>
              <a:t> profundidades de depleção:</a:t>
            </a:r>
            <a:endParaRPr lang="pt-BR" baseline="-250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395536" y="4825774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29" y="5344154"/>
            <a:ext cx="1982343" cy="74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692" y="6046996"/>
            <a:ext cx="1878616" cy="62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95182" y="5517232"/>
            <a:ext cx="94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(1.34a)</a:t>
            </a:r>
            <a:endParaRPr lang="pt-BR" dirty="0"/>
          </a:p>
        </p:txBody>
      </p:sp>
      <p:sp>
        <p:nvSpPr>
          <p:cNvPr id="27" name="TextBox 26"/>
          <p:cNvSpPr txBox="1"/>
          <p:nvPr/>
        </p:nvSpPr>
        <p:spPr>
          <a:xfrm>
            <a:off x="6315958" y="6084004"/>
            <a:ext cx="94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(1.34b)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627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0" grpId="0"/>
      <p:bldP spid="22" grpId="0" animBg="1"/>
      <p:bldP spid="7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4628" y="188640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84745"/>
            <a:ext cx="43338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98167" y="3948704"/>
            <a:ext cx="261847" cy="245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932552" y="3782218"/>
            <a:ext cx="3366273" cy="51598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2400" dirty="0" smtClean="0"/>
              <a:t>Ruptura Punch-Through</a:t>
            </a:r>
            <a:endParaRPr lang="pt-BR" sz="2400" dirty="0"/>
          </a:p>
        </p:txBody>
      </p:sp>
      <p:sp>
        <p:nvSpPr>
          <p:cNvPr id="11" name="Oval 10"/>
          <p:cNvSpPr/>
          <p:nvPr/>
        </p:nvSpPr>
        <p:spPr>
          <a:xfrm>
            <a:off x="498167" y="4720073"/>
            <a:ext cx="261847" cy="245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954925" y="4553587"/>
            <a:ext cx="209019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2400" dirty="0" smtClean="0"/>
              <a:t>Ruptura Zener</a:t>
            </a:r>
            <a:endParaRPr lang="pt-BR" sz="2400" dirty="0"/>
          </a:p>
        </p:txBody>
      </p:sp>
      <p:sp>
        <p:nvSpPr>
          <p:cNvPr id="13" name="Oval 12"/>
          <p:cNvSpPr/>
          <p:nvPr/>
        </p:nvSpPr>
        <p:spPr>
          <a:xfrm>
            <a:off x="498167" y="5536871"/>
            <a:ext cx="261847" cy="245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957367" y="5433295"/>
            <a:ext cx="3060248" cy="51598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2400" dirty="0" smtClean="0"/>
              <a:t>Ruptura por Avalance</a:t>
            </a:r>
            <a:endParaRPr lang="pt-BR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55776" y="920649"/>
            <a:ext cx="427395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4000" dirty="0" smtClean="0"/>
              <a:t>Rupturas  Reversas</a:t>
            </a:r>
            <a:endParaRPr lang="pt-BR" sz="40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616644" y="4071660"/>
            <a:ext cx="4594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64088" y="366656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um dos dois lados muito pouco dopado</a:t>
            </a:r>
            <a:endParaRPr lang="pt-BR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644008" y="4771943"/>
            <a:ext cx="4594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91452" y="4366845"/>
            <a:ext cx="2924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ambos os lados fortemente </a:t>
            </a:r>
            <a:r>
              <a:rPr lang="pt-BR" b="1" dirty="0" smtClean="0">
                <a:solidFill>
                  <a:srgbClr val="FF0000"/>
                </a:solidFill>
              </a:rPr>
              <a:t>dopado</a:t>
            </a:r>
            <a:endParaRPr lang="pt-BR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44008" y="5636039"/>
            <a:ext cx="4594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1452" y="5435932"/>
            <a:ext cx="292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Junções fracamente dopadas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5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4628" y="536751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968" y="1340768"/>
            <a:ext cx="769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Tensões </a:t>
            </a:r>
            <a:r>
              <a:rPr lang="pt-BR" b="1" dirty="0">
                <a:solidFill>
                  <a:srgbClr val="FF0000"/>
                </a:solidFill>
              </a:rPr>
              <a:t>reversas </a:t>
            </a:r>
            <a:r>
              <a:rPr lang="pt-BR" dirty="0"/>
              <a:t>aplicadas a </a:t>
            </a:r>
            <a:r>
              <a:rPr lang="pt-BR" b="1" dirty="0">
                <a:solidFill>
                  <a:srgbClr val="FF0000"/>
                </a:solidFill>
              </a:rPr>
              <a:t>junções</a:t>
            </a:r>
            <a:r>
              <a:rPr lang="pt-BR" dirty="0"/>
              <a:t> </a:t>
            </a:r>
            <a:r>
              <a:rPr lang="pt-BR" b="1" dirty="0">
                <a:solidFill>
                  <a:srgbClr val="FF0000"/>
                </a:solidFill>
              </a:rPr>
              <a:t>pn</a:t>
            </a:r>
            <a:r>
              <a:rPr lang="pt-BR" b="1" dirty="0"/>
              <a:t> </a:t>
            </a:r>
            <a:r>
              <a:rPr lang="pt-BR" dirty="0"/>
              <a:t>causam, </a:t>
            </a:r>
            <a:r>
              <a:rPr lang="pt-BR" dirty="0" smtClean="0"/>
              <a:t>através da </a:t>
            </a:r>
            <a:r>
              <a:rPr lang="pt-BR" dirty="0"/>
              <a:t>junção, somente </a:t>
            </a:r>
            <a:r>
              <a:rPr lang="pt-BR" b="1" dirty="0">
                <a:solidFill>
                  <a:srgbClr val="FF0000"/>
                </a:solidFill>
              </a:rPr>
              <a:t>correntes de saturação com amplitudes desprezíveis</a:t>
            </a:r>
            <a:r>
              <a:rPr lang="pt-BR" b="1" dirty="0"/>
              <a:t>.</a:t>
            </a:r>
            <a:r>
              <a:rPr lang="pt-BR" dirty="0"/>
              <a:t> </a:t>
            </a:r>
            <a:endParaRPr lang="pt-BR" baseline="-25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04222" y="1439657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27282" y="2132856"/>
            <a:ext cx="7696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Essa afirmação é verdadeira enquanto o campo </a:t>
            </a:r>
            <a:r>
              <a:rPr lang="pt-BR" dirty="0"/>
              <a:t>elétrico não atingir um valor crítico que causa a ruptura </a:t>
            </a:r>
            <a:r>
              <a:rPr lang="pt-BR" dirty="0" smtClean="0"/>
              <a:t>da junção</a:t>
            </a:r>
            <a:r>
              <a:rPr lang="pt-BR" dirty="0"/>
              <a:t>. Quando o </a:t>
            </a:r>
            <a:r>
              <a:rPr lang="pt-BR" b="1" dirty="0">
                <a:solidFill>
                  <a:srgbClr val="FF0000"/>
                </a:solidFill>
              </a:rPr>
              <a:t>campo elétrico </a:t>
            </a:r>
            <a:r>
              <a:rPr lang="pt-BR" dirty="0"/>
              <a:t>atingir esse valor crítico, </a:t>
            </a:r>
            <a:r>
              <a:rPr lang="pt-BR" i="1" dirty="0" smtClean="0">
                <a:solidFill>
                  <a:srgbClr val="FF0000"/>
                </a:solidFill>
                <a:latin typeface="Cambria Math"/>
                <a:ea typeface="Cambria Math"/>
              </a:rPr>
              <a:t>𝜉</a:t>
            </a:r>
            <a:r>
              <a:rPr lang="pt-BR" i="1" baseline="-25000" dirty="0" smtClean="0">
                <a:solidFill>
                  <a:srgbClr val="FF0000"/>
                </a:solidFill>
              </a:rPr>
              <a:t>c</a:t>
            </a:r>
            <a:r>
              <a:rPr lang="pt-BR" dirty="0"/>
              <a:t>, determinado por </a:t>
            </a:r>
            <a:r>
              <a:rPr lang="pt-BR" dirty="0" smtClean="0"/>
              <a:t>um </a:t>
            </a:r>
            <a:r>
              <a:rPr lang="pt-BR" b="1" dirty="0" smtClean="0">
                <a:solidFill>
                  <a:srgbClr val="FF0000"/>
                </a:solidFill>
              </a:rPr>
              <a:t>potencial </a:t>
            </a:r>
            <a:r>
              <a:rPr lang="pt-BR" b="1" dirty="0">
                <a:solidFill>
                  <a:srgbClr val="FF0000"/>
                </a:solidFill>
              </a:rPr>
              <a:t>externo crítico aplicado </a:t>
            </a:r>
            <a:r>
              <a:rPr lang="pt-BR" b="1" i="1" dirty="0" smtClean="0">
                <a:solidFill>
                  <a:srgbClr val="FF0000"/>
                </a:solidFill>
              </a:rPr>
              <a:t>B</a:t>
            </a:r>
            <a:r>
              <a:rPr lang="pt-BR" b="1" i="1" baseline="-25000" dirty="0" smtClean="0">
                <a:solidFill>
                  <a:srgbClr val="FF0000"/>
                </a:solidFill>
              </a:rPr>
              <a:t>V </a:t>
            </a:r>
            <a:r>
              <a:rPr lang="pt-BR" b="1" dirty="0" smtClean="0">
                <a:solidFill>
                  <a:srgbClr val="FF0000"/>
                </a:solidFill>
              </a:rPr>
              <a:t>(tensão de ruptura reversa)</a:t>
            </a:r>
            <a:r>
              <a:rPr lang="pt-BR" dirty="0" smtClean="0"/>
              <a:t>, </a:t>
            </a:r>
            <a:r>
              <a:rPr lang="pt-BR" dirty="0"/>
              <a:t>a corrente reversa começa a crescer rapidamente</a:t>
            </a:r>
            <a:r>
              <a:rPr lang="pt-BR" dirty="0" smtClean="0"/>
              <a:t>, mesmo </a:t>
            </a:r>
            <a:r>
              <a:rPr lang="pt-BR" dirty="0"/>
              <a:t>com variações subsequentes de potencial muito pequenas</a:t>
            </a:r>
            <a:r>
              <a:rPr lang="pt-BR" dirty="0" smtClean="0"/>
              <a:t>. </a:t>
            </a:r>
            <a:r>
              <a:rPr lang="pt-BR" b="1" dirty="0">
                <a:solidFill>
                  <a:srgbClr val="FF0000"/>
                </a:solidFill>
              </a:rPr>
              <a:t>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junção passa de um estado de isolante muito eficaz para o estado de ótimo </a:t>
            </a:r>
            <a:r>
              <a:rPr lang="pt-BR" b="1" dirty="0" smtClean="0">
                <a:solidFill>
                  <a:srgbClr val="FF0000"/>
                </a:solidFill>
              </a:rPr>
              <a:t>condutor</a:t>
            </a:r>
            <a:r>
              <a:rPr lang="pt-BR" dirty="0" smtClean="0"/>
              <a:t>.</a:t>
            </a:r>
            <a:endParaRPr lang="pt-BR" baseline="-25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395536" y="2231745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827282" y="3978930"/>
            <a:ext cx="7696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ruptura reversa, por si, é um </a:t>
            </a:r>
            <a:r>
              <a:rPr lang="pt-BR" b="1" dirty="0">
                <a:solidFill>
                  <a:srgbClr val="FF0000"/>
                </a:solidFill>
              </a:rPr>
              <a:t>fenômeno reversível</a:t>
            </a:r>
            <a:r>
              <a:rPr lang="pt-BR" dirty="0"/>
              <a:t>, isto é, </a:t>
            </a:r>
            <a:r>
              <a:rPr lang="pt-BR" b="1" dirty="0">
                <a:solidFill>
                  <a:srgbClr val="FF0000"/>
                </a:solidFill>
              </a:rPr>
              <a:t>ao sair do estado de ruptura, </a:t>
            </a:r>
            <a:r>
              <a:rPr lang="pt-BR" b="1" dirty="0" smtClean="0">
                <a:solidFill>
                  <a:srgbClr val="FF0000"/>
                </a:solidFill>
              </a:rPr>
              <a:t>a junção </a:t>
            </a:r>
            <a:r>
              <a:rPr lang="pt-BR" b="1" dirty="0">
                <a:solidFill>
                  <a:srgbClr val="FF0000"/>
                </a:solidFill>
              </a:rPr>
              <a:t>volta à sua condição normal de funcionamento</a:t>
            </a:r>
            <a:r>
              <a:rPr lang="pt-BR" dirty="0"/>
              <a:t>. Como, no entanto, a corrente </a:t>
            </a:r>
            <a:r>
              <a:rPr lang="pt-BR" dirty="0" smtClean="0"/>
              <a:t>reversa cresce </a:t>
            </a:r>
            <a:r>
              <a:rPr lang="pt-BR" dirty="0"/>
              <a:t>abruptamente na ruptura, dispositivos externos limitadores de corrente devem </a:t>
            </a:r>
            <a:r>
              <a:rPr lang="pt-BR" dirty="0" smtClean="0"/>
              <a:t>ser usados </a:t>
            </a:r>
            <a:r>
              <a:rPr lang="pt-BR" dirty="0"/>
              <a:t>para evitar que a junção seja destruída por efeito Joule.</a:t>
            </a:r>
            <a:endParaRPr lang="pt-BR" baseline="-250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395536" y="4077819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41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  <p:bldP spid="13" grpId="0" animBg="1"/>
      <p:bldP spid="16" grpId="0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4628" y="536751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395" y="2184671"/>
            <a:ext cx="7937496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6000" dirty="0" smtClean="0"/>
              <a:t>Ruptura Punch-Through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17666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587727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https://www.youtube.com/watch?v=OyC02DWq3mI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88640"/>
            <a:ext cx="79152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2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4628" y="188640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8253" y="836712"/>
            <a:ext cx="3366273" cy="51598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2400" dirty="0" smtClean="0"/>
              <a:t>Ruptura Punch-Through</a:t>
            </a:r>
            <a:endParaRPr lang="pt-B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76610"/>
            <a:ext cx="22669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13251"/>
            <a:ext cx="22574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96657" y="4913222"/>
            <a:ext cx="85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(1.28a)</a:t>
            </a:r>
            <a:endParaRPr lang="pt-BR" dirty="0"/>
          </a:p>
        </p:txBody>
      </p:sp>
      <p:sp>
        <p:nvSpPr>
          <p:cNvPr id="12" name="TextBox 11"/>
          <p:cNvSpPr txBox="1"/>
          <p:nvPr/>
        </p:nvSpPr>
        <p:spPr>
          <a:xfrm>
            <a:off x="3915154" y="5976063"/>
            <a:ext cx="85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(1.28b)</a:t>
            </a:r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835968" y="1556792"/>
            <a:ext cx="7696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Punch-through</a:t>
            </a:r>
            <a:r>
              <a:rPr lang="pt-BR" i="1" dirty="0"/>
              <a:t> </a:t>
            </a:r>
            <a:r>
              <a:rPr lang="pt-BR" dirty="0"/>
              <a:t>é um fenômeno que ocorre em junções que possuem pelo menos </a:t>
            </a:r>
            <a:r>
              <a:rPr lang="pt-BR" b="1" dirty="0">
                <a:solidFill>
                  <a:srgbClr val="FF0000"/>
                </a:solidFill>
              </a:rPr>
              <a:t>um </a:t>
            </a:r>
            <a:r>
              <a:rPr lang="pt-BR" b="1" dirty="0" smtClean="0">
                <a:solidFill>
                  <a:srgbClr val="FF0000"/>
                </a:solidFill>
              </a:rPr>
              <a:t>dos dois </a:t>
            </a:r>
            <a:r>
              <a:rPr lang="pt-BR" b="1" dirty="0">
                <a:solidFill>
                  <a:srgbClr val="FF0000"/>
                </a:solidFill>
              </a:rPr>
              <a:t>lados muito pouco dopado </a:t>
            </a:r>
            <a:r>
              <a:rPr lang="pt-BR" dirty="0"/>
              <a:t>e o comprimento </a:t>
            </a:r>
            <a:r>
              <a:rPr lang="pt-BR" i="1" dirty="0"/>
              <a:t>W</a:t>
            </a:r>
            <a:r>
              <a:rPr lang="pt-BR" dirty="0"/>
              <a:t>, entre a fronteira metalúrgica e </a:t>
            </a:r>
            <a:r>
              <a:rPr lang="pt-BR" dirty="0" smtClean="0"/>
              <a:t>o eletrodo </a:t>
            </a:r>
            <a:r>
              <a:rPr lang="pt-BR" dirty="0"/>
              <a:t>de ligação externa do lado pouco dopado, muito curto.</a:t>
            </a:r>
            <a:endParaRPr lang="pt-BR" baseline="-250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04222" y="1655681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Box 14"/>
          <p:cNvSpPr txBox="1"/>
          <p:nvPr/>
        </p:nvSpPr>
        <p:spPr>
          <a:xfrm>
            <a:off x="827282" y="3908329"/>
            <a:ext cx="769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cristais pouco </a:t>
            </a:r>
            <a:r>
              <a:rPr lang="pt-BR" dirty="0" smtClean="0"/>
              <a:t>dopados a </a:t>
            </a:r>
            <a:r>
              <a:rPr lang="pt-BR" dirty="0"/>
              <a:t>depleção se aprofunda mais, como comprovam as Equações </a:t>
            </a:r>
            <a:r>
              <a:rPr lang="pt-BR" i="1" dirty="0"/>
              <a:t>1.28a </a:t>
            </a:r>
            <a:r>
              <a:rPr lang="pt-BR" dirty="0"/>
              <a:t>e </a:t>
            </a:r>
            <a:r>
              <a:rPr lang="pt-BR" i="1" dirty="0"/>
              <a:t>1.28b</a:t>
            </a:r>
            <a:r>
              <a:rPr lang="pt-BR" dirty="0"/>
              <a:t>,</a:t>
            </a:r>
            <a:endParaRPr lang="pt-BR" baseline="-25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95536" y="4007218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691" y="2708920"/>
            <a:ext cx="3819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9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4628" y="188640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3366273" cy="42643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2400" dirty="0" smtClean="0"/>
              <a:t>Ruptura Punch-Through</a:t>
            </a:r>
            <a:endParaRPr lang="pt-B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35968" y="1428080"/>
            <a:ext cx="769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</a:t>
            </a:r>
            <a:r>
              <a:rPr lang="pt-BR" dirty="0" smtClean="0"/>
              <a:t>e  </a:t>
            </a:r>
            <a:r>
              <a:rPr lang="pt-BR" b="1" dirty="0" smtClean="0">
                <a:solidFill>
                  <a:srgbClr val="FF0000"/>
                </a:solidFill>
              </a:rPr>
              <a:t>W </a:t>
            </a:r>
            <a:r>
              <a:rPr lang="pt-BR" dirty="0" smtClean="0"/>
              <a:t>for muito curto</a:t>
            </a:r>
            <a:r>
              <a:rPr lang="pt-BR" dirty="0"/>
              <a:t>, o cristal fica totalmente em depleção quando a tensão reversa atingir certo valor </a:t>
            </a:r>
            <a:r>
              <a:rPr lang="pt-BR" b="1" i="1" dirty="0" smtClean="0">
                <a:solidFill>
                  <a:srgbClr val="FF0000"/>
                </a:solidFill>
              </a:rPr>
              <a:t>V</a:t>
            </a:r>
            <a:r>
              <a:rPr lang="pt-BR" b="1" i="1" baseline="-25000" dirty="0" smtClean="0">
                <a:solidFill>
                  <a:srgbClr val="FF0000"/>
                </a:solidFill>
              </a:rPr>
              <a:t>pt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dirty="0"/>
              <a:t>,</a:t>
            </a:r>
            <a:r>
              <a:rPr lang="pt-BR" dirty="0" smtClean="0"/>
              <a:t> chamado </a:t>
            </a:r>
            <a:r>
              <a:rPr lang="pt-BR" dirty="0"/>
              <a:t>de tensão de </a:t>
            </a:r>
            <a:r>
              <a:rPr lang="pt-BR" b="1" dirty="0">
                <a:solidFill>
                  <a:srgbClr val="FF0000"/>
                </a:solidFill>
              </a:rPr>
              <a:t>punch-through</a:t>
            </a:r>
            <a:r>
              <a:rPr lang="pt-BR" dirty="0"/>
              <a:t>.</a:t>
            </a:r>
            <a:endParaRPr lang="pt-BR" baseline="-250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04222" y="1526969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4214133" y="5373216"/>
            <a:ext cx="4781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Estabelecimento </a:t>
            </a:r>
            <a:r>
              <a:rPr lang="pt-BR" sz="1600" dirty="0"/>
              <a:t>da Corrente </a:t>
            </a:r>
            <a:r>
              <a:rPr lang="pt-BR" sz="1600" dirty="0" smtClean="0"/>
              <a:t>de Ruptura </a:t>
            </a:r>
            <a:r>
              <a:rPr lang="pt-BR" sz="1600" dirty="0"/>
              <a:t>para </a:t>
            </a:r>
            <a:r>
              <a:rPr lang="pt-BR" sz="1600" i="1" dirty="0"/>
              <a:t>V</a:t>
            </a:r>
            <a:r>
              <a:rPr lang="pt-BR" sz="1600" i="1" baseline="-25000" dirty="0"/>
              <a:t>R</a:t>
            </a:r>
            <a:r>
              <a:rPr lang="pt-BR" sz="1600" i="1" dirty="0"/>
              <a:t> </a:t>
            </a:r>
            <a:r>
              <a:rPr lang="pt-BR" sz="1600" dirty="0"/>
              <a:t> </a:t>
            </a:r>
            <a:r>
              <a:rPr lang="pt-BR" sz="1600" dirty="0" smtClean="0"/>
              <a:t>&gt; </a:t>
            </a:r>
            <a:r>
              <a:rPr lang="pt-BR" sz="1600" i="1" dirty="0" smtClean="0"/>
              <a:t>V</a:t>
            </a:r>
            <a:r>
              <a:rPr lang="pt-BR" sz="1600" i="1" baseline="-25000" dirty="0" smtClean="0"/>
              <a:t>pt</a:t>
            </a:r>
            <a:endParaRPr lang="pt-BR" sz="16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211960" y="2874422"/>
            <a:ext cx="3539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Junção </a:t>
            </a:r>
            <a:r>
              <a:rPr lang="pt-BR" sz="1600" dirty="0"/>
              <a:t>com Polarização </a:t>
            </a:r>
            <a:r>
              <a:rPr lang="pt-BR" sz="1600" dirty="0" smtClean="0"/>
              <a:t>Reversa Normal </a:t>
            </a:r>
            <a:endParaRPr lang="pt-BR" sz="1600" baseline="-25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5" y="2348880"/>
            <a:ext cx="37719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92252"/>
            <a:ext cx="38195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11960" y="4005064"/>
            <a:ext cx="3893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Depleção </a:t>
            </a:r>
            <a:r>
              <a:rPr lang="pt-BR" sz="1600" dirty="0"/>
              <a:t>Completa da Região </a:t>
            </a:r>
            <a:r>
              <a:rPr lang="pt-BR" sz="1600" i="1" dirty="0"/>
              <a:t>n </a:t>
            </a:r>
            <a:r>
              <a:rPr lang="pt-BR" sz="1600" dirty="0"/>
              <a:t>para </a:t>
            </a:r>
            <a:r>
              <a:rPr lang="pt-BR" sz="1600" i="1" dirty="0" smtClean="0"/>
              <a:t>V</a:t>
            </a:r>
            <a:r>
              <a:rPr lang="pt-BR" sz="1600" i="1" baseline="-25000" dirty="0" smtClean="0"/>
              <a:t>R</a:t>
            </a:r>
            <a:r>
              <a:rPr lang="pt-BR" sz="1600" i="1" dirty="0" smtClean="0"/>
              <a:t>=V</a:t>
            </a:r>
            <a:r>
              <a:rPr lang="pt-BR" sz="1600" i="1" baseline="-25000" dirty="0" smtClean="0"/>
              <a:t>pt</a:t>
            </a:r>
            <a:r>
              <a:rPr lang="pt-BR" sz="1600" dirty="0"/>
              <a:t>. </a:t>
            </a:r>
            <a:endParaRPr lang="pt-BR" sz="16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0771"/>
            <a:ext cx="3819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4628" y="536751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2863" y="2184671"/>
            <a:ext cx="492856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6000" dirty="0" smtClean="0"/>
              <a:t>Ruptura Zener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4622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4628" y="188640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5968" y="1556792"/>
            <a:ext cx="7696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junções com </a:t>
            </a:r>
            <a:r>
              <a:rPr lang="pt-BR" b="1" dirty="0">
                <a:solidFill>
                  <a:srgbClr val="FF0000"/>
                </a:solidFill>
              </a:rPr>
              <a:t>ambos os lados fortemente dopados</a:t>
            </a:r>
            <a:r>
              <a:rPr lang="pt-BR" dirty="0"/>
              <a:t>, as larguras de depleção </a:t>
            </a:r>
            <a:r>
              <a:rPr lang="pt-BR" i="1" dirty="0"/>
              <a:t>x</a:t>
            </a:r>
            <a:r>
              <a:rPr lang="pt-BR" i="1" baseline="-25000" dirty="0"/>
              <a:t>n</a:t>
            </a:r>
            <a:r>
              <a:rPr lang="pt-BR" i="1" dirty="0"/>
              <a:t> </a:t>
            </a:r>
            <a:r>
              <a:rPr lang="pt-BR" dirty="0"/>
              <a:t>e </a:t>
            </a:r>
            <a:r>
              <a:rPr lang="pt-BR" i="1" dirty="0"/>
              <a:t>x</a:t>
            </a:r>
            <a:r>
              <a:rPr lang="pt-BR" i="1" baseline="-25000" dirty="0"/>
              <a:t>p</a:t>
            </a:r>
            <a:r>
              <a:rPr lang="pt-BR" i="1" dirty="0"/>
              <a:t> </a:t>
            </a:r>
            <a:r>
              <a:rPr lang="pt-BR" dirty="0"/>
              <a:t>não </a:t>
            </a:r>
            <a:r>
              <a:rPr lang="pt-BR" dirty="0" smtClean="0"/>
              <a:t>se aprofundam </a:t>
            </a:r>
            <a:r>
              <a:rPr lang="pt-BR" dirty="0"/>
              <a:t>significativamente mesmo com tensões reversas elevadas, como mostram </a:t>
            </a:r>
            <a:r>
              <a:rPr lang="pt-BR" dirty="0" smtClean="0"/>
              <a:t>as Equações </a:t>
            </a:r>
            <a:r>
              <a:rPr lang="pt-BR" dirty="0"/>
              <a:t>1.28a e 1.28b.</a:t>
            </a:r>
            <a:endParaRPr lang="pt-BR" baseline="-250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04222" y="1655681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3491880" y="956627"/>
            <a:ext cx="209019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2400" dirty="0" smtClean="0"/>
              <a:t>Ruptura Zener</a:t>
            </a:r>
            <a:endParaRPr lang="pt-BR" sz="24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16" y="2818941"/>
            <a:ext cx="4243388" cy="177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4602614"/>
            <a:ext cx="4462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Bandas de energia de junção pn sem polarização</a:t>
            </a:r>
            <a:endParaRPr lang="pt-BR" sz="16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2394"/>
            <a:ext cx="22669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9035"/>
            <a:ext cx="22574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71800" y="2924944"/>
            <a:ext cx="85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(1.28a)</a:t>
            </a:r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2790297" y="3987785"/>
            <a:ext cx="85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(1.28b)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65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36439" y="248719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760" y="303039"/>
            <a:ext cx="209019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2400" dirty="0" smtClean="0"/>
              <a:t>Ruptura Zener</a:t>
            </a:r>
            <a:endParaRPr lang="pt-B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29" y="1066290"/>
            <a:ext cx="2903211" cy="550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63888" y="1292567"/>
            <a:ext cx="5465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banda </a:t>
            </a:r>
            <a:r>
              <a:rPr lang="pt-BR" dirty="0" smtClean="0"/>
              <a:t>de condução </a:t>
            </a:r>
            <a:r>
              <a:rPr lang="pt-BR" dirty="0"/>
              <a:t>do lado </a:t>
            </a:r>
            <a:r>
              <a:rPr lang="pt-BR" b="1" dirty="0"/>
              <a:t>n </a:t>
            </a:r>
            <a:r>
              <a:rPr lang="pt-BR" dirty="0"/>
              <a:t>cruza a fronteira metalúrgica da junção, abaixo do nível de Fermi do</a:t>
            </a:r>
          </a:p>
          <a:p>
            <a:pPr algn="just"/>
            <a:r>
              <a:rPr lang="pt-BR" dirty="0"/>
              <a:t>lado </a:t>
            </a:r>
            <a:r>
              <a:rPr lang="pt-BR" b="1" dirty="0"/>
              <a:t>p</a:t>
            </a:r>
            <a:r>
              <a:rPr lang="pt-BR" dirty="0"/>
              <a:t>, ou seja, </a:t>
            </a:r>
            <a:r>
              <a:rPr lang="pt-BR" b="1" i="1" dirty="0">
                <a:solidFill>
                  <a:srgbClr val="FF0000"/>
                </a:solidFill>
              </a:rPr>
              <a:t>E</a:t>
            </a:r>
            <a:r>
              <a:rPr lang="pt-BR" b="1" i="1" baseline="-25000" dirty="0">
                <a:solidFill>
                  <a:srgbClr val="FF0000"/>
                </a:solidFill>
              </a:rPr>
              <a:t>cn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&lt;= </a:t>
            </a:r>
            <a:r>
              <a:rPr lang="pt-BR" b="1" i="1" dirty="0">
                <a:solidFill>
                  <a:srgbClr val="FF0000"/>
                </a:solidFill>
              </a:rPr>
              <a:t>E</a:t>
            </a:r>
            <a:r>
              <a:rPr lang="pt-BR" b="1" i="1" baseline="-25000" dirty="0">
                <a:solidFill>
                  <a:srgbClr val="FF0000"/>
                </a:solidFill>
              </a:rPr>
              <a:t>Fp</a:t>
            </a:r>
            <a:r>
              <a:rPr lang="pt-BR" dirty="0"/>
              <a:t>, mesmo com tensões reversas bem baixas. </a:t>
            </a:r>
            <a:endParaRPr lang="pt-BR" dirty="0" smtClean="0"/>
          </a:p>
        </p:txBody>
      </p:sp>
      <p:sp>
        <p:nvSpPr>
          <p:cNvPr id="17" name="Oval 16"/>
          <p:cNvSpPr/>
          <p:nvPr/>
        </p:nvSpPr>
        <p:spPr>
          <a:xfrm>
            <a:off x="3302041" y="1364575"/>
            <a:ext cx="261847" cy="245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3167954" y="2123564"/>
            <a:ext cx="39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</a:t>
            </a:r>
            <a:r>
              <a:rPr lang="pt-BR" b="1" baseline="-25000" dirty="0" smtClean="0">
                <a:solidFill>
                  <a:srgbClr val="FF0000"/>
                </a:solidFill>
              </a:rPr>
              <a:t>F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8520" y="4876456"/>
            <a:ext cx="39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</a:t>
            </a:r>
            <a:r>
              <a:rPr lang="pt-BR" b="1" baseline="-25000" dirty="0" smtClean="0">
                <a:solidFill>
                  <a:srgbClr val="FF0000"/>
                </a:solidFill>
              </a:rPr>
              <a:t>F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835697" y="3573016"/>
            <a:ext cx="1571082" cy="1488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63888" y="2893000"/>
            <a:ext cx="5465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Como </a:t>
            </a:r>
            <a:r>
              <a:rPr lang="pt-BR" dirty="0"/>
              <a:t>a </a:t>
            </a:r>
            <a:r>
              <a:rPr lang="pt-BR" b="1" dirty="0">
                <a:solidFill>
                  <a:srgbClr val="FF0000"/>
                </a:solidFill>
              </a:rPr>
              <a:t>largura total </a:t>
            </a:r>
            <a:r>
              <a:rPr lang="pt-BR" b="1" dirty="0" smtClean="0">
                <a:solidFill>
                  <a:srgbClr val="FF0000"/>
                </a:solidFill>
              </a:rPr>
              <a:t>de depleção </a:t>
            </a:r>
            <a:r>
              <a:rPr lang="pt-BR" b="1" i="1" dirty="0">
                <a:solidFill>
                  <a:srgbClr val="FF0000"/>
                </a:solidFill>
              </a:rPr>
              <a:t>x</a:t>
            </a:r>
            <a:r>
              <a:rPr lang="pt-BR" b="1" i="1" baseline="-25000" dirty="0">
                <a:solidFill>
                  <a:srgbClr val="FF0000"/>
                </a:solidFill>
              </a:rPr>
              <a:t>d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dirty="0"/>
              <a:t>é, nesse caso, muito estreita, </a:t>
            </a:r>
            <a:r>
              <a:rPr lang="pt-BR" b="1" dirty="0">
                <a:solidFill>
                  <a:srgbClr val="FF0000"/>
                </a:solidFill>
              </a:rPr>
              <a:t>o campo elétrico cresce de maneira descomunal </a:t>
            </a:r>
            <a:r>
              <a:rPr lang="pt-BR" dirty="0" smtClean="0"/>
              <a:t>e a </a:t>
            </a:r>
            <a:r>
              <a:rPr lang="pt-BR" dirty="0"/>
              <a:t>barreira de potencial entre </a:t>
            </a:r>
            <a:r>
              <a:rPr lang="pt-BR" i="1" dirty="0"/>
              <a:t>E</a:t>
            </a:r>
            <a:r>
              <a:rPr lang="pt-BR" i="1" baseline="-25000" dirty="0"/>
              <a:t>vp</a:t>
            </a:r>
            <a:r>
              <a:rPr lang="pt-BR" i="1" dirty="0"/>
              <a:t> </a:t>
            </a:r>
            <a:r>
              <a:rPr lang="pt-BR" dirty="0"/>
              <a:t>e </a:t>
            </a:r>
            <a:r>
              <a:rPr lang="pt-BR" i="1" dirty="0"/>
              <a:t>E</a:t>
            </a:r>
            <a:r>
              <a:rPr lang="pt-BR" i="1" baseline="-25000" dirty="0"/>
              <a:t>cn</a:t>
            </a:r>
            <a:r>
              <a:rPr lang="pt-BR" i="1" dirty="0"/>
              <a:t> </a:t>
            </a:r>
            <a:r>
              <a:rPr lang="pt-BR" dirty="0"/>
              <a:t>fica muito pequena. O campo elétrico </a:t>
            </a:r>
            <a:r>
              <a:rPr lang="pt-BR" dirty="0" smtClean="0"/>
              <a:t>elevado consegue</a:t>
            </a:r>
            <a:r>
              <a:rPr lang="pt-BR" dirty="0"/>
              <a:t>, consequentemente, através </a:t>
            </a:r>
            <a:r>
              <a:rPr lang="pt-BR" b="1" dirty="0">
                <a:solidFill>
                  <a:srgbClr val="FF0000"/>
                </a:solidFill>
              </a:rPr>
              <a:t>da geração de novos pares elétron-lacuna, </a:t>
            </a:r>
            <a:r>
              <a:rPr lang="pt-BR" b="1" dirty="0" smtClean="0">
                <a:solidFill>
                  <a:srgbClr val="FF0000"/>
                </a:solidFill>
              </a:rPr>
              <a:t>retirar elétrons </a:t>
            </a:r>
            <a:r>
              <a:rPr lang="pt-BR" b="1" dirty="0">
                <a:solidFill>
                  <a:srgbClr val="FF0000"/>
                </a:solidFill>
              </a:rPr>
              <a:t>da banda de </a:t>
            </a:r>
            <a:r>
              <a:rPr lang="pt-BR" b="1" i="1" dirty="0">
                <a:solidFill>
                  <a:srgbClr val="FF0000"/>
                </a:solidFill>
              </a:rPr>
              <a:t>valência </a:t>
            </a:r>
            <a:r>
              <a:rPr lang="pt-BR" b="1" dirty="0">
                <a:solidFill>
                  <a:srgbClr val="FF0000"/>
                </a:solidFill>
              </a:rPr>
              <a:t>do lado p e colocá-los na banda de </a:t>
            </a:r>
            <a:r>
              <a:rPr lang="pt-BR" b="1" i="1" dirty="0">
                <a:solidFill>
                  <a:srgbClr val="FF0000"/>
                </a:solidFill>
              </a:rPr>
              <a:t>condução </a:t>
            </a:r>
            <a:r>
              <a:rPr lang="pt-BR" b="1" dirty="0">
                <a:solidFill>
                  <a:srgbClr val="FF0000"/>
                </a:solidFill>
              </a:rPr>
              <a:t>do lado n</a:t>
            </a:r>
            <a:r>
              <a:rPr lang="pt-BR" dirty="0"/>
              <a:t>, </a:t>
            </a:r>
            <a:r>
              <a:rPr lang="pt-BR" dirty="0" smtClean="0"/>
              <a:t>pelo fato </a:t>
            </a:r>
            <a:r>
              <a:rPr lang="pt-BR" dirty="0"/>
              <a:t>de agregar energia superior à pequena barreira que separa essas duas bandas. </a:t>
            </a:r>
            <a:r>
              <a:rPr lang="pt-BR" dirty="0" smtClean="0"/>
              <a:t>Esse efeito </a:t>
            </a:r>
            <a:r>
              <a:rPr lang="pt-BR" dirty="0"/>
              <a:t>é conhecido como </a:t>
            </a:r>
            <a:r>
              <a:rPr lang="pt-BR" b="1" dirty="0">
                <a:solidFill>
                  <a:srgbClr val="FF0000"/>
                </a:solidFill>
              </a:rPr>
              <a:t>tunelamento</a:t>
            </a:r>
            <a:r>
              <a:rPr lang="pt-BR" i="1" dirty="0"/>
              <a:t> </a:t>
            </a:r>
            <a:r>
              <a:rPr lang="pt-BR" dirty="0"/>
              <a:t>e só acontece em junções com largura de </a:t>
            </a:r>
            <a:r>
              <a:rPr lang="pt-BR" dirty="0" smtClean="0"/>
              <a:t>depleção muito </a:t>
            </a:r>
            <a:r>
              <a:rPr lang="pt-BR" dirty="0"/>
              <a:t>estreita e a partir do ponto onde </a:t>
            </a:r>
            <a:r>
              <a:rPr lang="pt-BR" b="1" i="1" dirty="0">
                <a:solidFill>
                  <a:srgbClr val="FF0000"/>
                </a:solidFill>
              </a:rPr>
              <a:t>E</a:t>
            </a:r>
            <a:r>
              <a:rPr lang="pt-BR" b="1" i="1" baseline="-25000" dirty="0">
                <a:solidFill>
                  <a:srgbClr val="FF0000"/>
                </a:solidFill>
              </a:rPr>
              <a:t>cn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&lt;= </a:t>
            </a:r>
            <a:r>
              <a:rPr lang="pt-BR" b="1" i="1" dirty="0">
                <a:solidFill>
                  <a:srgbClr val="FF0000"/>
                </a:solidFill>
              </a:rPr>
              <a:t>E</a:t>
            </a:r>
            <a:r>
              <a:rPr lang="pt-BR" b="1" i="1" baseline="-25000" dirty="0">
                <a:solidFill>
                  <a:srgbClr val="FF0000"/>
                </a:solidFill>
              </a:rPr>
              <a:t>Fp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9" name="Oval 18"/>
          <p:cNvSpPr/>
          <p:nvPr/>
        </p:nvSpPr>
        <p:spPr>
          <a:xfrm>
            <a:off x="3275856" y="2981186"/>
            <a:ext cx="261847" cy="245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Box 2"/>
          <p:cNvSpPr txBox="1"/>
          <p:nvPr/>
        </p:nvSpPr>
        <p:spPr>
          <a:xfrm>
            <a:off x="762784" y="2708920"/>
            <a:ext cx="38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3203684"/>
            <a:ext cx="38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8153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36439" y="248719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760" y="303039"/>
            <a:ext cx="209019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2400" dirty="0" smtClean="0"/>
              <a:t>Ruptura Zener</a:t>
            </a:r>
            <a:endParaRPr lang="pt-B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402631" y="919604"/>
            <a:ext cx="470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Diagramas de Bandas de Energia de Junções </a:t>
            </a:r>
            <a:r>
              <a:rPr lang="pt-BR" b="1" i="1" dirty="0" smtClean="0"/>
              <a:t>pn</a:t>
            </a:r>
            <a:r>
              <a:rPr lang="pt-BR" b="1" dirty="0"/>
              <a:t>:</a:t>
            </a:r>
            <a:r>
              <a:rPr lang="pt-BR" b="1" i="1" dirty="0" smtClean="0"/>
              <a:t> </a:t>
            </a:r>
            <a:r>
              <a:rPr lang="pt-BR" b="1" dirty="0">
                <a:solidFill>
                  <a:srgbClr val="FF0000"/>
                </a:solidFill>
              </a:rPr>
              <a:t>l</a:t>
            </a:r>
            <a:r>
              <a:rPr lang="pt-BR" b="1" dirty="0" smtClean="0">
                <a:solidFill>
                  <a:srgbClr val="FF0000"/>
                </a:solidFill>
              </a:rPr>
              <a:t>ado </a:t>
            </a:r>
            <a:r>
              <a:rPr lang="pt-BR" b="1" i="1" dirty="0">
                <a:solidFill>
                  <a:srgbClr val="FF0000"/>
                </a:solidFill>
              </a:rPr>
              <a:t>p </a:t>
            </a:r>
            <a:r>
              <a:rPr lang="pt-BR" b="1" dirty="0">
                <a:solidFill>
                  <a:srgbClr val="FF0000"/>
                </a:solidFill>
              </a:rPr>
              <a:t>f</a:t>
            </a:r>
            <a:r>
              <a:rPr lang="pt-BR" b="1" dirty="0" smtClean="0">
                <a:solidFill>
                  <a:srgbClr val="FF0000"/>
                </a:solidFill>
              </a:rPr>
              <a:t>ortemente </a:t>
            </a:r>
            <a:r>
              <a:rPr lang="pt-BR" b="1" dirty="0">
                <a:solidFill>
                  <a:srgbClr val="FF0000"/>
                </a:solidFill>
              </a:rPr>
              <a:t>d</a:t>
            </a:r>
            <a:r>
              <a:rPr lang="pt-BR" b="1" dirty="0" smtClean="0">
                <a:solidFill>
                  <a:srgbClr val="FF0000"/>
                </a:solidFill>
              </a:rPr>
              <a:t>opado </a:t>
            </a:r>
            <a:r>
              <a:rPr lang="pt-BR" b="1" dirty="0">
                <a:solidFill>
                  <a:srgbClr val="FF0000"/>
                </a:solidFill>
              </a:rPr>
              <a:t>e </a:t>
            </a:r>
            <a:r>
              <a:rPr lang="pt-BR" b="1" dirty="0" smtClean="0">
                <a:solidFill>
                  <a:srgbClr val="FF0000"/>
                </a:solidFill>
              </a:rPr>
              <a:t>lado n fracamento dopado</a:t>
            </a:r>
            <a:r>
              <a:rPr lang="pt-BR" b="1" dirty="0" smtClean="0"/>
              <a:t>, isto é, </a:t>
            </a:r>
            <a:r>
              <a:rPr lang="pt-BR" b="1" i="1" dirty="0" smtClean="0">
                <a:solidFill>
                  <a:srgbClr val="FF0000"/>
                </a:solidFill>
              </a:rPr>
              <a:t>N</a:t>
            </a:r>
            <a:r>
              <a:rPr lang="pt-BR" b="1" i="1" baseline="-25000" dirty="0" smtClean="0">
                <a:solidFill>
                  <a:srgbClr val="FF0000"/>
                </a:solidFill>
              </a:rPr>
              <a:t>d </a:t>
            </a:r>
            <a:r>
              <a:rPr lang="pt-BR" b="1" dirty="0" smtClean="0">
                <a:solidFill>
                  <a:srgbClr val="FF0000"/>
                </a:solidFill>
              </a:rPr>
              <a:t>&lt;&lt; </a:t>
            </a:r>
            <a:r>
              <a:rPr lang="pt-BR" b="1" i="1" dirty="0" smtClean="0">
                <a:solidFill>
                  <a:srgbClr val="FF0000"/>
                </a:solidFill>
              </a:rPr>
              <a:t>N</a:t>
            </a:r>
            <a:r>
              <a:rPr lang="pt-BR" b="1" i="1" baseline="-25000" dirty="0" smtClean="0">
                <a:solidFill>
                  <a:srgbClr val="FF0000"/>
                </a:solidFill>
              </a:rPr>
              <a:t>a</a:t>
            </a:r>
            <a:r>
              <a:rPr lang="pt-BR" b="1" dirty="0"/>
              <a:t>. </a:t>
            </a:r>
            <a:endParaRPr lang="pt-BR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9" y="1963291"/>
            <a:ext cx="38576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688704" y="2636912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66" y="1772816"/>
            <a:ext cx="2753591" cy="230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2519008" cy="210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716016" y="5229200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11960" y="2667639"/>
            <a:ext cx="1742594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</a:t>
            </a:r>
            <a:r>
              <a:rPr lang="pt-BR" dirty="0" smtClean="0"/>
              <a:t>em polarização</a:t>
            </a:r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5301208"/>
            <a:ext cx="174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 polarização</a:t>
            </a:r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1259632" y="1804000"/>
            <a:ext cx="55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1840" y="1835532"/>
            <a:ext cx="55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912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36439" y="248719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760" y="303039"/>
            <a:ext cx="209019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2400" dirty="0" smtClean="0"/>
              <a:t>Ruptura Zener</a:t>
            </a:r>
            <a:endParaRPr lang="pt-B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70560" y="4148786"/>
            <a:ext cx="470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Diagramas de Bandas de Energia de Junções </a:t>
            </a:r>
            <a:r>
              <a:rPr lang="pt-BR" b="1" i="1" dirty="0" smtClean="0"/>
              <a:t>pn</a:t>
            </a:r>
            <a:r>
              <a:rPr lang="pt-BR" b="1" dirty="0"/>
              <a:t>:</a:t>
            </a:r>
            <a:r>
              <a:rPr lang="pt-BR" b="1" dirty="0" smtClean="0"/>
              <a:t> </a:t>
            </a:r>
            <a:r>
              <a:rPr lang="pt-BR" b="1" dirty="0">
                <a:solidFill>
                  <a:srgbClr val="FF0000"/>
                </a:solidFill>
              </a:rPr>
              <a:t>a</a:t>
            </a:r>
            <a:r>
              <a:rPr lang="pt-BR" b="1" dirty="0" smtClean="0">
                <a:solidFill>
                  <a:srgbClr val="FF0000"/>
                </a:solidFill>
              </a:rPr>
              <a:t>mbos os lados </a:t>
            </a:r>
            <a:r>
              <a:rPr lang="pt-BR" b="1" dirty="0">
                <a:solidFill>
                  <a:srgbClr val="FF0000"/>
                </a:solidFill>
              </a:rPr>
              <a:t>f</a:t>
            </a:r>
            <a:r>
              <a:rPr lang="pt-BR" b="1" dirty="0" smtClean="0">
                <a:solidFill>
                  <a:srgbClr val="FF0000"/>
                </a:solidFill>
              </a:rPr>
              <a:t>ortemente </a:t>
            </a:r>
            <a:r>
              <a:rPr lang="pt-BR" b="1" dirty="0">
                <a:solidFill>
                  <a:srgbClr val="FF0000"/>
                </a:solidFill>
              </a:rPr>
              <a:t>d</a:t>
            </a:r>
            <a:r>
              <a:rPr lang="pt-BR" b="1" dirty="0" smtClean="0">
                <a:solidFill>
                  <a:srgbClr val="FF0000"/>
                </a:solidFill>
              </a:rPr>
              <a:t>opados </a:t>
            </a:r>
            <a:r>
              <a:rPr lang="pt-BR" b="1" dirty="0"/>
              <a:t>e </a:t>
            </a:r>
            <a:endParaRPr lang="pt-BR" b="1" dirty="0" smtClean="0"/>
          </a:p>
          <a:p>
            <a:pPr algn="ctr"/>
            <a:r>
              <a:rPr lang="pt-BR" b="1" i="1" dirty="0" smtClean="0">
                <a:solidFill>
                  <a:srgbClr val="FF0000"/>
                </a:solidFill>
              </a:rPr>
              <a:t>N</a:t>
            </a:r>
            <a:r>
              <a:rPr lang="pt-BR" b="1" i="1" baseline="-25000" dirty="0" smtClean="0">
                <a:solidFill>
                  <a:srgbClr val="FF0000"/>
                </a:solidFill>
              </a:rPr>
              <a:t>d</a:t>
            </a:r>
            <a:r>
              <a:rPr lang="pt-BR" b="1" i="1" dirty="0" smtClean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≈ </a:t>
            </a:r>
            <a:r>
              <a:rPr lang="pt-BR" b="1" i="1" dirty="0" smtClean="0">
                <a:solidFill>
                  <a:srgbClr val="FF0000"/>
                </a:solidFill>
              </a:rPr>
              <a:t>N</a:t>
            </a:r>
            <a:r>
              <a:rPr lang="pt-BR" i="1" baseline="-25000" dirty="0" smtClean="0">
                <a:solidFill>
                  <a:srgbClr val="FF0000"/>
                </a:solidFill>
              </a:rPr>
              <a:t>a</a:t>
            </a:r>
            <a:r>
              <a:rPr lang="pt-BR" b="1" i="1" baseline="-25000" dirty="0" smtClean="0"/>
              <a:t> </a:t>
            </a:r>
            <a:r>
              <a:rPr lang="pt-BR" b="1" dirty="0" smtClean="0"/>
              <a:t>, </a:t>
            </a:r>
            <a:r>
              <a:rPr lang="pt-BR" b="1" dirty="0"/>
              <a:t>apresentando </a:t>
            </a:r>
            <a:r>
              <a:rPr lang="pt-BR" b="1" dirty="0">
                <a:solidFill>
                  <a:srgbClr val="FF0000"/>
                </a:solidFill>
              </a:rPr>
              <a:t>efeito de tunelamento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9" y="1387227"/>
            <a:ext cx="38576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427984" y="2192089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97" y="1095197"/>
            <a:ext cx="2903211" cy="550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115452"/>
            <a:ext cx="55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1146984"/>
            <a:ext cx="55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2285" y="908720"/>
            <a:ext cx="55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6296" y="940252"/>
            <a:ext cx="55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6081" y="3140968"/>
            <a:ext cx="153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</a:t>
            </a:r>
            <a:r>
              <a:rPr lang="pt-BR" b="1" dirty="0" smtClean="0"/>
              <a:t>streitamento da junção</a:t>
            </a:r>
            <a:endParaRPr lang="pt-BR" b="1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6091007" y="3464134"/>
            <a:ext cx="569225" cy="5409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3568" y="5662989"/>
            <a:ext cx="420619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 diferença </a:t>
            </a:r>
            <a:r>
              <a:rPr lang="pt-BR" b="1" dirty="0" smtClean="0">
                <a:solidFill>
                  <a:srgbClr val="FF0000"/>
                </a:solidFill>
              </a:rPr>
              <a:t>d  que separa E</a:t>
            </a:r>
            <a:r>
              <a:rPr lang="pt-BR" b="1" baseline="-25000" dirty="0" smtClean="0">
                <a:solidFill>
                  <a:srgbClr val="FF0000"/>
                </a:solidFill>
              </a:rPr>
              <a:t>vp</a:t>
            </a:r>
            <a:r>
              <a:rPr lang="pt-BR" b="1" dirty="0" smtClean="0">
                <a:solidFill>
                  <a:srgbClr val="FF0000"/>
                </a:solidFill>
              </a:rPr>
              <a:t> do lado p de E</a:t>
            </a:r>
            <a:r>
              <a:rPr lang="pt-BR" b="1" baseline="-25000" dirty="0" smtClean="0">
                <a:solidFill>
                  <a:srgbClr val="FF0000"/>
                </a:solidFill>
              </a:rPr>
              <a:t>cn</a:t>
            </a:r>
            <a:r>
              <a:rPr lang="pt-BR" b="1" dirty="0" smtClean="0">
                <a:solidFill>
                  <a:srgbClr val="FF0000"/>
                </a:solidFill>
              </a:rPr>
              <a:t> é menor que x</a:t>
            </a:r>
            <a:r>
              <a:rPr lang="pt-BR" b="1" baseline="-25000" dirty="0" smtClean="0">
                <a:solidFill>
                  <a:srgbClr val="FF0000"/>
                </a:solidFill>
              </a:rPr>
              <a:t>d</a:t>
            </a:r>
            <a:r>
              <a:rPr lang="pt-BR" b="1" dirty="0" smtClean="0">
                <a:solidFill>
                  <a:srgbClr val="FF0000"/>
                </a:solidFill>
              </a:rPr>
              <a:t> que já é pequena.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8" y="5579948"/>
            <a:ext cx="55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88696" y="4293096"/>
            <a:ext cx="55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892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36439" y="479218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295183" y="1211227"/>
            <a:ext cx="36504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7282" y="1364575"/>
            <a:ext cx="7696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Na prática</a:t>
            </a:r>
            <a:r>
              <a:rPr lang="pt-BR" dirty="0"/>
              <a:t>, dispositivos de </a:t>
            </a:r>
            <a:r>
              <a:rPr lang="pt-BR" b="1" dirty="0">
                <a:solidFill>
                  <a:srgbClr val="FF0000"/>
                </a:solidFill>
              </a:rPr>
              <a:t>Si</a:t>
            </a:r>
            <a:r>
              <a:rPr lang="pt-BR" b="1" dirty="0"/>
              <a:t> </a:t>
            </a:r>
            <a:r>
              <a:rPr lang="pt-BR" dirty="0" smtClean="0"/>
              <a:t>que rompem </a:t>
            </a:r>
            <a:r>
              <a:rPr lang="pt-BR" dirty="0"/>
              <a:t>com tensões reversas de até </a:t>
            </a:r>
            <a:r>
              <a:rPr lang="pt-BR" dirty="0" smtClean="0"/>
              <a:t>≈ </a:t>
            </a:r>
            <a:r>
              <a:rPr lang="pt-BR" i="1" dirty="0"/>
              <a:t>5 V </a:t>
            </a:r>
            <a:r>
              <a:rPr lang="pt-BR" dirty="0"/>
              <a:t>são de ruptura Zener. Os </a:t>
            </a:r>
            <a:r>
              <a:rPr lang="pt-BR" b="1" dirty="0">
                <a:solidFill>
                  <a:srgbClr val="FF0000"/>
                </a:solidFill>
              </a:rPr>
              <a:t>campos </a:t>
            </a:r>
            <a:r>
              <a:rPr lang="pt-BR" b="1" dirty="0" smtClean="0">
                <a:solidFill>
                  <a:srgbClr val="FF0000"/>
                </a:solidFill>
              </a:rPr>
              <a:t>elétricos críticos </a:t>
            </a:r>
            <a:r>
              <a:rPr lang="pt-BR" b="1" dirty="0" smtClean="0">
                <a:solidFill>
                  <a:srgbClr val="FF0000"/>
                </a:solidFill>
                <a:latin typeface="Cambria Math"/>
                <a:ea typeface="Cambria Math"/>
              </a:rPr>
              <a:t>𝜉</a:t>
            </a:r>
            <a:r>
              <a:rPr lang="pt-BR" b="1" i="1" baseline="-25000" dirty="0" smtClean="0">
                <a:solidFill>
                  <a:srgbClr val="FF0000"/>
                </a:solidFill>
              </a:rPr>
              <a:t>c</a:t>
            </a:r>
            <a:r>
              <a:rPr lang="pt-BR" dirty="0"/>
              <a:t> </a:t>
            </a:r>
            <a:r>
              <a:rPr lang="pt-BR" dirty="0" smtClean="0"/>
              <a:t>que </a:t>
            </a:r>
            <a:r>
              <a:rPr lang="pt-BR" dirty="0"/>
              <a:t>fazem com que esse processo seja iniciado, </a:t>
            </a:r>
            <a:r>
              <a:rPr lang="pt-BR" dirty="0" smtClean="0"/>
              <a:t>alcançam </a:t>
            </a:r>
            <a:r>
              <a:rPr lang="pt-BR" dirty="0"/>
              <a:t>na </a:t>
            </a:r>
            <a:r>
              <a:rPr lang="pt-BR" dirty="0" smtClean="0"/>
              <a:t>prática </a:t>
            </a:r>
            <a:r>
              <a:rPr lang="pt-BR" dirty="0"/>
              <a:t>valores </a:t>
            </a:r>
            <a:r>
              <a:rPr lang="pt-BR" dirty="0" smtClean="0"/>
              <a:t>da ordem </a:t>
            </a:r>
            <a:r>
              <a:rPr lang="pt-BR" dirty="0"/>
              <a:t>de </a:t>
            </a:r>
            <a:r>
              <a:rPr lang="pt-BR" b="1" i="1" dirty="0">
                <a:solidFill>
                  <a:srgbClr val="FF0000"/>
                </a:solidFill>
              </a:rPr>
              <a:t>1,2</a:t>
            </a:r>
            <a:r>
              <a:rPr lang="pt-BR" b="1" dirty="0">
                <a:solidFill>
                  <a:srgbClr val="FF0000"/>
                </a:solidFill>
              </a:rPr>
              <a:t>×</a:t>
            </a:r>
            <a:r>
              <a:rPr lang="pt-BR" b="1" i="1" dirty="0">
                <a:solidFill>
                  <a:srgbClr val="FF0000"/>
                </a:solidFill>
              </a:rPr>
              <a:t>10</a:t>
            </a:r>
            <a:r>
              <a:rPr lang="pt-BR" b="1" i="1" baseline="30000" dirty="0">
                <a:solidFill>
                  <a:srgbClr val="FF0000"/>
                </a:solidFill>
              </a:rPr>
              <a:t>6</a:t>
            </a:r>
            <a:r>
              <a:rPr lang="pt-BR" b="1" i="1" dirty="0">
                <a:solidFill>
                  <a:srgbClr val="FF0000"/>
                </a:solidFill>
              </a:rPr>
              <a:t> V/cm</a:t>
            </a:r>
            <a:r>
              <a:rPr lang="pt-BR" dirty="0"/>
              <a:t>, em junções com </a:t>
            </a:r>
            <a:r>
              <a:rPr lang="pt-BR" b="1" dirty="0">
                <a:solidFill>
                  <a:srgbClr val="FF0000"/>
                </a:solidFill>
              </a:rPr>
              <a:t>concentrações de dopantes iguais ou superiores </a:t>
            </a:r>
            <a:r>
              <a:rPr lang="pt-BR" b="1" dirty="0" smtClean="0">
                <a:solidFill>
                  <a:srgbClr val="FF0000"/>
                </a:solidFill>
              </a:rPr>
              <a:t>a</a:t>
            </a:r>
            <a:r>
              <a:rPr lang="pt-BR" dirty="0" smtClean="0"/>
              <a:t> </a:t>
            </a:r>
            <a:r>
              <a:rPr lang="pt-BR" b="1" i="1" dirty="0" smtClean="0">
                <a:solidFill>
                  <a:srgbClr val="FF0000"/>
                </a:solidFill>
              </a:rPr>
              <a:t>10</a:t>
            </a:r>
            <a:r>
              <a:rPr lang="pt-BR" b="1" i="1" baseline="30000" dirty="0" smtClean="0">
                <a:solidFill>
                  <a:srgbClr val="FF0000"/>
                </a:solidFill>
              </a:rPr>
              <a:t>18</a:t>
            </a:r>
            <a:r>
              <a:rPr lang="pt-BR" b="1" i="1" dirty="0" smtClean="0">
                <a:solidFill>
                  <a:srgbClr val="FF0000"/>
                </a:solidFill>
              </a:rPr>
              <a:t> </a:t>
            </a:r>
            <a:r>
              <a:rPr lang="pt-BR" b="1" i="1" dirty="0">
                <a:solidFill>
                  <a:srgbClr val="FF0000"/>
                </a:solidFill>
              </a:rPr>
              <a:t>cm</a:t>
            </a:r>
            <a:r>
              <a:rPr lang="pt-BR" b="1" i="1" baseline="30000" dirty="0">
                <a:solidFill>
                  <a:srgbClr val="FF0000"/>
                </a:solidFill>
              </a:rPr>
              <a:t>-3</a:t>
            </a:r>
            <a:r>
              <a:rPr lang="pt-BR" dirty="0"/>
              <a:t>.</a:t>
            </a:r>
            <a:endParaRPr lang="pt-BR" baseline="-250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95536" y="1463464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4628" y="536751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9191" y="2420888"/>
            <a:ext cx="7215905" cy="9950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6000" dirty="0" smtClean="0"/>
              <a:t>Ruptura por Avalance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17739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4628" y="188640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282" y="1052736"/>
            <a:ext cx="769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</a:t>
            </a:r>
            <a:r>
              <a:rPr lang="pt-BR" b="1" dirty="0">
                <a:solidFill>
                  <a:srgbClr val="FF0000"/>
                </a:solidFill>
              </a:rPr>
              <a:t>junções fracamente dopadas </a:t>
            </a:r>
            <a:r>
              <a:rPr lang="pt-BR" dirty="0"/>
              <a:t>o efeito de tunelamento é desprezível devido à</a:t>
            </a:r>
          </a:p>
          <a:p>
            <a:r>
              <a:rPr lang="pt-BR" dirty="0"/>
              <a:t>extensa profundidade de depleção na </a:t>
            </a:r>
            <a:r>
              <a:rPr lang="pt-BR" dirty="0" smtClean="0"/>
              <a:t>junção.</a:t>
            </a:r>
            <a:endParaRPr lang="pt-BR" baseline="-250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395536" y="1151625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827282" y="1772816"/>
            <a:ext cx="7696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A </a:t>
            </a:r>
            <a:r>
              <a:rPr lang="pt-BR" b="1" dirty="0" smtClean="0">
                <a:solidFill>
                  <a:srgbClr val="FF0000"/>
                </a:solidFill>
              </a:rPr>
              <a:t>polarização reversa</a:t>
            </a:r>
            <a:r>
              <a:rPr lang="pt-BR" dirty="0"/>
              <a:t>, contudo, normalmente </a:t>
            </a:r>
            <a:r>
              <a:rPr lang="pt-BR" b="1" dirty="0">
                <a:solidFill>
                  <a:srgbClr val="FF0000"/>
                </a:solidFill>
              </a:rPr>
              <a:t>bombeia minoritários das respectivas regiões p e </a:t>
            </a:r>
            <a:r>
              <a:rPr lang="pt-BR" b="1" dirty="0" smtClean="0">
                <a:solidFill>
                  <a:srgbClr val="FF0000"/>
                </a:solidFill>
              </a:rPr>
              <a:t>n</a:t>
            </a:r>
            <a:r>
              <a:rPr lang="pt-BR" b="1" dirty="0">
                <a:solidFill>
                  <a:srgbClr val="FF0000"/>
                </a:solidFill>
              </a:rPr>
              <a:t>,</a:t>
            </a:r>
            <a:r>
              <a:rPr lang="pt-BR" b="1" dirty="0" smtClean="0">
                <a:solidFill>
                  <a:srgbClr val="FF0000"/>
                </a:solidFill>
              </a:rPr>
              <a:t> através da </a:t>
            </a:r>
            <a:r>
              <a:rPr lang="pt-BR" b="1" dirty="0">
                <a:solidFill>
                  <a:srgbClr val="FF0000"/>
                </a:solidFill>
              </a:rPr>
              <a:t>junção, formando uma corrente de saturação reversa </a:t>
            </a:r>
            <a:r>
              <a:rPr lang="pt-BR" b="1" i="1" dirty="0" smtClean="0">
                <a:solidFill>
                  <a:srgbClr val="FF0000"/>
                </a:solidFill>
              </a:rPr>
              <a:t>I</a:t>
            </a:r>
            <a:r>
              <a:rPr lang="pt-BR" b="1" i="1" baseline="-25000" dirty="0" smtClean="0">
                <a:solidFill>
                  <a:srgbClr val="FF0000"/>
                </a:solidFill>
              </a:rPr>
              <a:t>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com valor desprezível </a:t>
            </a:r>
            <a:r>
              <a:rPr lang="pt-BR" b="1" dirty="0" smtClean="0">
                <a:solidFill>
                  <a:srgbClr val="FF0000"/>
                </a:solidFill>
              </a:rPr>
              <a:t>na temperatura </a:t>
            </a:r>
            <a:r>
              <a:rPr lang="pt-BR" b="1" dirty="0">
                <a:solidFill>
                  <a:srgbClr val="FF0000"/>
                </a:solidFill>
              </a:rPr>
              <a:t>ambiente</a:t>
            </a:r>
            <a:r>
              <a:rPr lang="pt-BR" dirty="0"/>
              <a:t>.</a:t>
            </a:r>
            <a:endParaRPr lang="pt-BR" baseline="-25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395536" y="1871705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extBox 20"/>
          <p:cNvSpPr txBox="1"/>
          <p:nvPr/>
        </p:nvSpPr>
        <p:spPr>
          <a:xfrm>
            <a:off x="827282" y="2771596"/>
            <a:ext cx="7696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Aumentando-se a tensão reversa aplicada, o campo elétrico </a:t>
            </a:r>
            <a:r>
              <a:rPr lang="pt-BR" dirty="0" smtClean="0"/>
              <a:t>atinge valores </a:t>
            </a:r>
            <a:r>
              <a:rPr lang="pt-BR" dirty="0"/>
              <a:t>suficientemente elevados </a:t>
            </a:r>
            <a:r>
              <a:rPr lang="pt-BR" dirty="0" smtClean="0"/>
              <a:t>(</a:t>
            </a:r>
            <a:r>
              <a:rPr lang="pt-BR" dirty="0" smtClean="0">
                <a:latin typeface="Cambria Math"/>
                <a:ea typeface="Cambria Math"/>
              </a:rPr>
              <a:t>𝜉</a:t>
            </a:r>
            <a:r>
              <a:rPr lang="pt-BR" baseline="-25000" dirty="0" smtClean="0">
                <a:latin typeface="Cambria Math"/>
                <a:ea typeface="Cambria Math"/>
              </a:rPr>
              <a:t>x</a:t>
            </a:r>
            <a:r>
              <a:rPr lang="pt-BR" dirty="0" smtClean="0">
                <a:latin typeface="Cambria Math"/>
                <a:ea typeface="Cambria Math"/>
              </a:rPr>
              <a:t> &gt;= 𝜉</a:t>
            </a:r>
            <a:r>
              <a:rPr lang="pt-BR" i="1" baseline="-25000" dirty="0" smtClean="0"/>
              <a:t>c</a:t>
            </a:r>
            <a:r>
              <a:rPr lang="pt-BR" dirty="0" smtClean="0"/>
              <a:t>) </a:t>
            </a:r>
            <a:r>
              <a:rPr lang="pt-BR" dirty="0"/>
              <a:t>para acelerar os minoritários com altos índices </a:t>
            </a:r>
            <a:r>
              <a:rPr lang="pt-BR" dirty="0" smtClean="0"/>
              <a:t>de energia </a:t>
            </a:r>
            <a:r>
              <a:rPr lang="pt-BR" dirty="0"/>
              <a:t>cinética. </a:t>
            </a:r>
            <a:r>
              <a:rPr lang="pt-BR" b="1" dirty="0">
                <a:solidFill>
                  <a:srgbClr val="FF0000"/>
                </a:solidFill>
              </a:rPr>
              <a:t>Elétrons, cruzando a junção com energia cinética adequadamente elevada</a:t>
            </a:r>
            <a:r>
              <a:rPr lang="pt-BR" b="1" dirty="0" smtClean="0">
                <a:solidFill>
                  <a:srgbClr val="FF0000"/>
                </a:solidFill>
              </a:rPr>
              <a:t>, chocam-se </a:t>
            </a:r>
            <a:r>
              <a:rPr lang="pt-BR" b="1" dirty="0">
                <a:solidFill>
                  <a:srgbClr val="FF0000"/>
                </a:solidFill>
              </a:rPr>
              <a:t>com a estrutura cristalina da região de depleção e, em consequência, </a:t>
            </a:r>
            <a:r>
              <a:rPr lang="pt-BR" b="1" dirty="0" smtClean="0">
                <a:solidFill>
                  <a:srgbClr val="FF0000"/>
                </a:solidFill>
              </a:rPr>
              <a:t>conseguem ionizar </a:t>
            </a:r>
            <a:r>
              <a:rPr lang="pt-BR" b="1" dirty="0">
                <a:solidFill>
                  <a:srgbClr val="FF0000"/>
                </a:solidFill>
              </a:rPr>
              <a:t>alguns átomos da cadeia, liberando novos pares elétron-lacuna</a:t>
            </a:r>
            <a:r>
              <a:rPr lang="pt-BR" dirty="0"/>
              <a:t>.</a:t>
            </a:r>
            <a:endParaRPr lang="pt-BR" baseline="-250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395536" y="2870485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extBox 22"/>
          <p:cNvSpPr txBox="1"/>
          <p:nvPr/>
        </p:nvSpPr>
        <p:spPr>
          <a:xfrm>
            <a:off x="827282" y="4554994"/>
            <a:ext cx="76964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Os novos elétrons </a:t>
            </a:r>
            <a:r>
              <a:rPr lang="pt-BR" dirty="0" smtClean="0"/>
              <a:t>e lacunas </a:t>
            </a:r>
            <a:r>
              <a:rPr lang="pt-BR" dirty="0"/>
              <a:t>livres, gerados por esse processo, aumentam a corrente reversa da junção e, por </a:t>
            </a:r>
            <a:r>
              <a:rPr lang="pt-BR" dirty="0" smtClean="0"/>
              <a:t>sua vez</a:t>
            </a:r>
            <a:r>
              <a:rPr lang="pt-BR" dirty="0"/>
              <a:t>, podem adquirir energia cinética suficientemente elevada para gerar novos pares </a:t>
            </a:r>
            <a:r>
              <a:rPr lang="pt-BR" dirty="0" smtClean="0"/>
              <a:t>através de </a:t>
            </a:r>
            <a:r>
              <a:rPr lang="pt-BR" dirty="0"/>
              <a:t>novos impactos e assim por diante. Esse processo, conhecido como </a:t>
            </a:r>
            <a:r>
              <a:rPr lang="pt-BR" sz="2400" b="1" dirty="0"/>
              <a:t>ionização </a:t>
            </a:r>
            <a:r>
              <a:rPr lang="pt-BR" sz="2400" b="1" dirty="0" smtClean="0"/>
              <a:t>por impacto</a:t>
            </a:r>
            <a:r>
              <a:rPr lang="pt-BR" dirty="0"/>
              <a:t>, promove uma </a:t>
            </a:r>
            <a:r>
              <a:rPr lang="pt-BR" b="1" dirty="0">
                <a:solidFill>
                  <a:srgbClr val="FF0000"/>
                </a:solidFill>
              </a:rPr>
              <a:t>multiplicação de cargas livres em avalanche</a:t>
            </a:r>
            <a:r>
              <a:rPr lang="pt-BR" dirty="0"/>
              <a:t>. A corrente reversa,</a:t>
            </a:r>
          </a:p>
          <a:p>
            <a:r>
              <a:rPr lang="pt-BR" dirty="0"/>
              <a:t>normalmente desprezível, pode, então, atingir valores elevados.</a:t>
            </a:r>
            <a:endParaRPr lang="pt-BR" baseline="-25000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395536" y="4653883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57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42047" y="260648"/>
            <a:ext cx="5839519" cy="121489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chemeClr val="bg1"/>
                </a:solidFill>
              </a:rPr>
              <a:t>Junções pn Abrupta com Polarização Reversa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3326" y="2403000"/>
            <a:ext cx="542141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pPr algn="l"/>
            <a:r>
              <a:rPr lang="pt-BR" sz="2400" dirty="0" smtClean="0"/>
              <a:t>Cálculo da Profundidade de Depleção (x</a:t>
            </a:r>
            <a:r>
              <a:rPr lang="pt-BR" sz="2400" baseline="-25000" dirty="0" smtClean="0"/>
              <a:t>d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51204" y="3123080"/>
            <a:ext cx="448050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pPr algn="l"/>
            <a:r>
              <a:rPr lang="pt-BR" sz="2400" dirty="0" smtClean="0"/>
              <a:t>Cálculo da Densidade de Cargas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0148" y="3828060"/>
            <a:ext cx="3702900" cy="4690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pPr algn="l"/>
            <a:r>
              <a:rPr lang="pt-BR" sz="2400" dirty="0" smtClean="0"/>
              <a:t>Cálculo do Campo Elétrico</a:t>
            </a:r>
            <a:endParaRPr lang="pt-B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77559" y="4580928"/>
            <a:ext cx="407319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pPr algn="l"/>
            <a:r>
              <a:rPr lang="pt-BR" sz="2400" dirty="0" smtClean="0"/>
              <a:t>Cálculo do Potencial Elétrico</a:t>
            </a:r>
            <a:endParaRPr lang="pt-B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84858" y="5339562"/>
            <a:ext cx="492856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pPr algn="l"/>
            <a:r>
              <a:rPr lang="pt-BR" sz="2400" dirty="0" smtClean="0"/>
              <a:t>Cálculo da Capacitância de Depleção</a:t>
            </a:r>
            <a:endParaRPr lang="pt-B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91680" y="5991671"/>
            <a:ext cx="252913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pPr algn="l"/>
            <a:r>
              <a:rPr lang="pt-BR" sz="2400" dirty="0" smtClean="0"/>
              <a:t>Rupturas Reversas</a:t>
            </a:r>
            <a:endParaRPr lang="pt-B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63970" y="1700808"/>
            <a:ext cx="278204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pPr algn="l"/>
            <a:r>
              <a:rPr lang="pt-BR" sz="2400" dirty="0" smtClean="0"/>
              <a:t>Polarizacão Reversa</a:t>
            </a:r>
            <a:endParaRPr lang="pt-BR" sz="2400" dirty="0"/>
          </a:p>
        </p:txBody>
      </p:sp>
      <p:sp>
        <p:nvSpPr>
          <p:cNvPr id="13" name="Oval 12"/>
          <p:cNvSpPr/>
          <p:nvPr/>
        </p:nvSpPr>
        <p:spPr>
          <a:xfrm>
            <a:off x="1213809" y="1794828"/>
            <a:ext cx="261847" cy="245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14" name="Oval 13"/>
          <p:cNvSpPr/>
          <p:nvPr/>
        </p:nvSpPr>
        <p:spPr>
          <a:xfrm>
            <a:off x="1213809" y="2521160"/>
            <a:ext cx="261847" cy="245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15" name="Oval 14"/>
          <p:cNvSpPr/>
          <p:nvPr/>
        </p:nvSpPr>
        <p:spPr>
          <a:xfrm>
            <a:off x="1213809" y="3169232"/>
            <a:ext cx="261847" cy="245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16" name="Oval 15"/>
          <p:cNvSpPr/>
          <p:nvPr/>
        </p:nvSpPr>
        <p:spPr>
          <a:xfrm>
            <a:off x="1213809" y="3889312"/>
            <a:ext cx="261847" cy="245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17" name="Oval 16"/>
          <p:cNvSpPr/>
          <p:nvPr/>
        </p:nvSpPr>
        <p:spPr>
          <a:xfrm>
            <a:off x="1213809" y="4681400"/>
            <a:ext cx="261847" cy="245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18" name="Oval 17"/>
          <p:cNvSpPr/>
          <p:nvPr/>
        </p:nvSpPr>
        <p:spPr>
          <a:xfrm>
            <a:off x="1213809" y="5473488"/>
            <a:ext cx="261847" cy="245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19" name="Oval 18"/>
          <p:cNvSpPr/>
          <p:nvPr/>
        </p:nvSpPr>
        <p:spPr>
          <a:xfrm>
            <a:off x="1213809" y="6121560"/>
            <a:ext cx="261847" cy="245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3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9761" y="188640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0957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4" y="3789040"/>
            <a:ext cx="40100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26" y="5301208"/>
            <a:ext cx="40100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03129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Esquematização do E</a:t>
            </a:r>
            <a:r>
              <a:rPr lang="pt-BR" dirty="0" smtClean="0"/>
              <a:t>feito </a:t>
            </a:r>
            <a:r>
              <a:rPr lang="pt-BR" dirty="0"/>
              <a:t>de Ionização por Impacto e Avalanche em Junções </a:t>
            </a:r>
            <a:r>
              <a:rPr lang="pt-BR" i="1" dirty="0"/>
              <a:t>pn</a:t>
            </a:r>
            <a:r>
              <a:rPr lang="pt-BR" dirty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242262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Junção com </a:t>
            </a:r>
            <a:r>
              <a:rPr lang="pt-BR" b="1" dirty="0" smtClean="0"/>
              <a:t>polarização </a:t>
            </a:r>
            <a:r>
              <a:rPr lang="pt-BR" b="1" dirty="0"/>
              <a:t>r</a:t>
            </a:r>
            <a:r>
              <a:rPr lang="pt-BR" b="1" dirty="0" smtClean="0"/>
              <a:t>eversa normal antes </a:t>
            </a:r>
            <a:r>
              <a:rPr lang="pt-BR" b="1" dirty="0"/>
              <a:t>da r</a:t>
            </a:r>
            <a:r>
              <a:rPr lang="pt-BR" b="1" dirty="0" smtClean="0"/>
              <a:t>uptura.</a:t>
            </a:r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40770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Junção no </a:t>
            </a:r>
            <a:r>
              <a:rPr lang="pt-BR" b="1" dirty="0" smtClean="0"/>
              <a:t>limiar </a:t>
            </a:r>
            <a:r>
              <a:rPr lang="pt-BR" b="1" dirty="0"/>
              <a:t>da </a:t>
            </a:r>
            <a:r>
              <a:rPr lang="pt-BR" b="1" dirty="0" smtClean="0"/>
              <a:t>ruptura,</a:t>
            </a:r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4831229" y="5517232"/>
            <a:ext cx="3485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Colisões secundárias ocasionando</a:t>
            </a:r>
          </a:p>
          <a:p>
            <a:pPr algn="just"/>
            <a:r>
              <a:rPr lang="pt-BR" b="1" dirty="0" smtClean="0"/>
              <a:t>multiplicação </a:t>
            </a:r>
            <a:r>
              <a:rPr lang="pt-BR" b="1" dirty="0"/>
              <a:t>de </a:t>
            </a:r>
            <a:r>
              <a:rPr lang="pt-BR" b="1" dirty="0" smtClean="0"/>
              <a:t>cargas </a:t>
            </a:r>
            <a:r>
              <a:rPr lang="pt-BR" b="1" dirty="0"/>
              <a:t>Livres </a:t>
            </a:r>
            <a:r>
              <a:rPr lang="pt-BR" b="1" dirty="0" smtClean="0"/>
              <a:t>em</a:t>
            </a:r>
          </a:p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avalanche.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27282" y="1124744"/>
            <a:ext cx="769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 junção, nesse caso, passa de uma condição de isolante quase perfeito para a de um </a:t>
            </a:r>
            <a:r>
              <a:rPr lang="pt-BR" b="1" dirty="0" smtClean="0">
                <a:solidFill>
                  <a:srgbClr val="FF0000"/>
                </a:solidFill>
              </a:rPr>
              <a:t>ótimo condutor</a:t>
            </a:r>
            <a:r>
              <a:rPr lang="pt-BR" b="1" dirty="0">
                <a:solidFill>
                  <a:srgbClr val="FF0000"/>
                </a:solidFill>
              </a:rPr>
              <a:t>.</a:t>
            </a:r>
            <a:endParaRPr lang="pt-BR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1223633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Box 14"/>
          <p:cNvSpPr txBox="1"/>
          <p:nvPr/>
        </p:nvSpPr>
        <p:spPr>
          <a:xfrm>
            <a:off x="1624628" y="188640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282" y="1846565"/>
            <a:ext cx="7696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multiplicação de cargas livres </a:t>
            </a:r>
            <a:r>
              <a:rPr lang="pt-BR" dirty="0" smtClean="0"/>
              <a:t>é estudada </a:t>
            </a:r>
            <a:r>
              <a:rPr lang="pt-BR" dirty="0"/>
              <a:t>estatisticamente e definida por um </a:t>
            </a:r>
            <a:r>
              <a:rPr lang="pt-BR" b="1" dirty="0">
                <a:solidFill>
                  <a:srgbClr val="FF0000"/>
                </a:solidFill>
              </a:rPr>
              <a:t>coeficiente </a:t>
            </a:r>
            <a:r>
              <a:rPr lang="pt-BR" b="1" i="1" dirty="0">
                <a:solidFill>
                  <a:srgbClr val="FF0000"/>
                </a:solidFill>
              </a:rPr>
              <a:t>M</a:t>
            </a:r>
            <a:r>
              <a:rPr lang="pt-BR" dirty="0"/>
              <a:t>, chamado de </a:t>
            </a:r>
            <a:r>
              <a:rPr lang="pt-BR" b="1" dirty="0">
                <a:solidFill>
                  <a:srgbClr val="FF0000"/>
                </a:solidFill>
              </a:rPr>
              <a:t>coeficiente </a:t>
            </a:r>
            <a:r>
              <a:rPr lang="pt-BR" b="1" dirty="0" smtClean="0">
                <a:solidFill>
                  <a:srgbClr val="FF0000"/>
                </a:solidFill>
              </a:rPr>
              <a:t>de multiplicação</a:t>
            </a:r>
            <a:r>
              <a:rPr lang="pt-BR" dirty="0"/>
              <a:t>, que vale a razão entre a quantidade de cargas livres que deixam a junção e </a:t>
            </a:r>
            <a:r>
              <a:rPr lang="pt-BR" dirty="0" smtClean="0"/>
              <a:t>a quantidade </a:t>
            </a:r>
            <a:r>
              <a:rPr lang="pt-BR" dirty="0"/>
              <a:t>de cargas livres que nela penetram.</a:t>
            </a:r>
            <a:endParaRPr lang="pt-BR" baseline="-250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395536" y="1945454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827282" y="3164775"/>
            <a:ext cx="7696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valor de </a:t>
            </a:r>
            <a:r>
              <a:rPr lang="pt-BR" i="1" dirty="0"/>
              <a:t>M </a:t>
            </a:r>
            <a:r>
              <a:rPr lang="pt-BR" dirty="0"/>
              <a:t>é </a:t>
            </a:r>
            <a:r>
              <a:rPr lang="pt-BR" dirty="0" smtClean="0"/>
              <a:t>dado pela </a:t>
            </a:r>
            <a:r>
              <a:rPr lang="pt-BR" dirty="0"/>
              <a:t>e</a:t>
            </a:r>
            <a:r>
              <a:rPr lang="pt-BR" dirty="0" smtClean="0"/>
              <a:t>quação </a:t>
            </a:r>
            <a:r>
              <a:rPr lang="pt-BR" dirty="0"/>
              <a:t>1.35 na qual </a:t>
            </a:r>
            <a:r>
              <a:rPr lang="pt-BR" b="1" i="1" dirty="0">
                <a:solidFill>
                  <a:srgbClr val="FF0000"/>
                </a:solidFill>
              </a:rPr>
              <a:t>B</a:t>
            </a:r>
            <a:r>
              <a:rPr lang="pt-BR" b="1" i="1" baseline="-25000" dirty="0">
                <a:solidFill>
                  <a:srgbClr val="FF0000"/>
                </a:solidFill>
              </a:rPr>
              <a:t>V </a:t>
            </a:r>
            <a:r>
              <a:rPr lang="pt-BR" i="1" baseline="-25000" dirty="0" smtClean="0"/>
              <a:t> </a:t>
            </a:r>
            <a:r>
              <a:rPr lang="pt-BR" dirty="0" smtClean="0"/>
              <a:t>é </a:t>
            </a:r>
            <a:r>
              <a:rPr lang="pt-BR" dirty="0"/>
              <a:t>a </a:t>
            </a:r>
            <a:r>
              <a:rPr lang="pt-BR" b="1" dirty="0">
                <a:solidFill>
                  <a:srgbClr val="FF0000"/>
                </a:solidFill>
              </a:rPr>
              <a:t>tensão de ruptura reversa</a:t>
            </a:r>
            <a:r>
              <a:rPr lang="pt-BR" dirty="0"/>
              <a:t>, </a:t>
            </a:r>
            <a:r>
              <a:rPr lang="pt-BR" b="1" i="1" dirty="0">
                <a:solidFill>
                  <a:srgbClr val="FF0000"/>
                </a:solidFill>
              </a:rPr>
              <a:t>V</a:t>
            </a:r>
            <a:r>
              <a:rPr lang="pt-BR" b="1" i="1" baseline="-25000" dirty="0">
                <a:solidFill>
                  <a:srgbClr val="FF0000"/>
                </a:solidFill>
              </a:rPr>
              <a:t>R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é a tensão reversa aplicada </a:t>
            </a:r>
            <a:r>
              <a:rPr lang="pt-BR" dirty="0"/>
              <a:t>e </a:t>
            </a:r>
            <a:r>
              <a:rPr lang="pt-BR" b="1" i="1" dirty="0">
                <a:solidFill>
                  <a:srgbClr val="FF0000"/>
                </a:solidFill>
              </a:rPr>
              <a:t>n </a:t>
            </a:r>
            <a:r>
              <a:rPr lang="pt-BR" b="1" dirty="0" smtClean="0">
                <a:solidFill>
                  <a:srgbClr val="FF0000"/>
                </a:solidFill>
              </a:rPr>
              <a:t>é um </a:t>
            </a:r>
            <a:r>
              <a:rPr lang="pt-BR" b="1" dirty="0">
                <a:solidFill>
                  <a:srgbClr val="FF0000"/>
                </a:solidFill>
              </a:rPr>
              <a:t>coeficiente empírico </a:t>
            </a:r>
            <a:r>
              <a:rPr lang="pt-BR" dirty="0"/>
              <a:t>determinado em função do semicondutor usado e </a:t>
            </a:r>
            <a:r>
              <a:rPr lang="pt-BR" dirty="0" smtClean="0"/>
              <a:t>das concentrações </a:t>
            </a:r>
            <a:r>
              <a:rPr lang="pt-BR" dirty="0"/>
              <a:t>de dopantes. Valores de </a:t>
            </a:r>
            <a:r>
              <a:rPr lang="pt-BR" i="1" dirty="0"/>
              <a:t>n </a:t>
            </a:r>
            <a:r>
              <a:rPr lang="pt-BR" dirty="0"/>
              <a:t>bem aceitos na prática para o </a:t>
            </a:r>
            <a:r>
              <a:rPr lang="pt-BR" b="1" dirty="0"/>
              <a:t>Si </a:t>
            </a:r>
            <a:r>
              <a:rPr lang="pt-BR" dirty="0"/>
              <a:t>ficam</a:t>
            </a:r>
            <a:r>
              <a:rPr lang="pt-BR" dirty="0" smtClean="0"/>
              <a:t>, normalmente</a:t>
            </a:r>
            <a:r>
              <a:rPr lang="pt-BR" dirty="0"/>
              <a:t>, na faixa: </a:t>
            </a:r>
            <a:r>
              <a:rPr lang="pt-BR" i="1" dirty="0"/>
              <a:t>2 </a:t>
            </a:r>
            <a:r>
              <a:rPr lang="pt-BR" dirty="0" smtClean="0"/>
              <a:t>&lt;= </a:t>
            </a:r>
            <a:r>
              <a:rPr lang="pt-BR" i="1" dirty="0"/>
              <a:t>n </a:t>
            </a:r>
            <a:r>
              <a:rPr lang="pt-BR" dirty="0" smtClean="0"/>
              <a:t>&lt;= </a:t>
            </a:r>
            <a:r>
              <a:rPr lang="pt-BR" i="1" dirty="0"/>
              <a:t>6 </a:t>
            </a:r>
            <a:r>
              <a:rPr lang="pt-BR" dirty="0" smtClean="0"/>
              <a:t>.</a:t>
            </a:r>
            <a:endParaRPr lang="pt-BR" baseline="-25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395536" y="3263664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17" y="4661821"/>
            <a:ext cx="1787567" cy="130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4891226"/>
            <a:ext cx="73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(1.35)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40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 animBg="1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27282" y="1484784"/>
            <a:ext cx="76964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Equação </a:t>
            </a:r>
            <a:r>
              <a:rPr lang="pt-BR" i="1" dirty="0"/>
              <a:t>1.35 </a:t>
            </a:r>
            <a:r>
              <a:rPr lang="pt-BR" dirty="0"/>
              <a:t>tem validade para </a:t>
            </a:r>
            <a:r>
              <a:rPr lang="pt-BR" i="1" dirty="0"/>
              <a:t>0 </a:t>
            </a:r>
            <a:r>
              <a:rPr lang="pt-BR" dirty="0" smtClean="0"/>
              <a:t>&lt;= </a:t>
            </a:r>
            <a:r>
              <a:rPr lang="pt-BR" i="1" dirty="0"/>
              <a:t>V</a:t>
            </a:r>
            <a:r>
              <a:rPr lang="pt-BR" i="1" baseline="-25000" dirty="0"/>
              <a:t>R</a:t>
            </a:r>
            <a:r>
              <a:rPr lang="pt-BR" i="1" dirty="0"/>
              <a:t> </a:t>
            </a:r>
            <a:r>
              <a:rPr lang="pt-BR" dirty="0" smtClean="0"/>
              <a:t>&gt;= </a:t>
            </a:r>
            <a:r>
              <a:rPr lang="pt-BR" i="1" dirty="0"/>
              <a:t>B</a:t>
            </a:r>
            <a:r>
              <a:rPr lang="pt-BR" i="1" baseline="-25000" dirty="0"/>
              <a:t>V</a:t>
            </a:r>
            <a:r>
              <a:rPr lang="pt-BR" dirty="0"/>
              <a:t>, em módulo, e, nessa faixa, </a:t>
            </a:r>
            <a:r>
              <a:rPr lang="pt-BR" dirty="0" smtClean="0"/>
              <a:t>estabelece-se que </a:t>
            </a:r>
            <a:r>
              <a:rPr lang="pt-BR" dirty="0"/>
              <a:t>1 </a:t>
            </a:r>
            <a:r>
              <a:rPr lang="pt-BR" dirty="0" smtClean="0"/>
              <a:t>&lt;= </a:t>
            </a:r>
            <a:r>
              <a:rPr lang="pt-BR" i="1" dirty="0"/>
              <a:t>M </a:t>
            </a:r>
            <a:r>
              <a:rPr lang="pt-BR" dirty="0" smtClean="0"/>
              <a:t>&lt;= </a:t>
            </a:r>
            <a:r>
              <a:rPr lang="pt-BR" sz="2000" dirty="0" smtClean="0"/>
              <a:t>∞,</a:t>
            </a:r>
            <a:r>
              <a:rPr lang="pt-BR" dirty="0" smtClean="0"/>
              <a:t> </a:t>
            </a:r>
            <a:r>
              <a:rPr lang="pt-BR" dirty="0"/>
              <a:t>denotando o aumento indiscriminado da corrente reversa quando </a:t>
            </a:r>
            <a:r>
              <a:rPr lang="pt-BR" i="1" dirty="0"/>
              <a:t>V</a:t>
            </a:r>
            <a:r>
              <a:rPr lang="pt-BR" i="1" baseline="-25000" dirty="0"/>
              <a:t>R </a:t>
            </a:r>
            <a:r>
              <a:rPr lang="pt-BR" dirty="0" smtClean="0"/>
              <a:t>     </a:t>
            </a:r>
            <a:r>
              <a:rPr lang="pt-BR" i="1" dirty="0" smtClean="0"/>
              <a:t>B</a:t>
            </a:r>
            <a:r>
              <a:rPr lang="pt-BR" i="1" baseline="-25000" dirty="0" smtClean="0"/>
              <a:t>V</a:t>
            </a:r>
            <a:r>
              <a:rPr lang="pt-BR" dirty="0" smtClean="0"/>
              <a:t>. </a:t>
            </a:r>
            <a:r>
              <a:rPr lang="pt-BR" b="1" dirty="0" smtClean="0">
                <a:solidFill>
                  <a:srgbClr val="FF0000"/>
                </a:solidFill>
              </a:rPr>
              <a:t>O </a:t>
            </a:r>
            <a:r>
              <a:rPr lang="pt-BR" b="1" dirty="0">
                <a:solidFill>
                  <a:srgbClr val="FF0000"/>
                </a:solidFill>
              </a:rPr>
              <a:t>fator de multiplicação e, consequentemente, a tensão de ruptura reversa, possui </a:t>
            </a:r>
            <a:r>
              <a:rPr lang="pt-BR" b="1" dirty="0" smtClean="0">
                <a:solidFill>
                  <a:srgbClr val="FF0000"/>
                </a:solidFill>
              </a:rPr>
              <a:t>forte dependência </a:t>
            </a:r>
            <a:r>
              <a:rPr lang="pt-BR" b="1" dirty="0">
                <a:solidFill>
                  <a:srgbClr val="FF0000"/>
                </a:solidFill>
              </a:rPr>
              <a:t>do campo elétrico aplicado à junção</a:t>
            </a:r>
            <a:r>
              <a:rPr lang="pt-BR" dirty="0"/>
              <a:t>.</a:t>
            </a:r>
            <a:endParaRPr lang="pt-BR" baseline="-250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95536" y="1583673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Box 14"/>
          <p:cNvSpPr txBox="1"/>
          <p:nvPr/>
        </p:nvSpPr>
        <p:spPr>
          <a:xfrm>
            <a:off x="1624628" y="188640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246" y="836712"/>
            <a:ext cx="3060248" cy="51598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2400" dirty="0" smtClean="0"/>
              <a:t>Ruptura por Avalance</a:t>
            </a:r>
            <a:endParaRPr lang="pt-BR" sz="24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22053"/>
            <a:ext cx="3792855" cy="80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496" y="4240772"/>
            <a:ext cx="85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(1.29)</a:t>
            </a:r>
            <a:endParaRPr lang="pt-BR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44398"/>
            <a:ext cx="2950464" cy="88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9092" y="5103455"/>
            <a:ext cx="85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(1.30)</a:t>
            </a:r>
            <a:endParaRPr lang="pt-BR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211960" y="2238836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7282" y="3073023"/>
            <a:ext cx="769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Chamando-se de </a:t>
            </a:r>
            <a:r>
              <a:rPr lang="pt-BR" i="1" dirty="0"/>
              <a:t>campo elétrico </a:t>
            </a:r>
            <a:r>
              <a:rPr lang="pt-BR" i="1" dirty="0" smtClean="0"/>
              <a:t>crítico</a:t>
            </a:r>
            <a:r>
              <a:rPr lang="pt-BR" dirty="0" smtClean="0"/>
              <a:t>, </a:t>
            </a:r>
            <a:r>
              <a:rPr lang="pt-BR" dirty="0" smtClean="0">
                <a:latin typeface="Cambria Math"/>
                <a:ea typeface="Cambria Math"/>
              </a:rPr>
              <a:t>𝜉</a:t>
            </a:r>
            <a:r>
              <a:rPr lang="pt-BR" i="1" baseline="-25000" dirty="0" smtClean="0"/>
              <a:t>c</a:t>
            </a:r>
            <a:r>
              <a:rPr lang="pt-BR" i="1" dirty="0" smtClean="0"/>
              <a:t> </a:t>
            </a:r>
            <a:r>
              <a:rPr lang="pt-BR" dirty="0" smtClean="0"/>
              <a:t>, </a:t>
            </a:r>
            <a:r>
              <a:rPr lang="pt-BR" dirty="0"/>
              <a:t>o campo que, aplicado à junção, causa sua ruptura reversa e usando-se as Equações </a:t>
            </a:r>
            <a:r>
              <a:rPr lang="pt-BR" dirty="0" smtClean="0"/>
              <a:t>1.29 e 1.30, </a:t>
            </a:r>
            <a:r>
              <a:rPr lang="pt-BR" dirty="0"/>
              <a:t>tem-se que:</a:t>
            </a:r>
            <a:endParaRPr lang="pt-BR" baseline="-25000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395536" y="3171912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ight Arrow 5"/>
          <p:cNvSpPr/>
          <p:nvPr/>
        </p:nvSpPr>
        <p:spPr>
          <a:xfrm>
            <a:off x="5220072" y="4581128"/>
            <a:ext cx="406718" cy="3806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02" y="4096769"/>
            <a:ext cx="3353848" cy="134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ight Arrow 26"/>
          <p:cNvSpPr/>
          <p:nvPr/>
        </p:nvSpPr>
        <p:spPr>
          <a:xfrm>
            <a:off x="448018" y="5903477"/>
            <a:ext cx="406718" cy="3806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19" y="5696192"/>
            <a:ext cx="3388424" cy="79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ight Arrow 27"/>
          <p:cNvSpPr/>
          <p:nvPr/>
        </p:nvSpPr>
        <p:spPr>
          <a:xfrm>
            <a:off x="4669338" y="5759461"/>
            <a:ext cx="406718" cy="3806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661248"/>
            <a:ext cx="3180969" cy="81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72" y="6167585"/>
            <a:ext cx="68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59465" y="6444044"/>
            <a:ext cx="95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(1.36a )</a:t>
            </a:r>
            <a:endParaRPr lang="pt-BR" dirty="0"/>
          </a:p>
        </p:txBody>
      </p:sp>
      <p:sp>
        <p:nvSpPr>
          <p:cNvPr id="21" name="TextBox 20"/>
          <p:cNvSpPr txBox="1"/>
          <p:nvPr/>
        </p:nvSpPr>
        <p:spPr>
          <a:xfrm>
            <a:off x="8191236" y="5795972"/>
            <a:ext cx="95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(1.36b )</a:t>
            </a:r>
            <a:endParaRPr lang="pt-BR" dirty="0"/>
          </a:p>
        </p:txBody>
      </p:sp>
      <p:sp>
        <p:nvSpPr>
          <p:cNvPr id="2" name="Right Brace 1"/>
          <p:cNvSpPr/>
          <p:nvPr/>
        </p:nvSpPr>
        <p:spPr>
          <a:xfrm>
            <a:off x="4796810" y="4022053"/>
            <a:ext cx="318898" cy="145073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1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25" grpId="0" animBg="1"/>
      <p:bldP spid="6" grpId="0" animBg="1"/>
      <p:bldP spid="27" grpId="0" animBg="1"/>
      <p:bldP spid="28" grpId="0" animBg="1"/>
      <p:bldP spid="20" grpId="0"/>
      <p:bldP spid="21" grpId="0"/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24628" y="116632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0014" y="620688"/>
            <a:ext cx="671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Valores de Campo Elétrico Crítico </a:t>
            </a:r>
            <a:r>
              <a:rPr lang="pt-BR" b="1" dirty="0" smtClean="0"/>
              <a:t>(</a:t>
            </a:r>
            <a:r>
              <a:rPr lang="pt-BR" b="1" dirty="0" smtClean="0">
                <a:latin typeface="Cambria Math"/>
                <a:ea typeface="Cambria Math"/>
              </a:rPr>
              <a:t>𝜉</a:t>
            </a:r>
            <a:r>
              <a:rPr lang="pt-BR" b="1" baseline="-25000" dirty="0">
                <a:latin typeface="Cambria Math"/>
                <a:ea typeface="Cambria Math"/>
              </a:rPr>
              <a:t>c</a:t>
            </a:r>
            <a:r>
              <a:rPr lang="pt-BR" b="1" dirty="0" smtClean="0">
                <a:latin typeface="Cambria Math"/>
                <a:ea typeface="Cambria Math"/>
              </a:rPr>
              <a:t>)</a:t>
            </a:r>
            <a:r>
              <a:rPr lang="pt-BR" b="1" dirty="0" smtClean="0"/>
              <a:t>em </a:t>
            </a:r>
            <a:r>
              <a:rPr lang="pt-BR" b="1" dirty="0"/>
              <a:t>F</a:t>
            </a:r>
            <a:r>
              <a:rPr lang="pt-BR" b="1" dirty="0" smtClean="0"/>
              <a:t>unção </a:t>
            </a:r>
            <a:r>
              <a:rPr lang="pt-BR" b="1" dirty="0"/>
              <a:t>da </a:t>
            </a:r>
            <a:endParaRPr lang="pt-BR" b="1" dirty="0" smtClean="0"/>
          </a:p>
          <a:p>
            <a:pPr algn="ctr"/>
            <a:r>
              <a:rPr lang="pt-BR" b="1" dirty="0" smtClean="0"/>
              <a:t>Concentração </a:t>
            </a:r>
            <a:r>
              <a:rPr lang="pt-BR" b="1" dirty="0"/>
              <a:t>de </a:t>
            </a:r>
            <a:r>
              <a:rPr lang="pt-BR" b="1" dirty="0" smtClean="0"/>
              <a:t>Dopantes (N) </a:t>
            </a:r>
            <a:r>
              <a:rPr lang="pt-BR" b="1" dirty="0"/>
              <a:t>em </a:t>
            </a:r>
            <a:r>
              <a:rPr lang="pt-BR" b="1" dirty="0" smtClean="0"/>
              <a:t>Junções </a:t>
            </a:r>
            <a:r>
              <a:rPr lang="pt-BR" b="1" i="1" dirty="0" smtClean="0"/>
              <a:t>pn </a:t>
            </a:r>
            <a:r>
              <a:rPr lang="pt-BR" b="1" dirty="0"/>
              <a:t>de </a:t>
            </a:r>
            <a:r>
              <a:rPr lang="pt-BR" b="1" dirty="0" smtClean="0"/>
              <a:t>Si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196752"/>
            <a:ext cx="73628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ight Arrow 25"/>
          <p:cNvSpPr/>
          <p:nvPr/>
        </p:nvSpPr>
        <p:spPr>
          <a:xfrm rot="10800000">
            <a:off x="8253413" y="2581697"/>
            <a:ext cx="406718" cy="3806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ight Arrow 28"/>
          <p:cNvSpPr/>
          <p:nvPr/>
        </p:nvSpPr>
        <p:spPr>
          <a:xfrm>
            <a:off x="448377" y="2556933"/>
            <a:ext cx="406718" cy="3806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827282" y="3356992"/>
            <a:ext cx="7696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junções </a:t>
            </a:r>
            <a:r>
              <a:rPr lang="pt-BR" b="1" dirty="0"/>
              <a:t>pn </a:t>
            </a:r>
            <a:r>
              <a:rPr lang="pt-BR" dirty="0" smtClean="0"/>
              <a:t>de Si com </a:t>
            </a:r>
            <a:r>
              <a:rPr lang="pt-BR" dirty="0"/>
              <a:t>concentração de dopantes </a:t>
            </a:r>
            <a:r>
              <a:rPr lang="pt-BR" i="1" dirty="0"/>
              <a:t>N </a:t>
            </a:r>
            <a:r>
              <a:rPr lang="pt-BR" dirty="0"/>
              <a:t>≈</a:t>
            </a:r>
            <a:r>
              <a:rPr lang="pt-BR" dirty="0" smtClean="0"/>
              <a:t> </a:t>
            </a:r>
            <a:r>
              <a:rPr lang="pt-BR" i="1" dirty="0" smtClean="0"/>
              <a:t>1,1</a:t>
            </a:r>
            <a:r>
              <a:rPr lang="pt-BR" dirty="0" smtClean="0"/>
              <a:t>×</a:t>
            </a:r>
            <a:r>
              <a:rPr lang="pt-BR" i="1" dirty="0" smtClean="0"/>
              <a:t>10</a:t>
            </a:r>
            <a:r>
              <a:rPr lang="pt-BR" i="1" baseline="30000" dirty="0" smtClean="0"/>
              <a:t>18</a:t>
            </a:r>
            <a:r>
              <a:rPr lang="pt-BR" i="1" dirty="0" smtClean="0"/>
              <a:t> cm</a:t>
            </a:r>
            <a:r>
              <a:rPr lang="pt-BR" i="1" baseline="30000" dirty="0" smtClean="0"/>
              <a:t>-3</a:t>
            </a:r>
            <a:r>
              <a:rPr lang="pt-BR" dirty="0"/>
              <a:t>, como indica a </a:t>
            </a:r>
            <a:r>
              <a:rPr lang="pt-BR" dirty="0" smtClean="0"/>
              <a:t>Tabela, existe uma </a:t>
            </a:r>
            <a:r>
              <a:rPr lang="pt-BR" dirty="0"/>
              <a:t>região de transição na qual os dois processos de ruptura podem estar presentes </a:t>
            </a:r>
            <a:r>
              <a:rPr lang="pt-BR" dirty="0" smtClean="0"/>
              <a:t>ao mesmo </a:t>
            </a:r>
            <a:r>
              <a:rPr lang="pt-BR" dirty="0"/>
              <a:t>tempo, isto é, a largura de depleção ainda é suficientemente estreita para </a:t>
            </a:r>
            <a:r>
              <a:rPr lang="pt-BR" dirty="0" smtClean="0"/>
              <a:t>permitir tunelamento </a:t>
            </a:r>
            <a:r>
              <a:rPr lang="pt-BR" dirty="0"/>
              <a:t>e a tensão reversa aplicada já é suficientemente alta para permitir </a:t>
            </a:r>
            <a:r>
              <a:rPr lang="pt-BR" dirty="0" smtClean="0"/>
              <a:t>ionizações por </a:t>
            </a:r>
            <a:r>
              <a:rPr lang="pt-BR" dirty="0"/>
              <a:t>impacto e, consequentemente, avalanche.</a:t>
            </a:r>
            <a:endParaRPr lang="pt-BR" baseline="-25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95536" y="3455881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899290" y="5085184"/>
            <a:ext cx="7696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outros materiais como </a:t>
            </a:r>
            <a:r>
              <a:rPr lang="pt-BR" i="1" dirty="0"/>
              <a:t>Ge</a:t>
            </a:r>
            <a:r>
              <a:rPr lang="pt-BR" dirty="0"/>
              <a:t>, </a:t>
            </a:r>
            <a:r>
              <a:rPr lang="pt-BR" i="1" dirty="0"/>
              <a:t>GaAs</a:t>
            </a:r>
            <a:r>
              <a:rPr lang="pt-BR" dirty="0"/>
              <a:t>, </a:t>
            </a:r>
            <a:r>
              <a:rPr lang="pt-BR" i="1" dirty="0"/>
              <a:t>GaP</a:t>
            </a:r>
            <a:r>
              <a:rPr lang="pt-BR" dirty="0"/>
              <a:t>, etc., os valores de 𝜉</a:t>
            </a:r>
            <a:r>
              <a:rPr lang="pt-BR" i="1" baseline="-25000" dirty="0" smtClean="0"/>
              <a:t>c</a:t>
            </a:r>
            <a:r>
              <a:rPr lang="pt-BR" i="1" dirty="0" smtClean="0"/>
              <a:t> </a:t>
            </a:r>
            <a:r>
              <a:rPr lang="pt-BR" dirty="0"/>
              <a:t>em função da</a:t>
            </a:r>
          </a:p>
          <a:p>
            <a:pPr algn="just"/>
            <a:r>
              <a:rPr lang="pt-BR" dirty="0"/>
              <a:t>concentração de dopantes possuem valores distintos dos apresentados na Tabela </a:t>
            </a:r>
            <a:r>
              <a:rPr lang="pt-BR" dirty="0" smtClean="0"/>
              <a:t>anterior</a:t>
            </a:r>
            <a:r>
              <a:rPr lang="pt-BR" i="1" dirty="0" smtClean="0"/>
              <a:t> </a:t>
            </a:r>
            <a:r>
              <a:rPr lang="pt-BR" dirty="0" smtClean="0"/>
              <a:t>e devem </a:t>
            </a:r>
            <a:r>
              <a:rPr lang="pt-BR" dirty="0"/>
              <a:t>ser obtidos na literatura especializada [1].</a:t>
            </a:r>
            <a:endParaRPr lang="pt-BR" baseline="-250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67544" y="5184073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61" y="6116334"/>
            <a:ext cx="6991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95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24628" y="404664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282" y="1124744"/>
            <a:ext cx="7696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</a:t>
            </a:r>
            <a:r>
              <a:rPr lang="pt-BR" dirty="0" smtClean="0"/>
              <a:t>ara </a:t>
            </a:r>
            <a:r>
              <a:rPr lang="pt-BR" i="1" dirty="0"/>
              <a:t>V</a:t>
            </a:r>
            <a:r>
              <a:rPr lang="pt-BR" i="1" baseline="-25000" dirty="0"/>
              <a:t>R</a:t>
            </a:r>
            <a:r>
              <a:rPr lang="pt-BR" i="1" dirty="0"/>
              <a:t> </a:t>
            </a:r>
            <a:r>
              <a:rPr lang="pt-BR" dirty="0" smtClean="0"/>
              <a:t>&gt;= </a:t>
            </a:r>
            <a:r>
              <a:rPr lang="pt-BR" i="1" dirty="0"/>
              <a:t>B</a:t>
            </a:r>
            <a:r>
              <a:rPr lang="pt-BR" i="1" baseline="-25000" dirty="0"/>
              <a:t>V</a:t>
            </a:r>
            <a:r>
              <a:rPr lang="pt-BR" dirty="0"/>
              <a:t>, a largura </a:t>
            </a:r>
            <a:r>
              <a:rPr lang="pt-BR" dirty="0" smtClean="0"/>
              <a:t>de depleção </a:t>
            </a:r>
            <a:r>
              <a:rPr lang="pt-BR" dirty="0"/>
              <a:t>da junção </a:t>
            </a:r>
            <a:r>
              <a:rPr lang="pt-BR" b="1" dirty="0"/>
              <a:t>pn </a:t>
            </a:r>
            <a:r>
              <a:rPr lang="pt-BR" dirty="0"/>
              <a:t>não mais aumenta significativamente atingindo, portanto, o valor </a:t>
            </a:r>
            <a:r>
              <a:rPr lang="pt-BR" dirty="0" smtClean="0"/>
              <a:t>de </a:t>
            </a:r>
            <a:r>
              <a:rPr lang="pt-BR" i="1" dirty="0" smtClean="0"/>
              <a:t>x</a:t>
            </a:r>
            <a:r>
              <a:rPr lang="pt-BR" i="1" baseline="-25000" dirty="0" smtClean="0"/>
              <a:t>d(max</a:t>
            </a:r>
            <a:r>
              <a:rPr lang="pt-BR" i="1" baseline="-25000" dirty="0"/>
              <a:t>)</a:t>
            </a:r>
            <a:r>
              <a:rPr lang="pt-BR" dirty="0"/>
              <a:t>, que pode ser calculado pela Equação </a:t>
            </a:r>
            <a:r>
              <a:rPr lang="pt-BR" i="1" dirty="0"/>
              <a:t>1.29 </a:t>
            </a:r>
            <a:r>
              <a:rPr lang="pt-BR" dirty="0"/>
              <a:t>com </a:t>
            </a:r>
            <a:r>
              <a:rPr lang="pt-BR" i="1" dirty="0"/>
              <a:t>V</a:t>
            </a:r>
            <a:r>
              <a:rPr lang="pt-BR" i="1" baseline="-25000" dirty="0"/>
              <a:t>R</a:t>
            </a:r>
            <a:r>
              <a:rPr lang="pt-BR" i="1" dirty="0"/>
              <a:t> = B</a:t>
            </a:r>
            <a:r>
              <a:rPr lang="pt-BR" i="1" baseline="-25000" dirty="0"/>
              <a:t>V</a:t>
            </a:r>
            <a:r>
              <a:rPr lang="pt-BR" dirty="0"/>
              <a:t>. </a:t>
            </a:r>
            <a:endParaRPr lang="pt-BR" baseline="-25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95536" y="1223633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90184"/>
            <a:ext cx="3792855" cy="80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32040" y="2257018"/>
            <a:ext cx="85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(1.29)</a:t>
            </a:r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899290" y="3153742"/>
            <a:ext cx="7696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partir desse ponto, </a:t>
            </a:r>
            <a:r>
              <a:rPr lang="pt-BR" b="1" dirty="0" smtClean="0">
                <a:solidFill>
                  <a:srgbClr val="FF0000"/>
                </a:solidFill>
              </a:rPr>
              <a:t>o aumento </a:t>
            </a:r>
            <a:r>
              <a:rPr lang="pt-BR" b="1" dirty="0">
                <a:solidFill>
                  <a:srgbClr val="FF0000"/>
                </a:solidFill>
              </a:rPr>
              <a:t>do campo elétrico é totalmente transformado em energia cinética de </a:t>
            </a:r>
            <a:r>
              <a:rPr lang="pt-BR" b="1" dirty="0" smtClean="0">
                <a:solidFill>
                  <a:srgbClr val="FF0000"/>
                </a:solidFill>
              </a:rPr>
              <a:t>portadores livres</a:t>
            </a:r>
            <a:r>
              <a:rPr lang="pt-BR" dirty="0" smtClean="0"/>
              <a:t> </a:t>
            </a:r>
            <a:r>
              <a:rPr lang="pt-BR" b="1" dirty="0">
                <a:solidFill>
                  <a:srgbClr val="FF0000"/>
                </a:solidFill>
              </a:rPr>
              <a:t>e o potencial sobre a junção deixa de crescer significativamente</a:t>
            </a:r>
            <a:r>
              <a:rPr lang="pt-BR" dirty="0"/>
              <a:t>, embora </a:t>
            </a:r>
            <a:r>
              <a:rPr lang="pt-BR" b="1" dirty="0">
                <a:solidFill>
                  <a:srgbClr val="FF0000"/>
                </a:solidFill>
              </a:rPr>
              <a:t>a </a:t>
            </a:r>
            <a:r>
              <a:rPr lang="pt-BR" b="1" dirty="0" smtClean="0">
                <a:solidFill>
                  <a:srgbClr val="FF0000"/>
                </a:solidFill>
              </a:rPr>
              <a:t>corrente reversa </a:t>
            </a:r>
            <a:r>
              <a:rPr lang="pt-BR" b="1" dirty="0">
                <a:solidFill>
                  <a:srgbClr val="FF0000"/>
                </a:solidFill>
              </a:rPr>
              <a:t>tenha seu valor consideravelmente aumentado pelo processo de avalanche</a:t>
            </a:r>
            <a:r>
              <a:rPr lang="pt-BR" dirty="0"/>
              <a:t>.</a:t>
            </a:r>
            <a:endParaRPr lang="pt-BR" baseline="-25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71580" y="4582869"/>
            <a:ext cx="769647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Junções </a:t>
            </a:r>
            <a:r>
              <a:rPr lang="pt-BR" dirty="0"/>
              <a:t>na condição de ruptura reversa podem trabalhar como </a:t>
            </a:r>
            <a:r>
              <a:rPr lang="pt-BR" b="1" dirty="0" smtClean="0">
                <a:solidFill>
                  <a:srgbClr val="FF0000"/>
                </a:solidFill>
              </a:rPr>
              <a:t>excelentes referências </a:t>
            </a:r>
            <a:r>
              <a:rPr lang="pt-BR" b="1" dirty="0">
                <a:solidFill>
                  <a:srgbClr val="FF0000"/>
                </a:solidFill>
              </a:rPr>
              <a:t>de tensão</a:t>
            </a:r>
            <a:r>
              <a:rPr lang="pt-BR" dirty="0"/>
              <a:t>, com </a:t>
            </a:r>
            <a:r>
              <a:rPr lang="pt-BR" b="1" i="1" dirty="0">
                <a:solidFill>
                  <a:srgbClr val="FF0000"/>
                </a:solidFill>
              </a:rPr>
              <a:t>V</a:t>
            </a:r>
            <a:r>
              <a:rPr lang="pt-BR" b="1" i="1" baseline="-25000" dirty="0">
                <a:solidFill>
                  <a:srgbClr val="FF0000"/>
                </a:solidFill>
              </a:rPr>
              <a:t>ref </a:t>
            </a:r>
            <a:r>
              <a:rPr lang="pt-BR" b="1" dirty="0">
                <a:solidFill>
                  <a:srgbClr val="FF0000"/>
                </a:solidFill>
              </a:rPr>
              <a:t> ≈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i="1" dirty="0">
                <a:solidFill>
                  <a:srgbClr val="FF0000"/>
                </a:solidFill>
              </a:rPr>
              <a:t>B</a:t>
            </a:r>
            <a:r>
              <a:rPr lang="pt-BR" b="1" i="1" baseline="-25000" dirty="0">
                <a:solidFill>
                  <a:srgbClr val="FF0000"/>
                </a:solidFill>
              </a:rPr>
              <a:t>V</a:t>
            </a:r>
            <a:r>
              <a:rPr lang="pt-BR" dirty="0"/>
              <a:t>.</a:t>
            </a:r>
            <a:endParaRPr lang="pt-BR" baseline="-250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439834" y="4681758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93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42047" y="629928"/>
            <a:ext cx="5839519" cy="121489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chemeClr val="bg1"/>
                </a:solidFill>
              </a:rPr>
              <a:t>Junções pn Abrupta com Polarização Reversa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2835" y="2564904"/>
            <a:ext cx="5963558" cy="9061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5400" dirty="0" smtClean="0"/>
              <a:t>Polarizacão Reversa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37216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4628" y="188640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6712" y="879103"/>
            <a:ext cx="7635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P</a:t>
            </a:r>
            <a:r>
              <a:rPr lang="pt-BR" b="1" dirty="0" smtClean="0">
                <a:solidFill>
                  <a:srgbClr val="FF0000"/>
                </a:solidFill>
              </a:rPr>
              <a:t>olarização </a:t>
            </a:r>
            <a:r>
              <a:rPr lang="pt-BR" b="1" dirty="0">
                <a:solidFill>
                  <a:srgbClr val="FF0000"/>
                </a:solidFill>
              </a:rPr>
              <a:t>reversa </a:t>
            </a:r>
            <a:r>
              <a:rPr lang="pt-BR" dirty="0" smtClean="0"/>
              <a:t>é a aplicação de um </a:t>
            </a:r>
            <a:r>
              <a:rPr lang="pt-BR" dirty="0"/>
              <a:t>potencial externo à junção </a:t>
            </a:r>
            <a:r>
              <a:rPr lang="pt-BR" dirty="0" smtClean="0"/>
              <a:t>no sentido </a:t>
            </a:r>
            <a:r>
              <a:rPr lang="pt-BR" dirty="0"/>
              <a:t>de se </a:t>
            </a:r>
            <a:r>
              <a:rPr lang="pt-BR" b="1" dirty="0">
                <a:solidFill>
                  <a:srgbClr val="FF0000"/>
                </a:solidFill>
              </a:rPr>
              <a:t>elevar o módulo do campo elétrico originalmente existente sobre </a:t>
            </a:r>
            <a:r>
              <a:rPr lang="pt-BR" b="1" dirty="0" smtClean="0">
                <a:solidFill>
                  <a:srgbClr val="FF0000"/>
                </a:solidFill>
              </a:rPr>
              <a:t>ela</a:t>
            </a:r>
            <a:r>
              <a:rPr lang="pt-BR" dirty="0" smtClean="0"/>
              <a:t> em equilíbrio térmico, colocando-se </a:t>
            </a:r>
            <a:r>
              <a:rPr lang="pt-BR" dirty="0"/>
              <a:t>uma fonte de </a:t>
            </a:r>
            <a:r>
              <a:rPr lang="pt-BR" dirty="0" smtClean="0"/>
              <a:t>tensão contínua </a:t>
            </a:r>
            <a:r>
              <a:rPr lang="pt-BR" dirty="0"/>
              <a:t>com o </a:t>
            </a:r>
            <a:r>
              <a:rPr lang="pt-BR" b="1" dirty="0">
                <a:solidFill>
                  <a:srgbClr val="FF0000"/>
                </a:solidFill>
              </a:rPr>
              <a:t>terminal positivo ligado à região n</a:t>
            </a:r>
            <a:r>
              <a:rPr lang="pt-BR" b="1" dirty="0"/>
              <a:t> </a:t>
            </a:r>
            <a:r>
              <a:rPr lang="pt-BR" dirty="0"/>
              <a:t>e com o </a:t>
            </a:r>
            <a:r>
              <a:rPr lang="pt-BR" b="1" dirty="0">
                <a:solidFill>
                  <a:srgbClr val="FF0000"/>
                </a:solidFill>
              </a:rPr>
              <a:t>terminal negativo ligado </a:t>
            </a:r>
            <a:r>
              <a:rPr lang="pt-BR" b="1" dirty="0" smtClean="0">
                <a:solidFill>
                  <a:srgbClr val="FF0000"/>
                </a:solidFill>
              </a:rPr>
              <a:t>à região </a:t>
            </a:r>
            <a:r>
              <a:rPr lang="pt-BR" b="1" dirty="0">
                <a:solidFill>
                  <a:srgbClr val="FF0000"/>
                </a:solidFill>
              </a:rPr>
              <a:t>p da junção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822" y="951111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61" y="2132856"/>
            <a:ext cx="43529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5619" y="6371923"/>
            <a:ext cx="3234890" cy="44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Diagrama </a:t>
            </a:r>
            <a:r>
              <a:rPr lang="pt-BR" b="1" dirty="0" smtClean="0"/>
              <a:t>de Bandas </a:t>
            </a:r>
            <a:r>
              <a:rPr lang="pt-BR" b="1" dirty="0"/>
              <a:t>de </a:t>
            </a:r>
            <a:r>
              <a:rPr lang="pt-BR" b="1" dirty="0" smtClean="0"/>
              <a:t>Energia</a:t>
            </a:r>
            <a:endParaRPr lang="pt-BR" dirty="0" smtClean="0"/>
          </a:p>
          <a:p>
            <a:pPr algn="ctr"/>
            <a:endParaRPr lang="pt-BR" dirty="0"/>
          </a:p>
        </p:txBody>
      </p:sp>
      <p:pic>
        <p:nvPicPr>
          <p:cNvPr id="8" name="Picture 7" descr="fg01_01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3" y="2866970"/>
            <a:ext cx="3081194" cy="25053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84487" y="3140968"/>
            <a:ext cx="403975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n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3140968"/>
            <a:ext cx="40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345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6410" y="980728"/>
            <a:ext cx="7635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O estudo de junções </a:t>
            </a:r>
            <a:r>
              <a:rPr lang="pt-BR" b="1" dirty="0" smtClean="0">
                <a:solidFill>
                  <a:srgbClr val="FF0000"/>
                </a:solidFill>
              </a:rPr>
              <a:t>reversamente polarizadas </a:t>
            </a:r>
            <a:r>
              <a:rPr lang="pt-BR" b="1" dirty="0">
                <a:solidFill>
                  <a:srgbClr val="FF0000"/>
                </a:solidFill>
              </a:rPr>
              <a:t>tornou-se muito importante, </a:t>
            </a:r>
            <a:r>
              <a:rPr lang="pt-BR" b="1" dirty="0" smtClean="0">
                <a:solidFill>
                  <a:srgbClr val="FF0000"/>
                </a:solidFill>
              </a:rPr>
              <a:t>por </a:t>
            </a:r>
            <a:r>
              <a:rPr lang="pt-BR" b="1" dirty="0">
                <a:solidFill>
                  <a:srgbClr val="FF0000"/>
                </a:solidFill>
              </a:rPr>
              <a:t>causa do comportamento de </a:t>
            </a:r>
            <a:r>
              <a:rPr lang="pt-BR" b="1" dirty="0" smtClean="0">
                <a:solidFill>
                  <a:srgbClr val="FF0000"/>
                </a:solidFill>
              </a:rPr>
              <a:t>diodos retificadores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 smtClean="0"/>
              <a:t>e porque </a:t>
            </a:r>
            <a:r>
              <a:rPr lang="pt-BR" dirty="0"/>
              <a:t>em circuitos integrados de tecnologia </a:t>
            </a:r>
            <a:r>
              <a:rPr lang="pt-BR" dirty="0" smtClean="0"/>
              <a:t>convencional essas </a:t>
            </a:r>
            <a:r>
              <a:rPr lang="pt-BR" dirty="0"/>
              <a:t>junções promovem isolação entre os componentes eletrônicos e o substrato no </a:t>
            </a:r>
            <a:r>
              <a:rPr lang="pt-BR" dirty="0" smtClean="0"/>
              <a:t>qual estão </a:t>
            </a:r>
            <a:r>
              <a:rPr lang="pt-BR" dirty="0"/>
              <a:t>imersos, contribuindo, assim, com capacitâncias parasitas dependentes de tensão.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1052736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895745" y="2708920"/>
            <a:ext cx="7635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R</a:t>
            </a:r>
            <a:r>
              <a:rPr lang="pt-BR" b="1" dirty="0" smtClean="0">
                <a:solidFill>
                  <a:srgbClr val="FF0000"/>
                </a:solidFill>
              </a:rPr>
              <a:t>egiões </a:t>
            </a:r>
            <a:r>
              <a:rPr lang="pt-BR" b="1" dirty="0">
                <a:solidFill>
                  <a:srgbClr val="FF0000"/>
                </a:solidFill>
              </a:rPr>
              <a:t>em depleção </a:t>
            </a:r>
            <a:r>
              <a:rPr lang="pt-BR" dirty="0"/>
              <a:t>têm grande importância no funcionamento de </a:t>
            </a:r>
            <a:r>
              <a:rPr lang="pt-BR" dirty="0" smtClean="0"/>
              <a:t>dispositivos eletrônicos </a:t>
            </a:r>
            <a:r>
              <a:rPr lang="pt-BR" dirty="0"/>
              <a:t>ativos, como o </a:t>
            </a:r>
            <a:r>
              <a:rPr lang="pt-BR" b="1" dirty="0">
                <a:solidFill>
                  <a:srgbClr val="FF0000"/>
                </a:solidFill>
              </a:rPr>
              <a:t>transistor bipolar de junção </a:t>
            </a:r>
            <a:r>
              <a:rPr lang="pt-BR" dirty="0"/>
              <a:t>e o </a:t>
            </a:r>
            <a:r>
              <a:rPr lang="pt-BR" b="1" dirty="0">
                <a:solidFill>
                  <a:srgbClr val="FF0000"/>
                </a:solidFill>
              </a:rPr>
              <a:t>transistor de efeito de campo </a:t>
            </a:r>
            <a:r>
              <a:rPr lang="pt-BR" b="1" dirty="0" smtClean="0">
                <a:solidFill>
                  <a:srgbClr val="FF0000"/>
                </a:solidFill>
              </a:rPr>
              <a:t>de junção</a:t>
            </a:r>
            <a:r>
              <a:rPr lang="pt-BR" dirty="0"/>
              <a:t>, e precisam ser bem entendidas na análise desses componentes.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6275" y="2780928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624628" y="188640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6712" y="4193212"/>
            <a:ext cx="7851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The number of positive ions in the depletion region of the n-type material will increase due to the large number of free electrons drawn to the positive potential of the applied voltage</a:t>
            </a:r>
            <a:r>
              <a:rPr lang="pt-BR" dirty="0"/>
              <a:t>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822" y="4265220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824704" y="5385990"/>
            <a:ext cx="7851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For </a:t>
            </a:r>
            <a:r>
              <a:rPr lang="pt-BR" dirty="0"/>
              <a:t>similar reasons, the number of negative ions will increase in the p-type </a:t>
            </a:r>
            <a:r>
              <a:rPr lang="pt-BR" dirty="0" smtClean="0"/>
              <a:t>material.  The net effect, therefore, is a widenting of the depletion region. This  widenting of the depletion region will establish too great barrier for the majority.</a:t>
            </a:r>
            <a:endParaRPr lang="pt-BR" dirty="0"/>
          </a:p>
        </p:txBody>
      </p:sp>
      <p:sp>
        <p:nvSpPr>
          <p:cNvPr id="19" name="Rectangle 18"/>
          <p:cNvSpPr/>
          <p:nvPr/>
        </p:nvSpPr>
        <p:spPr>
          <a:xfrm>
            <a:off x="301624" y="5457998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4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6" grpId="0"/>
      <p:bldP spid="17" grpId="0" animBg="1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40990" y="1052736"/>
            <a:ext cx="7851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Chamando-se de </a:t>
            </a:r>
            <a:r>
              <a:rPr lang="pt-BR" b="1" i="1" dirty="0">
                <a:solidFill>
                  <a:srgbClr val="FF0000"/>
                </a:solidFill>
              </a:rPr>
              <a:t>V</a:t>
            </a:r>
            <a:r>
              <a:rPr lang="pt-BR" b="1" i="1" baseline="-25000" dirty="0">
                <a:solidFill>
                  <a:srgbClr val="FF0000"/>
                </a:solidFill>
              </a:rPr>
              <a:t>R</a:t>
            </a:r>
            <a:r>
              <a:rPr lang="pt-BR" i="1" dirty="0"/>
              <a:t> </a:t>
            </a:r>
            <a:r>
              <a:rPr lang="pt-BR" b="1" dirty="0">
                <a:solidFill>
                  <a:srgbClr val="FF0000"/>
                </a:solidFill>
              </a:rPr>
              <a:t>a tensão externa aplicada na junção reversa</a:t>
            </a:r>
            <a:r>
              <a:rPr lang="pt-BR" dirty="0"/>
              <a:t>, </a:t>
            </a:r>
            <a:r>
              <a:rPr lang="pt-BR" dirty="0" smtClean="0"/>
              <a:t>o </a:t>
            </a:r>
            <a:r>
              <a:rPr lang="pt-BR" dirty="0"/>
              <a:t>potencial sobre a junção fica acrescido e atinge o valor de </a:t>
            </a:r>
            <a:r>
              <a:rPr lang="pt-BR" b="1" dirty="0" smtClean="0">
                <a:solidFill>
                  <a:srgbClr val="FF0000"/>
                </a:solidFill>
              </a:rPr>
              <a:t>Ø</a:t>
            </a:r>
            <a:r>
              <a:rPr lang="pt-BR" b="1" i="1" baseline="-25000" dirty="0" smtClean="0">
                <a:solidFill>
                  <a:srgbClr val="FF0000"/>
                </a:solidFill>
              </a:rPr>
              <a:t>o</a:t>
            </a:r>
            <a:r>
              <a:rPr lang="pt-BR" b="1" i="1" dirty="0" smtClean="0">
                <a:solidFill>
                  <a:srgbClr val="FF0000"/>
                </a:solidFill>
              </a:rPr>
              <a:t> </a:t>
            </a:r>
            <a:r>
              <a:rPr lang="pt-BR" b="1" i="1" dirty="0">
                <a:solidFill>
                  <a:srgbClr val="FF0000"/>
                </a:solidFill>
              </a:rPr>
              <a:t>+ V</a:t>
            </a:r>
            <a:r>
              <a:rPr lang="pt-BR" b="1" i="1" baseline="-25000" dirty="0">
                <a:solidFill>
                  <a:srgbClr val="FF0000"/>
                </a:solidFill>
              </a:rPr>
              <a:t>R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pPr algn="just"/>
            <a:r>
              <a:rPr lang="pt-BR" dirty="0"/>
              <a:t>Pela ação do campo elétrico aumentado, os majoritários são afastados da junção, </a:t>
            </a:r>
            <a:r>
              <a:rPr lang="pt-BR" dirty="0" smtClean="0"/>
              <a:t>alargando a </a:t>
            </a:r>
            <a:r>
              <a:rPr lang="pt-BR" dirty="0"/>
              <a:t>região de depleção e o sistema deixa de estar em equilíbrio térmico, isto é, </a:t>
            </a:r>
            <a:r>
              <a:rPr lang="pt-BR" b="1" dirty="0">
                <a:solidFill>
                  <a:srgbClr val="FF0000"/>
                </a:solidFill>
              </a:rPr>
              <a:t>os níveis </a:t>
            </a:r>
            <a:r>
              <a:rPr lang="pt-BR" b="1" dirty="0" smtClean="0">
                <a:solidFill>
                  <a:srgbClr val="FF0000"/>
                </a:solidFill>
              </a:rPr>
              <a:t>de Fermi </a:t>
            </a:r>
            <a:r>
              <a:rPr lang="pt-BR" b="1" dirty="0">
                <a:solidFill>
                  <a:srgbClr val="FF0000"/>
                </a:solidFill>
              </a:rPr>
              <a:t>das duas regiões não mais coincidem</a:t>
            </a:r>
            <a:r>
              <a:rPr lang="pt-BR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2492" y="1124744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1624628" y="188640"/>
            <a:ext cx="5984033" cy="5159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Junção pn abrupta com Polarização Reversa 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44924"/>
            <a:ext cx="3384376" cy="376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08" y="665891"/>
            <a:ext cx="3957205" cy="37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427984" y="758645"/>
            <a:ext cx="0" cy="3462443"/>
          </a:xfrm>
          <a:prstGeom prst="line">
            <a:avLst/>
          </a:prstGeom>
          <a:ln w="38100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23728" y="4509120"/>
            <a:ext cx="551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Drift :  minority carriers / </a:t>
            </a:r>
            <a:r>
              <a:rPr lang="pt-BR" b="1" dirty="0" smtClean="0"/>
              <a:t>Diffusion: majority carriers </a:t>
            </a:r>
            <a:endParaRPr lang="pt-B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40990" y="4941168"/>
            <a:ext cx="7851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Uma </a:t>
            </a:r>
            <a:r>
              <a:rPr lang="pt-BR" b="1" dirty="0">
                <a:solidFill>
                  <a:srgbClr val="FF0000"/>
                </a:solidFill>
              </a:rPr>
              <a:t>corrente de </a:t>
            </a:r>
            <a:r>
              <a:rPr lang="pt-BR" b="1" dirty="0" smtClean="0">
                <a:solidFill>
                  <a:srgbClr val="FF0000"/>
                </a:solidFill>
              </a:rPr>
              <a:t>minoritários </a:t>
            </a:r>
            <a:r>
              <a:rPr lang="pt-BR" dirty="0" smtClean="0"/>
              <a:t>(</a:t>
            </a:r>
            <a:r>
              <a:rPr lang="pt-BR" b="1" dirty="0" smtClean="0">
                <a:solidFill>
                  <a:srgbClr val="FF0000"/>
                </a:solidFill>
              </a:rPr>
              <a:t>drift</a:t>
            </a:r>
            <a:r>
              <a:rPr lang="pt-BR" dirty="0" smtClean="0"/>
              <a:t>) </a:t>
            </a:r>
            <a:r>
              <a:rPr lang="pt-BR" dirty="0"/>
              <a:t>será formada através da junção, mas sua densidade será </a:t>
            </a:r>
            <a:r>
              <a:rPr lang="pt-BR" b="1" dirty="0" smtClean="0">
                <a:solidFill>
                  <a:srgbClr val="FF0000"/>
                </a:solidFill>
              </a:rPr>
              <a:t>muito baixa </a:t>
            </a:r>
            <a:r>
              <a:rPr lang="pt-BR" dirty="0"/>
              <a:t>porque o número de minoritários é muito diminuto em temperatura </a:t>
            </a:r>
            <a:r>
              <a:rPr lang="pt-BR" dirty="0" smtClean="0"/>
              <a:t>ambiente convencional</a:t>
            </a:r>
            <a:r>
              <a:rPr lang="pt-BR" dirty="0"/>
              <a:t>. </a:t>
            </a:r>
            <a:r>
              <a:rPr lang="pt-BR" b="1" dirty="0">
                <a:solidFill>
                  <a:srgbClr val="FF0000"/>
                </a:solidFill>
              </a:rPr>
              <a:t>A corrente de minoritários é uma corrente de deriva saturada, isto é</a:t>
            </a:r>
            <a:r>
              <a:rPr lang="pt-BR" b="1" dirty="0" smtClean="0">
                <a:solidFill>
                  <a:srgbClr val="FF0000"/>
                </a:solidFill>
              </a:rPr>
              <a:t>, praticamente </a:t>
            </a:r>
            <a:r>
              <a:rPr lang="pt-BR" b="1" dirty="0">
                <a:solidFill>
                  <a:srgbClr val="FF0000"/>
                </a:solidFill>
              </a:rPr>
              <a:t>independente do potencial aplicado</a:t>
            </a:r>
            <a:r>
              <a:rPr lang="pt-BR" dirty="0"/>
              <a:t> e que pode ser aumentada por </a:t>
            </a:r>
            <a:r>
              <a:rPr lang="pt-BR" dirty="0" smtClean="0"/>
              <a:t>incidência de </a:t>
            </a:r>
            <a:r>
              <a:rPr lang="pt-BR" dirty="0"/>
              <a:t>radiação eletromagnética, luminosa ou calorífica sobre o cristal.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2492" y="5013176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1547664" y="260648"/>
            <a:ext cx="196385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</a:t>
            </a:r>
            <a:r>
              <a:rPr lang="pt-BR" b="1" dirty="0" smtClean="0"/>
              <a:t>em </a:t>
            </a:r>
            <a:r>
              <a:rPr lang="pt-BR" b="1" dirty="0" smtClean="0"/>
              <a:t>polarização</a:t>
            </a:r>
            <a:endParaRPr lang="pt-B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50312" y="260648"/>
            <a:ext cx="216024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polarização </a:t>
            </a:r>
            <a:r>
              <a:rPr lang="pt-BR" b="1" dirty="0" smtClean="0"/>
              <a:t>reversa</a:t>
            </a:r>
            <a:endParaRPr lang="pt-B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99313" y="1700808"/>
            <a:ext cx="403975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n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2973090"/>
            <a:ext cx="403975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n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3885332"/>
            <a:ext cx="40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48324" y="1700808"/>
            <a:ext cx="40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80297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5254</TotalTime>
  <Words>2887</Words>
  <Application>Microsoft Office PowerPoint</Application>
  <PresentationFormat>On-screen Show (4:3)</PresentationFormat>
  <Paragraphs>220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Junçoes Semicondutoras</dc:title>
  <dc:creator>José Marcos Alves</dc:creator>
  <cp:lastModifiedBy>José Marcos Alves</cp:lastModifiedBy>
  <cp:revision>397</cp:revision>
  <dcterms:created xsi:type="dcterms:W3CDTF">2015-03-18T07:51:23Z</dcterms:created>
  <dcterms:modified xsi:type="dcterms:W3CDTF">2016-03-02T09:05:13Z</dcterms:modified>
</cp:coreProperties>
</file>