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14" r:id="rId2"/>
    <p:sldId id="437" r:id="rId3"/>
    <p:sldId id="881" r:id="rId4"/>
    <p:sldId id="722" r:id="rId5"/>
    <p:sldId id="656" r:id="rId6"/>
    <p:sldId id="258" r:id="rId7"/>
    <p:sldId id="757" r:id="rId8"/>
    <p:sldId id="863" r:id="rId9"/>
    <p:sldId id="595" r:id="rId10"/>
    <p:sldId id="611" r:id="rId11"/>
    <p:sldId id="613" r:id="rId12"/>
    <p:sldId id="596" r:id="rId13"/>
    <p:sldId id="598" r:id="rId14"/>
    <p:sldId id="678" r:id="rId15"/>
    <p:sldId id="601" r:id="rId16"/>
    <p:sldId id="602" r:id="rId17"/>
    <p:sldId id="603" r:id="rId18"/>
    <p:sldId id="604" r:id="rId19"/>
    <p:sldId id="600" r:id="rId20"/>
    <p:sldId id="606" r:id="rId21"/>
    <p:sldId id="515" r:id="rId22"/>
    <p:sldId id="865" r:id="rId23"/>
    <p:sldId id="880" r:id="rId24"/>
    <p:sldId id="558" r:id="rId25"/>
    <p:sldId id="882" r:id="rId26"/>
    <p:sldId id="878" r:id="rId27"/>
    <p:sldId id="819" r:id="rId28"/>
    <p:sldId id="820" r:id="rId29"/>
    <p:sldId id="823" r:id="rId30"/>
    <p:sldId id="824" r:id="rId31"/>
    <p:sldId id="825" r:id="rId32"/>
    <p:sldId id="821" r:id="rId33"/>
    <p:sldId id="822" r:id="rId34"/>
    <p:sldId id="826" r:id="rId35"/>
    <p:sldId id="829" r:id="rId36"/>
    <p:sldId id="830" r:id="rId37"/>
    <p:sldId id="831" r:id="rId38"/>
    <p:sldId id="832" r:id="rId39"/>
    <p:sldId id="833" r:id="rId40"/>
    <p:sldId id="834" r:id="rId41"/>
    <p:sldId id="835" r:id="rId42"/>
    <p:sldId id="836" r:id="rId43"/>
    <p:sldId id="837" r:id="rId44"/>
    <p:sldId id="838" r:id="rId45"/>
    <p:sldId id="839" r:id="rId46"/>
    <p:sldId id="843" r:id="rId47"/>
    <p:sldId id="844" r:id="rId48"/>
    <p:sldId id="845" r:id="rId49"/>
    <p:sldId id="846" r:id="rId50"/>
    <p:sldId id="847" r:id="rId51"/>
    <p:sldId id="866" r:id="rId52"/>
    <p:sldId id="867" r:id="rId53"/>
    <p:sldId id="868" r:id="rId54"/>
    <p:sldId id="869" r:id="rId55"/>
    <p:sldId id="870" r:id="rId56"/>
    <p:sldId id="871" r:id="rId57"/>
    <p:sldId id="885" r:id="rId58"/>
    <p:sldId id="873" r:id="rId59"/>
    <p:sldId id="874" r:id="rId60"/>
    <p:sldId id="875" r:id="rId61"/>
    <p:sldId id="876" r:id="rId62"/>
    <p:sldId id="877" r:id="rId63"/>
    <p:sldId id="853" r:id="rId64"/>
    <p:sldId id="854" r:id="rId65"/>
    <p:sldId id="855" r:id="rId66"/>
    <p:sldId id="856" r:id="rId67"/>
    <p:sldId id="857" r:id="rId68"/>
    <p:sldId id="858" r:id="rId69"/>
    <p:sldId id="859" r:id="rId70"/>
    <p:sldId id="775" r:id="rId71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FF0000"/>
    <a:srgbClr val="66CCFF"/>
    <a:srgbClr val="EAEAEA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6" autoAdjust="0"/>
    <p:restoredTop sz="86323" autoAdjust="0"/>
  </p:normalViewPr>
  <p:slideViewPr>
    <p:cSldViewPr>
      <p:cViewPr varScale="1">
        <p:scale>
          <a:sx n="66" d="100"/>
          <a:sy n="66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87" cy="5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9" tIns="50820" rIns="101639" bIns="50820" numCol="1" anchor="t" anchorCtr="0" compatLnSpc="1">
            <a:prstTxWarp prst="textNoShape">
              <a:avLst/>
            </a:prstTxWarp>
          </a:bodyPr>
          <a:lstStyle>
            <a:lvl1pPr defTabSz="1016578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14" y="1"/>
            <a:ext cx="3076587" cy="5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9" tIns="50820" rIns="101639" bIns="50820" numCol="1" anchor="t" anchorCtr="0" compatLnSpc="1">
            <a:prstTxWarp prst="textNoShape">
              <a:avLst/>
            </a:prstTxWarp>
          </a:bodyPr>
          <a:lstStyle>
            <a:lvl1pPr algn="r" defTabSz="1016578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881"/>
            <a:ext cx="3076587" cy="5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9" tIns="50820" rIns="101639" bIns="50820" numCol="1" anchor="b" anchorCtr="0" compatLnSpc="1">
            <a:prstTxWarp prst="textNoShape">
              <a:avLst/>
            </a:prstTxWarp>
          </a:bodyPr>
          <a:lstStyle>
            <a:lvl1pPr defTabSz="1016578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14" y="9723881"/>
            <a:ext cx="3076587" cy="5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39" tIns="50820" rIns="101639" bIns="50820" numCol="1" anchor="b" anchorCtr="0" compatLnSpc="1">
            <a:prstTxWarp prst="textNoShape">
              <a:avLst/>
            </a:prstTxWarp>
          </a:bodyPr>
          <a:lstStyle>
            <a:lvl1pPr algn="r" defTabSz="1016578">
              <a:defRPr sz="1400"/>
            </a:lvl1pPr>
          </a:lstStyle>
          <a:p>
            <a:pPr>
              <a:defRPr/>
            </a:pPr>
            <a:fld id="{9395D85D-69EC-4532-AFBF-B45DD7849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09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87" cy="510733"/>
          </a:xfrm>
          <a:prstGeom prst="rect">
            <a:avLst/>
          </a:prstGeom>
        </p:spPr>
        <p:txBody>
          <a:bodyPr vert="horz" lIns="96149" tIns="48075" rIns="96149" bIns="48075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037" y="1"/>
            <a:ext cx="3076587" cy="510733"/>
          </a:xfrm>
          <a:prstGeom prst="rect">
            <a:avLst/>
          </a:prstGeom>
        </p:spPr>
        <p:txBody>
          <a:bodyPr vert="horz" lIns="96149" tIns="48075" rIns="96149" bIns="48075" rtlCol="0"/>
          <a:lstStyle>
            <a:lvl1pPr algn="r">
              <a:defRPr sz="1300"/>
            </a:lvl1pPr>
          </a:lstStyle>
          <a:p>
            <a:pPr>
              <a:defRPr/>
            </a:pPr>
            <a:fld id="{811FE4F4-3DAD-4A70-B4B9-6E9C11946E6F}" type="datetimeFigureOut">
              <a:rPr lang="pt-BR"/>
              <a:pPr>
                <a:defRPr/>
              </a:pPr>
              <a:t>01/09/2022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49" tIns="48075" rIns="96149" bIns="48075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596" y="4861109"/>
            <a:ext cx="5680111" cy="4604910"/>
          </a:xfrm>
          <a:prstGeom prst="rect">
            <a:avLst/>
          </a:prstGeom>
        </p:spPr>
        <p:txBody>
          <a:bodyPr vert="horz" lIns="96149" tIns="48075" rIns="96149" bIns="48075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2217"/>
            <a:ext cx="3076587" cy="510733"/>
          </a:xfrm>
          <a:prstGeom prst="rect">
            <a:avLst/>
          </a:prstGeom>
        </p:spPr>
        <p:txBody>
          <a:bodyPr vert="horz" lIns="96149" tIns="48075" rIns="96149" bIns="4807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037" y="9722217"/>
            <a:ext cx="3076587" cy="510733"/>
          </a:xfrm>
          <a:prstGeom prst="rect">
            <a:avLst/>
          </a:prstGeom>
        </p:spPr>
        <p:txBody>
          <a:bodyPr vert="horz" lIns="96149" tIns="48075" rIns="96149" bIns="48075" rtlCol="0" anchor="b"/>
          <a:lstStyle>
            <a:lvl1pPr algn="r">
              <a:defRPr sz="1300"/>
            </a:lvl1pPr>
          </a:lstStyle>
          <a:p>
            <a:pPr>
              <a:defRPr/>
            </a:pPr>
            <a:fld id="{CFD7C361-131B-46D3-B669-07425AD28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0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>
            <a:extLst>
              <a:ext uri="{FF2B5EF4-FFF2-40B4-BE49-F238E27FC236}">
                <a16:creationId xmlns:a16="http://schemas.microsoft.com/office/drawing/2014/main" id="{88333D5B-9CAA-8CB9-EA59-31D268F05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2604BC-CD65-4956-8C5E-4B94B1F49B98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ACFD903-DF28-32F6-58AD-7710C49B5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CB5239A-2B0E-79C9-A333-0FC4F6633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7C361-131B-46D3-B669-07425AD2867C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47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6CB6-0ACC-40A6-86A0-655D373F5CA5}" type="slidenum">
              <a:rPr lang="pt-BR"/>
              <a:pPr/>
              <a:t>43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ln/>
        </p:spPr>
        <p:txBody>
          <a:bodyPr lIns="101455" tIns="49868" rIns="101455" bIns="4986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BD54-0B7C-4573-A1A2-6F709B50D3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3E29-B897-4469-B67E-D6BD9D22E5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3513" y="333375"/>
            <a:ext cx="1943100" cy="5770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6900" cy="57705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3CE6-1DC9-40C2-BB3C-CECA06B41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66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4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0"/>
            <a:r>
              <a:rPr lang="pt-BR" dirty="0"/>
              <a:t>Segundo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65A9-6368-44AB-B40C-78E156EFAA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0A2D-3395-437F-99F0-386F5CF9D8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CD1E-FC3C-4710-904C-A6E1FD3F5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6B6B-F13B-4041-B472-35B537EC1F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A143-8048-424C-8326-1F25F8E92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3242-8F33-47CA-BC77-1AE56A568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8E68-7D1F-41B2-B234-F2D3414F5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2C3D-3602-4469-8EB0-9204587B5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AA61E1-DBDA-4851-905F-7A8DC30FCD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8" r:id="rId12"/>
    <p:sldLayoutId id="2147483678" r:id="rId13"/>
    <p:sldLayoutId id="214748371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Wb9Nyttcc" TargetMode="External"/><Relationship Id="rId2" Type="http://schemas.openxmlformats.org/officeDocument/2006/relationships/hyperlink" Target="https://www.youtube.com/watch?v=Tk-7fTtUP_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If8x6vucRs" TargetMode="External"/><Relationship Id="rId5" Type="http://schemas.openxmlformats.org/officeDocument/2006/relationships/hyperlink" Target="https://www.youtube.com/watch?v=PNdMANe96cU" TargetMode="External"/><Relationship Id="rId4" Type="http://schemas.openxmlformats.org/officeDocument/2006/relationships/hyperlink" Target="https://www.youtube.com/watch?v=H1jq8bEvl3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7CNuYgZ_0" TargetMode="External"/><Relationship Id="rId7" Type="http://schemas.openxmlformats.org/officeDocument/2006/relationships/hyperlink" Target="https://www.youtube.com/watch?v=HMcGa0X9nEQ" TargetMode="External"/><Relationship Id="rId2" Type="http://schemas.openxmlformats.org/officeDocument/2006/relationships/hyperlink" Target="https://www.youtube.com/watch?v=olHF_ICKKp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6ulultiNoM" TargetMode="External"/><Relationship Id="rId5" Type="http://schemas.openxmlformats.org/officeDocument/2006/relationships/hyperlink" Target="https://www.youtube.com/watch?v=pgdh3wapzJY" TargetMode="External"/><Relationship Id="rId4" Type="http://schemas.openxmlformats.org/officeDocument/2006/relationships/hyperlink" Target="https://www.youtube.com/watch?v=ojoDnOTfvS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V7FEEUUZbI&amp;t=3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r/imgres?imgurl=http://www.rededamiani.com.br/image.php?cod=83&amp;ses=PREMIO&amp;imgrefurl=http://www.rededamiani.com.br/catalogo.php&amp;h=269&amp;w=300&amp;sz=8&amp;hl=pt-BR&amp;start=5&amp;sig2=AwpF9ENXaHHPs5FXOl2wMw&amp;tbnid=6rDjz1-B33yIgM:&amp;tbnh=104&amp;tbnw=116&amp;ei=aA9HR6-oGKiCePqOnOsL&amp;prev=/images?q=POte+de+sorvete&amp;gbv=2&amp;svnum=10&amp;hl=pt-BR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.br/imgres?imgurl=http://purofosfato.com.br/wp-content/uploads/2007/07/anun_sangue.jpg&amp;imgrefurl=http://purofosfato.com.br/midiaimpressa/2007/sangue&amp;h=675&amp;w=900&amp;sz=190&amp;hl=pt-BR&amp;start=51&amp;sig2=_md4FgGalNub-Dy4DKstMw&amp;tbnid=TjlEgEXLwiCMUM:&amp;tbnh=109&amp;tbnw=146&amp;ei=FRBHR7OlL4jGeOKR7PIL&amp;prev=/images?q=Sangue&amp;start=36&amp;gbv=2&amp;ndsp=18&amp;svnum=10&amp;hl=pt-BR&amp;sa=N" TargetMode="External"/><Relationship Id="rId2" Type="http://schemas.openxmlformats.org/officeDocument/2006/relationships/hyperlink" Target="http://images.google.com.br/imgres?imgurl=http://www.colegiao.com.br/novoportal/imagens/sorvete06.jpg&amp;imgrefurl=http://www.colegiao.com.br/novoportal/noticiasanteriores.htm&amp;h=391&amp;w=300&amp;sz=10&amp;hl=pt-BR&amp;start=3&amp;sig2=H0KrFFVrnsclMGe39N9bpw&amp;tbnid=hENJzs_yenB5DM:&amp;tbnh=123&amp;tbnw=94&amp;ei=2g5HR4y4JZSqeKiSzPAL&amp;prev=/images?q=Sorvete&amp;gbv=2&amp;svnum=10&amp;hl=pt-B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.br/imgres?imgurl=http://www.idec.org.br/imagens/revista/cafezinho.jpg&amp;imgrefurl=http://www.idec.org.br/rev_idec_texto2.asp?pagina=3&amp;ordem=3&amp;id=401&amp;h=203&amp;w=210&amp;sz=6&amp;hl=pt-BR&amp;start=2&amp;sig2=D-IrzhFok-5lERcQZ6JI-Q&amp;tbnid=NtDytyamGRb61M:&amp;tbnh=102&amp;tbnw=106&amp;ei=BA9HR6KiG5eCeM28mOsL&amp;prev=/images?q=Cafezinho&amp;gbv=2&amp;svnum=10&amp;hl=pt-BR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images.google.com.br/imgres?imgurl=http://www.ufmg.br/online/arquivos/Sangue1.jpg&amp;imgrefurl=http://www.ufmg.br/online/arquivos/004173.shtml&amp;h=1944&amp;w=2896&amp;sz=2047&amp;hl=pt-BR&amp;start=31&amp;sig2=oqgQcqv9DF-r3c5GvKFSNg&amp;tbnid=keTzR2tYOX0xhM:&amp;tbnh=101&amp;tbnw=150&amp;ei=1A9HR9jpKZXYeszq-PIL&amp;prev=/images?q=Sangue&amp;start=18&amp;gbv=2&amp;ndsp=18&amp;svnum=10&amp;hl=pt-BR&amp;sa=N" TargetMode="External"/><Relationship Id="rId4" Type="http://schemas.openxmlformats.org/officeDocument/2006/relationships/hyperlink" Target="http://images.google.com.br/imgres?imgurl=http://www.dipratos.com.br/imgproduto/8790-Magic-Pump-Cafe-1l%2010744%20TESTE17.jpg&amp;imgrefurl=http://www.dipratos.com.br/principal.php?tipo=1&amp;m=1&amp;k=1&amp;idCategoria=137&amp;idSubCategoria=0&amp;h=356&amp;w=475&amp;sz=14&amp;hl=pt-BR&amp;start=18&amp;sig2=K6gvLDAoDsYfeJld2w3BWA&amp;tbnid=Ot0ShFEx4VWZPM:&amp;tbnh=97&amp;tbnw=129&amp;ei=Lg9HR-bACI6Qeae3kfUL&amp;prev=/images?q=Jarra+de+caf%C3%A9&amp;gbv=2&amp;svnum=10&amp;hl=pt-BR" TargetMode="Externa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khanacademy.org/math/statistics-probability/designing-studies/sampling-methods-stats/v/techniques-for-random-sampling-and-avoiding-bias" TargetMode="External"/><Relationship Id="rId2" Type="http://schemas.openxmlformats.org/officeDocument/2006/relationships/hyperlink" Target="https://profasoniavieira.wixsite.com/estatist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khanacademy.org/math/statistics-probability/designing-studies/sampling-methods-stats/a/worksheet-samples-and-surveys" TargetMode="External"/><Relationship Id="rId5" Type="http://schemas.openxmlformats.org/officeDocument/2006/relationships/hyperlink" Target="https://pt.khanacademy.org/math/statistics-probability/designing-studies/sampling-methods-stats/a/sampling-methods-review" TargetMode="External"/><Relationship Id="rId4" Type="http://schemas.openxmlformats.org/officeDocument/2006/relationships/hyperlink" Target="https://pt.khanacademy.org/math/statistics-probability/designing-studies/sampling-methods-stats/e/sampling-method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902D149-2132-6D06-8464-BA177C0CD6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3588" y="990600"/>
            <a:ext cx="7696200" cy="3505200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/>
          </a:bodyPr>
          <a:lstStyle/>
          <a:p>
            <a:pPr marR="0" algn="ctr" defTabSz="449263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br>
              <a:rPr lang="pt-BR" sz="4400" i="1" cap="none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>
                <a:latin typeface="Arial" pitchFamily="34" charset="0"/>
                <a:cs typeface="Arial" pitchFamily="34" charset="0"/>
              </a:rPr>
              <a:t>População e Amostra</a:t>
            </a:r>
            <a:br>
              <a:rPr lang="pt-BR" altLang="pt-BR" sz="4400" b="1" i="1" dirty="0"/>
            </a:br>
            <a:br>
              <a:rPr lang="pt-BR" sz="4400" cap="none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100" b="0" cap="none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 Amelia Benedito Silva</a:t>
            </a:r>
            <a:br>
              <a:rPr lang="pt-BR" sz="3100" b="0" cap="none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200" b="0" cap="none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aamelia@usp.br</a:t>
            </a:r>
            <a:br>
              <a:rPr lang="pt-BR" sz="4400" cap="none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4400" cap="none" dirty="0">
              <a:solidFill>
                <a:srgbClr val="00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89BDDC-8329-C28B-5566-A67E90B9DD15}"/>
              </a:ext>
            </a:extLst>
          </p:cNvPr>
          <p:cNvSpPr txBox="1"/>
          <p:nvPr/>
        </p:nvSpPr>
        <p:spPr>
          <a:xfrm>
            <a:off x="6156325" y="5875338"/>
            <a:ext cx="3240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disciplina: EAH5002</a:t>
            </a:r>
            <a:endParaRPr lang="pt-B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3" y="1000108"/>
            <a:ext cx="794167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67184"/>
            <a:ext cx="6162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28702"/>
            <a:ext cx="6200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3571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amostra deve ser representativa da população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433388"/>
            <a:ext cx="81057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9D093-CD7A-4C59-B4DD-6E3C1F30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Qualidade da amostra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AA7265-5A1B-421A-BEAF-2B4AF408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Condição de saúde bucal das crianças de 12 anos de um município</a:t>
            </a:r>
          </a:p>
          <a:p>
            <a:r>
              <a:rPr lang="pt-BR" dirty="0"/>
              <a:t>Se a pesquisa for </a:t>
            </a:r>
            <a:r>
              <a:rPr lang="pt-BR" u="sng" dirty="0"/>
              <a:t>domiciliar</a:t>
            </a:r>
            <a:r>
              <a:rPr lang="pt-BR" dirty="0"/>
              <a:t>, quais domicílios: sorteio de bairros ou de residências?</a:t>
            </a:r>
          </a:p>
          <a:p>
            <a:r>
              <a:rPr lang="pt-BR" dirty="0"/>
              <a:t>Se a pesquisa for </a:t>
            </a:r>
            <a:r>
              <a:rPr lang="pt-BR" u="sng" dirty="0"/>
              <a:t>nas escolas</a:t>
            </a:r>
            <a:r>
              <a:rPr lang="pt-BR" dirty="0"/>
              <a:t>: sorteio escola ou sorteio classe ou sorteio alunos?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651" y="823277"/>
            <a:ext cx="6813733" cy="519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078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71475"/>
            <a:ext cx="80867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19100"/>
            <a:ext cx="8067675" cy="6019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466565" y="4869160"/>
            <a:ext cx="324036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Conclusão: a população é verde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148064" y="4509120"/>
            <a:ext cx="1944216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>
            <a:off x="5292080" y="4437112"/>
            <a:ext cx="1656184" cy="165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414338"/>
            <a:ext cx="80867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466565" y="4869160"/>
            <a:ext cx="324036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Conclusão: a população é predominantemente verde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716016" y="4437112"/>
            <a:ext cx="2456656" cy="1819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5076056" y="4322032"/>
            <a:ext cx="1944216" cy="1747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623888"/>
            <a:ext cx="74199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067944" y="4653136"/>
            <a:ext cx="3312368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Conclusão: a população é verde e vermelha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638175"/>
            <a:ext cx="74390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>
                <a:latin typeface="Arial" pitchFamily="34" charset="0"/>
                <a:cs typeface="Arial" pitchFamily="34" charset="0"/>
              </a:rPr>
              <a:t>População e Amostra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71600" y="4174232"/>
            <a:ext cx="6400800" cy="910952"/>
          </a:xfrm>
        </p:spPr>
        <p:txBody>
          <a:bodyPr/>
          <a:lstStyle/>
          <a:p>
            <a:r>
              <a:rPr lang="pt-BR" dirty="0" err="1"/>
              <a:t>Profa</a:t>
            </a:r>
            <a:r>
              <a:rPr lang="pt-BR" dirty="0"/>
              <a:t> Ana Amélia Benedito-Silva</a:t>
            </a:r>
          </a:p>
          <a:p>
            <a:r>
              <a:rPr lang="pt-BR" dirty="0"/>
              <a:t>aamelia@usp.br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09600"/>
            <a:ext cx="7429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pt-BR" dirty="0">
                <a:cs typeface="Times New Roman" pitchFamily="18" charset="0"/>
              </a:rPr>
              <a:t>Viés de amostragem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2592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quando os indivíduos selecionados para a amostra não representam de forma adequada a população. 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Em 1936, nos EUA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um Instituto de opinião previu a partir de uma amostra de 2 milhões de eleitores, escolhidos em listas de proprietários de carros e catálogos telefônicos que </a:t>
            </a:r>
            <a:r>
              <a:rPr lang="pt-BR" sz="2400" dirty="0" err="1">
                <a:cs typeface="Times New Roman" pitchFamily="18" charset="0"/>
              </a:rPr>
              <a:t>Landon</a:t>
            </a:r>
            <a:r>
              <a:rPr lang="pt-BR" sz="2400" dirty="0">
                <a:cs typeface="Times New Roman" pitchFamily="18" charset="0"/>
              </a:rPr>
              <a:t> receberia 57% dos votos contra Roosevelt. Entretanto.....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689680" y="620688"/>
            <a:ext cx="3810000" cy="5616624"/>
          </a:xfrm>
          <a:ln>
            <a:solidFill>
              <a:srgbClr val="0033CC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pt-BR" u="sng" dirty="0">
                <a:solidFill>
                  <a:schemeClr val="hlink"/>
                </a:solidFill>
              </a:rPr>
              <a:t>Censo e Amostragem</a:t>
            </a:r>
          </a:p>
          <a:p>
            <a:pPr marL="0" indent="0" eaLnBrk="1" hangingPunct="1">
              <a:buNone/>
            </a:pPr>
            <a:r>
              <a:rPr lang="pt-BR" sz="2400" dirty="0">
                <a:solidFill>
                  <a:srgbClr val="FF0000"/>
                </a:solidFill>
              </a:rPr>
              <a:t>Censo </a:t>
            </a:r>
          </a:p>
          <a:p>
            <a:pPr eaLnBrk="1" hangingPunct="1">
              <a:spcBef>
                <a:spcPts val="600"/>
              </a:spcBef>
            </a:pPr>
            <a:r>
              <a:rPr lang="pt-BR" sz="2000" dirty="0"/>
              <a:t>estudo através do exame de todos os elementos da </a:t>
            </a:r>
            <a:r>
              <a:rPr lang="pt-BR" sz="2000" dirty="0">
                <a:solidFill>
                  <a:srgbClr val="FF0000"/>
                </a:solidFill>
              </a:rPr>
              <a:t>população</a:t>
            </a:r>
          </a:p>
          <a:p>
            <a:pPr marL="0" indent="0" eaLnBrk="1" hangingPunct="1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t-BR" sz="2400" dirty="0">
                <a:solidFill>
                  <a:srgbClr val="FF0000"/>
                </a:solidFill>
              </a:rPr>
              <a:t>Amostragem</a:t>
            </a:r>
          </a:p>
          <a:p>
            <a:pPr eaLnBrk="1" hangingPunct="1"/>
            <a:r>
              <a:rPr lang="pt-BR" sz="2400" dirty="0"/>
              <a:t>estudo por meio do exame de uma </a:t>
            </a:r>
            <a:r>
              <a:rPr lang="pt-BR" sz="2400" dirty="0">
                <a:solidFill>
                  <a:srgbClr val="FF0000"/>
                </a:solidFill>
              </a:rPr>
              <a:t>amostra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4008" y="641392"/>
            <a:ext cx="4173859" cy="5595920"/>
          </a:xfrm>
          <a:ln>
            <a:solidFill>
              <a:srgbClr val="0033C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BR" u="sng" dirty="0">
                <a:solidFill>
                  <a:schemeClr val="hlink"/>
                </a:solidFill>
              </a:rPr>
              <a:t>Censo ou Amostragem?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Censo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quando população é pequena (amostra tem tamanho da população)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quando resultado deve ser exato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>
                <a:solidFill>
                  <a:srgbClr val="FF0000"/>
                </a:solidFill>
              </a:rPr>
              <a:t>Amostragem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mais economia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menos tempo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adequado para população infinita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37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54ECC6-6D2F-4BED-8F51-E1FD6EA8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624"/>
            <a:ext cx="7772400" cy="1143000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33F620-A535-48C3-892A-81673285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14" y="98072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Analise as situações descritas abaixo e decida se a pesquisa deve ser feita por amostragem ou por censo, justificando sua resposta. 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a) Numa linha de produção de empacotamento de café, observar o peso dos pacotes produzidos. </a:t>
            </a:r>
          </a:p>
          <a:p>
            <a:pPr algn="just">
              <a:spcBef>
                <a:spcPts val="0"/>
              </a:spcBef>
              <a:buAutoNum type="alphaLcParenR"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 Em uma sala de aula composta por 40 alunos, analisar suas idades.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 Observar se a água de uma lagoa está contaminada.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d) Verificar a carga horária diária de trabalho dos funcionários da cozinha de um restaurante.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e) Num lote de cabos de aço, verificar a resistência dos mesmos à tração.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f) Pesquisa de opinião eleitoral para governador do Estado de São Paulo.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779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dirty="0">
                <a:solidFill>
                  <a:schemeClr val="hlink"/>
                </a:solidFill>
                <a:cs typeface="Times New Roman" pitchFamily="18" charset="0"/>
              </a:rPr>
              <a:t>Métodos para a composição de uma amostra</a:t>
            </a:r>
          </a:p>
        </p:txBody>
      </p:sp>
      <p:sp>
        <p:nvSpPr>
          <p:cNvPr id="1945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3925888" cy="41148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dirty="0">
                <a:solidFill>
                  <a:srgbClr val="FF0000"/>
                </a:solidFill>
              </a:rPr>
              <a:t>   Probabilísticos</a:t>
            </a:r>
          </a:p>
          <a:p>
            <a:pPr eaLnBrk="1" hangingPunct="1">
              <a:buFontTx/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pt-BR" sz="2000" dirty="0">
                <a:cs typeface="Times New Roman" pitchFamily="18" charset="0"/>
              </a:rPr>
              <a:t>aleatória simples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pt-BR" sz="2000" dirty="0">
                <a:cs typeface="Times New Roman" pitchFamily="18" charset="0"/>
              </a:rPr>
              <a:t>sistemática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pt-BR" sz="2000" dirty="0">
                <a:cs typeface="Times New Roman" pitchFamily="18" charset="0"/>
              </a:rPr>
              <a:t>estratificada proporcional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pt-BR" sz="2000" dirty="0">
                <a:cs typeface="Times New Roman" pitchFamily="18" charset="0"/>
              </a:rPr>
              <a:t>por conglomerados</a:t>
            </a:r>
          </a:p>
          <a:p>
            <a:pPr eaLnBrk="1" hangingPunct="1"/>
            <a:endParaRPr lang="pt-BR" dirty="0"/>
          </a:p>
        </p:txBody>
      </p:sp>
      <p:sp>
        <p:nvSpPr>
          <p:cNvPr id="19460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56877" y="1700808"/>
            <a:ext cx="3810000" cy="41148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dirty="0">
                <a:solidFill>
                  <a:srgbClr val="FF0000"/>
                </a:solidFill>
              </a:rPr>
              <a:t> Não-probabilísticos</a:t>
            </a:r>
          </a:p>
          <a:p>
            <a:pPr eaLnBrk="1" hangingPunct="1">
              <a:buFontTx/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pt-BR" sz="2000" dirty="0"/>
              <a:t>quotas ou proporcional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pt-BR" sz="2000" dirty="0"/>
              <a:t>acidental ou conveniência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pt-BR" sz="2000" dirty="0"/>
              <a:t>Intencional</a:t>
            </a:r>
          </a:p>
          <a:p>
            <a:pPr eaLnBrk="1" hangingPunct="1"/>
            <a:endParaRPr lang="pt-BR" sz="2000" dirty="0"/>
          </a:p>
          <a:p>
            <a:pPr marL="0" indent="0" eaLnBrk="1" hangingPunct="1">
              <a:buNone/>
            </a:pPr>
            <a:endParaRPr lang="pt-BR" dirty="0"/>
          </a:p>
          <a:p>
            <a:pPr eaLnBrk="1" hangingPunct="1">
              <a:buFontTx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  <p:bldP spid="1946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FC9F2-D976-443B-BBFD-83DABB5D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33CC"/>
                </a:solidFill>
              </a:rPr>
              <a:t>Métodos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Probabilísticos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1CFABB-D6A8-47FA-A375-82AAD34D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Aleatória simples #09 - Amostragem Aleatória Simples</a:t>
            </a:r>
          </a:p>
          <a:p>
            <a:pPr marL="0" indent="0">
              <a:buNone/>
            </a:pPr>
            <a:r>
              <a:rPr lang="pt-BR" sz="2000" dirty="0">
                <a:hlinkClick r:id="rId2"/>
              </a:rPr>
              <a:t>https://www.youtube.com/watch?v=Tk-7fTtUP_Y</a:t>
            </a:r>
            <a:endParaRPr lang="pt-BR" sz="2000" dirty="0"/>
          </a:p>
          <a:p>
            <a:r>
              <a:rPr lang="pt-BR" sz="2000" dirty="0"/>
              <a:t>#10 - Números Aleatórios</a:t>
            </a:r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https://www.youtube.com/watch?v=5xWb9Nyttcc</a:t>
            </a:r>
            <a:endParaRPr lang="pt-BR" sz="2000" dirty="0"/>
          </a:p>
          <a:p>
            <a:r>
              <a:rPr lang="pt-BR" sz="2000" dirty="0"/>
              <a:t>#11 - Amostragem Sistemática</a:t>
            </a:r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https://www.youtube.com/watch?v=H1jq8bEvl34</a:t>
            </a:r>
            <a:endParaRPr lang="pt-BR" sz="2000" dirty="0"/>
          </a:p>
          <a:p>
            <a:r>
              <a:rPr lang="pt-BR" sz="2000" dirty="0"/>
              <a:t>#12 - Amostragem Estratificada</a:t>
            </a:r>
          </a:p>
          <a:p>
            <a:pPr marL="0" indent="0">
              <a:buNone/>
            </a:pPr>
            <a:r>
              <a:rPr lang="pt-BR" sz="2000" dirty="0">
                <a:hlinkClick r:id="rId5"/>
              </a:rPr>
              <a:t>https://www.youtube.com/watch?v=PNdMANe96cU</a:t>
            </a:r>
            <a:endParaRPr lang="pt-BR" sz="2000" dirty="0"/>
          </a:p>
          <a:p>
            <a:r>
              <a:rPr lang="pt-BR" sz="2000" dirty="0"/>
              <a:t>#13 - Amostragem por Conglomerado</a:t>
            </a:r>
          </a:p>
          <a:p>
            <a:pPr marL="0" indent="0">
              <a:buNone/>
            </a:pPr>
            <a:r>
              <a:rPr lang="pt-BR" sz="2000" dirty="0">
                <a:hlinkClick r:id="rId6"/>
              </a:rPr>
              <a:t>https://www.youtube.com/watch?v=EIf8x6vucRs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683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C920E97-63AC-4751-97CC-7CB2B154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chemeClr val="hlink"/>
                </a:solidFill>
                <a:cs typeface="Times New Roman" pitchFamily="18" charset="0"/>
              </a:rPr>
              <a:t>Métodos </a:t>
            </a:r>
            <a:r>
              <a:rPr lang="pt-BR" sz="3600" dirty="0">
                <a:solidFill>
                  <a:srgbClr val="FF0000"/>
                </a:solidFill>
              </a:rPr>
              <a:t>Não-probabilísticos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6A7AA-4A6F-4ECB-8FBB-41F7ACB3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Acidental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https://www.youtube.com/watch?v=olHF_ICKKpM</a:t>
            </a:r>
            <a:endParaRPr lang="pt-BR" sz="2000" dirty="0">
              <a:solidFill>
                <a:srgbClr val="0033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Intencional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hlinkClick r:id="rId3"/>
              </a:rPr>
              <a:t>https://www.youtube.com/watch?v=xi7CNuYgZ_0</a:t>
            </a: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Proporcional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hlinkClick r:id="rId4"/>
              </a:rPr>
              <a:t>https://www.youtube.com/watch?v=ojoDnOTfvSo</a:t>
            </a:r>
            <a:endParaRPr lang="pt-BR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hlinkClick r:id="rId5"/>
              </a:rPr>
              <a:t>https://www.youtube.com/watch?v=pgdh3wapzJY</a:t>
            </a:r>
            <a:endParaRPr lang="pt-BR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hlinkClick r:id="rId6"/>
              </a:rPr>
              <a:t>https://www.youtube.com/watch?v=36ulultiNoM</a:t>
            </a: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Desproporcional #08 - Amostragem Desproporcional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hlinkClick r:id="rId7"/>
              </a:rPr>
              <a:t>https://www.youtube.com/watch?v=HMcGa0X9nEQ</a:t>
            </a: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88609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cs typeface="Times New Roman" pitchFamily="18" charset="0"/>
              </a:rPr>
              <a:t>cada elemento da população tem </a:t>
            </a:r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uma chance conhecida e diferente de zero </a:t>
            </a:r>
            <a:r>
              <a:rPr lang="pt-BR" dirty="0">
                <a:cs typeface="Times New Roman" pitchFamily="18" charset="0"/>
              </a:rPr>
              <a:t>de ser escolhido para compor a amostra.</a:t>
            </a:r>
          </a:p>
          <a:p>
            <a:pPr eaLnBrk="1" hangingPunct="1"/>
            <a:endParaRPr lang="pt-BR" sz="1000" dirty="0">
              <a:cs typeface="Times New Roman" pitchFamily="18" charset="0"/>
            </a:endParaRPr>
          </a:p>
          <a:p>
            <a:pPr eaLnBrk="1" hangingPunct="1"/>
            <a:r>
              <a:rPr lang="pt-BR" dirty="0">
                <a:cs typeface="Times New Roman" pitchFamily="18" charset="0"/>
              </a:rPr>
              <a:t>a partir do conhecimento da amostra podem-se fazer generalizações sobre a população</a:t>
            </a:r>
          </a:p>
          <a:p>
            <a:pPr eaLnBrk="1" hangingPunct="1"/>
            <a:r>
              <a:rPr lang="pt-BR" dirty="0">
                <a:cs typeface="Times New Roman" pitchFamily="18" charset="0"/>
              </a:rPr>
              <a:t>mais corretos, mais confiáveis</a:t>
            </a:r>
          </a:p>
        </p:txBody>
      </p:sp>
    </p:spTree>
    <p:extLst>
      <p:ext uri="{BB962C8B-B14F-4D97-AF65-F5344CB8AC3E}">
        <p14:creationId xmlns:p14="http://schemas.microsoft.com/office/powerpoint/2010/main" val="1030587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t-BR" dirty="0">
                <a:cs typeface="Times New Roman" pitchFamily="18" charset="0"/>
              </a:rPr>
              <a:t>É equivalente a um bingo, um sorteio de loteria.</a:t>
            </a:r>
          </a:p>
          <a:p>
            <a:pPr eaLnBrk="1" hangingPunct="1">
              <a:spcBef>
                <a:spcPct val="50000"/>
              </a:spcBef>
            </a:pPr>
            <a:r>
              <a:rPr lang="pt-BR" dirty="0">
                <a:cs typeface="Times New Roman" pitchFamily="18" charset="0"/>
              </a:rPr>
              <a:t>Numera-se a população de </a:t>
            </a:r>
            <a:r>
              <a:rPr lang="pt-BR" b="1" dirty="0">
                <a:cs typeface="Times New Roman" pitchFamily="18" charset="0"/>
              </a:rPr>
              <a:t>1</a:t>
            </a:r>
            <a:r>
              <a:rPr lang="pt-BR" dirty="0">
                <a:cs typeface="Times New Roman" pitchFamily="18" charset="0"/>
              </a:rPr>
              <a:t> a </a:t>
            </a:r>
            <a:r>
              <a:rPr lang="pt-BR" b="1" dirty="0">
                <a:cs typeface="Times New Roman" pitchFamily="18" charset="0"/>
              </a:rPr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pt-BR" dirty="0">
                <a:cs typeface="Times New Roman" pitchFamily="18" charset="0"/>
              </a:rPr>
              <a:t>Sorteiam-se </a:t>
            </a:r>
            <a:r>
              <a:rPr lang="pt-BR" b="1" dirty="0">
                <a:cs typeface="Times New Roman" pitchFamily="18" charset="0"/>
              </a:rPr>
              <a:t>x </a:t>
            </a:r>
            <a:r>
              <a:rPr lang="pt-BR" dirty="0">
                <a:cs typeface="Times New Roman" pitchFamily="18" charset="0"/>
              </a:rPr>
              <a:t>números dessa </a:t>
            </a:r>
            <a:r>
              <a:rPr lang="pt-BR" dirty="0" err="1">
                <a:cs typeface="Times New Roman" pitchFamily="18" charset="0"/>
              </a:rPr>
              <a:t>seqüência</a:t>
            </a:r>
            <a:r>
              <a:rPr lang="pt-BR" dirty="0">
                <a:cs typeface="Times New Roman" pitchFamily="18" charset="0"/>
              </a:rPr>
              <a:t>, que corresponderão aos elementos pertencentes à amostra</a:t>
            </a:r>
          </a:p>
        </p:txBody>
      </p:sp>
    </p:spTree>
    <p:extLst>
      <p:ext uri="{BB962C8B-B14F-4D97-AF65-F5344CB8AC3E}">
        <p14:creationId xmlns:p14="http://schemas.microsoft.com/office/powerpoint/2010/main" val="31540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3534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dirty="0">
                <a:solidFill>
                  <a:schemeClr val="tx2"/>
                </a:solidFill>
                <a:cs typeface="Times New Roman" pitchFamily="18" charset="0"/>
              </a:rPr>
              <a:t>Exemplo1</a:t>
            </a:r>
          </a:p>
          <a:p>
            <a:pPr eaLnBrk="1" hangingPunct="1"/>
            <a:r>
              <a:rPr lang="pt-BR" sz="2800" dirty="0">
                <a:cs typeface="Times New Roman" pitchFamily="18" charset="0"/>
              </a:rPr>
              <a:t>Pesquisa sobre prática de atividade física de famílias de funcionários de uma certa empresa.</a:t>
            </a:r>
          </a:p>
          <a:p>
            <a:pPr marL="0" indent="0" eaLnBrk="1" hangingPunct="1">
              <a:buNone/>
            </a:pPr>
            <a:endParaRPr lang="pt-BR" sz="28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pt-BR" sz="2800" dirty="0">
                <a:cs typeface="Times New Roman" pitchFamily="18" charset="0"/>
              </a:rPr>
              <a:t>	População: 32 funcionários</a:t>
            </a:r>
          </a:p>
          <a:p>
            <a:pPr marL="0" indent="0" eaLnBrk="1" hangingPunct="1">
              <a:buNone/>
            </a:pPr>
            <a:r>
              <a:rPr lang="pt-BR" sz="2800" dirty="0">
                <a:cs typeface="Times New Roman" pitchFamily="18" charset="0"/>
              </a:rPr>
              <a:t>	Amostra: 5 funcionários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64D34C-F2F0-4D4C-951D-CD3551762CE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333375"/>
            <a:ext cx="89646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8C216-FD61-4290-9D37-97C6A663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Roboto" panose="02000000000000000000" pitchFamily="2" charset="0"/>
              </a:rPr>
              <a:t>Como funcionam as pesquisas de opinião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4D04BB-D04B-4A86-A63B-19F616F1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https://www.youtube.com/watch?v=mV7FEEUUZbI&amp;t=3s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792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4926" y="1700808"/>
            <a:ext cx="7772400" cy="1143000"/>
          </a:xfrm>
        </p:spPr>
        <p:txBody>
          <a:bodyPr/>
          <a:lstStyle/>
          <a:p>
            <a:r>
              <a:rPr lang="pt-BR" dirty="0"/>
              <a:t>População</a:t>
            </a:r>
          </a:p>
        </p:txBody>
      </p:sp>
      <p:graphicFrame>
        <p:nvGraphicFramePr>
          <p:cNvPr id="170393" name="Group 4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58979"/>
              </p:ext>
            </p:extLst>
          </p:nvPr>
        </p:nvGraphicFramePr>
        <p:xfrm>
          <a:off x="684214" y="2996952"/>
          <a:ext cx="7772399" cy="1785950"/>
        </p:xfrm>
        <a:graphic>
          <a:graphicData uri="http://schemas.openxmlformats.org/drawingml/2006/table">
            <a:tbl>
              <a:tblPr/>
              <a:tblGrid>
                <a:gridCol w="149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01. Aristóteles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06. Cardoso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Ernestino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16. Geraldo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21. Joana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26. Josefa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31. Paula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097" marR="850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02. Anastácia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07.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Carlito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Endevaldo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17. Gabriel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22. Joaquim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27. Josefina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32.Paulo César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097" marR="850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03. Arnaldo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08. Cláudio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13. Francisco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18. Getúlio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23. Joaquina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28. Maria José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097" marR="850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04. Bartolomeu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09.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Ermílio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14. Felício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Hiraldo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24.José da Silva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29. M</a:t>
                      </a:r>
                      <a:r>
                        <a:rPr kumimoji="0" lang="pt-BR" sz="1400" b="0" i="0" u="sng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Cristina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097" marR="850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05. Bernardino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10. Hercílio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15. Fabrício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20. João da Silva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25.José de Souza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30. Mauro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5097" marR="850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866A4938-7066-44B2-BB60-F6395EF5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2499F6-D9C8-49B1-9A7E-14E9A1ED826D}"/>
              </a:ext>
            </a:extLst>
          </p:cNvPr>
          <p:cNvSpPr txBox="1"/>
          <p:nvPr/>
        </p:nvSpPr>
        <p:spPr>
          <a:xfrm>
            <a:off x="467544" y="14962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pt-BR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Exemplo1</a:t>
            </a:r>
          </a:p>
        </p:txBody>
      </p:sp>
    </p:spTree>
    <p:extLst>
      <p:ext uri="{BB962C8B-B14F-4D97-AF65-F5344CB8AC3E}">
        <p14:creationId xmlns:p14="http://schemas.microsoft.com/office/powerpoint/2010/main" val="218968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393" name="Group 40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747724"/>
              </p:ext>
            </p:extLst>
          </p:nvPr>
        </p:nvGraphicFramePr>
        <p:xfrm>
          <a:off x="396627" y="1629221"/>
          <a:ext cx="8351837" cy="1655763"/>
        </p:xfrm>
        <a:graphic>
          <a:graphicData uri="http://schemas.openxmlformats.org/drawingml/2006/table">
            <a:tbl>
              <a:tblPr/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57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01. Aristóteles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06. Cardoso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Ernestino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16. Geraldo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21. Joana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26. Josefa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31. Paula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02. Anastácia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07.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Carlito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Endevaldo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17. Gabriel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22. Joaquim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27. Josefina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32. Paulo César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03. Arnaldo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08. Cláudio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13. Francisco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18. Getúlio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23. Joaquina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28. Maria José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04. Bartolomeu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09. Ermílio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14. Felício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19. Hiraldo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24. José da Silva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29. M</a:t>
                      </a:r>
                      <a:r>
                        <a:rPr kumimoji="0" lang="pt-BR" sz="14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Cristina</a:t>
                      </a:r>
                      <a:endParaRPr kumimoji="0" 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05. Bernardino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10. Hercílio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15. Fabrício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20. João da Silva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25. José de Souza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30. Mauro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020" name="Text Box 36"/>
          <p:cNvSpPr txBox="1">
            <a:spLocks noChangeArrowheads="1"/>
          </p:cNvSpPr>
          <p:nvPr/>
        </p:nvSpPr>
        <p:spPr bwMode="auto">
          <a:xfrm>
            <a:off x="3452020" y="1105580"/>
            <a:ext cx="1781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/>
              <a:t>População</a:t>
            </a:r>
          </a:p>
        </p:txBody>
      </p:sp>
      <p:graphicFrame>
        <p:nvGraphicFramePr>
          <p:cNvPr id="9" name="Group 2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2594533"/>
              </p:ext>
            </p:extLst>
          </p:nvPr>
        </p:nvGraphicFramePr>
        <p:xfrm>
          <a:off x="396626" y="4353648"/>
          <a:ext cx="8351838" cy="1860106"/>
        </p:xfrm>
        <a:graphic>
          <a:graphicData uri="http://schemas.openxmlformats.org/drawingml/2006/table">
            <a:tbl>
              <a:tblPr/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01. Aristóteles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06. Cardoso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Ernestino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16. Geraldo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21. Joana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26. Josefa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31. Paula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02. Anastácia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07.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Carlito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12.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Endevaldo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17. Gabriel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22. Joaquim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27. Josefina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32. Paulo César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03. Arnaldo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08. Cláudio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13. Francisco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18. Getúlio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23. Joaquina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28. Maria José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04. Bartolomeu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09.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Ermílio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14. Felício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19.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Hiraldo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24. José da Silva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29. M</a:t>
                      </a:r>
                      <a:r>
                        <a:rPr kumimoji="0" lang="pt-BR" sz="1400" b="0" i="0" u="sng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Cristina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05. Bernardino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10. Hercílio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15. Fabrício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20. João da Silva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25. José de Souza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8" algn="l"/>
                          <a:tab pos="555625" algn="l"/>
                          <a:tab pos="1095375" algn="l"/>
                          <a:tab pos="1635125" algn="l"/>
                          <a:tab pos="2174875" algn="l"/>
                          <a:tab pos="2716213" algn="l"/>
                          <a:tab pos="3255963" algn="l"/>
                          <a:tab pos="3797300" algn="l"/>
                          <a:tab pos="4337050" algn="l"/>
                          <a:tab pos="4876800" algn="l"/>
                          <a:tab pos="5416550" algn="l"/>
                          <a:tab pos="5957888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30. Mauro</a:t>
                      </a:r>
                      <a:endParaRPr kumimoji="0" lang="pt-B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941991" y="342900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9900"/>
                </a:solidFill>
              </a:rPr>
              <a:t>Sorteio de uma amostra de 5 elementos</a:t>
            </a:r>
            <a:r>
              <a:rPr lang="pt-BR" b="1" dirty="0"/>
              <a:t>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55776" y="37890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População e </a:t>
            </a:r>
            <a:r>
              <a:rPr lang="pt-BR" b="1" dirty="0">
                <a:solidFill>
                  <a:srgbClr val="FF0000"/>
                </a:solidFill>
              </a:rPr>
              <a:t>amostra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D69B62-325D-4D47-B80C-B1B98738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624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8D0D90-B03C-4C3C-988A-2009B7CD3908}"/>
              </a:ext>
            </a:extLst>
          </p:cNvPr>
          <p:cNvSpPr txBox="1"/>
          <p:nvPr/>
        </p:nvSpPr>
        <p:spPr>
          <a:xfrm>
            <a:off x="367304" y="91597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pt-BR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Exemplo1</a:t>
            </a:r>
          </a:p>
        </p:txBody>
      </p:sp>
    </p:spTree>
    <p:extLst>
      <p:ext uri="{BB962C8B-B14F-4D97-AF65-F5344CB8AC3E}">
        <p14:creationId xmlns:p14="http://schemas.microsoft.com/office/powerpoint/2010/main" val="6526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0" grpId="0"/>
      <p:bldP spid="10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b="1" dirty="0">
                <a:solidFill>
                  <a:schemeClr val="tx2"/>
                </a:solidFill>
                <a:cs typeface="Times New Roman" pitchFamily="18" charset="0"/>
              </a:rPr>
              <a:t>Exemplo2</a:t>
            </a:r>
          </a:p>
          <a:p>
            <a:pPr eaLnBrk="1" hangingPunct="1"/>
            <a:r>
              <a:rPr lang="pt-BR" dirty="0">
                <a:cs typeface="Times New Roman" pitchFamily="18" charset="0"/>
              </a:rPr>
              <a:t>Pesquisa de estatura de crianças do 6</a:t>
            </a:r>
            <a:r>
              <a:rPr lang="pt-BR" baseline="30000" dirty="0">
                <a:cs typeface="Times New Roman" pitchFamily="18" charset="0"/>
              </a:rPr>
              <a:t>o</a:t>
            </a:r>
            <a:r>
              <a:rPr lang="pt-BR" dirty="0">
                <a:cs typeface="Times New Roman" pitchFamily="18" charset="0"/>
              </a:rPr>
              <a:t> ano do ensino fundamental de uma escola</a:t>
            </a:r>
          </a:p>
          <a:p>
            <a:pPr eaLnBrk="1" hangingPunct="1"/>
            <a:r>
              <a:rPr lang="pt-BR" dirty="0">
                <a:cs typeface="Times New Roman" pitchFamily="18" charset="0"/>
              </a:rPr>
              <a:t>População: 1000 alunos</a:t>
            </a:r>
          </a:p>
          <a:p>
            <a:pPr eaLnBrk="1" hangingPunct="1"/>
            <a:r>
              <a:rPr lang="pt-BR" dirty="0">
                <a:cs typeface="Times New Roman" pitchFamily="18" charset="0"/>
              </a:rPr>
              <a:t>Amostra: 10% da população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D42D2A-27FE-4CFD-BE7E-C334A362B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</p:spTree>
    <p:extLst>
      <p:ext uri="{BB962C8B-B14F-4D97-AF65-F5344CB8AC3E}">
        <p14:creationId xmlns:p14="http://schemas.microsoft.com/office/powerpoint/2010/main" val="1394538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89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chemeClr val="tx2"/>
                </a:solidFill>
                <a:cs typeface="Times New Roman" pitchFamily="18" charset="0"/>
              </a:rPr>
              <a:t>Exemplo2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1º passo - numeramos os alunos de 1 a 1000.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2º passo - escrevemos os números dos alunos, de 1 a 1000, em pedacinhos de papel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3º passo - retiramos 100 números.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solidFill>
                  <a:schemeClr val="tx2"/>
                </a:solidFill>
                <a:cs typeface="Times New Roman" pitchFamily="18" charset="0"/>
              </a:rPr>
              <a:t>Procedimento MUITO trabalhoso!!!!!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solidFill>
                  <a:schemeClr val="tx2"/>
                </a:solidFill>
                <a:cs typeface="Times New Roman" pitchFamily="18" charset="0"/>
              </a:rPr>
              <a:t>Alternativa: </a:t>
            </a:r>
            <a:r>
              <a:rPr lang="pt-BR" sz="2800" dirty="0">
                <a:cs typeface="Times New Roman" pitchFamily="18" charset="0"/>
              </a:rPr>
              <a:t>tabela de números aleatórios no Excel  ALEATORIOENTRE (0 e 1000)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5474C7-0433-4B65-93F7-DA9978F0F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</p:spTree>
    <p:extLst>
      <p:ext uri="{BB962C8B-B14F-4D97-AF65-F5344CB8AC3E}">
        <p14:creationId xmlns:p14="http://schemas.microsoft.com/office/powerpoint/2010/main" val="2320319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32680"/>
            <a:ext cx="83534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dirty="0">
                <a:solidFill>
                  <a:schemeClr val="tx2"/>
                </a:solidFill>
                <a:cs typeface="Times New Roman" pitchFamily="18" charset="0"/>
              </a:rPr>
              <a:t>Exemplo3</a:t>
            </a:r>
          </a:p>
          <a:p>
            <a:pPr eaLnBrk="1" hangingPunct="1">
              <a:buFontTx/>
              <a:buNone/>
            </a:pPr>
            <a:r>
              <a:rPr lang="pt-BR" sz="2800" dirty="0">
                <a:cs typeface="Times New Roman" pitchFamily="18" charset="0"/>
              </a:rPr>
              <a:t>	Pesquisa sobre satisfação com os serviços de uma agência de viagens</a:t>
            </a:r>
          </a:p>
          <a:p>
            <a:pPr marL="796050" lvl="1" indent="0" eaLnBrk="1" hangingPunct="1">
              <a:buFontTx/>
              <a:buNone/>
            </a:pPr>
            <a:endParaRPr lang="pt-BR" dirty="0">
              <a:solidFill>
                <a:srgbClr val="FF0000"/>
              </a:solidFill>
              <a:cs typeface="Times New Roman" pitchFamily="18" charset="0"/>
            </a:endParaRPr>
          </a:p>
          <a:p>
            <a:pPr marL="796050" lvl="1" indent="0" eaLnBrk="1" hangingPunct="1">
              <a:buFontTx/>
              <a:buNone/>
            </a:pPr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População</a:t>
            </a:r>
            <a:r>
              <a:rPr lang="pt-BR" dirty="0">
                <a:cs typeface="Times New Roman" pitchFamily="18" charset="0"/>
              </a:rPr>
              <a:t>: 200 pessoas retiradas de um banco de dados de clientes</a:t>
            </a:r>
          </a:p>
          <a:p>
            <a:pPr marL="800100" lvl="2" indent="0" eaLnBrk="1" hangingPunct="1">
              <a:buNone/>
            </a:pP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Amostra</a:t>
            </a:r>
            <a:r>
              <a:rPr lang="pt-BR" sz="2800" dirty="0">
                <a:cs typeface="Times New Roman" pitchFamily="18" charset="0"/>
              </a:rPr>
              <a:t>: 10 clientes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5C087A-1409-42DC-B624-27E7519B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4" y="139020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</a:t>
            </a:r>
            <a:b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 dirty="0">
                <a:solidFill>
                  <a:schemeClr val="hlink"/>
                </a:solidFill>
                <a:cs typeface="Times New Roman" pitchFamily="18" charset="0"/>
              </a:rPr>
              <a:t>1.Amostragem aleatória simples</a:t>
            </a:r>
          </a:p>
        </p:txBody>
      </p:sp>
    </p:spTree>
    <p:extLst>
      <p:ext uri="{BB962C8B-B14F-4D97-AF65-F5344CB8AC3E}">
        <p14:creationId xmlns:p14="http://schemas.microsoft.com/office/powerpoint/2010/main" val="378665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cs typeface="Times New Roman" pitchFamily="18" charset="0"/>
              </a:rPr>
              <a:t>Utilizada quando os elementos da população já se acham ordenados.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  <a:cs typeface="Times New Roman" pitchFamily="18" charset="0"/>
              </a:rPr>
              <a:t>	Exemplos</a:t>
            </a:r>
            <a:r>
              <a:rPr lang="pt-BR" sz="28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cs typeface="Times New Roman" pitchFamily="18" charset="0"/>
              </a:rPr>
              <a:t>	casas de uma rua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cs typeface="Times New Roman" pitchFamily="18" charset="0"/>
              </a:rPr>
              <a:t>	prontuários médicos de um hospital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cs typeface="Times New Roman" pitchFamily="18" charset="0"/>
              </a:rPr>
              <a:t>	alunos de uma classe em ordem alfabética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pt-BR" sz="28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pt-BR" sz="2800" b="1" dirty="0">
                <a:solidFill>
                  <a:schemeClr val="tx2"/>
                </a:solidFill>
                <a:cs typeface="Times New Roman" pitchFamily="18" charset="0"/>
              </a:rPr>
              <a:t>Vantagem:</a:t>
            </a:r>
            <a:r>
              <a:rPr lang="pt-BR" sz="2800" dirty="0">
                <a:cs typeface="Times New Roman" pitchFamily="18" charset="0"/>
              </a:rPr>
              <a:t> facilidade, um único sorteio</a:t>
            </a:r>
          </a:p>
        </p:txBody>
      </p:sp>
    </p:spTree>
    <p:extLst>
      <p:ext uri="{BB962C8B-B14F-4D97-AF65-F5344CB8AC3E}">
        <p14:creationId xmlns:p14="http://schemas.microsoft.com/office/powerpoint/2010/main" val="187789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8775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  <a:cs typeface="Times New Roman" pitchFamily="18" charset="0"/>
              </a:rPr>
              <a:t>Exemplo4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Suponhamos uma rua com 900 casas, das quais desejamos obter uma amostra formada por 50 casas para uma pesquisa de opinião.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solidFill>
                  <a:srgbClr val="FF3300"/>
                </a:solidFill>
              </a:rPr>
              <a:t>			População</a:t>
            </a:r>
            <a:r>
              <a:rPr lang="pt-BR" sz="2800" dirty="0"/>
              <a:t>  900 casas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pt-BR" sz="2800" dirty="0">
                <a:solidFill>
                  <a:srgbClr val="FF3300"/>
                </a:solidFill>
              </a:rPr>
              <a:t>			Amostra</a:t>
            </a:r>
            <a:r>
              <a:rPr lang="pt-BR" sz="2800" dirty="0"/>
              <a:t>  	50 casas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81F9E4-DE0E-4DFB-83E3-A675F210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485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58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8135"/>
            <a:ext cx="7772400" cy="33131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3300"/>
                </a:solidFill>
                <a:cs typeface="Times New Roman" pitchFamily="18" charset="0"/>
              </a:rPr>
              <a:t>1º passo</a:t>
            </a:r>
            <a:r>
              <a:rPr lang="pt-BR" sz="2800" dirty="0">
                <a:cs typeface="Times New Roman" pitchFamily="18" charset="0"/>
              </a:rPr>
              <a:t> - calcular o salto =  900/50 =18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3300"/>
                </a:solidFill>
                <a:cs typeface="Times New Roman" pitchFamily="18" charset="0"/>
              </a:rPr>
              <a:t>2º passo</a:t>
            </a:r>
            <a:r>
              <a:rPr lang="pt-BR" sz="2800" dirty="0">
                <a:cs typeface="Times New Roman" pitchFamily="18" charset="0"/>
              </a:rPr>
              <a:t> – sortear um número de 1 a 18, que indicará o primeiro elemento da amostra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3300"/>
                </a:solidFill>
                <a:cs typeface="Times New Roman" pitchFamily="18" charset="0"/>
              </a:rPr>
              <a:t>3º passo</a:t>
            </a:r>
            <a:r>
              <a:rPr lang="pt-BR" sz="2800" dirty="0">
                <a:cs typeface="Times New Roman" pitchFamily="18" charset="0"/>
              </a:rPr>
              <a:t> – determinar os próximos elementos, somando-se o salto ao valor sorteado, até que as 50 casas sejam obtidas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990624-7D6E-4B93-8537-AC553591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A29B0D-F6A4-47C3-9F67-0ED275ED68DF}"/>
              </a:ext>
            </a:extLst>
          </p:cNvPr>
          <p:cNvSpPr txBox="1"/>
          <p:nvPr/>
        </p:nvSpPr>
        <p:spPr>
          <a:xfrm>
            <a:off x="467544" y="1487523"/>
            <a:ext cx="4572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Exemplo4</a:t>
            </a:r>
          </a:p>
        </p:txBody>
      </p:sp>
    </p:spTree>
    <p:extLst>
      <p:ext uri="{BB962C8B-B14F-4D97-AF65-F5344CB8AC3E}">
        <p14:creationId xmlns:p14="http://schemas.microsoft.com/office/powerpoint/2010/main" val="192014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sz="28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se o número sorteado for o 4, a amostra seria formada pelas seguintes casas: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  <a:r>
              <a:rPr lang="pt-BR" sz="2800" dirty="0">
                <a:solidFill>
                  <a:schemeClr val="hlink"/>
                </a:solidFill>
                <a:cs typeface="Times New Roman" pitchFamily="18" charset="0"/>
              </a:rPr>
              <a:t>4ªcasa, 22ªcasa, 40ªcasa, 58ªcasa,..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se o número sorteado for o 3, a amostra seria formada pelas seguintes casas: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  <a:r>
              <a:rPr lang="pt-BR" sz="2800" dirty="0">
                <a:solidFill>
                  <a:schemeClr val="hlink"/>
                </a:solidFill>
                <a:cs typeface="Times New Roman" pitchFamily="18" charset="0"/>
              </a:rPr>
              <a:t>3ªcasa, 21ªcasa, 39ªcasa, 57ªcasa,..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80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B716C4-861D-4C0C-99AA-5A6AF638B0E1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33337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0B9F0A-0516-45F8-A630-2A19600ECF20}"/>
              </a:ext>
            </a:extLst>
          </p:cNvPr>
          <p:cNvSpPr txBox="1"/>
          <p:nvPr/>
        </p:nvSpPr>
        <p:spPr>
          <a:xfrm>
            <a:off x="467544" y="1487523"/>
            <a:ext cx="4572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Exemplo4</a:t>
            </a:r>
          </a:p>
        </p:txBody>
      </p:sp>
    </p:spTree>
    <p:extLst>
      <p:ext uri="{BB962C8B-B14F-4D97-AF65-F5344CB8AC3E}">
        <p14:creationId xmlns:p14="http://schemas.microsoft.com/office/powerpoint/2010/main" val="220150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3534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dirty="0">
                <a:solidFill>
                  <a:srgbClr val="FF0000"/>
                </a:solidFill>
                <a:cs typeface="Times New Roman" pitchFamily="18" charset="0"/>
              </a:rPr>
              <a:t>Exemplo5</a:t>
            </a:r>
          </a:p>
          <a:p>
            <a:pPr eaLnBrk="1" hangingPunct="1">
              <a:buFontTx/>
              <a:buNone/>
            </a:pPr>
            <a:r>
              <a:rPr lang="pt-BR" sz="2800" dirty="0">
                <a:cs typeface="Times New Roman" pitchFamily="18" charset="0"/>
              </a:rPr>
              <a:t>	Pesquisa sobre satisfação com os serviços de uma agência de viagens</a:t>
            </a:r>
          </a:p>
          <a:p>
            <a:pPr eaLnBrk="1" hangingPunct="1">
              <a:buFontTx/>
              <a:buNone/>
            </a:pPr>
            <a:endParaRPr lang="pt-BR" sz="2800" dirty="0">
              <a:cs typeface="Times New Roman" pitchFamily="18" charset="0"/>
            </a:endParaRPr>
          </a:p>
          <a:p>
            <a:pPr marL="857250" lvl="2" indent="0" eaLnBrk="1" hangingPunct="1">
              <a:buNone/>
            </a:pP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População</a:t>
            </a:r>
            <a:r>
              <a:rPr lang="pt-BR" sz="2800" dirty="0">
                <a:cs typeface="Times New Roman" pitchFamily="18" charset="0"/>
              </a:rPr>
              <a:t> 	200 clientes </a:t>
            </a:r>
          </a:p>
          <a:p>
            <a:pPr marL="857250" lvl="2" indent="0" eaLnBrk="1" hangingPunct="1">
              <a:buNone/>
            </a:pPr>
            <a:r>
              <a:rPr lang="pt-BR" sz="2800" dirty="0">
                <a:solidFill>
                  <a:srgbClr val="FF0000"/>
                </a:solidFill>
                <a:cs typeface="Times New Roman" pitchFamily="18" charset="0"/>
              </a:rPr>
              <a:t>Amostra</a:t>
            </a:r>
            <a:r>
              <a:rPr lang="pt-BR" sz="2800" dirty="0">
                <a:cs typeface="Times New Roman" pitchFamily="18" charset="0"/>
              </a:rPr>
              <a:t>       10 clientes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792EF4-E8F1-4E02-9B37-BC83FED5609E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33337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7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0438" y="357188"/>
            <a:ext cx="29416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Conceito de amostragem</a:t>
            </a:r>
          </a:p>
        </p:txBody>
      </p:sp>
      <p:pic>
        <p:nvPicPr>
          <p:cNvPr id="8195" name="Picture 2" descr="http://tbn0.google.com/images?q=tbn:hENJzs_yenB5DM:http://www.colegiao.com.br/novoportal/imagens/sorvete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13096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tbn0.google.com/images?q=tbn:Ot0ShFEx4VWZPM:http://www.dipratos.com.br/imgproduto/8790-Magic-Pump-Cafe-1l%252010744%2520TESTE1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43250"/>
            <a:ext cx="20907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tbn0.google.com/images?q=tbn:NtDytyamGRb61M:http://www.idec.org.br/imagens/revista/cafezinh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357563"/>
            <a:ext cx="1285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tbn0.google.com/images?q=tbn:6rDjz1-B33yIgM:http://www.rededamiani.com.br/image.php%3Fcod%3D83%26ses%3DPREMI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1571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2214517" y="1428719"/>
            <a:ext cx="1357322" cy="9286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2214517" y="3500421"/>
            <a:ext cx="1357322" cy="9286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8205" name="Picture 12" descr="http://tbn0.google.com/images?q=tbn:keTzR2tYOX0xhM:http://www.ufmg.br/online/arquivos/Sangue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357813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>
            <a:off x="2214517" y="5429247"/>
            <a:ext cx="1357322" cy="9286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8209" name="Picture 14" descr="http://tbn0.google.com/images?q=tbn:TjlEgEXLwiCMUM:http://purofosfato.com.br/wp-content/uploads/2007/07/anun_sangu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357813"/>
            <a:ext cx="1390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286380" y="2084382"/>
            <a:ext cx="357190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prstClr val="black"/>
                </a:solidFill>
                <a:latin typeface="Arial" charset="0"/>
                <a:cs typeface="Arial" charset="0"/>
              </a:rPr>
              <a:t>O processo intuitivo de amostragem faz parte do nosso dia-a-dia!</a:t>
            </a:r>
          </a:p>
        </p:txBody>
      </p:sp>
      <p:sp>
        <p:nvSpPr>
          <p:cNvPr id="14" name="Chave direita 13"/>
          <p:cNvSpPr/>
          <p:nvPr/>
        </p:nvSpPr>
        <p:spPr>
          <a:xfrm>
            <a:off x="5214938" y="928688"/>
            <a:ext cx="500062" cy="564356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61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8840"/>
            <a:ext cx="7772400" cy="3313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pt-BR" sz="2800" b="1" dirty="0">
                <a:solidFill>
                  <a:srgbClr val="FF0000"/>
                </a:solidFill>
                <a:cs typeface="Times New Roman" pitchFamily="18" charset="0"/>
              </a:rPr>
              <a:t>Exemplo5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1º passo</a:t>
            </a:r>
            <a:r>
              <a:rPr lang="pt-BR" sz="2400" dirty="0">
                <a:cs typeface="Times New Roman" pitchFamily="18" charset="0"/>
              </a:rPr>
              <a:t> - calcular o salto =  200/10 =20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2º passo</a:t>
            </a:r>
            <a:r>
              <a:rPr lang="pt-BR" sz="2400" dirty="0">
                <a:cs typeface="Times New Roman" pitchFamily="18" charset="0"/>
              </a:rPr>
              <a:t> – sortear um número de 1 a 20, que indicará o primeiro elemento da amostra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3º passo</a:t>
            </a:r>
            <a:r>
              <a:rPr lang="pt-BR" sz="2400" dirty="0">
                <a:cs typeface="Times New Roman" pitchFamily="18" charset="0"/>
              </a:rPr>
              <a:t> – determinar os próximos elementos, somando-se o salto ao valor sorteado, até que 10 clientes sejam obtidos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48DC40-A4A1-4E58-80AB-7826F05A7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</a:p>
        </p:txBody>
      </p:sp>
    </p:spTree>
    <p:extLst>
      <p:ext uri="{BB962C8B-B14F-4D97-AF65-F5344CB8AC3E}">
        <p14:creationId xmlns:p14="http://schemas.microsoft.com/office/powerpoint/2010/main" val="146743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pt-BR" sz="2800" b="1" dirty="0">
                <a:solidFill>
                  <a:srgbClr val="FF0000"/>
                </a:solidFill>
                <a:cs typeface="Times New Roman" pitchFamily="18" charset="0"/>
              </a:rPr>
              <a:t>Exemplo5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se o número sorteado for o 4, a amostra seria formada pelos seguintes clientes: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  <a:r>
              <a:rPr lang="pt-BR" sz="2800" dirty="0">
                <a:solidFill>
                  <a:schemeClr val="hlink"/>
                </a:solidFill>
                <a:cs typeface="Times New Roman" pitchFamily="18" charset="0"/>
              </a:rPr>
              <a:t>4ªcliente, 24ªcliente, 44ªcliente, 64ªcliente,..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dirty="0">
                <a:cs typeface="Times New Roman" pitchFamily="18" charset="0"/>
              </a:rPr>
              <a:t>se o número sorteado for o 3, a amostra seria formada pelos seguintes clientes: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  <a:r>
              <a:rPr lang="pt-BR" sz="2800" dirty="0">
                <a:solidFill>
                  <a:schemeClr val="hlink"/>
                </a:solidFill>
                <a:cs typeface="Times New Roman" pitchFamily="18" charset="0"/>
              </a:rPr>
              <a:t>3ªcliente, 23ªcliente, 43ªcliente, 63ªcliente,..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80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D2B00F-FB10-4352-8763-C4462404632D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33337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 dirty="0">
                <a:solidFill>
                  <a:schemeClr val="hlink"/>
                </a:solidFill>
                <a:cs typeface="Times New Roman" pitchFamily="18" charset="0"/>
              </a:rPr>
              <a:t>2. Amostragem sistemática</a:t>
            </a:r>
          </a:p>
        </p:txBody>
      </p:sp>
    </p:spTree>
    <p:extLst>
      <p:ext uri="{BB962C8B-B14F-4D97-AF65-F5344CB8AC3E}">
        <p14:creationId xmlns:p14="http://schemas.microsoft.com/office/powerpoint/2010/main" val="4168422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21088"/>
            <a:ext cx="7772400" cy="2160240"/>
          </a:xfrm>
        </p:spPr>
        <p:txBody>
          <a:bodyPr/>
          <a:lstStyle/>
          <a:p>
            <a:pPr eaLnBrk="1" hangingPunct="1"/>
            <a:r>
              <a:rPr lang="pt-BR" dirty="0">
                <a:cs typeface="Times New Roman" pitchFamily="18" charset="0"/>
              </a:rPr>
              <a:t>Utilizada quando a população se divide em </a:t>
            </a:r>
            <a:r>
              <a:rPr lang="pt-BR" b="1" dirty="0">
                <a:solidFill>
                  <a:srgbClr val="FF3300"/>
                </a:solidFill>
                <a:cs typeface="Times New Roman" pitchFamily="18" charset="0"/>
              </a:rPr>
              <a:t>estratos</a:t>
            </a:r>
            <a:r>
              <a:rPr lang="pt-BR" b="1" dirty="0">
                <a:cs typeface="Times New Roman" pitchFamily="18" charset="0"/>
              </a:rPr>
              <a:t> </a:t>
            </a:r>
            <a:r>
              <a:rPr lang="pt-BR" dirty="0">
                <a:cs typeface="Times New Roman" pitchFamily="18" charset="0"/>
              </a:rPr>
              <a:t>(subpopulações)</a:t>
            </a:r>
          </a:p>
          <a:p>
            <a:pPr eaLnBrk="1" hangingPunct="1"/>
            <a:r>
              <a:rPr lang="pt-BR" dirty="0">
                <a:cs typeface="Times New Roman" pitchFamily="18" charset="0"/>
              </a:rPr>
              <a:t>O sorteio é feito dentro de cada </a:t>
            </a:r>
            <a:r>
              <a:rPr lang="pt-BR" b="1" dirty="0">
                <a:solidFill>
                  <a:schemeClr val="tx2"/>
                </a:solidFill>
                <a:cs typeface="Times New Roman" pitchFamily="18" charset="0"/>
              </a:rPr>
              <a:t>estrato</a:t>
            </a:r>
            <a:r>
              <a:rPr lang="pt-BR" dirty="0"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0" y="1484784"/>
            <a:ext cx="4224338" cy="25534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557" y="1484784"/>
            <a:ext cx="4529931" cy="249460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 cap="sq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31B350B-88BC-47E2-B67D-5D56847D0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3. Amostragem estratificada proporcional</a:t>
            </a:r>
          </a:p>
        </p:txBody>
      </p:sp>
    </p:spTree>
    <p:extLst>
      <p:ext uri="{BB962C8B-B14F-4D97-AF65-F5344CB8AC3E}">
        <p14:creationId xmlns:p14="http://schemas.microsoft.com/office/powerpoint/2010/main" val="1497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6985000" cy="3290888"/>
          </a:xfrm>
          <a:noFill/>
          <a:ln/>
        </p:spPr>
        <p:txBody>
          <a:bodyPr lIns="90488" tIns="44450" rIns="90488" bIns="44450"/>
          <a:lstStyle/>
          <a:p>
            <a:r>
              <a:rPr lang="pt-BR" dirty="0"/>
              <a:t>Pesquisas de mercado: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homens e mulheres</a:t>
            </a:r>
          </a:p>
          <a:p>
            <a:pPr lvl="1"/>
            <a:r>
              <a:rPr lang="pt-BR" dirty="0">
                <a:solidFill>
                  <a:srgbClr val="008000"/>
                </a:solidFill>
              </a:rPr>
              <a:t>faixas etárias</a:t>
            </a:r>
            <a:endParaRPr lang="pt-BR" dirty="0"/>
          </a:p>
          <a:p>
            <a:endParaRPr lang="pt-BR" dirty="0"/>
          </a:p>
          <a:p>
            <a:r>
              <a:rPr lang="pt-BR" dirty="0"/>
              <a:t>Pesquisas eleitorais: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A50021"/>
                </a:solidFill>
              </a:rPr>
              <a:t>região demográfica 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A50021"/>
                </a:solidFill>
              </a:rPr>
              <a:t>cidades pequenas médias e grandes</a:t>
            </a:r>
          </a:p>
          <a:p>
            <a:pPr lvl="1">
              <a:lnSpc>
                <a:spcPct val="90000"/>
              </a:lnSpc>
            </a:pPr>
            <a:r>
              <a:rPr lang="pt-BR" dirty="0">
                <a:solidFill>
                  <a:srgbClr val="A50021"/>
                </a:solidFill>
              </a:rPr>
              <a:t>área urbana e rural</a:t>
            </a:r>
            <a:endParaRPr lang="pt-BR" sz="2400" dirty="0">
              <a:solidFill>
                <a:srgbClr val="A50021"/>
              </a:solidFill>
            </a:endParaRPr>
          </a:p>
          <a:p>
            <a:pPr lvl="1">
              <a:lnSpc>
                <a:spcPct val="50000"/>
              </a:lnSpc>
            </a:pPr>
            <a:endParaRPr lang="pt-BR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16CC4E-9792-4691-B347-CC70262E6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3. Amostragem estratificada proporcional</a:t>
            </a:r>
          </a:p>
        </p:txBody>
      </p:sp>
    </p:spTree>
    <p:extLst>
      <p:ext uri="{BB962C8B-B14F-4D97-AF65-F5344CB8AC3E}">
        <p14:creationId xmlns:p14="http://schemas.microsoft.com/office/powerpoint/2010/main" val="1766307664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3F1BB52-923D-4C6E-9180-3614023DA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3. Amostragem estratificada proporcional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30424"/>
            <a:ext cx="4242693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>
                <a:solidFill>
                  <a:srgbClr val="FF0000"/>
                </a:solidFill>
                <a:cs typeface="Times New Roman" pitchFamily="18" charset="0"/>
              </a:rPr>
              <a:t>Exemplo6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Pesquisa sobre prática de atividade física da comunidade de uma universidade - amostra de 10% da população.</a:t>
            </a:r>
          </a:p>
          <a:p>
            <a:pPr eaLnBrk="1" hangingPunct="1">
              <a:spcBef>
                <a:spcPts val="0"/>
              </a:spcBef>
              <a:buNone/>
            </a:pPr>
            <a:endParaRPr lang="pt-BR" sz="24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			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0541F6F-8FAE-4EBE-88CF-1870E1F1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2" y="1772816"/>
            <a:ext cx="4242693" cy="316835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b="1" dirty="0">
                <a:solidFill>
                  <a:srgbClr val="C00000"/>
                </a:solidFill>
                <a:cs typeface="Times New Roman" pitchFamily="18" charset="0"/>
              </a:rPr>
              <a:t>	</a:t>
            </a:r>
            <a:r>
              <a:rPr lang="pt-BR" sz="2400" b="1" dirty="0">
                <a:solidFill>
                  <a:srgbClr val="FF0000"/>
                </a:solidFill>
                <a:cs typeface="Times New Roman" pitchFamily="18" charset="0"/>
              </a:rPr>
              <a:t>População: 4000 pessoas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   	3700 alunos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	200 professores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	100 funcionários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C00000"/>
                </a:solidFill>
                <a:cs typeface="Times New Roman" pitchFamily="18" charset="0"/>
              </a:rPr>
              <a:t>	</a:t>
            </a:r>
            <a:r>
              <a:rPr lang="pt-BR" sz="2400" b="1" dirty="0">
                <a:solidFill>
                  <a:srgbClr val="FF0000"/>
                </a:solidFill>
                <a:cs typeface="Times New Roman" pitchFamily="18" charset="0"/>
              </a:rPr>
              <a:t>Amostra:  400 pessoas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	370 alunos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	20 professores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	10 funcionários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32CCF8-ACDB-4724-AB0A-E8CB45626EE1}"/>
              </a:ext>
            </a:extLst>
          </p:cNvPr>
          <p:cNvSpPr txBox="1"/>
          <p:nvPr/>
        </p:nvSpPr>
        <p:spPr>
          <a:xfrm>
            <a:off x="827584" y="5027692"/>
            <a:ext cx="74850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cs typeface="Times New Roman" pitchFamily="18" charset="0"/>
              </a:rPr>
              <a:t>Os elementos da amostra devem ser sorteados nos estratos: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Times New Roman" pitchFamily="18" charset="0"/>
              </a:rPr>
              <a:t>370 alunos dentre os 3700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Times New Roman" pitchFamily="18" charset="0"/>
              </a:rPr>
              <a:t>20 professores dentre os 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Times New Roman" pitchFamily="18" charset="0"/>
              </a:rPr>
              <a:t>10 funcionários dentre os 100.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94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2" grpId="0" build="p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776"/>
            <a:ext cx="7772400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pt-BR" b="1" dirty="0">
                <a:solidFill>
                  <a:srgbClr val="FF0000"/>
                </a:solidFill>
                <a:cs typeface="Times New Roman" pitchFamily="18" charset="0"/>
              </a:rPr>
              <a:t>Exemplo7</a:t>
            </a:r>
          </a:p>
          <a:p>
            <a:pPr eaLnBrk="1" hangingPunct="1">
              <a:spcBef>
                <a:spcPts val="0"/>
              </a:spcBef>
            </a:pPr>
            <a:endParaRPr lang="pt-BR" sz="24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pt-BR" sz="2400" dirty="0">
                <a:cs typeface="Times New Roman" pitchFamily="18" charset="0"/>
              </a:rPr>
              <a:t>Pesquisa sobre satisfação com os serviços de uma agência de viagens</a:t>
            </a:r>
          </a:p>
          <a:p>
            <a:pPr eaLnBrk="1" hangingPunct="1">
              <a:spcBef>
                <a:spcPts val="0"/>
              </a:spcBef>
            </a:pPr>
            <a:endParaRPr lang="pt-BR" sz="24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pt-BR" sz="24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	</a:t>
            </a:r>
            <a:r>
              <a:rPr lang="pt-BR" sz="2400" b="1" dirty="0">
                <a:solidFill>
                  <a:srgbClr val="C00000"/>
                </a:solidFill>
                <a:cs typeface="Times New Roman" pitchFamily="18" charset="0"/>
              </a:rPr>
              <a:t>População: 200 pessoas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2400" dirty="0">
                <a:cs typeface="Times New Roman" pitchFamily="18" charset="0"/>
              </a:rPr>
              <a:t>   60 mulheres (30%), 140 homens (70%)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ts val="0"/>
              </a:spcBef>
            </a:pPr>
            <a:r>
              <a:rPr lang="pt-BR" sz="2400" b="1" dirty="0">
                <a:solidFill>
                  <a:srgbClr val="C00000"/>
                </a:solidFill>
                <a:cs typeface="Times New Roman" pitchFamily="18" charset="0"/>
              </a:rPr>
              <a:t>Amostra:   10   pessoas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pt-BR" sz="2400" dirty="0">
                <a:cs typeface="Times New Roman" pitchFamily="18" charset="0"/>
              </a:rPr>
              <a:t>	 3 mulheres, 7 homens</a:t>
            </a:r>
          </a:p>
          <a:p>
            <a:pPr eaLnBrk="1" hangingPunct="1">
              <a:spcBef>
                <a:spcPts val="0"/>
              </a:spcBef>
              <a:buNone/>
            </a:pPr>
            <a:endParaRPr lang="pt-BR" sz="2400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pt-BR" sz="2400" dirty="0"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40557C-FFBB-43F0-9C11-D614D69D7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3. Amostragem estratificada proporcional</a:t>
            </a:r>
          </a:p>
        </p:txBody>
      </p:sp>
    </p:spTree>
    <p:extLst>
      <p:ext uri="{BB962C8B-B14F-4D97-AF65-F5344CB8AC3E}">
        <p14:creationId xmlns:p14="http://schemas.microsoft.com/office/powerpoint/2010/main" val="288657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84313"/>
            <a:ext cx="838200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b="1" dirty="0">
                <a:cs typeface="Times New Roman" pitchFamily="18" charset="0"/>
              </a:rPr>
              <a:t>	A</a:t>
            </a:r>
            <a:r>
              <a:rPr lang="pt-BR" sz="2800" b="1" dirty="0">
                <a:cs typeface="Times New Roman" pitchFamily="18" charset="0"/>
              </a:rPr>
              <a:t>penas</a:t>
            </a:r>
            <a:r>
              <a:rPr lang="pt-BR" sz="2800" dirty="0">
                <a:cs typeface="Times New Roman" pitchFamily="18" charset="0"/>
              </a:rPr>
              <a:t> os subgrupos (conglomerados) são identificados.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pt-BR" sz="2800" dirty="0">
                <a:solidFill>
                  <a:schemeClr val="tx2"/>
                </a:solidFill>
                <a:cs typeface="Times New Roman" pitchFamily="18" charset="0"/>
              </a:rPr>
              <a:t>	Pesquisa com alunos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pt-BR" dirty="0">
                <a:cs typeface="Times New Roman" pitchFamily="18" charset="0"/>
              </a:rPr>
              <a:t>apenas as</a:t>
            </a:r>
            <a:r>
              <a:rPr lang="pt-BR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pt-BR" dirty="0">
                <a:cs typeface="Times New Roman" pitchFamily="18" charset="0"/>
              </a:rPr>
              <a:t>escolas são identificadas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pt-BR" sz="2800" dirty="0">
                <a:solidFill>
                  <a:schemeClr val="tx2"/>
                </a:solidFill>
                <a:cs typeface="Times New Roman" pitchFamily="18" charset="0"/>
              </a:rPr>
              <a:t>	Pesquisa com moradores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pt-BR" dirty="0">
                <a:cs typeface="Times New Roman" pitchFamily="18" charset="0"/>
              </a:rPr>
              <a:t>apenas os quarteirões são identificados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79086A-457E-4AD1-81FF-6163675B1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4. Amostragem por conglomerados</a:t>
            </a:r>
          </a:p>
        </p:txBody>
      </p:sp>
    </p:spTree>
    <p:extLst>
      <p:ext uri="{BB962C8B-B14F-4D97-AF65-F5344CB8AC3E}">
        <p14:creationId xmlns:p14="http://schemas.microsoft.com/office/powerpoint/2010/main" val="404317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91623"/>
            <a:ext cx="7032650" cy="52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D01D53-938A-439E-A69E-8CC04F9EB87E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4. Amostragem por conglomerados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1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33121"/>
            <a:ext cx="6726709" cy="503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5F951B-1A3D-4E52-8585-0FF9BDB593BF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4. Amostragem por conglomerados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32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9836"/>
            <a:ext cx="8001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63CC2E-E287-405E-AE62-D7F3931C8005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BR" sz="3200" kern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kern="0">
                <a:solidFill>
                  <a:schemeClr val="hlink"/>
                </a:solidFill>
                <a:cs typeface="Times New Roman" pitchFamily="18" charset="0"/>
              </a:rPr>
              <a:t>4. Amostragem por conglomerados</a:t>
            </a:r>
            <a:endParaRPr lang="pt-BR" sz="2400" kern="0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5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2430"/>
            <a:ext cx="6747900" cy="46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22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F76F30A-D3DF-4853-BF7D-11484FE30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kern="0" dirty="0">
                <a:solidFill>
                  <a:srgbClr val="0033CC"/>
                </a:solidFill>
                <a:cs typeface="Times New Roman" pitchFamily="18" charset="0"/>
              </a:rPr>
              <a:t>Métodos probabilísticos </a:t>
            </a:r>
            <a:br>
              <a:rPr lang="pt-BR" sz="4000" kern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hlink"/>
                </a:solidFill>
                <a:cs typeface="Times New Roman" pitchFamily="18" charset="0"/>
              </a:rPr>
              <a:t>4. Amostragem por conglomerados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122512"/>
            <a:ext cx="432048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400" dirty="0"/>
              <a:t>	</a:t>
            </a: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1a etapa</a:t>
            </a:r>
            <a:endParaRPr lang="pt-BR" sz="2400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pt-BR" sz="2400" dirty="0">
                <a:cs typeface="Times New Roman" pitchFamily="18" charset="0"/>
              </a:rPr>
              <a:t>	Sorteio de bairros </a:t>
            </a:r>
          </a:p>
          <a:p>
            <a:pPr eaLnBrk="1" hangingPunct="1">
              <a:buFontTx/>
              <a:buNone/>
            </a:pPr>
            <a:r>
              <a:rPr lang="pt-BR" sz="2400" dirty="0">
                <a:cs typeface="Times New Roman" pitchFamily="18" charset="0"/>
              </a:rPr>
              <a:t>	</a:t>
            </a: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	2a etapa</a:t>
            </a:r>
          </a:p>
          <a:p>
            <a:pPr eaLnBrk="1" hangingPunct="1">
              <a:buFontTx/>
              <a:buNone/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 	</a:t>
            </a:r>
            <a:r>
              <a:rPr lang="pt-BR" sz="2400" dirty="0">
                <a:cs typeface="Times New Roman" pitchFamily="18" charset="0"/>
              </a:rPr>
              <a:t>Sorteio de quarteirões </a:t>
            </a:r>
          </a:p>
          <a:p>
            <a:pPr eaLnBrk="1" hangingPunct="1">
              <a:buFontTx/>
              <a:buNone/>
            </a:pPr>
            <a:r>
              <a:rPr lang="pt-BR" sz="2400" dirty="0">
                <a:cs typeface="Times New Roman" pitchFamily="18" charset="0"/>
              </a:rPr>
              <a:t>	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8F740BD-9099-428E-8EFE-59EAC772F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122512"/>
            <a:ext cx="4320480" cy="41148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3a etapa</a:t>
            </a:r>
          </a:p>
          <a:p>
            <a:pPr indent="0" eaLnBrk="1" hangingPunct="1">
              <a:buFontTx/>
              <a:buNone/>
            </a:pPr>
            <a:r>
              <a:rPr lang="pt-BR" sz="2400" dirty="0">
                <a:cs typeface="Times New Roman" pitchFamily="18" charset="0"/>
              </a:rPr>
              <a:t>Sorteio de residências</a:t>
            </a:r>
          </a:p>
          <a:p>
            <a:pPr indent="0" eaLnBrk="1" hangingPunct="1">
              <a:buNone/>
            </a:pPr>
            <a:endParaRPr lang="pt-BR" sz="2400" dirty="0">
              <a:solidFill>
                <a:srgbClr val="FF3300"/>
              </a:solidFill>
              <a:cs typeface="Times New Roman" pitchFamily="18" charset="0"/>
            </a:endParaRPr>
          </a:p>
          <a:p>
            <a:pPr indent="0" eaLnBrk="1" hangingPunct="1">
              <a:buNone/>
            </a:pPr>
            <a:r>
              <a:rPr lang="pt-BR" sz="2400" dirty="0">
                <a:solidFill>
                  <a:srgbClr val="FF3300"/>
                </a:solidFill>
                <a:cs typeface="Times New Roman" pitchFamily="18" charset="0"/>
              </a:rPr>
              <a:t>4a etapa</a:t>
            </a:r>
          </a:p>
          <a:p>
            <a:pPr indent="0" eaLnBrk="1" hangingPunct="1">
              <a:buFontTx/>
              <a:buNone/>
            </a:pPr>
            <a:r>
              <a:rPr lang="pt-BR" sz="2400" dirty="0">
                <a:cs typeface="Times New Roman" pitchFamily="18" charset="0"/>
              </a:rPr>
              <a:t>Aplicar o questionário em todos os moradores da residências sorteadas </a:t>
            </a:r>
          </a:p>
          <a:p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C8CE97-D6E2-49BD-B676-3E3560955B01}"/>
              </a:ext>
            </a:extLst>
          </p:cNvPr>
          <p:cNvSpPr txBox="1"/>
          <p:nvPr/>
        </p:nvSpPr>
        <p:spPr>
          <a:xfrm>
            <a:off x="650812" y="1262269"/>
            <a:ext cx="7413005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pt-BR" sz="2800" b="1" dirty="0"/>
              <a:t>Qual é a porcentagem de moradores da cidade de SP com queixas de sono?</a:t>
            </a:r>
          </a:p>
        </p:txBody>
      </p:sp>
    </p:spTree>
    <p:extLst>
      <p:ext uri="{BB962C8B-B14F-4D97-AF65-F5344CB8AC3E}">
        <p14:creationId xmlns:p14="http://schemas.microsoft.com/office/powerpoint/2010/main" val="28265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>
                <a:solidFill>
                  <a:schemeClr val="hlink"/>
                </a:solidFill>
              </a:rPr>
              <a:t>Métodos não-Probabilísticos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775"/>
            <a:ext cx="8208912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pt-BR" sz="2800" dirty="0">
                <a:cs typeface="Times New Roman" pitchFamily="18" charset="0"/>
              </a:rPr>
              <a:t>cada elemento da população </a:t>
            </a:r>
            <a:r>
              <a:rPr lang="pt-BR" sz="2800" b="1" dirty="0">
                <a:solidFill>
                  <a:srgbClr val="FF0000"/>
                </a:solidFill>
                <a:cs typeface="Times New Roman" pitchFamily="18" charset="0"/>
              </a:rPr>
              <a:t>não tem uma chance conhecida </a:t>
            </a:r>
            <a:r>
              <a:rPr lang="pt-BR" sz="2800" dirty="0">
                <a:cs typeface="Times New Roman" pitchFamily="18" charset="0"/>
              </a:rPr>
              <a:t>de ser escolhido para compor a amostra.</a:t>
            </a:r>
            <a:r>
              <a:rPr lang="pt-BR" sz="2800" dirty="0"/>
              <a:t> </a:t>
            </a:r>
          </a:p>
          <a:p>
            <a:pPr eaLnBrk="1" hangingPunct="1">
              <a:spcAft>
                <a:spcPct val="20000"/>
              </a:spcAft>
            </a:pPr>
            <a:r>
              <a:rPr lang="pt-BR" sz="2800" dirty="0"/>
              <a:t>não é possível generalizar os resultados das pesquisas para a população</a:t>
            </a:r>
          </a:p>
          <a:p>
            <a:pPr eaLnBrk="1" hangingPunct="1">
              <a:spcAft>
                <a:spcPct val="20000"/>
              </a:spcAft>
            </a:pPr>
            <a:r>
              <a:rPr lang="pt-BR" sz="2800" dirty="0"/>
              <a:t>as amostras </a:t>
            </a:r>
            <a:r>
              <a:rPr lang="pt-BR" sz="2800" dirty="0" err="1"/>
              <a:t>não-probabilísticas</a:t>
            </a:r>
            <a:r>
              <a:rPr lang="pt-BR" sz="2800" dirty="0"/>
              <a:t> não garantem a representatividade da população. </a:t>
            </a:r>
          </a:p>
        </p:txBody>
      </p:sp>
    </p:spTree>
    <p:extLst>
      <p:ext uri="{BB962C8B-B14F-4D97-AF65-F5344CB8AC3E}">
        <p14:creationId xmlns:p14="http://schemas.microsoft.com/office/powerpoint/2010/main" val="3167985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1484783"/>
            <a:ext cx="8064896" cy="3312369"/>
          </a:xfrm>
        </p:spPr>
        <p:txBody>
          <a:bodyPr/>
          <a:lstStyle/>
          <a:p>
            <a:pPr algn="just" eaLnBrk="1" hangingPunct="1">
              <a:lnSpc>
                <a:spcPts val="27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sz="2400" dirty="0"/>
              <a:t>Quando os dados sobre a população não existem ou não estão disponíveis para serem sorteados.</a:t>
            </a:r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sz="2400" dirty="0"/>
              <a:t>Quando não há intenção de generalizar os dados obtidos na amostra para toda a população</a:t>
            </a:r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sz="2400" dirty="0"/>
              <a:t>Quando não há disponibilidade de tempo e/ou de recursos para a realização de pesquisa com amostragem probabilística</a:t>
            </a:r>
          </a:p>
        </p:txBody>
      </p:sp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684213" y="250195"/>
            <a:ext cx="77724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33CC"/>
                </a:solidFill>
              </a:rPr>
              <a:t>Razões para o uso de amostragens não probabilísticas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1593" y="4581128"/>
            <a:ext cx="72728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Teoricamente a amostragem probabilística é superior, mas na prática, as dificuldades  de aplicação enfraquecem essa superioridade.</a:t>
            </a:r>
          </a:p>
        </p:txBody>
      </p:sp>
    </p:spTree>
    <p:extLst>
      <p:ext uri="{BB962C8B-B14F-4D97-AF65-F5344CB8AC3E}">
        <p14:creationId xmlns:p14="http://schemas.microsoft.com/office/powerpoint/2010/main" val="22598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5. Amostragem por cotas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87475"/>
            <a:ext cx="8351837" cy="525621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</a:pPr>
            <a:r>
              <a:rPr lang="pt-BR" sz="2800" b="1" dirty="0"/>
              <a:t>	usado em levantamentos de mercado e prévias eleitorais.</a:t>
            </a:r>
          </a:p>
          <a:p>
            <a:pPr eaLnBrk="1" hangingPunct="1">
              <a:buFontTx/>
              <a:buNone/>
            </a:pPr>
            <a:endParaRPr lang="pt-BR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pt-BR" sz="2800" b="1" dirty="0">
                <a:solidFill>
                  <a:schemeClr val="tx2"/>
                </a:solidFill>
                <a:cs typeface="Times New Roman" pitchFamily="18" charset="0"/>
              </a:rPr>
              <a:t>Exemplo</a:t>
            </a:r>
          </a:p>
          <a:p>
            <a:pPr eaLnBrk="1" hangingPunct="1"/>
            <a:r>
              <a:rPr lang="pt-BR" sz="2800" dirty="0"/>
              <a:t>Suponha que deseja-se fazer uma pesquisa sobre a intenção de voto numa cidade de 50 mil eleitores.</a:t>
            </a:r>
          </a:p>
          <a:p>
            <a:pPr eaLnBrk="1" hangingPunct="1"/>
            <a:r>
              <a:rPr lang="pt-BR" sz="2800" dirty="0"/>
              <a:t>O tamanho da  amostra foi dimensionado em 400 </a:t>
            </a:r>
            <a:r>
              <a:rPr lang="pt-BR" altLang="zh-CN" sz="2800" dirty="0">
                <a:ea typeface="宋体" charset="-122"/>
              </a:rPr>
              <a:t>eleitores.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95885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pt-BR" sz="2800" b="1" dirty="0">
                <a:solidFill>
                  <a:schemeClr val="tx2"/>
                </a:solidFill>
              </a:rPr>
              <a:t>Primeira fase </a:t>
            </a:r>
          </a:p>
          <a:p>
            <a:pPr eaLnBrk="1" hangingPunct="1">
              <a:buNone/>
            </a:pPr>
            <a:r>
              <a:rPr lang="pt-BR" sz="2800" dirty="0"/>
              <a:t>	Classifica-se a população de acordo com características consideradas relevantes para o estudo.</a:t>
            </a:r>
          </a:p>
          <a:p>
            <a:pPr eaLnBrk="1" hangingPunct="1">
              <a:buNone/>
            </a:pPr>
            <a:endParaRPr lang="pt-BR" sz="2800" dirty="0"/>
          </a:p>
          <a:p>
            <a:pPr eaLnBrk="1" hangingPunct="1"/>
            <a:r>
              <a:rPr lang="pt-BR" sz="2800" dirty="0"/>
              <a:t>Na pesquisa de intenção de votos a</a:t>
            </a:r>
            <a:r>
              <a:rPr lang="pt-BR" altLang="zh-CN" sz="2800" dirty="0">
                <a:ea typeface="宋体" charset="-122"/>
              </a:rPr>
              <a:t>s variáveis a serem consideradas serão: </a:t>
            </a:r>
          </a:p>
          <a:p>
            <a:pPr eaLnBrk="1" hangingPunct="1">
              <a:buNone/>
            </a:pPr>
            <a:r>
              <a:rPr lang="pt-BR" altLang="zh-CN" sz="2800" b="1" dirty="0">
                <a:solidFill>
                  <a:schemeClr val="hlink"/>
                </a:solidFill>
                <a:ea typeface="宋体" charset="-122"/>
              </a:rPr>
              <a:t>      sexo</a:t>
            </a:r>
            <a:r>
              <a:rPr lang="pt-BR" altLang="zh-CN" sz="2800" dirty="0">
                <a:ea typeface="宋体" charset="-122"/>
              </a:rPr>
              <a:t> </a:t>
            </a:r>
            <a:r>
              <a:rPr lang="pt-BR" altLang="zh-CN" b="1" dirty="0">
                <a:solidFill>
                  <a:schemeClr val="hlink"/>
                </a:solidFill>
                <a:ea typeface="宋体" charset="-122"/>
              </a:rPr>
              <a:t>e</a:t>
            </a:r>
            <a:r>
              <a:rPr lang="pt-BR" altLang="zh-CN" sz="2800" dirty="0">
                <a:ea typeface="宋体" charset="-122"/>
              </a:rPr>
              <a:t> </a:t>
            </a:r>
            <a:r>
              <a:rPr lang="pt-BR" altLang="zh-CN" sz="2800" b="1" dirty="0">
                <a:solidFill>
                  <a:schemeClr val="hlink"/>
                </a:solidFill>
                <a:ea typeface="宋体" charset="-122"/>
              </a:rPr>
              <a:t>nível de escolaridade</a:t>
            </a:r>
            <a:endParaRPr lang="pt-BR" sz="2800" dirty="0"/>
          </a:p>
          <a:p>
            <a:pPr eaLnBrk="1" hangingPunct="1"/>
            <a:endParaRPr lang="pt-BR" sz="2800" dirty="0"/>
          </a:p>
          <a:p>
            <a:pPr lvl="1" eaLnBrk="1" hangingPunct="1">
              <a:buNone/>
            </a:pPr>
            <a:endParaRPr lang="pt-B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0C2D96-03A6-4435-8CD3-AD48DEDA4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5. Amostragem por cotas</a:t>
            </a:r>
          </a:p>
        </p:txBody>
      </p:sp>
    </p:spTree>
    <p:extLst>
      <p:ext uri="{BB962C8B-B14F-4D97-AF65-F5344CB8AC3E}">
        <p14:creationId xmlns:p14="http://schemas.microsoft.com/office/powerpoint/2010/main" val="3278076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2873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b="1" dirty="0">
                <a:solidFill>
                  <a:schemeClr val="tx2"/>
                </a:solidFill>
                <a:cs typeface="Times New Roman" pitchFamily="18" charset="0"/>
              </a:rPr>
              <a:t>	Segunda fase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dirty="0">
                <a:cs typeface="Times New Roman" pitchFamily="18" charset="0"/>
              </a:rPr>
              <a:t>	Com base na constituição conhecida da população (cartório eleitoral) determina-se a proporção para cada característica</a:t>
            </a:r>
          </a:p>
          <a:p>
            <a:pPr eaLnBrk="1" hangingPunct="1">
              <a:buFontTx/>
              <a:buNone/>
            </a:pPr>
            <a:r>
              <a:rPr lang="pt-BR" dirty="0"/>
              <a:t>	</a:t>
            </a:r>
            <a:r>
              <a:rPr lang="pt-BR" b="1" dirty="0">
                <a:solidFill>
                  <a:schemeClr val="hlink"/>
                </a:solidFill>
              </a:rPr>
              <a:t>	Sexo				Escolaridade</a:t>
            </a:r>
          </a:p>
          <a:p>
            <a:pPr lvl="2" eaLnBrk="1" hangingPunct="1">
              <a:buNone/>
            </a:pPr>
            <a:r>
              <a:rPr lang="pt-BR" dirty="0"/>
              <a:t>Masculino 55%		Analfabeto 15% </a:t>
            </a:r>
          </a:p>
          <a:p>
            <a:pPr lvl="2" eaLnBrk="1" hangingPunct="1">
              <a:buNone/>
            </a:pPr>
            <a:r>
              <a:rPr lang="pt-BR" dirty="0"/>
              <a:t>Feminino  45%		Fundamental 35%</a:t>
            </a:r>
          </a:p>
          <a:p>
            <a:pPr lvl="2" eaLnBrk="1" hangingPunct="1">
              <a:buFontTx/>
              <a:buNone/>
            </a:pPr>
            <a:r>
              <a:rPr lang="pt-BR" dirty="0"/>
              <a:t>					Médio 40%</a:t>
            </a:r>
          </a:p>
          <a:p>
            <a:pPr lvl="2" eaLnBrk="1" hangingPunct="1">
              <a:buFontTx/>
              <a:buNone/>
            </a:pPr>
            <a:r>
              <a:rPr lang="pt-BR" dirty="0"/>
              <a:t>					Superior 10%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dirty="0"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7D71CE-AC30-471F-A3F2-118314AD4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5. Amostragem por cotas</a:t>
            </a:r>
          </a:p>
        </p:txBody>
      </p:sp>
    </p:spTree>
    <p:extLst>
      <p:ext uri="{BB962C8B-B14F-4D97-AF65-F5344CB8AC3E}">
        <p14:creationId xmlns:p14="http://schemas.microsoft.com/office/powerpoint/2010/main" val="2427488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037" name="Group 3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06841"/>
              </p:ext>
            </p:extLst>
          </p:nvPr>
        </p:nvGraphicFramePr>
        <p:xfrm>
          <a:off x="179512" y="1989138"/>
          <a:ext cx="8341936" cy="2651760"/>
        </p:xfrm>
        <a:graphic>
          <a:graphicData uri="http://schemas.openxmlformats.org/drawingml/2006/table">
            <a:tbl>
              <a:tblPr/>
              <a:tblGrid>
                <a:gridCol w="176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6998" marR="869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Analfabetos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Fundamental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Médio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Superior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masculino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55% de 400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220</a:t>
                      </a:r>
                    </a:p>
                  </a:txBody>
                  <a:tcPr marL="86998" marR="869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15% de 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35% de 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77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40% de 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88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10% de 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feminino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45% de 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L="86998" marR="869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15% de 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35% de 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40% de 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10% de 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86998" marR="8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082" name="Rectangle 351"/>
          <p:cNvSpPr>
            <a:spLocks noGrp="1" noChangeArrowheads="1"/>
          </p:cNvSpPr>
          <p:nvPr>
            <p:ph type="body" idx="4294967295"/>
          </p:nvPr>
        </p:nvSpPr>
        <p:spPr>
          <a:xfrm>
            <a:off x="657252" y="1328451"/>
            <a:ext cx="7772400" cy="660389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800" dirty="0">
                <a:solidFill>
                  <a:schemeClr val="tx2"/>
                </a:solidFill>
              </a:rPr>
              <a:t>Terceira fase</a:t>
            </a:r>
            <a:r>
              <a:rPr lang="pt-BR" sz="2800" dirty="0"/>
              <a:t>: fixam-se as cotas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508251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Tamanho da amostra = </a:t>
            </a:r>
            <a:r>
              <a:rPr lang="pt-BR" b="1" dirty="0"/>
              <a:t>400</a:t>
            </a:r>
            <a:r>
              <a:rPr lang="pt-BR" dirty="0"/>
              <a:t> eleitores da cidade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119B1F-FD78-41BE-9F59-D40C467B9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5. Amostragem por cotas</a:t>
            </a:r>
          </a:p>
        </p:txBody>
      </p:sp>
    </p:spTree>
    <p:extLst>
      <p:ext uri="{BB962C8B-B14F-4D97-AF65-F5344CB8AC3E}">
        <p14:creationId xmlns:p14="http://schemas.microsoft.com/office/powerpoint/2010/main" val="19326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46EB8-6B6F-411F-8897-65D12D85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chemeClr val="hlink"/>
                </a:solidFill>
              </a:rPr>
              <a:t>Métodos não-probabilísticos</a:t>
            </a:r>
            <a:br>
              <a:rPr lang="pt-BR" sz="4000" dirty="0">
                <a:solidFill>
                  <a:schemeClr val="hlink"/>
                </a:solidFill>
              </a:rPr>
            </a:br>
            <a:r>
              <a:rPr lang="pt-BR" sz="2800" dirty="0">
                <a:solidFill>
                  <a:schemeClr val="hlink"/>
                </a:solidFill>
              </a:rPr>
              <a:t>5. Amostragem por cotas</a:t>
            </a:r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0A0868A-1638-4A62-ACE8-39B3CBE7E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03113"/>
              </p:ext>
            </p:extLst>
          </p:nvPr>
        </p:nvGraphicFramePr>
        <p:xfrm>
          <a:off x="684214" y="2408684"/>
          <a:ext cx="7772401" cy="318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602">
                  <a:extLst>
                    <a:ext uri="{9D8B030D-6E8A-4147-A177-3AD203B41FA5}">
                      <a16:colId xmlns:a16="http://schemas.microsoft.com/office/drawing/2014/main" val="129995696"/>
                    </a:ext>
                  </a:extLst>
                </a:gridCol>
                <a:gridCol w="2688936">
                  <a:extLst>
                    <a:ext uri="{9D8B030D-6E8A-4147-A177-3AD203B41FA5}">
                      <a16:colId xmlns:a16="http://schemas.microsoft.com/office/drawing/2014/main" val="1640056260"/>
                    </a:ext>
                  </a:extLst>
                </a:gridCol>
                <a:gridCol w="2851863">
                  <a:extLst>
                    <a:ext uri="{9D8B030D-6E8A-4147-A177-3AD203B41FA5}">
                      <a16:colId xmlns:a16="http://schemas.microsoft.com/office/drawing/2014/main" val="328508956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Masculino</a:t>
                      </a:r>
                    </a:p>
                    <a:p>
                      <a:pPr algn="ctr"/>
                      <a:r>
                        <a:rPr lang="pt-BR" dirty="0"/>
                        <a:t>55% de 400 =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Feminino</a:t>
                      </a:r>
                    </a:p>
                    <a:p>
                      <a:pPr algn="ctr"/>
                      <a:r>
                        <a:rPr lang="pt-BR" dirty="0"/>
                        <a:t>45% de 400 =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515118"/>
                  </a:ext>
                </a:extLst>
              </a:tr>
              <a:tr h="57911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FFFF"/>
                          </a:solidFill>
                        </a:rPr>
                        <a:t>Analfabeto (15%)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15% de 220 = 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15% de 180 = 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326814"/>
                  </a:ext>
                </a:extLst>
              </a:tr>
              <a:tr h="57911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FFFF"/>
                          </a:solidFill>
                        </a:rPr>
                        <a:t>Fundamental (35%)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35% de 220 = 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35% de 220 = 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98460"/>
                  </a:ext>
                </a:extLst>
              </a:tr>
              <a:tr h="57911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FFFF"/>
                          </a:solidFill>
                        </a:rPr>
                        <a:t>Médio (40%)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 de 220 = 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40% de 220 = 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19653"/>
                  </a:ext>
                </a:extLst>
              </a:tr>
              <a:tr h="57911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FFFF"/>
                          </a:solidFill>
                        </a:rPr>
                        <a:t>Superior (10%)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 de 220 =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10% de 220 = 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903712"/>
                  </a:ext>
                </a:extLst>
              </a:tr>
            </a:tbl>
          </a:graphicData>
        </a:graphic>
      </p:graphicFrame>
      <p:sp>
        <p:nvSpPr>
          <p:cNvPr id="5" name="Rectangle 351">
            <a:extLst>
              <a:ext uri="{FF2B5EF4-FFF2-40B4-BE49-F238E27FC236}">
                <a16:creationId xmlns:a16="http://schemas.microsoft.com/office/drawing/2014/main" id="{A5D8A8D6-5CA4-4DCA-B07D-0242CE28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52" y="1688491"/>
            <a:ext cx="7772400" cy="6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400" kern="0" dirty="0">
                <a:solidFill>
                  <a:schemeClr val="tx2"/>
                </a:solidFill>
              </a:rPr>
              <a:t>Terceira fase</a:t>
            </a:r>
            <a:r>
              <a:rPr lang="pt-BR" sz="2400" kern="0" dirty="0"/>
              <a:t>: fixam-se as cotas</a:t>
            </a:r>
          </a:p>
        </p:txBody>
      </p:sp>
    </p:spTree>
    <p:extLst>
      <p:ext uri="{BB962C8B-B14F-4D97-AF65-F5344CB8AC3E}">
        <p14:creationId xmlns:p14="http://schemas.microsoft.com/office/powerpoint/2010/main" val="36028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84213" y="1571612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pt-BR" sz="2400" dirty="0"/>
              <a:t>Elementos da amostra são escolhidos por </a:t>
            </a:r>
            <a:r>
              <a:rPr lang="pt-BR" sz="2400" u="sng" dirty="0"/>
              <a:t>conveniência</a:t>
            </a:r>
            <a:r>
              <a:rPr lang="pt-BR" sz="2400" dirty="0"/>
              <a:t> - estão no lugar certo, na hora certa.</a:t>
            </a: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pt-BR" sz="2400" dirty="0"/>
              <a:t>Utilizada em pesquisas exploratórias para se testar ou obter idéias sobre um assunto.</a:t>
            </a: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pt-BR" sz="2400" dirty="0"/>
              <a:t>Utilizada em pesquisas de opinião em praças, ruas, supermercados, etc.</a:t>
            </a: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pt-BR" sz="2400" dirty="0"/>
              <a:t>Método </a:t>
            </a:r>
            <a:r>
              <a:rPr lang="pt-BR" sz="2400" u="sng" dirty="0"/>
              <a:t>menos rigoroso </a:t>
            </a:r>
            <a:r>
              <a:rPr lang="pt-BR" sz="2400" dirty="0"/>
              <a:t>de compor uma amostra</a:t>
            </a: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endParaRPr lang="pt-BR" sz="2400" dirty="0"/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endParaRPr lang="pt-BR" sz="2400" dirty="0"/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pt-BR" sz="2400" dirty="0"/>
              <a:t>	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9554AF-F9DD-47A6-95D7-C257DA6CA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6. Amostragem por conveniência</a:t>
            </a:r>
          </a:p>
        </p:txBody>
      </p:sp>
    </p:spTree>
    <p:extLst>
      <p:ext uri="{BB962C8B-B14F-4D97-AF65-F5344CB8AC3E}">
        <p14:creationId xmlns:p14="http://schemas.microsoft.com/office/powerpoint/2010/main" val="21703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22"/>
            <a:ext cx="7989888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pt-BR" sz="2400" b="1" dirty="0">
                <a:solidFill>
                  <a:schemeClr val="tx2"/>
                </a:solidFill>
                <a:cs typeface="Times New Roman" pitchFamily="18" charset="0"/>
              </a:rPr>
              <a:t>Exemplo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pt-BR" sz="2400" dirty="0">
                <a:cs typeface="Times New Roman" pitchFamily="18" charset="0"/>
              </a:rPr>
              <a:t>Pesquisa sobre o uso de coleiras em cachorros em praças públicas </a:t>
            </a:r>
          </a:p>
          <a:p>
            <a:pPr marL="857250" lvl="2" indent="0" algn="just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2000" dirty="0">
                <a:cs typeface="Times New Roman" pitchFamily="18" charset="0"/>
              </a:rPr>
              <a:t>A amostra é colhida através de entrevistas com frequentadores de praças públicas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9C0A0D6-9352-4CBE-98A4-422DD977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6. Amostragem por conveniência</a:t>
            </a:r>
          </a:p>
        </p:txBody>
      </p:sp>
    </p:spTree>
    <p:extLst>
      <p:ext uri="{BB962C8B-B14F-4D97-AF65-F5344CB8AC3E}">
        <p14:creationId xmlns:p14="http://schemas.microsoft.com/office/powerpoint/2010/main" val="25821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>
            <a:extLst>
              <a:ext uri="{FF2B5EF4-FFF2-40B4-BE49-F238E27FC236}">
                <a16:creationId xmlns:a16="http://schemas.microsoft.com/office/drawing/2014/main" id="{C6452287-8D52-4362-8824-AE6DB630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268413"/>
            <a:ext cx="37338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sz="3200" b="1">
                <a:solidFill>
                  <a:srgbClr val="FF0000"/>
                </a:solidFill>
              </a:rPr>
              <a:t>POPULAÇÃO</a:t>
            </a:r>
            <a:endParaRPr lang="pt-BR" altLang="pt-BR"/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FCC73040-C1DD-4D0C-B5C9-91D9B70D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1627188"/>
            <a:ext cx="373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129029" name="Object 5">
            <a:extLst>
              <a:ext uri="{FF2B5EF4-FFF2-40B4-BE49-F238E27FC236}">
                <a16:creationId xmlns:a16="http://schemas.microsoft.com/office/drawing/2014/main" id="{B802CCE4-67BA-4712-9268-914C82F13B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3700" y="2008188"/>
          <a:ext cx="2286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286720" imgH="2146320" progId="MS_ClipArt_Gallery.2">
                  <p:embed/>
                </p:oleObj>
              </mc:Choice>
              <mc:Fallback>
                <p:oleObj name="Clip" r:id="rId2" imgW="2286720" imgH="2146320" progId="MS_ClipArt_Gallery.2">
                  <p:embed/>
                  <p:pic>
                    <p:nvPicPr>
                      <p:cNvPr id="129029" name="Object 5">
                        <a:extLst>
                          <a:ext uri="{FF2B5EF4-FFF2-40B4-BE49-F238E27FC236}">
                            <a16:creationId xmlns:a16="http://schemas.microsoft.com/office/drawing/2014/main" id="{B802CCE4-67BA-4712-9268-914C82F13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008188"/>
                        <a:ext cx="22860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>
            <a:extLst>
              <a:ext uri="{FF2B5EF4-FFF2-40B4-BE49-F238E27FC236}">
                <a16:creationId xmlns:a16="http://schemas.microsoft.com/office/drawing/2014/main" id="{8BCE3B5E-7694-4434-A55A-CAE446CCED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008188"/>
          <a:ext cx="2286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286720" imgH="2146320" progId="MS_ClipArt_Gallery.2">
                  <p:embed/>
                </p:oleObj>
              </mc:Choice>
              <mc:Fallback>
                <p:oleObj name="Clip" r:id="rId4" imgW="2286720" imgH="2146320" progId="MS_ClipArt_Gallery.2">
                  <p:embed/>
                  <p:pic>
                    <p:nvPicPr>
                      <p:cNvPr id="129030" name="Object 6">
                        <a:extLst>
                          <a:ext uri="{FF2B5EF4-FFF2-40B4-BE49-F238E27FC236}">
                            <a16:creationId xmlns:a16="http://schemas.microsoft.com/office/drawing/2014/main" id="{8BCE3B5E-7694-4434-A55A-CAE446CCE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08188"/>
                        <a:ext cx="22860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1" name="Object 7">
            <a:extLst>
              <a:ext uri="{FF2B5EF4-FFF2-40B4-BE49-F238E27FC236}">
                <a16:creationId xmlns:a16="http://schemas.microsoft.com/office/drawing/2014/main" id="{8CAD1141-DB7A-4271-81EC-F780E9515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2100" y="2008188"/>
          <a:ext cx="2286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86720" imgH="2146320" progId="MS_ClipArt_Gallery.2">
                  <p:embed/>
                </p:oleObj>
              </mc:Choice>
              <mc:Fallback>
                <p:oleObj name="Clip" r:id="rId5" imgW="2286720" imgH="2146320" progId="MS_ClipArt_Gallery.2">
                  <p:embed/>
                  <p:pic>
                    <p:nvPicPr>
                      <p:cNvPr id="129031" name="Object 7">
                        <a:extLst>
                          <a:ext uri="{FF2B5EF4-FFF2-40B4-BE49-F238E27FC236}">
                            <a16:creationId xmlns:a16="http://schemas.microsoft.com/office/drawing/2014/main" id="{8CAD1141-DB7A-4271-81EC-F780E9515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2008188"/>
                        <a:ext cx="22860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032" name="Group 8">
            <a:extLst>
              <a:ext uri="{FF2B5EF4-FFF2-40B4-BE49-F238E27FC236}">
                <a16:creationId xmlns:a16="http://schemas.microsoft.com/office/drawing/2014/main" id="{01563E34-003C-4103-AF12-41CC780309D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005064"/>
            <a:ext cx="7450138" cy="1279525"/>
            <a:chOff x="336" y="3072"/>
            <a:chExt cx="4693" cy="806"/>
          </a:xfrm>
        </p:grpSpPr>
        <p:sp>
          <p:nvSpPr>
            <p:cNvPr id="129033" name="Line 9">
              <a:extLst>
                <a:ext uri="{FF2B5EF4-FFF2-40B4-BE49-F238E27FC236}">
                  <a16:creationId xmlns:a16="http://schemas.microsoft.com/office/drawing/2014/main" id="{3E5CDBD1-655D-47E3-9E8E-E319C430B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0" y="3168"/>
              <a:ext cx="336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034" name="Line 10">
              <a:extLst>
                <a:ext uri="{FF2B5EF4-FFF2-40B4-BE49-F238E27FC236}">
                  <a16:creationId xmlns:a16="http://schemas.microsoft.com/office/drawing/2014/main" id="{83C6EAC4-CEAA-4134-83C7-5EAA74A9F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6" y="3072"/>
              <a:ext cx="336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035" name="Line 11">
              <a:extLst>
                <a:ext uri="{FF2B5EF4-FFF2-40B4-BE49-F238E27FC236}">
                  <a16:creationId xmlns:a16="http://schemas.microsoft.com/office/drawing/2014/main" id="{2F7890BE-24EA-44B8-8DDA-BB2800BEE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0" y="3168"/>
              <a:ext cx="336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036" name="Text Box 12">
              <a:extLst>
                <a:ext uri="{FF2B5EF4-FFF2-40B4-BE49-F238E27FC236}">
                  <a16:creationId xmlns:a16="http://schemas.microsoft.com/office/drawing/2014/main" id="{1D5BB1EA-7C14-4D65-BAB1-516B9DD42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" y="3551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pt-BR" altLang="pt-BR" sz="24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1</a:t>
              </a:r>
              <a:endParaRPr lang="pt-BR" altLang="pt-BR" sz="2400">
                <a:latin typeface="Arial" panose="020B0604020202020204" pitchFamily="34" charset="0"/>
              </a:endParaRPr>
            </a:p>
          </p:txBody>
        </p:sp>
        <p:sp>
          <p:nvSpPr>
            <p:cNvPr id="129037" name="Text Box 13">
              <a:extLst>
                <a:ext uri="{FF2B5EF4-FFF2-40B4-BE49-F238E27FC236}">
                  <a16:creationId xmlns:a16="http://schemas.microsoft.com/office/drawing/2014/main" id="{FF1420B3-C480-485F-9BAD-A169A3095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3551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pt-BR" altLang="pt-BR" sz="24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endParaRPr lang="pt-BR" altLang="pt-BR" sz="2400">
                <a:latin typeface="Arial" panose="020B0604020202020204" pitchFamily="34" charset="0"/>
              </a:endParaRPr>
            </a:p>
          </p:txBody>
        </p:sp>
        <p:sp>
          <p:nvSpPr>
            <p:cNvPr id="129038" name="Text Box 14">
              <a:extLst>
                <a:ext uri="{FF2B5EF4-FFF2-40B4-BE49-F238E27FC236}">
                  <a16:creationId xmlns:a16="http://schemas.microsoft.com/office/drawing/2014/main" id="{28A34735-BB5C-4AF1-AC65-A9FF153AD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6" y="3551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pt-BR" altLang="pt-BR" sz="24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3</a:t>
              </a:r>
              <a:endParaRPr lang="pt-BR" altLang="pt-BR" sz="2400">
                <a:latin typeface="Arial" panose="020B0604020202020204" pitchFamily="34" charset="0"/>
              </a:endParaRPr>
            </a:p>
          </p:txBody>
        </p:sp>
        <p:sp>
          <p:nvSpPr>
            <p:cNvPr id="129039" name="Text Box 15">
              <a:extLst>
                <a:ext uri="{FF2B5EF4-FFF2-40B4-BE49-F238E27FC236}">
                  <a16:creationId xmlns:a16="http://schemas.microsoft.com/office/drawing/2014/main" id="{5F1AC4C2-2A42-4801-84B2-C0D46A1E8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" y="3551"/>
              <a:ext cx="2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...</a:t>
              </a:r>
              <a:endParaRPr lang="pt-BR" altLang="pt-BR" sz="2400">
                <a:latin typeface="Arial" panose="020B0604020202020204" pitchFamily="34" charset="0"/>
              </a:endParaRPr>
            </a:p>
          </p:txBody>
        </p:sp>
        <p:sp>
          <p:nvSpPr>
            <p:cNvPr id="129040" name="Text Box 16">
              <a:extLst>
                <a:ext uri="{FF2B5EF4-FFF2-40B4-BE49-F238E27FC236}">
                  <a16:creationId xmlns:a16="http://schemas.microsoft.com/office/drawing/2014/main" id="{9850E4DE-4720-4D58-849F-A44102ADC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551"/>
              <a:ext cx="31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Característica </a:t>
              </a:r>
              <a:r>
                <a:rPr lang="pt-BR" altLang="pt-BR" b="1" dirty="0">
                  <a:solidFill>
                    <a:srgbClr val="0099FF"/>
                  </a:solidFill>
                  <a:latin typeface="Arial" panose="020B0604020202020204" pitchFamily="34" charset="0"/>
                </a:rPr>
                <a:t>X</a:t>
              </a:r>
              <a:r>
                <a:rPr lang="pt-BR" altLang="pt-BR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observável:</a:t>
              </a:r>
              <a:endParaRPr lang="pt-BR" altLang="pt-BR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9041" name="Rectangle 17">
            <a:extLst>
              <a:ext uri="{FF2B5EF4-FFF2-40B4-BE49-F238E27FC236}">
                <a16:creationId xmlns:a16="http://schemas.microsoft.com/office/drawing/2014/main" id="{EDFECEBD-B7B4-4157-B4CD-17A352135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89937" cy="935038"/>
          </a:xfrm>
        </p:spPr>
        <p:txBody>
          <a:bodyPr/>
          <a:lstStyle/>
          <a:p>
            <a:r>
              <a:rPr lang="pt-BR" altLang="pt-BR" sz="3200" dirty="0">
                <a:solidFill>
                  <a:srgbClr val="000066"/>
                </a:solidFill>
              </a:rPr>
              <a:t>População e a variável a ser observada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 dirty="0"/>
              <a:t>A </a:t>
            </a:r>
            <a:r>
              <a:rPr lang="pt-BR" sz="2400" dirty="0">
                <a:cs typeface="Times New Roman" pitchFamily="18" charset="0"/>
              </a:rPr>
              <a:t>amostra é formada por elementos de acordo com um determinado critério.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Utilizado em pesquisas para determinar o potencial de um novo produto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Os elementos a serem incluídos na amostra são selecionados com base no julgamento do pesquisador.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pt-BR" sz="2400" dirty="0"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8F89A1-AEB9-46BF-B7A6-5ADA269E4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7. Amostragem intencional</a:t>
            </a:r>
          </a:p>
        </p:txBody>
      </p:sp>
    </p:spTree>
    <p:extLst>
      <p:ext uri="{BB962C8B-B14F-4D97-AF65-F5344CB8AC3E}">
        <p14:creationId xmlns:p14="http://schemas.microsoft.com/office/powerpoint/2010/main" val="2400645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025900" cy="4114800"/>
          </a:xfrm>
          <a:solidFill>
            <a:srgbClr val="66CCFF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dirty="0"/>
              <a:t>	</a:t>
            </a:r>
            <a:r>
              <a:rPr lang="pt-BR" sz="2400" dirty="0"/>
              <a:t>Pesquisa sobre preferência por um novo shampoo: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/>
              <a:t>	pesquisador se dirige a um salão de beleza e entrevista as pessoas que ali se encontram.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sz="2800" dirty="0"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6613" y="1628775"/>
            <a:ext cx="4246562" cy="4105275"/>
          </a:xfrm>
          <a:solidFill>
            <a:srgbClr val="66CCFF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800" dirty="0">
                <a:cs typeface="Times New Roman" pitchFamily="18" charset="0"/>
              </a:rPr>
              <a:t>	</a:t>
            </a:r>
            <a:r>
              <a:rPr lang="pt-BR" sz="2400" dirty="0">
                <a:cs typeface="Times New Roman" pitchFamily="18" charset="0"/>
              </a:rPr>
              <a:t>Pesquisa sobre hábitos alimentares dos alunos de um colégio: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dirty="0">
                <a:cs typeface="Times New Roman" pitchFamily="18" charset="0"/>
              </a:rPr>
              <a:t>	pesquisador escolhe uma determinada semana e entrevista os alunos, na lanchonete daquele colégio, durante o intervalo.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F12081-4AD6-48D8-8578-4985E6977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34400" cy="1143000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chemeClr val="hlink"/>
                </a:solidFill>
              </a:rPr>
              <a:t>Métodos não-probabilísticos</a:t>
            </a:r>
            <a:br>
              <a:rPr lang="pt-BR" sz="3600" dirty="0">
                <a:solidFill>
                  <a:schemeClr val="hlink"/>
                </a:solidFill>
              </a:rPr>
            </a:br>
            <a:r>
              <a:rPr lang="pt-BR" sz="2400" dirty="0">
                <a:solidFill>
                  <a:schemeClr val="hlink"/>
                </a:solidFill>
              </a:rPr>
              <a:t>7. Amostragem intencional</a:t>
            </a:r>
          </a:p>
        </p:txBody>
      </p:sp>
    </p:spTree>
    <p:extLst>
      <p:ext uri="{BB962C8B-B14F-4D97-AF65-F5344CB8AC3E}">
        <p14:creationId xmlns:p14="http://schemas.microsoft.com/office/powerpoint/2010/main" val="876957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71563-9CF2-4489-9385-6607135B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Sites interessantes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hlinkClick r:id="rId2"/>
              </a:rPr>
              <a:t>https://profasoniavieira.wixsite.com/estatistica</a:t>
            </a:r>
            <a:endParaRPr lang="pt-BR" sz="2000" dirty="0">
              <a:hlinkClick r:id="rId3"/>
            </a:endParaRPr>
          </a:p>
          <a:p>
            <a:r>
              <a:rPr lang="pt-BR" sz="2000" dirty="0">
                <a:hlinkClick r:id="rId3"/>
              </a:rPr>
              <a:t>https://pt.khanacademy.org/math/statistics-probability/designing-studies/sampling-methods-stats/v/techniques-for-random-sampling-and-avoiding-bias</a:t>
            </a:r>
            <a:endParaRPr lang="pt-BR" sz="2000" dirty="0"/>
          </a:p>
          <a:p>
            <a:r>
              <a:rPr lang="pt-BR" sz="2000" dirty="0">
                <a:hlinkClick r:id="rId4"/>
              </a:rPr>
              <a:t>https://pt.khanacademy.org/math/statistics-probability/designing-studies/sampling-methods-stats/e/sampling-methods</a:t>
            </a:r>
            <a:endParaRPr lang="pt-BR" sz="2000" dirty="0">
              <a:hlinkClick r:id="rId5"/>
            </a:endParaRPr>
          </a:p>
          <a:p>
            <a:r>
              <a:rPr lang="pt-BR" sz="2000" dirty="0">
                <a:hlinkClick r:id="rId5"/>
              </a:rPr>
              <a:t>https://pt.khanacademy.org/math/statistics-probability/designing-studies/sampling-methods-stats/a/sampling-methods-review</a:t>
            </a:r>
            <a:endParaRPr lang="pt-BR" sz="2000" dirty="0"/>
          </a:p>
          <a:p>
            <a:r>
              <a:rPr lang="pt-BR" sz="2000" dirty="0">
                <a:hlinkClick r:id="rId6"/>
              </a:rPr>
              <a:t>https://pt.khanacademy.org/math/statistics-probability/designing-studies/sampling-methods-stats/a/worksheet-samples-and-surveys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64509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pt-BR" sz="3200" dirty="0">
                <a:solidFill>
                  <a:schemeClr val="hlink"/>
                </a:solidFill>
              </a:rPr>
              <a:t>Cálculo do tamanho da amostra para amostragem aleatória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>
                <a:solidFill>
                  <a:srgbClr val="FF0000"/>
                </a:solidFill>
              </a:rPr>
              <a:t>Parâmetro </a:t>
            </a:r>
            <a:r>
              <a:rPr lang="pt-BR" sz="2400"/>
              <a:t>característica da população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rgbClr val="FF0000"/>
                </a:solidFill>
              </a:rPr>
              <a:t>Estatística</a:t>
            </a:r>
            <a:r>
              <a:rPr lang="pt-BR" sz="2400">
                <a:solidFill>
                  <a:srgbClr val="FF0000"/>
                </a:solidFill>
              </a:rPr>
              <a:t> </a:t>
            </a:r>
            <a:r>
              <a:rPr lang="pt-BR" sz="2400"/>
              <a:t>característica descritiva de elementos de uma amostra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rgbClr val="FF0000"/>
                </a:solidFill>
              </a:rPr>
              <a:t>Estimativa</a:t>
            </a:r>
            <a:r>
              <a:rPr lang="pt-BR" sz="2400">
                <a:solidFill>
                  <a:srgbClr val="FF0000"/>
                </a:solidFill>
              </a:rPr>
              <a:t> </a:t>
            </a:r>
            <a:r>
              <a:rPr lang="pt-BR" sz="2400"/>
              <a:t>valor avaliado por uma estatística que estima o valor de um parâmetro populacional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rgbClr val="FF0000"/>
                </a:solidFill>
              </a:rPr>
              <a:t>Erro amostral</a:t>
            </a:r>
            <a:r>
              <a:rPr lang="pt-BR" sz="2400">
                <a:solidFill>
                  <a:srgbClr val="FF0000"/>
                </a:solidFill>
              </a:rPr>
              <a:t> </a:t>
            </a:r>
            <a:r>
              <a:rPr lang="pt-BR" sz="2400"/>
              <a:t>diferença entre o valor que a estatística pode acusar e o verdadeiro valor do parâmetro que se deseja estimar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rgbClr val="FF0000"/>
                </a:solidFill>
              </a:rPr>
              <a:t>Erro amostral tolerável</a:t>
            </a:r>
            <a:r>
              <a:rPr lang="pt-BR" sz="2400"/>
              <a:t> quanto o pesquisador admite errar na avaliação dos parâmetros de interesse numa população</a:t>
            </a:r>
          </a:p>
        </p:txBody>
      </p:sp>
    </p:spTree>
    <p:extLst>
      <p:ext uri="{BB962C8B-B14F-4D97-AF65-F5344CB8AC3E}">
        <p14:creationId xmlns:p14="http://schemas.microsoft.com/office/powerpoint/2010/main" val="2245154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3600" y="434975"/>
            <a:ext cx="7524750" cy="5661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35124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0400" cy="1143000"/>
          </a:xfrm>
        </p:spPr>
        <p:txBody>
          <a:bodyPr/>
          <a:lstStyle/>
          <a:p>
            <a:r>
              <a:rPr lang="pt-BR" sz="3600">
                <a:solidFill>
                  <a:schemeClr val="hlink"/>
                </a:solidFill>
              </a:rPr>
              <a:t>Exemplo de cálculo de tamanho da amostra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000" b="1">
                <a:solidFill>
                  <a:srgbClr val="FF0000"/>
                </a:solidFill>
              </a:rPr>
              <a:t>N = 200 famílias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E</a:t>
            </a:r>
            <a:r>
              <a:rPr lang="pt-BR" sz="2000" b="1" baseline="-25000"/>
              <a:t>0</a:t>
            </a:r>
            <a:r>
              <a:rPr lang="pt-BR" sz="2000" b="1"/>
              <a:t> = erro amostral tolerável  = 4% (E</a:t>
            </a:r>
            <a:r>
              <a:rPr lang="pt-BR" sz="2000" b="1" baseline="-25000"/>
              <a:t>0</a:t>
            </a:r>
            <a:r>
              <a:rPr lang="pt-BR" sz="2000" b="1"/>
              <a:t> = 0,04)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</a:t>
            </a:r>
            <a:r>
              <a:rPr lang="pt-BR" sz="2000" b="1" baseline="-25000"/>
              <a:t>0</a:t>
            </a:r>
            <a:r>
              <a:rPr lang="pt-BR" sz="2000" b="1"/>
              <a:t> (1ª aproximação do tamanho da amostra)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	 n</a:t>
            </a:r>
            <a:r>
              <a:rPr lang="pt-BR" sz="2000" b="1" baseline="-25000"/>
              <a:t>0</a:t>
            </a:r>
            <a:r>
              <a:rPr lang="pt-BR" sz="2000" b="1"/>
              <a:t> = 1/(0,04)</a:t>
            </a:r>
            <a:r>
              <a:rPr lang="pt-BR" sz="2000" b="1" baseline="30000"/>
              <a:t>2</a:t>
            </a:r>
            <a:r>
              <a:rPr lang="pt-BR" sz="2000" b="1"/>
              <a:t> = 625 famílias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 (tamanho da amostra corrigido pelo tamanho da população)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n= (N*n</a:t>
            </a:r>
            <a:r>
              <a:rPr lang="pt-BR" sz="2000" b="1" baseline="-25000"/>
              <a:t>0</a:t>
            </a:r>
            <a:r>
              <a:rPr lang="pt-BR" sz="2000" b="1"/>
              <a:t>)/(N+n</a:t>
            </a:r>
            <a:r>
              <a:rPr lang="pt-BR" sz="2000" b="1" baseline="-25000"/>
              <a:t>0</a:t>
            </a:r>
            <a:r>
              <a:rPr lang="pt-BR" sz="2000" b="1"/>
              <a:t>) = (200*625)/(200+625) </a:t>
            </a:r>
          </a:p>
          <a:p>
            <a:pPr lvl="1">
              <a:lnSpc>
                <a:spcPct val="80000"/>
              </a:lnSpc>
            </a:pPr>
            <a:endParaRPr lang="pt-BR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sz="2000"/>
              <a:t>	</a:t>
            </a:r>
            <a:r>
              <a:rPr lang="pt-BR" sz="2000" b="1">
                <a:solidFill>
                  <a:srgbClr val="FF0000"/>
                </a:solidFill>
              </a:rPr>
              <a:t>Portanto, n = 152 famílias</a:t>
            </a:r>
          </a:p>
        </p:txBody>
      </p:sp>
    </p:spTree>
    <p:extLst>
      <p:ext uri="{BB962C8B-B14F-4D97-AF65-F5344CB8AC3E}">
        <p14:creationId xmlns:p14="http://schemas.microsoft.com/office/powerpoint/2010/main" val="1123850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0400" cy="1143000"/>
          </a:xfrm>
        </p:spPr>
        <p:txBody>
          <a:bodyPr/>
          <a:lstStyle/>
          <a:p>
            <a:r>
              <a:rPr lang="pt-BR" sz="3600">
                <a:solidFill>
                  <a:schemeClr val="hlink"/>
                </a:solidFill>
              </a:rPr>
              <a:t>Exemplo de cálculo de tamanho da amostra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000" b="1">
                <a:solidFill>
                  <a:srgbClr val="FF0000"/>
                </a:solidFill>
              </a:rPr>
              <a:t>N = 200.000 famílias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E</a:t>
            </a:r>
            <a:r>
              <a:rPr lang="pt-BR" sz="2000" b="1" baseline="-25000"/>
              <a:t>0</a:t>
            </a:r>
            <a:r>
              <a:rPr lang="pt-BR" sz="2000" b="1"/>
              <a:t> = erro amostral tolerável  = 4% (E</a:t>
            </a:r>
            <a:r>
              <a:rPr lang="pt-BR" sz="2000" b="1" baseline="-25000"/>
              <a:t>0</a:t>
            </a:r>
            <a:r>
              <a:rPr lang="pt-BR" sz="2000" b="1"/>
              <a:t> = 0,04)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</a:t>
            </a:r>
            <a:r>
              <a:rPr lang="pt-BR" sz="2000" b="1" baseline="-25000"/>
              <a:t>0</a:t>
            </a:r>
            <a:r>
              <a:rPr lang="pt-BR" sz="2000" b="1"/>
              <a:t> (1ª aproximação do tamanho da amostra)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	 n</a:t>
            </a:r>
            <a:r>
              <a:rPr lang="pt-BR" sz="2000" b="1" baseline="-25000"/>
              <a:t>0</a:t>
            </a:r>
            <a:r>
              <a:rPr lang="pt-BR" sz="2000" b="1"/>
              <a:t> = 1/(0,04)</a:t>
            </a:r>
            <a:r>
              <a:rPr lang="pt-BR" sz="2000" b="1" baseline="30000"/>
              <a:t>2</a:t>
            </a:r>
            <a:r>
              <a:rPr lang="pt-BR" sz="2000" b="1"/>
              <a:t> = 625 famílias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 (tamanho da amostra corrigido pelo tamanho da população)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1"/>
              <a:t>n= (N*n</a:t>
            </a:r>
            <a:r>
              <a:rPr lang="pt-BR" sz="2000" b="1" baseline="-25000"/>
              <a:t>0</a:t>
            </a:r>
            <a:r>
              <a:rPr lang="pt-BR" sz="2000" b="1"/>
              <a:t>)/(N+n</a:t>
            </a:r>
            <a:r>
              <a:rPr lang="pt-BR" sz="2000" b="1" baseline="-25000"/>
              <a:t>0</a:t>
            </a:r>
            <a:r>
              <a:rPr lang="pt-BR" sz="2000" b="1"/>
              <a:t>) = (200.000*625)/(200.000+625) </a:t>
            </a:r>
          </a:p>
          <a:p>
            <a:pPr lvl="1">
              <a:lnSpc>
                <a:spcPct val="80000"/>
              </a:lnSpc>
            </a:pPr>
            <a:endParaRPr lang="pt-BR" sz="18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pt-BR" sz="2000"/>
              <a:t>	</a:t>
            </a:r>
            <a:r>
              <a:rPr lang="pt-BR" sz="2000" b="1">
                <a:solidFill>
                  <a:srgbClr val="FF0000"/>
                </a:solidFill>
              </a:rPr>
              <a:t>Portanto, n = 623 famílias</a:t>
            </a:r>
          </a:p>
        </p:txBody>
      </p:sp>
    </p:spTree>
    <p:extLst>
      <p:ext uri="{BB962C8B-B14F-4D97-AF65-F5344CB8AC3E}">
        <p14:creationId xmlns:p14="http://schemas.microsoft.com/office/powerpoint/2010/main" val="940240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Line 4"/>
          <p:cNvSpPr>
            <a:spLocks noChangeShapeType="1"/>
          </p:cNvSpPr>
          <p:nvPr/>
        </p:nvSpPr>
        <p:spPr bwMode="auto">
          <a:xfrm flipV="1">
            <a:off x="2051050" y="1989138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2051050" y="4808538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7092950" y="48688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3200"/>
              <a:t>N</a:t>
            </a:r>
            <a:endParaRPr lang="pt-BR" sz="2400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2203450" y="19891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3200"/>
              <a:t>n</a:t>
            </a:r>
            <a:endParaRPr lang="pt-BR" sz="2400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2051050" y="3589338"/>
            <a:ext cx="49530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041650" y="2293938"/>
            <a:ext cx="4079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3200"/>
              <a:t>Amostra representativa:</a:t>
            </a:r>
          </a:p>
          <a:p>
            <a:pPr eaLnBrk="0" hangingPunct="0"/>
            <a:r>
              <a:rPr lang="pt-BR" sz="3200"/>
              <a:t>10%   da  população</a:t>
            </a:r>
            <a:endParaRPr lang="pt-BR" sz="2400"/>
          </a:p>
        </p:txBody>
      </p:sp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2813050" y="2141538"/>
            <a:ext cx="3962400" cy="2209800"/>
            <a:chOff x="-1056" y="2016"/>
            <a:chExt cx="2496" cy="1392"/>
          </a:xfrm>
        </p:grpSpPr>
        <p:sp>
          <p:nvSpPr>
            <p:cNvPr id="138251" name="Line 11"/>
            <p:cNvSpPr>
              <a:spLocks noChangeShapeType="1"/>
            </p:cNvSpPr>
            <p:nvPr/>
          </p:nvSpPr>
          <p:spPr bwMode="auto">
            <a:xfrm>
              <a:off x="-1056" y="2016"/>
              <a:ext cx="2496" cy="13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252" name="Line 12"/>
            <p:cNvSpPr>
              <a:spLocks noChangeShapeType="1"/>
            </p:cNvSpPr>
            <p:nvPr/>
          </p:nvSpPr>
          <p:spPr bwMode="auto">
            <a:xfrm flipH="1">
              <a:off x="-1008" y="2112"/>
              <a:ext cx="2304" cy="120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8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389937" cy="1143000"/>
          </a:xfrm>
        </p:spPr>
        <p:txBody>
          <a:bodyPr/>
          <a:lstStyle/>
          <a:p>
            <a:r>
              <a:rPr lang="pt-BR" sz="3200"/>
              <a:t>Tamanho da amostra </a:t>
            </a:r>
            <a:r>
              <a:rPr lang="pt-BR" sz="3200">
                <a:solidFill>
                  <a:srgbClr val="A50021"/>
                </a:solidFill>
              </a:rPr>
              <a:t>(n)</a:t>
            </a:r>
            <a:r>
              <a:rPr lang="pt-BR" sz="3200" i="1">
                <a:solidFill>
                  <a:srgbClr val="A50021"/>
                </a:solidFill>
              </a:rPr>
              <a:t> </a:t>
            </a:r>
            <a:r>
              <a:rPr lang="pt-BR" sz="3200"/>
              <a:t> e</a:t>
            </a:r>
            <a:br>
              <a:rPr lang="pt-BR" sz="3200"/>
            </a:br>
            <a:r>
              <a:rPr lang="pt-BR" sz="3200"/>
              <a:t> tamanho da população </a:t>
            </a:r>
            <a:r>
              <a:rPr lang="pt-BR" sz="3200">
                <a:solidFill>
                  <a:srgbClr val="A50021"/>
                </a:solidFill>
              </a:rPr>
              <a:t>(N)</a:t>
            </a: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2916238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H="1">
            <a:off x="2051050" y="45815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 flipV="1">
            <a:off x="6443663" y="37163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H="1">
            <a:off x="2051050" y="3716338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2695575" y="4883150"/>
            <a:ext cx="652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100</a:t>
            </a:r>
            <a:endParaRPr lang="pt-BR" sz="1600"/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6149975" y="4897438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1.000</a:t>
            </a:r>
            <a:endParaRPr lang="pt-BR" sz="1600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47813" y="4365625"/>
            <a:ext cx="65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</a:t>
            </a:r>
            <a:endParaRPr lang="pt-BR" sz="1600"/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1435100" y="3548063"/>
            <a:ext cx="652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100</a:t>
            </a:r>
            <a:endParaRPr lang="pt-BR" sz="1600"/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908175" y="5445125"/>
            <a:ext cx="3298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accent2"/>
                </a:solidFill>
              </a:rPr>
              <a:t>A relação não é linear</a:t>
            </a:r>
          </a:p>
        </p:txBody>
      </p:sp>
    </p:spTree>
    <p:extLst>
      <p:ext uri="{BB962C8B-B14F-4D97-AF65-F5344CB8AC3E}">
        <p14:creationId xmlns:p14="http://schemas.microsoft.com/office/powerpoint/2010/main" val="10834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3059113" y="1700213"/>
            <a:ext cx="5257800" cy="3417887"/>
            <a:chOff x="1824" y="1488"/>
            <a:chExt cx="3312" cy="2153"/>
          </a:xfrm>
        </p:grpSpPr>
        <p:sp>
          <p:nvSpPr>
            <p:cNvPr id="139268" name="Freeform 4"/>
            <p:cNvSpPr>
              <a:spLocks/>
            </p:cNvSpPr>
            <p:nvPr/>
          </p:nvSpPr>
          <p:spPr bwMode="auto">
            <a:xfrm>
              <a:off x="1824" y="2256"/>
              <a:ext cx="2880" cy="1008"/>
            </a:xfrm>
            <a:custGeom>
              <a:avLst/>
              <a:gdLst>
                <a:gd name="T0" fmla="*/ 0 w 2880"/>
                <a:gd name="T1" fmla="*/ 1008 h 1008"/>
                <a:gd name="T2" fmla="*/ 432 w 2880"/>
                <a:gd name="T3" fmla="*/ 576 h 1008"/>
                <a:gd name="T4" fmla="*/ 1056 w 2880"/>
                <a:gd name="T5" fmla="*/ 240 h 1008"/>
                <a:gd name="T6" fmla="*/ 1872 w 2880"/>
                <a:gd name="T7" fmla="*/ 48 h 1008"/>
                <a:gd name="T8" fmla="*/ 2880 w 2880"/>
                <a:gd name="T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008">
                  <a:moveTo>
                    <a:pt x="0" y="1008"/>
                  </a:moveTo>
                  <a:cubicBezTo>
                    <a:pt x="128" y="856"/>
                    <a:pt x="256" y="704"/>
                    <a:pt x="432" y="576"/>
                  </a:cubicBezTo>
                  <a:cubicBezTo>
                    <a:pt x="608" y="448"/>
                    <a:pt x="816" y="328"/>
                    <a:pt x="1056" y="240"/>
                  </a:cubicBezTo>
                  <a:cubicBezTo>
                    <a:pt x="1296" y="152"/>
                    <a:pt x="1568" y="88"/>
                    <a:pt x="1872" y="48"/>
                  </a:cubicBezTo>
                  <a:cubicBezTo>
                    <a:pt x="2176" y="8"/>
                    <a:pt x="2712" y="8"/>
                    <a:pt x="2880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269" name="Line 5"/>
            <p:cNvSpPr>
              <a:spLocks noChangeShapeType="1"/>
            </p:cNvSpPr>
            <p:nvPr/>
          </p:nvSpPr>
          <p:spPr bwMode="auto">
            <a:xfrm flipV="1">
              <a:off x="1824" y="1488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1824" y="3264"/>
              <a:ext cx="3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271" name="Text Box 7"/>
            <p:cNvSpPr txBox="1">
              <a:spLocks noChangeArrowheads="1"/>
            </p:cNvSpPr>
            <p:nvPr/>
          </p:nvSpPr>
          <p:spPr bwMode="auto">
            <a:xfrm>
              <a:off x="4742" y="327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3200"/>
                <a:t>N</a:t>
              </a:r>
              <a:endParaRPr lang="pt-BR" sz="2400"/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1920" y="14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3200"/>
                <a:t>n</a:t>
              </a:r>
              <a:endParaRPr lang="pt-BR" sz="2400"/>
            </a:p>
          </p:txBody>
        </p:sp>
      </p:grp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827088" y="5157788"/>
            <a:ext cx="7748587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3200">
                <a:solidFill>
                  <a:schemeClr val="accent2"/>
                </a:solidFill>
              </a:rPr>
              <a:t>IMPORTANTE:  forma de seleção da amostra</a:t>
            </a:r>
            <a:endParaRPr lang="pt-BR">
              <a:solidFill>
                <a:schemeClr val="accent2"/>
              </a:solidFill>
            </a:endParaRPr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389937" cy="1143000"/>
          </a:xfrm>
          <a:noFill/>
          <a:ln/>
        </p:spPr>
        <p:txBody>
          <a:bodyPr/>
          <a:lstStyle/>
          <a:p>
            <a:r>
              <a:rPr lang="pt-BR" sz="3200"/>
              <a:t>Tamanho da amostra (n)</a:t>
            </a:r>
            <a:r>
              <a:rPr lang="pt-BR" sz="3200" i="1"/>
              <a:t> </a:t>
            </a:r>
            <a:r>
              <a:rPr lang="pt-BR" sz="3200"/>
              <a:t> e</a:t>
            </a:r>
            <a:br>
              <a:rPr lang="pt-BR" sz="3200"/>
            </a:br>
            <a:r>
              <a:rPr lang="pt-BR" sz="3200"/>
              <a:t> tamanho da população (N)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635375" y="4005263"/>
            <a:ext cx="4763" cy="488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flipH="1">
            <a:off x="3059113" y="3933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3419475" y="45815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</a:t>
            </a:r>
            <a:endParaRPr lang="pt-BR" sz="1600"/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555875" y="3789363"/>
            <a:ext cx="652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</a:t>
            </a:r>
            <a:endParaRPr lang="pt-BR" sz="1600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6948488" y="2924175"/>
            <a:ext cx="4762" cy="1570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 flipH="1">
            <a:off x="3132138" y="29241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6516688" y="46529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10.000</a:t>
            </a:r>
            <a:endParaRPr lang="pt-BR" sz="1600"/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468313" y="2708275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/>
              <a:t>Bem menos que 10.000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5595490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66700"/>
            <a:ext cx="849312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982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34270"/>
            <a:ext cx="8539163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1654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772400" cy="1143000"/>
          </a:xfrm>
        </p:spPr>
        <p:txBody>
          <a:bodyPr/>
          <a:lstStyle/>
          <a:p>
            <a:r>
              <a:rPr lang="pt-BR" dirty="0"/>
              <a:t>fim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64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3167"/>
            <a:ext cx="7772400" cy="1143000"/>
          </a:xfrm>
        </p:spPr>
        <p:txBody>
          <a:bodyPr/>
          <a:lstStyle/>
          <a:p>
            <a:r>
              <a:rPr lang="pt-BR" sz="3600" dirty="0"/>
              <a:t>POPULAÇÃO e AMOSTRA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1780" y="1268760"/>
            <a:ext cx="4236724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/>
              <a:t>AMOSTRA</a:t>
            </a:r>
          </a:p>
          <a:p>
            <a:pPr marL="0" indent="0">
              <a:spcBef>
                <a:spcPts val="600"/>
              </a:spcBef>
              <a:spcAft>
                <a:spcPts val="432"/>
              </a:spcAft>
              <a:buNone/>
            </a:pPr>
            <a:r>
              <a:rPr lang="pt-BR" sz="2000" dirty="0">
                <a:solidFill>
                  <a:srgbClr val="FF0000"/>
                </a:solidFill>
              </a:rPr>
              <a:t>Subconjunto</a:t>
            </a:r>
            <a:r>
              <a:rPr lang="pt-BR" sz="2000" dirty="0"/>
              <a:t> de elementos </a:t>
            </a:r>
            <a:r>
              <a:rPr lang="en-US" sz="2000" dirty="0"/>
              <a:t> </a:t>
            </a:r>
            <a:r>
              <a:rPr lang="pt-BR" sz="2000" dirty="0"/>
              <a:t>que pertencem à mesma população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30% de alunos da EACH no ano de 2021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Supermercados de SP que ficam dentro de shoppings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Escolas de ensino fundamental  na Zona Leste de SP</a:t>
            </a:r>
          </a:p>
          <a:p>
            <a:endParaRPr lang="pt-BR" sz="2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1268760"/>
            <a:ext cx="4242693" cy="4114800"/>
          </a:xfrm>
          <a:ln>
            <a:noFill/>
          </a:ln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/>
              <a:t>POPULAÇÃO</a:t>
            </a:r>
            <a:r>
              <a:rPr lang="pt-BR" sz="1800" dirty="0"/>
              <a:t> </a:t>
            </a:r>
          </a:p>
          <a:p>
            <a:pPr marL="0" indent="0" eaLnBrk="1" hangingPunct="1">
              <a:spcBef>
                <a:spcPts val="600"/>
              </a:spcBef>
              <a:spcAft>
                <a:spcPct val="2000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Conjunto</a:t>
            </a:r>
            <a:r>
              <a:rPr lang="en-US" sz="2000" dirty="0"/>
              <a:t> de </a:t>
            </a:r>
            <a:r>
              <a:rPr lang="en-US" sz="2000" dirty="0" err="1"/>
              <a:t>elementos</a:t>
            </a:r>
            <a:r>
              <a:rPr lang="en-US" sz="2000" dirty="0"/>
              <a:t> (</a:t>
            </a:r>
            <a:r>
              <a:rPr lang="en-US" sz="2000" dirty="0" err="1"/>
              <a:t>objetos</a:t>
            </a:r>
            <a:r>
              <a:rPr lang="en-US" sz="2000" dirty="0"/>
              <a:t>, </a:t>
            </a:r>
            <a:r>
              <a:rPr lang="en-US" sz="2000" dirty="0" err="1"/>
              <a:t>pessoas</a:t>
            </a:r>
            <a:r>
              <a:rPr lang="en-US" sz="2000" dirty="0"/>
              <a:t>, </a:t>
            </a:r>
            <a:r>
              <a:rPr lang="en-US" sz="2000" dirty="0" err="1"/>
              <a:t>eventos</a:t>
            </a:r>
            <a:r>
              <a:rPr lang="en-US" sz="2000" dirty="0"/>
              <a:t>)  com </a:t>
            </a:r>
            <a:r>
              <a:rPr lang="en-US" sz="2000" dirty="0" err="1"/>
              <a:t>características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comum</a:t>
            </a:r>
            <a:endParaRPr lang="en-US" sz="2000" dirty="0"/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de </a:t>
            </a:r>
            <a:r>
              <a:rPr lang="en-US" sz="2000" dirty="0" err="1"/>
              <a:t>alunos</a:t>
            </a:r>
            <a:r>
              <a:rPr lang="en-US" sz="2000" dirty="0"/>
              <a:t> da EACH no </a:t>
            </a:r>
            <a:r>
              <a:rPr lang="en-US" sz="2000" dirty="0" err="1"/>
              <a:t>ano</a:t>
            </a:r>
            <a:r>
              <a:rPr lang="en-US" sz="2000" dirty="0"/>
              <a:t> de 2021.</a:t>
            </a:r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de </a:t>
            </a:r>
            <a:r>
              <a:rPr lang="en-US" sz="2000" dirty="0" err="1"/>
              <a:t>supermercados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SP</a:t>
            </a:r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eaLnBrk="1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de </a:t>
            </a:r>
            <a:r>
              <a:rPr lang="en-US" sz="2000" dirty="0" err="1"/>
              <a:t>escolas</a:t>
            </a:r>
            <a:r>
              <a:rPr lang="en-US" sz="2000" dirty="0"/>
              <a:t> de </a:t>
            </a:r>
            <a:r>
              <a:rPr lang="en-US" sz="2000" dirty="0" err="1"/>
              <a:t>ensino</a:t>
            </a:r>
            <a:r>
              <a:rPr lang="en-US" sz="2000" dirty="0"/>
              <a:t> fundamental </a:t>
            </a:r>
            <a:r>
              <a:rPr lang="en-US" sz="2000" dirty="0" err="1"/>
              <a:t>em</a:t>
            </a:r>
            <a:r>
              <a:rPr lang="en-US" sz="2000" dirty="0"/>
              <a:t> SP</a:t>
            </a:r>
          </a:p>
          <a:p>
            <a:pPr eaLnBrk="1" hangingPunct="1">
              <a:spcAft>
                <a:spcPct val="20000"/>
              </a:spcAft>
            </a:pPr>
            <a:endParaRPr lang="en-US" sz="1800" dirty="0"/>
          </a:p>
          <a:p>
            <a:pPr eaLnBrk="1" hangingPunct="1">
              <a:spcAft>
                <a:spcPct val="200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32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build="p"/>
      <p:bldP spid="5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28600"/>
            <a:ext cx="80962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CC"/>
      </a:lt1>
      <a:dk2>
        <a:srgbClr val="FF3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2972</Words>
  <Application>Microsoft Office PowerPoint</Application>
  <PresentationFormat>Apresentação na tela (4:3)</PresentationFormat>
  <Paragraphs>531</Paragraphs>
  <Slides>70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80" baseType="lpstr">
      <vt:lpstr>Arial</vt:lpstr>
      <vt:lpstr>Arial Unicode MS</vt:lpstr>
      <vt:lpstr>Bookman Old Style</vt:lpstr>
      <vt:lpstr>Calibri</vt:lpstr>
      <vt:lpstr>Comic Sans MS</vt:lpstr>
      <vt:lpstr>Roboto</vt:lpstr>
      <vt:lpstr>Tahoma</vt:lpstr>
      <vt:lpstr>Times New Roman</vt:lpstr>
      <vt:lpstr>Estrutura padrão</vt:lpstr>
      <vt:lpstr>Clip</vt:lpstr>
      <vt:lpstr> População e Amostra  Ana Amelia Benedito Silva aamelia@usp.br </vt:lpstr>
      <vt:lpstr>População e Amostra</vt:lpstr>
      <vt:lpstr>Como funcionam as pesquisas de opinião</vt:lpstr>
      <vt:lpstr>Apresentação do PowerPoint</vt:lpstr>
      <vt:lpstr>Apresentação do PowerPoint</vt:lpstr>
      <vt:lpstr>População e a variável a ser observada</vt:lpstr>
      <vt:lpstr>Apresentação do PowerPoint</vt:lpstr>
      <vt:lpstr>POPULAÇÃO e AMOSTRA</vt:lpstr>
      <vt:lpstr>Apresentação do PowerPoint</vt:lpstr>
      <vt:lpstr>Apresentação do PowerPoint</vt:lpstr>
      <vt:lpstr>Apresentação do PowerPoint</vt:lpstr>
      <vt:lpstr>Apresentação do PowerPoint</vt:lpstr>
      <vt:lpstr>Qualidade da amostra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Viés de amostragem</vt:lpstr>
      <vt:lpstr>Apresentação do PowerPoint</vt:lpstr>
      <vt:lpstr>Exercício</vt:lpstr>
      <vt:lpstr>Métodos para a composição de uma amostra</vt:lpstr>
      <vt:lpstr>Métodos Probabilísticos</vt:lpstr>
      <vt:lpstr>Métodos Não-probabilísticos</vt:lpstr>
      <vt:lpstr>Métodos probabilísticos</vt:lpstr>
      <vt:lpstr>Métodos probabilísticos 1.Amostragem aleatória simples</vt:lpstr>
      <vt:lpstr>Apresentação do PowerPoint</vt:lpstr>
      <vt:lpstr>População</vt:lpstr>
      <vt:lpstr>Apresentação do PowerPoint</vt:lpstr>
      <vt:lpstr>Métodos probabilísticos 1.Amostragem aleatória simples</vt:lpstr>
      <vt:lpstr>Métodos probabilísticos 1.Amostragem aleatória simples</vt:lpstr>
      <vt:lpstr>Apresentação do PowerPoint</vt:lpstr>
      <vt:lpstr>Métodos probabilísticos  2. Amostragem sistemática</vt:lpstr>
      <vt:lpstr>Apresentação do PowerPoint</vt:lpstr>
      <vt:lpstr>Métodos probabilísticos  2. Amostragem sistemática</vt:lpstr>
      <vt:lpstr>Apresentação do PowerPoint</vt:lpstr>
      <vt:lpstr>Apresentação do PowerPoint</vt:lpstr>
      <vt:lpstr>Métodos probabilísticos  2. Amostragem sistemática</vt:lpstr>
      <vt:lpstr>Apresentação do PowerPoint</vt:lpstr>
      <vt:lpstr>Métodos probabilísticos  3. Amostragem estratificada proporcional</vt:lpstr>
      <vt:lpstr>Métodos probabilísticos  3. Amostragem estratificada proporcional</vt:lpstr>
      <vt:lpstr>Métodos probabilísticos  3. Amostragem estratificada proporcional</vt:lpstr>
      <vt:lpstr>Métodos probabilísticos  3. Amostragem estratificada proporcional</vt:lpstr>
      <vt:lpstr>Métodos probabilísticos  4. Amostragem por conglomerados</vt:lpstr>
      <vt:lpstr>Apresentação do PowerPoint</vt:lpstr>
      <vt:lpstr>Apresentação do PowerPoint</vt:lpstr>
      <vt:lpstr>Apresentação do PowerPoint</vt:lpstr>
      <vt:lpstr>Métodos probabilísticos  4. Amostragem por conglomerados</vt:lpstr>
      <vt:lpstr>Métodos não-Probabilísticos</vt:lpstr>
      <vt:lpstr>Razões para o uso de amostragens não probabilísticas</vt:lpstr>
      <vt:lpstr>Métodos não-probabilísticos 5. Amostragem por cotas</vt:lpstr>
      <vt:lpstr>Métodos não-probabilísticos 5. Amostragem por cotas</vt:lpstr>
      <vt:lpstr>Métodos não-probabilísticos 5. Amostragem por cotas</vt:lpstr>
      <vt:lpstr>Métodos não-probabilísticos 5. Amostragem por cotas</vt:lpstr>
      <vt:lpstr>Métodos não-probabilísticos 5. Amostragem por cotas</vt:lpstr>
      <vt:lpstr>Métodos não-probabilísticos 6. Amostragem por conveniência</vt:lpstr>
      <vt:lpstr>Métodos não-probabilísticos 6. Amostragem por conveniência</vt:lpstr>
      <vt:lpstr>Métodos não-probabilísticos 7. Amostragem intencional</vt:lpstr>
      <vt:lpstr>Métodos não-probabilísticos 7. Amostragem intencional</vt:lpstr>
      <vt:lpstr>Sites interessantes</vt:lpstr>
      <vt:lpstr>Cálculo do tamanho da amostra para amostragem aleatória</vt:lpstr>
      <vt:lpstr>Apresentação do PowerPoint</vt:lpstr>
      <vt:lpstr>Exemplo de cálculo de tamanho da amostra</vt:lpstr>
      <vt:lpstr>Exemplo de cálculo de tamanho da amostra</vt:lpstr>
      <vt:lpstr>Tamanho da amostra (n)  e  tamanho da população (N)</vt:lpstr>
      <vt:lpstr>Tamanho da amostra (n)  e  tamanho da população (N)</vt:lpstr>
      <vt:lpstr>Apresentação do PowerPoint</vt:lpstr>
      <vt:lpstr>fim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AMOSTRAGEM</dc:title>
  <dc:creator>Ana Amelia</dc:creator>
  <cp:lastModifiedBy>Ana Amelia Benedito-Silva</cp:lastModifiedBy>
  <cp:revision>196</cp:revision>
  <dcterms:created xsi:type="dcterms:W3CDTF">2003-09-10T01:00:28Z</dcterms:created>
  <dcterms:modified xsi:type="dcterms:W3CDTF">2022-09-01T15:56:43Z</dcterms:modified>
</cp:coreProperties>
</file>