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74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AB99-ED1D-4EF3-B02B-D39A9CBE47A7}" type="datetimeFigureOut">
              <a:rPr lang="pt-BR" smtClean="0"/>
              <a:pPr/>
              <a:t>3/5/2017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41F2-FCA4-421F-9B3C-1D655AC358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5770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AB99-ED1D-4EF3-B02B-D39A9CBE47A7}" type="datetimeFigureOut">
              <a:rPr lang="pt-BR" smtClean="0"/>
              <a:pPr/>
              <a:t>3/5/2017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41F2-FCA4-421F-9B3C-1D655AC358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0647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AB99-ED1D-4EF3-B02B-D39A9CBE47A7}" type="datetimeFigureOut">
              <a:rPr lang="pt-BR" smtClean="0"/>
              <a:pPr/>
              <a:t>3/5/2017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41F2-FCA4-421F-9B3C-1D655AC358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5287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AB99-ED1D-4EF3-B02B-D39A9CBE47A7}" type="datetimeFigureOut">
              <a:rPr lang="pt-BR" smtClean="0"/>
              <a:pPr/>
              <a:t>3/5/2017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41F2-FCA4-421F-9B3C-1D655AC358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7627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AB99-ED1D-4EF3-B02B-D39A9CBE47A7}" type="datetimeFigureOut">
              <a:rPr lang="pt-BR" smtClean="0"/>
              <a:pPr/>
              <a:t>3/5/2017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41F2-FCA4-421F-9B3C-1D655AC358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595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AB99-ED1D-4EF3-B02B-D39A9CBE47A7}" type="datetimeFigureOut">
              <a:rPr lang="pt-BR" smtClean="0"/>
              <a:pPr/>
              <a:t>3/5/2017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41F2-FCA4-421F-9B3C-1D655AC358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0445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AB99-ED1D-4EF3-B02B-D39A9CBE47A7}" type="datetimeFigureOut">
              <a:rPr lang="pt-BR" smtClean="0"/>
              <a:pPr/>
              <a:t>3/5/2017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41F2-FCA4-421F-9B3C-1D655AC358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4123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AB99-ED1D-4EF3-B02B-D39A9CBE47A7}" type="datetimeFigureOut">
              <a:rPr lang="pt-BR" smtClean="0"/>
              <a:pPr/>
              <a:t>3/5/2017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41F2-FCA4-421F-9B3C-1D655AC358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502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AB99-ED1D-4EF3-B02B-D39A9CBE47A7}" type="datetimeFigureOut">
              <a:rPr lang="pt-BR" smtClean="0"/>
              <a:pPr/>
              <a:t>3/5/2017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41F2-FCA4-421F-9B3C-1D655AC358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7523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AB99-ED1D-4EF3-B02B-D39A9CBE47A7}" type="datetimeFigureOut">
              <a:rPr lang="pt-BR" smtClean="0"/>
              <a:pPr/>
              <a:t>3/5/2017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41F2-FCA4-421F-9B3C-1D655AC358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9671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AB99-ED1D-4EF3-B02B-D39A9CBE47A7}" type="datetimeFigureOut">
              <a:rPr lang="pt-BR" smtClean="0"/>
              <a:pPr/>
              <a:t>3/5/2017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41F2-FCA4-421F-9B3C-1D655AC358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3632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AAB99-ED1D-4EF3-B02B-D39A9CBE47A7}" type="datetimeFigureOut">
              <a:rPr lang="pt-BR" smtClean="0"/>
              <a:pPr/>
              <a:t>3/5/2017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441F2-FCA4-421F-9B3C-1D655AC358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3142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5400" dirty="0" smtClean="0"/>
              <a:t>Resumo dos conceitos da aula sobre Interação Gênica</a:t>
            </a:r>
            <a:endParaRPr lang="pt-B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Penetrância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Porcentagem de indivíduos dentre os que herdam um alelo que manifestam um fenótipo.</a:t>
            </a:r>
          </a:p>
          <a:p>
            <a:pPr algn="just"/>
            <a:r>
              <a:rPr lang="pt-BR" b="1" dirty="0" err="1" smtClean="0"/>
              <a:t>Penetrância</a:t>
            </a:r>
            <a:r>
              <a:rPr lang="pt-BR" b="1" dirty="0" smtClean="0"/>
              <a:t> completa</a:t>
            </a:r>
            <a:r>
              <a:rPr lang="pt-BR" dirty="0" smtClean="0"/>
              <a:t>: todos os indivíduos manifestam o fenótipo.</a:t>
            </a:r>
          </a:p>
          <a:p>
            <a:pPr algn="just"/>
            <a:r>
              <a:rPr lang="pt-BR" b="1" dirty="0" err="1" smtClean="0"/>
              <a:t>Penetrância</a:t>
            </a:r>
            <a:r>
              <a:rPr lang="pt-BR" b="1" dirty="0" smtClean="0"/>
              <a:t> Incompleta</a:t>
            </a:r>
            <a:r>
              <a:rPr lang="pt-BR" dirty="0" smtClean="0"/>
              <a:t>: há indivíduos que herdam o alelo e não manifestam o fenótipo.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2451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Expressividade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Termo que diz respeito à variação na expressão de um fenótipo. </a:t>
            </a:r>
          </a:p>
          <a:p>
            <a:pPr algn="just"/>
            <a:r>
              <a:rPr lang="pt-BR" dirty="0" smtClean="0"/>
              <a:t>A expressividade é variável quando a </a:t>
            </a:r>
            <a:r>
              <a:rPr lang="pt-BR" b="1" dirty="0" smtClean="0"/>
              <a:t>intensidade do fenótipo </a:t>
            </a:r>
            <a:r>
              <a:rPr lang="pt-BR" dirty="0" smtClean="0"/>
              <a:t>varia entre indivíduos que tem o </a:t>
            </a:r>
            <a:r>
              <a:rPr lang="pt-BR" b="1" dirty="0" smtClean="0"/>
              <a:t>mesmo genótipo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45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Pleiotropia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Situação em que um genótipo ( em um único loco) influencia mais de uma característica </a:t>
            </a:r>
            <a:r>
              <a:rPr lang="pt-BR" smtClean="0"/>
              <a:t>fenotípica distinta.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14729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pt-BR" dirty="0" smtClean="0"/>
              <a:t>INTERAÇÃO ENTRE LOCOS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62353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Complementação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Fenômeno que resulta na manifestação de um fenótipo selvagem quando:</a:t>
            </a:r>
          </a:p>
          <a:p>
            <a:pPr lvl="1" algn="just"/>
            <a:r>
              <a:rPr lang="pt-BR" dirty="0" smtClean="0"/>
              <a:t>dois genomas haploides com mutações recessivas em locos diferentes são unidos na mesma célula; ou</a:t>
            </a:r>
          </a:p>
          <a:p>
            <a:pPr lvl="1" algn="just"/>
            <a:r>
              <a:rPr lang="pt-BR" dirty="0" smtClean="0"/>
              <a:t>dois gametas com mutações recessivas em locos diferentes são unidos para produzir um zigoto duplo-heterozigoto.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85982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Epistasia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É o termo usado para descrever a influência do genótipo em um loco gênico sobre a manifestação fenotípica determinada pelo genótipo em um outro loco.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7692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INTERAÇÃO ENTRE ALELOS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4440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Alelo Dominante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Alelo que, quando em </a:t>
            </a:r>
            <a:r>
              <a:rPr lang="pt-BR" dirty="0" err="1" smtClean="0"/>
              <a:t>heterozigose</a:t>
            </a:r>
            <a:r>
              <a:rPr lang="pt-BR" dirty="0" smtClean="0"/>
              <a:t>, é capaz de </a:t>
            </a:r>
            <a:r>
              <a:rPr lang="pt-BR" dirty="0" smtClean="0"/>
              <a:t>manifestar </a:t>
            </a:r>
            <a:r>
              <a:rPr lang="pt-BR" dirty="0" smtClean="0"/>
              <a:t>o fenótipo correspondente.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27324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Alelo Recessivo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</a:t>
            </a:r>
            <a:r>
              <a:rPr lang="pt-BR" dirty="0" smtClean="0"/>
              <a:t> aquele que se </a:t>
            </a:r>
            <a:r>
              <a:rPr lang="pt-BR" dirty="0" smtClean="0"/>
              <a:t>manifesta fenotipicamente </a:t>
            </a:r>
            <a:r>
              <a:rPr lang="pt-BR" dirty="0" smtClean="0"/>
              <a:t>somente em homozigose.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9902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Co-dominância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Situação em que se detecta no heterozigoto os fenótipos </a:t>
            </a:r>
            <a:r>
              <a:rPr lang="pt-BR" dirty="0" smtClean="0"/>
              <a:t>correspondentes a </a:t>
            </a:r>
            <a:r>
              <a:rPr lang="pt-BR" dirty="0" smtClean="0"/>
              <a:t>ambos os homozigotos.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99864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Dominância Incompleta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Situação em que o heterozigoto manifesta um fenótipo intermediário entre os homozigotos.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22752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Haplossuficiência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Situação em que um alelo funcional, em dose simples, produz produto proteico suficiente para executar uma função celular ( e garantir sua manifestação fenotípica)</a:t>
            </a:r>
          </a:p>
          <a:p>
            <a:pPr algn="just"/>
            <a:r>
              <a:rPr lang="pt-BR" dirty="0" smtClean="0"/>
              <a:t>O alelo </a:t>
            </a:r>
            <a:r>
              <a:rPr lang="pt-BR" dirty="0" err="1" smtClean="0"/>
              <a:t>mutado</a:t>
            </a:r>
            <a:r>
              <a:rPr lang="pt-BR" dirty="0" smtClean="0"/>
              <a:t> (não funcional) </a:t>
            </a:r>
            <a:r>
              <a:rPr lang="pt-BR" dirty="0" smtClean="0"/>
              <a:t>neste caso costuma </a:t>
            </a:r>
            <a:r>
              <a:rPr lang="pt-BR" dirty="0" smtClean="0"/>
              <a:t>determinar característica de herança recessiva.</a:t>
            </a:r>
          </a:p>
          <a:p>
            <a:pPr algn="just"/>
            <a:r>
              <a:rPr lang="pt-BR" dirty="0" smtClean="0"/>
              <a:t>Ex: a produção de enzimas em heterozigotos com um alelo não funcional garante a manifestação do fenótipo selvagem.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0595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Haploinsuficiência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Situação em que um alelo funcional, em dose simples, não produz produto suficiente para garantir uma função celular normal .</a:t>
            </a:r>
          </a:p>
          <a:p>
            <a:pPr algn="just"/>
            <a:r>
              <a:rPr lang="pt-BR" dirty="0" smtClean="0"/>
              <a:t>O alelo </a:t>
            </a:r>
            <a:r>
              <a:rPr lang="pt-BR" dirty="0" err="1" smtClean="0"/>
              <a:t>mutado</a:t>
            </a:r>
            <a:r>
              <a:rPr lang="pt-BR" dirty="0" smtClean="0"/>
              <a:t> (não funcional) costuma determinar características de herança dominante.</a:t>
            </a:r>
          </a:p>
          <a:p>
            <a:pPr algn="just"/>
            <a:r>
              <a:rPr lang="pt-BR" dirty="0" smtClean="0"/>
              <a:t>Nestes casos, metade da dose (produto de apenas um dos alelos) de uma proteína não é suficiente para garantir a manifestação do fenótipo selvagem (são exemplos: fatores de transcrição e algumas proteínas que influenciam o desenvolvimento e proliferação celular).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57267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Efeito Dominante Negativo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Situação em que o produto proteico de um alelo </a:t>
            </a:r>
            <a:r>
              <a:rPr lang="pt-BR" dirty="0" err="1" smtClean="0"/>
              <a:t>mutado</a:t>
            </a:r>
            <a:r>
              <a:rPr lang="pt-BR" dirty="0" smtClean="0"/>
              <a:t> prejudica a atividade do produto proteico do outro alelo, ou seja, do alelo selvagem.</a:t>
            </a:r>
          </a:p>
          <a:p>
            <a:pPr algn="just"/>
            <a:r>
              <a:rPr lang="pt-BR" dirty="0" smtClean="0"/>
              <a:t>O alelo </a:t>
            </a:r>
            <a:r>
              <a:rPr lang="pt-BR" dirty="0" err="1" smtClean="0"/>
              <a:t>mutado</a:t>
            </a:r>
            <a:r>
              <a:rPr lang="pt-BR" dirty="0" smtClean="0"/>
              <a:t> costuma determinar características de herança dominante.</a:t>
            </a:r>
          </a:p>
          <a:p>
            <a:pPr algn="just"/>
            <a:r>
              <a:rPr lang="pt-BR" dirty="0" smtClean="0"/>
              <a:t>O exemplo mais frequente é o das proteínas que funcionam como dímeros, </a:t>
            </a:r>
            <a:r>
              <a:rPr lang="pt-BR" dirty="0" err="1" smtClean="0"/>
              <a:t>trímeros</a:t>
            </a:r>
            <a:r>
              <a:rPr lang="pt-BR" dirty="0" smtClean="0"/>
              <a:t>, tetrâmeros ( caso da osteogênese imperfeita).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578726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444</Words>
  <Application>Microsoft Office PowerPoint</Application>
  <PresentationFormat>Apresentação na tela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Slide 1</vt:lpstr>
      <vt:lpstr>INTERAÇÃO ENTRE ALELOS</vt:lpstr>
      <vt:lpstr>Alelo Dominante</vt:lpstr>
      <vt:lpstr>Alelo Recessivo </vt:lpstr>
      <vt:lpstr>Co-dominância</vt:lpstr>
      <vt:lpstr>Dominância Incompleta</vt:lpstr>
      <vt:lpstr>Haplossuficiência</vt:lpstr>
      <vt:lpstr>Haploinsuficiência </vt:lpstr>
      <vt:lpstr>Efeito Dominante Negativo</vt:lpstr>
      <vt:lpstr>Penetrância</vt:lpstr>
      <vt:lpstr>Expressividade</vt:lpstr>
      <vt:lpstr>Pleiotropia </vt:lpstr>
      <vt:lpstr>INTERAÇÃO ENTRE LOCOS</vt:lpstr>
      <vt:lpstr>Complementação</vt:lpstr>
      <vt:lpstr>Epistasia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Co-dominância</dc:title>
  <dc:creator>audiovisual</dc:creator>
  <cp:lastModifiedBy>regina</cp:lastModifiedBy>
  <cp:revision>22</cp:revision>
  <dcterms:created xsi:type="dcterms:W3CDTF">2017-04-20T11:19:46Z</dcterms:created>
  <dcterms:modified xsi:type="dcterms:W3CDTF">2017-05-03T18:07:33Z</dcterms:modified>
</cp:coreProperties>
</file>