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7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5882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84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56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70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993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29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09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251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0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71250" y="964925"/>
            <a:ext cx="3456900" cy="1731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>
                <a:solidFill>
                  <a:srgbClr val="00FF00"/>
                </a:solidFill>
              </a:rPr>
              <a:t>Strategy of Education in Egypt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75" y="3792600"/>
            <a:ext cx="3188451" cy="133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5">
            <a:alphaModFix/>
          </a:blip>
          <a:srcRect l="6829" t="4991" r="4706" b="15142"/>
          <a:stretch/>
        </p:blipFill>
        <p:spPr>
          <a:xfrm>
            <a:off x="4890675" y="4035925"/>
            <a:ext cx="999600" cy="110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2604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/>
              <a:t>Evolution of Education in Egypt</a:t>
            </a: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l="1599" t="22840" r="52048" b="9623"/>
          <a:stretch/>
        </p:blipFill>
        <p:spPr>
          <a:xfrm>
            <a:off x="486650" y="769875"/>
            <a:ext cx="7878876" cy="402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1925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/>
              <a:t>Evolution of Education in Egypt B.C.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99" y="480725"/>
            <a:ext cx="1372950" cy="18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049" y="2312262"/>
            <a:ext cx="3742126" cy="28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8300" y="480725"/>
            <a:ext cx="231962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9725" y="460675"/>
            <a:ext cx="2696849" cy="187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950" y="2367450"/>
            <a:ext cx="2187475" cy="13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9650" y="119600"/>
            <a:ext cx="2319624" cy="10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927" y="3794175"/>
            <a:ext cx="2187475" cy="124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90150" y="1279424"/>
            <a:ext cx="2319625" cy="108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95125" y="2439247"/>
            <a:ext cx="2914650" cy="13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30225" y="3830825"/>
            <a:ext cx="2879050" cy="115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101925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/>
              <a:t>Evolution of Education in Egypt A.D.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9524" y="2244874"/>
            <a:ext cx="2257100" cy="270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25" y="497550"/>
            <a:ext cx="2172275" cy="161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9225" y="523700"/>
            <a:ext cx="1200949" cy="14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6675" y="544899"/>
            <a:ext cx="2033150" cy="14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6325" y="544899"/>
            <a:ext cx="2138400" cy="141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1225" y="555498"/>
            <a:ext cx="1317349" cy="14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125" y="2314374"/>
            <a:ext cx="2296510" cy="15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125" y="3822425"/>
            <a:ext cx="2296500" cy="11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26250" y="2176425"/>
            <a:ext cx="1127640" cy="15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78525" y="2111575"/>
            <a:ext cx="2859150" cy="14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13">
            <a:alphaModFix/>
          </a:blip>
          <a:srcRect r="29458" b="35554"/>
          <a:stretch/>
        </p:blipFill>
        <p:spPr>
          <a:xfrm flipH="1">
            <a:off x="2439047" y="3728300"/>
            <a:ext cx="2097675" cy="13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632900" y="3785287"/>
            <a:ext cx="2138400" cy="12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4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The future vision for education in Egypt: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1 - Effective school provides quality education for each learner.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2 - Distinguished teacher at a high level of professionalism and expertise.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3 - Methods based on active learning and linked to the needs of the local reality.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4 - Advanced technology education integrated into the educational process.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5 - Community participation launches energy efficient civil society to support quality education and creating a culture of participation and building a democratic society in light of the trend towards decentralization, national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6 - Educational Administration distinct based on information and transparency, accountability and responsible leadership and informed consent to see the development in the context of decentralization. 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The objectives of educational policy: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rgbClr val="000000"/>
                </a:solidFill>
              </a:rPr>
              <a:t>1 - </a:t>
            </a:r>
            <a:r>
              <a:rPr lang="en" dirty="0">
                <a:solidFill>
                  <a:srgbClr val="0070C0"/>
                </a:solidFill>
              </a:rPr>
              <a:t>Availability</a:t>
            </a:r>
            <a:r>
              <a:rPr lang="en" dirty="0">
                <a:solidFill>
                  <a:srgbClr val="000000"/>
                </a:solidFill>
              </a:rPr>
              <a:t>: To provide equal educational opportunities for all </a:t>
            </a:r>
            <a:r>
              <a:rPr lang="en" dirty="0" smtClean="0">
                <a:solidFill>
                  <a:srgbClr val="000000"/>
                </a:solidFill>
              </a:rPr>
              <a:t>Egyptian and </a:t>
            </a:r>
            <a:r>
              <a:rPr lang="en" dirty="0">
                <a:solidFill>
                  <a:srgbClr val="000000"/>
                </a:solidFill>
              </a:rPr>
              <a:t>to increase educational opportunities for </a:t>
            </a:r>
            <a:r>
              <a:rPr lang="en" dirty="0" smtClean="0">
                <a:solidFill>
                  <a:srgbClr val="000000"/>
                </a:solidFill>
              </a:rPr>
              <a:t>girls</a:t>
            </a:r>
            <a:endParaRPr lang="en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rgbClr val="000000"/>
                </a:solidFill>
              </a:rPr>
              <a:t>2 - </a:t>
            </a:r>
            <a:r>
              <a:rPr lang="en" dirty="0">
                <a:solidFill>
                  <a:srgbClr val="0070C0"/>
                </a:solidFill>
              </a:rPr>
              <a:t>Quality</a:t>
            </a:r>
            <a:r>
              <a:rPr lang="en" dirty="0">
                <a:solidFill>
                  <a:srgbClr val="000000"/>
                </a:solidFill>
              </a:rPr>
              <a:t>: reform and continuous improvement of the educational process in accordance with national quality standards.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000000"/>
                </a:solidFill>
              </a:rPr>
              <a:t>3 - </a:t>
            </a:r>
            <a:r>
              <a:rPr lang="en" dirty="0">
                <a:solidFill>
                  <a:srgbClr val="0070C0"/>
                </a:solidFill>
              </a:rPr>
              <a:t>Systems</a:t>
            </a:r>
            <a:r>
              <a:rPr lang="en" dirty="0">
                <a:solidFill>
                  <a:srgbClr val="000000"/>
                </a:solidFill>
              </a:rPr>
              <a:t>: the development of systems to increase their effectiveness and Institutionalization of decentralization and building information systems and monitoring and evaluation.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186233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000000"/>
                </a:solidFill>
              </a:rPr>
              <a:t>Areas of work 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0" y="758933"/>
            <a:ext cx="8520600" cy="4384567"/>
          </a:xfrm>
          <a:prstGeom prst="rect">
            <a:avLst/>
          </a:prstGeom>
        </p:spPr>
        <p:txBody>
          <a:bodyPr lIns="91425" tIns="91425" rIns="91425" bIns="91425" numCol="2" anchor="t" anchorCtr="0">
            <a:noAutofit/>
          </a:bodyPr>
          <a:lstStyle/>
          <a:p>
            <a:pPr marL="514350" lvl="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Distance Learning</a:t>
            </a:r>
          </a:p>
          <a:p>
            <a:pPr marL="514350" lvl="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An effective school</a:t>
            </a:r>
          </a:p>
          <a:p>
            <a:pPr marL="514350" lvl="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Teacher</a:t>
            </a:r>
          </a:p>
          <a:p>
            <a:pPr marL="514350" lvl="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Excellent management: </a:t>
            </a:r>
          </a:p>
          <a:p>
            <a:pPr marL="514350" lvl="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Community participation</a:t>
            </a:r>
          </a:p>
          <a:p>
            <a:pPr marL="514350" lvl="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Curriculum </a:t>
            </a:r>
            <a:r>
              <a:rPr lang="en-US" sz="1400" dirty="0">
                <a:solidFill>
                  <a:srgbClr val="000000"/>
                </a:solidFill>
              </a:rPr>
              <a:t>and learning </a:t>
            </a:r>
            <a:r>
              <a:rPr lang="en-US" sz="1400" dirty="0" smtClean="0">
                <a:solidFill>
                  <a:srgbClr val="000000"/>
                </a:solidFill>
              </a:rPr>
              <a:t>outcomes</a:t>
            </a: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r>
              <a:rPr lang="en-US" sz="1400" dirty="0" smtClean="0">
                <a:solidFill>
                  <a:srgbClr val="0070C0"/>
                </a:solidFill>
              </a:rPr>
              <a:t>- Continues</a:t>
            </a:r>
            <a:endParaRPr lang="en-US" sz="1400" dirty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r>
              <a:rPr lang="en-US" sz="1400" dirty="0" smtClean="0">
                <a:solidFill>
                  <a:srgbClr val="0070C0"/>
                </a:solidFill>
              </a:rPr>
              <a:t>- Planning</a:t>
            </a:r>
            <a:endParaRPr lang="en-US" sz="1400" dirty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r>
              <a:rPr lang="en-US" sz="1400" dirty="0" smtClean="0">
                <a:solidFill>
                  <a:srgbClr val="0070C0"/>
                </a:solidFill>
              </a:rPr>
              <a:t>- Cooperation</a:t>
            </a:r>
            <a:endParaRPr lang="en-US" sz="1400" dirty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r>
              <a:rPr lang="en-US" sz="1400" dirty="0" smtClean="0">
                <a:solidFill>
                  <a:srgbClr val="0070C0"/>
                </a:solidFill>
              </a:rPr>
              <a:t>- Training</a:t>
            </a:r>
            <a:endParaRPr lang="en-US" sz="1400" dirty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endParaRPr lang="en-US" sz="1400" dirty="0" smtClean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endParaRPr lang="en-US" sz="1400" dirty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endParaRPr lang="en-US" sz="1400" dirty="0" smtClean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endParaRPr lang="en-US" sz="1400" dirty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endParaRPr lang="en-US" sz="1400" dirty="0" smtClean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endParaRPr lang="en-US" sz="1400" dirty="0">
              <a:solidFill>
                <a:srgbClr val="0070C0"/>
              </a:solidFill>
            </a:endParaRP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r>
              <a:rPr lang="en-US" sz="1400" dirty="0" smtClean="0">
                <a:solidFill>
                  <a:srgbClr val="0070C0"/>
                </a:solidFill>
              </a:rPr>
              <a:t>- Preservation </a:t>
            </a:r>
            <a:r>
              <a:rPr lang="en-US" sz="1400" dirty="0">
                <a:solidFill>
                  <a:srgbClr val="0070C0"/>
                </a:solidFill>
              </a:rPr>
              <a:t>of cultural values and identity</a:t>
            </a:r>
          </a:p>
          <a:p>
            <a:pPr marL="228600" lvl="0">
              <a:lnSpc>
                <a:spcPct val="100000"/>
              </a:lnSpc>
              <a:buClr>
                <a:srgbClr val="000000"/>
              </a:buClr>
            </a:pPr>
            <a:r>
              <a:rPr lang="en-US" sz="1400" dirty="0" smtClean="0">
                <a:solidFill>
                  <a:srgbClr val="0070C0"/>
                </a:solidFill>
              </a:rPr>
              <a:t>- Looking </a:t>
            </a:r>
            <a:r>
              <a:rPr lang="en-US" sz="1400" dirty="0">
                <a:solidFill>
                  <a:srgbClr val="0070C0"/>
                </a:solidFill>
              </a:rPr>
              <a:t>Ahead for future</a:t>
            </a:r>
            <a:endParaRPr lang="en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17170"/>
          <a:stretch/>
        </p:blipFill>
        <p:spPr>
          <a:xfrm>
            <a:off x="632337" y="1296325"/>
            <a:ext cx="8013574" cy="255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Microsoft Office PowerPoint</Application>
  <PresentationFormat>On-screen Show (16:9)</PresentationFormat>
  <Paragraphs>34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Verdana</vt:lpstr>
      <vt:lpstr>simple-light-2</vt:lpstr>
      <vt:lpstr>Strategy of Education in Egypt</vt:lpstr>
      <vt:lpstr>Evolution of Education in Egypt</vt:lpstr>
      <vt:lpstr>Evolution of Education in Egypt B.C.</vt:lpstr>
      <vt:lpstr>Evolution of Education in Egypt A.D.</vt:lpstr>
      <vt:lpstr>The future vision for education in Egypt:</vt:lpstr>
      <vt:lpstr>The objectives of educational policy:   </vt:lpstr>
      <vt:lpstr>Areas of work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Strategy of Education in Egypt</dc:title>
  <cp:lastModifiedBy>amr galal</cp:lastModifiedBy>
  <cp:revision>1</cp:revision>
  <dcterms:modified xsi:type="dcterms:W3CDTF">2016-05-26T01:42:48Z</dcterms:modified>
</cp:coreProperties>
</file>