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6" r:id="rId3"/>
    <p:sldId id="327" r:id="rId4"/>
    <p:sldId id="328" r:id="rId5"/>
    <p:sldId id="335" r:id="rId6"/>
    <p:sldId id="337" r:id="rId7"/>
    <p:sldId id="330" r:id="rId8"/>
    <p:sldId id="333" r:id="rId9"/>
    <p:sldId id="343" r:id="rId10"/>
    <p:sldId id="331" r:id="rId11"/>
    <p:sldId id="341" r:id="rId12"/>
    <p:sldId id="338" r:id="rId13"/>
    <p:sldId id="342" r:id="rId14"/>
    <p:sldId id="325" r:id="rId15"/>
  </p:sldIdLst>
  <p:sldSz cx="9144000" cy="6858000" type="screen4x3"/>
  <p:notesSz cx="6735763" cy="98663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943B5-30A8-4F75-939F-4159AA535D1A}" v="1" dt="2023-06-19T12:07:17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83304" autoAdjust="0"/>
  </p:normalViewPr>
  <p:slideViewPr>
    <p:cSldViewPr>
      <p:cViewPr varScale="1">
        <p:scale>
          <a:sx n="57" d="100"/>
          <a:sy n="57" d="100"/>
        </p:scale>
        <p:origin x="17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0DA6601-7690-BD0E-BB32-35AAB2DD0E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91F1343-8BD8-5E59-0948-24FF52D561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E0EDFA-5E1E-4494-A43F-CDA266C94959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BBF288-BFDC-F1B0-EDF0-988FACBF4A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331B9A-F4CF-357B-23C8-3F853CF97F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B0E5CC-C3CA-4C78-9205-F1B34B89BC9F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E6190CF-6CDC-E4C7-C478-89537D5D87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B5AAA9-BFB8-731F-4CFF-53FB7A447B7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F82813-720A-4629-AC8B-4541936E1985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D77A526-02E3-F8EF-9F28-2D93E6A308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BA7E597-43E4-75E7-7EBB-FBA8EF66B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AE3370-60EF-9BC5-0768-F3F467C20B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81ED52-1664-A64B-CC84-D99562351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3D74416-4E4D-46B6-9791-BC4E0BCD223A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>
            <a:extLst>
              <a:ext uri="{FF2B5EF4-FFF2-40B4-BE49-F238E27FC236}">
                <a16:creationId xmlns:a16="http://schemas.microsoft.com/office/drawing/2014/main" id="{4066DA76-EC86-6596-7D3E-BFC6D174DC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>
            <a:extLst>
              <a:ext uri="{FF2B5EF4-FFF2-40B4-BE49-F238E27FC236}">
                <a16:creationId xmlns:a16="http://schemas.microsoft.com/office/drawing/2014/main" id="{71738BD6-C20F-FB0E-7C86-01D33CB933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>
            <a:extLst>
              <a:ext uri="{FF2B5EF4-FFF2-40B4-BE49-F238E27FC236}">
                <a16:creationId xmlns:a16="http://schemas.microsoft.com/office/drawing/2014/main" id="{F13AEBB6-3C11-E05C-8E84-9AE8C5C90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35D6E6-AA83-4C9C-934E-16830854A54E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35BD1629-C90E-D3B8-0AF2-99BFFA7A18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00D3B1E9-B251-6970-95E6-D8D2E8FCD2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8FA7678A-BC2C-D682-6FFA-E05CF11147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2D260B-697B-45FF-BDDC-9E7BFBA16CFC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AA87821A-6168-67A6-FE02-649A46A234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>
            <a:extLst>
              <a:ext uri="{FF2B5EF4-FFF2-40B4-BE49-F238E27FC236}">
                <a16:creationId xmlns:a16="http://schemas.microsoft.com/office/drawing/2014/main" id="{17C87EE5-A3B3-4837-C4F9-D6B3DA9A80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B33A131A-D711-F259-8502-0E82A39A98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DA9B9-2F0E-4553-9AA0-32631810167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81BCCA73-BEB0-45FD-651C-F54F82CEEA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4D08B01B-ABA5-ABAA-7678-90389817F7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D165973A-107B-86F9-FE62-176604F756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CBCFD-6E33-4B85-BD0B-37AA239F6ACF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51500BC1-1061-EFF3-C8C9-92729FCA0A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>
            <a:extLst>
              <a:ext uri="{FF2B5EF4-FFF2-40B4-BE49-F238E27FC236}">
                <a16:creationId xmlns:a16="http://schemas.microsoft.com/office/drawing/2014/main" id="{DE78F2EA-2816-F52C-9BA0-9DB9EF5894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E56F7529-0DA5-F3AA-2576-7C81F4D82A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555DD-3BAE-4FDA-ADF1-DF7C1636FFF3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4206154B-19AC-DE72-80E6-5F63D72A49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56191896-0E84-1195-F655-0829E71880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594AB845-B590-B4D4-7FF1-CFF9044D8E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2B0424-A190-4FAC-B9AD-949DE5C2EBF8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70D903B3-8BF2-D825-5AF5-D7AB29D857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E85049CB-7EA6-B33E-C34A-DD2A0CDA59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389563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AEFF91D0-F468-2AF2-1523-D3D890253F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861A14-7692-45A9-BF19-25C01BFBEA90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>
            <a:extLst>
              <a:ext uri="{FF2B5EF4-FFF2-40B4-BE49-F238E27FC236}">
                <a16:creationId xmlns:a16="http://schemas.microsoft.com/office/drawing/2014/main" id="{E83E383C-9894-64FE-4A61-C20531611B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>
            <a:extLst>
              <a:ext uri="{FF2B5EF4-FFF2-40B4-BE49-F238E27FC236}">
                <a16:creationId xmlns:a16="http://schemas.microsoft.com/office/drawing/2014/main" id="{DB75A45B-1130-4344-9E33-E5059B491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389563" cy="459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1268" name="Espaço Reservado para Número de Slide 3">
            <a:extLst>
              <a:ext uri="{FF2B5EF4-FFF2-40B4-BE49-F238E27FC236}">
                <a16:creationId xmlns:a16="http://schemas.microsoft.com/office/drawing/2014/main" id="{A22D606B-6A73-527F-2251-BDB48B9C1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391670-1FFA-43BE-A3A6-ABDA1CAB2CE2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>
            <a:extLst>
              <a:ext uri="{FF2B5EF4-FFF2-40B4-BE49-F238E27FC236}">
                <a16:creationId xmlns:a16="http://schemas.microsoft.com/office/drawing/2014/main" id="{FB98CBDD-E54F-0FFD-21F6-53C557503F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>
            <a:extLst>
              <a:ext uri="{FF2B5EF4-FFF2-40B4-BE49-F238E27FC236}">
                <a16:creationId xmlns:a16="http://schemas.microsoft.com/office/drawing/2014/main" id="{37563900-68E7-CC99-10DE-28C469EADE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id="{EA44B44B-3930-72E4-9779-62D147C832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6A83F5-8940-4692-B28E-9BE9C330ED18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ED7DC095-3802-C33C-5231-E9D88C6B66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CB19F41C-B70C-87A1-FEC4-49CFC70A12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AF9B4EC7-1F66-3A7E-CB30-9CCB2E6311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34524B-2680-459B-874B-F835E3DF4C6C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>
            <a:extLst>
              <a:ext uri="{FF2B5EF4-FFF2-40B4-BE49-F238E27FC236}">
                <a16:creationId xmlns:a16="http://schemas.microsoft.com/office/drawing/2014/main" id="{835BB020-BE7F-BD8C-7ED2-CEF51539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>
            <a:extLst>
              <a:ext uri="{FF2B5EF4-FFF2-40B4-BE49-F238E27FC236}">
                <a16:creationId xmlns:a16="http://schemas.microsoft.com/office/drawing/2014/main" id="{353FCEC1-6B4F-D7C0-BE35-E3A1646CD9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7412" name="Espaço Reservado para Número de Slide 3">
            <a:extLst>
              <a:ext uri="{FF2B5EF4-FFF2-40B4-BE49-F238E27FC236}">
                <a16:creationId xmlns:a16="http://schemas.microsoft.com/office/drawing/2014/main" id="{84DFD955-D19D-CB70-617D-3169BC5B0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707629-BA90-47E6-90B3-2C44BB5AEC92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>
            <a:extLst>
              <a:ext uri="{FF2B5EF4-FFF2-40B4-BE49-F238E27FC236}">
                <a16:creationId xmlns:a16="http://schemas.microsoft.com/office/drawing/2014/main" id="{480E0CE2-22D1-B46E-12C1-C6CCC871BE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>
            <a:extLst>
              <a:ext uri="{FF2B5EF4-FFF2-40B4-BE49-F238E27FC236}">
                <a16:creationId xmlns:a16="http://schemas.microsoft.com/office/drawing/2014/main" id="{A442FDB2-97BE-FAA4-494D-1C04EC102C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9460" name="Espaço Reservado para Número de Slide 3">
            <a:extLst>
              <a:ext uri="{FF2B5EF4-FFF2-40B4-BE49-F238E27FC236}">
                <a16:creationId xmlns:a16="http://schemas.microsoft.com/office/drawing/2014/main" id="{A5565268-1A68-3261-F3DA-BF1DEB6B08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B8E85-1359-4ACD-851B-C66CD3D7A81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F65D978B-7BE4-586C-D173-B67CAA1BE3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275F6884-3DB5-3F39-9431-355D6EEBA9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019277B6-424F-B5CE-1AE1-AEE11D2C8D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EDE533-898B-43E0-9066-679176E27CF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59EAD8AC-6FB8-8AD8-5651-EC368C9740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0F6A6F8F-886D-85B9-1159-D5DD3F9499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A6FE4DDE-925A-3964-095F-F5CE7E7D52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1B3DF-C2AE-4656-98EB-E18E2AF0323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D05CA-7584-0F25-B5A4-E0B16B6D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CA3D-8918-4DD1-B83C-44688CA9D5ED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D8A1C6-5DF0-A6B5-F4BB-2E7185BD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F07F06-3AB2-080C-BBF5-D5840BB0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1C55-14D2-47FB-9F9A-8FB6D974D15B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29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C89704-330E-D2A8-F79A-513E043F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0442-8433-400D-83B8-B5C186659B39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48B8AD-EE9F-7592-DA51-A5C05094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8E94EB-83BF-EAA0-3C25-BACA1059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29BD-6E37-40C3-877C-CCED7C687F95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899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F527AB-68AD-0E05-7771-5E9BE214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B52B-FADA-42A4-B75A-CC426D4FC74C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12FEEF-06B2-E016-28E9-D3F71934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6CB7E7-EDE3-9B50-5A4B-86406D27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A834C-0500-4A27-A8CD-17D65B8B2D3F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81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9F9C6C-1EFB-1AFD-90B8-32A947E7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2F56-D963-4A5F-B6B8-3398D42F70A9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5D3D39-9066-2B20-2D38-3DB77860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28373D-DB71-F5FD-D7FA-4C62534CF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243A-41EC-4BFE-BF1A-8D55E6628C8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067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52C6E6-5ACD-CF0C-D2F7-96E67BA2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E45A-2146-4B59-8B03-57B313D8EC3F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7F8B49-D14D-CA26-2F8F-C01612DB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C5BC55-D626-891B-E4E6-EEF0B99B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3AA6-F645-4045-BB9C-71F0FC14C35F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11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77C5CBDE-366C-0C04-85CF-3594877A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3C553-C9C8-4A9C-9D30-D7EA924786FD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1809F9B-3CC6-6A7E-CADA-7F413EBC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1974133-45ED-14CD-E2F9-94541FF1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8175-0A28-428B-89EC-321FBC4D5435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62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DD7B6FB-8185-BD73-446D-B56B8540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CE68-63ED-416A-91EC-E92D53EC24B7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1B03922-6287-861D-3405-36A3EAA4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4ED5E19C-EA86-A339-C8DB-9198858D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F2F0-9CEF-4F7E-9F9C-B4CD9DB9522A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19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68D56DF1-3903-0DB2-62AB-D1680CF0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D55A5-1980-45B0-BE3A-6341BE2A66FB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E935B8C-1C65-3EF2-B4F1-9CA088C6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8CD152F3-1650-BE34-568B-0A5F6A6B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0C25-17C7-4F6F-8D2C-6E7017426854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697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C81120EE-5677-F59E-11C8-2FFE6DD5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3617-4790-4A23-AE7E-2109BB4845A2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0F82DD0E-A8ED-B82C-156D-1D3D0B9D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D6595163-D562-005E-D42A-00A4B8CB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5176-30E6-4B8C-A4F2-84898898B5F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04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59ED088-B50E-C65F-DDC3-C09B2CB7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4F6B-1AC6-47A8-8B56-561FBA08BB3C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BF9A71B-C56C-078D-8342-6C8407D3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93C8017-6084-B6A5-06C0-318A029C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FFE5-4D81-4281-97FE-97D5111E9C03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149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41E2DEB-A54D-A4E0-1924-A8652060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8179-3949-4682-8007-DC707D4D99C8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F948ED1-D0D0-FC02-75C8-767AA3C7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271B27A-8C21-95E3-B60C-13779F74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F885-EC89-426B-92B4-CBA18D580E32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954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670F165E-1544-8519-1B1C-39382A7A34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BAC399E7-2D24-4EEB-6FC0-6A58285038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EA0340-E410-F0BC-E7ED-2DE85305A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8123A9-7570-42D0-8243-DC5D56AC8B19}" type="datetimeFigureOut">
              <a:rPr lang="pt-BR"/>
              <a:pPr>
                <a:defRPr/>
              </a:pPr>
              <a:t>19/06/2023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A05F89-1849-1376-8F06-7ECB1D6AF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CA0F84-061D-7DF4-72DF-C59F05506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E7361D-7DB1-41AA-8BDA-24B5FD9CD44B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YL7ga-ae1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8666-0848-4ED4-FCF3-8873220A7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5300" b="1" cap="small" dirty="0" err="1"/>
              <a:t>Topicos</a:t>
            </a:r>
            <a:r>
              <a:rPr lang="pt-BR" sz="5300" b="1" cap="small" dirty="0"/>
              <a:t> sobre “Qualidade de Vida”: </a:t>
            </a:r>
            <a:br>
              <a:rPr lang="pt-BR" sz="5300" b="1" cap="small" dirty="0"/>
            </a:br>
            <a:r>
              <a:rPr lang="pt-BR" sz="5300" b="1" cap="small" dirty="0"/>
              <a:t>Regimes Ambientais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2AC055-07AD-62C4-20DE-3F329EA9C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7CF23E04-362B-4C1F-78FB-DD4E897A1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2: Clima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75B3BA-4C65-70BD-132F-B31DEE33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BR" sz="2400" dirty="0"/>
              <a:t>Primeiro </a:t>
            </a:r>
            <a:r>
              <a:rPr lang="pt-BR" sz="2400" b="1" dirty="0"/>
              <a:t>aquecimento global/efeito estufa</a:t>
            </a:r>
            <a:r>
              <a:rPr lang="pt-BR" sz="2400" dirty="0"/>
              <a:t>; depois </a:t>
            </a:r>
            <a:r>
              <a:rPr lang="pt-BR" sz="2400" b="1" dirty="0"/>
              <a:t>mudança do clima</a:t>
            </a:r>
            <a:r>
              <a:rPr lang="pt-BR" sz="2400" dirty="0"/>
              <a:t> e causas antropogênicas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sym typeface="Wingdings" pitchFamily="2" charset="2"/>
              </a:rPr>
              <a:t>Assunto global sobre um bem coletivos (“</a:t>
            </a:r>
            <a:r>
              <a:rPr lang="pt-BR" sz="2400" i="1" dirty="0">
                <a:sym typeface="Wingdings" pitchFamily="2" charset="2"/>
              </a:rPr>
              <a:t>global common”</a:t>
            </a:r>
            <a:r>
              <a:rPr lang="pt-BR" sz="2400" dirty="0"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pt-BR" sz="2400" dirty="0">
                <a:sym typeface="Wingdings" pitchFamily="2" charset="2"/>
              </a:rPr>
              <a:t>Não é só mais um tema ambiental!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Ameaça mudar de forma fundamental as condições de vida no planeta e questiona os padrões existentes de consumo de energia e de segurança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Afeta quase todas as dimensões de RI direta- ou potencialmente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Já é um tema de </a:t>
            </a:r>
            <a:r>
              <a:rPr lang="pt-BR" sz="2400" b="1" dirty="0">
                <a:sym typeface="Wingdings" pitchFamily="2" charset="2"/>
              </a:rPr>
              <a:t>políticas altas/“</a:t>
            </a:r>
            <a:r>
              <a:rPr lang="pt-BR" sz="2400" b="1" i="1" dirty="0">
                <a:sym typeface="Wingdings" pitchFamily="2" charset="2"/>
              </a:rPr>
              <a:t>high </a:t>
            </a:r>
            <a:r>
              <a:rPr lang="pt-BR" sz="2400" b="1" i="1" dirty="0" err="1">
                <a:sym typeface="Wingdings" pitchFamily="2" charset="2"/>
              </a:rPr>
              <a:t>politics</a:t>
            </a:r>
            <a:r>
              <a:rPr lang="pt-BR" sz="2400" b="1" dirty="0">
                <a:sym typeface="Wingdings" pitchFamily="2" charset="2"/>
              </a:rPr>
              <a:t>”</a:t>
            </a:r>
            <a:r>
              <a:rPr lang="pt-BR" sz="2400" dirty="0">
                <a:sym typeface="Wingdings" pitchFamily="2" charset="2"/>
              </a:rPr>
              <a:t> (G8, Conselho de Segurança...)</a:t>
            </a:r>
          </a:p>
          <a:p>
            <a:pPr marL="0" indent="0">
              <a:buFont typeface="Arial" charset="0"/>
              <a:buNone/>
              <a:defRPr/>
            </a:pPr>
            <a:endParaRPr lang="pt-BR" sz="2400" dirty="0"/>
          </a:p>
          <a:p>
            <a:pPr>
              <a:buFont typeface="Arial" charset="0"/>
              <a:buChar char="•"/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7F490E95-18DA-8372-AA33-45DD3D22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Clima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B95D22-AD4F-ABEE-5CA3-2C6114E84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BR" sz="2400" dirty="0"/>
              <a:t>Muito debate ao longo dos anos mas só nos anos 1980 surgiu um consenso internacional para estimular ação</a:t>
            </a:r>
          </a:p>
          <a:p>
            <a:pPr marL="0" indent="0">
              <a:buFont typeface="Arial" charset="0"/>
              <a:buNone/>
              <a:defRPr/>
            </a:pPr>
            <a:endParaRPr lang="pt-BR" sz="1200" dirty="0">
              <a:sym typeface="Wingdings" pitchFamily="2" charset="2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dirty="0">
                <a:sym typeface="Wingdings" pitchFamily="2" charset="2"/>
              </a:rPr>
              <a:t>1988: </a:t>
            </a:r>
            <a:r>
              <a:rPr lang="pt-BR" sz="2400" b="1" dirty="0">
                <a:sym typeface="Wingdings" pitchFamily="2" charset="2"/>
              </a:rPr>
              <a:t>Painel Intergovernamental sobre Mudanças Climáticas (IPCC) </a:t>
            </a:r>
            <a:r>
              <a:rPr lang="pt-BR" sz="2400" dirty="0">
                <a:sym typeface="Wingdings" pitchFamily="2" charset="2"/>
              </a:rPr>
              <a:t>criado pela Organização Meteorológica Mundial (OMM) e o Programa das Nações Unidas para o Meio Ambiente (PNUMA) 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 reunião dos cientistas mais importantes do mundo para resumir e avaliar o conhecimento científico sobre o tema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/>
              <a:t>relatórios de análise (1990; 1995; 2001; 2007)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/>
              <a:t>Predições e consequências: aumento da temperatura entre 2.4 e 6.4°C até 2099; aumento do nível do mar; clima instável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8CEC4278-C93F-C36A-A646-7D845D4D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Clima (III)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14675C-8B36-940C-9144-9775C1B7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BR" sz="2400" dirty="0"/>
              <a:t>Regime baseado na experiência do regime do ozônio</a:t>
            </a:r>
          </a:p>
          <a:p>
            <a:pPr>
              <a:buFont typeface="Arial" charset="0"/>
              <a:buChar char="•"/>
              <a:defRPr/>
            </a:pPr>
            <a:endParaRPr lang="pt-BR" sz="1200" dirty="0"/>
          </a:p>
          <a:p>
            <a:pPr marL="0" indent="0">
              <a:buFont typeface="Arial" charset="0"/>
              <a:buNone/>
              <a:defRPr/>
            </a:pPr>
            <a:r>
              <a:rPr lang="pt-BR" sz="2400" dirty="0"/>
              <a:t>1992: </a:t>
            </a:r>
            <a:r>
              <a:rPr lang="pt-BR" sz="2400" b="1" dirty="0"/>
              <a:t>Convenção-Quadro das Nações Unidas sobre a Mudança do Clima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000" dirty="0">
                <a:sym typeface="Wingdings" pitchFamily="2" charset="2"/>
              </a:rPr>
              <a:t>  ideia: redução de gases de efeito estufa (GEE) aos níveis do ano 1990 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dirty="0" err="1">
                <a:sym typeface="Wingdings" pitchFamily="2" charset="2"/>
              </a:rPr>
              <a:t>Declarão</a:t>
            </a:r>
            <a:r>
              <a:rPr lang="pt-BR" sz="2000" dirty="0">
                <a:sym typeface="Wingdings" pitchFamily="2" charset="2"/>
              </a:rPr>
              <a:t> (</a:t>
            </a:r>
            <a:r>
              <a:rPr lang="pt-BR" sz="2000" i="1" dirty="0">
                <a:sym typeface="Wingdings" pitchFamily="2" charset="2"/>
              </a:rPr>
              <a:t>non-</a:t>
            </a:r>
            <a:r>
              <a:rPr lang="pt-BR" sz="2000" i="1" dirty="0" err="1">
                <a:sym typeface="Wingdings" pitchFamily="2" charset="2"/>
              </a:rPr>
              <a:t>binding</a:t>
            </a:r>
            <a:r>
              <a:rPr lang="pt-BR" sz="2000" dirty="0">
                <a:sym typeface="Wingdings" pitchFamily="2" charset="2"/>
              </a:rPr>
              <a:t>) mas continuidade (</a:t>
            </a:r>
            <a:r>
              <a:rPr lang="pt-BR" sz="2000" dirty="0" err="1">
                <a:sym typeface="Wingdings" pitchFamily="2" charset="2"/>
              </a:rPr>
              <a:t>CoPs</a:t>
            </a:r>
            <a:r>
              <a:rPr lang="pt-BR" sz="2000" dirty="0">
                <a:sym typeface="Wingdings" pitchFamily="2" charset="2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pt-BR" sz="1200" dirty="0"/>
          </a:p>
          <a:p>
            <a:pPr marL="0" indent="0">
              <a:buFont typeface="Arial" charset="0"/>
              <a:buNone/>
              <a:defRPr/>
            </a:pPr>
            <a:r>
              <a:rPr lang="pt-BR" sz="2400" dirty="0"/>
              <a:t>1997: </a:t>
            </a:r>
            <a:r>
              <a:rPr lang="pt-BR" sz="2400" b="1" dirty="0"/>
              <a:t>Protocolo de Quioto </a:t>
            </a:r>
            <a:r>
              <a:rPr lang="pt-BR" sz="2400" dirty="0"/>
              <a:t>(em vigor &gt;2005)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000" dirty="0">
                <a:sym typeface="Wingdings" pitchFamily="2" charset="2"/>
              </a:rPr>
              <a:t>  CoP 2 resultou em </a:t>
            </a:r>
            <a:r>
              <a:rPr lang="pt-BR" sz="2000" b="1" dirty="0">
                <a:sym typeface="Wingdings" pitchFamily="2" charset="2"/>
              </a:rPr>
              <a:t>medidas de controle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b="1" dirty="0">
                <a:sym typeface="Wingdings" pitchFamily="2" charset="2"/>
              </a:rPr>
              <a:t>Países desenvolvidos </a:t>
            </a:r>
            <a:r>
              <a:rPr lang="pt-BR" sz="2000" dirty="0">
                <a:sym typeface="Wingdings" pitchFamily="2" charset="2"/>
              </a:rPr>
              <a:t>prometem reduções de emissões; outros não!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Problema: USA não ratificou; China e Índia têm altas emissões mas são tratados como países em desenvolvimento</a:t>
            </a:r>
            <a:endParaRPr lang="pt-B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03A66371-308B-04C4-DC4B-ED48C4F2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Clima (IV)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F3FD16-B034-94C3-8E02-CE3844590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639888"/>
            <a:ext cx="8229600" cy="4525962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pt-BR" sz="2400" dirty="0"/>
              <a:t>2007 CoP Bali; 2009 CoP Copenhague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agora as economias do Sul fazem parte do novo regime mas ainda sem prometer nada</a:t>
            </a:r>
            <a:endParaRPr lang="pt-BR" sz="2400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pt-BR" sz="2400" dirty="0"/>
              <a:t>2012 CoP Doha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prolongou o protocolo para o período 2013-2020 (Quitou II) sem mais detalhes</a:t>
            </a:r>
            <a:endParaRPr lang="pt-BR" sz="2400" dirty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à"/>
              <a:defRPr/>
            </a:pPr>
            <a:r>
              <a:rPr lang="pt-BR" sz="2400" dirty="0"/>
              <a:t>Mais reuniões e declarações mas sem grandes resultados!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BR" sz="2400" b="1" dirty="0"/>
              <a:t>2</a:t>
            </a:r>
            <a:r>
              <a:rPr lang="pt-BR" sz="2400" dirty="0"/>
              <a:t>015 Paris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 err="1"/>
              <a:t>Decentralização</a:t>
            </a:r>
            <a:r>
              <a:rPr lang="pt-BR" sz="2400" dirty="0"/>
              <a:t>?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dirty="0"/>
              <a:t>2021 Glasgow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dirty="0">
                <a:hlinkClick r:id="rId3"/>
              </a:rPr>
              <a:t>https://www.youtube.com/watch?v=EYL7ga-ae1g</a:t>
            </a:r>
            <a:r>
              <a:rPr lang="pt-BR" sz="2400" dirty="0"/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5AB315C3-7452-097E-96FD-BF493AE8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e debate</a:t>
            </a:r>
          </a:p>
        </p:txBody>
      </p:sp>
      <p:sp>
        <p:nvSpPr>
          <p:cNvPr id="32771" name="Espaço Reservado para Conteúdo 2">
            <a:extLst>
              <a:ext uri="{FF2B5EF4-FFF2-40B4-BE49-F238E27FC236}">
                <a16:creationId xmlns:a16="http://schemas.microsoft.com/office/drawing/2014/main" id="{94F2EB65-5F05-B552-8AC9-AA66EA8C0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200"/>
              <a:t>Os casos: como avaliar a efetividade de um regime internacional? Como fazer um regime internacional mais efetivo?</a:t>
            </a:r>
          </a:p>
          <a:p>
            <a:r>
              <a:rPr lang="pt-BR" altLang="pt-BR" sz="2200"/>
              <a:t>O que fazer quando um estado membro não cumpre com as regras?</a:t>
            </a:r>
            <a:r>
              <a:rPr lang="pt-BR" altLang="pt-BR" sz="2200" i="1"/>
              <a:t> Enforcement</a:t>
            </a:r>
            <a:r>
              <a:rPr lang="pt-BR" altLang="pt-BR" sz="2200"/>
              <a:t>?</a:t>
            </a:r>
          </a:p>
          <a:p>
            <a:r>
              <a:rPr lang="pt-BR" altLang="pt-BR" sz="2200"/>
              <a:t>Melhorias no comportamento ambiental dos estados membros são o resultado da existência de regimes internacionais?</a:t>
            </a:r>
          </a:p>
          <a:p>
            <a:pPr eaLnBrk="1" hangingPunct="1"/>
            <a:r>
              <a:rPr lang="pt-BR" altLang="pt-BR" sz="2200"/>
              <a:t>Realisticamente, o que pode ser feito para enfrentar os problemas identificados? </a:t>
            </a:r>
          </a:p>
          <a:p>
            <a:pPr eaLnBrk="1" hangingPunct="1"/>
            <a:r>
              <a:rPr lang="pt-BR" altLang="pt-BR" sz="2200"/>
              <a:t>Qual é o melhor nível político e prático para tratar dos problemas ambientais?  </a:t>
            </a:r>
          </a:p>
          <a:p>
            <a:pPr eaLnBrk="1" hangingPunct="1"/>
            <a:r>
              <a:rPr lang="pt-BR" altLang="pt-BR" sz="2200"/>
              <a:t>O papel da sociedade civil</a:t>
            </a:r>
          </a:p>
          <a:p>
            <a:endParaRPr lang="pt-BR" altLang="pt-BR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612FA-731C-150E-2149-740FC120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Problemas ambientais na agenda internacional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C2EF97-84F4-1B8A-EFD2-21047F6D1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1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Desenvolvimentos chaves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1200" dirty="0"/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Organizações não-governamentais </a:t>
            </a:r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Movimentos sociais </a:t>
            </a:r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Poluição ambiental</a:t>
            </a:r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Aquecimento Global</a:t>
            </a:r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Os problemas de uma população global crescente</a:t>
            </a:r>
          </a:p>
          <a:p>
            <a:pPr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pt-BR" sz="2800" dirty="0"/>
              <a:t>Catástrofes / eventos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16C61-3B4D-99D7-EEFD-84CF1337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Problemas ambientais na agenda internacional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560521-65C7-2F75-F1A6-41C91DCE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9600" b="1" dirty="0"/>
              <a:t>Cronologia (parcial)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1946: Convenção para a Regulamentação da Pesca da Baleia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1959: Tratado Antártico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b="1" dirty="0"/>
              <a:t>1967: naufrágio do petroleiro “Torrey Canyon”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1969: fundação de Greenpeace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b="1" dirty="0"/>
              <a:t>1972: Conferência da ONU sobre o meio ambiente; estabelecimento da UNEP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b="1" dirty="0"/>
              <a:t>1984: desastre químico; Bhopal, Índia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1985: Convenção de Viena sobre Proteção da Camada de Ozônio (</a:t>
            </a:r>
            <a:r>
              <a:rPr lang="pt-BR" sz="8000" b="1" dirty="0"/>
              <a:t>caso 1</a:t>
            </a:r>
            <a:r>
              <a:rPr lang="pt-BR" sz="80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b="1" dirty="0"/>
              <a:t>1986: desastre nuclear em Chernobyl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1987: Protocolo de Montreal (</a:t>
            </a:r>
            <a:r>
              <a:rPr lang="pt-BR" sz="8000" b="1" dirty="0"/>
              <a:t>caso 1</a:t>
            </a:r>
            <a:r>
              <a:rPr lang="pt-BR" sz="80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1992: Rio - 92 (Cúpula da Terra/</a:t>
            </a:r>
            <a:r>
              <a:rPr lang="pt-BR" sz="8000" i="1" dirty="0"/>
              <a:t>Earth Summit</a:t>
            </a:r>
            <a:r>
              <a:rPr lang="pt-BR" sz="8000" dirty="0"/>
              <a:t>), Brasil; Convenção-Quadro das Nações Unidas sobre a Mudança do Clima (</a:t>
            </a:r>
            <a:r>
              <a:rPr lang="pt-BR" sz="8000" b="1" dirty="0"/>
              <a:t>caso 2</a:t>
            </a:r>
            <a:r>
              <a:rPr lang="pt-BR" sz="80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1997: Protocolo de Quioto (</a:t>
            </a:r>
            <a:r>
              <a:rPr lang="pt-BR" sz="8000" b="1" dirty="0"/>
              <a:t>caso 2</a:t>
            </a:r>
            <a:r>
              <a:rPr lang="pt-BR" sz="80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2002: Cúpula Mundial sobre Desenvolvimento Sustentável, África do Sul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2012: Rio + 20, Brasil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8000" dirty="0"/>
              <a:t>2015: Tratado de Paris (</a:t>
            </a:r>
            <a:r>
              <a:rPr lang="pt-BR" sz="8000" b="1" dirty="0"/>
              <a:t>caso 2)</a:t>
            </a:r>
            <a:endParaRPr lang="pt-BR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F83A07E4-126D-1C72-C04B-07B641FD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Conferências Importantes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533A5-4B28-9646-677C-5EB6B7417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dirty="0"/>
              <a:t>1972: </a:t>
            </a:r>
            <a:r>
              <a:rPr lang="pt-BR" sz="2800" b="1" dirty="0"/>
              <a:t>Conferência da ONU sobre o Homem e o Meio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b="1" dirty="0"/>
              <a:t>          Ambiente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000" dirty="0">
                <a:sym typeface="Wingdings" pitchFamily="2" charset="2"/>
              </a:rPr>
              <a:t> estabeleceu o tema na agenda internacional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000" dirty="0">
                <a:sym typeface="Wingdings" pitchFamily="2" charset="2"/>
              </a:rPr>
              <a:t> </a:t>
            </a:r>
            <a:r>
              <a:rPr lang="pt-BR" sz="2000" dirty="0"/>
              <a:t>criação da UNEP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1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dirty="0"/>
              <a:t>1992: </a:t>
            </a:r>
            <a:r>
              <a:rPr lang="pt-BR" sz="2800" b="1" dirty="0"/>
              <a:t>Conferência da ONU sobre o Meio Ambiente e o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b="1" dirty="0"/>
              <a:t>          Desenvolvimento</a:t>
            </a:r>
            <a:r>
              <a:rPr lang="pt-BR" sz="28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000" dirty="0">
                <a:sym typeface="Wingdings" pitchFamily="2" charset="2"/>
              </a:rPr>
              <a:t>  </a:t>
            </a:r>
            <a:r>
              <a:rPr lang="pt-BR" sz="2000" dirty="0"/>
              <a:t>ligação: busca pela prosperidade econômica + problemas ambientais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/>
              <a:t>Convenção-Quadro das Nações Unidas sobre a Mudança do Clima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/>
              <a:t>Convenção Sobre Diversidade Biológica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/>
              <a:t>Convenção das Nações Unidas de Combate à Desertificação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/>
              <a:t>“Agenda 21”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800" dirty="0"/>
          </a:p>
          <a:p>
            <a:pPr>
              <a:buFont typeface="Arial" charset="0"/>
              <a:buChar char="•"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864A5710-FE6F-CEC6-2BDF-8391CBA1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Conferências Importantes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7F60E1-DAA8-500A-B4A2-93C50BCF9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dirty="0"/>
              <a:t>2002: </a:t>
            </a:r>
            <a:r>
              <a:rPr lang="pt-BR" sz="2800" b="1" dirty="0"/>
              <a:t>Cúpula Mundial sobre Desenvolvimento 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b="1" dirty="0"/>
              <a:t>          Sustentável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Reconhecimento da importância da globalização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foco: crise na África; erradicação da pobreza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i="1" dirty="0">
                <a:sym typeface="Wingdings" pitchFamily="2" charset="2"/>
              </a:rPr>
              <a:t>Private-</a:t>
            </a:r>
            <a:r>
              <a:rPr lang="pt-BR" sz="2000" i="1" dirty="0" err="1">
                <a:sym typeface="Wingdings" pitchFamily="2" charset="2"/>
              </a:rPr>
              <a:t>public</a:t>
            </a:r>
            <a:r>
              <a:rPr lang="pt-BR" sz="2000" i="1" dirty="0">
                <a:sym typeface="Wingdings" pitchFamily="2" charset="2"/>
              </a:rPr>
              <a:t> sector </a:t>
            </a:r>
            <a:r>
              <a:rPr lang="pt-BR" sz="2000" i="1" dirty="0" err="1">
                <a:sym typeface="Wingdings" pitchFamily="2" charset="2"/>
              </a:rPr>
              <a:t>partnerships</a:t>
            </a:r>
            <a:r>
              <a:rPr lang="pt-BR" sz="2000" i="1" dirty="0">
                <a:sym typeface="Wingdings" pitchFamily="2" charset="2"/>
              </a:rPr>
              <a:t> </a:t>
            </a:r>
            <a:r>
              <a:rPr lang="pt-BR" sz="2000" dirty="0">
                <a:sym typeface="Wingdings" pitchFamily="2" charset="2"/>
              </a:rPr>
              <a:t>(polémico)</a:t>
            </a: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1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1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dirty="0"/>
              <a:t>2012: </a:t>
            </a:r>
            <a:r>
              <a:rPr lang="pt-BR" sz="2800" b="1" dirty="0"/>
              <a:t>Conferência da ONU sobre Desenvolvimento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800" b="1" dirty="0"/>
              <a:t>          Sustentável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“Economia verde”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Poucos resultados palpáveis;  “</a:t>
            </a:r>
            <a:r>
              <a:rPr lang="pt-BR" sz="2000" dirty="0"/>
              <a:t>The Future </a:t>
            </a:r>
            <a:r>
              <a:rPr lang="pt-BR" sz="2000" dirty="0" err="1"/>
              <a:t>We</a:t>
            </a:r>
            <a:r>
              <a:rPr lang="pt-BR" sz="2000" dirty="0"/>
              <a:t> </a:t>
            </a:r>
            <a:r>
              <a:rPr lang="pt-BR" sz="2000" dirty="0" err="1"/>
              <a:t>Want</a:t>
            </a:r>
            <a:r>
              <a:rPr lang="pt-BR" sz="2000" dirty="0"/>
              <a:t>” (</a:t>
            </a:r>
            <a:r>
              <a:rPr lang="pt-BR" sz="2000" i="1" dirty="0"/>
              <a:t>non-</a:t>
            </a:r>
            <a:r>
              <a:rPr lang="pt-BR" sz="2000" i="1" dirty="0" err="1"/>
              <a:t>binding</a:t>
            </a:r>
            <a:r>
              <a:rPr lang="pt-BR" sz="2000" dirty="0"/>
              <a:t>)</a:t>
            </a:r>
          </a:p>
          <a:p>
            <a:pPr>
              <a:buFont typeface="Arial" charset="0"/>
              <a:buChar char="•"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32821D98-3166-7055-8985-054F30D8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Os objetivos dos regimes ambientais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520D0F-A79F-0ECF-4C4B-005766A16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Criação de normas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Capacitação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Conhecimento científico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Governança dos bens comuns globais </a:t>
            </a:r>
          </a:p>
          <a:p>
            <a:pPr marL="0" indent="0">
              <a:buFont typeface="Arial" charset="0"/>
              <a:buNone/>
              <a:defRPr/>
            </a:pPr>
            <a:endParaRPr lang="pt-BR" dirty="0">
              <a:sym typeface="Wingdings" pitchFamily="2" charset="2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dirty="0">
                <a:sym typeface="Wingdings" pitchFamily="2" charset="2"/>
              </a:rPr>
              <a:t> Governança global do meio ambiente!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CAFBDBB0-E83E-8099-E0E1-292DBCBA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1: Atmosfera/Ozônio (I)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0336692-2ED3-2832-5BCE-339C56387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/>
              <a:t>1970s: reconhecimento do problema ambiental: algumas substâncias químicas estão reagindo com o ozônio (O</a:t>
            </a:r>
            <a:r>
              <a:rPr lang="pt-BR" sz="2400" baseline="-25000" dirty="0"/>
              <a:t>3</a:t>
            </a:r>
            <a:r>
              <a:rPr lang="pt-BR" sz="2400" dirty="0"/>
              <a:t>) na parte superior da estratosfera (= ozonosfera)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15 tipos de CFCs (</a:t>
            </a:r>
            <a:r>
              <a:rPr lang="pt-BR" sz="2400" dirty="0" err="1"/>
              <a:t>clorofluorcarbonetos</a:t>
            </a:r>
            <a:r>
              <a:rPr lang="pt-BR" sz="2400" dirty="0"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400" dirty="0">
                <a:sym typeface="Wingdings" pitchFamily="2" charset="2"/>
              </a:rPr>
              <a:t>primeiro científicos, depois ONGs e depois pressão dos USA, Canadá e países nórdicos na PNUMA para tratar o assunto</a:t>
            </a:r>
          </a:p>
          <a:p>
            <a:pPr marL="0" indent="0">
              <a:buFont typeface="Arial" charset="0"/>
              <a:buNone/>
              <a:defRPr/>
            </a:pPr>
            <a:endParaRPr lang="pt-BR" sz="2400" dirty="0"/>
          </a:p>
          <a:p>
            <a:pPr marL="0" indent="0">
              <a:buFont typeface="Arial" charset="0"/>
              <a:buNone/>
              <a:defRPr/>
            </a:pPr>
            <a:r>
              <a:rPr lang="pt-BR" sz="2400" dirty="0"/>
              <a:t>1985: descoberta do </a:t>
            </a:r>
            <a:r>
              <a:rPr lang="pt-BR" sz="2400" b="1" dirty="0"/>
              <a:t>buraco do ozônio </a:t>
            </a:r>
            <a:r>
              <a:rPr lang="pt-BR" sz="2400" dirty="0"/>
              <a:t>sobre a atmosfera da Antárctica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dirty="0">
                <a:sym typeface="Wingdings" pitchFamily="2" charset="2"/>
              </a:rPr>
              <a:t>elevado risco de </a:t>
            </a:r>
            <a:r>
              <a:rPr lang="pt-BR" sz="2000" dirty="0"/>
              <a:t>câncer de pele e danos ao sistema imunitário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dirty="0"/>
              <a:t>problema ambiental global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pt-BR" sz="2000" dirty="0"/>
              <a:t>atenção na mídia e mais pressão pelas ONGs e pelos </a:t>
            </a:r>
            <a:r>
              <a:rPr lang="pt-BR" sz="2000" dirty="0" err="1"/>
              <a:t>cientístas</a:t>
            </a:r>
            <a:endParaRPr lang="pt-PT" sz="2000" dirty="0"/>
          </a:p>
          <a:p>
            <a:pPr>
              <a:buFont typeface="Arial" charset="0"/>
              <a:buNone/>
              <a:defRPr/>
            </a:pPr>
            <a:endParaRPr lang="pt-PT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65599E92-E5F3-C4C7-AECF-FF982326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Atmosfera/Ozônio (II)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FFF71B2A-2813-357E-0900-CFC09933B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pt-PT" sz="2800" dirty="0"/>
              <a:t>1985</a:t>
            </a:r>
            <a:r>
              <a:rPr lang="pt-PT" sz="2800" b="1" dirty="0"/>
              <a:t> Convenção de Viena para a Proteção da Camada de Ozônio</a:t>
            </a:r>
            <a:r>
              <a:rPr lang="pt-PT" sz="2800" dirty="0"/>
              <a:t> </a:t>
            </a:r>
          </a:p>
          <a:p>
            <a:pPr>
              <a:buFont typeface="Arial" charset="0"/>
              <a:buNone/>
              <a:defRPr/>
            </a:pPr>
            <a:endParaRPr lang="pt-PT" sz="1200" dirty="0"/>
          </a:p>
          <a:p>
            <a:pPr>
              <a:buFont typeface="Arial" charset="0"/>
              <a:buChar char="•"/>
              <a:defRPr/>
            </a:pPr>
            <a:r>
              <a:rPr lang="pt-PT" sz="2400" dirty="0"/>
              <a:t>primeiros esforços internacionais para proteger a camada do ozônio</a:t>
            </a:r>
          </a:p>
          <a:p>
            <a:pPr>
              <a:buFont typeface="Arial" charset="0"/>
              <a:buChar char="•"/>
              <a:defRPr/>
            </a:pPr>
            <a:r>
              <a:rPr lang="pt-PT" sz="2400" dirty="0"/>
              <a:t>não incluiu objetivos de redução legalmente atuantes para o uso de CFC</a:t>
            </a:r>
          </a:p>
          <a:p>
            <a:pPr>
              <a:buFont typeface="Arial" charset="0"/>
              <a:buChar char="•"/>
              <a:defRPr/>
            </a:pPr>
            <a:r>
              <a:rPr lang="pt-PT" sz="2400" dirty="0"/>
              <a:t>Criação da Conferência das Partes (CoPs) para dar continuidade 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/>
              <a:t>grande adesão mundial: ratificado por 197 países e a EU</a:t>
            </a:r>
          </a:p>
          <a:p>
            <a:pPr>
              <a:buFont typeface="Arial" charset="0"/>
              <a:buChar char="•"/>
              <a:defRPr/>
            </a:pPr>
            <a:endParaRPr lang="pt-BR" sz="2800" dirty="0"/>
          </a:p>
          <a:p>
            <a:pPr marL="0" indent="0">
              <a:buFont typeface="Arial" charset="0"/>
              <a:buNone/>
              <a:defRPr/>
            </a:pPr>
            <a:endParaRPr lang="pt-BR" sz="2800" dirty="0"/>
          </a:p>
          <a:p>
            <a:pPr>
              <a:buFont typeface="Arial" charset="0"/>
              <a:buChar char="•"/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C761408A-7105-320D-6C34-BAF175C4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Atmosfera/Ozônio (III)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B4F14034-925D-EC41-093C-76D141B09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800" dirty="0"/>
              <a:t>1987</a:t>
            </a:r>
            <a:r>
              <a:rPr lang="pt-BR" sz="2800" b="1" dirty="0"/>
              <a:t> Protocolo de Montreal sobre substâncias que   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800" b="1" dirty="0"/>
              <a:t>          empobrecem a camada de ozônio</a:t>
            </a:r>
          </a:p>
          <a:p>
            <a:pPr marL="0" indent="0">
              <a:buFont typeface="Arial" charset="0"/>
              <a:buNone/>
              <a:defRPr/>
            </a:pPr>
            <a:endParaRPr lang="pt-BR" sz="800" b="1" dirty="0"/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plano de substituir os CFC de forma progressiva em varias fases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Fundo estabelecido em 1990 de transferência de tecnologia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grande adesão mundial: ratificado por 197 países e a EU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revisado em 1990, 1991, 1992, 1993, 1995, 1997 e 1999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Em 1996 os países desenvolvidas conseguiram eliminar os CFC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hoje: </a:t>
            </a:r>
            <a:r>
              <a:rPr lang="pt-BR" sz="2200" i="1" dirty="0" err="1"/>
              <a:t>compliance</a:t>
            </a:r>
            <a:r>
              <a:rPr lang="pt-BR" sz="2200" dirty="0"/>
              <a:t> total de todos os países; 98% dos produtos perigosos foram eliminados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/>
              <a:t>predições: a camada de ozônio pode recuperar completamente até 2050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7594</TotalTime>
  <Words>1078</Words>
  <Application>Microsoft Office PowerPoint</Application>
  <PresentationFormat>On-screen Show (4:3)</PresentationFormat>
  <Paragraphs>148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do Office</vt:lpstr>
      <vt:lpstr>Topicos sobre “Qualidade de Vida”:  Regimes Ambientais</vt:lpstr>
      <vt:lpstr>Problemas ambientais na agenda internacional (I)</vt:lpstr>
      <vt:lpstr>Problemas ambientais na agenda internacional (II)</vt:lpstr>
      <vt:lpstr>Conferências Importantes (I)</vt:lpstr>
      <vt:lpstr>Conferências Importantes (II)</vt:lpstr>
      <vt:lpstr>Os objetivos dos regimes ambientais </vt:lpstr>
      <vt:lpstr>Caso 1: Atmosfera/Ozônio (I)</vt:lpstr>
      <vt:lpstr>Atmosfera/Ozônio (II)</vt:lpstr>
      <vt:lpstr>Atmosfera/Ozônio (III)</vt:lpstr>
      <vt:lpstr>Caso 2: Clima (I)</vt:lpstr>
      <vt:lpstr>Clima (II)</vt:lpstr>
      <vt:lpstr>Clima (III)</vt:lpstr>
      <vt:lpstr>Clima (IV)</vt:lpstr>
      <vt:lpstr>Problemas e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Organizações Internacionais e a sociedade civil internacional</dc:title>
  <dc:creator>Kai</dc:creator>
  <cp:lastModifiedBy>Kai Lehmann</cp:lastModifiedBy>
  <cp:revision>289</cp:revision>
  <cp:lastPrinted>2017-06-22T13:21:47Z</cp:lastPrinted>
  <dcterms:created xsi:type="dcterms:W3CDTF">2012-05-01T12:54:08Z</dcterms:created>
  <dcterms:modified xsi:type="dcterms:W3CDTF">2023-06-19T12:11:56Z</dcterms:modified>
</cp:coreProperties>
</file>