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294" r:id="rId2"/>
    <p:sldId id="322" r:id="rId3"/>
    <p:sldId id="306" r:id="rId4"/>
    <p:sldId id="323" r:id="rId5"/>
    <p:sldId id="297" r:id="rId6"/>
    <p:sldId id="290" r:id="rId7"/>
    <p:sldId id="324" r:id="rId8"/>
    <p:sldId id="328" r:id="rId9"/>
    <p:sldId id="325" r:id="rId10"/>
    <p:sldId id="327" r:id="rId11"/>
    <p:sldId id="329" r:id="rId12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336600"/>
    <a:srgbClr val="0033CC"/>
    <a:srgbClr val="FFFF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7" autoAdjust="0"/>
  </p:normalViewPr>
  <p:slideViewPr>
    <p:cSldViewPr>
      <p:cViewPr varScale="1">
        <p:scale>
          <a:sx n="52" d="100"/>
          <a:sy n="52" d="100"/>
        </p:scale>
        <p:origin x="121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AD6F76A-BCF5-4B8D-86E7-A9C814E32C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325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628338-4417-497D-8F03-FB62B9E217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8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87F31B-B983-42AF-AC57-E26BD8427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939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3BEC-03F2-4221-8C7E-613049D2C0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36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EE85-3457-44D5-80E1-550D49CFD0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63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819BD-EBEA-4EC6-BF19-DB144F6D50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9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8743B-12B9-4537-A840-6D1A3F005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32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5811-A59A-4B24-A9C0-216BBC0AC9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930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D0723-23BF-4F44-9385-19FC6FC53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08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D01EC-6ABE-430A-8DF3-EEEC330E70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97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778A4-3D4E-44AD-9ECF-37218F9995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8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57A8-884D-4BFF-A024-5FCDB9528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0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etângulo de cantos arredondado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F892-BB3D-42D2-B719-CA7FADD107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69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F313-A81A-4854-8326-C39667F3AE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55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  <a:endParaRPr lang="en-US" altLang="en-US" smtClean="0"/>
          </a:p>
        </p:txBody>
      </p:sp>
      <p:sp>
        <p:nvSpPr>
          <p:cNvPr id="102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  <a:endParaRPr lang="en-US" alt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F863BA3-C2F2-47F2-9A1D-015440B353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6" r:id="rId2"/>
    <p:sldLayoutId id="2147483724" r:id="rId3"/>
    <p:sldLayoutId id="2147483717" r:id="rId4"/>
    <p:sldLayoutId id="2147483718" r:id="rId5"/>
    <p:sldLayoutId id="2147483719" r:id="rId6"/>
    <p:sldLayoutId id="2147483720" r:id="rId7"/>
    <p:sldLayoutId id="2147483725" r:id="rId8"/>
    <p:sldLayoutId id="2147483726" r:id="rId9"/>
    <p:sldLayoutId id="2147483721" r:id="rId10"/>
    <p:sldLayoutId id="2147483722" r:id="rId11"/>
    <p:sldLayoutId id="214748372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ulaLES202.har" TargetMode="External"/><Relationship Id="rId2" Type="http://schemas.openxmlformats.org/officeDocument/2006/relationships/hyperlink" Target="MIP2008Aula.HA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gasdata.ha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ítulo 5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02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Joaquim Bento de Souza Ferreira Filho</a:t>
            </a:r>
          </a:p>
          <a:p>
            <a:pPr eaLnBrk="1" hangingPunct="1"/>
            <a:r>
              <a:rPr lang="en-US" altLang="en-US" dirty="0" smtClean="0"/>
              <a:t>Aula </a:t>
            </a:r>
            <a:r>
              <a:rPr lang="en-US" altLang="en-US" dirty="0" err="1" smtClean="0"/>
              <a:t>preparada</a:t>
            </a:r>
            <a:r>
              <a:rPr lang="en-US" altLang="en-US" dirty="0" smtClean="0"/>
              <a:t> para o </a:t>
            </a:r>
            <a:r>
              <a:rPr lang="en-US" altLang="en-US" dirty="0" err="1" smtClean="0"/>
              <a:t>curso</a:t>
            </a:r>
            <a:r>
              <a:rPr lang="en-US" altLang="en-US" dirty="0" smtClean="0"/>
              <a:t> </a:t>
            </a:r>
            <a:r>
              <a:rPr lang="pt-BR" altLang="en-US" dirty="0"/>
              <a:t>LES 202 – </a:t>
            </a:r>
            <a:r>
              <a:rPr lang="pt-BR" altLang="en-US" dirty="0" smtClean="0"/>
              <a:t>Economia dos Sistemas de Produção Agroindustrial</a:t>
            </a:r>
          </a:p>
          <a:p>
            <a:pPr eaLnBrk="1" hangingPunct="1"/>
            <a:r>
              <a:rPr lang="pt-BR" altLang="en-US" smtClean="0"/>
              <a:t>2015</a:t>
            </a:r>
            <a:endParaRPr lang="en-US" altLang="en-US" dirty="0" smtClean="0"/>
          </a:p>
        </p:txBody>
      </p:sp>
      <p:sp>
        <p:nvSpPr>
          <p:cNvPr id="7171" name="Título 4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 dirty="0" smtClean="0"/>
              <a:t>O </a:t>
            </a:r>
            <a:r>
              <a:rPr altLang="en-US" dirty="0" err="1" smtClean="0"/>
              <a:t>Fluxo</a:t>
            </a:r>
            <a:r>
              <a:rPr altLang="en-US" dirty="0" smtClean="0"/>
              <a:t> Circular da </a:t>
            </a:r>
            <a:r>
              <a:rPr altLang="en-US" dirty="0" err="1" smtClean="0"/>
              <a:t>Renda</a:t>
            </a:r>
            <a:r>
              <a:rPr altLang="en-US" dirty="0" smtClean="0"/>
              <a:t> e as </a:t>
            </a:r>
            <a:r>
              <a:rPr altLang="en-US" dirty="0" err="1" smtClean="0"/>
              <a:t>interconexões</a:t>
            </a:r>
            <a:r>
              <a:rPr altLang="en-US" dirty="0" smtClean="0"/>
              <a:t> </a:t>
            </a:r>
            <a:r>
              <a:rPr altLang="en-US" dirty="0" err="1" smtClean="0"/>
              <a:t>na</a:t>
            </a:r>
            <a:r>
              <a:rPr altLang="en-US" dirty="0" smtClean="0"/>
              <a:t> </a:t>
            </a:r>
            <a:r>
              <a:rPr altLang="en-US" dirty="0" err="1" smtClean="0"/>
              <a:t>economia</a:t>
            </a:r>
            <a:endParaRPr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3962400" cy="533400"/>
          </a:xfrm>
        </p:spPr>
        <p:txBody>
          <a:bodyPr/>
          <a:lstStyle/>
          <a:p>
            <a:pPr algn="ctr" eaLnBrk="1" hangingPunct="1"/>
            <a:r>
              <a:rPr lang="pt-BR" altLang="en-US" sz="2600" smtClean="0"/>
              <a:t>Uma SAM Esquemática</a:t>
            </a:r>
            <a:endParaRPr lang="en-US" altLang="en-US" sz="2600" smtClean="0"/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57163" y="914400"/>
            <a:ext cx="8829675" cy="5791200"/>
            <a:chOff x="-3" y="-3"/>
            <a:chExt cx="5562" cy="5957"/>
          </a:xfrm>
        </p:grpSpPr>
        <p:grpSp>
          <p:nvGrpSpPr>
            <p:cNvPr id="22541" name="Group 4"/>
            <p:cNvGrpSpPr>
              <a:grpSpLocks/>
            </p:cNvGrpSpPr>
            <p:nvPr/>
          </p:nvGrpSpPr>
          <p:grpSpPr bwMode="auto">
            <a:xfrm>
              <a:off x="0" y="0"/>
              <a:ext cx="5556" cy="5951"/>
              <a:chOff x="0" y="0"/>
              <a:chExt cx="5556" cy="5951"/>
            </a:xfrm>
          </p:grpSpPr>
          <p:grpSp>
            <p:nvGrpSpPr>
              <p:cNvPr id="2254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627" cy="480"/>
                <a:chOff x="0" y="0"/>
                <a:chExt cx="627" cy="480"/>
              </a:xfrm>
            </p:grpSpPr>
            <p:sp>
              <p:nvSpPr>
                <p:cNvPr id="22931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32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44" name="Group 8"/>
              <p:cNvGrpSpPr>
                <a:grpSpLocks/>
              </p:cNvGrpSpPr>
              <p:nvPr/>
            </p:nvGrpSpPr>
            <p:grpSpPr bwMode="auto">
              <a:xfrm>
                <a:off x="627" y="0"/>
                <a:ext cx="588" cy="480"/>
                <a:chOff x="627" y="0"/>
                <a:chExt cx="588" cy="480"/>
              </a:xfrm>
            </p:grpSpPr>
            <p:sp>
              <p:nvSpPr>
                <p:cNvPr id="22929" name="Rectangle 9"/>
                <p:cNvSpPr>
                  <a:spLocks noChangeArrowheads="1"/>
                </p:cNvSpPr>
                <p:nvPr/>
              </p:nvSpPr>
              <p:spPr bwMode="auto">
                <a:xfrm>
                  <a:off x="655" y="0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  Atividades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30" name="Rectangle 10"/>
                <p:cNvSpPr>
                  <a:spLocks noChangeArrowheads="1"/>
                </p:cNvSpPr>
                <p:nvPr/>
              </p:nvSpPr>
              <p:spPr bwMode="auto">
                <a:xfrm>
                  <a:off x="627" y="0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45" name="Group 11"/>
              <p:cNvGrpSpPr>
                <a:grpSpLocks/>
              </p:cNvGrpSpPr>
              <p:nvPr/>
            </p:nvGrpSpPr>
            <p:grpSpPr bwMode="auto">
              <a:xfrm>
                <a:off x="1215" y="0"/>
                <a:ext cx="584" cy="480"/>
                <a:chOff x="1215" y="0"/>
                <a:chExt cx="584" cy="480"/>
              </a:xfrm>
            </p:grpSpPr>
            <p:sp>
              <p:nvSpPr>
                <p:cNvPr id="229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3" y="0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 Produtos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28" name="Rectangle 13"/>
                <p:cNvSpPr>
                  <a:spLocks noChangeArrowheads="1"/>
                </p:cNvSpPr>
                <p:nvPr/>
              </p:nvSpPr>
              <p:spPr bwMode="auto">
                <a:xfrm>
                  <a:off x="1215" y="0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46" name="Group 14"/>
              <p:cNvGrpSpPr>
                <a:grpSpLocks/>
              </p:cNvGrpSpPr>
              <p:nvPr/>
            </p:nvGrpSpPr>
            <p:grpSpPr bwMode="auto">
              <a:xfrm>
                <a:off x="1799" y="0"/>
                <a:ext cx="519" cy="480"/>
                <a:chOff x="1799" y="0"/>
                <a:chExt cx="519" cy="480"/>
              </a:xfrm>
            </p:grpSpPr>
            <p:sp>
              <p:nvSpPr>
                <p:cNvPr id="229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7" y="0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 Trabalho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26" name="Rectangle 16"/>
                <p:cNvSpPr>
                  <a:spLocks noChangeArrowheads="1"/>
                </p:cNvSpPr>
                <p:nvPr/>
              </p:nvSpPr>
              <p:spPr bwMode="auto">
                <a:xfrm>
                  <a:off x="1799" y="0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47" name="Group 17"/>
              <p:cNvGrpSpPr>
                <a:grpSpLocks/>
              </p:cNvGrpSpPr>
              <p:nvPr/>
            </p:nvGrpSpPr>
            <p:grpSpPr bwMode="auto">
              <a:xfrm>
                <a:off x="2318" y="0"/>
                <a:ext cx="542" cy="480"/>
                <a:chOff x="2318" y="0"/>
                <a:chExt cx="542" cy="480"/>
              </a:xfrm>
            </p:grpSpPr>
            <p:sp>
              <p:nvSpPr>
                <p:cNvPr id="22923" name="Rectangle 18"/>
                <p:cNvSpPr>
                  <a:spLocks noChangeArrowheads="1"/>
                </p:cNvSpPr>
                <p:nvPr/>
              </p:nvSpPr>
              <p:spPr bwMode="auto">
                <a:xfrm>
                  <a:off x="2346" y="0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Capital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24" name="Rectangle 19"/>
                <p:cNvSpPr>
                  <a:spLocks noChangeArrowheads="1"/>
                </p:cNvSpPr>
                <p:nvPr/>
              </p:nvSpPr>
              <p:spPr bwMode="auto">
                <a:xfrm>
                  <a:off x="2318" y="0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48" name="Group 20"/>
              <p:cNvGrpSpPr>
                <a:grpSpLocks/>
              </p:cNvGrpSpPr>
              <p:nvPr/>
            </p:nvGrpSpPr>
            <p:grpSpPr bwMode="auto">
              <a:xfrm>
                <a:off x="2860" y="0"/>
                <a:ext cx="507" cy="480"/>
                <a:chOff x="2860" y="0"/>
                <a:chExt cx="507" cy="480"/>
              </a:xfrm>
            </p:grpSpPr>
            <p:sp>
              <p:nvSpPr>
                <p:cNvPr id="22921" name="Rectangle 21"/>
                <p:cNvSpPr>
                  <a:spLocks noChangeArrowheads="1"/>
                </p:cNvSpPr>
                <p:nvPr/>
              </p:nvSpPr>
              <p:spPr bwMode="auto">
                <a:xfrm>
                  <a:off x="2888" y="0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Famílias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22" name="Rectangle 22"/>
                <p:cNvSpPr>
                  <a:spLocks noChangeArrowheads="1"/>
                </p:cNvSpPr>
                <p:nvPr/>
              </p:nvSpPr>
              <p:spPr bwMode="auto">
                <a:xfrm>
                  <a:off x="2860" y="0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49" name="Group 23"/>
              <p:cNvGrpSpPr>
                <a:grpSpLocks/>
              </p:cNvGrpSpPr>
              <p:nvPr/>
            </p:nvGrpSpPr>
            <p:grpSpPr bwMode="auto">
              <a:xfrm>
                <a:off x="3367" y="0"/>
                <a:ext cx="543" cy="480"/>
                <a:chOff x="3367" y="0"/>
                <a:chExt cx="543" cy="480"/>
              </a:xfrm>
            </p:grpSpPr>
            <p:sp>
              <p:nvSpPr>
                <p:cNvPr id="22919" name="Rectangle 24"/>
                <p:cNvSpPr>
                  <a:spLocks noChangeArrowheads="1"/>
                </p:cNvSpPr>
                <p:nvPr/>
              </p:nvSpPr>
              <p:spPr bwMode="auto">
                <a:xfrm>
                  <a:off x="3395" y="0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Governo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20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7" y="0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0" name="Group 26"/>
              <p:cNvGrpSpPr>
                <a:grpSpLocks/>
              </p:cNvGrpSpPr>
              <p:nvPr/>
            </p:nvGrpSpPr>
            <p:grpSpPr bwMode="auto">
              <a:xfrm>
                <a:off x="3910" y="0"/>
                <a:ext cx="503" cy="480"/>
                <a:chOff x="3910" y="0"/>
                <a:chExt cx="503" cy="480"/>
              </a:xfrm>
            </p:grpSpPr>
            <p:sp>
              <p:nvSpPr>
                <p:cNvPr id="22917" name="Rectangle 27"/>
                <p:cNvSpPr>
                  <a:spLocks noChangeArrowheads="1"/>
                </p:cNvSpPr>
                <p:nvPr/>
              </p:nvSpPr>
              <p:spPr bwMode="auto">
                <a:xfrm>
                  <a:off x="3938" y="0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 Conta de capital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18" name="Rectangle 28"/>
                <p:cNvSpPr>
                  <a:spLocks noChangeArrowheads="1"/>
                </p:cNvSpPr>
                <p:nvPr/>
              </p:nvSpPr>
              <p:spPr bwMode="auto">
                <a:xfrm>
                  <a:off x="3910" y="0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1" name="Group 29"/>
              <p:cNvGrpSpPr>
                <a:grpSpLocks/>
              </p:cNvGrpSpPr>
              <p:nvPr/>
            </p:nvGrpSpPr>
            <p:grpSpPr bwMode="auto">
              <a:xfrm>
                <a:off x="4413" y="0"/>
                <a:ext cx="489" cy="480"/>
                <a:chOff x="4413" y="0"/>
                <a:chExt cx="489" cy="480"/>
              </a:xfrm>
            </p:grpSpPr>
            <p:sp>
              <p:nvSpPr>
                <p:cNvPr id="22915" name="Rectangle 30"/>
                <p:cNvSpPr>
                  <a:spLocks noChangeArrowheads="1"/>
                </p:cNvSpPr>
                <p:nvPr/>
              </p:nvSpPr>
              <p:spPr bwMode="auto">
                <a:xfrm>
                  <a:off x="4441" y="0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Estoques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16" name="Rectangle 31"/>
                <p:cNvSpPr>
                  <a:spLocks noChangeArrowheads="1"/>
                </p:cNvSpPr>
                <p:nvPr/>
              </p:nvSpPr>
              <p:spPr bwMode="auto">
                <a:xfrm>
                  <a:off x="4413" y="0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2" name="Group 32"/>
              <p:cNvGrpSpPr>
                <a:grpSpLocks/>
              </p:cNvGrpSpPr>
              <p:nvPr/>
            </p:nvGrpSpPr>
            <p:grpSpPr bwMode="auto">
              <a:xfrm>
                <a:off x="4902" y="0"/>
                <a:ext cx="654" cy="480"/>
                <a:chOff x="4902" y="0"/>
                <a:chExt cx="654" cy="480"/>
              </a:xfrm>
            </p:grpSpPr>
            <p:sp>
              <p:nvSpPr>
                <p:cNvPr id="22913" name="Rectangle 33"/>
                <p:cNvSpPr>
                  <a:spLocks noChangeArrowheads="1"/>
                </p:cNvSpPr>
                <p:nvPr/>
              </p:nvSpPr>
              <p:spPr bwMode="auto">
                <a:xfrm>
                  <a:off x="4930" y="0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Resto do mundo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14" name="Rectangle 34"/>
                <p:cNvSpPr>
                  <a:spLocks noChangeArrowheads="1"/>
                </p:cNvSpPr>
                <p:nvPr/>
              </p:nvSpPr>
              <p:spPr bwMode="auto">
                <a:xfrm>
                  <a:off x="4902" y="0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3" name="Group 35"/>
              <p:cNvGrpSpPr>
                <a:grpSpLocks/>
              </p:cNvGrpSpPr>
              <p:nvPr/>
            </p:nvGrpSpPr>
            <p:grpSpPr bwMode="auto">
              <a:xfrm>
                <a:off x="0" y="480"/>
                <a:ext cx="627" cy="480"/>
                <a:chOff x="0" y="480"/>
                <a:chExt cx="627" cy="480"/>
              </a:xfrm>
            </p:grpSpPr>
            <p:sp>
              <p:nvSpPr>
                <p:cNvPr id="22911" name="Rectangle 36"/>
                <p:cNvSpPr>
                  <a:spLocks noChangeArrowheads="1"/>
                </p:cNvSpPr>
                <p:nvPr/>
              </p:nvSpPr>
              <p:spPr bwMode="auto">
                <a:xfrm>
                  <a:off x="28" y="480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Atividades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12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4" name="Group 38"/>
              <p:cNvGrpSpPr>
                <a:grpSpLocks/>
              </p:cNvGrpSpPr>
              <p:nvPr/>
            </p:nvGrpSpPr>
            <p:grpSpPr bwMode="auto">
              <a:xfrm>
                <a:off x="627" y="480"/>
                <a:ext cx="588" cy="480"/>
                <a:chOff x="627" y="480"/>
                <a:chExt cx="588" cy="480"/>
              </a:xfrm>
            </p:grpSpPr>
            <p:sp>
              <p:nvSpPr>
                <p:cNvPr id="22909" name="Rectangle 39"/>
                <p:cNvSpPr>
                  <a:spLocks noChangeArrowheads="1"/>
                </p:cNvSpPr>
                <p:nvPr/>
              </p:nvSpPr>
              <p:spPr bwMode="auto">
                <a:xfrm>
                  <a:off x="655" y="480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10" name="Rectangle 40"/>
                <p:cNvSpPr>
                  <a:spLocks noChangeArrowheads="1"/>
                </p:cNvSpPr>
                <p:nvPr/>
              </p:nvSpPr>
              <p:spPr bwMode="auto">
                <a:xfrm>
                  <a:off x="627" y="480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5" name="Group 41"/>
              <p:cNvGrpSpPr>
                <a:grpSpLocks/>
              </p:cNvGrpSpPr>
              <p:nvPr/>
            </p:nvGrpSpPr>
            <p:grpSpPr bwMode="auto">
              <a:xfrm>
                <a:off x="1215" y="480"/>
                <a:ext cx="584" cy="480"/>
                <a:chOff x="1215" y="480"/>
                <a:chExt cx="584" cy="480"/>
              </a:xfrm>
            </p:grpSpPr>
            <p:sp>
              <p:nvSpPr>
                <p:cNvPr id="22907" name="Rectangle 42"/>
                <p:cNvSpPr>
                  <a:spLocks noChangeArrowheads="1"/>
                </p:cNvSpPr>
                <p:nvPr/>
              </p:nvSpPr>
              <p:spPr bwMode="auto">
                <a:xfrm>
                  <a:off x="1243" y="480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oferta doméstica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08" name="Rectangle 43"/>
                <p:cNvSpPr>
                  <a:spLocks noChangeArrowheads="1"/>
                </p:cNvSpPr>
                <p:nvPr/>
              </p:nvSpPr>
              <p:spPr bwMode="auto">
                <a:xfrm>
                  <a:off x="1215" y="480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6" name="Group 44"/>
              <p:cNvGrpSpPr>
                <a:grpSpLocks/>
              </p:cNvGrpSpPr>
              <p:nvPr/>
            </p:nvGrpSpPr>
            <p:grpSpPr bwMode="auto">
              <a:xfrm>
                <a:off x="1799" y="480"/>
                <a:ext cx="519" cy="480"/>
                <a:chOff x="1799" y="480"/>
                <a:chExt cx="519" cy="480"/>
              </a:xfrm>
            </p:grpSpPr>
            <p:sp>
              <p:nvSpPr>
                <p:cNvPr id="2290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7" y="480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06" name="Rectangle 46"/>
                <p:cNvSpPr>
                  <a:spLocks noChangeArrowheads="1"/>
                </p:cNvSpPr>
                <p:nvPr/>
              </p:nvSpPr>
              <p:spPr bwMode="auto">
                <a:xfrm>
                  <a:off x="1799" y="480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7" name="Group 47"/>
              <p:cNvGrpSpPr>
                <a:grpSpLocks/>
              </p:cNvGrpSpPr>
              <p:nvPr/>
            </p:nvGrpSpPr>
            <p:grpSpPr bwMode="auto">
              <a:xfrm>
                <a:off x="2318" y="480"/>
                <a:ext cx="542" cy="480"/>
                <a:chOff x="2318" y="480"/>
                <a:chExt cx="542" cy="480"/>
              </a:xfrm>
            </p:grpSpPr>
            <p:sp>
              <p:nvSpPr>
                <p:cNvPr id="22903" name="Rectangle 48"/>
                <p:cNvSpPr>
                  <a:spLocks noChangeArrowheads="1"/>
                </p:cNvSpPr>
                <p:nvPr/>
              </p:nvSpPr>
              <p:spPr bwMode="auto">
                <a:xfrm>
                  <a:off x="2346" y="480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04" name="Rectangle 49"/>
                <p:cNvSpPr>
                  <a:spLocks noChangeArrowheads="1"/>
                </p:cNvSpPr>
                <p:nvPr/>
              </p:nvSpPr>
              <p:spPr bwMode="auto">
                <a:xfrm>
                  <a:off x="2318" y="480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8" name="Group 50"/>
              <p:cNvGrpSpPr>
                <a:grpSpLocks/>
              </p:cNvGrpSpPr>
              <p:nvPr/>
            </p:nvGrpSpPr>
            <p:grpSpPr bwMode="auto">
              <a:xfrm>
                <a:off x="2860" y="480"/>
                <a:ext cx="507" cy="480"/>
                <a:chOff x="2860" y="480"/>
                <a:chExt cx="507" cy="480"/>
              </a:xfrm>
            </p:grpSpPr>
            <p:sp>
              <p:nvSpPr>
                <p:cNvPr id="22901" name="Rectangle 51"/>
                <p:cNvSpPr>
                  <a:spLocks noChangeArrowheads="1"/>
                </p:cNvSpPr>
                <p:nvPr/>
              </p:nvSpPr>
              <p:spPr bwMode="auto">
                <a:xfrm>
                  <a:off x="2888" y="480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02" name="Rectangle 52"/>
                <p:cNvSpPr>
                  <a:spLocks noChangeArrowheads="1"/>
                </p:cNvSpPr>
                <p:nvPr/>
              </p:nvSpPr>
              <p:spPr bwMode="auto">
                <a:xfrm>
                  <a:off x="2860" y="480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59" name="Group 53"/>
              <p:cNvGrpSpPr>
                <a:grpSpLocks/>
              </p:cNvGrpSpPr>
              <p:nvPr/>
            </p:nvGrpSpPr>
            <p:grpSpPr bwMode="auto">
              <a:xfrm>
                <a:off x="3367" y="480"/>
                <a:ext cx="543" cy="480"/>
                <a:chOff x="3367" y="480"/>
                <a:chExt cx="543" cy="480"/>
              </a:xfrm>
            </p:grpSpPr>
            <p:sp>
              <p:nvSpPr>
                <p:cNvPr id="22899" name="Rectangle 54"/>
                <p:cNvSpPr>
                  <a:spLocks noChangeArrowheads="1"/>
                </p:cNvSpPr>
                <p:nvPr/>
              </p:nvSpPr>
              <p:spPr bwMode="auto">
                <a:xfrm>
                  <a:off x="3395" y="480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900" name="Rectangle 55"/>
                <p:cNvSpPr>
                  <a:spLocks noChangeArrowheads="1"/>
                </p:cNvSpPr>
                <p:nvPr/>
              </p:nvSpPr>
              <p:spPr bwMode="auto">
                <a:xfrm>
                  <a:off x="3367" y="480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0" name="Group 56"/>
              <p:cNvGrpSpPr>
                <a:grpSpLocks/>
              </p:cNvGrpSpPr>
              <p:nvPr/>
            </p:nvGrpSpPr>
            <p:grpSpPr bwMode="auto">
              <a:xfrm>
                <a:off x="3910" y="480"/>
                <a:ext cx="503" cy="480"/>
                <a:chOff x="3910" y="480"/>
                <a:chExt cx="503" cy="480"/>
              </a:xfrm>
            </p:grpSpPr>
            <p:sp>
              <p:nvSpPr>
                <p:cNvPr id="22897" name="Rectangle 57"/>
                <p:cNvSpPr>
                  <a:spLocks noChangeArrowheads="1"/>
                </p:cNvSpPr>
                <p:nvPr/>
              </p:nvSpPr>
              <p:spPr bwMode="auto">
                <a:xfrm>
                  <a:off x="3938" y="480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98" name="Rectangle 58"/>
                <p:cNvSpPr>
                  <a:spLocks noChangeArrowheads="1"/>
                </p:cNvSpPr>
                <p:nvPr/>
              </p:nvSpPr>
              <p:spPr bwMode="auto">
                <a:xfrm>
                  <a:off x="3910" y="480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1" name="Group 59"/>
              <p:cNvGrpSpPr>
                <a:grpSpLocks/>
              </p:cNvGrpSpPr>
              <p:nvPr/>
            </p:nvGrpSpPr>
            <p:grpSpPr bwMode="auto">
              <a:xfrm>
                <a:off x="4413" y="480"/>
                <a:ext cx="489" cy="480"/>
                <a:chOff x="4413" y="480"/>
                <a:chExt cx="489" cy="480"/>
              </a:xfrm>
            </p:grpSpPr>
            <p:sp>
              <p:nvSpPr>
                <p:cNvPr id="22895" name="Rectangle 60"/>
                <p:cNvSpPr>
                  <a:spLocks noChangeArrowheads="1"/>
                </p:cNvSpPr>
                <p:nvPr/>
              </p:nvSpPr>
              <p:spPr bwMode="auto">
                <a:xfrm>
                  <a:off x="4441" y="480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96" name="Rectangle 61"/>
                <p:cNvSpPr>
                  <a:spLocks noChangeArrowheads="1"/>
                </p:cNvSpPr>
                <p:nvPr/>
              </p:nvSpPr>
              <p:spPr bwMode="auto">
                <a:xfrm>
                  <a:off x="4413" y="480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2" name="Group 62"/>
              <p:cNvGrpSpPr>
                <a:grpSpLocks/>
              </p:cNvGrpSpPr>
              <p:nvPr/>
            </p:nvGrpSpPr>
            <p:grpSpPr bwMode="auto">
              <a:xfrm>
                <a:off x="4902" y="480"/>
                <a:ext cx="654" cy="480"/>
                <a:chOff x="4902" y="480"/>
                <a:chExt cx="654" cy="480"/>
              </a:xfrm>
            </p:grpSpPr>
            <p:sp>
              <p:nvSpPr>
                <p:cNvPr id="22893" name="Rectangle 63"/>
                <p:cNvSpPr>
                  <a:spLocks noChangeArrowheads="1"/>
                </p:cNvSpPr>
                <p:nvPr/>
              </p:nvSpPr>
              <p:spPr bwMode="auto">
                <a:xfrm>
                  <a:off x="4930" y="480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Exportações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94" name="Rectangle 64"/>
                <p:cNvSpPr>
                  <a:spLocks noChangeArrowheads="1"/>
                </p:cNvSpPr>
                <p:nvPr/>
              </p:nvSpPr>
              <p:spPr bwMode="auto">
                <a:xfrm>
                  <a:off x="4902" y="480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3" name="Group 65"/>
              <p:cNvGrpSpPr>
                <a:grpSpLocks/>
              </p:cNvGrpSpPr>
              <p:nvPr/>
            </p:nvGrpSpPr>
            <p:grpSpPr bwMode="auto">
              <a:xfrm>
                <a:off x="0" y="960"/>
                <a:ext cx="627" cy="480"/>
                <a:chOff x="0" y="960"/>
                <a:chExt cx="627" cy="480"/>
              </a:xfrm>
            </p:grpSpPr>
            <p:sp>
              <p:nvSpPr>
                <p:cNvPr id="22891" name="Rectangle 66"/>
                <p:cNvSpPr>
                  <a:spLocks noChangeArrowheads="1"/>
                </p:cNvSpPr>
                <p:nvPr/>
              </p:nvSpPr>
              <p:spPr bwMode="auto">
                <a:xfrm>
                  <a:off x="28" y="960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Produtos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92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4" name="Group 68"/>
              <p:cNvGrpSpPr>
                <a:grpSpLocks/>
              </p:cNvGrpSpPr>
              <p:nvPr/>
            </p:nvGrpSpPr>
            <p:grpSpPr bwMode="auto">
              <a:xfrm>
                <a:off x="627" y="960"/>
                <a:ext cx="588" cy="480"/>
                <a:chOff x="627" y="960"/>
                <a:chExt cx="588" cy="480"/>
              </a:xfrm>
            </p:grpSpPr>
            <p:sp>
              <p:nvSpPr>
                <p:cNvPr id="22889" name="Rectangle 69"/>
                <p:cNvSpPr>
                  <a:spLocks noChangeArrowheads="1"/>
                </p:cNvSpPr>
                <p:nvPr/>
              </p:nvSpPr>
              <p:spPr bwMode="auto">
                <a:xfrm>
                  <a:off x="655" y="960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consumo intermed.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90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960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5" name="Group 71"/>
              <p:cNvGrpSpPr>
                <a:grpSpLocks/>
              </p:cNvGrpSpPr>
              <p:nvPr/>
            </p:nvGrpSpPr>
            <p:grpSpPr bwMode="auto">
              <a:xfrm>
                <a:off x="1215" y="960"/>
                <a:ext cx="584" cy="480"/>
                <a:chOff x="1215" y="960"/>
                <a:chExt cx="584" cy="480"/>
              </a:xfrm>
            </p:grpSpPr>
            <p:sp>
              <p:nvSpPr>
                <p:cNvPr id="22887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3" y="960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88" name="Rectangle 73"/>
                <p:cNvSpPr>
                  <a:spLocks noChangeArrowheads="1"/>
                </p:cNvSpPr>
                <p:nvPr/>
              </p:nvSpPr>
              <p:spPr bwMode="auto">
                <a:xfrm>
                  <a:off x="1215" y="960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6" name="Group 74"/>
              <p:cNvGrpSpPr>
                <a:grpSpLocks/>
              </p:cNvGrpSpPr>
              <p:nvPr/>
            </p:nvGrpSpPr>
            <p:grpSpPr bwMode="auto">
              <a:xfrm>
                <a:off x="1799" y="960"/>
                <a:ext cx="519" cy="480"/>
                <a:chOff x="1799" y="960"/>
                <a:chExt cx="519" cy="480"/>
              </a:xfrm>
            </p:grpSpPr>
            <p:sp>
              <p:nvSpPr>
                <p:cNvPr id="228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7" y="960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86" name="Rectangle 76"/>
                <p:cNvSpPr>
                  <a:spLocks noChangeArrowheads="1"/>
                </p:cNvSpPr>
                <p:nvPr/>
              </p:nvSpPr>
              <p:spPr bwMode="auto">
                <a:xfrm>
                  <a:off x="1799" y="960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7" name="Group 77"/>
              <p:cNvGrpSpPr>
                <a:grpSpLocks/>
              </p:cNvGrpSpPr>
              <p:nvPr/>
            </p:nvGrpSpPr>
            <p:grpSpPr bwMode="auto">
              <a:xfrm>
                <a:off x="2318" y="960"/>
                <a:ext cx="542" cy="480"/>
                <a:chOff x="2318" y="960"/>
                <a:chExt cx="542" cy="480"/>
              </a:xfrm>
            </p:grpSpPr>
            <p:sp>
              <p:nvSpPr>
                <p:cNvPr id="22883" name="Rectangle 78"/>
                <p:cNvSpPr>
                  <a:spLocks noChangeArrowheads="1"/>
                </p:cNvSpPr>
                <p:nvPr/>
              </p:nvSpPr>
              <p:spPr bwMode="auto">
                <a:xfrm>
                  <a:off x="2346" y="960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84" name="Rectangle 79"/>
                <p:cNvSpPr>
                  <a:spLocks noChangeArrowheads="1"/>
                </p:cNvSpPr>
                <p:nvPr/>
              </p:nvSpPr>
              <p:spPr bwMode="auto">
                <a:xfrm>
                  <a:off x="2318" y="960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8" name="Group 80"/>
              <p:cNvGrpSpPr>
                <a:grpSpLocks/>
              </p:cNvGrpSpPr>
              <p:nvPr/>
            </p:nvGrpSpPr>
            <p:grpSpPr bwMode="auto">
              <a:xfrm>
                <a:off x="2860" y="960"/>
                <a:ext cx="507" cy="480"/>
                <a:chOff x="2860" y="960"/>
                <a:chExt cx="507" cy="480"/>
              </a:xfrm>
            </p:grpSpPr>
            <p:sp>
              <p:nvSpPr>
                <p:cNvPr id="22881" name="Rectangle 81"/>
                <p:cNvSpPr>
                  <a:spLocks noChangeArrowheads="1"/>
                </p:cNvSpPr>
                <p:nvPr/>
              </p:nvSpPr>
              <p:spPr bwMode="auto">
                <a:xfrm>
                  <a:off x="2888" y="960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consumo famílias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82" name="Rectangle 82"/>
                <p:cNvSpPr>
                  <a:spLocks noChangeArrowheads="1"/>
                </p:cNvSpPr>
                <p:nvPr/>
              </p:nvSpPr>
              <p:spPr bwMode="auto">
                <a:xfrm>
                  <a:off x="2860" y="960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69" name="Group 83"/>
              <p:cNvGrpSpPr>
                <a:grpSpLocks/>
              </p:cNvGrpSpPr>
              <p:nvPr/>
            </p:nvGrpSpPr>
            <p:grpSpPr bwMode="auto">
              <a:xfrm>
                <a:off x="3367" y="960"/>
                <a:ext cx="543" cy="480"/>
                <a:chOff x="3367" y="960"/>
                <a:chExt cx="543" cy="480"/>
              </a:xfrm>
            </p:grpSpPr>
            <p:sp>
              <p:nvSpPr>
                <p:cNvPr id="22879" name="Rectangle 84"/>
                <p:cNvSpPr>
                  <a:spLocks noChangeArrowheads="1"/>
                </p:cNvSpPr>
                <p:nvPr/>
              </p:nvSpPr>
              <p:spPr bwMode="auto">
                <a:xfrm>
                  <a:off x="3395" y="960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consumo governo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80" name="Rectangle 85"/>
                <p:cNvSpPr>
                  <a:spLocks noChangeArrowheads="1"/>
                </p:cNvSpPr>
                <p:nvPr/>
              </p:nvSpPr>
              <p:spPr bwMode="auto">
                <a:xfrm>
                  <a:off x="3367" y="960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0" name="Group 86"/>
              <p:cNvGrpSpPr>
                <a:grpSpLocks/>
              </p:cNvGrpSpPr>
              <p:nvPr/>
            </p:nvGrpSpPr>
            <p:grpSpPr bwMode="auto">
              <a:xfrm>
                <a:off x="3910" y="960"/>
                <a:ext cx="503" cy="480"/>
                <a:chOff x="3910" y="960"/>
                <a:chExt cx="503" cy="480"/>
              </a:xfrm>
            </p:grpSpPr>
            <p:sp>
              <p:nvSpPr>
                <p:cNvPr id="22877" name="Rectangle 87"/>
                <p:cNvSpPr>
                  <a:spLocks noChangeArrowheads="1"/>
                </p:cNvSpPr>
                <p:nvPr/>
              </p:nvSpPr>
              <p:spPr bwMode="auto">
                <a:xfrm>
                  <a:off x="3938" y="960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investi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mento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78" name="Rectangle 88"/>
                <p:cNvSpPr>
                  <a:spLocks noChangeArrowheads="1"/>
                </p:cNvSpPr>
                <p:nvPr/>
              </p:nvSpPr>
              <p:spPr bwMode="auto">
                <a:xfrm>
                  <a:off x="3910" y="960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1" name="Group 89"/>
              <p:cNvGrpSpPr>
                <a:grpSpLocks/>
              </p:cNvGrpSpPr>
              <p:nvPr/>
            </p:nvGrpSpPr>
            <p:grpSpPr bwMode="auto">
              <a:xfrm>
                <a:off x="4413" y="960"/>
                <a:ext cx="489" cy="480"/>
                <a:chOff x="4413" y="960"/>
                <a:chExt cx="489" cy="480"/>
              </a:xfrm>
            </p:grpSpPr>
            <p:sp>
              <p:nvSpPr>
                <p:cNvPr id="22875" name="Rectangle 90"/>
                <p:cNvSpPr>
                  <a:spLocks noChangeArrowheads="1"/>
                </p:cNvSpPr>
                <p:nvPr/>
              </p:nvSpPr>
              <p:spPr bwMode="auto">
                <a:xfrm>
                  <a:off x="4441" y="960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Estoques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76" name="Rectangle 91"/>
                <p:cNvSpPr>
                  <a:spLocks noChangeArrowheads="1"/>
                </p:cNvSpPr>
                <p:nvPr/>
              </p:nvSpPr>
              <p:spPr bwMode="auto">
                <a:xfrm>
                  <a:off x="4413" y="960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2" name="Group 92"/>
              <p:cNvGrpSpPr>
                <a:grpSpLocks/>
              </p:cNvGrpSpPr>
              <p:nvPr/>
            </p:nvGrpSpPr>
            <p:grpSpPr bwMode="auto">
              <a:xfrm>
                <a:off x="4902" y="960"/>
                <a:ext cx="654" cy="480"/>
                <a:chOff x="4902" y="960"/>
                <a:chExt cx="654" cy="480"/>
              </a:xfrm>
            </p:grpSpPr>
            <p:sp>
              <p:nvSpPr>
                <p:cNvPr id="22873" name="Rectangle 93"/>
                <p:cNvSpPr>
                  <a:spLocks noChangeArrowheads="1"/>
                </p:cNvSpPr>
                <p:nvPr/>
              </p:nvSpPr>
              <p:spPr bwMode="auto">
                <a:xfrm>
                  <a:off x="4930" y="960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Reexportaç.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74" name="Rectangle 94"/>
                <p:cNvSpPr>
                  <a:spLocks noChangeArrowheads="1"/>
                </p:cNvSpPr>
                <p:nvPr/>
              </p:nvSpPr>
              <p:spPr bwMode="auto">
                <a:xfrm>
                  <a:off x="4902" y="960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3" name="Group 95"/>
              <p:cNvGrpSpPr>
                <a:grpSpLocks/>
              </p:cNvGrpSpPr>
              <p:nvPr/>
            </p:nvGrpSpPr>
            <p:grpSpPr bwMode="auto">
              <a:xfrm>
                <a:off x="0" y="1440"/>
                <a:ext cx="627" cy="403"/>
                <a:chOff x="0" y="1440"/>
                <a:chExt cx="627" cy="403"/>
              </a:xfrm>
            </p:grpSpPr>
            <p:sp>
              <p:nvSpPr>
                <p:cNvPr id="22871" name="Rectangle 96"/>
                <p:cNvSpPr>
                  <a:spLocks noChangeArrowheads="1"/>
                </p:cNvSpPr>
                <p:nvPr/>
              </p:nvSpPr>
              <p:spPr bwMode="auto">
                <a:xfrm>
                  <a:off x="28" y="1440"/>
                  <a:ext cx="57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Fatores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72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440"/>
                  <a:ext cx="6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4" name="Group 98"/>
              <p:cNvGrpSpPr>
                <a:grpSpLocks/>
              </p:cNvGrpSpPr>
              <p:nvPr/>
            </p:nvGrpSpPr>
            <p:grpSpPr bwMode="auto">
              <a:xfrm>
                <a:off x="627" y="1440"/>
                <a:ext cx="588" cy="403"/>
                <a:chOff x="627" y="1440"/>
                <a:chExt cx="588" cy="403"/>
              </a:xfrm>
            </p:grpSpPr>
            <p:sp>
              <p:nvSpPr>
                <p:cNvPr id="22869" name="Rectangle 99"/>
                <p:cNvSpPr>
                  <a:spLocks noChangeArrowheads="1"/>
                </p:cNvSpPr>
                <p:nvPr/>
              </p:nvSpPr>
              <p:spPr bwMode="auto">
                <a:xfrm>
                  <a:off x="655" y="1440"/>
                  <a:ext cx="53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70" name="Rectangle 100"/>
                <p:cNvSpPr>
                  <a:spLocks noChangeArrowheads="1"/>
                </p:cNvSpPr>
                <p:nvPr/>
              </p:nvSpPr>
              <p:spPr bwMode="auto">
                <a:xfrm>
                  <a:off x="627" y="1440"/>
                  <a:ext cx="5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5" name="Group 101"/>
              <p:cNvGrpSpPr>
                <a:grpSpLocks/>
              </p:cNvGrpSpPr>
              <p:nvPr/>
            </p:nvGrpSpPr>
            <p:grpSpPr bwMode="auto">
              <a:xfrm>
                <a:off x="1215" y="1440"/>
                <a:ext cx="584" cy="403"/>
                <a:chOff x="1215" y="1440"/>
                <a:chExt cx="584" cy="403"/>
              </a:xfrm>
            </p:grpSpPr>
            <p:sp>
              <p:nvSpPr>
                <p:cNvPr id="228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1243" y="1440"/>
                  <a:ext cx="52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68" name="Rectangle 103"/>
                <p:cNvSpPr>
                  <a:spLocks noChangeArrowheads="1"/>
                </p:cNvSpPr>
                <p:nvPr/>
              </p:nvSpPr>
              <p:spPr bwMode="auto">
                <a:xfrm>
                  <a:off x="1215" y="1440"/>
                  <a:ext cx="58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6" name="Group 104"/>
              <p:cNvGrpSpPr>
                <a:grpSpLocks/>
              </p:cNvGrpSpPr>
              <p:nvPr/>
            </p:nvGrpSpPr>
            <p:grpSpPr bwMode="auto">
              <a:xfrm>
                <a:off x="1799" y="1440"/>
                <a:ext cx="519" cy="403"/>
                <a:chOff x="1799" y="1440"/>
                <a:chExt cx="519" cy="403"/>
              </a:xfrm>
            </p:grpSpPr>
            <p:sp>
              <p:nvSpPr>
                <p:cNvPr id="228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27" y="1440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1799" y="1440"/>
                  <a:ext cx="51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7" name="Group 107"/>
              <p:cNvGrpSpPr>
                <a:grpSpLocks/>
              </p:cNvGrpSpPr>
              <p:nvPr/>
            </p:nvGrpSpPr>
            <p:grpSpPr bwMode="auto">
              <a:xfrm>
                <a:off x="2318" y="1440"/>
                <a:ext cx="542" cy="403"/>
                <a:chOff x="2318" y="1440"/>
                <a:chExt cx="542" cy="403"/>
              </a:xfrm>
            </p:grpSpPr>
            <p:sp>
              <p:nvSpPr>
                <p:cNvPr id="22863" name="Rectangle 108"/>
                <p:cNvSpPr>
                  <a:spLocks noChangeArrowheads="1"/>
                </p:cNvSpPr>
                <p:nvPr/>
              </p:nvSpPr>
              <p:spPr bwMode="auto">
                <a:xfrm>
                  <a:off x="2346" y="1440"/>
                  <a:ext cx="48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64" name="Rectangle 109"/>
                <p:cNvSpPr>
                  <a:spLocks noChangeArrowheads="1"/>
                </p:cNvSpPr>
                <p:nvPr/>
              </p:nvSpPr>
              <p:spPr bwMode="auto">
                <a:xfrm>
                  <a:off x="2318" y="1440"/>
                  <a:ext cx="5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8" name="Group 110"/>
              <p:cNvGrpSpPr>
                <a:grpSpLocks/>
              </p:cNvGrpSpPr>
              <p:nvPr/>
            </p:nvGrpSpPr>
            <p:grpSpPr bwMode="auto">
              <a:xfrm>
                <a:off x="2860" y="1440"/>
                <a:ext cx="507" cy="403"/>
                <a:chOff x="2860" y="1440"/>
                <a:chExt cx="507" cy="403"/>
              </a:xfrm>
            </p:grpSpPr>
            <p:sp>
              <p:nvSpPr>
                <p:cNvPr id="22861" name="Rectangle 111"/>
                <p:cNvSpPr>
                  <a:spLocks noChangeArrowheads="1"/>
                </p:cNvSpPr>
                <p:nvPr/>
              </p:nvSpPr>
              <p:spPr bwMode="auto">
                <a:xfrm>
                  <a:off x="2888" y="1440"/>
                  <a:ext cx="45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6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860" y="1440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79" name="Group 113"/>
              <p:cNvGrpSpPr>
                <a:grpSpLocks/>
              </p:cNvGrpSpPr>
              <p:nvPr/>
            </p:nvGrpSpPr>
            <p:grpSpPr bwMode="auto">
              <a:xfrm>
                <a:off x="3367" y="1440"/>
                <a:ext cx="543" cy="403"/>
                <a:chOff x="3367" y="1440"/>
                <a:chExt cx="543" cy="403"/>
              </a:xfrm>
            </p:grpSpPr>
            <p:sp>
              <p:nvSpPr>
                <p:cNvPr id="22859" name="Rectangle 114"/>
                <p:cNvSpPr>
                  <a:spLocks noChangeArrowheads="1"/>
                </p:cNvSpPr>
                <p:nvPr/>
              </p:nvSpPr>
              <p:spPr bwMode="auto">
                <a:xfrm>
                  <a:off x="3395" y="1440"/>
                  <a:ext cx="48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60" name="Rectangle 115"/>
                <p:cNvSpPr>
                  <a:spLocks noChangeArrowheads="1"/>
                </p:cNvSpPr>
                <p:nvPr/>
              </p:nvSpPr>
              <p:spPr bwMode="auto">
                <a:xfrm>
                  <a:off x="3367" y="1440"/>
                  <a:ext cx="54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0" name="Group 116"/>
              <p:cNvGrpSpPr>
                <a:grpSpLocks/>
              </p:cNvGrpSpPr>
              <p:nvPr/>
            </p:nvGrpSpPr>
            <p:grpSpPr bwMode="auto">
              <a:xfrm>
                <a:off x="3910" y="1440"/>
                <a:ext cx="503" cy="403"/>
                <a:chOff x="3910" y="1440"/>
                <a:chExt cx="503" cy="403"/>
              </a:xfrm>
            </p:grpSpPr>
            <p:sp>
              <p:nvSpPr>
                <p:cNvPr id="2285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938" y="1440"/>
                  <a:ext cx="44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58" name="Rectangle 118"/>
                <p:cNvSpPr>
                  <a:spLocks noChangeArrowheads="1"/>
                </p:cNvSpPr>
                <p:nvPr/>
              </p:nvSpPr>
              <p:spPr bwMode="auto">
                <a:xfrm>
                  <a:off x="3910" y="1440"/>
                  <a:ext cx="5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1" name="Group 119"/>
              <p:cNvGrpSpPr>
                <a:grpSpLocks/>
              </p:cNvGrpSpPr>
              <p:nvPr/>
            </p:nvGrpSpPr>
            <p:grpSpPr bwMode="auto">
              <a:xfrm>
                <a:off x="4413" y="1440"/>
                <a:ext cx="489" cy="403"/>
                <a:chOff x="4413" y="1440"/>
                <a:chExt cx="489" cy="403"/>
              </a:xfrm>
            </p:grpSpPr>
            <p:sp>
              <p:nvSpPr>
                <p:cNvPr id="22855" name="Rectangle 120"/>
                <p:cNvSpPr>
                  <a:spLocks noChangeArrowheads="1"/>
                </p:cNvSpPr>
                <p:nvPr/>
              </p:nvSpPr>
              <p:spPr bwMode="auto">
                <a:xfrm>
                  <a:off x="4441" y="1440"/>
                  <a:ext cx="43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5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413" y="1440"/>
                  <a:ext cx="4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2" name="Group 122"/>
              <p:cNvGrpSpPr>
                <a:grpSpLocks/>
              </p:cNvGrpSpPr>
              <p:nvPr/>
            </p:nvGrpSpPr>
            <p:grpSpPr bwMode="auto">
              <a:xfrm>
                <a:off x="4902" y="1440"/>
                <a:ext cx="654" cy="403"/>
                <a:chOff x="4902" y="1440"/>
                <a:chExt cx="654" cy="403"/>
              </a:xfrm>
            </p:grpSpPr>
            <p:sp>
              <p:nvSpPr>
                <p:cNvPr id="22853" name="Rectangle 123"/>
                <p:cNvSpPr>
                  <a:spLocks noChangeArrowheads="1"/>
                </p:cNvSpPr>
                <p:nvPr/>
              </p:nvSpPr>
              <p:spPr bwMode="auto">
                <a:xfrm>
                  <a:off x="4930" y="1440"/>
                  <a:ext cx="59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54" name="Rectangle 124"/>
                <p:cNvSpPr>
                  <a:spLocks noChangeArrowheads="1"/>
                </p:cNvSpPr>
                <p:nvPr/>
              </p:nvSpPr>
              <p:spPr bwMode="auto">
                <a:xfrm>
                  <a:off x="4902" y="1440"/>
                  <a:ext cx="6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3" name="Group 125"/>
              <p:cNvGrpSpPr>
                <a:grpSpLocks/>
              </p:cNvGrpSpPr>
              <p:nvPr/>
            </p:nvGrpSpPr>
            <p:grpSpPr bwMode="auto">
              <a:xfrm>
                <a:off x="0" y="1843"/>
                <a:ext cx="627" cy="403"/>
                <a:chOff x="0" y="1843"/>
                <a:chExt cx="627" cy="403"/>
              </a:xfrm>
            </p:grpSpPr>
            <p:sp>
              <p:nvSpPr>
                <p:cNvPr id="22851" name="Rectangle 126"/>
                <p:cNvSpPr>
                  <a:spLocks noChangeArrowheads="1"/>
                </p:cNvSpPr>
                <p:nvPr/>
              </p:nvSpPr>
              <p:spPr bwMode="auto">
                <a:xfrm>
                  <a:off x="28" y="1843"/>
                  <a:ext cx="57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trabalho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52" name="Rectangle 127"/>
                <p:cNvSpPr>
                  <a:spLocks noChangeArrowheads="1"/>
                </p:cNvSpPr>
                <p:nvPr/>
              </p:nvSpPr>
              <p:spPr bwMode="auto">
                <a:xfrm>
                  <a:off x="0" y="1843"/>
                  <a:ext cx="6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4" name="Group 128"/>
              <p:cNvGrpSpPr>
                <a:grpSpLocks/>
              </p:cNvGrpSpPr>
              <p:nvPr/>
            </p:nvGrpSpPr>
            <p:grpSpPr bwMode="auto">
              <a:xfrm>
                <a:off x="627" y="1843"/>
                <a:ext cx="588" cy="403"/>
                <a:chOff x="627" y="1843"/>
                <a:chExt cx="588" cy="403"/>
              </a:xfrm>
            </p:grpSpPr>
            <p:sp>
              <p:nvSpPr>
                <p:cNvPr id="22849" name="Rectangle 129"/>
                <p:cNvSpPr>
                  <a:spLocks noChangeArrowheads="1"/>
                </p:cNvSpPr>
                <p:nvPr/>
              </p:nvSpPr>
              <p:spPr bwMode="auto">
                <a:xfrm>
                  <a:off x="655" y="1843"/>
                  <a:ext cx="53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salários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50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1843"/>
                  <a:ext cx="5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5" name="Group 131"/>
              <p:cNvGrpSpPr>
                <a:grpSpLocks/>
              </p:cNvGrpSpPr>
              <p:nvPr/>
            </p:nvGrpSpPr>
            <p:grpSpPr bwMode="auto">
              <a:xfrm>
                <a:off x="1215" y="1843"/>
                <a:ext cx="584" cy="403"/>
                <a:chOff x="1215" y="1843"/>
                <a:chExt cx="584" cy="403"/>
              </a:xfrm>
            </p:grpSpPr>
            <p:sp>
              <p:nvSpPr>
                <p:cNvPr id="22847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3" y="1843"/>
                  <a:ext cx="52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48" name="Rectangle 133"/>
                <p:cNvSpPr>
                  <a:spLocks noChangeArrowheads="1"/>
                </p:cNvSpPr>
                <p:nvPr/>
              </p:nvSpPr>
              <p:spPr bwMode="auto">
                <a:xfrm>
                  <a:off x="1215" y="1843"/>
                  <a:ext cx="58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6" name="Group 134"/>
              <p:cNvGrpSpPr>
                <a:grpSpLocks/>
              </p:cNvGrpSpPr>
              <p:nvPr/>
            </p:nvGrpSpPr>
            <p:grpSpPr bwMode="auto">
              <a:xfrm>
                <a:off x="1799" y="1843"/>
                <a:ext cx="519" cy="403"/>
                <a:chOff x="1799" y="1843"/>
                <a:chExt cx="519" cy="403"/>
              </a:xfrm>
            </p:grpSpPr>
            <p:sp>
              <p:nvSpPr>
                <p:cNvPr id="228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7" y="1843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1799" y="1843"/>
                  <a:ext cx="51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7" name="Group 137"/>
              <p:cNvGrpSpPr>
                <a:grpSpLocks/>
              </p:cNvGrpSpPr>
              <p:nvPr/>
            </p:nvGrpSpPr>
            <p:grpSpPr bwMode="auto">
              <a:xfrm>
                <a:off x="2318" y="1843"/>
                <a:ext cx="542" cy="403"/>
                <a:chOff x="2318" y="1843"/>
                <a:chExt cx="542" cy="403"/>
              </a:xfrm>
            </p:grpSpPr>
            <p:sp>
              <p:nvSpPr>
                <p:cNvPr id="22843" name="Rectangle 138"/>
                <p:cNvSpPr>
                  <a:spLocks noChangeArrowheads="1"/>
                </p:cNvSpPr>
                <p:nvPr/>
              </p:nvSpPr>
              <p:spPr bwMode="auto">
                <a:xfrm>
                  <a:off x="2346" y="1843"/>
                  <a:ext cx="48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44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18" y="1843"/>
                  <a:ext cx="5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8" name="Group 140"/>
              <p:cNvGrpSpPr>
                <a:grpSpLocks/>
              </p:cNvGrpSpPr>
              <p:nvPr/>
            </p:nvGrpSpPr>
            <p:grpSpPr bwMode="auto">
              <a:xfrm>
                <a:off x="2860" y="1843"/>
                <a:ext cx="507" cy="403"/>
                <a:chOff x="2860" y="1843"/>
                <a:chExt cx="507" cy="403"/>
              </a:xfrm>
            </p:grpSpPr>
            <p:sp>
              <p:nvSpPr>
                <p:cNvPr id="22841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88" y="1843"/>
                  <a:ext cx="45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4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60" y="1843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89" name="Group 143"/>
              <p:cNvGrpSpPr>
                <a:grpSpLocks/>
              </p:cNvGrpSpPr>
              <p:nvPr/>
            </p:nvGrpSpPr>
            <p:grpSpPr bwMode="auto">
              <a:xfrm>
                <a:off x="3367" y="1843"/>
                <a:ext cx="543" cy="403"/>
                <a:chOff x="3367" y="1843"/>
                <a:chExt cx="543" cy="403"/>
              </a:xfrm>
            </p:grpSpPr>
            <p:sp>
              <p:nvSpPr>
                <p:cNvPr id="22839" name="Rectangle 144"/>
                <p:cNvSpPr>
                  <a:spLocks noChangeArrowheads="1"/>
                </p:cNvSpPr>
                <p:nvPr/>
              </p:nvSpPr>
              <p:spPr bwMode="auto">
                <a:xfrm>
                  <a:off x="3395" y="1843"/>
                  <a:ext cx="48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40" name="Rectangle 145"/>
                <p:cNvSpPr>
                  <a:spLocks noChangeArrowheads="1"/>
                </p:cNvSpPr>
                <p:nvPr/>
              </p:nvSpPr>
              <p:spPr bwMode="auto">
                <a:xfrm>
                  <a:off x="3367" y="1843"/>
                  <a:ext cx="54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0" name="Group 146"/>
              <p:cNvGrpSpPr>
                <a:grpSpLocks/>
              </p:cNvGrpSpPr>
              <p:nvPr/>
            </p:nvGrpSpPr>
            <p:grpSpPr bwMode="auto">
              <a:xfrm>
                <a:off x="3910" y="1843"/>
                <a:ext cx="503" cy="403"/>
                <a:chOff x="3910" y="1843"/>
                <a:chExt cx="503" cy="403"/>
              </a:xfrm>
            </p:grpSpPr>
            <p:sp>
              <p:nvSpPr>
                <p:cNvPr id="2283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938" y="1843"/>
                  <a:ext cx="44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38" name="Rectangle 148"/>
                <p:cNvSpPr>
                  <a:spLocks noChangeArrowheads="1"/>
                </p:cNvSpPr>
                <p:nvPr/>
              </p:nvSpPr>
              <p:spPr bwMode="auto">
                <a:xfrm>
                  <a:off x="3910" y="1843"/>
                  <a:ext cx="5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1" name="Group 149"/>
              <p:cNvGrpSpPr>
                <a:grpSpLocks/>
              </p:cNvGrpSpPr>
              <p:nvPr/>
            </p:nvGrpSpPr>
            <p:grpSpPr bwMode="auto">
              <a:xfrm>
                <a:off x="4413" y="1843"/>
                <a:ext cx="489" cy="403"/>
                <a:chOff x="4413" y="1843"/>
                <a:chExt cx="489" cy="403"/>
              </a:xfrm>
            </p:grpSpPr>
            <p:sp>
              <p:nvSpPr>
                <p:cNvPr id="22835" name="Rectangle 150"/>
                <p:cNvSpPr>
                  <a:spLocks noChangeArrowheads="1"/>
                </p:cNvSpPr>
                <p:nvPr/>
              </p:nvSpPr>
              <p:spPr bwMode="auto">
                <a:xfrm>
                  <a:off x="4441" y="1843"/>
                  <a:ext cx="43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36" name="Rectangle 151"/>
                <p:cNvSpPr>
                  <a:spLocks noChangeArrowheads="1"/>
                </p:cNvSpPr>
                <p:nvPr/>
              </p:nvSpPr>
              <p:spPr bwMode="auto">
                <a:xfrm>
                  <a:off x="4413" y="1843"/>
                  <a:ext cx="4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2" name="Group 152"/>
              <p:cNvGrpSpPr>
                <a:grpSpLocks/>
              </p:cNvGrpSpPr>
              <p:nvPr/>
            </p:nvGrpSpPr>
            <p:grpSpPr bwMode="auto">
              <a:xfrm>
                <a:off x="4902" y="1843"/>
                <a:ext cx="654" cy="403"/>
                <a:chOff x="4902" y="1843"/>
                <a:chExt cx="654" cy="403"/>
              </a:xfrm>
            </p:grpSpPr>
            <p:sp>
              <p:nvSpPr>
                <p:cNvPr id="22833" name="Rectangle 153"/>
                <p:cNvSpPr>
                  <a:spLocks noChangeArrowheads="1"/>
                </p:cNvSpPr>
                <p:nvPr/>
              </p:nvSpPr>
              <p:spPr bwMode="auto">
                <a:xfrm>
                  <a:off x="4930" y="1843"/>
                  <a:ext cx="59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34" name="Rectangle 154"/>
                <p:cNvSpPr>
                  <a:spLocks noChangeArrowheads="1"/>
                </p:cNvSpPr>
                <p:nvPr/>
              </p:nvSpPr>
              <p:spPr bwMode="auto">
                <a:xfrm>
                  <a:off x="4902" y="1843"/>
                  <a:ext cx="6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3" name="Group 155"/>
              <p:cNvGrpSpPr>
                <a:grpSpLocks/>
              </p:cNvGrpSpPr>
              <p:nvPr/>
            </p:nvGrpSpPr>
            <p:grpSpPr bwMode="auto">
              <a:xfrm>
                <a:off x="0" y="2246"/>
                <a:ext cx="627" cy="403"/>
                <a:chOff x="0" y="2246"/>
                <a:chExt cx="627" cy="403"/>
              </a:xfrm>
            </p:grpSpPr>
            <p:sp>
              <p:nvSpPr>
                <p:cNvPr id="22831" name="Rectangle 156"/>
                <p:cNvSpPr>
                  <a:spLocks noChangeArrowheads="1"/>
                </p:cNvSpPr>
                <p:nvPr/>
              </p:nvSpPr>
              <p:spPr bwMode="auto">
                <a:xfrm>
                  <a:off x="28" y="2246"/>
                  <a:ext cx="57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capital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32" name="Rectangle 157"/>
                <p:cNvSpPr>
                  <a:spLocks noChangeArrowheads="1"/>
                </p:cNvSpPr>
                <p:nvPr/>
              </p:nvSpPr>
              <p:spPr bwMode="auto">
                <a:xfrm>
                  <a:off x="0" y="2246"/>
                  <a:ext cx="6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4" name="Group 158"/>
              <p:cNvGrpSpPr>
                <a:grpSpLocks/>
              </p:cNvGrpSpPr>
              <p:nvPr/>
            </p:nvGrpSpPr>
            <p:grpSpPr bwMode="auto">
              <a:xfrm>
                <a:off x="627" y="2246"/>
                <a:ext cx="588" cy="403"/>
                <a:chOff x="627" y="2246"/>
                <a:chExt cx="588" cy="403"/>
              </a:xfrm>
            </p:grpSpPr>
            <p:sp>
              <p:nvSpPr>
                <p:cNvPr id="22829" name="Rectangle 159"/>
                <p:cNvSpPr>
                  <a:spLocks noChangeArrowheads="1"/>
                </p:cNvSpPr>
                <p:nvPr/>
              </p:nvSpPr>
              <p:spPr bwMode="auto">
                <a:xfrm>
                  <a:off x="655" y="2246"/>
                  <a:ext cx="53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rendimento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30" name="Rectangle 160"/>
                <p:cNvSpPr>
                  <a:spLocks noChangeArrowheads="1"/>
                </p:cNvSpPr>
                <p:nvPr/>
              </p:nvSpPr>
              <p:spPr bwMode="auto">
                <a:xfrm>
                  <a:off x="627" y="2246"/>
                  <a:ext cx="5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5" name="Group 161"/>
              <p:cNvGrpSpPr>
                <a:grpSpLocks/>
              </p:cNvGrpSpPr>
              <p:nvPr/>
            </p:nvGrpSpPr>
            <p:grpSpPr bwMode="auto">
              <a:xfrm>
                <a:off x="1215" y="2246"/>
                <a:ext cx="584" cy="403"/>
                <a:chOff x="1215" y="2246"/>
                <a:chExt cx="584" cy="403"/>
              </a:xfrm>
            </p:grpSpPr>
            <p:sp>
              <p:nvSpPr>
                <p:cNvPr id="22827" name="Rectangle 162"/>
                <p:cNvSpPr>
                  <a:spLocks noChangeArrowheads="1"/>
                </p:cNvSpPr>
                <p:nvPr/>
              </p:nvSpPr>
              <p:spPr bwMode="auto">
                <a:xfrm>
                  <a:off x="1243" y="2246"/>
                  <a:ext cx="52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28" name="Rectangle 163"/>
                <p:cNvSpPr>
                  <a:spLocks noChangeArrowheads="1"/>
                </p:cNvSpPr>
                <p:nvPr/>
              </p:nvSpPr>
              <p:spPr bwMode="auto">
                <a:xfrm>
                  <a:off x="1215" y="2246"/>
                  <a:ext cx="58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6" name="Group 164"/>
              <p:cNvGrpSpPr>
                <a:grpSpLocks/>
              </p:cNvGrpSpPr>
              <p:nvPr/>
            </p:nvGrpSpPr>
            <p:grpSpPr bwMode="auto">
              <a:xfrm>
                <a:off x="1799" y="2246"/>
                <a:ext cx="519" cy="403"/>
                <a:chOff x="1799" y="2246"/>
                <a:chExt cx="519" cy="403"/>
              </a:xfrm>
            </p:grpSpPr>
            <p:sp>
              <p:nvSpPr>
                <p:cNvPr id="2282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7" y="2246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26" name="Rectangle 166"/>
                <p:cNvSpPr>
                  <a:spLocks noChangeArrowheads="1"/>
                </p:cNvSpPr>
                <p:nvPr/>
              </p:nvSpPr>
              <p:spPr bwMode="auto">
                <a:xfrm>
                  <a:off x="1799" y="2246"/>
                  <a:ext cx="51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7" name="Group 167"/>
              <p:cNvGrpSpPr>
                <a:grpSpLocks/>
              </p:cNvGrpSpPr>
              <p:nvPr/>
            </p:nvGrpSpPr>
            <p:grpSpPr bwMode="auto">
              <a:xfrm>
                <a:off x="2318" y="2246"/>
                <a:ext cx="542" cy="403"/>
                <a:chOff x="2318" y="2246"/>
                <a:chExt cx="542" cy="403"/>
              </a:xfrm>
            </p:grpSpPr>
            <p:sp>
              <p:nvSpPr>
                <p:cNvPr id="22823" name="Rectangle 168"/>
                <p:cNvSpPr>
                  <a:spLocks noChangeArrowheads="1"/>
                </p:cNvSpPr>
                <p:nvPr/>
              </p:nvSpPr>
              <p:spPr bwMode="auto">
                <a:xfrm>
                  <a:off x="2346" y="2246"/>
                  <a:ext cx="48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24" name="Rectangle 169"/>
                <p:cNvSpPr>
                  <a:spLocks noChangeArrowheads="1"/>
                </p:cNvSpPr>
                <p:nvPr/>
              </p:nvSpPr>
              <p:spPr bwMode="auto">
                <a:xfrm>
                  <a:off x="2318" y="2246"/>
                  <a:ext cx="5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8" name="Group 170"/>
              <p:cNvGrpSpPr>
                <a:grpSpLocks/>
              </p:cNvGrpSpPr>
              <p:nvPr/>
            </p:nvGrpSpPr>
            <p:grpSpPr bwMode="auto">
              <a:xfrm>
                <a:off x="2860" y="2246"/>
                <a:ext cx="507" cy="403"/>
                <a:chOff x="2860" y="2246"/>
                <a:chExt cx="507" cy="403"/>
              </a:xfrm>
            </p:grpSpPr>
            <p:sp>
              <p:nvSpPr>
                <p:cNvPr id="22821" name="Rectangle 171"/>
                <p:cNvSpPr>
                  <a:spLocks noChangeArrowheads="1"/>
                </p:cNvSpPr>
                <p:nvPr/>
              </p:nvSpPr>
              <p:spPr bwMode="auto">
                <a:xfrm>
                  <a:off x="2888" y="2246"/>
                  <a:ext cx="45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22" name="Rectangle 172"/>
                <p:cNvSpPr>
                  <a:spLocks noChangeArrowheads="1"/>
                </p:cNvSpPr>
                <p:nvPr/>
              </p:nvSpPr>
              <p:spPr bwMode="auto">
                <a:xfrm>
                  <a:off x="2860" y="2246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599" name="Group 173"/>
              <p:cNvGrpSpPr>
                <a:grpSpLocks/>
              </p:cNvGrpSpPr>
              <p:nvPr/>
            </p:nvGrpSpPr>
            <p:grpSpPr bwMode="auto">
              <a:xfrm>
                <a:off x="3367" y="2246"/>
                <a:ext cx="543" cy="403"/>
                <a:chOff x="3367" y="2246"/>
                <a:chExt cx="543" cy="403"/>
              </a:xfrm>
            </p:grpSpPr>
            <p:sp>
              <p:nvSpPr>
                <p:cNvPr id="22819" name="Rectangle 174"/>
                <p:cNvSpPr>
                  <a:spLocks noChangeArrowheads="1"/>
                </p:cNvSpPr>
                <p:nvPr/>
              </p:nvSpPr>
              <p:spPr bwMode="auto">
                <a:xfrm>
                  <a:off x="3395" y="2246"/>
                  <a:ext cx="48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20" name="Rectangle 175"/>
                <p:cNvSpPr>
                  <a:spLocks noChangeArrowheads="1"/>
                </p:cNvSpPr>
                <p:nvPr/>
              </p:nvSpPr>
              <p:spPr bwMode="auto">
                <a:xfrm>
                  <a:off x="3367" y="2246"/>
                  <a:ext cx="54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0" name="Group 176"/>
              <p:cNvGrpSpPr>
                <a:grpSpLocks/>
              </p:cNvGrpSpPr>
              <p:nvPr/>
            </p:nvGrpSpPr>
            <p:grpSpPr bwMode="auto">
              <a:xfrm>
                <a:off x="3910" y="2246"/>
                <a:ext cx="503" cy="403"/>
                <a:chOff x="3910" y="2246"/>
                <a:chExt cx="503" cy="403"/>
              </a:xfrm>
            </p:grpSpPr>
            <p:sp>
              <p:nvSpPr>
                <p:cNvPr id="22817" name="Rectangle 177"/>
                <p:cNvSpPr>
                  <a:spLocks noChangeArrowheads="1"/>
                </p:cNvSpPr>
                <p:nvPr/>
              </p:nvSpPr>
              <p:spPr bwMode="auto">
                <a:xfrm>
                  <a:off x="3938" y="2246"/>
                  <a:ext cx="44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18" name="Rectangle 178"/>
                <p:cNvSpPr>
                  <a:spLocks noChangeArrowheads="1"/>
                </p:cNvSpPr>
                <p:nvPr/>
              </p:nvSpPr>
              <p:spPr bwMode="auto">
                <a:xfrm>
                  <a:off x="3910" y="2246"/>
                  <a:ext cx="5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1" name="Group 179"/>
              <p:cNvGrpSpPr>
                <a:grpSpLocks/>
              </p:cNvGrpSpPr>
              <p:nvPr/>
            </p:nvGrpSpPr>
            <p:grpSpPr bwMode="auto">
              <a:xfrm>
                <a:off x="4413" y="2246"/>
                <a:ext cx="489" cy="403"/>
                <a:chOff x="4413" y="2246"/>
                <a:chExt cx="489" cy="403"/>
              </a:xfrm>
            </p:grpSpPr>
            <p:sp>
              <p:nvSpPr>
                <p:cNvPr id="22815" name="Rectangle 180"/>
                <p:cNvSpPr>
                  <a:spLocks noChangeArrowheads="1"/>
                </p:cNvSpPr>
                <p:nvPr/>
              </p:nvSpPr>
              <p:spPr bwMode="auto">
                <a:xfrm>
                  <a:off x="4441" y="2246"/>
                  <a:ext cx="43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16" name="Rectangle 181"/>
                <p:cNvSpPr>
                  <a:spLocks noChangeArrowheads="1"/>
                </p:cNvSpPr>
                <p:nvPr/>
              </p:nvSpPr>
              <p:spPr bwMode="auto">
                <a:xfrm>
                  <a:off x="4413" y="2246"/>
                  <a:ext cx="4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2" name="Group 182"/>
              <p:cNvGrpSpPr>
                <a:grpSpLocks/>
              </p:cNvGrpSpPr>
              <p:nvPr/>
            </p:nvGrpSpPr>
            <p:grpSpPr bwMode="auto">
              <a:xfrm>
                <a:off x="4902" y="2246"/>
                <a:ext cx="654" cy="403"/>
                <a:chOff x="4902" y="2246"/>
                <a:chExt cx="654" cy="403"/>
              </a:xfrm>
            </p:grpSpPr>
            <p:sp>
              <p:nvSpPr>
                <p:cNvPr id="22813" name="Rectangle 183"/>
                <p:cNvSpPr>
                  <a:spLocks noChangeArrowheads="1"/>
                </p:cNvSpPr>
                <p:nvPr/>
              </p:nvSpPr>
              <p:spPr bwMode="auto">
                <a:xfrm>
                  <a:off x="4930" y="2246"/>
                  <a:ext cx="59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14" name="Rectangle 184"/>
                <p:cNvSpPr>
                  <a:spLocks noChangeArrowheads="1"/>
                </p:cNvSpPr>
                <p:nvPr/>
              </p:nvSpPr>
              <p:spPr bwMode="auto">
                <a:xfrm>
                  <a:off x="4902" y="2246"/>
                  <a:ext cx="6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3" name="Group 185"/>
              <p:cNvGrpSpPr>
                <a:grpSpLocks/>
              </p:cNvGrpSpPr>
              <p:nvPr/>
            </p:nvGrpSpPr>
            <p:grpSpPr bwMode="auto">
              <a:xfrm>
                <a:off x="0" y="2649"/>
                <a:ext cx="627" cy="403"/>
                <a:chOff x="0" y="2649"/>
                <a:chExt cx="627" cy="403"/>
              </a:xfrm>
            </p:grpSpPr>
            <p:sp>
              <p:nvSpPr>
                <p:cNvPr id="22811" name="Rectangle 186"/>
                <p:cNvSpPr>
                  <a:spLocks noChangeArrowheads="1"/>
                </p:cNvSpPr>
                <p:nvPr/>
              </p:nvSpPr>
              <p:spPr bwMode="auto">
                <a:xfrm>
                  <a:off x="28" y="2649"/>
                  <a:ext cx="57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Instituições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12" name="Rectangle 187"/>
                <p:cNvSpPr>
                  <a:spLocks noChangeArrowheads="1"/>
                </p:cNvSpPr>
                <p:nvPr/>
              </p:nvSpPr>
              <p:spPr bwMode="auto">
                <a:xfrm>
                  <a:off x="0" y="2649"/>
                  <a:ext cx="6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4" name="Group 188"/>
              <p:cNvGrpSpPr>
                <a:grpSpLocks/>
              </p:cNvGrpSpPr>
              <p:nvPr/>
            </p:nvGrpSpPr>
            <p:grpSpPr bwMode="auto">
              <a:xfrm>
                <a:off x="627" y="2649"/>
                <a:ext cx="588" cy="403"/>
                <a:chOff x="627" y="2649"/>
                <a:chExt cx="588" cy="403"/>
              </a:xfrm>
            </p:grpSpPr>
            <p:sp>
              <p:nvSpPr>
                <p:cNvPr id="22809" name="Rectangle 189"/>
                <p:cNvSpPr>
                  <a:spLocks noChangeArrowheads="1"/>
                </p:cNvSpPr>
                <p:nvPr/>
              </p:nvSpPr>
              <p:spPr bwMode="auto">
                <a:xfrm>
                  <a:off x="655" y="2649"/>
                  <a:ext cx="53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10" name="Rectangle 190"/>
                <p:cNvSpPr>
                  <a:spLocks noChangeArrowheads="1"/>
                </p:cNvSpPr>
                <p:nvPr/>
              </p:nvSpPr>
              <p:spPr bwMode="auto">
                <a:xfrm>
                  <a:off x="627" y="2649"/>
                  <a:ext cx="5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5" name="Group 191"/>
              <p:cNvGrpSpPr>
                <a:grpSpLocks/>
              </p:cNvGrpSpPr>
              <p:nvPr/>
            </p:nvGrpSpPr>
            <p:grpSpPr bwMode="auto">
              <a:xfrm>
                <a:off x="1215" y="2649"/>
                <a:ext cx="584" cy="403"/>
                <a:chOff x="1215" y="2649"/>
                <a:chExt cx="584" cy="403"/>
              </a:xfrm>
            </p:grpSpPr>
            <p:sp>
              <p:nvSpPr>
                <p:cNvPr id="22807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3" y="2649"/>
                  <a:ext cx="52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08" name="Rectangle 193"/>
                <p:cNvSpPr>
                  <a:spLocks noChangeArrowheads="1"/>
                </p:cNvSpPr>
                <p:nvPr/>
              </p:nvSpPr>
              <p:spPr bwMode="auto">
                <a:xfrm>
                  <a:off x="1215" y="2649"/>
                  <a:ext cx="58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6" name="Group 194"/>
              <p:cNvGrpSpPr>
                <a:grpSpLocks/>
              </p:cNvGrpSpPr>
              <p:nvPr/>
            </p:nvGrpSpPr>
            <p:grpSpPr bwMode="auto">
              <a:xfrm>
                <a:off x="1799" y="2649"/>
                <a:ext cx="519" cy="403"/>
                <a:chOff x="1799" y="2649"/>
                <a:chExt cx="519" cy="403"/>
              </a:xfrm>
            </p:grpSpPr>
            <p:sp>
              <p:nvSpPr>
                <p:cNvPr id="228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7" y="2649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799" y="2649"/>
                  <a:ext cx="51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7" name="Group 197"/>
              <p:cNvGrpSpPr>
                <a:grpSpLocks/>
              </p:cNvGrpSpPr>
              <p:nvPr/>
            </p:nvGrpSpPr>
            <p:grpSpPr bwMode="auto">
              <a:xfrm>
                <a:off x="2318" y="2649"/>
                <a:ext cx="542" cy="403"/>
                <a:chOff x="2318" y="2649"/>
                <a:chExt cx="542" cy="403"/>
              </a:xfrm>
            </p:grpSpPr>
            <p:sp>
              <p:nvSpPr>
                <p:cNvPr id="22803" name="Rectangle 198"/>
                <p:cNvSpPr>
                  <a:spLocks noChangeArrowheads="1"/>
                </p:cNvSpPr>
                <p:nvPr/>
              </p:nvSpPr>
              <p:spPr bwMode="auto">
                <a:xfrm>
                  <a:off x="2346" y="2649"/>
                  <a:ext cx="48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04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18" y="2649"/>
                  <a:ext cx="5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8" name="Group 200"/>
              <p:cNvGrpSpPr>
                <a:grpSpLocks/>
              </p:cNvGrpSpPr>
              <p:nvPr/>
            </p:nvGrpSpPr>
            <p:grpSpPr bwMode="auto">
              <a:xfrm>
                <a:off x="2860" y="2649"/>
                <a:ext cx="507" cy="403"/>
                <a:chOff x="2860" y="2649"/>
                <a:chExt cx="507" cy="403"/>
              </a:xfrm>
            </p:grpSpPr>
            <p:sp>
              <p:nvSpPr>
                <p:cNvPr id="22801" name="Rectangle 201"/>
                <p:cNvSpPr>
                  <a:spLocks noChangeArrowheads="1"/>
                </p:cNvSpPr>
                <p:nvPr/>
              </p:nvSpPr>
              <p:spPr bwMode="auto">
                <a:xfrm>
                  <a:off x="2888" y="2649"/>
                  <a:ext cx="45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0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60" y="2649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09" name="Group 203"/>
              <p:cNvGrpSpPr>
                <a:grpSpLocks/>
              </p:cNvGrpSpPr>
              <p:nvPr/>
            </p:nvGrpSpPr>
            <p:grpSpPr bwMode="auto">
              <a:xfrm>
                <a:off x="3367" y="2649"/>
                <a:ext cx="543" cy="403"/>
                <a:chOff x="3367" y="2649"/>
                <a:chExt cx="543" cy="403"/>
              </a:xfrm>
            </p:grpSpPr>
            <p:sp>
              <p:nvSpPr>
                <p:cNvPr id="22799" name="Rectangle 204"/>
                <p:cNvSpPr>
                  <a:spLocks noChangeArrowheads="1"/>
                </p:cNvSpPr>
                <p:nvPr/>
              </p:nvSpPr>
              <p:spPr bwMode="auto">
                <a:xfrm>
                  <a:off x="3395" y="2649"/>
                  <a:ext cx="48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800" name="Rectangle 205"/>
                <p:cNvSpPr>
                  <a:spLocks noChangeArrowheads="1"/>
                </p:cNvSpPr>
                <p:nvPr/>
              </p:nvSpPr>
              <p:spPr bwMode="auto">
                <a:xfrm>
                  <a:off x="3367" y="2649"/>
                  <a:ext cx="54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0" name="Group 206"/>
              <p:cNvGrpSpPr>
                <a:grpSpLocks/>
              </p:cNvGrpSpPr>
              <p:nvPr/>
            </p:nvGrpSpPr>
            <p:grpSpPr bwMode="auto">
              <a:xfrm>
                <a:off x="3910" y="2649"/>
                <a:ext cx="503" cy="403"/>
                <a:chOff x="3910" y="2649"/>
                <a:chExt cx="503" cy="403"/>
              </a:xfrm>
            </p:grpSpPr>
            <p:sp>
              <p:nvSpPr>
                <p:cNvPr id="2279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938" y="2649"/>
                  <a:ext cx="44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98" name="Rectangle 208"/>
                <p:cNvSpPr>
                  <a:spLocks noChangeArrowheads="1"/>
                </p:cNvSpPr>
                <p:nvPr/>
              </p:nvSpPr>
              <p:spPr bwMode="auto">
                <a:xfrm>
                  <a:off x="3910" y="2649"/>
                  <a:ext cx="5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1" name="Group 209"/>
              <p:cNvGrpSpPr>
                <a:grpSpLocks/>
              </p:cNvGrpSpPr>
              <p:nvPr/>
            </p:nvGrpSpPr>
            <p:grpSpPr bwMode="auto">
              <a:xfrm>
                <a:off x="4413" y="2649"/>
                <a:ext cx="489" cy="403"/>
                <a:chOff x="4413" y="2649"/>
                <a:chExt cx="489" cy="403"/>
              </a:xfrm>
            </p:grpSpPr>
            <p:sp>
              <p:nvSpPr>
                <p:cNvPr id="2279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441" y="2649"/>
                  <a:ext cx="43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9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413" y="2649"/>
                  <a:ext cx="4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2" name="Group 212"/>
              <p:cNvGrpSpPr>
                <a:grpSpLocks/>
              </p:cNvGrpSpPr>
              <p:nvPr/>
            </p:nvGrpSpPr>
            <p:grpSpPr bwMode="auto">
              <a:xfrm>
                <a:off x="4902" y="2649"/>
                <a:ext cx="654" cy="403"/>
                <a:chOff x="4902" y="2649"/>
                <a:chExt cx="654" cy="403"/>
              </a:xfrm>
            </p:grpSpPr>
            <p:sp>
              <p:nvSpPr>
                <p:cNvPr id="22793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30" y="2649"/>
                  <a:ext cx="59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94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02" y="2649"/>
                  <a:ext cx="6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3" name="Group 215"/>
              <p:cNvGrpSpPr>
                <a:grpSpLocks/>
              </p:cNvGrpSpPr>
              <p:nvPr/>
            </p:nvGrpSpPr>
            <p:grpSpPr bwMode="auto">
              <a:xfrm>
                <a:off x="0" y="3052"/>
                <a:ext cx="627" cy="480"/>
                <a:chOff x="0" y="3052"/>
                <a:chExt cx="627" cy="480"/>
              </a:xfrm>
            </p:grpSpPr>
            <p:sp>
              <p:nvSpPr>
                <p:cNvPr id="22791" name="Rectangle 216"/>
                <p:cNvSpPr>
                  <a:spLocks noChangeArrowheads="1"/>
                </p:cNvSpPr>
                <p:nvPr/>
              </p:nvSpPr>
              <p:spPr bwMode="auto">
                <a:xfrm>
                  <a:off x="28" y="3052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famílias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92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3052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4" name="Group 218"/>
              <p:cNvGrpSpPr>
                <a:grpSpLocks/>
              </p:cNvGrpSpPr>
              <p:nvPr/>
            </p:nvGrpSpPr>
            <p:grpSpPr bwMode="auto">
              <a:xfrm>
                <a:off x="627" y="3052"/>
                <a:ext cx="588" cy="480"/>
                <a:chOff x="627" y="3052"/>
                <a:chExt cx="588" cy="480"/>
              </a:xfrm>
            </p:grpSpPr>
            <p:sp>
              <p:nvSpPr>
                <p:cNvPr id="22789" name="Rectangle 219"/>
                <p:cNvSpPr>
                  <a:spLocks noChangeArrowheads="1"/>
                </p:cNvSpPr>
                <p:nvPr/>
              </p:nvSpPr>
              <p:spPr bwMode="auto">
                <a:xfrm>
                  <a:off x="655" y="3052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90" name="Rectangle 220"/>
                <p:cNvSpPr>
                  <a:spLocks noChangeArrowheads="1"/>
                </p:cNvSpPr>
                <p:nvPr/>
              </p:nvSpPr>
              <p:spPr bwMode="auto">
                <a:xfrm>
                  <a:off x="627" y="3052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5" name="Group 221"/>
              <p:cNvGrpSpPr>
                <a:grpSpLocks/>
              </p:cNvGrpSpPr>
              <p:nvPr/>
            </p:nvGrpSpPr>
            <p:grpSpPr bwMode="auto">
              <a:xfrm>
                <a:off x="1215" y="3052"/>
                <a:ext cx="584" cy="480"/>
                <a:chOff x="1215" y="3052"/>
                <a:chExt cx="584" cy="480"/>
              </a:xfrm>
            </p:grpSpPr>
            <p:sp>
              <p:nvSpPr>
                <p:cNvPr id="2278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243" y="3052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88" name="Rectangle 223"/>
                <p:cNvSpPr>
                  <a:spLocks noChangeArrowheads="1"/>
                </p:cNvSpPr>
                <p:nvPr/>
              </p:nvSpPr>
              <p:spPr bwMode="auto">
                <a:xfrm>
                  <a:off x="1215" y="3052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6" name="Group 224"/>
              <p:cNvGrpSpPr>
                <a:grpSpLocks/>
              </p:cNvGrpSpPr>
              <p:nvPr/>
            </p:nvGrpSpPr>
            <p:grpSpPr bwMode="auto">
              <a:xfrm>
                <a:off x="1799" y="3052"/>
                <a:ext cx="519" cy="480"/>
                <a:chOff x="1799" y="3052"/>
                <a:chExt cx="519" cy="480"/>
              </a:xfrm>
            </p:grpSpPr>
            <p:sp>
              <p:nvSpPr>
                <p:cNvPr id="22785" name="Rectangle 225"/>
                <p:cNvSpPr>
                  <a:spLocks noChangeArrowheads="1"/>
                </p:cNvSpPr>
                <p:nvPr/>
              </p:nvSpPr>
              <p:spPr bwMode="auto">
                <a:xfrm>
                  <a:off x="1827" y="3052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valor adi cionado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86" name="Rectangle 226"/>
                <p:cNvSpPr>
                  <a:spLocks noChangeArrowheads="1"/>
                </p:cNvSpPr>
                <p:nvPr/>
              </p:nvSpPr>
              <p:spPr bwMode="auto">
                <a:xfrm>
                  <a:off x="1799" y="3052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7" name="Group 227"/>
              <p:cNvGrpSpPr>
                <a:grpSpLocks/>
              </p:cNvGrpSpPr>
              <p:nvPr/>
            </p:nvGrpSpPr>
            <p:grpSpPr bwMode="auto">
              <a:xfrm>
                <a:off x="2318" y="3052"/>
                <a:ext cx="542" cy="480"/>
                <a:chOff x="2318" y="3052"/>
                <a:chExt cx="542" cy="480"/>
              </a:xfrm>
            </p:grpSpPr>
            <p:sp>
              <p:nvSpPr>
                <p:cNvPr id="22783" name="Rectangle 228"/>
                <p:cNvSpPr>
                  <a:spLocks noChangeArrowheads="1"/>
                </p:cNvSpPr>
                <p:nvPr/>
              </p:nvSpPr>
              <p:spPr bwMode="auto">
                <a:xfrm>
                  <a:off x="2346" y="3052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rendimen.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do capital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84" name="Rectangle 229"/>
                <p:cNvSpPr>
                  <a:spLocks noChangeArrowheads="1"/>
                </p:cNvSpPr>
                <p:nvPr/>
              </p:nvSpPr>
              <p:spPr bwMode="auto">
                <a:xfrm>
                  <a:off x="2318" y="3052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8" name="Group 230"/>
              <p:cNvGrpSpPr>
                <a:grpSpLocks/>
              </p:cNvGrpSpPr>
              <p:nvPr/>
            </p:nvGrpSpPr>
            <p:grpSpPr bwMode="auto">
              <a:xfrm>
                <a:off x="2860" y="3052"/>
                <a:ext cx="507" cy="480"/>
                <a:chOff x="2860" y="3052"/>
                <a:chExt cx="507" cy="480"/>
              </a:xfrm>
            </p:grpSpPr>
            <p:sp>
              <p:nvSpPr>
                <p:cNvPr id="22781" name="Rectangle 231"/>
                <p:cNvSpPr>
                  <a:spLocks noChangeArrowheads="1"/>
                </p:cNvSpPr>
                <p:nvPr/>
              </p:nvSpPr>
              <p:spPr bwMode="auto">
                <a:xfrm>
                  <a:off x="2888" y="3052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8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860" y="3052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19" name="Group 233"/>
              <p:cNvGrpSpPr>
                <a:grpSpLocks/>
              </p:cNvGrpSpPr>
              <p:nvPr/>
            </p:nvGrpSpPr>
            <p:grpSpPr bwMode="auto">
              <a:xfrm>
                <a:off x="3367" y="3052"/>
                <a:ext cx="543" cy="480"/>
                <a:chOff x="3367" y="3052"/>
                <a:chExt cx="543" cy="480"/>
              </a:xfrm>
            </p:grpSpPr>
            <p:sp>
              <p:nvSpPr>
                <p:cNvPr id="22779" name="Rectangle 234"/>
                <p:cNvSpPr>
                  <a:spLocks noChangeArrowheads="1"/>
                </p:cNvSpPr>
                <p:nvPr/>
              </p:nvSpPr>
              <p:spPr bwMode="auto">
                <a:xfrm>
                  <a:off x="3395" y="3052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transferên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cias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80" name="Rectangle 235"/>
                <p:cNvSpPr>
                  <a:spLocks noChangeArrowheads="1"/>
                </p:cNvSpPr>
                <p:nvPr/>
              </p:nvSpPr>
              <p:spPr bwMode="auto">
                <a:xfrm>
                  <a:off x="3367" y="3052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0" name="Group 236"/>
              <p:cNvGrpSpPr>
                <a:grpSpLocks/>
              </p:cNvGrpSpPr>
              <p:nvPr/>
            </p:nvGrpSpPr>
            <p:grpSpPr bwMode="auto">
              <a:xfrm>
                <a:off x="3910" y="3052"/>
                <a:ext cx="503" cy="480"/>
                <a:chOff x="3910" y="3052"/>
                <a:chExt cx="503" cy="480"/>
              </a:xfrm>
            </p:grpSpPr>
            <p:sp>
              <p:nvSpPr>
                <p:cNvPr id="22777" name="Rectangle 237"/>
                <p:cNvSpPr>
                  <a:spLocks noChangeArrowheads="1"/>
                </p:cNvSpPr>
                <p:nvPr/>
              </p:nvSpPr>
              <p:spPr bwMode="auto">
                <a:xfrm>
                  <a:off x="3938" y="3052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3910" y="3052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1" name="Group 239"/>
              <p:cNvGrpSpPr>
                <a:grpSpLocks/>
              </p:cNvGrpSpPr>
              <p:nvPr/>
            </p:nvGrpSpPr>
            <p:grpSpPr bwMode="auto">
              <a:xfrm>
                <a:off x="4413" y="3052"/>
                <a:ext cx="489" cy="480"/>
                <a:chOff x="4413" y="3052"/>
                <a:chExt cx="489" cy="480"/>
              </a:xfrm>
            </p:grpSpPr>
            <p:sp>
              <p:nvSpPr>
                <p:cNvPr id="22775" name="Rectangle 240"/>
                <p:cNvSpPr>
                  <a:spLocks noChangeArrowheads="1"/>
                </p:cNvSpPr>
                <p:nvPr/>
              </p:nvSpPr>
              <p:spPr bwMode="auto">
                <a:xfrm>
                  <a:off x="4441" y="3052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76" name="Rectangle 241"/>
                <p:cNvSpPr>
                  <a:spLocks noChangeArrowheads="1"/>
                </p:cNvSpPr>
                <p:nvPr/>
              </p:nvSpPr>
              <p:spPr bwMode="auto">
                <a:xfrm>
                  <a:off x="4413" y="3052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2" name="Group 242"/>
              <p:cNvGrpSpPr>
                <a:grpSpLocks/>
              </p:cNvGrpSpPr>
              <p:nvPr/>
            </p:nvGrpSpPr>
            <p:grpSpPr bwMode="auto">
              <a:xfrm>
                <a:off x="4902" y="3052"/>
                <a:ext cx="654" cy="480"/>
                <a:chOff x="4902" y="3052"/>
                <a:chExt cx="654" cy="480"/>
              </a:xfrm>
            </p:grpSpPr>
            <p:sp>
              <p:nvSpPr>
                <p:cNvPr id="22773" name="Rectangle 243"/>
                <p:cNvSpPr>
                  <a:spLocks noChangeArrowheads="1"/>
                </p:cNvSpPr>
                <p:nvPr/>
              </p:nvSpPr>
              <p:spPr bwMode="auto">
                <a:xfrm>
                  <a:off x="4930" y="3052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74" name="Rectangle 244"/>
                <p:cNvSpPr>
                  <a:spLocks noChangeArrowheads="1"/>
                </p:cNvSpPr>
                <p:nvPr/>
              </p:nvSpPr>
              <p:spPr bwMode="auto">
                <a:xfrm>
                  <a:off x="4902" y="3052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3" name="Group 245"/>
              <p:cNvGrpSpPr>
                <a:grpSpLocks/>
              </p:cNvGrpSpPr>
              <p:nvPr/>
            </p:nvGrpSpPr>
            <p:grpSpPr bwMode="auto">
              <a:xfrm>
                <a:off x="0" y="3532"/>
                <a:ext cx="627" cy="480"/>
                <a:chOff x="0" y="3532"/>
                <a:chExt cx="627" cy="480"/>
              </a:xfrm>
            </p:grpSpPr>
            <p:sp>
              <p:nvSpPr>
                <p:cNvPr id="22771" name="Rectangle 246"/>
                <p:cNvSpPr>
                  <a:spLocks noChangeArrowheads="1"/>
                </p:cNvSpPr>
                <p:nvPr/>
              </p:nvSpPr>
              <p:spPr bwMode="auto">
                <a:xfrm>
                  <a:off x="28" y="3532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governo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72" name="Rectangle 247"/>
                <p:cNvSpPr>
                  <a:spLocks noChangeArrowheads="1"/>
                </p:cNvSpPr>
                <p:nvPr/>
              </p:nvSpPr>
              <p:spPr bwMode="auto">
                <a:xfrm>
                  <a:off x="0" y="3532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4" name="Group 248"/>
              <p:cNvGrpSpPr>
                <a:grpSpLocks/>
              </p:cNvGrpSpPr>
              <p:nvPr/>
            </p:nvGrpSpPr>
            <p:grpSpPr bwMode="auto">
              <a:xfrm>
                <a:off x="627" y="3532"/>
                <a:ext cx="588" cy="480"/>
                <a:chOff x="627" y="3532"/>
                <a:chExt cx="588" cy="480"/>
              </a:xfrm>
            </p:grpSpPr>
            <p:sp>
              <p:nvSpPr>
                <p:cNvPr id="22769" name="Rectangle 249"/>
                <p:cNvSpPr>
                  <a:spLocks noChangeArrowheads="1"/>
                </p:cNvSpPr>
                <p:nvPr/>
              </p:nvSpPr>
              <p:spPr bwMode="auto">
                <a:xfrm>
                  <a:off x="655" y="3532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impostos indiretos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70" name="Rectangle 250"/>
                <p:cNvSpPr>
                  <a:spLocks noChangeArrowheads="1"/>
                </p:cNvSpPr>
                <p:nvPr/>
              </p:nvSpPr>
              <p:spPr bwMode="auto">
                <a:xfrm>
                  <a:off x="627" y="3532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5" name="Group 251"/>
              <p:cNvGrpSpPr>
                <a:grpSpLocks/>
              </p:cNvGrpSpPr>
              <p:nvPr/>
            </p:nvGrpSpPr>
            <p:grpSpPr bwMode="auto">
              <a:xfrm>
                <a:off x="1215" y="3532"/>
                <a:ext cx="584" cy="480"/>
                <a:chOff x="1215" y="3532"/>
                <a:chExt cx="584" cy="480"/>
              </a:xfrm>
            </p:grpSpPr>
            <p:sp>
              <p:nvSpPr>
                <p:cNvPr id="2276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3" y="3532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imposto de importação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6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215" y="3532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6" name="Group 254"/>
              <p:cNvGrpSpPr>
                <a:grpSpLocks/>
              </p:cNvGrpSpPr>
              <p:nvPr/>
            </p:nvGrpSpPr>
            <p:grpSpPr bwMode="auto">
              <a:xfrm>
                <a:off x="1799" y="3532"/>
                <a:ext cx="519" cy="480"/>
                <a:chOff x="1799" y="3532"/>
                <a:chExt cx="519" cy="480"/>
              </a:xfrm>
            </p:grpSpPr>
            <p:sp>
              <p:nvSpPr>
                <p:cNvPr id="227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7" y="3532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1799" y="3532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7" name="Group 257"/>
              <p:cNvGrpSpPr>
                <a:grpSpLocks/>
              </p:cNvGrpSpPr>
              <p:nvPr/>
            </p:nvGrpSpPr>
            <p:grpSpPr bwMode="auto">
              <a:xfrm>
                <a:off x="2318" y="3532"/>
                <a:ext cx="542" cy="480"/>
                <a:chOff x="2318" y="3532"/>
                <a:chExt cx="542" cy="480"/>
              </a:xfrm>
            </p:grpSpPr>
            <p:sp>
              <p:nvSpPr>
                <p:cNvPr id="22763" name="Rectangle 258"/>
                <p:cNvSpPr>
                  <a:spLocks noChangeArrowheads="1"/>
                </p:cNvSpPr>
                <p:nvPr/>
              </p:nvSpPr>
              <p:spPr bwMode="auto">
                <a:xfrm>
                  <a:off x="2346" y="3532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64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18" y="3532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8" name="Group 260"/>
              <p:cNvGrpSpPr>
                <a:grpSpLocks/>
              </p:cNvGrpSpPr>
              <p:nvPr/>
            </p:nvGrpSpPr>
            <p:grpSpPr bwMode="auto">
              <a:xfrm>
                <a:off x="2860" y="3532"/>
                <a:ext cx="507" cy="480"/>
                <a:chOff x="2860" y="3532"/>
                <a:chExt cx="507" cy="480"/>
              </a:xfrm>
            </p:grpSpPr>
            <p:sp>
              <p:nvSpPr>
                <p:cNvPr id="22761" name="Rectangle 261"/>
                <p:cNvSpPr>
                  <a:spLocks noChangeArrowheads="1"/>
                </p:cNvSpPr>
                <p:nvPr/>
              </p:nvSpPr>
              <p:spPr bwMode="auto">
                <a:xfrm>
                  <a:off x="2888" y="3532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impostos diretos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60" y="3532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29" name="Group 263"/>
              <p:cNvGrpSpPr>
                <a:grpSpLocks/>
              </p:cNvGrpSpPr>
              <p:nvPr/>
            </p:nvGrpSpPr>
            <p:grpSpPr bwMode="auto">
              <a:xfrm>
                <a:off x="3367" y="3532"/>
                <a:ext cx="543" cy="480"/>
                <a:chOff x="3367" y="3532"/>
                <a:chExt cx="543" cy="480"/>
              </a:xfrm>
            </p:grpSpPr>
            <p:sp>
              <p:nvSpPr>
                <p:cNvPr id="22759" name="Rectangle 264"/>
                <p:cNvSpPr>
                  <a:spLocks noChangeArrowheads="1"/>
                </p:cNvSpPr>
                <p:nvPr/>
              </p:nvSpPr>
              <p:spPr bwMode="auto">
                <a:xfrm>
                  <a:off x="3395" y="3532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60" name="Rectangle 265"/>
                <p:cNvSpPr>
                  <a:spLocks noChangeArrowheads="1"/>
                </p:cNvSpPr>
                <p:nvPr/>
              </p:nvSpPr>
              <p:spPr bwMode="auto">
                <a:xfrm>
                  <a:off x="3367" y="3532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0" name="Group 266"/>
              <p:cNvGrpSpPr>
                <a:grpSpLocks/>
              </p:cNvGrpSpPr>
              <p:nvPr/>
            </p:nvGrpSpPr>
            <p:grpSpPr bwMode="auto">
              <a:xfrm>
                <a:off x="3910" y="3532"/>
                <a:ext cx="503" cy="480"/>
                <a:chOff x="3910" y="3532"/>
                <a:chExt cx="503" cy="480"/>
              </a:xfrm>
            </p:grpSpPr>
            <p:sp>
              <p:nvSpPr>
                <p:cNvPr id="2275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938" y="3532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capitais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58" name="Rectangle 268"/>
                <p:cNvSpPr>
                  <a:spLocks noChangeArrowheads="1"/>
                </p:cNvSpPr>
                <p:nvPr/>
              </p:nvSpPr>
              <p:spPr bwMode="auto">
                <a:xfrm>
                  <a:off x="3910" y="3532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1" name="Group 269"/>
              <p:cNvGrpSpPr>
                <a:grpSpLocks/>
              </p:cNvGrpSpPr>
              <p:nvPr/>
            </p:nvGrpSpPr>
            <p:grpSpPr bwMode="auto">
              <a:xfrm>
                <a:off x="4413" y="3532"/>
                <a:ext cx="489" cy="480"/>
                <a:chOff x="4413" y="3532"/>
                <a:chExt cx="489" cy="480"/>
              </a:xfrm>
            </p:grpSpPr>
            <p:sp>
              <p:nvSpPr>
                <p:cNvPr id="22755" name="Rectangle 270"/>
                <p:cNvSpPr>
                  <a:spLocks noChangeArrowheads="1"/>
                </p:cNvSpPr>
                <p:nvPr/>
              </p:nvSpPr>
              <p:spPr bwMode="auto">
                <a:xfrm>
                  <a:off x="4441" y="3532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56" name="Rectangle 271"/>
                <p:cNvSpPr>
                  <a:spLocks noChangeArrowheads="1"/>
                </p:cNvSpPr>
                <p:nvPr/>
              </p:nvSpPr>
              <p:spPr bwMode="auto">
                <a:xfrm>
                  <a:off x="4413" y="3532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2" name="Group 272"/>
              <p:cNvGrpSpPr>
                <a:grpSpLocks/>
              </p:cNvGrpSpPr>
              <p:nvPr/>
            </p:nvGrpSpPr>
            <p:grpSpPr bwMode="auto">
              <a:xfrm>
                <a:off x="4902" y="3532"/>
                <a:ext cx="654" cy="480"/>
                <a:chOff x="4902" y="3532"/>
                <a:chExt cx="654" cy="480"/>
              </a:xfrm>
            </p:grpSpPr>
            <p:sp>
              <p:nvSpPr>
                <p:cNvPr id="22753" name="Rectangle 273"/>
                <p:cNvSpPr>
                  <a:spLocks noChangeArrowheads="1"/>
                </p:cNvSpPr>
                <p:nvPr/>
              </p:nvSpPr>
              <p:spPr bwMode="auto">
                <a:xfrm>
                  <a:off x="4930" y="3532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54" name="Rectangle 274"/>
                <p:cNvSpPr>
                  <a:spLocks noChangeArrowheads="1"/>
                </p:cNvSpPr>
                <p:nvPr/>
              </p:nvSpPr>
              <p:spPr bwMode="auto">
                <a:xfrm>
                  <a:off x="4902" y="3532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3" name="Group 275"/>
              <p:cNvGrpSpPr>
                <a:grpSpLocks/>
              </p:cNvGrpSpPr>
              <p:nvPr/>
            </p:nvGrpSpPr>
            <p:grpSpPr bwMode="auto">
              <a:xfrm>
                <a:off x="0" y="4012"/>
                <a:ext cx="627" cy="480"/>
                <a:chOff x="0" y="4012"/>
                <a:chExt cx="627" cy="480"/>
              </a:xfrm>
            </p:grpSpPr>
            <p:sp>
              <p:nvSpPr>
                <p:cNvPr id="22751" name="Rectangle 276"/>
                <p:cNvSpPr>
                  <a:spLocks noChangeArrowheads="1"/>
                </p:cNvSpPr>
                <p:nvPr/>
              </p:nvSpPr>
              <p:spPr bwMode="auto">
                <a:xfrm>
                  <a:off x="28" y="4012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conta de capital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52" name="Rectangle 277"/>
                <p:cNvSpPr>
                  <a:spLocks noChangeArrowheads="1"/>
                </p:cNvSpPr>
                <p:nvPr/>
              </p:nvSpPr>
              <p:spPr bwMode="auto">
                <a:xfrm>
                  <a:off x="0" y="4012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4" name="Group 278"/>
              <p:cNvGrpSpPr>
                <a:grpSpLocks/>
              </p:cNvGrpSpPr>
              <p:nvPr/>
            </p:nvGrpSpPr>
            <p:grpSpPr bwMode="auto">
              <a:xfrm>
                <a:off x="627" y="4012"/>
                <a:ext cx="588" cy="480"/>
                <a:chOff x="627" y="4012"/>
                <a:chExt cx="588" cy="480"/>
              </a:xfrm>
            </p:grpSpPr>
            <p:sp>
              <p:nvSpPr>
                <p:cNvPr id="22749" name="Rectangle 279"/>
                <p:cNvSpPr>
                  <a:spLocks noChangeArrowheads="1"/>
                </p:cNvSpPr>
                <p:nvPr/>
              </p:nvSpPr>
              <p:spPr bwMode="auto">
                <a:xfrm>
                  <a:off x="655" y="4012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50" name="Rectangle 280"/>
                <p:cNvSpPr>
                  <a:spLocks noChangeArrowheads="1"/>
                </p:cNvSpPr>
                <p:nvPr/>
              </p:nvSpPr>
              <p:spPr bwMode="auto">
                <a:xfrm>
                  <a:off x="627" y="4012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5" name="Group 281"/>
              <p:cNvGrpSpPr>
                <a:grpSpLocks/>
              </p:cNvGrpSpPr>
              <p:nvPr/>
            </p:nvGrpSpPr>
            <p:grpSpPr bwMode="auto">
              <a:xfrm>
                <a:off x="1215" y="4012"/>
                <a:ext cx="584" cy="480"/>
                <a:chOff x="1215" y="4012"/>
                <a:chExt cx="584" cy="480"/>
              </a:xfrm>
            </p:grpSpPr>
            <p:sp>
              <p:nvSpPr>
                <p:cNvPr id="2274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43" y="4012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4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15" y="4012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6" name="Group 284"/>
              <p:cNvGrpSpPr>
                <a:grpSpLocks/>
              </p:cNvGrpSpPr>
              <p:nvPr/>
            </p:nvGrpSpPr>
            <p:grpSpPr bwMode="auto">
              <a:xfrm>
                <a:off x="1799" y="4012"/>
                <a:ext cx="519" cy="480"/>
                <a:chOff x="1799" y="4012"/>
                <a:chExt cx="519" cy="480"/>
              </a:xfrm>
            </p:grpSpPr>
            <p:sp>
              <p:nvSpPr>
                <p:cNvPr id="22745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7" y="4012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46" name="Rectangle 286"/>
                <p:cNvSpPr>
                  <a:spLocks noChangeArrowheads="1"/>
                </p:cNvSpPr>
                <p:nvPr/>
              </p:nvSpPr>
              <p:spPr bwMode="auto">
                <a:xfrm>
                  <a:off x="1799" y="4012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7" name="Group 287"/>
              <p:cNvGrpSpPr>
                <a:grpSpLocks/>
              </p:cNvGrpSpPr>
              <p:nvPr/>
            </p:nvGrpSpPr>
            <p:grpSpPr bwMode="auto">
              <a:xfrm>
                <a:off x="2318" y="4012"/>
                <a:ext cx="542" cy="480"/>
                <a:chOff x="2318" y="4012"/>
                <a:chExt cx="542" cy="480"/>
              </a:xfrm>
            </p:grpSpPr>
            <p:sp>
              <p:nvSpPr>
                <p:cNvPr id="2274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346" y="4012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44" name="Rectangle 289"/>
                <p:cNvSpPr>
                  <a:spLocks noChangeArrowheads="1"/>
                </p:cNvSpPr>
                <p:nvPr/>
              </p:nvSpPr>
              <p:spPr bwMode="auto">
                <a:xfrm>
                  <a:off x="2318" y="4012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8" name="Group 290"/>
              <p:cNvGrpSpPr>
                <a:grpSpLocks/>
              </p:cNvGrpSpPr>
              <p:nvPr/>
            </p:nvGrpSpPr>
            <p:grpSpPr bwMode="auto">
              <a:xfrm>
                <a:off x="2860" y="4012"/>
                <a:ext cx="507" cy="480"/>
                <a:chOff x="2860" y="4012"/>
                <a:chExt cx="507" cy="480"/>
              </a:xfrm>
            </p:grpSpPr>
            <p:sp>
              <p:nvSpPr>
                <p:cNvPr id="22741" name="Rectangle 291"/>
                <p:cNvSpPr>
                  <a:spLocks noChangeArrowheads="1"/>
                </p:cNvSpPr>
                <p:nvPr/>
              </p:nvSpPr>
              <p:spPr bwMode="auto">
                <a:xfrm>
                  <a:off x="2888" y="4012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poupança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42" name="Rectangle 292"/>
                <p:cNvSpPr>
                  <a:spLocks noChangeArrowheads="1"/>
                </p:cNvSpPr>
                <p:nvPr/>
              </p:nvSpPr>
              <p:spPr bwMode="auto">
                <a:xfrm>
                  <a:off x="2860" y="4012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39" name="Group 293"/>
              <p:cNvGrpSpPr>
                <a:grpSpLocks/>
              </p:cNvGrpSpPr>
              <p:nvPr/>
            </p:nvGrpSpPr>
            <p:grpSpPr bwMode="auto">
              <a:xfrm>
                <a:off x="3367" y="4012"/>
                <a:ext cx="543" cy="480"/>
                <a:chOff x="3367" y="4012"/>
                <a:chExt cx="543" cy="480"/>
              </a:xfrm>
            </p:grpSpPr>
            <p:sp>
              <p:nvSpPr>
                <p:cNvPr id="22739" name="Rectangle 294"/>
                <p:cNvSpPr>
                  <a:spLocks noChangeArrowheads="1"/>
                </p:cNvSpPr>
                <p:nvPr/>
              </p:nvSpPr>
              <p:spPr bwMode="auto">
                <a:xfrm>
                  <a:off x="3395" y="4012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poupança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40" name="Rectangle 295"/>
                <p:cNvSpPr>
                  <a:spLocks noChangeArrowheads="1"/>
                </p:cNvSpPr>
                <p:nvPr/>
              </p:nvSpPr>
              <p:spPr bwMode="auto">
                <a:xfrm>
                  <a:off x="3367" y="4012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0" name="Group 296"/>
              <p:cNvGrpSpPr>
                <a:grpSpLocks/>
              </p:cNvGrpSpPr>
              <p:nvPr/>
            </p:nvGrpSpPr>
            <p:grpSpPr bwMode="auto">
              <a:xfrm>
                <a:off x="3910" y="4012"/>
                <a:ext cx="503" cy="480"/>
                <a:chOff x="3910" y="4012"/>
                <a:chExt cx="503" cy="480"/>
              </a:xfrm>
            </p:grpSpPr>
            <p:sp>
              <p:nvSpPr>
                <p:cNvPr id="22737" name="Rectangle 297"/>
                <p:cNvSpPr>
                  <a:spLocks noChangeArrowheads="1"/>
                </p:cNvSpPr>
                <p:nvPr/>
              </p:nvSpPr>
              <p:spPr bwMode="auto">
                <a:xfrm>
                  <a:off x="3938" y="4012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38" name="Rectangle 298"/>
                <p:cNvSpPr>
                  <a:spLocks noChangeArrowheads="1"/>
                </p:cNvSpPr>
                <p:nvPr/>
              </p:nvSpPr>
              <p:spPr bwMode="auto">
                <a:xfrm>
                  <a:off x="3910" y="4012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1" name="Group 299"/>
              <p:cNvGrpSpPr>
                <a:grpSpLocks/>
              </p:cNvGrpSpPr>
              <p:nvPr/>
            </p:nvGrpSpPr>
            <p:grpSpPr bwMode="auto">
              <a:xfrm>
                <a:off x="4413" y="4012"/>
                <a:ext cx="489" cy="480"/>
                <a:chOff x="4413" y="4012"/>
                <a:chExt cx="489" cy="480"/>
              </a:xfrm>
            </p:grpSpPr>
            <p:sp>
              <p:nvSpPr>
                <p:cNvPr id="22735" name="Rectangle 300"/>
                <p:cNvSpPr>
                  <a:spLocks noChangeArrowheads="1"/>
                </p:cNvSpPr>
                <p:nvPr/>
              </p:nvSpPr>
              <p:spPr bwMode="auto">
                <a:xfrm>
                  <a:off x="4441" y="4012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36" name="Rectangle 301"/>
                <p:cNvSpPr>
                  <a:spLocks noChangeArrowheads="1"/>
                </p:cNvSpPr>
                <p:nvPr/>
              </p:nvSpPr>
              <p:spPr bwMode="auto">
                <a:xfrm>
                  <a:off x="4413" y="4012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2" name="Group 302"/>
              <p:cNvGrpSpPr>
                <a:grpSpLocks/>
              </p:cNvGrpSpPr>
              <p:nvPr/>
            </p:nvGrpSpPr>
            <p:grpSpPr bwMode="auto">
              <a:xfrm>
                <a:off x="4902" y="4012"/>
                <a:ext cx="654" cy="480"/>
                <a:chOff x="4902" y="4012"/>
                <a:chExt cx="654" cy="480"/>
              </a:xfrm>
            </p:grpSpPr>
            <p:sp>
              <p:nvSpPr>
                <p:cNvPr id="22733" name="Rectangle 303"/>
                <p:cNvSpPr>
                  <a:spLocks noChangeArrowheads="1"/>
                </p:cNvSpPr>
                <p:nvPr/>
              </p:nvSpPr>
              <p:spPr bwMode="auto">
                <a:xfrm>
                  <a:off x="4930" y="4012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Capitais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34" name="Rectangle 304"/>
                <p:cNvSpPr>
                  <a:spLocks noChangeArrowheads="1"/>
                </p:cNvSpPr>
                <p:nvPr/>
              </p:nvSpPr>
              <p:spPr bwMode="auto">
                <a:xfrm>
                  <a:off x="4902" y="4012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3" name="Group 305"/>
              <p:cNvGrpSpPr>
                <a:grpSpLocks/>
              </p:cNvGrpSpPr>
              <p:nvPr/>
            </p:nvGrpSpPr>
            <p:grpSpPr bwMode="auto">
              <a:xfrm>
                <a:off x="0" y="4492"/>
                <a:ext cx="627" cy="403"/>
                <a:chOff x="0" y="4492"/>
                <a:chExt cx="627" cy="403"/>
              </a:xfrm>
            </p:grpSpPr>
            <p:sp>
              <p:nvSpPr>
                <p:cNvPr id="22731" name="Rectangle 306"/>
                <p:cNvSpPr>
                  <a:spLocks noChangeArrowheads="1"/>
                </p:cNvSpPr>
                <p:nvPr/>
              </p:nvSpPr>
              <p:spPr bwMode="auto">
                <a:xfrm>
                  <a:off x="28" y="4492"/>
                  <a:ext cx="57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Estoques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32" name="Rectangle 307"/>
                <p:cNvSpPr>
                  <a:spLocks noChangeArrowheads="1"/>
                </p:cNvSpPr>
                <p:nvPr/>
              </p:nvSpPr>
              <p:spPr bwMode="auto">
                <a:xfrm>
                  <a:off x="0" y="4492"/>
                  <a:ext cx="6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4" name="Group 308"/>
              <p:cNvGrpSpPr>
                <a:grpSpLocks/>
              </p:cNvGrpSpPr>
              <p:nvPr/>
            </p:nvGrpSpPr>
            <p:grpSpPr bwMode="auto">
              <a:xfrm>
                <a:off x="627" y="4492"/>
                <a:ext cx="588" cy="403"/>
                <a:chOff x="627" y="4492"/>
                <a:chExt cx="588" cy="403"/>
              </a:xfrm>
            </p:grpSpPr>
            <p:sp>
              <p:nvSpPr>
                <p:cNvPr id="22729" name="Rectangle 309"/>
                <p:cNvSpPr>
                  <a:spLocks noChangeArrowheads="1"/>
                </p:cNvSpPr>
                <p:nvPr/>
              </p:nvSpPr>
              <p:spPr bwMode="auto">
                <a:xfrm>
                  <a:off x="655" y="4492"/>
                  <a:ext cx="53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30" name="Rectangle 310"/>
                <p:cNvSpPr>
                  <a:spLocks noChangeArrowheads="1"/>
                </p:cNvSpPr>
                <p:nvPr/>
              </p:nvSpPr>
              <p:spPr bwMode="auto">
                <a:xfrm>
                  <a:off x="627" y="4492"/>
                  <a:ext cx="5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5" name="Group 311"/>
              <p:cNvGrpSpPr>
                <a:grpSpLocks/>
              </p:cNvGrpSpPr>
              <p:nvPr/>
            </p:nvGrpSpPr>
            <p:grpSpPr bwMode="auto">
              <a:xfrm>
                <a:off x="1215" y="4492"/>
                <a:ext cx="584" cy="403"/>
                <a:chOff x="1215" y="4492"/>
                <a:chExt cx="584" cy="403"/>
              </a:xfrm>
            </p:grpSpPr>
            <p:sp>
              <p:nvSpPr>
                <p:cNvPr id="22727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3" y="4492"/>
                  <a:ext cx="52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2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15" y="4492"/>
                  <a:ext cx="58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6" name="Group 314"/>
              <p:cNvGrpSpPr>
                <a:grpSpLocks/>
              </p:cNvGrpSpPr>
              <p:nvPr/>
            </p:nvGrpSpPr>
            <p:grpSpPr bwMode="auto">
              <a:xfrm>
                <a:off x="1799" y="4492"/>
                <a:ext cx="519" cy="403"/>
                <a:chOff x="1799" y="4492"/>
                <a:chExt cx="519" cy="403"/>
              </a:xfrm>
            </p:grpSpPr>
            <p:sp>
              <p:nvSpPr>
                <p:cNvPr id="227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827" y="4492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1799" y="4492"/>
                  <a:ext cx="51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7" name="Group 317"/>
              <p:cNvGrpSpPr>
                <a:grpSpLocks/>
              </p:cNvGrpSpPr>
              <p:nvPr/>
            </p:nvGrpSpPr>
            <p:grpSpPr bwMode="auto">
              <a:xfrm>
                <a:off x="2318" y="4492"/>
                <a:ext cx="542" cy="403"/>
                <a:chOff x="2318" y="4492"/>
                <a:chExt cx="542" cy="403"/>
              </a:xfrm>
            </p:grpSpPr>
            <p:sp>
              <p:nvSpPr>
                <p:cNvPr id="2272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346" y="4492"/>
                  <a:ext cx="48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2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18" y="4492"/>
                  <a:ext cx="5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8" name="Group 320"/>
              <p:cNvGrpSpPr>
                <a:grpSpLocks/>
              </p:cNvGrpSpPr>
              <p:nvPr/>
            </p:nvGrpSpPr>
            <p:grpSpPr bwMode="auto">
              <a:xfrm>
                <a:off x="2860" y="4492"/>
                <a:ext cx="507" cy="403"/>
                <a:chOff x="2860" y="4492"/>
                <a:chExt cx="507" cy="403"/>
              </a:xfrm>
            </p:grpSpPr>
            <p:sp>
              <p:nvSpPr>
                <p:cNvPr id="22721" name="Rectangle 321"/>
                <p:cNvSpPr>
                  <a:spLocks noChangeArrowheads="1"/>
                </p:cNvSpPr>
                <p:nvPr/>
              </p:nvSpPr>
              <p:spPr bwMode="auto">
                <a:xfrm>
                  <a:off x="2888" y="4492"/>
                  <a:ext cx="45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2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60" y="4492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49" name="Group 323"/>
              <p:cNvGrpSpPr>
                <a:grpSpLocks/>
              </p:cNvGrpSpPr>
              <p:nvPr/>
            </p:nvGrpSpPr>
            <p:grpSpPr bwMode="auto">
              <a:xfrm>
                <a:off x="3367" y="4492"/>
                <a:ext cx="543" cy="403"/>
                <a:chOff x="3367" y="4492"/>
                <a:chExt cx="543" cy="403"/>
              </a:xfrm>
            </p:grpSpPr>
            <p:sp>
              <p:nvSpPr>
                <p:cNvPr id="22719" name="Rectangle 324"/>
                <p:cNvSpPr>
                  <a:spLocks noChangeArrowheads="1"/>
                </p:cNvSpPr>
                <p:nvPr/>
              </p:nvSpPr>
              <p:spPr bwMode="auto">
                <a:xfrm>
                  <a:off x="3395" y="4492"/>
                  <a:ext cx="48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20" name="Rectangle 325"/>
                <p:cNvSpPr>
                  <a:spLocks noChangeArrowheads="1"/>
                </p:cNvSpPr>
                <p:nvPr/>
              </p:nvSpPr>
              <p:spPr bwMode="auto">
                <a:xfrm>
                  <a:off x="3367" y="4492"/>
                  <a:ext cx="54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0" name="Group 326"/>
              <p:cNvGrpSpPr>
                <a:grpSpLocks/>
              </p:cNvGrpSpPr>
              <p:nvPr/>
            </p:nvGrpSpPr>
            <p:grpSpPr bwMode="auto">
              <a:xfrm>
                <a:off x="3910" y="4492"/>
                <a:ext cx="503" cy="403"/>
                <a:chOff x="3910" y="4492"/>
                <a:chExt cx="503" cy="403"/>
              </a:xfrm>
            </p:grpSpPr>
            <p:sp>
              <p:nvSpPr>
                <p:cNvPr id="2271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938" y="4492"/>
                  <a:ext cx="44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estoques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18" name="Rectangle 328"/>
                <p:cNvSpPr>
                  <a:spLocks noChangeArrowheads="1"/>
                </p:cNvSpPr>
                <p:nvPr/>
              </p:nvSpPr>
              <p:spPr bwMode="auto">
                <a:xfrm>
                  <a:off x="3910" y="4492"/>
                  <a:ext cx="5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1" name="Group 329"/>
              <p:cNvGrpSpPr>
                <a:grpSpLocks/>
              </p:cNvGrpSpPr>
              <p:nvPr/>
            </p:nvGrpSpPr>
            <p:grpSpPr bwMode="auto">
              <a:xfrm>
                <a:off x="4413" y="4492"/>
                <a:ext cx="489" cy="403"/>
                <a:chOff x="4413" y="4492"/>
                <a:chExt cx="489" cy="403"/>
              </a:xfrm>
            </p:grpSpPr>
            <p:sp>
              <p:nvSpPr>
                <p:cNvPr id="22715" name="Rectangle 330"/>
                <p:cNvSpPr>
                  <a:spLocks noChangeArrowheads="1"/>
                </p:cNvSpPr>
                <p:nvPr/>
              </p:nvSpPr>
              <p:spPr bwMode="auto">
                <a:xfrm>
                  <a:off x="4441" y="4492"/>
                  <a:ext cx="43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16" name="Rectangle 331"/>
                <p:cNvSpPr>
                  <a:spLocks noChangeArrowheads="1"/>
                </p:cNvSpPr>
                <p:nvPr/>
              </p:nvSpPr>
              <p:spPr bwMode="auto">
                <a:xfrm>
                  <a:off x="4413" y="4492"/>
                  <a:ext cx="48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2" name="Group 332"/>
              <p:cNvGrpSpPr>
                <a:grpSpLocks/>
              </p:cNvGrpSpPr>
              <p:nvPr/>
            </p:nvGrpSpPr>
            <p:grpSpPr bwMode="auto">
              <a:xfrm>
                <a:off x="4902" y="4492"/>
                <a:ext cx="654" cy="403"/>
                <a:chOff x="4902" y="4492"/>
                <a:chExt cx="654" cy="403"/>
              </a:xfrm>
            </p:grpSpPr>
            <p:sp>
              <p:nvSpPr>
                <p:cNvPr id="22713" name="Rectangle 333"/>
                <p:cNvSpPr>
                  <a:spLocks noChangeArrowheads="1"/>
                </p:cNvSpPr>
                <p:nvPr/>
              </p:nvSpPr>
              <p:spPr bwMode="auto">
                <a:xfrm>
                  <a:off x="4930" y="4492"/>
                  <a:ext cx="59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14" name="Rectangle 334"/>
                <p:cNvSpPr>
                  <a:spLocks noChangeArrowheads="1"/>
                </p:cNvSpPr>
                <p:nvPr/>
              </p:nvSpPr>
              <p:spPr bwMode="auto">
                <a:xfrm>
                  <a:off x="4902" y="4492"/>
                  <a:ext cx="6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3" name="Group 335"/>
              <p:cNvGrpSpPr>
                <a:grpSpLocks/>
              </p:cNvGrpSpPr>
              <p:nvPr/>
            </p:nvGrpSpPr>
            <p:grpSpPr bwMode="auto">
              <a:xfrm>
                <a:off x="0" y="4895"/>
                <a:ext cx="627" cy="480"/>
                <a:chOff x="0" y="4895"/>
                <a:chExt cx="627" cy="480"/>
              </a:xfrm>
            </p:grpSpPr>
            <p:sp>
              <p:nvSpPr>
                <p:cNvPr id="22711" name="Rectangle 336"/>
                <p:cNvSpPr>
                  <a:spLocks noChangeArrowheads="1"/>
                </p:cNvSpPr>
                <p:nvPr/>
              </p:nvSpPr>
              <p:spPr bwMode="auto">
                <a:xfrm>
                  <a:off x="28" y="4895"/>
                  <a:ext cx="57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Resto do mundo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12" name="Rectangle 337"/>
                <p:cNvSpPr>
                  <a:spLocks noChangeArrowheads="1"/>
                </p:cNvSpPr>
                <p:nvPr/>
              </p:nvSpPr>
              <p:spPr bwMode="auto">
                <a:xfrm>
                  <a:off x="0" y="4895"/>
                  <a:ext cx="62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4" name="Group 338"/>
              <p:cNvGrpSpPr>
                <a:grpSpLocks/>
              </p:cNvGrpSpPr>
              <p:nvPr/>
            </p:nvGrpSpPr>
            <p:grpSpPr bwMode="auto">
              <a:xfrm>
                <a:off x="627" y="4895"/>
                <a:ext cx="588" cy="480"/>
                <a:chOff x="627" y="4895"/>
                <a:chExt cx="588" cy="480"/>
              </a:xfrm>
            </p:grpSpPr>
            <p:sp>
              <p:nvSpPr>
                <p:cNvPr id="22709" name="Rectangle 339"/>
                <p:cNvSpPr>
                  <a:spLocks noChangeArrowheads="1"/>
                </p:cNvSpPr>
                <p:nvPr/>
              </p:nvSpPr>
              <p:spPr bwMode="auto">
                <a:xfrm>
                  <a:off x="655" y="4895"/>
                  <a:ext cx="53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10" name="Rectangle 340"/>
                <p:cNvSpPr>
                  <a:spLocks noChangeArrowheads="1"/>
                </p:cNvSpPr>
                <p:nvPr/>
              </p:nvSpPr>
              <p:spPr bwMode="auto">
                <a:xfrm>
                  <a:off x="627" y="4895"/>
                  <a:ext cx="58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5" name="Group 341"/>
              <p:cNvGrpSpPr>
                <a:grpSpLocks/>
              </p:cNvGrpSpPr>
              <p:nvPr/>
            </p:nvGrpSpPr>
            <p:grpSpPr bwMode="auto">
              <a:xfrm>
                <a:off x="1215" y="4895"/>
                <a:ext cx="584" cy="480"/>
                <a:chOff x="1215" y="4895"/>
                <a:chExt cx="584" cy="480"/>
              </a:xfrm>
            </p:grpSpPr>
            <p:sp>
              <p:nvSpPr>
                <p:cNvPr id="22707" name="Rectangle 342"/>
                <p:cNvSpPr>
                  <a:spLocks noChangeArrowheads="1"/>
                </p:cNvSpPr>
                <p:nvPr/>
              </p:nvSpPr>
              <p:spPr bwMode="auto">
                <a:xfrm>
                  <a:off x="1243" y="4895"/>
                  <a:ext cx="52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importação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08" name="Rectangle 343"/>
                <p:cNvSpPr>
                  <a:spLocks noChangeArrowheads="1"/>
                </p:cNvSpPr>
                <p:nvPr/>
              </p:nvSpPr>
              <p:spPr bwMode="auto">
                <a:xfrm>
                  <a:off x="1215" y="4895"/>
                  <a:ext cx="58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6" name="Group 344"/>
              <p:cNvGrpSpPr>
                <a:grpSpLocks/>
              </p:cNvGrpSpPr>
              <p:nvPr/>
            </p:nvGrpSpPr>
            <p:grpSpPr bwMode="auto">
              <a:xfrm>
                <a:off x="1799" y="4895"/>
                <a:ext cx="519" cy="480"/>
                <a:chOff x="1799" y="4895"/>
                <a:chExt cx="519" cy="480"/>
              </a:xfrm>
            </p:grpSpPr>
            <p:sp>
              <p:nvSpPr>
                <p:cNvPr id="22705" name="Rectangle 345"/>
                <p:cNvSpPr>
                  <a:spLocks noChangeArrowheads="1"/>
                </p:cNvSpPr>
                <p:nvPr/>
              </p:nvSpPr>
              <p:spPr bwMode="auto">
                <a:xfrm>
                  <a:off x="1827" y="4895"/>
                  <a:ext cx="46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06" name="Rectangle 346"/>
                <p:cNvSpPr>
                  <a:spLocks noChangeArrowheads="1"/>
                </p:cNvSpPr>
                <p:nvPr/>
              </p:nvSpPr>
              <p:spPr bwMode="auto">
                <a:xfrm>
                  <a:off x="1799" y="4895"/>
                  <a:ext cx="51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7" name="Group 347"/>
              <p:cNvGrpSpPr>
                <a:grpSpLocks/>
              </p:cNvGrpSpPr>
              <p:nvPr/>
            </p:nvGrpSpPr>
            <p:grpSpPr bwMode="auto">
              <a:xfrm>
                <a:off x="2318" y="4895"/>
                <a:ext cx="542" cy="480"/>
                <a:chOff x="2318" y="4895"/>
                <a:chExt cx="542" cy="480"/>
              </a:xfrm>
            </p:grpSpPr>
            <p:sp>
              <p:nvSpPr>
                <p:cNvPr id="22703" name="Rectangle 348"/>
                <p:cNvSpPr>
                  <a:spLocks noChangeArrowheads="1"/>
                </p:cNvSpPr>
                <p:nvPr/>
              </p:nvSpPr>
              <p:spPr bwMode="auto">
                <a:xfrm>
                  <a:off x="2346" y="4895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04" name="Rectangle 349"/>
                <p:cNvSpPr>
                  <a:spLocks noChangeArrowheads="1"/>
                </p:cNvSpPr>
                <p:nvPr/>
              </p:nvSpPr>
              <p:spPr bwMode="auto">
                <a:xfrm>
                  <a:off x="2318" y="4895"/>
                  <a:ext cx="54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8" name="Group 350"/>
              <p:cNvGrpSpPr>
                <a:grpSpLocks/>
              </p:cNvGrpSpPr>
              <p:nvPr/>
            </p:nvGrpSpPr>
            <p:grpSpPr bwMode="auto">
              <a:xfrm>
                <a:off x="2860" y="4895"/>
                <a:ext cx="507" cy="480"/>
                <a:chOff x="2860" y="4895"/>
                <a:chExt cx="507" cy="480"/>
              </a:xfrm>
            </p:grpSpPr>
            <p:sp>
              <p:nvSpPr>
                <p:cNvPr id="22701" name="Rectangle 351"/>
                <p:cNvSpPr>
                  <a:spLocks noChangeArrowheads="1"/>
                </p:cNvSpPr>
                <p:nvPr/>
              </p:nvSpPr>
              <p:spPr bwMode="auto">
                <a:xfrm>
                  <a:off x="2888" y="4895"/>
                  <a:ext cx="451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02" name="Rectangle 352"/>
                <p:cNvSpPr>
                  <a:spLocks noChangeArrowheads="1"/>
                </p:cNvSpPr>
                <p:nvPr/>
              </p:nvSpPr>
              <p:spPr bwMode="auto">
                <a:xfrm>
                  <a:off x="2860" y="4895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59" name="Group 353"/>
              <p:cNvGrpSpPr>
                <a:grpSpLocks/>
              </p:cNvGrpSpPr>
              <p:nvPr/>
            </p:nvGrpSpPr>
            <p:grpSpPr bwMode="auto">
              <a:xfrm>
                <a:off x="3367" y="4895"/>
                <a:ext cx="543" cy="480"/>
                <a:chOff x="3367" y="4895"/>
                <a:chExt cx="543" cy="480"/>
              </a:xfrm>
            </p:grpSpPr>
            <p:sp>
              <p:nvSpPr>
                <p:cNvPr id="22699" name="Rectangle 354"/>
                <p:cNvSpPr>
                  <a:spLocks noChangeArrowheads="1"/>
                </p:cNvSpPr>
                <p:nvPr/>
              </p:nvSpPr>
              <p:spPr bwMode="auto">
                <a:xfrm>
                  <a:off x="3395" y="4895"/>
                  <a:ext cx="48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700" name="Rectangle 355"/>
                <p:cNvSpPr>
                  <a:spLocks noChangeArrowheads="1"/>
                </p:cNvSpPr>
                <p:nvPr/>
              </p:nvSpPr>
              <p:spPr bwMode="auto">
                <a:xfrm>
                  <a:off x="3367" y="4895"/>
                  <a:ext cx="5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0" name="Group 356"/>
              <p:cNvGrpSpPr>
                <a:grpSpLocks/>
              </p:cNvGrpSpPr>
              <p:nvPr/>
            </p:nvGrpSpPr>
            <p:grpSpPr bwMode="auto">
              <a:xfrm>
                <a:off x="3910" y="4895"/>
                <a:ext cx="503" cy="480"/>
                <a:chOff x="3910" y="4895"/>
                <a:chExt cx="503" cy="480"/>
              </a:xfrm>
            </p:grpSpPr>
            <p:sp>
              <p:nvSpPr>
                <p:cNvPr id="22697" name="Rectangle 357"/>
                <p:cNvSpPr>
                  <a:spLocks noChangeArrowheads="1"/>
                </p:cNvSpPr>
                <p:nvPr/>
              </p:nvSpPr>
              <p:spPr bwMode="auto">
                <a:xfrm>
                  <a:off x="3938" y="4895"/>
                  <a:ext cx="44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98" name="Rectangle 358"/>
                <p:cNvSpPr>
                  <a:spLocks noChangeArrowheads="1"/>
                </p:cNvSpPr>
                <p:nvPr/>
              </p:nvSpPr>
              <p:spPr bwMode="auto">
                <a:xfrm>
                  <a:off x="3910" y="4895"/>
                  <a:ext cx="5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1" name="Group 359"/>
              <p:cNvGrpSpPr>
                <a:grpSpLocks/>
              </p:cNvGrpSpPr>
              <p:nvPr/>
            </p:nvGrpSpPr>
            <p:grpSpPr bwMode="auto">
              <a:xfrm>
                <a:off x="4413" y="4895"/>
                <a:ext cx="489" cy="480"/>
                <a:chOff x="4413" y="4895"/>
                <a:chExt cx="489" cy="480"/>
              </a:xfrm>
            </p:grpSpPr>
            <p:sp>
              <p:nvSpPr>
                <p:cNvPr id="22695" name="Rectangle 360"/>
                <p:cNvSpPr>
                  <a:spLocks noChangeArrowheads="1"/>
                </p:cNvSpPr>
                <p:nvPr/>
              </p:nvSpPr>
              <p:spPr bwMode="auto">
                <a:xfrm>
                  <a:off x="4441" y="4895"/>
                  <a:ext cx="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96" name="Rectangle 361"/>
                <p:cNvSpPr>
                  <a:spLocks noChangeArrowheads="1"/>
                </p:cNvSpPr>
                <p:nvPr/>
              </p:nvSpPr>
              <p:spPr bwMode="auto">
                <a:xfrm>
                  <a:off x="4413" y="4895"/>
                  <a:ext cx="48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2" name="Group 362"/>
              <p:cNvGrpSpPr>
                <a:grpSpLocks/>
              </p:cNvGrpSpPr>
              <p:nvPr/>
            </p:nvGrpSpPr>
            <p:grpSpPr bwMode="auto">
              <a:xfrm>
                <a:off x="4902" y="4895"/>
                <a:ext cx="654" cy="480"/>
                <a:chOff x="4902" y="4895"/>
                <a:chExt cx="654" cy="480"/>
              </a:xfrm>
            </p:grpSpPr>
            <p:sp>
              <p:nvSpPr>
                <p:cNvPr id="22693" name="Rectangle 363"/>
                <p:cNvSpPr>
                  <a:spLocks noChangeArrowheads="1"/>
                </p:cNvSpPr>
                <p:nvPr/>
              </p:nvSpPr>
              <p:spPr bwMode="auto">
                <a:xfrm>
                  <a:off x="4930" y="4895"/>
                  <a:ext cx="5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94" name="Rectangle 364"/>
                <p:cNvSpPr>
                  <a:spLocks noChangeArrowheads="1"/>
                </p:cNvSpPr>
                <p:nvPr/>
              </p:nvSpPr>
              <p:spPr bwMode="auto">
                <a:xfrm>
                  <a:off x="4902" y="4895"/>
                  <a:ext cx="6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3" name="Group 365"/>
              <p:cNvGrpSpPr>
                <a:grpSpLocks/>
              </p:cNvGrpSpPr>
              <p:nvPr/>
            </p:nvGrpSpPr>
            <p:grpSpPr bwMode="auto">
              <a:xfrm>
                <a:off x="0" y="5375"/>
                <a:ext cx="627" cy="576"/>
                <a:chOff x="0" y="5375"/>
                <a:chExt cx="627" cy="576"/>
              </a:xfrm>
            </p:grpSpPr>
            <p:sp>
              <p:nvSpPr>
                <p:cNvPr id="22691" name="Rectangle 366"/>
                <p:cNvSpPr>
                  <a:spLocks noChangeArrowheads="1"/>
                </p:cNvSpPr>
                <p:nvPr/>
              </p:nvSpPr>
              <p:spPr bwMode="auto">
                <a:xfrm>
                  <a:off x="28" y="5375"/>
                  <a:ext cx="571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92" name="Rectangle 367"/>
                <p:cNvSpPr>
                  <a:spLocks noChangeArrowheads="1"/>
                </p:cNvSpPr>
                <p:nvPr/>
              </p:nvSpPr>
              <p:spPr bwMode="auto">
                <a:xfrm>
                  <a:off x="0" y="5375"/>
                  <a:ext cx="627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4" name="Group 368"/>
              <p:cNvGrpSpPr>
                <a:grpSpLocks/>
              </p:cNvGrpSpPr>
              <p:nvPr/>
            </p:nvGrpSpPr>
            <p:grpSpPr bwMode="auto">
              <a:xfrm>
                <a:off x="627" y="5375"/>
                <a:ext cx="588" cy="576"/>
                <a:chOff x="627" y="5375"/>
                <a:chExt cx="588" cy="576"/>
              </a:xfrm>
            </p:grpSpPr>
            <p:sp>
              <p:nvSpPr>
                <p:cNvPr id="22689" name="Rectangle 369"/>
                <p:cNvSpPr>
                  <a:spLocks noChangeArrowheads="1"/>
                </p:cNvSpPr>
                <p:nvPr/>
              </p:nvSpPr>
              <p:spPr bwMode="auto">
                <a:xfrm>
                  <a:off x="655" y="5375"/>
                  <a:ext cx="532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Valor da produção doméstica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90" name="Rectangle 370"/>
                <p:cNvSpPr>
                  <a:spLocks noChangeArrowheads="1"/>
                </p:cNvSpPr>
                <p:nvPr/>
              </p:nvSpPr>
              <p:spPr bwMode="auto">
                <a:xfrm>
                  <a:off x="627" y="5375"/>
                  <a:ext cx="588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5" name="Group 371"/>
              <p:cNvGrpSpPr>
                <a:grpSpLocks/>
              </p:cNvGrpSpPr>
              <p:nvPr/>
            </p:nvGrpSpPr>
            <p:grpSpPr bwMode="auto">
              <a:xfrm>
                <a:off x="1215" y="5375"/>
                <a:ext cx="584" cy="576"/>
                <a:chOff x="1215" y="5375"/>
                <a:chExt cx="584" cy="576"/>
              </a:xfrm>
            </p:grpSpPr>
            <p:sp>
              <p:nvSpPr>
                <p:cNvPr id="22687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3" y="5375"/>
                  <a:ext cx="528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Oferta total  mercado interno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88" name="Rectangle 373"/>
                <p:cNvSpPr>
                  <a:spLocks noChangeArrowheads="1"/>
                </p:cNvSpPr>
                <p:nvPr/>
              </p:nvSpPr>
              <p:spPr bwMode="auto">
                <a:xfrm>
                  <a:off x="1215" y="5375"/>
                  <a:ext cx="584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6" name="Group 374"/>
              <p:cNvGrpSpPr>
                <a:grpSpLocks/>
              </p:cNvGrpSpPr>
              <p:nvPr/>
            </p:nvGrpSpPr>
            <p:grpSpPr bwMode="auto">
              <a:xfrm>
                <a:off x="1799" y="5375"/>
                <a:ext cx="519" cy="576"/>
                <a:chOff x="1799" y="5375"/>
                <a:chExt cx="519" cy="576"/>
              </a:xfrm>
            </p:grpSpPr>
            <p:sp>
              <p:nvSpPr>
                <p:cNvPr id="226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827" y="5375"/>
                  <a:ext cx="463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Valor adicion.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1799" y="5375"/>
                  <a:ext cx="51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7" name="Group 377"/>
              <p:cNvGrpSpPr>
                <a:grpSpLocks/>
              </p:cNvGrpSpPr>
              <p:nvPr/>
            </p:nvGrpSpPr>
            <p:grpSpPr bwMode="auto">
              <a:xfrm>
                <a:off x="2318" y="5375"/>
                <a:ext cx="542" cy="576"/>
                <a:chOff x="2318" y="5375"/>
                <a:chExt cx="542" cy="576"/>
              </a:xfrm>
            </p:grpSpPr>
            <p:sp>
              <p:nvSpPr>
                <p:cNvPr id="22683" name="Rectangle 378"/>
                <p:cNvSpPr>
                  <a:spLocks noChangeArrowheads="1"/>
                </p:cNvSpPr>
                <p:nvPr/>
              </p:nvSpPr>
              <p:spPr bwMode="auto">
                <a:xfrm>
                  <a:off x="2346" y="5375"/>
                  <a:ext cx="486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Rendim. capital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84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18" y="5375"/>
                  <a:ext cx="542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8" name="Group 380"/>
              <p:cNvGrpSpPr>
                <a:grpSpLocks/>
              </p:cNvGrpSpPr>
              <p:nvPr/>
            </p:nvGrpSpPr>
            <p:grpSpPr bwMode="auto">
              <a:xfrm>
                <a:off x="2860" y="5375"/>
                <a:ext cx="507" cy="576"/>
                <a:chOff x="2860" y="5375"/>
                <a:chExt cx="507" cy="576"/>
              </a:xfrm>
            </p:grpSpPr>
            <p:sp>
              <p:nvSpPr>
                <p:cNvPr id="22681" name="Rectangle 381"/>
                <p:cNvSpPr>
                  <a:spLocks noChangeArrowheads="1"/>
                </p:cNvSpPr>
                <p:nvPr/>
              </p:nvSpPr>
              <p:spPr bwMode="auto">
                <a:xfrm>
                  <a:off x="2888" y="5375"/>
                  <a:ext cx="451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Despesas das familías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8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60" y="5375"/>
                  <a:ext cx="507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69" name="Group 383"/>
              <p:cNvGrpSpPr>
                <a:grpSpLocks/>
              </p:cNvGrpSpPr>
              <p:nvPr/>
            </p:nvGrpSpPr>
            <p:grpSpPr bwMode="auto">
              <a:xfrm>
                <a:off x="3367" y="5375"/>
                <a:ext cx="543" cy="576"/>
                <a:chOff x="3367" y="5375"/>
                <a:chExt cx="543" cy="576"/>
              </a:xfrm>
            </p:grpSpPr>
            <p:sp>
              <p:nvSpPr>
                <p:cNvPr id="22679" name="Rectangle 384"/>
                <p:cNvSpPr>
                  <a:spLocks noChangeArrowheads="1"/>
                </p:cNvSpPr>
                <p:nvPr/>
              </p:nvSpPr>
              <p:spPr bwMode="auto">
                <a:xfrm>
                  <a:off x="3395" y="5375"/>
                  <a:ext cx="487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Despesas do governo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80" name="Rectangle 385"/>
                <p:cNvSpPr>
                  <a:spLocks noChangeArrowheads="1"/>
                </p:cNvSpPr>
                <p:nvPr/>
              </p:nvSpPr>
              <p:spPr bwMode="auto">
                <a:xfrm>
                  <a:off x="3367" y="5375"/>
                  <a:ext cx="543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70" name="Group 386"/>
              <p:cNvGrpSpPr>
                <a:grpSpLocks/>
              </p:cNvGrpSpPr>
              <p:nvPr/>
            </p:nvGrpSpPr>
            <p:grpSpPr bwMode="auto">
              <a:xfrm>
                <a:off x="3910" y="5375"/>
                <a:ext cx="503" cy="576"/>
                <a:chOff x="3910" y="5375"/>
                <a:chExt cx="503" cy="576"/>
              </a:xfrm>
            </p:grpSpPr>
            <p:sp>
              <p:nvSpPr>
                <p:cNvPr id="2267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938" y="5375"/>
                  <a:ext cx="447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78" name="Rectangle 388"/>
                <p:cNvSpPr>
                  <a:spLocks noChangeArrowheads="1"/>
                </p:cNvSpPr>
                <p:nvPr/>
              </p:nvSpPr>
              <p:spPr bwMode="auto">
                <a:xfrm>
                  <a:off x="3910" y="5375"/>
                  <a:ext cx="503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71" name="Group 389"/>
              <p:cNvGrpSpPr>
                <a:grpSpLocks/>
              </p:cNvGrpSpPr>
              <p:nvPr/>
            </p:nvGrpSpPr>
            <p:grpSpPr bwMode="auto">
              <a:xfrm>
                <a:off x="4413" y="5375"/>
                <a:ext cx="489" cy="576"/>
                <a:chOff x="4413" y="5375"/>
                <a:chExt cx="489" cy="576"/>
              </a:xfrm>
            </p:grpSpPr>
            <p:sp>
              <p:nvSpPr>
                <p:cNvPr id="22675" name="Rectangle 390"/>
                <p:cNvSpPr>
                  <a:spLocks noChangeArrowheads="1"/>
                </p:cNvSpPr>
                <p:nvPr/>
              </p:nvSpPr>
              <p:spPr bwMode="auto">
                <a:xfrm>
                  <a:off x="4441" y="5375"/>
                  <a:ext cx="433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76" name="Rectangle 391"/>
                <p:cNvSpPr>
                  <a:spLocks noChangeArrowheads="1"/>
                </p:cNvSpPr>
                <p:nvPr/>
              </p:nvSpPr>
              <p:spPr bwMode="auto">
                <a:xfrm>
                  <a:off x="4413" y="5375"/>
                  <a:ext cx="48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2672" name="Group 392"/>
              <p:cNvGrpSpPr>
                <a:grpSpLocks/>
              </p:cNvGrpSpPr>
              <p:nvPr/>
            </p:nvGrpSpPr>
            <p:grpSpPr bwMode="auto">
              <a:xfrm>
                <a:off x="4902" y="5375"/>
                <a:ext cx="654" cy="576"/>
                <a:chOff x="4902" y="5375"/>
                <a:chExt cx="654" cy="576"/>
              </a:xfrm>
            </p:grpSpPr>
            <p:sp>
              <p:nvSpPr>
                <p:cNvPr id="22673" name="Rectangle 393"/>
                <p:cNvSpPr>
                  <a:spLocks noChangeArrowheads="1"/>
                </p:cNvSpPr>
                <p:nvPr/>
              </p:nvSpPr>
              <p:spPr bwMode="auto">
                <a:xfrm>
                  <a:off x="4930" y="5375"/>
                  <a:ext cx="598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pt-BR" altLang="en-US" sz="1000" b="1">
                      <a:latin typeface="Times New Roman" pitchFamily="18" charset="0"/>
                      <a:cs typeface="Times New Roman" pitchFamily="18" charset="0"/>
                    </a:rPr>
                    <a:t>Ingressos do exterior</a:t>
                  </a:r>
                  <a:endParaRPr lang="pt-BR" altLang="en-US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pt-BR" altLang="en-US">
                    <a:latin typeface="Times New Roman" pitchFamily="18" charset="0"/>
                  </a:endParaRPr>
                </a:p>
              </p:txBody>
            </p:sp>
            <p:sp>
              <p:nvSpPr>
                <p:cNvPr id="22674" name="Rectangle 394"/>
                <p:cNvSpPr>
                  <a:spLocks noChangeArrowheads="1"/>
                </p:cNvSpPr>
                <p:nvPr/>
              </p:nvSpPr>
              <p:spPr bwMode="auto">
                <a:xfrm>
                  <a:off x="4902" y="5375"/>
                  <a:ext cx="654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42" name="Rectangle 395"/>
            <p:cNvSpPr>
              <a:spLocks noChangeArrowheads="1"/>
            </p:cNvSpPr>
            <p:nvPr/>
          </p:nvSpPr>
          <p:spPr bwMode="auto">
            <a:xfrm>
              <a:off x="-3" y="-3"/>
              <a:ext cx="5562" cy="595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6172" name="Rectangle 396"/>
          <p:cNvSpPr>
            <a:spLocks noChangeArrowheads="1"/>
          </p:cNvSpPr>
          <p:nvPr/>
        </p:nvSpPr>
        <p:spPr bwMode="auto">
          <a:xfrm>
            <a:off x="1143000" y="1371600"/>
            <a:ext cx="3581400" cy="4800600"/>
          </a:xfrm>
          <a:prstGeom prst="rect">
            <a:avLst/>
          </a:prstGeom>
          <a:solidFill>
            <a:srgbClr val="FFCC99">
              <a:alpha val="39999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6173" name="Rectangle 397"/>
          <p:cNvSpPr>
            <a:spLocks noChangeArrowheads="1"/>
          </p:cNvSpPr>
          <p:nvPr/>
        </p:nvSpPr>
        <p:spPr bwMode="auto">
          <a:xfrm>
            <a:off x="4800600" y="1371600"/>
            <a:ext cx="4114800" cy="914400"/>
          </a:xfrm>
          <a:prstGeom prst="rect">
            <a:avLst/>
          </a:prstGeom>
          <a:solidFill>
            <a:srgbClr val="FFCC99">
              <a:alpha val="39999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6174" name="Text Box 398"/>
          <p:cNvSpPr txBox="1">
            <a:spLocks noChangeArrowheads="1"/>
          </p:cNvSpPr>
          <p:nvPr/>
        </p:nvSpPr>
        <p:spPr bwMode="auto">
          <a:xfrm>
            <a:off x="228600" y="381000"/>
            <a:ext cx="2133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en-US" sz="1200"/>
              <a:t>Informações obtidas a partir da MIP</a:t>
            </a:r>
          </a:p>
        </p:txBody>
      </p:sp>
      <p:sp>
        <p:nvSpPr>
          <p:cNvPr id="76175" name="Line 399"/>
          <p:cNvSpPr>
            <a:spLocks noChangeShapeType="1"/>
          </p:cNvSpPr>
          <p:nvPr/>
        </p:nvSpPr>
        <p:spPr bwMode="auto">
          <a:xfrm>
            <a:off x="1905000" y="838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176" name="Line 400"/>
          <p:cNvSpPr>
            <a:spLocks noChangeShapeType="1"/>
          </p:cNvSpPr>
          <p:nvPr/>
        </p:nvSpPr>
        <p:spPr bwMode="auto">
          <a:xfrm>
            <a:off x="2362200" y="762000"/>
            <a:ext cx="2743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177" name="Rectangle 401"/>
          <p:cNvSpPr>
            <a:spLocks noChangeArrowheads="1"/>
          </p:cNvSpPr>
          <p:nvPr/>
        </p:nvSpPr>
        <p:spPr bwMode="auto">
          <a:xfrm>
            <a:off x="4800600" y="2362200"/>
            <a:ext cx="4114800" cy="3733800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6178" name="Text Box 402"/>
          <p:cNvSpPr txBox="1">
            <a:spLocks noChangeArrowheads="1"/>
          </p:cNvSpPr>
          <p:nvPr/>
        </p:nvSpPr>
        <p:spPr bwMode="auto">
          <a:xfrm>
            <a:off x="6553200" y="228600"/>
            <a:ext cx="1905000" cy="5905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en-US" sz="1600"/>
              <a:t>Contas nacionais, outras fontes.</a:t>
            </a:r>
          </a:p>
        </p:txBody>
      </p:sp>
      <p:sp>
        <p:nvSpPr>
          <p:cNvPr id="76179" name="Line 403"/>
          <p:cNvSpPr>
            <a:spLocks noChangeShapeType="1"/>
          </p:cNvSpPr>
          <p:nvPr/>
        </p:nvSpPr>
        <p:spPr bwMode="auto">
          <a:xfrm flipH="1">
            <a:off x="7467600" y="838200"/>
            <a:ext cx="3810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0" name="Text Box 404"/>
          <p:cNvSpPr txBox="1">
            <a:spLocks noChangeArrowheads="1"/>
          </p:cNvSpPr>
          <p:nvPr/>
        </p:nvSpPr>
        <p:spPr bwMode="auto">
          <a:xfrm>
            <a:off x="8001000" y="1905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72" grpId="0" animBg="1"/>
      <p:bldP spid="76173" grpId="0" animBg="1"/>
      <p:bldP spid="76174" grpId="0" animBg="1"/>
      <p:bldP spid="76175" grpId="0" animBg="1"/>
      <p:bldP spid="76176" grpId="0" animBg="1"/>
      <p:bldP spid="76177" grpId="0" animBg="1"/>
      <p:bldP spid="76178" grpId="0" animBg="1"/>
      <p:bldP spid="761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Email</a:t>
            </a:r>
            <a:r>
              <a:rPr lang="pt-BR" dirty="0" smtClean="0"/>
              <a:t>: jbsferre@usp.br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sistema econômico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pt-BR" dirty="0" smtClean="0"/>
              <a:t>É um complexo sistema de interconexões entre:</a:t>
            </a:r>
          </a:p>
          <a:p>
            <a:pPr lvl="1"/>
            <a:r>
              <a:rPr lang="pt-BR" dirty="0" smtClean="0"/>
              <a:t>Atividades produtivas, que se utilizam de</a:t>
            </a:r>
          </a:p>
          <a:p>
            <a:pPr lvl="1"/>
            <a:r>
              <a:rPr lang="pt-BR" dirty="0" smtClean="0"/>
              <a:t>Insumos, trabalho, terra e capital, (gerando RENDA) para produzir</a:t>
            </a:r>
          </a:p>
          <a:p>
            <a:pPr lvl="1"/>
            <a:r>
              <a:rPr lang="pt-BR" dirty="0" smtClean="0"/>
              <a:t>Produtos, que são consumidos (gastam RENDA) pelas</a:t>
            </a:r>
          </a:p>
          <a:p>
            <a:pPr lvl="1"/>
            <a:r>
              <a:rPr lang="pt-BR" dirty="0" smtClean="0"/>
              <a:t>Empresas, </a:t>
            </a:r>
            <a:r>
              <a:rPr lang="pt-BR" dirty="0" err="1" smtClean="0"/>
              <a:t>familias</a:t>
            </a:r>
            <a:r>
              <a:rPr lang="pt-BR" dirty="0" smtClean="0"/>
              <a:t>, setor externo, que pagam por eles gerando</a:t>
            </a:r>
          </a:p>
          <a:p>
            <a:pPr lvl="1"/>
            <a:r>
              <a:rPr lang="pt-BR" dirty="0" smtClean="0"/>
              <a:t>Renda, que é gasta com </a:t>
            </a:r>
          </a:p>
          <a:p>
            <a:pPr lvl="1"/>
            <a:r>
              <a:rPr lang="pt-BR" dirty="0" smtClean="0"/>
              <a:t>Produtos, que agora precisam ser produzidos pelas</a:t>
            </a:r>
          </a:p>
          <a:p>
            <a:pPr lvl="1"/>
            <a:r>
              <a:rPr lang="pt-BR" dirty="0" smtClean="0"/>
              <a:t>Empresas, que para isso precisam comprar</a:t>
            </a:r>
          </a:p>
          <a:p>
            <a:pPr lvl="1"/>
            <a:r>
              <a:rPr lang="pt-BR" dirty="0" smtClean="0"/>
              <a:t>Insumos, trabalho, terra, capital, etc......</a:t>
            </a:r>
          </a:p>
          <a:p>
            <a:r>
              <a:rPr lang="pt-BR" dirty="0" smtClean="0"/>
              <a:t>A este fluxo dá-se o nome de “FLUXO CIRCULAR DA RENDA NA ECONOMIA”.</a:t>
            </a:r>
          </a:p>
          <a:p>
            <a:pPr lvl="1"/>
            <a:endParaRPr lang="pt-B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EAF78-810F-4628-823E-F31CFE899EB0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1008062"/>
          </a:xfrm>
        </p:spPr>
        <p:txBody>
          <a:bodyPr/>
          <a:lstStyle/>
          <a:p>
            <a:pPr eaLnBrk="1" hangingPunct="1"/>
            <a:r>
              <a:rPr lang="pt-BR" altLang="en-US" b="1" dirty="0" smtClean="0">
                <a:solidFill>
                  <a:srgbClr val="0000FF"/>
                </a:solidFill>
              </a:rPr>
              <a:t>Fluxo Circular da Renda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473575" y="4605338"/>
            <a:ext cx="11271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en-US" sz="1400">
                <a:latin typeface="Times New Roman" pitchFamily="18" charset="0"/>
              </a:rPr>
              <a:t>Despesas do Governo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603875" y="3140075"/>
            <a:ext cx="1293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en-US" sz="1400">
                <a:latin typeface="Times New Roman" pitchFamily="18" charset="0"/>
              </a:rPr>
              <a:t>Empréstimos</a:t>
            </a:r>
          </a:p>
          <a:p>
            <a:r>
              <a:rPr lang="pt-BR" altLang="en-US" sz="1400">
                <a:latin typeface="Times New Roman" pitchFamily="18" charset="0"/>
              </a:rPr>
              <a:t>investimentos</a:t>
            </a:r>
            <a:endParaRPr lang="pt-BR" altLang="en-US" sz="1600">
              <a:latin typeface="Times New Roman" pitchFamily="18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149975" y="5445125"/>
            <a:ext cx="16541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>
                <a:latin typeface="Times New Roman" pitchFamily="18" charset="0"/>
              </a:rPr>
              <a:t>Receita das Empresas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727200" y="5426075"/>
            <a:ext cx="145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>
                <a:latin typeface="Times New Roman" pitchFamily="18" charset="0"/>
              </a:rPr>
              <a:t>Consumo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473575" y="3127375"/>
            <a:ext cx="11303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400">
                <a:latin typeface="Times New Roman" pitchFamily="18" charset="0"/>
              </a:rPr>
              <a:t>Empréstimos Déficit do Governo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3017838" y="1484313"/>
            <a:ext cx="2424112" cy="82391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600" dirty="0">
                <a:latin typeface="Times New Roman" pitchFamily="18" charset="0"/>
              </a:rPr>
              <a:t>Mercado dos fatores de </a:t>
            </a:r>
            <a:r>
              <a:rPr lang="pt-BR" altLang="en-US" sz="1600" dirty="0" smtClean="0">
                <a:latin typeface="Times New Roman" pitchFamily="18" charset="0"/>
              </a:rPr>
              <a:t>produção (terra, trabalho, capital)</a:t>
            </a:r>
            <a:endParaRPr lang="pt-BR" altLang="en-US" sz="1600" dirty="0">
              <a:latin typeface="Times New Roman" pitchFamily="18" charset="0"/>
            </a:endParaRP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987800" y="2492375"/>
            <a:ext cx="2424113" cy="631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 b="1">
                <a:latin typeface="Times New Roman" pitchFamily="18" charset="0"/>
              </a:rPr>
              <a:t>MERCADOS FINANCEIROS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3348038" y="5589588"/>
            <a:ext cx="2736850" cy="43180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600">
                <a:latin typeface="Times New Roman" pitchFamily="18" charset="0"/>
              </a:rPr>
              <a:t>Mercados de bens e serviços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55650" y="3946525"/>
            <a:ext cx="1454150" cy="4953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 b="1">
                <a:latin typeface="Times New Roman" pitchFamily="18" charset="0"/>
              </a:rPr>
              <a:t>FAMÍLIAS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3827463" y="3946525"/>
            <a:ext cx="1452562" cy="4953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 b="1">
                <a:latin typeface="Times New Roman" pitchFamily="18" charset="0"/>
              </a:rPr>
              <a:t>GOVERNO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6897688" y="3946525"/>
            <a:ext cx="1454150" cy="49688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 b="1">
                <a:latin typeface="Times New Roman" pitchFamily="18" charset="0"/>
              </a:rPr>
              <a:t>EMPRESAS</a:t>
            </a:r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 flipV="1">
            <a:off x="1887538" y="2962275"/>
            <a:ext cx="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 flipV="1">
            <a:off x="1887538" y="2952750"/>
            <a:ext cx="2025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2051050" y="2636838"/>
            <a:ext cx="1454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>
                <a:latin typeface="Times New Roman" pitchFamily="18" charset="0"/>
              </a:rPr>
              <a:t>Poupança Privada</a:t>
            </a:r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4473575" y="3127375"/>
            <a:ext cx="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 flipH="1">
            <a:off x="4473575" y="4441825"/>
            <a:ext cx="0" cy="1147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>
            <a:off x="1239838" y="1649413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1239838" y="1649413"/>
            <a:ext cx="0" cy="2297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1403350" y="1649413"/>
            <a:ext cx="145415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en-US" sz="1800">
                <a:latin typeface="Times New Roman" pitchFamily="18" charset="0"/>
              </a:rPr>
              <a:t>Renda</a:t>
            </a:r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1403350" y="4441825"/>
            <a:ext cx="0" cy="131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1403350" y="5753100"/>
            <a:ext cx="1938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>
            <a:off x="6084888" y="5732463"/>
            <a:ext cx="1619250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 flipV="1">
            <a:off x="7704138" y="4441825"/>
            <a:ext cx="0" cy="131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>
            <a:off x="5603875" y="3127375"/>
            <a:ext cx="0" cy="2462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 flipV="1">
            <a:off x="7704138" y="1812925"/>
            <a:ext cx="0" cy="213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 flipH="1">
            <a:off x="5441950" y="1812925"/>
            <a:ext cx="2262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>
            <a:off x="5603875" y="1484313"/>
            <a:ext cx="24241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en-US" sz="1800">
                <a:latin typeface="Times New Roman" pitchFamily="18" charset="0"/>
              </a:rPr>
              <a:t>Remuneração dos fatores</a:t>
            </a:r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>
            <a:off x="2195513" y="4076700"/>
            <a:ext cx="157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2484438" y="37163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en-US" sz="1800">
                <a:latin typeface="Times New Roman" pitchFamily="18" charset="0"/>
              </a:rPr>
              <a:t>Impostos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2592288" cy="5458618"/>
          </a:xfrm>
        </p:spPr>
        <p:txBody>
          <a:bodyPr/>
          <a:lstStyle/>
          <a:p>
            <a:r>
              <a:rPr lang="pt-BR" sz="3200" dirty="0" err="1" smtClean="0"/>
              <a:t>Quesnay</a:t>
            </a:r>
            <a:r>
              <a:rPr lang="pt-BR" sz="3200" dirty="0"/>
              <a:t> </a:t>
            </a:r>
            <a:r>
              <a:rPr lang="pt-BR" sz="3200" dirty="0" smtClean="0"/>
              <a:t>(fisiocrata, sec. XVIII) primeiro economista a formalizar a ideia</a:t>
            </a:r>
            <a:endParaRPr lang="en-US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715" y="0"/>
            <a:ext cx="55657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Leontief: </a:t>
            </a:r>
            <a:r>
              <a:rPr lang="en-US" altLang="en-US" sz="3200" dirty="0" err="1" smtClean="0"/>
              <a:t>Primeira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formalização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matemática</a:t>
            </a:r>
            <a:r>
              <a:rPr lang="en-US" altLang="en-US" sz="3200" dirty="0" smtClean="0"/>
              <a:t> com a </a:t>
            </a:r>
            <a:r>
              <a:rPr lang="en-US" altLang="en-US" sz="3200" dirty="0" err="1" smtClean="0"/>
              <a:t>Matriz</a:t>
            </a:r>
            <a:r>
              <a:rPr lang="en-US" altLang="en-US" sz="3200" dirty="0" smtClean="0"/>
              <a:t> de </a:t>
            </a:r>
            <a:r>
              <a:rPr lang="en-US" altLang="en-US" sz="3200" dirty="0" err="1" smtClean="0"/>
              <a:t>Insumo-Produto</a:t>
            </a:r>
            <a:endParaRPr lang="en-US" altLang="en-US" sz="3200" dirty="0" smtClean="0"/>
          </a:p>
        </p:txBody>
      </p:sp>
      <p:sp>
        <p:nvSpPr>
          <p:cNvPr id="9219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Mostra</a:t>
            </a:r>
            <a:r>
              <a:rPr lang="en-US" altLang="en-US" dirty="0" smtClean="0"/>
              <a:t> a inter-</a:t>
            </a:r>
            <a:r>
              <a:rPr lang="en-US" altLang="en-US" dirty="0" err="1" smtClean="0"/>
              <a:t>relação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existente</a:t>
            </a:r>
            <a:r>
              <a:rPr lang="en-US" altLang="en-US" dirty="0" smtClean="0"/>
              <a:t> entre </a:t>
            </a:r>
            <a:r>
              <a:rPr lang="en-US" altLang="en-US" dirty="0" err="1" smtClean="0"/>
              <a:t>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setores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produtivos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economia</a:t>
            </a:r>
            <a:r>
              <a:rPr lang="en-US" altLang="en-US" dirty="0" smtClean="0"/>
              <a:t>, e entre </a:t>
            </a:r>
            <a:r>
              <a:rPr lang="en-US" altLang="en-US" dirty="0" err="1" smtClean="0"/>
              <a:t>eles</a:t>
            </a:r>
            <a:r>
              <a:rPr lang="en-US" altLang="en-US" dirty="0" smtClean="0"/>
              <a:t> e a </a:t>
            </a:r>
            <a:r>
              <a:rPr lang="en-US" altLang="en-US" dirty="0" err="1" smtClean="0"/>
              <a:t>Demanda</a:t>
            </a:r>
            <a:r>
              <a:rPr lang="en-US" altLang="en-US" dirty="0" smtClean="0"/>
              <a:t> Final.</a:t>
            </a:r>
          </a:p>
          <a:p>
            <a:pPr eaLnBrk="1" hangingPunct="1"/>
            <a:r>
              <a:rPr lang="en-US" altLang="en-US" dirty="0" err="1" smtClean="0"/>
              <a:t>Produto</a:t>
            </a:r>
            <a:r>
              <a:rPr lang="en-US" altLang="en-US" dirty="0" smtClean="0"/>
              <a:t> de um </a:t>
            </a:r>
            <a:r>
              <a:rPr lang="en-US" altLang="en-US" dirty="0" err="1" smtClean="0"/>
              <a:t>setor</a:t>
            </a:r>
            <a:r>
              <a:rPr lang="en-US" altLang="en-US" dirty="0" smtClean="0"/>
              <a:t> é </a:t>
            </a:r>
            <a:r>
              <a:rPr lang="en-US" altLang="en-US" dirty="0" err="1" smtClean="0"/>
              <a:t>insumo</a:t>
            </a:r>
            <a:r>
              <a:rPr lang="en-US" altLang="en-US" dirty="0" smtClean="0"/>
              <a:t> de outro.</a:t>
            </a:r>
          </a:p>
          <a:p>
            <a:pPr eaLnBrk="1" hangingPunct="1"/>
            <a:r>
              <a:rPr lang="en-US" altLang="en-US" dirty="0" err="1" smtClean="0"/>
              <a:t>Assim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elevar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demanda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produto</a:t>
            </a:r>
            <a:r>
              <a:rPr lang="en-US" altLang="en-US" dirty="0" smtClean="0"/>
              <a:t> de um </a:t>
            </a:r>
            <a:r>
              <a:rPr lang="en-US" altLang="en-US" dirty="0" err="1" smtClean="0"/>
              <a:t>setor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eleva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demanda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muitos</a:t>
            </a:r>
            <a:r>
              <a:rPr lang="en-US" altLang="en-US" dirty="0" smtClean="0"/>
              <a:t> outros </a:t>
            </a:r>
            <a:r>
              <a:rPr lang="en-US" altLang="en-US" dirty="0" err="1" smtClean="0"/>
              <a:t>setores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economia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gerando</a:t>
            </a:r>
            <a:r>
              <a:rPr lang="en-US" altLang="en-US" dirty="0" smtClean="0"/>
              <a:t> um </a:t>
            </a:r>
            <a:r>
              <a:rPr lang="en-US" altLang="en-US" u="sng" dirty="0" err="1" smtClean="0"/>
              <a:t>processo</a:t>
            </a:r>
            <a:r>
              <a:rPr lang="en-US" altLang="en-US" u="sng" dirty="0" smtClean="0"/>
              <a:t> </a:t>
            </a:r>
            <a:r>
              <a:rPr lang="en-US" altLang="en-US" u="sng" dirty="0" err="1" smtClean="0"/>
              <a:t>multiplicador</a:t>
            </a:r>
            <a:r>
              <a:rPr lang="en-US" altLang="en-US" u="sng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mesma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/>
              <a:t>Entendendo a lógica da estrutura de insumo-produto</a:t>
            </a:r>
          </a:p>
        </p:txBody>
      </p:sp>
      <p:graphicFrame>
        <p:nvGraphicFramePr>
          <p:cNvPr id="198042" name="Group 410"/>
          <p:cNvGraphicFramePr>
            <a:graphicFrameLocks noGrp="1"/>
          </p:cNvGraphicFramePr>
          <p:nvPr>
            <p:ph type="tbl" idx="1"/>
          </p:nvPr>
        </p:nvGraphicFramePr>
        <p:xfrm>
          <a:off x="685800" y="1989138"/>
          <a:ext cx="7670800" cy="3400427"/>
        </p:xfrm>
        <a:graphic>
          <a:graphicData uri="http://schemas.openxmlformats.org/drawingml/2006/table">
            <a:tbl>
              <a:tblPr/>
              <a:tblGrid>
                <a:gridCol w="1504950"/>
                <a:gridCol w="1327150"/>
                <a:gridCol w="931863"/>
                <a:gridCol w="923925"/>
                <a:gridCol w="935037"/>
                <a:gridCol w="1327150"/>
                <a:gridCol w="720725"/>
              </a:tblGrid>
              <a:tr h="3683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Demanda intermediária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Demanda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final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VBP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Agropecuária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Indústria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Serviços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Subtotal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Agropecuária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Indústria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Serviços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Subtotal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Valor adicionado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Gastos totais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16" name="Rectangle 400"/>
          <p:cNvSpPr>
            <a:spLocks noChangeArrowheads="1"/>
          </p:cNvSpPr>
          <p:nvPr/>
        </p:nvSpPr>
        <p:spPr bwMode="auto">
          <a:xfrm>
            <a:off x="539750" y="5797550"/>
            <a:ext cx="81359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223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pt-BR" altLang="en-US" sz="1600">
                <a:latin typeface="Garamond" pitchFamily="18" charset="0"/>
              </a:rPr>
              <a:t>PIBpm (ótica da renda) = 100	PIBpm (ótica da despesa) = DF – importações = 100 – 0 = 100</a:t>
            </a:r>
          </a:p>
          <a:p>
            <a:pPr eaLnBrk="1" hangingPunct="1">
              <a:spcBef>
                <a:spcPct val="35000"/>
              </a:spcBef>
            </a:pPr>
            <a:r>
              <a:rPr lang="pt-BR" altLang="en-US" sz="1600">
                <a:latin typeface="Garamond" pitchFamily="18" charset="0"/>
              </a:rPr>
              <a:t>PIBpm (ótica do produto) = VBP – consumo intermediário = 420 – 320 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MIP do Brasil para o ano de 2008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Vamos analisar a </a:t>
            </a:r>
            <a:r>
              <a:rPr lang="pt-BR" dirty="0" smtClean="0">
                <a:hlinkClick r:id="rId2" action="ppaction://hlinkfile"/>
              </a:rPr>
              <a:t>Matriz de Insumo-Produto do Brasil para o ano de 2008.</a:t>
            </a:r>
            <a:endParaRPr lang="pt-BR" dirty="0" smtClean="0"/>
          </a:p>
          <a:p>
            <a:pPr lvl="1"/>
            <a:r>
              <a:rPr lang="pt-BR" dirty="0" smtClean="0"/>
              <a:t>Composição da demanda final.</a:t>
            </a:r>
          </a:p>
          <a:p>
            <a:r>
              <a:rPr lang="pt-BR" dirty="0" smtClean="0"/>
              <a:t>Estrutura </a:t>
            </a:r>
            <a:r>
              <a:rPr lang="pt-BR" dirty="0" smtClean="0">
                <a:hlinkClick r:id="rId3" action="ppaction://hlinkfile"/>
              </a:rPr>
              <a:t>sintética de custo dos setores em 2008</a:t>
            </a:r>
            <a:endParaRPr lang="pt-BR" dirty="0" smtClean="0"/>
          </a:p>
          <a:p>
            <a:pPr lvl="1"/>
            <a:r>
              <a:rPr lang="pt-BR" dirty="0" smtClean="0"/>
              <a:t>Comparar estrutura da </a:t>
            </a:r>
            <a:r>
              <a:rPr lang="pt-BR" dirty="0" err="1" smtClean="0"/>
              <a:t>agric</a:t>
            </a:r>
            <a:r>
              <a:rPr lang="pt-BR" dirty="0" smtClean="0"/>
              <a:t> x </a:t>
            </a:r>
            <a:r>
              <a:rPr lang="pt-BR" dirty="0" err="1" smtClean="0"/>
              <a:t>AlimentBebidas</a:t>
            </a:r>
            <a:endParaRPr lang="pt-BR" dirty="0" smtClean="0"/>
          </a:p>
          <a:p>
            <a:pPr lvl="1"/>
            <a:r>
              <a:rPr lang="pt-BR" dirty="0" smtClean="0"/>
              <a:t>Intensidade uso de fatores primários</a:t>
            </a:r>
          </a:p>
          <a:p>
            <a:r>
              <a:rPr lang="pt-BR" dirty="0" smtClean="0"/>
              <a:t>Pontos a observar:</a:t>
            </a:r>
          </a:p>
          <a:p>
            <a:pPr lvl="1"/>
            <a:r>
              <a:rPr lang="pt-BR" dirty="0" smtClean="0"/>
              <a:t>Dependência de insumos importados </a:t>
            </a:r>
          </a:p>
          <a:p>
            <a:pPr lvl="1"/>
            <a:r>
              <a:rPr lang="pt-BR" dirty="0" smtClean="0"/>
              <a:t>Dependência de mercados de exportação.</a:t>
            </a:r>
          </a:p>
          <a:p>
            <a:pPr lvl="1"/>
            <a:r>
              <a:rPr lang="pt-BR" dirty="0" smtClean="0"/>
              <a:t>Numero empregados/unidade valor produção (</a:t>
            </a:r>
            <a:r>
              <a:rPr lang="pt-BR" dirty="0" err="1" smtClean="0"/>
              <a:t>coef</a:t>
            </a:r>
            <a:r>
              <a:rPr lang="pt-BR" dirty="0" smtClean="0"/>
              <a:t> diretos).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conhecimento da estrutura dos setores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Permite antecipar, por exemplo, como determinados setores serão afetados por:</a:t>
            </a:r>
          </a:p>
          <a:p>
            <a:pPr lvl="1"/>
            <a:r>
              <a:rPr lang="pt-BR" dirty="0" smtClean="0"/>
              <a:t> políticas cambiais.</a:t>
            </a:r>
          </a:p>
          <a:p>
            <a:pPr lvl="1"/>
            <a:r>
              <a:rPr lang="pt-BR" dirty="0" smtClean="0"/>
              <a:t>Subsídios a insumos.</a:t>
            </a:r>
          </a:p>
          <a:p>
            <a:pPr lvl="1"/>
            <a:r>
              <a:rPr lang="pt-BR" dirty="0" smtClean="0"/>
              <a:t>Políticas de distribuição de renda.</a:t>
            </a:r>
          </a:p>
          <a:p>
            <a:pPr lvl="1"/>
            <a:r>
              <a:rPr lang="pt-BR" dirty="0" smtClean="0"/>
              <a:t>Políticas ambientais. </a:t>
            </a: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smtClean="0">
                <a:hlinkClick r:id="rId2" action="ppaction://hlinkfile"/>
              </a:rPr>
              <a:t>matriz de emissões de gases do Brasil em 2005.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Notar que a MIP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 uma parte do fluxo circular da renda:</a:t>
            </a:r>
          </a:p>
          <a:p>
            <a:pPr lvl="1"/>
            <a:r>
              <a:rPr lang="pt-BR" dirty="0" smtClean="0"/>
              <a:t>Descreve as relações na esfera produtiva da economia.</a:t>
            </a:r>
          </a:p>
          <a:p>
            <a:r>
              <a:rPr lang="pt-BR" dirty="0" smtClean="0"/>
              <a:t>Para completar o fluxo circular há ainda necessidade de informações adicionais, obtidas da Contabilidade Nacional.</a:t>
            </a:r>
          </a:p>
          <a:p>
            <a:r>
              <a:rPr lang="pt-BR" dirty="0" smtClean="0"/>
              <a:t>Fluxo completo: Matriz de Contabilidade Social.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3964</TotalTime>
  <Words>602</Words>
  <Application>Microsoft Office PowerPoint</Application>
  <PresentationFormat>Apresentação na tela (4:3)</PresentationFormat>
  <Paragraphs>249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Garamond</vt:lpstr>
      <vt:lpstr>Perpetua</vt:lpstr>
      <vt:lpstr>Times New Roman</vt:lpstr>
      <vt:lpstr>Wingdings 2</vt:lpstr>
      <vt:lpstr>Patrimônio Líquido</vt:lpstr>
      <vt:lpstr>O Fluxo Circular da Renda e as interconexões na economia</vt:lpstr>
      <vt:lpstr>O sistema econômico</vt:lpstr>
      <vt:lpstr>Fluxo Circular da Renda</vt:lpstr>
      <vt:lpstr>Quesnay (fisiocrata, sec. XVIII) primeiro economista a formalizar a ideia</vt:lpstr>
      <vt:lpstr>Leontief: Primeira formalização matemática com a Matriz de Insumo-Produto</vt:lpstr>
      <vt:lpstr>Entendendo a lógica da estrutura de insumo-produto</vt:lpstr>
      <vt:lpstr>A MIP do Brasil para o ano de 2008</vt:lpstr>
      <vt:lpstr>O conhecimento da estrutura dos setores</vt:lpstr>
      <vt:lpstr>Notar que a MIP</vt:lpstr>
      <vt:lpstr>Uma SAM Esquemática</vt:lpstr>
      <vt:lpstr>Obrigado</vt:lpstr>
    </vt:vector>
  </TitlesOfParts>
  <Company>Banco do Brasil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PROCURA OU DEMANDA</dc:title>
  <dc:creator>e023401</dc:creator>
  <cp:lastModifiedBy>Joaquim Bento de Souza Ferreira Filho</cp:lastModifiedBy>
  <cp:revision>591</cp:revision>
  <dcterms:created xsi:type="dcterms:W3CDTF">2001-10-25T11:21:02Z</dcterms:created>
  <dcterms:modified xsi:type="dcterms:W3CDTF">2016-03-07T12:10:16Z</dcterms:modified>
</cp:coreProperties>
</file>