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68" r:id="rId3"/>
    <p:sldId id="352" r:id="rId4"/>
    <p:sldId id="353" r:id="rId5"/>
    <p:sldId id="311" r:id="rId6"/>
    <p:sldId id="350" r:id="rId7"/>
    <p:sldId id="315" r:id="rId8"/>
    <p:sldId id="313" r:id="rId9"/>
    <p:sldId id="312" r:id="rId10"/>
    <p:sldId id="348" r:id="rId11"/>
    <p:sldId id="354" r:id="rId12"/>
    <p:sldId id="357" r:id="rId13"/>
    <p:sldId id="314" r:id="rId14"/>
    <p:sldId id="334" r:id="rId15"/>
    <p:sldId id="355" r:id="rId16"/>
    <p:sldId id="358" r:id="rId17"/>
    <p:sldId id="359" r:id="rId18"/>
    <p:sldId id="360" r:id="rId19"/>
    <p:sldId id="361" r:id="rId20"/>
    <p:sldId id="362" r:id="rId21"/>
    <p:sldId id="363" r:id="rId22"/>
    <p:sldId id="370" r:id="rId23"/>
    <p:sldId id="364" r:id="rId24"/>
    <p:sldId id="371" r:id="rId25"/>
    <p:sldId id="372" r:id="rId26"/>
    <p:sldId id="374" r:id="rId27"/>
    <p:sldId id="365" r:id="rId28"/>
    <p:sldId id="316" r:id="rId29"/>
    <p:sldId id="319" r:id="rId30"/>
    <p:sldId id="321" r:id="rId31"/>
    <p:sldId id="345" r:id="rId32"/>
    <p:sldId id="347" r:id="rId33"/>
    <p:sldId id="346" r:id="rId34"/>
    <p:sldId id="323" r:id="rId35"/>
    <p:sldId id="356" r:id="rId36"/>
    <p:sldId id="304" r:id="rId37"/>
    <p:sldId id="257" r:id="rId38"/>
    <p:sldId id="261" r:id="rId39"/>
    <p:sldId id="308" r:id="rId40"/>
    <p:sldId id="296" r:id="rId41"/>
    <p:sldId id="305" r:id="rId42"/>
    <p:sldId id="306" r:id="rId43"/>
    <p:sldId id="349" r:id="rId44"/>
    <p:sldId id="262" r:id="rId45"/>
    <p:sldId id="263" r:id="rId46"/>
    <p:sldId id="264" r:id="rId47"/>
    <p:sldId id="335" r:id="rId48"/>
    <p:sldId id="291" r:id="rId49"/>
    <p:sldId id="298" r:id="rId50"/>
    <p:sldId id="301" r:id="rId51"/>
    <p:sldId id="302" r:id="rId52"/>
    <p:sldId id="272" r:id="rId53"/>
    <p:sldId id="274" r:id="rId54"/>
    <p:sldId id="337" r:id="rId55"/>
    <p:sldId id="340" r:id="rId56"/>
    <p:sldId id="344" r:id="rId57"/>
    <p:sldId id="341" r:id="rId58"/>
    <p:sldId id="342" r:id="rId59"/>
    <p:sldId id="343" r:id="rId60"/>
  </p:sldIdLst>
  <p:sldSz cx="9144000" cy="6858000" type="screen4x3"/>
  <p:notesSz cx="7099300" cy="102346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1522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aleria\Documents\Bioqu&#237;mica%20industrial%20experimental\2012\teste_levedura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val>
            <c:numRef>
              <c:f>Plan1!$B$3:$B$12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92-40F6-A273-D48EACB7E118}"/>
            </c:ext>
          </c:extLst>
        </c:ser>
        <c:ser>
          <c:idx val="1"/>
          <c:order val="1"/>
          <c:val>
            <c:numRef>
              <c:f>Plan1!$C$3:$C$12</c:f>
              <c:numCache>
                <c:formatCode>General</c:formatCode>
                <c:ptCount val="10"/>
                <c:pt idx="0">
                  <c:v>20</c:v>
                </c:pt>
                <c:pt idx="1">
                  <c:v>5</c:v>
                </c:pt>
                <c:pt idx="2">
                  <c:v>2</c:v>
                </c:pt>
                <c:pt idx="3">
                  <c:v>3</c:v>
                </c:pt>
                <c:pt idx="4">
                  <c:v>10</c:v>
                </c:pt>
                <c:pt idx="5">
                  <c:v>13</c:v>
                </c:pt>
                <c:pt idx="6">
                  <c:v>8</c:v>
                </c:pt>
                <c:pt idx="7">
                  <c:v>12</c:v>
                </c:pt>
                <c:pt idx="8">
                  <c:v>25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92-40F6-A273-D48EACB7E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8321943581277931"/>
          <c:y val="8.0359126763693015E-2"/>
          <c:w val="8.0411665073128483E-2"/>
          <c:h val="0.83928174647261411"/>
        </c:manualLayout>
      </c:layout>
      <c:overlay val="0"/>
      <c:txPr>
        <a:bodyPr/>
        <a:lstStyle/>
        <a:p>
          <a:pPr rtl="0">
            <a:defRPr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val>
            <c:numRef>
              <c:f>Plan1!$I$3:$I$12</c:f>
              <c:numCache>
                <c:formatCode>General</c:formatCode>
                <c:ptCount val="10"/>
                <c:pt idx="0">
                  <c:v>7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4">
                  <c:v>10</c:v>
                </c:pt>
                <c:pt idx="5">
                  <c:v>30</c:v>
                </c:pt>
                <c:pt idx="6">
                  <c:v>8</c:v>
                </c:pt>
                <c:pt idx="7">
                  <c:v>12</c:v>
                </c:pt>
                <c:pt idx="8">
                  <c:v>22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20-46FA-B083-605024D478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9588450900091523"/>
          <c:y val="6.355776875553934E-2"/>
          <c:w val="8.2481496308839233E-2"/>
          <c:h val="0.84184748253480046"/>
        </c:manualLayout>
      </c:layout>
      <c:overlay val="0"/>
      <c:txPr>
        <a:bodyPr/>
        <a:lstStyle/>
        <a:p>
          <a:pPr rtl="0">
            <a:defRPr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none"/>
          </c:marker>
          <c:trendline>
            <c:trendlineType val="linear"/>
            <c:dispRSqr val="1"/>
            <c:dispEq val="1"/>
            <c:trendlineLbl>
              <c:layout>
                <c:manualLayout>
                  <c:x val="7.0487532808399311E-2"/>
                  <c:y val="0.30303258967629082"/>
                </c:manualLayout>
              </c:layout>
              <c:numFmt formatCode="General" sourceLinked="0"/>
            </c:trendlineLbl>
          </c:trendline>
          <c:xVal>
            <c:numRef>
              <c:f>Plan1!$J$4:$J$7</c:f>
              <c:numCache>
                <c:formatCode>General</c:formatCode>
                <c:ptCount val="4"/>
                <c:pt idx="0">
                  <c:v>6900000</c:v>
                </c:pt>
                <c:pt idx="1">
                  <c:v>3850000</c:v>
                </c:pt>
                <c:pt idx="2">
                  <c:v>2400000</c:v>
                </c:pt>
                <c:pt idx="3">
                  <c:v>310000</c:v>
                </c:pt>
              </c:numCache>
            </c:numRef>
          </c:xVal>
          <c:yVal>
            <c:numRef>
              <c:f>Plan1!$C$4:$C$7</c:f>
              <c:numCache>
                <c:formatCode>General</c:formatCode>
                <c:ptCount val="4"/>
                <c:pt idx="0">
                  <c:v>0.56499999999999995</c:v>
                </c:pt>
                <c:pt idx="1">
                  <c:v>0.36700000000000038</c:v>
                </c:pt>
                <c:pt idx="2">
                  <c:v>0.25800000000000001</c:v>
                </c:pt>
                <c:pt idx="3">
                  <c:v>0.13100000000000001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05C-4A8E-B4A2-B353C3C05E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40812384"/>
        <c:axId val="-1140808032"/>
      </c:scatterChart>
      <c:valAx>
        <c:axId val="-1140812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número de células/mL</a:t>
                </a:r>
              </a:p>
            </c:rich>
          </c:tx>
          <c:layout>
            <c:manualLayout>
              <c:xMode val="edge"/>
              <c:yMode val="edge"/>
              <c:x val="0.39531714785651972"/>
              <c:y val="0.89719889180519374"/>
            </c:manualLayout>
          </c:layout>
          <c:overlay val="0"/>
        </c:title>
        <c:numFmt formatCode="0.0E+00" sourceLinked="0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-1140808032"/>
        <c:crosses val="autoZero"/>
        <c:crossBetween val="midCat"/>
      </c:valAx>
      <c:valAx>
        <c:axId val="-11408080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Absorbância 600 nm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2801060804899388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-1140812384"/>
        <c:crosses val="autoZero"/>
        <c:crossBetween val="midCat"/>
      </c:valAx>
    </c:plotArea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400"/>
      </a:pPr>
      <a:endParaRPr lang="pt-B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97BEEABF-E7AB-447A-A338-BF6B06B463B8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881CFFF-F03D-4623-93E4-A204FC6327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946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8401A-B47F-4619-B89F-389E6538E47C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B1FA-123A-45B1-A2C4-06AB7EABE5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FE54D-D535-4540-9C88-BF4169BA684D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ADBE1-10DF-4555-99DC-66656E50B5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EC42D-6BD6-4F6C-A6A0-558E1C633C08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01BF4-C2E6-4733-BDDF-72A22351DF7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6EBFD-BD3C-435E-A285-02F6F16CFFE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811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57BFB-A37C-4287-A256-19F82DBBA94E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9B3AD-6DDF-4F55-B1F1-53481FE84F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03AE8-EA94-413E-8A20-1A00F5710220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4F3F8-ACB3-4F1F-95FF-92E1F8FF75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BAAB-FEC6-4799-99E3-D7F14C8762CE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10720-9764-4131-8BF9-DF3EF3FAAE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FDC7B-66C8-4F8A-A539-FF94BDAF7A8D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758AF-D735-4699-A8BE-F2DA9A3F8BC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9B2BD-894F-427C-BA53-385896933890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E1A35-61D1-46C7-AE41-204341D24CA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7E888-448A-4522-9631-4214807CF59D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EDBC2-D034-40E8-94A5-5B695ABA2E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DCD04-5737-436F-BE4A-EFB36D5D25E3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8B9FF-5D9A-4449-BB71-99A9681B7B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B73D4-66B2-4E6E-88AC-4C3E21E9DC66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07439-A158-492A-A832-F549655A6B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614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DCC92C-5233-4FBF-AF4E-933C24E01009}" type="datetimeFigureOut">
              <a:rPr lang="pt-BR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C2AC9B-2B98-4E9C-8896-971BE389710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cc.org/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pt.wikipedia.org/wiki/Taxonomia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UHiveJ1jzM" TargetMode="External"/><Relationship Id="rId2" Type="http://schemas.openxmlformats.org/officeDocument/2006/relationships/hyperlink" Target="https://blast.ncbi.nlm.nih.gov/Blast.cgi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fcc.info/ccinfo/index.php/collection/col_by_country/u/1/index.php/collection/by_id/849" TargetMode="External"/><Relationship Id="rId13" Type="http://schemas.openxmlformats.org/officeDocument/2006/relationships/hyperlink" Target="http://www.wfcc.info/ccinfo/index.php/collection/col_by_country/u/1/index.php/collection/by_id/97" TargetMode="External"/><Relationship Id="rId18" Type="http://schemas.openxmlformats.org/officeDocument/2006/relationships/hyperlink" Target="http://www.wfcc.info/ccinfo/index.php/collection/col_by_country/u/1/index.php/collection/by_id/125" TargetMode="External"/><Relationship Id="rId3" Type="http://schemas.openxmlformats.org/officeDocument/2006/relationships/hyperlink" Target="http://www.wfcc.info/ccinfo/index.php/collection/col_by_country/u/1/index.php/collection/by_id/1" TargetMode="External"/><Relationship Id="rId21" Type="http://schemas.openxmlformats.org/officeDocument/2006/relationships/hyperlink" Target="http://www.wfcc.info/ccinfo/index.php/collection/col_by_country/u/1/index.php/collection/by_id/56" TargetMode="External"/><Relationship Id="rId7" Type="http://schemas.openxmlformats.org/officeDocument/2006/relationships/hyperlink" Target="http://www.wfcc.info/ccinfo/index.php/collection/col_by_country/u/1/index.php/collection/by_id/827" TargetMode="External"/><Relationship Id="rId12" Type="http://schemas.openxmlformats.org/officeDocument/2006/relationships/hyperlink" Target="http://www.wfcc.info/ccinfo/index.php/collection/col_by_country/u/1/index.php/collection/by_id/350" TargetMode="External"/><Relationship Id="rId17" Type="http://schemas.openxmlformats.org/officeDocument/2006/relationships/hyperlink" Target="http://www.wfcc.info/ccinfo/index.php/collection/col_by_country/u/1/index.php/collection/by_id/888" TargetMode="External"/><Relationship Id="rId2" Type="http://schemas.openxmlformats.org/officeDocument/2006/relationships/hyperlink" Target="http://www.wfcc.info/ccinfo/index.php/collection/col_by_country/u/1/index.php/collection/by_id/112" TargetMode="External"/><Relationship Id="rId16" Type="http://schemas.openxmlformats.org/officeDocument/2006/relationships/hyperlink" Target="http://www.wfcc.info/ccinfo/index.php/collection/col_by_country/u/1/index.php/collection/by_id/858" TargetMode="External"/><Relationship Id="rId20" Type="http://schemas.openxmlformats.org/officeDocument/2006/relationships/hyperlink" Target="http://www.wfcc.info/ccinfo/index.php/collection/col_by_country/u/1/index.php/collection/by_id/60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fcc.info/ccinfo/index.php/collection/col_by_country/u/1/index.php/collection/by_id/2" TargetMode="External"/><Relationship Id="rId11" Type="http://schemas.openxmlformats.org/officeDocument/2006/relationships/hyperlink" Target="http://www.wfcc.info/ccinfo/index.php/collection/col_by_country/u/1/index.php/collection/by_id/530" TargetMode="External"/><Relationship Id="rId5" Type="http://schemas.openxmlformats.org/officeDocument/2006/relationships/hyperlink" Target="http://www.wfcc.info/ccinfo/index.php/collection/col_by_country/u/1/index.php/collection/by_id/540" TargetMode="External"/><Relationship Id="rId15" Type="http://schemas.openxmlformats.org/officeDocument/2006/relationships/hyperlink" Target="http://www.wfcc.info/ccinfo/index.php/collection/col_by_country/u/1/index.php/collection/by_id/751" TargetMode="External"/><Relationship Id="rId23" Type="http://schemas.openxmlformats.org/officeDocument/2006/relationships/hyperlink" Target="http://www.atcc.org/" TargetMode="External"/><Relationship Id="rId10" Type="http://schemas.openxmlformats.org/officeDocument/2006/relationships/hyperlink" Target="http://www.wfcc.info/ccinfo/index.php/collection/col_by_country/u/1/index.php/collection/by_id/115" TargetMode="External"/><Relationship Id="rId19" Type="http://schemas.openxmlformats.org/officeDocument/2006/relationships/hyperlink" Target="http://www.wfcc.info/ccinfo/index.php/collection/col_by_country/u/1/index.php/collection/by_id/76" TargetMode="External"/><Relationship Id="rId4" Type="http://schemas.openxmlformats.org/officeDocument/2006/relationships/hyperlink" Target="http://www.wfcc.info/ccinfo/index.php/collection/col_by_country/u/1/index.php/collection/by_id/573" TargetMode="External"/><Relationship Id="rId9" Type="http://schemas.openxmlformats.org/officeDocument/2006/relationships/hyperlink" Target="http://www.wfcc.info/ccinfo/index.php/collection/col_by_country/u/1/index.php/collection/by_id/392" TargetMode="External"/><Relationship Id="rId14" Type="http://schemas.openxmlformats.org/officeDocument/2006/relationships/hyperlink" Target="http://www.wfcc.info/ccinfo/index.php/collection/col_by_country/u/1/index.php/collection/by_id/592" TargetMode="External"/><Relationship Id="rId22" Type="http://schemas.openxmlformats.org/officeDocument/2006/relationships/hyperlink" Target="http://www.wfcc.info/ccinfo/index.php/collection/col_by_country/u/1/index.php/collection/by_id/41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fcc.info/ccinfo/index.php/collection/by_id/957" TargetMode="External"/><Relationship Id="rId13" Type="http://schemas.openxmlformats.org/officeDocument/2006/relationships/hyperlink" Target="http://www.wfcc.info/ccinfo/index.php/collection/by_id/728" TargetMode="External"/><Relationship Id="rId18" Type="http://schemas.openxmlformats.org/officeDocument/2006/relationships/hyperlink" Target="http://www.wfcc.info/ccinfo/index.php/collection/by_id/736" TargetMode="External"/><Relationship Id="rId3" Type="http://schemas.openxmlformats.org/officeDocument/2006/relationships/hyperlink" Target="http://www.wfcc.info/ccinfo/index.php/collection/by_id/649" TargetMode="External"/><Relationship Id="rId21" Type="http://schemas.openxmlformats.org/officeDocument/2006/relationships/hyperlink" Target="http://www.wfcc.info/ccinfo/index.php/collection/by_id/114" TargetMode="External"/><Relationship Id="rId7" Type="http://schemas.openxmlformats.org/officeDocument/2006/relationships/hyperlink" Target="http://www.wfcc.info/ccinfo/index.php/collection/by_id/956" TargetMode="External"/><Relationship Id="rId12" Type="http://schemas.openxmlformats.org/officeDocument/2006/relationships/hyperlink" Target="http://www.wfcc.info/ccinfo/index.php/collection/by_id/717" TargetMode="External"/><Relationship Id="rId17" Type="http://schemas.openxmlformats.org/officeDocument/2006/relationships/hyperlink" Target="http://www.wfcc.info/ccinfo/index.php/collection/by_id/313" TargetMode="External"/><Relationship Id="rId2" Type="http://schemas.openxmlformats.org/officeDocument/2006/relationships/hyperlink" Target="http://www.wfcc.info/ccinfo/index.php/collection/by_id/844" TargetMode="External"/><Relationship Id="rId16" Type="http://schemas.openxmlformats.org/officeDocument/2006/relationships/hyperlink" Target="http://www.wfcc.info/ccinfo/index.php/collection/by_id/737" TargetMode="External"/><Relationship Id="rId20" Type="http://schemas.openxmlformats.org/officeDocument/2006/relationships/hyperlink" Target="http://www.wfcc.info/ccinfo/index.php/collection/by_id/94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fcc.info/ccinfo/index.php/collection/by_id/712" TargetMode="External"/><Relationship Id="rId11" Type="http://schemas.openxmlformats.org/officeDocument/2006/relationships/hyperlink" Target="http://www.wfcc.info/ccinfo/index.php/collection/by_id/282" TargetMode="External"/><Relationship Id="rId24" Type="http://schemas.openxmlformats.org/officeDocument/2006/relationships/hyperlink" Target="http://www.wfcc.info/ccinfo/index.php/collection/by_id/733" TargetMode="External"/><Relationship Id="rId5" Type="http://schemas.openxmlformats.org/officeDocument/2006/relationships/hyperlink" Target="http://www.wfcc.info/ccinfo/index.php/collection/by_id/713" TargetMode="External"/><Relationship Id="rId15" Type="http://schemas.openxmlformats.org/officeDocument/2006/relationships/hyperlink" Target="http://www.wfcc.info/ccinfo/index.php/collection/by_id/143" TargetMode="External"/><Relationship Id="rId23" Type="http://schemas.openxmlformats.org/officeDocument/2006/relationships/hyperlink" Target="http://www.wfcc.info/ccinfo/index.php/collection/by_id/604" TargetMode="External"/><Relationship Id="rId10" Type="http://schemas.openxmlformats.org/officeDocument/2006/relationships/hyperlink" Target="http://www.wfcc.info/ccinfo/index.php/collection/by_id/716" TargetMode="External"/><Relationship Id="rId19" Type="http://schemas.openxmlformats.org/officeDocument/2006/relationships/hyperlink" Target="http://www.wfcc.info/ccinfo/index.php/collection/by_id/869" TargetMode="External"/><Relationship Id="rId4" Type="http://schemas.openxmlformats.org/officeDocument/2006/relationships/hyperlink" Target="http://www.wfcc.info/ccinfo/index.php/collection/by_id/364" TargetMode="External"/><Relationship Id="rId9" Type="http://schemas.openxmlformats.org/officeDocument/2006/relationships/hyperlink" Target="http://www.wfcc.info/ccinfo/index.php/collection/by_id/951" TargetMode="External"/><Relationship Id="rId14" Type="http://schemas.openxmlformats.org/officeDocument/2006/relationships/hyperlink" Target="http://www.wfcc.info/ccinfo/index.php/collection/by_id/721" TargetMode="External"/><Relationship Id="rId22" Type="http://schemas.openxmlformats.org/officeDocument/2006/relationships/hyperlink" Target="http://www.wfcc.info/ccinfo/index.php/collection/by_id/83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dirty="0"/>
              <a:t>O Processo biotecnológico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Obtenção e isolamento de microrganismos de interesse industrial</a:t>
            </a:r>
            <a:endParaRPr lang="pt-BR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5AF8150-17C8-4621-8A4A-22FA50E10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33375"/>
            <a:ext cx="8135938" cy="590391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791" t="4737" r="4749"/>
          <a:stretch/>
        </p:blipFill>
        <p:spPr>
          <a:xfrm>
            <a:off x="35284" y="0"/>
            <a:ext cx="9126860" cy="58568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FE6E10A-E1C7-419A-A961-B75C65E600A3}"/>
              </a:ext>
            </a:extLst>
          </p:cNvPr>
          <p:cNvSpPr txBox="1"/>
          <p:nvPr/>
        </p:nvSpPr>
        <p:spPr>
          <a:xfrm>
            <a:off x="0" y="5888674"/>
            <a:ext cx="9168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0" dirty="0">
                <a:solidFill>
                  <a:srgbClr val="FF0000"/>
                </a:solidFill>
                <a:effectLst/>
              </a:rPr>
              <a:t>O nível de Biossegurança 1 NB-1</a:t>
            </a:r>
            <a:r>
              <a:rPr lang="pt-BR" sz="1600" b="0" i="0" dirty="0">
                <a:solidFill>
                  <a:srgbClr val="FF0000"/>
                </a:solidFill>
                <a:effectLst/>
              </a:rPr>
              <a:t>: representa um nível básico de contenção que se baseia nas práticas padrões de microbiologia.</a:t>
            </a:r>
          </a:p>
          <a:p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934BA8-5405-4E39-9FA7-E96803CD0E57}"/>
              </a:ext>
            </a:extLst>
          </p:cNvPr>
          <p:cNvSpPr txBox="1"/>
          <p:nvPr/>
        </p:nvSpPr>
        <p:spPr>
          <a:xfrm>
            <a:off x="3635896" y="63041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https://www.atcc.org/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8119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25DAFD-A607-4E87-8B05-DD95553B2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39" y="2132147"/>
            <a:ext cx="8462122" cy="4525963"/>
          </a:xfrm>
        </p:spPr>
        <p:txBody>
          <a:bodyPr/>
          <a:lstStyle/>
          <a:p>
            <a:r>
              <a:rPr lang="de-DE" dirty="0" err="1"/>
              <a:t>Vantagens</a:t>
            </a:r>
            <a:r>
              <a:rPr lang="de-DE" dirty="0"/>
              <a:t> da </a:t>
            </a:r>
            <a:r>
              <a:rPr lang="de-DE" dirty="0" err="1"/>
              <a:t>aquisi</a:t>
            </a:r>
            <a:r>
              <a:rPr lang="pt-BR" sz="3200" dirty="0" err="1">
                <a:latin typeface="Calibri" pitchFamily="34" charset="0"/>
              </a:rPr>
              <a:t>ção</a:t>
            </a:r>
            <a:r>
              <a:rPr lang="pt-BR" sz="3200" dirty="0">
                <a:latin typeface="Calibri" pitchFamily="34" charset="0"/>
              </a:rPr>
              <a:t> pela CCM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Procedência (</a:t>
            </a:r>
            <a:r>
              <a:rPr lang="de-DE" i="1" dirty="0"/>
              <a:t>type strain?</a:t>
            </a:r>
            <a:r>
              <a:rPr lang="de-DE" dirty="0"/>
              <a:t>), identifica</a:t>
            </a:r>
            <a:r>
              <a:rPr lang="pt-BR" sz="2800" dirty="0" err="1">
                <a:latin typeface="Calibri" pitchFamily="34" charset="0"/>
              </a:rPr>
              <a:t>ção</a:t>
            </a:r>
            <a:r>
              <a:rPr lang="de-DE" dirty="0"/>
              <a:t> </a:t>
            </a:r>
            <a:r>
              <a:rPr lang="de-DE" dirty="0" err="1"/>
              <a:t>garantidas</a:t>
            </a:r>
            <a:endParaRPr lang="de-DE" dirty="0"/>
          </a:p>
          <a:p>
            <a:pPr lvl="1"/>
            <a:r>
              <a:rPr lang="de-DE" dirty="0" err="1"/>
              <a:t>Orienta</a:t>
            </a:r>
            <a:r>
              <a:rPr lang="pt-BR" dirty="0" err="1">
                <a:latin typeface="Calibri" pitchFamily="34" charset="0"/>
              </a:rPr>
              <a:t>ção</a:t>
            </a:r>
            <a:r>
              <a:rPr lang="de-DE" dirty="0"/>
              <a:t> </a:t>
            </a:r>
            <a:r>
              <a:rPr lang="de-DE" dirty="0" err="1"/>
              <a:t>sobre</a:t>
            </a:r>
            <a:r>
              <a:rPr lang="de-DE" dirty="0"/>
              <a:t> </a:t>
            </a:r>
            <a:r>
              <a:rPr lang="de-DE" dirty="0" err="1"/>
              <a:t>manipula</a:t>
            </a:r>
            <a:r>
              <a:rPr lang="pt-BR" dirty="0" err="1">
                <a:latin typeface="Calibri" pitchFamily="34" charset="0"/>
              </a:rPr>
              <a:t>ção</a:t>
            </a:r>
            <a:r>
              <a:rPr lang="de-DE" dirty="0"/>
              <a:t> e </a:t>
            </a:r>
            <a:r>
              <a:rPr lang="de-DE" dirty="0" err="1"/>
              <a:t>manuten</a:t>
            </a:r>
            <a:r>
              <a:rPr lang="pt-BR" dirty="0" err="1">
                <a:latin typeface="Calibri" pitchFamily="34" charset="0"/>
              </a:rPr>
              <a:t>ção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Muitas</a:t>
            </a:r>
            <a:r>
              <a:rPr lang="de-DE" dirty="0"/>
              <a:t> </a:t>
            </a:r>
            <a:r>
              <a:rPr lang="de-DE" dirty="0" err="1"/>
              <a:t>tem</a:t>
            </a:r>
            <a:r>
              <a:rPr lang="de-DE" dirty="0"/>
              <a:t> </a:t>
            </a:r>
            <a:r>
              <a:rPr lang="de-DE" dirty="0" err="1"/>
              <a:t>disponibilidade</a:t>
            </a:r>
            <a:r>
              <a:rPr lang="de-DE" dirty="0"/>
              <a:t> de </a:t>
            </a:r>
            <a:r>
              <a:rPr lang="de-DE" dirty="0" err="1"/>
              <a:t>genoma</a:t>
            </a:r>
            <a:r>
              <a:rPr lang="de-DE" dirty="0"/>
              <a:t> </a:t>
            </a:r>
            <a:r>
              <a:rPr lang="de-DE" dirty="0" err="1"/>
              <a:t>sequenciado</a:t>
            </a:r>
            <a:r>
              <a:rPr lang="de-DE" dirty="0"/>
              <a:t>.</a:t>
            </a:r>
          </a:p>
          <a:p>
            <a:pPr lvl="1"/>
            <a:endParaRPr lang="de-DE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48CBF9E-C30F-4310-9C37-3F4EF1FBB0E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08728" y="400617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latin typeface="Calibri" pitchFamily="34" charset="0"/>
              </a:rPr>
              <a:t>1- Coleções de cultura de microrganismos (CCM)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39D4A8C-3F5C-4B71-AC87-CA6F47DCF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03" y="228747"/>
            <a:ext cx="8135938" cy="590391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5875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1"/>
          <p:cNvSpPr txBox="1">
            <a:spLocks noChangeArrowheads="1"/>
          </p:cNvSpPr>
          <p:nvPr/>
        </p:nvSpPr>
        <p:spPr bwMode="auto">
          <a:xfrm>
            <a:off x="652463" y="213360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57200" y="1476399"/>
            <a:ext cx="79201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latin typeface="Calibri" pitchFamily="34" charset="0"/>
              </a:rPr>
              <a:t>2- </a:t>
            </a:r>
            <a:r>
              <a:rPr lang="pt-BR" sz="3600" b="1" dirty="0">
                <a:solidFill>
                  <a:srgbClr val="FF0000"/>
                </a:solidFill>
                <a:latin typeface="Calibri" pitchFamily="34" charset="0"/>
              </a:rPr>
              <a:t>Enriquecimento</a:t>
            </a:r>
            <a:r>
              <a:rPr lang="pt-BR" sz="3600" dirty="0">
                <a:solidFill>
                  <a:srgbClr val="FF0000"/>
                </a:solidFill>
                <a:latin typeface="Calibri" pitchFamily="34" charset="0"/>
              </a:rPr>
              <a:t>, isolamento e seleção de microrganismos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233D44C-EB15-47E7-83F4-04A1F52A0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03" y="333399"/>
            <a:ext cx="8135938" cy="590391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5A5A02-84CD-4EE4-B944-15BD9BA9636D}"/>
              </a:ext>
            </a:extLst>
          </p:cNvPr>
          <p:cNvSpPr txBox="1"/>
          <p:nvPr/>
        </p:nvSpPr>
        <p:spPr>
          <a:xfrm>
            <a:off x="417481" y="3083668"/>
            <a:ext cx="8507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Quais </a:t>
            </a:r>
            <a:r>
              <a:rPr lang="de-DE" sz="2400" dirty="0" err="1"/>
              <a:t>microrganismos</a:t>
            </a:r>
            <a:r>
              <a:rPr lang="de-DE" sz="2400" dirty="0"/>
              <a:t> </a:t>
            </a:r>
            <a:r>
              <a:rPr lang="de-DE" sz="2400" dirty="0" err="1"/>
              <a:t>produzem</a:t>
            </a:r>
            <a:r>
              <a:rPr lang="de-DE" sz="2400" dirty="0"/>
              <a:t> o </a:t>
            </a:r>
            <a:r>
              <a:rPr lang="de-DE" sz="2400" dirty="0" err="1"/>
              <a:t>produto</a:t>
            </a:r>
            <a:r>
              <a:rPr lang="de-DE" sz="2400" dirty="0"/>
              <a:t> de </a:t>
            </a:r>
            <a:r>
              <a:rPr lang="de-DE" sz="2400" dirty="0" err="1"/>
              <a:t>interesse</a:t>
            </a:r>
            <a:r>
              <a:rPr lang="de-DE" sz="2400" dirty="0"/>
              <a:t> (</a:t>
            </a:r>
            <a:r>
              <a:rPr lang="de-DE" sz="2400" dirty="0" err="1"/>
              <a:t>bolor</a:t>
            </a:r>
            <a:r>
              <a:rPr lang="de-DE" sz="2400" dirty="0"/>
              <a:t>, </a:t>
            </a:r>
            <a:r>
              <a:rPr lang="de-DE" sz="2400" dirty="0" err="1"/>
              <a:t>bactéria</a:t>
            </a:r>
            <a:r>
              <a:rPr lang="de-DE" sz="2400" dirty="0"/>
              <a:t>, </a:t>
            </a:r>
            <a:r>
              <a:rPr lang="de-DE" sz="2400" dirty="0" err="1"/>
              <a:t>levedura</a:t>
            </a:r>
            <a:r>
              <a:rPr lang="de-DE" sz="2400" dirty="0"/>
              <a:t> e </a:t>
            </a:r>
            <a:r>
              <a:rPr lang="de-DE" sz="2400" dirty="0" err="1"/>
              <a:t>qual</a:t>
            </a:r>
            <a:r>
              <a:rPr lang="de-DE" sz="2400" dirty="0"/>
              <a:t> o </a:t>
            </a:r>
            <a:r>
              <a:rPr lang="de-DE" sz="2400" dirty="0" err="1"/>
              <a:t>tipo</a:t>
            </a:r>
            <a:r>
              <a:rPr lang="de-DE" sz="2400" dirty="0"/>
              <a:t> de </a:t>
            </a:r>
            <a:r>
              <a:rPr lang="de-DE" sz="2400" dirty="0" err="1"/>
              <a:t>metabolismo</a:t>
            </a:r>
            <a:r>
              <a:rPr lang="de-DE" sz="2400" dirty="0"/>
              <a:t> </a:t>
            </a:r>
            <a:r>
              <a:rPr lang="de-DE" sz="2400" dirty="0" err="1"/>
              <a:t>envolvido</a:t>
            </a:r>
            <a:r>
              <a:rPr lang="de-DE" sz="2400" dirty="0"/>
              <a:t>, </a:t>
            </a:r>
            <a:r>
              <a:rPr lang="de-DE" sz="2400" dirty="0" err="1"/>
              <a:t>característica</a:t>
            </a:r>
            <a:r>
              <a:rPr lang="de-DE" sz="2400" dirty="0"/>
              <a:t> </a:t>
            </a:r>
            <a:r>
              <a:rPr lang="de-DE" sz="2400" dirty="0" err="1"/>
              <a:t>fisiológica</a:t>
            </a:r>
            <a:r>
              <a:rPr lang="de-DE" sz="2400" dirty="0"/>
              <a:t> (</a:t>
            </a:r>
            <a:r>
              <a:rPr lang="de-DE" sz="2400" dirty="0" err="1"/>
              <a:t>temperatura</a:t>
            </a:r>
            <a:r>
              <a:rPr lang="de-DE" sz="2400" dirty="0"/>
              <a:t>, tempo??).</a:t>
            </a:r>
          </a:p>
          <a:p>
            <a:endParaRPr lang="de-DE" sz="2400" dirty="0"/>
          </a:p>
          <a:p>
            <a:r>
              <a:rPr lang="de-DE" sz="2400" dirty="0"/>
              <a:t>Em qual ambiente é provável que eu encontre o microrganismo ou gene?</a:t>
            </a:r>
          </a:p>
        </p:txBody>
      </p:sp>
      <p:sp>
        <p:nvSpPr>
          <p:cNvPr id="10" name="Título 10">
            <a:extLst>
              <a:ext uri="{FF2B5EF4-FFF2-40B4-BE49-F238E27FC236}">
                <a16:creationId xmlns:a16="http://schemas.microsoft.com/office/drawing/2014/main" id="{62912C82-8BB5-450D-A993-81479663B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20" y="246304"/>
            <a:ext cx="8229600" cy="1143000"/>
          </a:xfrm>
        </p:spPr>
        <p:txBody>
          <a:bodyPr/>
          <a:lstStyle/>
          <a:p>
            <a:pPr eaLnBrk="1" hangingPunct="1"/>
            <a:r>
              <a:rPr lang="pt-BR" sz="3600" b="1" dirty="0"/>
              <a:t>Obtenção  do microrganismo</a:t>
            </a:r>
          </a:p>
        </p:txBody>
      </p:sp>
    </p:spTree>
    <p:extLst>
      <p:ext uri="{BB962C8B-B14F-4D97-AF65-F5344CB8AC3E}">
        <p14:creationId xmlns:p14="http://schemas.microsoft.com/office/powerpoint/2010/main" val="2200053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1"/>
          <p:cNvSpPr txBox="1">
            <a:spLocks noChangeArrowheads="1"/>
          </p:cNvSpPr>
          <p:nvPr/>
        </p:nvSpPr>
        <p:spPr bwMode="auto">
          <a:xfrm>
            <a:off x="652463" y="213360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5365" name="CaixaDeTexto 6"/>
          <p:cNvSpPr txBox="1">
            <a:spLocks noChangeArrowheads="1"/>
          </p:cNvSpPr>
          <p:nvPr/>
        </p:nvSpPr>
        <p:spPr bwMode="auto">
          <a:xfrm>
            <a:off x="566337" y="1633711"/>
            <a:ext cx="7974485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pt-BR" sz="2000" dirty="0">
                <a:latin typeface="Calibri" pitchFamily="34" charset="0"/>
              </a:rPr>
              <a:t>O 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</a:rPr>
              <a:t>enriquecimento</a:t>
            </a:r>
            <a:r>
              <a:rPr lang="pt-BR" sz="2000" dirty="0">
                <a:latin typeface="Calibri" pitchFamily="34" charset="0"/>
              </a:rPr>
              <a:t> envolve um aumento no número de um dado microrganismo  de uma </a:t>
            </a:r>
            <a:r>
              <a:rPr lang="pt-BR" sz="2400" b="1" dirty="0">
                <a:latin typeface="Calibri" pitchFamily="34" charset="0"/>
              </a:rPr>
              <a:t>população mista </a:t>
            </a:r>
            <a:r>
              <a:rPr lang="pt-BR" sz="2000" dirty="0">
                <a:latin typeface="Calibri" pitchFamily="34" charset="0"/>
              </a:rPr>
              <a:t>favorecendo as condições para o seu crescimento e/ou desfavorecendo as condições para o crescimento dos outros MO componentes da cultura mista. </a:t>
            </a:r>
          </a:p>
          <a:p>
            <a:pPr algn="just">
              <a:buFontTx/>
              <a:buChar char="-"/>
            </a:pPr>
            <a:r>
              <a:rPr lang="pt-BR" sz="2000" dirty="0">
                <a:latin typeface="Calibri" pitchFamily="34" charset="0"/>
              </a:rPr>
              <a:t>Ex. escolha de um substrato específico, pH e adição de inibidores a outros MO (</a:t>
            </a:r>
            <a:r>
              <a:rPr lang="pt-BR" sz="2000" b="1" cap="all" dirty="0">
                <a:latin typeface="Calibri" pitchFamily="34" charset="0"/>
              </a:rPr>
              <a:t>força de seleção</a:t>
            </a:r>
            <a:r>
              <a:rPr lang="pt-BR" sz="2000" dirty="0">
                <a:latin typeface="Calibri" pitchFamily="34" charset="0"/>
              </a:rPr>
              <a:t>). </a:t>
            </a:r>
          </a:p>
          <a:p>
            <a:pPr algn="just"/>
            <a:endParaRPr lang="pt-BR" sz="2000" dirty="0">
              <a:latin typeface="Calibri" pitchFamily="34" charset="0"/>
            </a:endParaRPr>
          </a:p>
          <a:p>
            <a:pPr algn="just"/>
            <a:endParaRPr lang="pt-BR" sz="2000" dirty="0">
              <a:latin typeface="Calibri" pitchFamily="34" charset="0"/>
            </a:endParaRPr>
          </a:p>
          <a:p>
            <a:pPr algn="just"/>
            <a:endParaRPr lang="pt-BR" sz="2000" dirty="0">
              <a:latin typeface="Calibri" pitchFamily="34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186191037"/>
              </p:ext>
            </p:extLst>
          </p:nvPr>
        </p:nvGraphicFramePr>
        <p:xfrm>
          <a:off x="-17334" y="3856137"/>
          <a:ext cx="428396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1684333683"/>
              </p:ext>
            </p:extLst>
          </p:nvPr>
        </p:nvGraphicFramePr>
        <p:xfrm>
          <a:off x="4932040" y="3989408"/>
          <a:ext cx="4211960" cy="2527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Seta para a direita 14"/>
          <p:cNvSpPr/>
          <p:nvPr/>
        </p:nvSpPr>
        <p:spPr>
          <a:xfrm>
            <a:off x="3779170" y="4896842"/>
            <a:ext cx="180020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3779170" y="434747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Enriquecimento do Microrganismo 6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59A39F77-1B97-4236-9FD9-D7B147B79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03" y="341415"/>
            <a:ext cx="8312280" cy="61480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0F423A4-A07A-417D-BC3D-DBA4B0620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37" y="406239"/>
            <a:ext cx="79201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latin typeface="Calibri" pitchFamily="34" charset="0"/>
              </a:rPr>
              <a:t>2- </a:t>
            </a:r>
            <a:r>
              <a:rPr lang="pt-BR" sz="3600" b="1" dirty="0">
                <a:solidFill>
                  <a:srgbClr val="FF0000"/>
                </a:solidFill>
                <a:latin typeface="Calibri" pitchFamily="34" charset="0"/>
              </a:rPr>
              <a:t>Enriquecimento</a:t>
            </a:r>
            <a:r>
              <a:rPr lang="pt-BR" sz="3600" dirty="0">
                <a:solidFill>
                  <a:srgbClr val="FF0000"/>
                </a:solidFill>
                <a:latin typeface="Calibri" pitchFamily="34" charset="0"/>
              </a:rPr>
              <a:t>, isolamento e seleção de microrganismos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1"/>
          <p:cNvSpPr txBox="1">
            <a:spLocks noChangeArrowheads="1"/>
          </p:cNvSpPr>
          <p:nvPr/>
        </p:nvSpPr>
        <p:spPr bwMode="auto">
          <a:xfrm>
            <a:off x="652463" y="213360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5366" name="Retângulo 7"/>
          <p:cNvSpPr>
            <a:spLocks noChangeArrowheads="1"/>
          </p:cNvSpPr>
          <p:nvPr/>
        </p:nvSpPr>
        <p:spPr bwMode="auto">
          <a:xfrm>
            <a:off x="589219" y="2755313"/>
            <a:ext cx="792872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pt-BR" sz="2400" dirty="0">
                <a:latin typeface="Calibri" pitchFamily="34" charset="0"/>
              </a:rPr>
              <a:t>Em um enriquecimento, a prevalência do MO desejado em relação aos outros vai depender de sua </a:t>
            </a:r>
            <a:r>
              <a:rPr lang="pt-BR" sz="2400" b="1" dirty="0">
                <a:latin typeface="Calibri" pitchFamily="34" charset="0"/>
              </a:rPr>
              <a:t>velocidade específica máx</a:t>
            </a:r>
            <a:r>
              <a:rPr lang="pt-BR" sz="2400" dirty="0">
                <a:latin typeface="Calibri" pitchFamily="34" charset="0"/>
              </a:rPr>
              <a:t>ima de crescimento (</a:t>
            </a:r>
            <a:r>
              <a:rPr lang="el-GR" sz="2400" dirty="0">
                <a:latin typeface="Calibri" pitchFamily="34" charset="0"/>
              </a:rPr>
              <a:t>μ</a:t>
            </a:r>
            <a:r>
              <a:rPr lang="pt-BR" sz="2400" dirty="0" err="1">
                <a:latin typeface="Calibri" pitchFamily="34" charset="0"/>
              </a:rPr>
              <a:t>max</a:t>
            </a:r>
            <a:r>
              <a:rPr lang="pt-BR" sz="2400" dirty="0">
                <a:latin typeface="Calibri" pitchFamily="34" charset="0"/>
              </a:rPr>
              <a:t> )em relação a dos outros.</a:t>
            </a:r>
          </a:p>
          <a:p>
            <a:pPr algn="just">
              <a:buFontTx/>
              <a:buChar char="-"/>
            </a:pPr>
            <a:endParaRPr lang="pt-BR" sz="2400" dirty="0">
              <a:latin typeface="Calibri" pitchFamily="34" charset="0"/>
            </a:endParaRPr>
          </a:p>
          <a:p>
            <a:pPr algn="just">
              <a:buFontTx/>
              <a:buChar char="-"/>
            </a:pPr>
            <a:r>
              <a:rPr lang="pt-BR" sz="2400" dirty="0">
                <a:latin typeface="Calibri" pitchFamily="34" charset="0"/>
              </a:rPr>
              <a:t>Em processo </a:t>
            </a:r>
            <a:r>
              <a:rPr lang="pt-BR" sz="2400" b="1" dirty="0">
                <a:latin typeface="Calibri" pitchFamily="34" charset="0"/>
              </a:rPr>
              <a:t>contínuo</a:t>
            </a:r>
            <a:r>
              <a:rPr lang="pt-BR" sz="2400" dirty="0">
                <a:latin typeface="Calibri" pitchFamily="34" charset="0"/>
              </a:rPr>
              <a:t> é possível enriquecer uma cultura mista em microrganismos com velocidades de crescimento distintas (próximas aulas).</a:t>
            </a:r>
          </a:p>
        </p:txBody>
      </p:sp>
      <p:sp>
        <p:nvSpPr>
          <p:cNvPr id="15368" name="Retângulo 11"/>
          <p:cNvSpPr>
            <a:spLocks noChangeArrowheads="1"/>
          </p:cNvSpPr>
          <p:nvPr/>
        </p:nvSpPr>
        <p:spPr bwMode="auto">
          <a:xfrm>
            <a:off x="652463" y="2004083"/>
            <a:ext cx="77832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Enriquecimento em meio líquido: em reator contínuo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75BDD4B-F918-47AF-9C3C-CEACB924B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02" y="228747"/>
            <a:ext cx="8316557" cy="6260694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E1A8D12-D677-4440-8BD7-471E16611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19" y="368559"/>
            <a:ext cx="79201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latin typeface="Calibri" pitchFamily="34" charset="0"/>
              </a:rPr>
              <a:t>2- </a:t>
            </a:r>
            <a:r>
              <a:rPr lang="pt-BR" sz="3600" b="1" dirty="0">
                <a:solidFill>
                  <a:srgbClr val="FF0000"/>
                </a:solidFill>
                <a:latin typeface="Calibri" pitchFamily="34" charset="0"/>
              </a:rPr>
              <a:t>Enriquecimento, </a:t>
            </a:r>
            <a:r>
              <a:rPr lang="pt-BR" sz="3600" dirty="0">
                <a:solidFill>
                  <a:srgbClr val="FF0000"/>
                </a:solidFill>
                <a:latin typeface="Calibri" pitchFamily="34" charset="0"/>
              </a:rPr>
              <a:t>isolamento e seleção de microrganismos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1"/>
          <p:cNvSpPr txBox="1">
            <a:spLocks noChangeArrowheads="1"/>
          </p:cNvSpPr>
          <p:nvPr/>
        </p:nvSpPr>
        <p:spPr bwMode="auto">
          <a:xfrm>
            <a:off x="652463" y="213360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5369" name="Retângulo 12"/>
          <p:cNvSpPr>
            <a:spLocks noChangeArrowheads="1"/>
          </p:cNvSpPr>
          <p:nvPr/>
        </p:nvSpPr>
        <p:spPr bwMode="auto">
          <a:xfrm>
            <a:off x="652463" y="1700293"/>
            <a:ext cx="28110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Seleção: Meio sólido</a:t>
            </a:r>
          </a:p>
        </p:txBody>
      </p:sp>
      <p:sp>
        <p:nvSpPr>
          <p:cNvPr id="15371" name="Retângulo 14"/>
          <p:cNvSpPr>
            <a:spLocks noChangeArrowheads="1"/>
          </p:cNvSpPr>
          <p:nvPr/>
        </p:nvSpPr>
        <p:spPr bwMode="auto">
          <a:xfrm>
            <a:off x="451272" y="2145909"/>
            <a:ext cx="834906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pt-BR" sz="2000" dirty="0">
                <a:latin typeface="Calibri" pitchFamily="34" charset="0"/>
              </a:rPr>
              <a:t> Adição de uma condição ambiental ou substrato específico para o crescimento de um microrganismo produtor de uma determinada enzima, ou com capacidade de realizar uma reação específica. </a:t>
            </a:r>
          </a:p>
          <a:p>
            <a:pPr algn="just"/>
            <a:r>
              <a:rPr lang="pt-BR" sz="2000" dirty="0">
                <a:latin typeface="Calibri" pitchFamily="34" charset="0"/>
              </a:rPr>
              <a:t>Ex. MO produtores de celulases, amilases (produção de halo de degradação). Presença de crescimento em um determinado antibiótico.</a:t>
            </a:r>
          </a:p>
          <a:p>
            <a:pPr algn="just"/>
            <a:endParaRPr lang="pt-BR" sz="2000" dirty="0">
              <a:latin typeface="Calibri" pitchFamily="34" charset="0"/>
            </a:endParaRPr>
          </a:p>
        </p:txBody>
      </p:sp>
      <p:pic>
        <p:nvPicPr>
          <p:cNvPr id="12" name="Picture 6" descr="http://www.abq.org.br/cbq/2012/trabalhos/11/imagens/993-048725cd0a.jpg"/>
          <p:cNvPicPr>
            <a:picLocks noChangeAspect="1" noChangeArrowheads="1"/>
          </p:cNvPicPr>
          <p:nvPr/>
        </p:nvPicPr>
        <p:blipFill>
          <a:blip r:embed="rId2" cstate="print"/>
          <a:srcRect l="12515" r="8220"/>
          <a:stretch>
            <a:fillRect/>
          </a:stretch>
        </p:blipFill>
        <p:spPr bwMode="auto">
          <a:xfrm>
            <a:off x="1154665" y="3832600"/>
            <a:ext cx="3214818" cy="2433475"/>
          </a:xfrm>
          <a:prstGeom prst="rect">
            <a:avLst/>
          </a:prstGeom>
          <a:noFill/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3CDF48B6-E2AE-43D6-9066-5C1CD5A7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02" y="228747"/>
            <a:ext cx="8316557" cy="6260694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EB9CA1E-B7D1-41F0-8D89-A1C1E2166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04" y="368559"/>
            <a:ext cx="79201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latin typeface="Calibri" pitchFamily="34" charset="0"/>
              </a:rPr>
              <a:t>2- </a:t>
            </a:r>
            <a:r>
              <a:rPr lang="pt-BR" sz="3600" b="1" dirty="0">
                <a:solidFill>
                  <a:srgbClr val="FF0000"/>
                </a:solidFill>
                <a:latin typeface="Calibri" pitchFamily="34" charset="0"/>
              </a:rPr>
              <a:t>Enriquecimento</a:t>
            </a:r>
            <a:r>
              <a:rPr lang="pt-BR" sz="3600" dirty="0">
                <a:solidFill>
                  <a:srgbClr val="FF0000"/>
                </a:solidFill>
                <a:latin typeface="Calibri" pitchFamily="34" charset="0"/>
              </a:rPr>
              <a:t>, isolamento e seleção  de microrganismos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3374FDB-8FB9-470D-B9B3-5624AD4A6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9" r="1409" b="3992"/>
          <a:stretch/>
        </p:blipFill>
        <p:spPr>
          <a:xfrm>
            <a:off x="3048747" y="1977001"/>
            <a:ext cx="5562885" cy="429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5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B75237-AB61-4D4D-B029-452B6EC0A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65D280-533B-459F-90CE-D9103E822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FAC125-C495-4A0D-9C5F-7110D8CF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6"/>
          <a:stretch/>
        </p:blipFill>
        <p:spPr>
          <a:xfrm>
            <a:off x="-19907" y="126217"/>
            <a:ext cx="9098361" cy="666935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963D160-1633-43DE-90A4-8C617E5C5BFB}"/>
              </a:ext>
            </a:extLst>
          </p:cNvPr>
          <p:cNvSpPr txBox="1"/>
          <p:nvPr/>
        </p:nvSpPr>
        <p:spPr>
          <a:xfrm rot="16200000">
            <a:off x="-694536" y="911965"/>
            <a:ext cx="18105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FF0000"/>
                </a:solidFill>
              </a:rPr>
              <a:t>Enriquecimento</a:t>
            </a:r>
            <a:r>
              <a:rPr lang="de-DE" sz="1600" dirty="0">
                <a:solidFill>
                  <a:srgbClr val="FF0000"/>
                </a:solidFill>
              </a:rPr>
              <a:t> e </a:t>
            </a:r>
            <a:r>
              <a:rPr lang="de-DE" sz="1600" dirty="0" err="1">
                <a:solidFill>
                  <a:srgbClr val="FF0000"/>
                </a:solidFill>
              </a:rPr>
              <a:t>isolamento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A112EE9-0EDF-461F-8D6F-C600769044E2}"/>
              </a:ext>
            </a:extLst>
          </p:cNvPr>
          <p:cNvSpPr txBox="1"/>
          <p:nvPr/>
        </p:nvSpPr>
        <p:spPr>
          <a:xfrm rot="16200000">
            <a:off x="-564188" y="3056911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70C0"/>
                </a:solidFill>
              </a:rPr>
              <a:t>Triagem</a:t>
            </a:r>
            <a:r>
              <a:rPr lang="de-DE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0775C82-2E55-40D7-8DC6-223CA39FF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999" y="62424"/>
            <a:ext cx="1590897" cy="177189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6726246-A7F5-4197-92D1-6ABEC2D7C441}"/>
              </a:ext>
            </a:extLst>
          </p:cNvPr>
          <p:cNvSpPr txBox="1"/>
          <p:nvPr/>
        </p:nvSpPr>
        <p:spPr>
          <a:xfrm>
            <a:off x="1846399" y="1958946"/>
            <a:ext cx="1988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Enriquecimento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0000"/>
                </a:solidFill>
              </a:rPr>
              <a:t>(</a:t>
            </a:r>
            <a:r>
              <a:rPr lang="de-DE" dirty="0" err="1">
                <a:solidFill>
                  <a:srgbClr val="FF0000"/>
                </a:solidFill>
              </a:rPr>
              <a:t>meio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complexo</a:t>
            </a:r>
            <a:r>
              <a:rPr lang="de-DE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E43FD21-BF59-4E45-BCAB-84D1E2D0522F}"/>
              </a:ext>
            </a:extLst>
          </p:cNvPr>
          <p:cNvSpPr txBox="1"/>
          <p:nvPr/>
        </p:nvSpPr>
        <p:spPr>
          <a:xfrm>
            <a:off x="5796136" y="1891734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Isolamento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067946C-D1FE-44DC-A1D0-58FE98D9B8EA}"/>
              </a:ext>
            </a:extLst>
          </p:cNvPr>
          <p:cNvSpPr/>
          <p:nvPr/>
        </p:nvSpPr>
        <p:spPr>
          <a:xfrm>
            <a:off x="3635896" y="371302"/>
            <a:ext cx="2448272" cy="994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7FF4A7B-984C-4919-BE64-F423A2CC0C9C}"/>
              </a:ext>
            </a:extLst>
          </p:cNvPr>
          <p:cNvSpPr txBox="1"/>
          <p:nvPr/>
        </p:nvSpPr>
        <p:spPr>
          <a:xfrm>
            <a:off x="2225230" y="2841752"/>
            <a:ext cx="144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Extrato</a:t>
            </a:r>
            <a:r>
              <a:rPr lang="de-DE" dirty="0"/>
              <a:t> </a:t>
            </a:r>
          </a:p>
          <a:p>
            <a:r>
              <a:rPr lang="de-DE" dirty="0" err="1"/>
              <a:t>bruto</a:t>
            </a:r>
            <a:endParaRPr lang="de-DE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45D4879-7601-449B-8746-32DCE20C3933}"/>
              </a:ext>
            </a:extLst>
          </p:cNvPr>
          <p:cNvSpPr txBox="1"/>
          <p:nvPr/>
        </p:nvSpPr>
        <p:spPr>
          <a:xfrm rot="16200000">
            <a:off x="-545638" y="5396159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B050"/>
                </a:solidFill>
              </a:rPr>
              <a:t>Sele</a:t>
            </a:r>
            <a:r>
              <a:rPr lang="pt-BR" sz="1800" dirty="0" err="1">
                <a:solidFill>
                  <a:srgbClr val="00B050"/>
                </a:solidFill>
              </a:rPr>
              <a:t>ção</a:t>
            </a:r>
            <a:r>
              <a:rPr lang="pt-BR" sz="1800" dirty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7E4B2A1-2549-4934-A081-CB643B8C3FC7}"/>
              </a:ext>
            </a:extLst>
          </p:cNvPr>
          <p:cNvSpPr txBox="1"/>
          <p:nvPr/>
        </p:nvSpPr>
        <p:spPr>
          <a:xfrm>
            <a:off x="2411760" y="5257800"/>
            <a:ext cx="17281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Escolha</a:t>
            </a:r>
            <a:r>
              <a:rPr lang="de-DE" dirty="0"/>
              <a:t> da </a:t>
            </a:r>
            <a:r>
              <a:rPr lang="de-DE" dirty="0" err="1"/>
              <a:t>cepa</a:t>
            </a:r>
            <a:endParaRPr lang="de-DE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FF3C081-7665-4A8A-9927-73228880328A}"/>
              </a:ext>
            </a:extLst>
          </p:cNvPr>
          <p:cNvSpPr txBox="1"/>
          <p:nvPr/>
        </p:nvSpPr>
        <p:spPr>
          <a:xfrm>
            <a:off x="2339752" y="6048914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FF0000"/>
                </a:solidFill>
              </a:rPr>
              <a:t>Identifica</a:t>
            </a:r>
            <a:r>
              <a:rPr lang="pt-BR" sz="1800" b="1" dirty="0" err="1">
                <a:solidFill>
                  <a:srgbClr val="FF0000"/>
                </a:solidFill>
              </a:rPr>
              <a:t>ção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8B1C653-6DA2-40F9-81FA-A03DFA2C96F6}"/>
              </a:ext>
            </a:extLst>
          </p:cNvPr>
          <p:cNvSpPr txBox="1"/>
          <p:nvPr/>
        </p:nvSpPr>
        <p:spPr>
          <a:xfrm>
            <a:off x="7262371" y="1461958"/>
            <a:ext cx="17281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Isolamento</a:t>
            </a:r>
            <a:r>
              <a:rPr lang="de-DE" b="1" dirty="0"/>
              <a:t> e </a:t>
            </a:r>
            <a:r>
              <a:rPr lang="de-DE" b="1" dirty="0" err="1"/>
              <a:t>purifica</a:t>
            </a:r>
            <a:r>
              <a:rPr lang="pt-BR" sz="1800" b="1" dirty="0" err="1"/>
              <a:t>ção</a:t>
            </a:r>
            <a:r>
              <a:rPr lang="de-DE" b="1" dirty="0"/>
              <a:t> da </a:t>
            </a:r>
            <a:r>
              <a:rPr lang="de-DE" b="1" dirty="0" err="1"/>
              <a:t>cepa</a:t>
            </a:r>
            <a:endParaRPr lang="de-DE" b="1" dirty="0"/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E60CF184-049F-4C1D-BBAC-C90A1A9293C3}"/>
              </a:ext>
            </a:extLst>
          </p:cNvPr>
          <p:cNvCxnSpPr>
            <a:cxnSpLocks/>
          </p:cNvCxnSpPr>
          <p:nvPr/>
        </p:nvCxnSpPr>
        <p:spPr>
          <a:xfrm flipH="1">
            <a:off x="4860032" y="764704"/>
            <a:ext cx="30963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2B7FD38-3273-4460-80BF-10FE145FE78D}"/>
              </a:ext>
            </a:extLst>
          </p:cNvPr>
          <p:cNvCxnSpPr/>
          <p:nvPr/>
        </p:nvCxnSpPr>
        <p:spPr>
          <a:xfrm>
            <a:off x="7956376" y="764704"/>
            <a:ext cx="0" cy="652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2DF5B774-80A7-48BA-9528-1508CBDDDDD3}"/>
              </a:ext>
            </a:extLst>
          </p:cNvPr>
          <p:cNvCxnSpPr/>
          <p:nvPr/>
        </p:nvCxnSpPr>
        <p:spPr>
          <a:xfrm>
            <a:off x="4881260" y="764704"/>
            <a:ext cx="0" cy="652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3143D1B-1235-4A51-A574-BFE668F240A1}"/>
              </a:ext>
            </a:extLst>
          </p:cNvPr>
          <p:cNvSpPr txBox="1"/>
          <p:nvPr/>
        </p:nvSpPr>
        <p:spPr>
          <a:xfrm>
            <a:off x="4881260" y="2990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Repeti</a:t>
            </a:r>
            <a:r>
              <a:rPr lang="pt-BR" b="1" dirty="0" err="1"/>
              <a:t>ção</a:t>
            </a:r>
            <a:r>
              <a:rPr lang="de-DE" b="1" dirty="0"/>
              <a:t> </a:t>
            </a:r>
            <a:r>
              <a:rPr lang="de-DE" b="1" dirty="0" err="1"/>
              <a:t>até</a:t>
            </a:r>
            <a:r>
              <a:rPr lang="de-DE" b="1" dirty="0"/>
              <a:t> </a:t>
            </a:r>
            <a:r>
              <a:rPr lang="de-DE" b="1" dirty="0" err="1"/>
              <a:t>cultura</a:t>
            </a:r>
            <a:r>
              <a:rPr lang="de-DE" b="1" dirty="0"/>
              <a:t> </a:t>
            </a:r>
            <a:r>
              <a:rPr lang="de-DE" b="1" dirty="0" err="1"/>
              <a:t>pura</a:t>
            </a:r>
            <a:endParaRPr lang="de-DE" b="1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64B92AE-8781-4F88-B651-0DDFDB81750C}"/>
              </a:ext>
            </a:extLst>
          </p:cNvPr>
          <p:cNvSpPr txBox="1"/>
          <p:nvPr/>
        </p:nvSpPr>
        <p:spPr>
          <a:xfrm>
            <a:off x="3967808" y="4532063"/>
            <a:ext cx="5176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Detec</a:t>
            </a:r>
            <a:r>
              <a:rPr lang="pt-BR" sz="1800" dirty="0" err="1">
                <a:solidFill>
                  <a:srgbClr val="FF0000"/>
                </a:solidFill>
              </a:rPr>
              <a:t>ção</a:t>
            </a:r>
            <a:r>
              <a:rPr lang="de-DE" dirty="0">
                <a:solidFill>
                  <a:srgbClr val="FF0000"/>
                </a:solidFill>
              </a:rPr>
              <a:t> do </a:t>
            </a:r>
            <a:r>
              <a:rPr lang="de-DE" dirty="0" err="1">
                <a:solidFill>
                  <a:srgbClr val="FF0000"/>
                </a:solidFill>
              </a:rPr>
              <a:t>produto</a:t>
            </a:r>
            <a:r>
              <a:rPr lang="de-DE" dirty="0">
                <a:solidFill>
                  <a:srgbClr val="FF0000"/>
                </a:solidFill>
              </a:rPr>
              <a:t> (</a:t>
            </a:r>
            <a:r>
              <a:rPr lang="de-DE" dirty="0" err="1">
                <a:solidFill>
                  <a:srgbClr val="FF0000"/>
                </a:solidFill>
              </a:rPr>
              <a:t>qualitativa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ou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quantitaiva</a:t>
            </a:r>
            <a:r>
              <a:rPr lang="de-DE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DBF1161-83C0-407D-8D93-A07BDA242017}"/>
              </a:ext>
            </a:extLst>
          </p:cNvPr>
          <p:cNvSpPr txBox="1"/>
          <p:nvPr/>
        </p:nvSpPr>
        <p:spPr>
          <a:xfrm>
            <a:off x="5540749" y="1270690"/>
            <a:ext cx="18789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35°C /1 </a:t>
            </a:r>
            <a:r>
              <a:rPr lang="de-DE" dirty="0" err="1"/>
              <a:t>semana</a:t>
            </a:r>
            <a:r>
              <a:rPr lang="de-DE" dirty="0"/>
              <a:t> </a:t>
            </a:r>
            <a:r>
              <a:rPr lang="de-DE" dirty="0" err="1"/>
              <a:t>ou</a:t>
            </a:r>
            <a:r>
              <a:rPr lang="de-DE" dirty="0"/>
              <a:t> 1 </a:t>
            </a:r>
            <a:r>
              <a:rPr lang="de-DE" dirty="0" err="1"/>
              <a:t>dia</a:t>
            </a:r>
            <a:r>
              <a:rPr lang="de-DE" dirty="0"/>
              <a:t> (?)</a:t>
            </a:r>
          </a:p>
        </p:txBody>
      </p:sp>
    </p:spTree>
    <p:extLst>
      <p:ext uri="{BB962C8B-B14F-4D97-AF65-F5344CB8AC3E}">
        <p14:creationId xmlns:p14="http://schemas.microsoft.com/office/powerpoint/2010/main" val="2531280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43275-DFBE-4285-B258-2DB325EC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7" y="228746"/>
            <a:ext cx="8686800" cy="1143000"/>
          </a:xfrm>
        </p:spPr>
        <p:txBody>
          <a:bodyPr/>
          <a:lstStyle/>
          <a:p>
            <a:r>
              <a:rPr lang="de-DE" sz="4000" dirty="0" err="1"/>
              <a:t>Métodos</a:t>
            </a:r>
            <a:r>
              <a:rPr lang="de-DE" sz="4000" dirty="0"/>
              <a:t> de </a:t>
            </a:r>
            <a:r>
              <a:rPr lang="de-DE" sz="4000" dirty="0" err="1"/>
              <a:t>identifica</a:t>
            </a:r>
            <a:r>
              <a:rPr lang="pt-BR" sz="4000" dirty="0" err="1"/>
              <a:t>ção</a:t>
            </a:r>
            <a:r>
              <a:rPr lang="pt-BR" sz="4000" b="1" dirty="0"/>
              <a:t> </a:t>
            </a:r>
            <a:r>
              <a:rPr lang="de-DE" sz="4000" dirty="0"/>
              <a:t>de </a:t>
            </a:r>
            <a:r>
              <a:rPr lang="de-DE" sz="4000" dirty="0" err="1"/>
              <a:t>microrganismos</a:t>
            </a:r>
            <a:endParaRPr lang="de-DE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A9406B-20A4-4182-89B2-1541B389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03" y="1361501"/>
            <a:ext cx="8507288" cy="4525963"/>
          </a:xfrm>
        </p:spPr>
        <p:txBody>
          <a:bodyPr/>
          <a:lstStyle/>
          <a:p>
            <a:r>
              <a:rPr lang="de-DE" dirty="0" err="1">
                <a:solidFill>
                  <a:srgbClr val="FF0000"/>
                </a:solidFill>
              </a:rPr>
              <a:t>Clássicos</a:t>
            </a:r>
            <a:r>
              <a:rPr lang="de-DE" dirty="0">
                <a:solidFill>
                  <a:srgbClr val="FF0000"/>
                </a:solidFill>
              </a:rPr>
              <a:t> (</a:t>
            </a:r>
            <a:r>
              <a:rPr lang="de-DE" dirty="0" err="1">
                <a:solidFill>
                  <a:srgbClr val="FF0000"/>
                </a:solidFill>
              </a:rPr>
              <a:t>fenotípicos</a:t>
            </a:r>
            <a:r>
              <a:rPr lang="de-DE" dirty="0">
                <a:solidFill>
                  <a:srgbClr val="FF0000"/>
                </a:solidFill>
              </a:rPr>
              <a:t>):</a:t>
            </a:r>
          </a:p>
          <a:p>
            <a:pPr lvl="1"/>
            <a:r>
              <a:rPr lang="de-DE" dirty="0" err="1"/>
              <a:t>Morfologia</a:t>
            </a:r>
            <a:r>
              <a:rPr lang="de-DE" dirty="0"/>
              <a:t> </a:t>
            </a:r>
            <a:r>
              <a:rPr lang="de-DE" dirty="0" err="1"/>
              <a:t>macro</a:t>
            </a:r>
            <a:r>
              <a:rPr lang="de-DE" dirty="0"/>
              <a:t> e </a:t>
            </a:r>
            <a:r>
              <a:rPr lang="de-DE" dirty="0" err="1"/>
              <a:t>microscópicas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Fisiologia</a:t>
            </a:r>
            <a:r>
              <a:rPr lang="de-DE" dirty="0"/>
              <a:t> (</a:t>
            </a:r>
            <a:r>
              <a:rPr lang="de-DE" dirty="0" err="1"/>
              <a:t>bioquímica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Ensaios</a:t>
            </a:r>
            <a:r>
              <a:rPr lang="de-DE" dirty="0"/>
              <a:t> </a:t>
            </a:r>
            <a:r>
              <a:rPr lang="de-DE" dirty="0" err="1"/>
              <a:t>imunológicos</a:t>
            </a:r>
            <a:r>
              <a:rPr lang="de-DE" dirty="0"/>
              <a:t> (</a:t>
            </a:r>
            <a:r>
              <a:rPr lang="de-DE" dirty="0" err="1"/>
              <a:t>medicina</a:t>
            </a:r>
            <a:r>
              <a:rPr lang="de-DE" dirty="0"/>
              <a:t> </a:t>
            </a:r>
            <a:r>
              <a:rPr lang="de-DE" dirty="0" err="1"/>
              <a:t>clínica</a:t>
            </a:r>
            <a:r>
              <a:rPr lang="de-DE" dirty="0"/>
              <a:t>)</a:t>
            </a:r>
          </a:p>
          <a:p>
            <a:r>
              <a:rPr lang="de-DE" dirty="0" err="1">
                <a:solidFill>
                  <a:srgbClr val="FF0000"/>
                </a:solidFill>
              </a:rPr>
              <a:t>Químicos</a:t>
            </a:r>
            <a:r>
              <a:rPr lang="de-DE" dirty="0">
                <a:solidFill>
                  <a:srgbClr val="FF0000"/>
                </a:solidFill>
              </a:rPr>
              <a:t> (</a:t>
            </a:r>
            <a:r>
              <a:rPr lang="de-DE" dirty="0" err="1">
                <a:solidFill>
                  <a:srgbClr val="FF0000"/>
                </a:solidFill>
              </a:rPr>
              <a:t>fenotípicos</a:t>
            </a:r>
            <a:r>
              <a:rPr lang="de-DE" dirty="0">
                <a:solidFill>
                  <a:srgbClr val="FF0000"/>
                </a:solidFill>
              </a:rPr>
              <a:t>):</a:t>
            </a:r>
          </a:p>
          <a:p>
            <a:pPr lvl="1"/>
            <a:r>
              <a:rPr lang="de-DE" dirty="0" err="1"/>
              <a:t>Identifica</a:t>
            </a:r>
            <a:r>
              <a:rPr lang="pt-BR" sz="2800" dirty="0" err="1"/>
              <a:t>ção</a:t>
            </a:r>
            <a:r>
              <a:rPr lang="de-DE" dirty="0"/>
              <a:t> da </a:t>
            </a:r>
            <a:r>
              <a:rPr lang="de-DE" dirty="0" err="1"/>
              <a:t>composi</a:t>
            </a:r>
            <a:r>
              <a:rPr lang="pt-BR" sz="2800" dirty="0" err="1"/>
              <a:t>ção</a:t>
            </a:r>
            <a:r>
              <a:rPr lang="pt-BR" sz="2800" dirty="0"/>
              <a:t> </a:t>
            </a:r>
            <a:r>
              <a:rPr lang="de-DE" dirty="0" err="1"/>
              <a:t>química</a:t>
            </a:r>
            <a:r>
              <a:rPr lang="de-DE" dirty="0"/>
              <a:t> total da </a:t>
            </a:r>
            <a:r>
              <a:rPr lang="de-DE" dirty="0" err="1"/>
              <a:t>célula</a:t>
            </a:r>
            <a:endParaRPr lang="de-DE" dirty="0"/>
          </a:p>
          <a:p>
            <a:pPr lvl="1"/>
            <a:r>
              <a:rPr lang="de-DE" dirty="0" err="1"/>
              <a:t>Composi</a:t>
            </a:r>
            <a:r>
              <a:rPr lang="pt-BR" sz="2800" dirty="0" err="1"/>
              <a:t>ção</a:t>
            </a:r>
            <a:r>
              <a:rPr lang="de-DE" dirty="0"/>
              <a:t> de </a:t>
            </a:r>
            <a:r>
              <a:rPr lang="de-DE" dirty="0" err="1"/>
              <a:t>proteínas</a:t>
            </a:r>
            <a:r>
              <a:rPr lang="de-DE" dirty="0"/>
              <a:t>, a</a:t>
            </a:r>
            <a:r>
              <a:rPr lang="pt-BR" sz="2800" dirty="0"/>
              <a:t>ç</a:t>
            </a:r>
            <a:r>
              <a:rPr lang="de-DE" sz="2800" dirty="0" err="1"/>
              <a:t>ú</a:t>
            </a:r>
            <a:r>
              <a:rPr lang="de-DE" dirty="0" err="1"/>
              <a:t>cares</a:t>
            </a:r>
            <a:r>
              <a:rPr lang="de-DE" dirty="0"/>
              <a:t> e </a:t>
            </a:r>
            <a:r>
              <a:rPr lang="de-DE" dirty="0" err="1"/>
              <a:t>lipídeos</a:t>
            </a:r>
            <a:endParaRPr lang="de-DE" dirty="0"/>
          </a:p>
          <a:p>
            <a:r>
              <a:rPr lang="de-DE" dirty="0" err="1">
                <a:solidFill>
                  <a:srgbClr val="FF0000"/>
                </a:solidFill>
              </a:rPr>
              <a:t>Moleculares</a:t>
            </a:r>
            <a:r>
              <a:rPr lang="de-DE" dirty="0">
                <a:solidFill>
                  <a:srgbClr val="FF0000"/>
                </a:solidFill>
              </a:rPr>
              <a:t> (</a:t>
            </a:r>
            <a:r>
              <a:rPr lang="de-DE" dirty="0" err="1">
                <a:solidFill>
                  <a:srgbClr val="FF0000"/>
                </a:solidFill>
              </a:rPr>
              <a:t>genotípicos</a:t>
            </a:r>
            <a:r>
              <a:rPr lang="de-DE" dirty="0">
                <a:solidFill>
                  <a:srgbClr val="FF0000"/>
                </a:solidFill>
              </a:rPr>
              <a:t>):</a:t>
            </a:r>
          </a:p>
          <a:p>
            <a:pPr lvl="1"/>
            <a:r>
              <a:rPr lang="de-DE" dirty="0" err="1"/>
              <a:t>Análise</a:t>
            </a:r>
            <a:r>
              <a:rPr lang="de-DE" dirty="0"/>
              <a:t> do DNA</a:t>
            </a:r>
          </a:p>
          <a:p>
            <a:pPr lvl="1"/>
            <a:r>
              <a:rPr lang="de-DE" dirty="0" err="1"/>
              <a:t>Impress</a:t>
            </a:r>
            <a:r>
              <a:rPr lang="pt-BR" sz="2800" dirty="0"/>
              <a:t>ã</a:t>
            </a:r>
            <a:r>
              <a:rPr lang="de-DE" dirty="0"/>
              <a:t>o digital </a:t>
            </a:r>
            <a:r>
              <a:rPr lang="de-DE" dirty="0" err="1"/>
              <a:t>genética</a:t>
            </a:r>
            <a:r>
              <a:rPr lang="de-DE" dirty="0"/>
              <a:t> (</a:t>
            </a:r>
            <a:r>
              <a:rPr lang="de-DE" i="1" dirty="0"/>
              <a:t>fingerprinting</a:t>
            </a:r>
            <a:r>
              <a:rPr lang="de-DE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D8EB39-685B-486E-9593-8F6673362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03" y="228747"/>
            <a:ext cx="8291498" cy="6400508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0851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43275-DFBE-4285-B258-2DB325EC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88" y="116632"/>
            <a:ext cx="8686800" cy="1143000"/>
          </a:xfrm>
        </p:spPr>
        <p:txBody>
          <a:bodyPr/>
          <a:lstStyle/>
          <a:p>
            <a:r>
              <a:rPr lang="de-DE" sz="4000" dirty="0" err="1"/>
              <a:t>Métodos</a:t>
            </a:r>
            <a:r>
              <a:rPr lang="de-DE" sz="4000" dirty="0"/>
              <a:t> de </a:t>
            </a:r>
            <a:r>
              <a:rPr lang="de-DE" sz="4000" dirty="0" err="1"/>
              <a:t>identifica</a:t>
            </a:r>
            <a:r>
              <a:rPr lang="pt-BR" sz="4000" dirty="0" err="1"/>
              <a:t>ção</a:t>
            </a:r>
            <a:r>
              <a:rPr lang="pt-BR" sz="4000" b="1" dirty="0"/>
              <a:t> </a:t>
            </a:r>
            <a:r>
              <a:rPr lang="de-DE" sz="4000" dirty="0"/>
              <a:t>de </a:t>
            </a:r>
            <a:r>
              <a:rPr lang="de-DE" sz="4000" dirty="0" err="1"/>
              <a:t>microrganismos</a:t>
            </a:r>
            <a:endParaRPr lang="de-DE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A9406B-20A4-4182-89B2-1541B389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68" y="1132553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de-DE" dirty="0" err="1"/>
              <a:t>Clássicos</a:t>
            </a:r>
            <a:r>
              <a:rPr lang="de-DE" dirty="0"/>
              <a:t>: </a:t>
            </a:r>
            <a:r>
              <a:rPr lang="de-DE" sz="2400" dirty="0"/>
              <a:t>2 a 5 </a:t>
            </a:r>
            <a:r>
              <a:rPr lang="de-DE" sz="2400" dirty="0" err="1"/>
              <a:t>dias</a:t>
            </a:r>
            <a:r>
              <a:rPr lang="de-DE" sz="2400" dirty="0"/>
              <a:t>. </a:t>
            </a:r>
            <a:r>
              <a:rPr lang="de-DE" sz="2400" dirty="0" err="1"/>
              <a:t>Muitas</a:t>
            </a:r>
            <a:r>
              <a:rPr lang="de-DE" sz="2400" dirty="0"/>
              <a:t> </a:t>
            </a:r>
            <a:r>
              <a:rPr lang="de-DE" sz="2400" dirty="0" err="1"/>
              <a:t>vezes</a:t>
            </a:r>
            <a:r>
              <a:rPr lang="de-DE" sz="2400" dirty="0"/>
              <a:t> n</a:t>
            </a:r>
            <a:r>
              <a:rPr lang="pt-BR" sz="2400" dirty="0"/>
              <a:t>ã</a:t>
            </a:r>
            <a:r>
              <a:rPr lang="de-DE" sz="2400" dirty="0"/>
              <a:t>o é </a:t>
            </a:r>
            <a:r>
              <a:rPr lang="de-DE" sz="2400" dirty="0" err="1"/>
              <a:t>possível</a:t>
            </a:r>
            <a:r>
              <a:rPr lang="de-DE" sz="2400" dirty="0"/>
              <a:t> a </a:t>
            </a:r>
            <a:r>
              <a:rPr lang="de-DE" sz="2400" dirty="0" err="1"/>
              <a:t>identifica</a:t>
            </a:r>
            <a:r>
              <a:rPr lang="pt-BR" sz="2400" dirty="0" err="1"/>
              <a:t>ção</a:t>
            </a:r>
            <a:r>
              <a:rPr lang="de-DE" sz="2400" dirty="0"/>
              <a:t> </a:t>
            </a:r>
            <a:r>
              <a:rPr lang="de-DE" sz="2400" dirty="0" err="1"/>
              <a:t>em</a:t>
            </a:r>
            <a:r>
              <a:rPr lang="de-DE" sz="2400" dirty="0"/>
              <a:t> </a:t>
            </a:r>
            <a:r>
              <a:rPr lang="de-DE" sz="2400" dirty="0" err="1"/>
              <a:t>nível</a:t>
            </a:r>
            <a:r>
              <a:rPr lang="de-DE" sz="2400" dirty="0"/>
              <a:t> de </a:t>
            </a:r>
            <a:r>
              <a:rPr lang="de-DE" sz="2400" dirty="0" err="1"/>
              <a:t>espécie</a:t>
            </a:r>
            <a:endParaRPr lang="de-DE" sz="2400" dirty="0"/>
          </a:p>
          <a:p>
            <a:pPr marL="971550" lvl="1" indent="-514350">
              <a:buAutoNum type="arabicParenR"/>
            </a:pPr>
            <a:r>
              <a:rPr lang="de-DE" dirty="0" err="1"/>
              <a:t>Observa</a:t>
            </a:r>
            <a:r>
              <a:rPr lang="pt-BR" dirty="0" err="1"/>
              <a:t>ção</a:t>
            </a:r>
            <a:r>
              <a:rPr lang="de-DE" dirty="0"/>
              <a:t> do </a:t>
            </a:r>
            <a:r>
              <a:rPr lang="de-DE" dirty="0" err="1"/>
              <a:t>crescimento</a:t>
            </a:r>
            <a:r>
              <a:rPr lang="de-DE" dirty="0"/>
              <a:t> das </a:t>
            </a:r>
            <a:r>
              <a:rPr lang="de-DE" dirty="0" err="1"/>
              <a:t>colônias</a:t>
            </a:r>
            <a:r>
              <a:rPr lang="de-DE" dirty="0"/>
              <a:t> (</a:t>
            </a:r>
            <a:r>
              <a:rPr lang="de-DE" dirty="0" err="1"/>
              <a:t>placa</a:t>
            </a:r>
            <a:r>
              <a:rPr lang="de-DE" dirty="0"/>
              <a:t>)</a:t>
            </a:r>
          </a:p>
          <a:p>
            <a:pPr marL="971550" lvl="1" indent="-514350">
              <a:buAutoNum type="arabicParenR"/>
            </a:pPr>
            <a:r>
              <a:rPr lang="de-DE" dirty="0" err="1"/>
              <a:t>Observa</a:t>
            </a:r>
            <a:r>
              <a:rPr lang="pt-BR" sz="2800" dirty="0" err="1"/>
              <a:t>ção</a:t>
            </a:r>
            <a:r>
              <a:rPr lang="de-DE" dirty="0"/>
              <a:t> da </a:t>
            </a:r>
            <a:r>
              <a:rPr lang="de-DE" dirty="0" err="1"/>
              <a:t>morfologia</a:t>
            </a:r>
            <a:r>
              <a:rPr lang="de-DE" dirty="0"/>
              <a:t> </a:t>
            </a:r>
            <a:r>
              <a:rPr lang="de-DE" dirty="0" err="1"/>
              <a:t>sob</a:t>
            </a:r>
            <a:r>
              <a:rPr lang="de-DE" dirty="0"/>
              <a:t> </a:t>
            </a:r>
            <a:r>
              <a:rPr lang="de-DE" dirty="0" err="1"/>
              <a:t>microscopia</a:t>
            </a:r>
            <a:r>
              <a:rPr lang="de-DE" dirty="0"/>
              <a:t> </a:t>
            </a:r>
            <a:r>
              <a:rPr lang="de-DE" dirty="0" err="1"/>
              <a:t>ótica</a:t>
            </a:r>
            <a:r>
              <a:rPr lang="de-DE" dirty="0"/>
              <a:t> (</a:t>
            </a:r>
            <a:r>
              <a:rPr lang="de-DE" dirty="0" err="1"/>
              <a:t>batéria</a:t>
            </a:r>
            <a:r>
              <a:rPr lang="de-DE" dirty="0"/>
              <a:t>, </a:t>
            </a:r>
            <a:r>
              <a:rPr lang="de-DE" dirty="0" err="1"/>
              <a:t>fungo</a:t>
            </a:r>
            <a:r>
              <a:rPr lang="de-DE" dirty="0"/>
              <a:t>)</a:t>
            </a:r>
          </a:p>
          <a:p>
            <a:pPr marL="971550" lvl="1" indent="-514350">
              <a:buAutoNum type="arabicParenR"/>
            </a:pPr>
            <a:r>
              <a:rPr lang="de-DE" dirty="0" err="1"/>
              <a:t>Colora</a:t>
            </a:r>
            <a:r>
              <a:rPr lang="pt-BR" sz="2800" dirty="0" err="1"/>
              <a:t>ção</a:t>
            </a:r>
            <a:r>
              <a:rPr lang="de-DE" dirty="0"/>
              <a:t> de Gram (+ e -) (</a:t>
            </a:r>
            <a:r>
              <a:rPr lang="de-DE" dirty="0" err="1"/>
              <a:t>chaves</a:t>
            </a:r>
            <a:r>
              <a:rPr lang="de-DE" dirty="0"/>
              <a:t> </a:t>
            </a:r>
            <a:r>
              <a:rPr lang="de-DE" dirty="0" err="1"/>
              <a:t>dicotômicas</a:t>
            </a:r>
            <a:r>
              <a:rPr lang="de-DE" dirty="0"/>
              <a:t>)</a:t>
            </a:r>
          </a:p>
          <a:p>
            <a:pPr marL="971550" lvl="1" indent="-514350">
              <a:buFont typeface="Arial" pitchFamily="34" charset="0"/>
              <a:buAutoNum type="arabicParenR"/>
            </a:pPr>
            <a:r>
              <a:rPr lang="de-DE" dirty="0"/>
              <a:t>Testes </a:t>
            </a:r>
            <a:r>
              <a:rPr lang="de-DE" dirty="0" err="1"/>
              <a:t>bioquímicos</a:t>
            </a:r>
            <a:endParaRPr lang="de-DE" dirty="0"/>
          </a:p>
          <a:p>
            <a:pPr marL="1371600" lvl="2" indent="-514350">
              <a:buFont typeface="+mj-lt"/>
              <a:buAutoNum type="romanUcPeriod"/>
            </a:pPr>
            <a:r>
              <a:rPr lang="de-DE" dirty="0" err="1"/>
              <a:t>Catalase</a:t>
            </a:r>
            <a:r>
              <a:rPr lang="de-DE" dirty="0"/>
              <a:t> e </a:t>
            </a:r>
            <a:r>
              <a:rPr lang="de-DE" dirty="0" err="1"/>
              <a:t>oxidase</a:t>
            </a:r>
            <a:endParaRPr lang="de-DE" dirty="0"/>
          </a:p>
          <a:p>
            <a:pPr marL="1371600" lvl="2" indent="-514350">
              <a:buFont typeface="+mj-lt"/>
              <a:buAutoNum type="romanUcPeriod"/>
            </a:pPr>
            <a:r>
              <a:rPr lang="de-DE" dirty="0" err="1"/>
              <a:t>Metabolismo</a:t>
            </a:r>
            <a:r>
              <a:rPr lang="de-DE" dirty="0"/>
              <a:t> de </a:t>
            </a:r>
            <a:r>
              <a:rPr lang="de-DE" dirty="0" err="1"/>
              <a:t>carboidratos</a:t>
            </a:r>
            <a:r>
              <a:rPr lang="de-DE" dirty="0"/>
              <a:t> (pH)</a:t>
            </a:r>
          </a:p>
          <a:p>
            <a:pPr marL="1371600" lvl="2" indent="-514350">
              <a:buFont typeface="+mj-lt"/>
              <a:buAutoNum type="romanUcPeriod"/>
            </a:pPr>
            <a:r>
              <a:rPr lang="de-DE" dirty="0" err="1"/>
              <a:t>Enzimas</a:t>
            </a:r>
            <a:endParaRPr lang="de-DE" dirty="0"/>
          </a:p>
          <a:p>
            <a:pPr marL="1371600" lvl="2" indent="-514350">
              <a:buFont typeface="+mj-lt"/>
              <a:buAutoNum type="romanUcPeriod"/>
            </a:pPr>
            <a:r>
              <a:rPr lang="de-DE" dirty="0" err="1"/>
              <a:t>Metabolismo</a:t>
            </a:r>
            <a:r>
              <a:rPr lang="de-DE" dirty="0"/>
              <a:t> de </a:t>
            </a:r>
            <a:r>
              <a:rPr lang="de-DE" dirty="0" err="1"/>
              <a:t>aminoácidos</a:t>
            </a:r>
            <a:r>
              <a:rPr lang="de-DE" dirty="0"/>
              <a:t> (</a:t>
            </a:r>
            <a:r>
              <a:rPr lang="de-DE" dirty="0" err="1"/>
              <a:t>indol</a:t>
            </a:r>
            <a:r>
              <a:rPr lang="de-DE" dirty="0"/>
              <a:t>, H</a:t>
            </a:r>
            <a:r>
              <a:rPr lang="de-DE" baseline="-25000" dirty="0"/>
              <a:t>2</a:t>
            </a:r>
            <a:r>
              <a:rPr lang="de-DE" dirty="0"/>
              <a:t>S, </a:t>
            </a:r>
            <a:r>
              <a:rPr lang="de-DE" dirty="0" err="1"/>
              <a:t>descarboxila</a:t>
            </a:r>
            <a:r>
              <a:rPr lang="pt-BR" sz="2400" dirty="0" err="1"/>
              <a:t>ção</a:t>
            </a:r>
            <a:r>
              <a:rPr lang="de-DE" dirty="0"/>
              <a:t> de </a:t>
            </a:r>
            <a:r>
              <a:rPr lang="de-DE" dirty="0" err="1"/>
              <a:t>lisina</a:t>
            </a:r>
            <a:r>
              <a:rPr lang="de-DE" dirty="0"/>
              <a:t> , </a:t>
            </a:r>
            <a:r>
              <a:rPr lang="de-DE" dirty="0" err="1"/>
              <a:t>etc</a:t>
            </a:r>
            <a:r>
              <a:rPr lang="de-DE" dirty="0"/>
              <a:t>)</a:t>
            </a:r>
          </a:p>
          <a:p>
            <a:pPr marL="971550" lvl="1" indent="-514350">
              <a:buAutoNum type="arabicParenR"/>
            </a:pPr>
            <a:endParaRPr lang="de-DE" dirty="0"/>
          </a:p>
        </p:txBody>
      </p:sp>
      <p:pic>
        <p:nvPicPr>
          <p:cNvPr id="90114" name="Picture 2" descr="Placa de Petri - Conheça a função e os tipos.">
            <a:extLst>
              <a:ext uri="{FF2B5EF4-FFF2-40B4-BE49-F238E27FC236}">
                <a16:creationId xmlns:a16="http://schemas.microsoft.com/office/drawing/2014/main" id="{CC306084-029B-4CE4-B8C2-D3F007EE0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20" y="1981871"/>
            <a:ext cx="7488832" cy="43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8" name="Picture 6" descr="Biochemical characterization (QTS-24 miniaturized identification system) of bacterial isolate. ">
            <a:extLst>
              <a:ext uri="{FF2B5EF4-FFF2-40B4-BE49-F238E27FC236}">
                <a16:creationId xmlns:a16="http://schemas.microsoft.com/office/drawing/2014/main" id="{4103D3C5-8120-48C9-9422-FD96959D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7" y="3140969"/>
            <a:ext cx="8517251" cy="33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C0C25C1-79AC-4ADB-AAC7-6BD3F05C6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630195"/>
            <a:ext cx="5877053" cy="515766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266FE5D-6974-4C01-8D93-3CA2AE2D7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266" y="1686602"/>
            <a:ext cx="6574486" cy="494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0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43275-DFBE-4285-B258-2DB325EC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29" y="228745"/>
            <a:ext cx="8229600" cy="1143000"/>
          </a:xfrm>
        </p:spPr>
        <p:txBody>
          <a:bodyPr/>
          <a:lstStyle/>
          <a:p>
            <a:r>
              <a:rPr lang="de-DE" sz="4000" dirty="0" err="1"/>
              <a:t>Métodos</a:t>
            </a:r>
            <a:r>
              <a:rPr lang="de-DE" sz="4000" dirty="0"/>
              <a:t> de </a:t>
            </a:r>
            <a:r>
              <a:rPr lang="de-DE" sz="4000" dirty="0" err="1"/>
              <a:t>identifica</a:t>
            </a:r>
            <a:r>
              <a:rPr lang="pt-BR" sz="4000" dirty="0" err="1"/>
              <a:t>ção</a:t>
            </a:r>
            <a:r>
              <a:rPr lang="de-DE" sz="4000" dirty="0"/>
              <a:t> de </a:t>
            </a:r>
            <a:r>
              <a:rPr lang="de-DE" sz="4000" dirty="0" err="1"/>
              <a:t>microrganismos</a:t>
            </a:r>
            <a:endParaRPr lang="de-DE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A9406B-20A4-4182-89B2-1541B389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4525963"/>
          </a:xfrm>
        </p:spPr>
        <p:txBody>
          <a:bodyPr/>
          <a:lstStyle/>
          <a:p>
            <a:r>
              <a:rPr lang="de-DE" dirty="0" err="1"/>
              <a:t>Químicos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Identifica</a:t>
            </a:r>
            <a:r>
              <a:rPr lang="pt-BR" sz="2800" dirty="0" err="1"/>
              <a:t>ção</a:t>
            </a:r>
            <a:r>
              <a:rPr lang="de-DE" dirty="0"/>
              <a:t> de </a:t>
            </a:r>
            <a:r>
              <a:rPr lang="de-DE" dirty="0" err="1"/>
              <a:t>proteínas</a:t>
            </a:r>
            <a:r>
              <a:rPr lang="de-DE" dirty="0"/>
              <a:t> e </a:t>
            </a:r>
            <a:r>
              <a:rPr lang="de-DE" dirty="0" err="1"/>
              <a:t>lipídeos</a:t>
            </a:r>
            <a:r>
              <a:rPr lang="de-DE" dirty="0"/>
              <a:t> </a:t>
            </a:r>
            <a:r>
              <a:rPr lang="de-DE" dirty="0" err="1"/>
              <a:t>características</a:t>
            </a:r>
            <a:r>
              <a:rPr lang="de-DE" dirty="0"/>
              <a:t> de </a:t>
            </a:r>
            <a:r>
              <a:rPr lang="de-DE" dirty="0" err="1"/>
              <a:t>cada</a:t>
            </a:r>
            <a:r>
              <a:rPr lang="de-DE" dirty="0"/>
              <a:t> </a:t>
            </a:r>
            <a:r>
              <a:rPr lang="de-DE" dirty="0" err="1"/>
              <a:t>microrganismo</a:t>
            </a:r>
            <a:endParaRPr lang="de-DE" dirty="0"/>
          </a:p>
          <a:p>
            <a:pPr lvl="1"/>
            <a:r>
              <a:rPr lang="en-US" dirty="0" err="1"/>
              <a:t>Análise</a:t>
            </a:r>
            <a:r>
              <a:rPr lang="en-US" dirty="0"/>
              <a:t> </a:t>
            </a:r>
            <a:r>
              <a:rPr lang="en-US" dirty="0" err="1"/>
              <a:t>direta</a:t>
            </a:r>
            <a:r>
              <a:rPr lang="en-US" dirty="0"/>
              <a:t> por MALDI-MS (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Matrix-</a:t>
            </a:r>
            <a:r>
              <a:rPr lang="de-DE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assisted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laser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desorption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de-DE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ionization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O </a:t>
            </a:r>
            <a:r>
              <a:rPr lang="en-US" dirty="0" err="1"/>
              <a:t>perfil</a:t>
            </a:r>
            <a:r>
              <a:rPr lang="en-US" dirty="0"/>
              <a:t> de </a:t>
            </a:r>
            <a:r>
              <a:rPr lang="en-US" dirty="0" err="1"/>
              <a:t>biomoléculas</a:t>
            </a:r>
            <a:r>
              <a:rPr lang="en-US" dirty="0"/>
              <a:t> da </a:t>
            </a:r>
            <a:r>
              <a:rPr lang="en-US" dirty="0" err="1"/>
              <a:t>célula</a:t>
            </a:r>
            <a:r>
              <a:rPr lang="en-US" dirty="0"/>
              <a:t> (</a:t>
            </a:r>
            <a:r>
              <a:rPr lang="en-US" i="1" dirty="0"/>
              <a:t>whole-cell</a:t>
            </a:r>
            <a:r>
              <a:rPr lang="en-US" dirty="0"/>
              <a:t> MALDI mass spectra)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diferenciar</a:t>
            </a:r>
            <a:r>
              <a:rPr lang="en-US" dirty="0"/>
              <a:t> </a:t>
            </a:r>
            <a:r>
              <a:rPr lang="en-US" dirty="0" err="1"/>
              <a:t>bactérias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nível</a:t>
            </a:r>
            <a:r>
              <a:rPr lang="en-US" dirty="0"/>
              <a:t> de </a:t>
            </a:r>
            <a:r>
              <a:rPr lang="en-US" dirty="0" err="1"/>
              <a:t>gênero</a:t>
            </a:r>
            <a:r>
              <a:rPr lang="en-US" dirty="0"/>
              <a:t>, </a:t>
            </a:r>
            <a:r>
              <a:rPr lang="en-US" dirty="0" err="1"/>
              <a:t>espécie</a:t>
            </a:r>
            <a:r>
              <a:rPr lang="en-US" dirty="0"/>
              <a:t> e </a:t>
            </a:r>
            <a:r>
              <a:rPr lang="en-US" dirty="0" err="1"/>
              <a:t>subespécie</a:t>
            </a:r>
            <a:r>
              <a:rPr lang="en-US" dirty="0"/>
              <a:t>. </a:t>
            </a:r>
            <a:endParaRPr lang="de-DE" dirty="0"/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25BBB29-57A0-4CF6-A9FE-1291C232D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6336704" cy="481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3836C91-D5B9-47FD-AFEE-DAB4E12C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03" y="228747"/>
            <a:ext cx="8291498" cy="6400508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31DE4DA-386E-490C-B604-026F1C9AB594}"/>
              </a:ext>
            </a:extLst>
          </p:cNvPr>
          <p:cNvSpPr txBox="1"/>
          <p:nvPr/>
        </p:nvSpPr>
        <p:spPr>
          <a:xfrm>
            <a:off x="495463" y="6015179"/>
            <a:ext cx="7892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https://bio.libretexts.org/Bookshelves/Microbiology/Book%3A_Microbiology_(OpenStax)/07%3A_Microbial_Biochemistry/7.5%3A_Using_Biochemistry_to_Identify_Microorganisms</a:t>
            </a:r>
          </a:p>
        </p:txBody>
      </p:sp>
    </p:spTree>
    <p:extLst>
      <p:ext uri="{BB962C8B-B14F-4D97-AF65-F5344CB8AC3E}">
        <p14:creationId xmlns:p14="http://schemas.microsoft.com/office/powerpoint/2010/main" val="13979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rocessos fermentativos3"/>
          <p:cNvPicPr>
            <a:picLocks noChangeAspect="1" noChangeArrowheads="1"/>
          </p:cNvPicPr>
          <p:nvPr/>
        </p:nvPicPr>
        <p:blipFill rotWithShape="1">
          <a:blip r:embed="rId2" cstate="print"/>
          <a:srcRect l="1247" t="1205" r="1026" b="2456"/>
          <a:stretch/>
        </p:blipFill>
        <p:spPr bwMode="auto">
          <a:xfrm>
            <a:off x="835596" y="913922"/>
            <a:ext cx="8316416" cy="57582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836DBAD-590A-4F36-8F5C-044E656901F9}"/>
              </a:ext>
            </a:extLst>
          </p:cNvPr>
          <p:cNvSpPr txBox="1"/>
          <p:nvPr/>
        </p:nvSpPr>
        <p:spPr>
          <a:xfrm>
            <a:off x="485776" y="1062785"/>
            <a:ext cx="1763713" cy="36215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547664" y="-99392"/>
            <a:ext cx="73802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dirty="0"/>
              <a:t>O Processo Biotecnológico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9414C9B-C860-4B9A-9C5F-7D0D52FF8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97"/>
          <a:stretch/>
        </p:blipFill>
        <p:spPr>
          <a:xfrm>
            <a:off x="21123" y="635447"/>
            <a:ext cx="2736994" cy="3101888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46590471-4223-45A1-9BAC-B6E2AFF59FC3}"/>
              </a:ext>
            </a:extLst>
          </p:cNvPr>
          <p:cNvSpPr/>
          <p:nvPr/>
        </p:nvSpPr>
        <p:spPr>
          <a:xfrm>
            <a:off x="-468560" y="311533"/>
            <a:ext cx="4320480" cy="3621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43275-DFBE-4285-B258-2DB325EC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96" y="429282"/>
            <a:ext cx="8229600" cy="1143000"/>
          </a:xfrm>
        </p:spPr>
        <p:txBody>
          <a:bodyPr/>
          <a:lstStyle/>
          <a:p>
            <a:r>
              <a:rPr lang="de-DE" sz="4000" dirty="0" err="1"/>
              <a:t>Métodos</a:t>
            </a:r>
            <a:r>
              <a:rPr lang="de-DE" sz="4000" dirty="0"/>
              <a:t> de </a:t>
            </a:r>
            <a:r>
              <a:rPr lang="de-DE" sz="4000" dirty="0" err="1"/>
              <a:t>identifica</a:t>
            </a:r>
            <a:r>
              <a:rPr lang="pt-BR" sz="4000" dirty="0" err="1"/>
              <a:t>ção</a:t>
            </a:r>
            <a:r>
              <a:rPr lang="de-DE" sz="4000" dirty="0"/>
              <a:t> de </a:t>
            </a:r>
            <a:r>
              <a:rPr lang="de-DE" sz="4000" dirty="0" err="1"/>
              <a:t>microrganismos</a:t>
            </a:r>
            <a:endParaRPr lang="de-DE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A9406B-20A4-4182-89B2-1541B389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01" y="1772817"/>
            <a:ext cx="8517184" cy="4525963"/>
          </a:xfrm>
        </p:spPr>
        <p:txBody>
          <a:bodyPr/>
          <a:lstStyle/>
          <a:p>
            <a:r>
              <a:rPr lang="de-DE" dirty="0" err="1"/>
              <a:t>Moleculares</a:t>
            </a:r>
            <a:r>
              <a:rPr lang="de-DE" dirty="0"/>
              <a:t>: </a:t>
            </a:r>
            <a:r>
              <a:rPr lang="de-DE" dirty="0" err="1"/>
              <a:t>análise</a:t>
            </a:r>
            <a:r>
              <a:rPr lang="de-DE" dirty="0"/>
              <a:t> do DNA</a:t>
            </a:r>
          </a:p>
          <a:p>
            <a:pPr lvl="1"/>
            <a:r>
              <a:rPr lang="pt-BR" dirty="0">
                <a:solidFill>
                  <a:srgbClr val="333333"/>
                </a:solidFill>
                <a:latin typeface="myriad-pro"/>
              </a:rPr>
              <a:t>Os métodos genotípicos são mais robustos do que os métodos fenotípicos porque não são afetados pelas condições ambientais (meio de cultura, pH, T).</a:t>
            </a:r>
          </a:p>
          <a:p>
            <a:pPr lvl="1"/>
            <a:r>
              <a:rPr lang="pt-BR" dirty="0">
                <a:solidFill>
                  <a:srgbClr val="333333"/>
                </a:solidFill>
                <a:latin typeface="myriad-pro"/>
              </a:rPr>
              <a:t>S</a:t>
            </a:r>
            <a:r>
              <a:rPr lang="pt-BR" b="0" i="0" dirty="0">
                <a:solidFill>
                  <a:srgbClr val="333333"/>
                </a:solidFill>
                <a:effectLst/>
                <a:latin typeface="myriad-pro"/>
              </a:rPr>
              <a:t>equência pares de bases de </a:t>
            </a:r>
            <a:r>
              <a:rPr lang="pt-BR" b="0" i="0" dirty="0">
                <a:solidFill>
                  <a:srgbClr val="FF0000"/>
                </a:solidFill>
                <a:effectLst/>
                <a:latin typeface="myriad-pro"/>
              </a:rPr>
              <a:t>RNA ribossômico 16S </a:t>
            </a:r>
            <a:r>
              <a:rPr lang="pt-BR" b="0" i="0" dirty="0">
                <a:solidFill>
                  <a:srgbClr val="333333"/>
                </a:solidFill>
                <a:effectLst/>
                <a:latin typeface="myriad-pro"/>
              </a:rPr>
              <a:t>do microrganismo desconhecido. </a:t>
            </a:r>
          </a:p>
          <a:p>
            <a:pPr lvl="1"/>
            <a:r>
              <a:rPr lang="pt-BR" dirty="0">
                <a:solidFill>
                  <a:srgbClr val="333333"/>
                </a:solidFill>
                <a:latin typeface="myriad-pro"/>
              </a:rPr>
              <a:t>E</a:t>
            </a:r>
            <a:r>
              <a:rPr lang="pt-BR" b="0" i="0" dirty="0">
                <a:solidFill>
                  <a:srgbClr val="333333"/>
                </a:solidFill>
                <a:effectLst/>
                <a:latin typeface="myriad-pro"/>
              </a:rPr>
              <a:t>nvolve a amplificação da sequência do 16S rRNA por PCR, seguida de sequenciamento.</a:t>
            </a:r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52820-C1ED-4BA3-9477-9BCFC35E1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03" y="228747"/>
            <a:ext cx="8291498" cy="593655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2364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43275-DFBE-4285-B258-2DB325EC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49" y="260648"/>
            <a:ext cx="8229600" cy="1143000"/>
          </a:xfrm>
        </p:spPr>
        <p:txBody>
          <a:bodyPr/>
          <a:lstStyle/>
          <a:p>
            <a:r>
              <a:rPr lang="de-DE" sz="4000" dirty="0" err="1"/>
              <a:t>Métodos</a:t>
            </a:r>
            <a:r>
              <a:rPr lang="de-DE" sz="4000" dirty="0"/>
              <a:t> de </a:t>
            </a:r>
            <a:r>
              <a:rPr lang="de-DE" sz="4000" dirty="0" err="1"/>
              <a:t>identifica</a:t>
            </a:r>
            <a:r>
              <a:rPr lang="pt-BR" sz="4000" dirty="0" err="1"/>
              <a:t>ção</a:t>
            </a:r>
            <a:r>
              <a:rPr lang="de-DE" sz="4000" dirty="0"/>
              <a:t> de </a:t>
            </a:r>
            <a:r>
              <a:rPr lang="de-DE" sz="4000" dirty="0" err="1"/>
              <a:t>microrganismos</a:t>
            </a:r>
            <a:endParaRPr lang="de-DE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A9406B-20A4-4182-89B2-1541B389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29" y="1916832"/>
            <a:ext cx="8579296" cy="4525963"/>
          </a:xfrm>
        </p:spPr>
        <p:txBody>
          <a:bodyPr/>
          <a:lstStyle/>
          <a:p>
            <a:pPr lvl="1"/>
            <a:r>
              <a:rPr lang="de-DE" dirty="0" err="1">
                <a:solidFill>
                  <a:srgbClr val="333333"/>
                </a:solidFill>
                <a:latin typeface="myriad-pro"/>
              </a:rPr>
              <a:t>Sequenciamento</a:t>
            </a:r>
            <a:r>
              <a:rPr lang="de-DE" dirty="0">
                <a:solidFill>
                  <a:srgbClr val="333333"/>
                </a:solidFill>
                <a:latin typeface="myriad-pro"/>
              </a:rPr>
              <a:t> de </a:t>
            </a:r>
            <a:r>
              <a:rPr lang="de-DE" dirty="0">
                <a:solidFill>
                  <a:srgbClr val="FF0000"/>
                </a:solidFill>
                <a:latin typeface="myriad-pro"/>
              </a:rPr>
              <a:t>16S rRNA </a:t>
            </a:r>
            <a:r>
              <a:rPr lang="pt-BR" dirty="0">
                <a:solidFill>
                  <a:srgbClr val="333333"/>
                </a:solidFill>
                <a:latin typeface="myriad-pro"/>
              </a:rPr>
              <a:t>é considerado o método  de </a:t>
            </a:r>
            <a:r>
              <a:rPr lang="pt-BR" dirty="0">
                <a:solidFill>
                  <a:srgbClr val="FF0000"/>
                </a:solidFill>
                <a:latin typeface="myriad-pro"/>
              </a:rPr>
              <a:t>referência </a:t>
            </a:r>
            <a:r>
              <a:rPr lang="pt-BR" dirty="0">
                <a:solidFill>
                  <a:srgbClr val="333333"/>
                </a:solidFill>
                <a:latin typeface="myriad-pro"/>
              </a:rPr>
              <a:t>para análise da </a:t>
            </a:r>
            <a:r>
              <a:rPr lang="pt-BR" dirty="0">
                <a:solidFill>
                  <a:srgbClr val="333333"/>
                </a:solidFill>
                <a:latin typeface="myriad-pro"/>
                <a:hlinkClick r:id="rId2" tooltip="Taxonom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taxonomia</a:t>
            </a:r>
            <a:r>
              <a:rPr lang="pt-BR" dirty="0">
                <a:solidFill>
                  <a:srgbClr val="333333"/>
                </a:solidFill>
                <a:latin typeface="myriad-pro"/>
              </a:rPr>
              <a:t> de </a:t>
            </a:r>
            <a:r>
              <a:rPr lang="pt-BR" dirty="0">
                <a:solidFill>
                  <a:srgbClr val="FF0000"/>
                </a:solidFill>
                <a:latin typeface="myriad-pro"/>
              </a:rPr>
              <a:t>bactérias</a:t>
            </a:r>
            <a:r>
              <a:rPr lang="pt-BR" dirty="0">
                <a:solidFill>
                  <a:srgbClr val="333333"/>
                </a:solidFill>
                <a:latin typeface="myriad-pro"/>
              </a:rPr>
              <a:t>.</a:t>
            </a:r>
          </a:p>
          <a:p>
            <a:pPr lvl="1"/>
            <a:r>
              <a:rPr lang="pt-BR" dirty="0">
                <a:solidFill>
                  <a:srgbClr val="333333"/>
                </a:solidFill>
                <a:latin typeface="myriad-pro"/>
              </a:rPr>
              <a:t>Também utilizado para caracterizar </a:t>
            </a:r>
            <a:r>
              <a:rPr lang="pt-BR" dirty="0" err="1">
                <a:solidFill>
                  <a:srgbClr val="333333"/>
                </a:solidFill>
                <a:latin typeface="myriad-pro"/>
              </a:rPr>
              <a:t>microbioma</a:t>
            </a:r>
            <a:r>
              <a:rPr lang="pt-BR" dirty="0">
                <a:solidFill>
                  <a:srgbClr val="333333"/>
                </a:solidFill>
                <a:latin typeface="myriad-pro"/>
              </a:rPr>
              <a:t>.</a:t>
            </a:r>
          </a:p>
          <a:p>
            <a:pPr lvl="1"/>
            <a:r>
              <a:rPr lang="pt-BR" b="0" i="0" dirty="0" err="1">
                <a:solidFill>
                  <a:srgbClr val="333333"/>
                </a:solidFill>
                <a:effectLst/>
                <a:latin typeface="open-sans"/>
              </a:rPr>
              <a:t>rRNA</a:t>
            </a:r>
            <a:r>
              <a:rPr lang="pt-BR" b="0" i="0" dirty="0">
                <a:solidFill>
                  <a:srgbClr val="333333"/>
                </a:solidFill>
                <a:effectLst/>
                <a:latin typeface="open-sans"/>
              </a:rPr>
              <a:t> 16S apresenta sequências conservadas entre organismos dos mesmos gêneros e espécie</a:t>
            </a:r>
            <a:r>
              <a:rPr lang="pt-BR" dirty="0">
                <a:solidFill>
                  <a:srgbClr val="333333"/>
                </a:solidFill>
                <a:latin typeface="open-sans"/>
              </a:rPr>
              <a:t>.</a:t>
            </a:r>
            <a:endParaRPr lang="pt-BR" b="0" i="0" dirty="0">
              <a:solidFill>
                <a:srgbClr val="333333"/>
              </a:solidFill>
              <a:effectLst/>
              <a:latin typeface="open-sans"/>
            </a:endParaRPr>
          </a:p>
          <a:p>
            <a:pPr lvl="1"/>
            <a:r>
              <a:rPr lang="de-DE" dirty="0">
                <a:solidFill>
                  <a:srgbClr val="333333"/>
                </a:solidFill>
                <a:latin typeface="myriad-pro"/>
              </a:rPr>
              <a:t>Uso de </a:t>
            </a:r>
            <a:r>
              <a:rPr lang="de-DE" i="1" dirty="0" err="1">
                <a:solidFill>
                  <a:srgbClr val="333333"/>
                </a:solidFill>
                <a:latin typeface="myriad-pro"/>
              </a:rPr>
              <a:t>primers</a:t>
            </a:r>
            <a:r>
              <a:rPr lang="de-DE" dirty="0">
                <a:solidFill>
                  <a:srgbClr val="333333"/>
                </a:solidFill>
                <a:latin typeface="myriad-pro"/>
              </a:rPr>
              <a:t> </a:t>
            </a:r>
            <a:r>
              <a:rPr lang="de-DE" dirty="0" err="1">
                <a:solidFill>
                  <a:srgbClr val="333333"/>
                </a:solidFill>
                <a:latin typeface="myriad-pro"/>
              </a:rPr>
              <a:t>universais</a:t>
            </a:r>
            <a:r>
              <a:rPr lang="de-DE" dirty="0">
                <a:solidFill>
                  <a:srgbClr val="333333"/>
                </a:solidFill>
                <a:latin typeface="myriad-pro"/>
              </a:rPr>
              <a:t> </a:t>
            </a:r>
            <a:r>
              <a:rPr lang="en-US" dirty="0">
                <a:solidFill>
                  <a:srgbClr val="333333"/>
                </a:solidFill>
                <a:latin typeface="myriad-pro"/>
              </a:rPr>
              <a:t> 27F e 1492R do 16S rRNA </a:t>
            </a:r>
          </a:p>
          <a:p>
            <a:pPr marL="457200" lvl="1" indent="0">
              <a:buNone/>
            </a:pPr>
            <a:r>
              <a:rPr lang="en-US" dirty="0" err="1">
                <a:solidFill>
                  <a:srgbClr val="333333"/>
                </a:solidFill>
                <a:latin typeface="myriad-pro"/>
              </a:rPr>
              <a:t>Bacteriano</a:t>
            </a:r>
            <a:r>
              <a:rPr lang="en-US" dirty="0">
                <a:solidFill>
                  <a:srgbClr val="333333"/>
                </a:solidFill>
                <a:latin typeface="myriad-pro"/>
              </a:rPr>
              <a:t>. </a:t>
            </a:r>
          </a:p>
          <a:p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3E27B3-2E81-466A-A248-8E05469AE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49" y="254433"/>
            <a:ext cx="8291498" cy="6342919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3410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2CB90B-8E92-4C60-92EC-6AA5DA79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26" y="274638"/>
            <a:ext cx="8229600" cy="1143000"/>
          </a:xfrm>
        </p:spPr>
        <p:txBody>
          <a:bodyPr/>
          <a:lstStyle/>
          <a:p>
            <a:r>
              <a:rPr lang="de-DE" dirty="0"/>
              <a:t>rRNA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BA3938-8479-47DA-B102-68FAA71C0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2162" name="Picture 2" descr="Pro &amp; Euk Struct">
            <a:extLst>
              <a:ext uri="{FF2B5EF4-FFF2-40B4-BE49-F238E27FC236}">
                <a16:creationId xmlns:a16="http://schemas.microsoft.com/office/drawing/2014/main" id="{1E14DC12-BB9C-4E53-85D1-8CD61BAD9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2" y="1239018"/>
            <a:ext cx="8199349" cy="53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7815640-6B87-4824-9B09-27FC162E60D1}"/>
              </a:ext>
            </a:extLst>
          </p:cNvPr>
          <p:cNvSpPr/>
          <p:nvPr/>
        </p:nvSpPr>
        <p:spPr>
          <a:xfrm>
            <a:off x="899592" y="2852936"/>
            <a:ext cx="77452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26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A21F2-5CC5-4B88-BCAB-018C5338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5" y="-184768"/>
            <a:ext cx="8229600" cy="1143000"/>
          </a:xfrm>
        </p:spPr>
        <p:txBody>
          <a:bodyPr/>
          <a:lstStyle/>
          <a:p>
            <a:r>
              <a:rPr lang="de-DE" dirty="0"/>
              <a:t>16S rRNA </a:t>
            </a:r>
            <a:r>
              <a:rPr lang="de-DE" dirty="0" err="1"/>
              <a:t>procariotos</a:t>
            </a:r>
            <a:endParaRPr lang="de-DE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BD34CA1-AE52-4881-A7B1-8F70C4FD8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03"/>
          <a:stretch/>
        </p:blipFill>
        <p:spPr>
          <a:xfrm>
            <a:off x="323528" y="958232"/>
            <a:ext cx="8136904" cy="5519400"/>
          </a:xfrm>
          <a:prstGeom prst="rect">
            <a:avLst/>
          </a:prstGeom>
        </p:spPr>
      </p:pic>
      <p:pic>
        <p:nvPicPr>
          <p:cNvPr id="93186" name="Picture 2" descr="Uniting the classification of cultured and uncultured bacteria and ...">
            <a:extLst>
              <a:ext uri="{FF2B5EF4-FFF2-40B4-BE49-F238E27FC236}">
                <a16:creationId xmlns:a16="http://schemas.microsoft.com/office/drawing/2014/main" id="{A12F82C9-A1B3-4D6D-8DD0-3DD765D1D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1"/>
          <a:stretch/>
        </p:blipFill>
        <p:spPr bwMode="auto">
          <a:xfrm>
            <a:off x="1439652" y="-184768"/>
            <a:ext cx="5904656" cy="70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50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EA1A8-F8AE-4A56-BDC8-DE0E10AD5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734DF9-9D0C-40F0-BEDF-0B4422509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Picture 4" descr="Conserved and hypervariable regions in the 16S rRNA gene. The intercepted conserved regions C1–C9 are represented in blue , while the hypervariable regions are in yellow . An example of barcoded primer for amplifi cation and pyrosequencing is reported ">
            <a:extLst>
              <a:ext uri="{FF2B5EF4-FFF2-40B4-BE49-F238E27FC236}">
                <a16:creationId xmlns:a16="http://schemas.microsoft.com/office/drawing/2014/main" id="{AA94C517-2A23-4529-A99B-B2B4EE820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8"/>
          <a:stretch/>
        </p:blipFill>
        <p:spPr bwMode="auto">
          <a:xfrm>
            <a:off x="122555" y="1007271"/>
            <a:ext cx="9051100" cy="229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18E7270-2D6E-47B0-8C30-DDC407A7E56C}"/>
              </a:ext>
            </a:extLst>
          </p:cNvPr>
          <p:cNvSpPr txBox="1"/>
          <p:nvPr/>
        </p:nvSpPr>
        <p:spPr>
          <a:xfrm>
            <a:off x="3563888" y="2476011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C2 e C3 (C= conserved - identifica o gênero</a:t>
            </a:r>
          </a:p>
          <a:p>
            <a:r>
              <a:rPr lang="de-DE" dirty="0"/>
              <a:t>V2 e V3 (V= variable Regiões mais variáveis (espécies)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7AECBCB-1467-4670-BD04-834978D2258F}"/>
              </a:ext>
            </a:extLst>
          </p:cNvPr>
          <p:cNvSpPr txBox="1"/>
          <p:nvPr/>
        </p:nvSpPr>
        <p:spPr>
          <a:xfrm>
            <a:off x="444093" y="3572592"/>
            <a:ext cx="84456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Gênero e espécie </a:t>
            </a:r>
            <a:r>
              <a:rPr lang="pt-BR" dirty="0"/>
              <a:t>são tipicamente distinguidos em níveis de </a:t>
            </a:r>
            <a:r>
              <a:rPr lang="pt-BR" b="1" dirty="0"/>
              <a:t>95 e 97</a:t>
            </a:r>
            <a:r>
              <a:rPr lang="pt-BR" dirty="0"/>
              <a:t>% de identidade de sequência de pares de bases, respectivamente, e as </a:t>
            </a:r>
            <a:r>
              <a:rPr lang="pt-BR" b="1" dirty="0"/>
              <a:t>cepas</a:t>
            </a:r>
            <a:r>
              <a:rPr lang="pt-BR" dirty="0"/>
              <a:t> podem ser distinguidas no nível de 99% de identidade de sequência de pares</a:t>
            </a:r>
            <a:endParaRPr lang="de-DE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1EB27E4-DD6D-475E-9091-BB5E8133D5E4}"/>
              </a:ext>
            </a:extLst>
          </p:cNvPr>
          <p:cNvSpPr txBox="1"/>
          <p:nvPr/>
        </p:nvSpPr>
        <p:spPr>
          <a:xfrm>
            <a:off x="457200" y="6211669"/>
            <a:ext cx="80648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Fonte: Methods in Molecular Biology · January 2015 DOI: 10.1007/978-1-4939-1720-4_3 · Source: PubMed </a:t>
            </a:r>
            <a:endParaRPr lang="de-DE" sz="12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DB4814D-E57C-49D8-AD8E-985208AE6CE2}"/>
              </a:ext>
            </a:extLst>
          </p:cNvPr>
          <p:cNvSpPr txBox="1"/>
          <p:nvPr/>
        </p:nvSpPr>
        <p:spPr>
          <a:xfrm>
            <a:off x="1002416" y="4657635"/>
            <a:ext cx="69744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  <a:latin typeface="myriad-pro"/>
              </a:rPr>
              <a:t>Par de Primers para a PCR do 16SrRNA</a:t>
            </a:r>
          </a:p>
          <a:p>
            <a:pPr lvl="1"/>
            <a:endParaRPr lang="en-US" dirty="0">
              <a:solidFill>
                <a:srgbClr val="333333"/>
              </a:solidFill>
              <a:latin typeface="myriad-pro"/>
            </a:endParaRPr>
          </a:p>
          <a:p>
            <a:pPr algn="l"/>
            <a:r>
              <a:rPr lang="de-DE" sz="1800" b="0" i="0" u="none" strike="noStrike" baseline="0" dirty="0">
                <a:latin typeface="CIDFont+F1"/>
              </a:rPr>
              <a:t>27 F 	5`-TAAAGCTTGGATCCAGAGTTTGATCCTGGCTCAG)</a:t>
            </a:r>
          </a:p>
          <a:p>
            <a:pPr algn="l"/>
            <a:r>
              <a:rPr lang="de-DE" sz="1800" b="0" i="0" u="none" strike="noStrike" baseline="0" dirty="0">
                <a:latin typeface="CIDFont+F1"/>
              </a:rPr>
              <a:t>1492 R 	5`-ACTCGAGGATATCGGTTA CCTTG TTACGACTT)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5BA053-BE27-484C-9B34-D9BB3635C6A5}"/>
              </a:ext>
            </a:extLst>
          </p:cNvPr>
          <p:cNvSpPr txBox="1"/>
          <p:nvPr/>
        </p:nvSpPr>
        <p:spPr>
          <a:xfrm>
            <a:off x="805436" y="1550750"/>
            <a:ext cx="5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F2991B9-00B5-417E-8824-5386C9B165D7}"/>
              </a:ext>
            </a:extLst>
          </p:cNvPr>
          <p:cNvSpPr txBox="1"/>
          <p:nvPr/>
        </p:nvSpPr>
        <p:spPr>
          <a:xfrm>
            <a:off x="2251366" y="1573282"/>
            <a:ext cx="5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1F27809-07AC-4E94-9AA6-C44DFA7ED4C9}"/>
              </a:ext>
            </a:extLst>
          </p:cNvPr>
          <p:cNvSpPr txBox="1"/>
          <p:nvPr/>
        </p:nvSpPr>
        <p:spPr>
          <a:xfrm>
            <a:off x="4100795" y="1550749"/>
            <a:ext cx="5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RC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D8E7A13-9E8F-4486-ABC5-B6C15BF13939}"/>
              </a:ext>
            </a:extLst>
          </p:cNvPr>
          <p:cNvSpPr txBox="1"/>
          <p:nvPr/>
        </p:nvSpPr>
        <p:spPr>
          <a:xfrm>
            <a:off x="5004048" y="1572751"/>
            <a:ext cx="5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C5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2B37430-DF23-4ABD-A979-800F730B0E2D}"/>
              </a:ext>
            </a:extLst>
          </p:cNvPr>
          <p:cNvSpPr txBox="1"/>
          <p:nvPr/>
        </p:nvSpPr>
        <p:spPr>
          <a:xfrm>
            <a:off x="6444208" y="1576440"/>
            <a:ext cx="5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C6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4156630-6E89-4562-A88E-32E8D1867E45}"/>
              </a:ext>
            </a:extLst>
          </p:cNvPr>
          <p:cNvSpPr txBox="1"/>
          <p:nvPr/>
        </p:nvSpPr>
        <p:spPr>
          <a:xfrm>
            <a:off x="3200040" y="1602142"/>
            <a:ext cx="5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BEB690E-9BF5-4A75-AC46-2E8274A3FD2C}"/>
              </a:ext>
            </a:extLst>
          </p:cNvPr>
          <p:cNvSpPr txBox="1"/>
          <p:nvPr/>
        </p:nvSpPr>
        <p:spPr>
          <a:xfrm>
            <a:off x="8476633" y="1540586"/>
            <a:ext cx="5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C8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B16EF7E-E804-4F34-9D85-DDA53C621FDD}"/>
              </a:ext>
            </a:extLst>
          </p:cNvPr>
          <p:cNvSpPr txBox="1"/>
          <p:nvPr/>
        </p:nvSpPr>
        <p:spPr>
          <a:xfrm>
            <a:off x="7410770" y="1540586"/>
            <a:ext cx="5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C7</a:t>
            </a:r>
          </a:p>
        </p:txBody>
      </p:sp>
    </p:spTree>
    <p:extLst>
      <p:ext uri="{BB962C8B-B14F-4D97-AF65-F5344CB8AC3E}">
        <p14:creationId xmlns:p14="http://schemas.microsoft.com/office/powerpoint/2010/main" val="450570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32F53-7992-4412-9678-21BE94AFB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6238"/>
            <a:ext cx="8229600" cy="1143000"/>
          </a:xfrm>
        </p:spPr>
        <p:txBody>
          <a:bodyPr/>
          <a:lstStyle/>
          <a:p>
            <a:r>
              <a:rPr lang="de-DE"/>
              <a:t>Etapas para a identica</a:t>
            </a:r>
            <a:r>
              <a:rPr lang="pt-BR" sz="4400"/>
              <a:t>ção</a:t>
            </a:r>
            <a:r>
              <a:rPr lang="de-DE"/>
              <a:t> pelo </a:t>
            </a:r>
            <a:br>
              <a:rPr lang="de-DE"/>
            </a:br>
            <a:r>
              <a:rPr lang="de-DE"/>
              <a:t>16S rRNA</a:t>
            </a:r>
            <a:endParaRPr lang="de-D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4A53FC-1399-42FA-B638-579B3F035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57301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de-DE" sz="1800" b="0" i="0" u="none" strike="noStrike" baseline="0" dirty="0">
              <a:solidFill>
                <a:srgbClr val="222222"/>
              </a:solidFill>
              <a:latin typeface="CIDFont+F1"/>
            </a:endParaRPr>
          </a:p>
          <a:p>
            <a:pPr marL="0" indent="0">
              <a:buNone/>
            </a:pPr>
            <a:endParaRPr lang="de-DE" sz="1800" dirty="0">
              <a:solidFill>
                <a:srgbClr val="222222"/>
              </a:solidFill>
              <a:latin typeface="CIDFont+F1"/>
            </a:endParaRPr>
          </a:p>
          <a:p>
            <a:pPr marL="0" indent="0">
              <a:buNone/>
            </a:pPr>
            <a:endParaRPr lang="de-DE" sz="1800" b="0" i="0" u="none" strike="noStrike" baseline="0" dirty="0">
              <a:solidFill>
                <a:srgbClr val="222222"/>
              </a:solidFill>
              <a:latin typeface="CIDFont+F1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rgbClr val="222222"/>
                </a:solidFill>
                <a:latin typeface="CIDFont+F1"/>
              </a:rPr>
              <a:t>	1	   2		3	       4		    5</a:t>
            </a:r>
            <a:endParaRPr lang="de-DE" sz="1800" b="0" i="0" u="none" strike="noStrike" baseline="0" dirty="0">
              <a:solidFill>
                <a:srgbClr val="222222"/>
              </a:solidFill>
              <a:latin typeface="CIDFont+F1"/>
            </a:endParaRPr>
          </a:p>
          <a:p>
            <a:pPr>
              <a:buAutoNum type="arabicParenR"/>
            </a:pPr>
            <a:r>
              <a:rPr lang="de-DE" sz="1800" b="0" i="0" u="none" strike="noStrike" baseline="0" dirty="0">
                <a:solidFill>
                  <a:srgbClr val="222222"/>
                </a:solidFill>
                <a:latin typeface="CIDFont+F1"/>
              </a:rPr>
              <a:t>Cultura da bactéria pura	(amostra)	</a:t>
            </a:r>
          </a:p>
          <a:p>
            <a:pPr>
              <a:buAutoNum type="arabicParenR"/>
            </a:pPr>
            <a:r>
              <a:rPr lang="de-DE" sz="1800" b="0" i="0" u="none" strike="noStrike" baseline="0" dirty="0">
                <a:solidFill>
                  <a:srgbClr val="222222"/>
                </a:solidFill>
                <a:latin typeface="CIDFont+F1"/>
              </a:rPr>
              <a:t>Extra</a:t>
            </a:r>
            <a:r>
              <a:rPr lang="pt-BR" sz="1800" dirty="0"/>
              <a:t>ção</a:t>
            </a:r>
            <a:r>
              <a:rPr lang="de-DE" sz="1800" b="0" i="0" u="none" strike="noStrike" baseline="0" dirty="0">
                <a:solidFill>
                  <a:srgbClr val="222222"/>
                </a:solidFill>
                <a:latin typeface="CIDFont+F1"/>
              </a:rPr>
              <a:t> e purifica</a:t>
            </a:r>
            <a:r>
              <a:rPr lang="pt-BR" sz="1800" dirty="0"/>
              <a:t>ção</a:t>
            </a:r>
            <a:r>
              <a:rPr lang="de-DE" sz="1800" b="0" i="0" u="none" strike="noStrike" baseline="0" dirty="0">
                <a:solidFill>
                  <a:srgbClr val="222222"/>
                </a:solidFill>
                <a:latin typeface="CIDFont+F1"/>
              </a:rPr>
              <a:t> do DNA genômico</a:t>
            </a:r>
          </a:p>
          <a:p>
            <a:pPr>
              <a:buAutoNum type="arabicParenR"/>
            </a:pPr>
            <a:r>
              <a:rPr lang="de-DE" sz="1800" b="0" i="0" u="none" strike="noStrike" baseline="0" dirty="0">
                <a:solidFill>
                  <a:srgbClr val="222222"/>
                </a:solidFill>
                <a:latin typeface="CIDFont+F1"/>
              </a:rPr>
              <a:t>PCR (primers universais). G</a:t>
            </a:r>
            <a:r>
              <a:rPr lang="de-DE" sz="1800" dirty="0">
                <a:latin typeface="CIDFont+F1"/>
              </a:rPr>
              <a:t>el de agarose para confirmar o tamanho DNA</a:t>
            </a:r>
          </a:p>
          <a:p>
            <a:pPr>
              <a:buAutoNum type="arabicParenR"/>
            </a:pPr>
            <a:r>
              <a:rPr lang="de-DE" sz="1800" dirty="0">
                <a:latin typeface="CIDFont+F1"/>
              </a:rPr>
              <a:t>Sequenciamento</a:t>
            </a:r>
          </a:p>
          <a:p>
            <a:pPr>
              <a:buAutoNum type="arabicParenR"/>
            </a:pPr>
            <a:r>
              <a:rPr lang="de-DE" sz="1800" dirty="0">
                <a:latin typeface="CIDFont+F1"/>
              </a:rPr>
              <a:t>Bioinformática (comparação com base de dados)</a:t>
            </a:r>
          </a:p>
          <a:p>
            <a:pPr marL="0" indent="0" algn="l">
              <a:buNone/>
            </a:pPr>
            <a:endParaRPr lang="de-DE" sz="1800" dirty="0">
              <a:latin typeface="CIDFont+F1"/>
            </a:endParaRPr>
          </a:p>
          <a:p>
            <a:pPr algn="l"/>
            <a:endParaRPr lang="de-DE" sz="1800" dirty="0">
              <a:latin typeface="CIDFont+F1"/>
            </a:endParaRPr>
          </a:p>
          <a:p>
            <a:pPr algn="l"/>
            <a:endParaRPr lang="de-DE" sz="1800" dirty="0">
              <a:latin typeface="CIDFont+F1"/>
            </a:endParaRPr>
          </a:p>
          <a:p>
            <a:pPr algn="l"/>
            <a:endParaRPr lang="de-DE" sz="1800" dirty="0">
              <a:latin typeface="CIDFont+F1"/>
            </a:endParaRPr>
          </a:p>
          <a:p>
            <a:pPr marL="0" indent="0" algn="l">
              <a:buNone/>
            </a:pPr>
            <a:r>
              <a:rPr lang="de-DE" sz="1800" dirty="0">
                <a:latin typeface="CIDFont+F1"/>
              </a:rPr>
              <a:t>5) Produto da PCR purificado e sequenciamento</a:t>
            </a:r>
          </a:p>
          <a:p>
            <a:pPr algn="l"/>
            <a:endParaRPr lang="de-DE" sz="1800" dirty="0">
              <a:latin typeface="CIDFont+F1"/>
            </a:endParaRPr>
          </a:p>
          <a:p>
            <a:pPr algn="l"/>
            <a:endParaRPr lang="de-DE" sz="1800" dirty="0">
              <a:latin typeface="CIDFont+F1"/>
            </a:endParaRPr>
          </a:p>
          <a:p>
            <a:pPr algn="l"/>
            <a:endParaRPr lang="de-DE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8C720BA-5606-4E42-BE24-34AD1EB61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8" r="32803" b="9313"/>
          <a:stretch/>
        </p:blipFill>
        <p:spPr>
          <a:xfrm>
            <a:off x="2987009" y="1738830"/>
            <a:ext cx="1739351" cy="2609026"/>
          </a:xfrm>
          <a:prstGeom prst="rect">
            <a:avLst/>
          </a:prstGeom>
        </p:spPr>
      </p:pic>
      <p:pic>
        <p:nvPicPr>
          <p:cNvPr id="1026" name="Picture 2" descr="FitAmp Blood and Cultured Cell DNA Extraction Kit P-1018 from EpiGentek |  Biocompare.com">
            <a:extLst>
              <a:ext uri="{FF2B5EF4-FFF2-40B4-BE49-F238E27FC236}">
                <a16:creationId xmlns:a16="http://schemas.microsoft.com/office/drawing/2014/main" id="{D1D6764F-4706-44B4-91AD-F8C927D98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1" r="22957"/>
          <a:stretch/>
        </p:blipFill>
        <p:spPr bwMode="auto">
          <a:xfrm>
            <a:off x="1332226" y="1756078"/>
            <a:ext cx="1773086" cy="275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01532F6-0945-4966-BAE9-F62418A4EE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82" t="79266" r="26141"/>
          <a:stretch/>
        </p:blipFill>
        <p:spPr>
          <a:xfrm>
            <a:off x="4760095" y="1762912"/>
            <a:ext cx="2520280" cy="1382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E26B6-366E-4D79-BEA4-423330E19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92" y="-596379"/>
            <a:ext cx="66675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31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9298B81-64EF-418D-AB46-A2BE1AAE7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Resultado do sequenciamento (FASTA)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EB295E8-07F7-4338-BB6F-F84A5995A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694" y="649480"/>
            <a:ext cx="4916510" cy="554604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de-DE" sz="1300" b="0" i="0" u="none" strike="noStrike" cap="none" normalizeH="0" baseline="0" dirty="0">
                <a:ln>
                  <a:noFill/>
                </a:ln>
                <a:effectLst/>
                <a:latin typeface="+mn-lt"/>
                <a:cs typeface="+mn-cs"/>
              </a:rPr>
              <a:t>ATGAACGCTAGCGGCAGGCTTAACACATGCAAGTCGAGGGGTATAGTTCTTCGGAATTAGAGACCGGCGCACGGGTGCGTAACGCGTATGCAATCTACCTTTCACAGAGGGATAGCCCAGAGAAATTTGGATTAATACCTCATAGTATATCGAGTTGGCATCAACATGATATTAAAGTCACAACGGTGAAAGATGAGCATGCGTCCCATTAGCTAGTTGGTAAGGTAACGGCTTACCAAGGCAACGATGGGTAGGGGTCCTGAGAGGGAGATCCCCCACACTGGTACTGAGACACGGACCAGACTCCTACGGGAGGCAGCAGTGAGGAATATTGGACAATGGGCGCAAGCCTGATCCAGCCATGCCGCGTGCAGGATGACGGTCCTATGGATTGTAAACTGCTTTTATACGAGAAGAAACAACTCTACGTGTAGAGTCTTGACGGTATCGTAAGAATAAGGATCGGCTAACTCCGTGCCAGCAGCCGCGGTAATACGGAGGATCCAAGCGTTATCCGGAATCATTGGGTTTAAAGGGTCCGTAGGCGGTCAGATAAGTCAGTGGTGAAAGCCCATCGCTCAACGGTGGAACGGCCATTGATACTGTCTGACTTGAATTATTAGGAAGTAACTAGAATATGTAGTGTAGCGGTGAAATGCTTAGAGATTACATGGAATACCAATTGCGAAGGCAGGTTACTACTAATATATTGACGCTGATGGACGAAAGCGTGGGTAGCGAACAGGATTAGATACCCTGGTAGTCCACGCCGTAAACGATGGATACTAGCTGTTGGGAGCAATCTCAGTGGCTAAGCGAAAGTGATAAGTATCCCACCTGGGGAGTACGTTCGCAAGAATGAAACTCAAAGGAATTGACGGGGGCCCGCACAAGCGGTGGAGCATGTGGTTTAATTCGATGATACGCGAGGAACCTTACCAAGGCTTAAATGTAGATTGACCGGTTTGGAAACAGACTTTTCGCAAGACAATTTACAAGGTGCTGCATGGTTGTCGTCAGCTCGTGCCGTGAGGTGTCAGGTTAAGTCCTATAACGAGCGCAACCCCTGTTGTTAGTTGCCAGCGAGTCATGTCGGGAACTCTAACAAGACTGCCAGTGCAAACTGTGAGGAAGGTGGGGATGACGTCAAATCATCACGGCCCTTACGCCTTGGGCTACACACGTGCTACAATGGCCGGTACAGAGAGCAGCCACTGGGCGACCAGGAGCGAATCTATAAAACCGGTCACAGTTCGGATCGGAGTCTGCAACTCGACTCCGTGAAGCTGGAATCGCTAGTAATCGGATATCAGCCATGATCCGGTGAATACGTTCCCGGGGCCTTGTACACACCGCCCCGTCAAGCCATGGAAAGCTGGGGGGTGCCTGAAAGTCGGTGACCGCCAGGGAGCTGCCCTAGGGGAAAAACTGGTAACTAGGGCTA </a:t>
            </a:r>
          </a:p>
        </p:txBody>
      </p:sp>
    </p:spTree>
    <p:extLst>
      <p:ext uri="{BB962C8B-B14F-4D97-AF65-F5344CB8AC3E}">
        <p14:creationId xmlns:p14="http://schemas.microsoft.com/office/powerpoint/2010/main" val="2561330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D627D-57A7-412D-9116-DB89D1077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de-DE" sz="3200" dirty="0" err="1"/>
              <a:t>Após</a:t>
            </a:r>
            <a:r>
              <a:rPr lang="de-DE" sz="3200" dirty="0"/>
              <a:t> </a:t>
            </a:r>
            <a:r>
              <a:rPr lang="de-DE" sz="3200" dirty="0" err="1"/>
              <a:t>sequenciamento</a:t>
            </a:r>
            <a:r>
              <a:rPr lang="de-DE" sz="3200" dirty="0"/>
              <a:t> …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C734B62-1A74-451D-A7DC-97CAFBA6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7638"/>
            <a:ext cx="9083352" cy="4525963"/>
          </a:xfrm>
        </p:spPr>
        <p:txBody>
          <a:bodyPr/>
          <a:lstStyle/>
          <a:p>
            <a:r>
              <a:rPr lang="de-DE" dirty="0" err="1"/>
              <a:t>Comparar</a:t>
            </a:r>
            <a:r>
              <a:rPr lang="de-DE" dirty="0"/>
              <a:t> a </a:t>
            </a:r>
            <a:r>
              <a:rPr lang="de-DE" dirty="0" err="1"/>
              <a:t>sequência</a:t>
            </a:r>
            <a:r>
              <a:rPr lang="de-DE" dirty="0"/>
              <a:t> </a:t>
            </a:r>
            <a:r>
              <a:rPr lang="de-DE" dirty="0" err="1"/>
              <a:t>obtida</a:t>
            </a:r>
            <a:r>
              <a:rPr lang="de-DE" dirty="0"/>
              <a:t> do 16S rRNA </a:t>
            </a:r>
            <a:r>
              <a:rPr lang="de-DE" dirty="0" err="1"/>
              <a:t>com</a:t>
            </a:r>
            <a:r>
              <a:rPr lang="de-DE" dirty="0"/>
              <a:t> </a:t>
            </a:r>
            <a:r>
              <a:rPr lang="de-DE" dirty="0" err="1"/>
              <a:t>uma</a:t>
            </a:r>
            <a:r>
              <a:rPr lang="de-DE" dirty="0"/>
              <a:t> </a:t>
            </a:r>
            <a:r>
              <a:rPr lang="de-DE" dirty="0" err="1"/>
              <a:t>base</a:t>
            </a:r>
            <a:r>
              <a:rPr lang="de-DE" dirty="0"/>
              <a:t> de </a:t>
            </a:r>
            <a:r>
              <a:rPr lang="de-DE" dirty="0" err="1"/>
              <a:t>dados</a:t>
            </a:r>
            <a:r>
              <a:rPr lang="de-DE" dirty="0"/>
              <a:t> (NCBI)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Basic Local Alignment Search Tool (BLAST), with a similarity cut-off of 99%.</a:t>
            </a:r>
          </a:p>
          <a:p>
            <a:r>
              <a:rPr lang="en-US" b="0" i="0" u="sng" dirty="0">
                <a:solidFill>
                  <a:srgbClr val="3E0577"/>
                </a:solidFill>
                <a:effectLst/>
                <a:latin typeface="Helvetica" panose="020B0604020202020204" pitchFamily="34" charset="0"/>
                <a:hlinkClick r:id="rId2"/>
              </a:rPr>
              <a:t>https://blast.ncbi.nlm.nih.gov/Blast.cgi</a:t>
            </a:r>
            <a:endParaRPr lang="en-US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  <a:p>
            <a:r>
              <a:rPr lang="de-DE" dirty="0">
                <a:hlinkClick r:id="rId3"/>
              </a:rPr>
              <a:t>https://www.youtube.com/watch?v=3UHiveJ1jzM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8874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652463" y="213360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539552" y="313120"/>
            <a:ext cx="741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libri" pitchFamily="34" charset="0"/>
              </a:rPr>
              <a:t>3- Melhoramento genético de isolados</a:t>
            </a:r>
          </a:p>
        </p:txBody>
      </p:sp>
      <p:sp>
        <p:nvSpPr>
          <p:cNvPr id="17413" name="CaixaDeTexto 7"/>
          <p:cNvSpPr txBox="1">
            <a:spLocks noChangeArrowheads="1"/>
          </p:cNvSpPr>
          <p:nvPr/>
        </p:nvSpPr>
        <p:spPr bwMode="auto">
          <a:xfrm>
            <a:off x="107504" y="1124744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dirty="0">
                <a:latin typeface="Calibri" pitchFamily="34" charset="0"/>
              </a:rPr>
              <a:t>Cepas selvagens, normalmente produzem o produto de interesse em baixa concentração:</a:t>
            </a:r>
          </a:p>
          <a:p>
            <a:pPr>
              <a:defRPr/>
            </a:pPr>
            <a:r>
              <a:rPr lang="pt-BR" sz="2400" u="sng" dirty="0">
                <a:solidFill>
                  <a:srgbClr val="FF0000"/>
                </a:solidFill>
                <a:latin typeface="Calibri" pitchFamily="34" charset="0"/>
              </a:rPr>
              <a:t>a- Otimização do meio e condições de cultivo, modo de operação de reatores;</a:t>
            </a:r>
          </a:p>
          <a:p>
            <a:pPr>
              <a:defRPr/>
            </a:pPr>
            <a:endParaRPr lang="pt-BR" sz="2400" dirty="0">
              <a:latin typeface="Calibri" pitchFamily="34" charset="0"/>
            </a:endParaRPr>
          </a:p>
          <a:p>
            <a:pPr>
              <a:defRPr/>
            </a:pPr>
            <a:r>
              <a:rPr lang="pt-BR" sz="2400" u="sng" dirty="0">
                <a:solidFill>
                  <a:srgbClr val="FF0000"/>
                </a:solidFill>
                <a:latin typeface="Calibri" pitchFamily="34" charset="0"/>
              </a:rPr>
              <a:t>b- Modificações genômicas, seguida de nova otimização de a.</a:t>
            </a:r>
          </a:p>
          <a:p>
            <a:pPr>
              <a:defRPr/>
            </a:pPr>
            <a:endParaRPr lang="pt-BR" sz="2400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b.1 Seleção de variantes naturais:</a:t>
            </a:r>
            <a:r>
              <a:rPr lang="pt-BR" sz="2400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</a:rPr>
              <a:t>difícil, normal// menor produtividade (probabilidade mutação espontânea 1: 1.000.000)</a:t>
            </a:r>
          </a:p>
          <a:p>
            <a:pPr>
              <a:defRPr/>
            </a:pPr>
            <a:endParaRPr lang="pt-BR" sz="2400" dirty="0">
              <a:latin typeface="Calibri" pitchFamily="34" charset="0"/>
            </a:endParaRPr>
          </a:p>
          <a:p>
            <a:pPr>
              <a:defRPr/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b.2 Seleção de mutantes induzidos: </a:t>
            </a:r>
          </a:p>
          <a:p>
            <a:pPr lvl="1">
              <a:buFontTx/>
              <a:buChar char="-"/>
              <a:defRPr/>
            </a:pPr>
            <a:r>
              <a:rPr lang="pt-BR" sz="2400" dirty="0">
                <a:latin typeface="Calibri" pitchFamily="34" charset="0"/>
              </a:rPr>
              <a:t>radiações (UV): formam dímeros de citosina ou timina</a:t>
            </a:r>
          </a:p>
          <a:p>
            <a:pPr lvl="1">
              <a:buFontTx/>
              <a:buChar char="-"/>
              <a:defRPr/>
            </a:pPr>
            <a:r>
              <a:rPr lang="pt-BR" sz="2400" dirty="0">
                <a:latin typeface="Calibri" pitchFamily="34" charset="0"/>
              </a:rPr>
              <a:t> compostos mutagênicos (ácido nitroso): </a:t>
            </a:r>
            <a:r>
              <a:rPr lang="pt-BR" sz="2400" dirty="0" err="1">
                <a:latin typeface="Calibri" pitchFamily="34" charset="0"/>
              </a:rPr>
              <a:t>desaminação</a:t>
            </a:r>
            <a:r>
              <a:rPr lang="pt-BR" sz="2400" dirty="0">
                <a:latin typeface="Calibri" pitchFamily="34" charset="0"/>
              </a:rPr>
              <a:t> das bases </a:t>
            </a:r>
          </a:p>
          <a:p>
            <a:pPr>
              <a:defRPr/>
            </a:pPr>
            <a:endParaRPr lang="pt-BR" sz="2400" dirty="0">
              <a:latin typeface="Calibri" pitchFamily="34" charset="0"/>
            </a:endParaRPr>
          </a:p>
          <a:p>
            <a:pPr>
              <a:defRPr/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b.3 Seleção de recombinantes: </a:t>
            </a:r>
            <a:r>
              <a:rPr lang="pt-BR" sz="2400" dirty="0">
                <a:latin typeface="Calibri" pitchFamily="34" charset="0"/>
              </a:rPr>
              <a:t>manipulação genética com marcadores.</a:t>
            </a:r>
          </a:p>
          <a:p>
            <a:pPr>
              <a:defRPr/>
            </a:pPr>
            <a:r>
              <a:rPr lang="pt-BR" sz="2400" dirty="0">
                <a:latin typeface="Calibri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Conteúdo 2"/>
          <p:cNvSpPr>
            <a:spLocks noGrp="1"/>
          </p:cNvSpPr>
          <p:nvPr>
            <p:ph idx="1"/>
          </p:nvPr>
        </p:nvSpPr>
        <p:spPr>
          <a:xfrm>
            <a:off x="35718" y="692696"/>
            <a:ext cx="9072563" cy="1179513"/>
          </a:xfrm>
        </p:spPr>
        <p:txBody>
          <a:bodyPr/>
          <a:lstStyle/>
          <a:p>
            <a:pPr eaLnBrk="1" hangingPunct="1"/>
            <a:r>
              <a:rPr lang="pt-BR" sz="2400" dirty="0"/>
              <a:t>Exemplo de melhoramento a partir de microrganismo selvagem produtor de celulases (mutantes induzidos)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251" y="1780114"/>
            <a:ext cx="8831340" cy="40906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Elipse 4"/>
          <p:cNvSpPr/>
          <p:nvPr/>
        </p:nvSpPr>
        <p:spPr>
          <a:xfrm>
            <a:off x="2051720" y="3573016"/>
            <a:ext cx="1223963" cy="5048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413" name="Retângulo 6"/>
          <p:cNvSpPr>
            <a:spLocks noChangeArrowheads="1"/>
          </p:cNvSpPr>
          <p:nvPr/>
        </p:nvSpPr>
        <p:spPr bwMode="auto">
          <a:xfrm>
            <a:off x="0" y="593011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 dirty="0">
                <a:latin typeface="Calibri" pitchFamily="34" charset="0"/>
              </a:rPr>
              <a:t>Ref.: Aline Machado de Castro; Nei Pereira Jr. REVISÃO. Produção, propriedades e aplicação de celulases na hidrólise de resíduos agroindustriais</a:t>
            </a:r>
            <a:r>
              <a:rPr lang="pt-BR" sz="1400" dirty="0">
                <a:latin typeface="Calibri" pitchFamily="34" charset="0"/>
              </a:rPr>
              <a:t>, </a:t>
            </a:r>
            <a:r>
              <a:rPr lang="pt-BR" sz="1400" b="1" i="1" dirty="0">
                <a:latin typeface="Calibri" pitchFamily="34" charset="0"/>
              </a:rPr>
              <a:t>Quím. Nova </a:t>
            </a:r>
            <a:r>
              <a:rPr lang="pt-BR" sz="1400" b="1" dirty="0">
                <a:latin typeface="Calibri" pitchFamily="34" charset="0"/>
              </a:rPr>
              <a:t>vol.33 no.1 São Paulo, 2010.</a:t>
            </a:r>
            <a:endParaRPr lang="pt-BR" sz="1400" dirty="0">
              <a:latin typeface="Calibri" pitchFamily="34" charset="0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863599" y="46980"/>
            <a:ext cx="741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libri" pitchFamily="34" charset="0"/>
              </a:rPr>
              <a:t>3- Melhoramento de microrganismos já isolados</a:t>
            </a:r>
          </a:p>
        </p:txBody>
      </p:sp>
      <p:sp>
        <p:nvSpPr>
          <p:cNvPr id="7" name="Elipse 6"/>
          <p:cNvSpPr/>
          <p:nvPr/>
        </p:nvSpPr>
        <p:spPr>
          <a:xfrm>
            <a:off x="3491880" y="1916832"/>
            <a:ext cx="2304083" cy="5048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29651-BE3D-437F-AEDB-034289313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032" y="559221"/>
            <a:ext cx="9289032" cy="1143000"/>
          </a:xfrm>
        </p:spPr>
        <p:txBody>
          <a:bodyPr/>
          <a:lstStyle/>
          <a:p>
            <a:r>
              <a:rPr lang="de-DE" dirty="0" err="1"/>
              <a:t>Escolha</a:t>
            </a:r>
            <a:r>
              <a:rPr lang="de-DE" dirty="0"/>
              <a:t> do </a:t>
            </a:r>
            <a:r>
              <a:rPr lang="de-DE" dirty="0" err="1"/>
              <a:t>microrganismo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ou</a:t>
            </a:r>
            <a:r>
              <a:rPr lang="de-DE" dirty="0"/>
              <a:t> </a:t>
            </a:r>
            <a:r>
              <a:rPr lang="de-DE" dirty="0" err="1"/>
              <a:t>elemento</a:t>
            </a:r>
            <a:r>
              <a:rPr lang="de-DE" dirty="0"/>
              <a:t> </a:t>
            </a:r>
            <a:r>
              <a:rPr lang="de-DE" dirty="0" err="1"/>
              <a:t>biológico</a:t>
            </a:r>
            <a:r>
              <a:rPr lang="de-DE" dirty="0"/>
              <a:t>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AD19DF-9A18-4071-B503-F2C32528A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844824"/>
            <a:ext cx="8572276" cy="4525963"/>
          </a:xfrm>
        </p:spPr>
        <p:txBody>
          <a:bodyPr/>
          <a:lstStyle/>
          <a:p>
            <a:r>
              <a:rPr lang="de-DE" dirty="0"/>
              <a:t>Qual o </a:t>
            </a:r>
            <a:r>
              <a:rPr lang="de-DE" dirty="0" err="1"/>
              <a:t>produto</a:t>
            </a:r>
            <a:r>
              <a:rPr lang="de-DE" dirty="0"/>
              <a:t> de </a:t>
            </a:r>
            <a:r>
              <a:rPr lang="de-DE" dirty="0" err="1"/>
              <a:t>interesse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de-DE" dirty="0"/>
              <a:t>Qual(</a:t>
            </a:r>
            <a:r>
              <a:rPr lang="de-DE" dirty="0" err="1"/>
              <a:t>is</a:t>
            </a:r>
            <a:r>
              <a:rPr lang="de-DE" dirty="0"/>
              <a:t>) </a:t>
            </a:r>
            <a:r>
              <a:rPr lang="de-DE" dirty="0" err="1"/>
              <a:t>os</a:t>
            </a:r>
            <a:r>
              <a:rPr lang="de-DE" dirty="0"/>
              <a:t> </a:t>
            </a:r>
            <a:r>
              <a:rPr lang="de-DE" dirty="0" err="1"/>
              <a:t>microrganismos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produzem</a:t>
            </a:r>
            <a:r>
              <a:rPr lang="de-DE" dirty="0"/>
              <a:t>?</a:t>
            </a:r>
          </a:p>
          <a:p>
            <a:pPr lvl="1"/>
            <a:r>
              <a:rPr lang="de-DE" dirty="0"/>
              <a:t>Fungos (</a:t>
            </a:r>
            <a:r>
              <a:rPr lang="de-DE" dirty="0" err="1"/>
              <a:t>bolores</a:t>
            </a:r>
            <a:r>
              <a:rPr lang="de-DE" dirty="0"/>
              <a:t> e/</a:t>
            </a:r>
            <a:r>
              <a:rPr lang="de-DE" dirty="0" err="1"/>
              <a:t>ou</a:t>
            </a:r>
            <a:r>
              <a:rPr lang="de-DE" dirty="0"/>
              <a:t> </a:t>
            </a:r>
            <a:r>
              <a:rPr lang="de-DE" dirty="0" err="1"/>
              <a:t>leveduras</a:t>
            </a:r>
            <a:r>
              <a:rPr lang="de-DE" dirty="0"/>
              <a:t>) </a:t>
            </a:r>
            <a:r>
              <a:rPr lang="de-DE" dirty="0" err="1"/>
              <a:t>ou</a:t>
            </a:r>
            <a:r>
              <a:rPr lang="de-DE" dirty="0"/>
              <a:t> </a:t>
            </a:r>
            <a:r>
              <a:rPr lang="de-DE" dirty="0" err="1"/>
              <a:t>procariotos</a:t>
            </a:r>
            <a:r>
              <a:rPr lang="de-DE" dirty="0"/>
              <a:t>.</a:t>
            </a:r>
          </a:p>
          <a:p>
            <a:pPr marL="457200" lvl="1" indent="0">
              <a:buNone/>
            </a:pPr>
            <a:endParaRPr lang="de-DE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de-DE" sz="3200" dirty="0"/>
              <a:t>Microrganismo selvagem (</a:t>
            </a:r>
            <a:r>
              <a:rPr lang="de-DE" sz="3200" i="1" dirty="0"/>
              <a:t>wild type</a:t>
            </a:r>
            <a:r>
              <a:rPr lang="de-DE" sz="3200" dirty="0"/>
              <a:t>) ou geneticamente modificado (qual a modificação introduzida)? </a:t>
            </a:r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812D9D-1C52-46F2-BEFC-B42B7811D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59221"/>
            <a:ext cx="8135938" cy="562611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6980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Conteúdo 2"/>
          <p:cNvSpPr>
            <a:spLocks noGrp="1"/>
          </p:cNvSpPr>
          <p:nvPr>
            <p:ph idx="1"/>
          </p:nvPr>
        </p:nvSpPr>
        <p:spPr>
          <a:xfrm>
            <a:off x="-36513" y="765175"/>
            <a:ext cx="8496301" cy="792163"/>
          </a:xfrm>
        </p:spPr>
        <p:txBody>
          <a:bodyPr/>
          <a:lstStyle/>
          <a:p>
            <a:pPr lvl="1" eaLnBrk="1" hangingPunct="1"/>
            <a:r>
              <a:rPr lang="pt-BR">
                <a:solidFill>
                  <a:srgbClr val="FF0000"/>
                </a:solidFill>
              </a:rPr>
              <a:t>Seleção de </a:t>
            </a:r>
            <a:r>
              <a:rPr lang="pt-BR" b="1">
                <a:solidFill>
                  <a:srgbClr val="FF0000"/>
                </a:solidFill>
              </a:rPr>
              <a:t>mutantes auxotróficos</a:t>
            </a: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323850" y="188913"/>
            <a:ext cx="7416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Calibri" pitchFamily="34" charset="0"/>
              </a:rPr>
              <a:t>3- Melhoramento de microrganismos já isolados</a:t>
            </a:r>
          </a:p>
        </p:txBody>
      </p:sp>
      <p:sp>
        <p:nvSpPr>
          <p:cNvPr id="19460" name="Rectangle 3"/>
          <p:cNvSpPr txBox="1">
            <a:spLocks noChangeArrowheads="1"/>
          </p:cNvSpPr>
          <p:nvPr/>
        </p:nvSpPr>
        <p:spPr bwMode="auto">
          <a:xfrm>
            <a:off x="0" y="1484784"/>
            <a:ext cx="90360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</a:pPr>
            <a:r>
              <a:rPr lang="pt-BR" sz="2800" dirty="0">
                <a:latin typeface="Calibri" pitchFamily="34" charset="0"/>
              </a:rPr>
              <a:t>    São microrganismos que </a:t>
            </a:r>
            <a:r>
              <a:rPr lang="pt-BR" sz="2800" b="1" dirty="0">
                <a:latin typeface="Calibri" pitchFamily="34" charset="0"/>
              </a:rPr>
              <a:t>não crescem em meio mínimo</a:t>
            </a:r>
            <a:r>
              <a:rPr lang="pt-BR" sz="2800" dirty="0">
                <a:latin typeface="Calibri" pitchFamily="34" charset="0"/>
              </a:rPr>
              <a:t>, em oposição à linhagem original, chamada de </a:t>
            </a:r>
            <a:r>
              <a:rPr lang="pt-BR" sz="2800" b="1" dirty="0">
                <a:latin typeface="Calibri" pitchFamily="34" charset="0"/>
              </a:rPr>
              <a:t>prototrófica</a:t>
            </a:r>
            <a:r>
              <a:rPr lang="pt-BR" sz="2800" dirty="0">
                <a:latin typeface="Calibri" pitchFamily="34" charset="0"/>
              </a:rPr>
              <a:t>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</a:pPr>
            <a:r>
              <a:rPr lang="pt-BR" sz="2800" dirty="0">
                <a:latin typeface="Calibri" pitchFamily="34" charset="0"/>
              </a:rPr>
              <a:t>	Se um mutante auxotrófico não for capaz de crescer em meio mínimo, mas crescer em meio completo ou mesmo em meio mínimo adicionado de uma vitamina, por exemplo, riboflavina, esse mutante é chamado de </a:t>
            </a:r>
            <a:r>
              <a:rPr lang="pt-BR" sz="2800" b="1" dirty="0">
                <a:latin typeface="Calibri" pitchFamily="34" charset="0"/>
              </a:rPr>
              <a:t>deficiente nutricional </a:t>
            </a:r>
            <a:r>
              <a:rPr lang="pt-BR" sz="2800" dirty="0">
                <a:latin typeface="Calibri" pitchFamily="34" charset="0"/>
              </a:rPr>
              <a:t>para a síntese de riboflavina, ou </a:t>
            </a:r>
            <a:r>
              <a:rPr lang="pt-BR" sz="2800" i="1" dirty="0" err="1">
                <a:latin typeface="Calibri" pitchFamily="34" charset="0"/>
              </a:rPr>
              <a:t>rib</a:t>
            </a:r>
            <a:r>
              <a:rPr lang="pt-BR" sz="2800" i="1" dirty="0">
                <a:latin typeface="Calibri" pitchFamily="34" charset="0"/>
              </a:rPr>
              <a:t> </a:t>
            </a:r>
            <a:r>
              <a:rPr lang="pt-BR" sz="2800" dirty="0">
                <a:latin typeface="Calibri" pitchFamily="34" charset="0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pt-BR" sz="2800" dirty="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pt-BR" sz="2800" dirty="0">
              <a:latin typeface="Calibri" pitchFamily="34" charset="0"/>
            </a:endParaRPr>
          </a:p>
        </p:txBody>
      </p:sp>
      <p:sp>
        <p:nvSpPr>
          <p:cNvPr id="19461" name="Retângulo 10"/>
          <p:cNvSpPr>
            <a:spLocks noChangeArrowheads="1"/>
          </p:cNvSpPr>
          <p:nvPr/>
        </p:nvSpPr>
        <p:spPr bwMode="auto">
          <a:xfrm>
            <a:off x="233362" y="5013176"/>
            <a:ext cx="8677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b="1" dirty="0">
                <a:latin typeface="Calibri" pitchFamily="34" charset="0"/>
              </a:rPr>
              <a:t>Meio definido ou mínimo – sais minerais, fonte de carbono, aminoácidos, vitaminas e outros componentes de natureza conhecida.</a:t>
            </a:r>
          </a:p>
          <a:p>
            <a:pPr algn="just"/>
            <a:endParaRPr lang="pt-BR" b="1" dirty="0">
              <a:latin typeface="Calibri" pitchFamily="34" charset="0"/>
            </a:endParaRPr>
          </a:p>
          <a:p>
            <a:pPr algn="just"/>
            <a:r>
              <a:rPr lang="pt-BR" b="1" dirty="0">
                <a:latin typeface="Calibri" pitchFamily="34" charset="0"/>
              </a:rPr>
              <a:t> Meio completo – peptona, extrato de levedura, caseína hidrolisada, extrato de carne.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22" y="255198"/>
            <a:ext cx="8973156" cy="634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6516216" y="2996952"/>
            <a:ext cx="1800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Meio completo</a:t>
            </a:r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6516216" y="551723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“carimbo”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180975" y="38100"/>
            <a:ext cx="8963025" cy="6781800"/>
            <a:chOff x="180975" y="38100"/>
            <a:chExt cx="8963025" cy="6781800"/>
          </a:xfrm>
        </p:grpSpPr>
        <p:pic>
          <p:nvPicPr>
            <p:cNvPr id="1013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0975" y="38100"/>
              <a:ext cx="8963025" cy="678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6096" y="3861048"/>
              <a:ext cx="2808312" cy="877900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60" y="1844824"/>
              <a:ext cx="1853345" cy="682811"/>
            </a:xfrm>
            <a:prstGeom prst="rect">
              <a:avLst/>
            </a:prstGeom>
          </p:spPr>
        </p:pic>
        <p:sp>
          <p:nvSpPr>
            <p:cNvPr id="4" name="CaixaDeTexto 3"/>
            <p:cNvSpPr txBox="1"/>
            <p:nvPr/>
          </p:nvSpPr>
          <p:spPr>
            <a:xfrm>
              <a:off x="3203848" y="1884076"/>
              <a:ext cx="223224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Meio mínimo </a:t>
              </a:r>
            </a:p>
            <a:p>
              <a:pPr algn="ctr"/>
              <a:r>
                <a:rPr lang="pt-BR" dirty="0"/>
                <a:t>(sem lisina)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520689" y="4415782"/>
              <a:ext cx="194421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/>
                <a:t>Todas as células crescem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3220480" y="4394429"/>
              <a:ext cx="2215616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/>
                <a:t>Os microrganismos  auxotróficos para a lisina não crescem</a:t>
              </a:r>
            </a:p>
          </p:txBody>
        </p:sp>
        <p:sp>
          <p:nvSpPr>
            <p:cNvPr id="5" name="Retângulo 4"/>
            <p:cNvSpPr/>
            <p:nvPr/>
          </p:nvSpPr>
          <p:spPr>
            <a:xfrm>
              <a:off x="5580112" y="4653136"/>
              <a:ext cx="3240360" cy="1656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3" y="728663"/>
            <a:ext cx="86010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aixaDeTexto 7"/>
          <p:cNvSpPr txBox="1">
            <a:spLocks noChangeArrowheads="1"/>
          </p:cNvSpPr>
          <p:nvPr/>
        </p:nvSpPr>
        <p:spPr bwMode="auto">
          <a:xfrm>
            <a:off x="0" y="5157192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latin typeface="Calibri" pitchFamily="34" charset="0"/>
              </a:rPr>
              <a:t>Via de produção de L- lisina por </a:t>
            </a:r>
            <a:r>
              <a:rPr lang="pt-BR" i="1" dirty="0" err="1">
                <a:latin typeface="Calibri" pitchFamily="34" charset="0"/>
              </a:rPr>
              <a:t>Corynebacterium</a:t>
            </a:r>
            <a:r>
              <a:rPr lang="pt-BR" i="1" dirty="0">
                <a:latin typeface="Calibri" pitchFamily="34" charset="0"/>
              </a:rPr>
              <a:t> </a:t>
            </a:r>
            <a:r>
              <a:rPr lang="pt-BR" i="1" dirty="0" err="1">
                <a:latin typeface="Calibri" pitchFamily="34" charset="0"/>
              </a:rPr>
              <a:t>glutamicum</a:t>
            </a:r>
            <a:r>
              <a:rPr lang="pt-BR" i="1" dirty="0">
                <a:latin typeface="Calibri" pitchFamily="34" charset="0"/>
              </a:rPr>
              <a:t> </a:t>
            </a:r>
            <a:r>
              <a:rPr lang="pt-BR" dirty="0">
                <a:latin typeface="Calibri" pitchFamily="34" charset="0"/>
              </a:rPr>
              <a:t>(sem os mecanismos de regulação)</a:t>
            </a:r>
          </a:p>
          <a:p>
            <a:endParaRPr lang="pt-BR" dirty="0">
              <a:latin typeface="Calibri" pitchFamily="34" charset="0"/>
            </a:endParaRPr>
          </a:p>
          <a:p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Qual seria a auxotrofia desejada para um microrganismos </a:t>
            </a:r>
            <a:r>
              <a:rPr lang="pt-BR" b="1" dirty="0" err="1">
                <a:solidFill>
                  <a:srgbClr val="FF0000"/>
                </a:solidFill>
                <a:latin typeface="Calibri" pitchFamily="34" charset="0"/>
              </a:rPr>
              <a:t>super-produtor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 de lisina?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114" y="980728"/>
            <a:ext cx="5103772" cy="39169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691680" y="35368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Via bioquímica de produção de lisina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3D26FE6-0809-4C78-A6C1-B8FE5084A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41" y="1557847"/>
            <a:ext cx="6927020" cy="2876680"/>
          </a:xfrm>
        </p:spPr>
        <p:txBody>
          <a:bodyPr anchor="b">
            <a:normAutofit/>
          </a:bodyPr>
          <a:lstStyle/>
          <a:p>
            <a:pPr algn="l"/>
            <a:r>
              <a:rPr lang="de-DE" sz="5700" dirty="0" err="1">
                <a:solidFill>
                  <a:srgbClr val="FFFFFF"/>
                </a:solidFill>
              </a:rPr>
              <a:t>Metabolismo</a:t>
            </a:r>
            <a:r>
              <a:rPr lang="de-DE" sz="5700" dirty="0">
                <a:solidFill>
                  <a:srgbClr val="FFFFFF"/>
                </a:solidFill>
              </a:rPr>
              <a:t> </a:t>
            </a:r>
            <a:r>
              <a:rPr lang="de-DE" sz="5700" dirty="0" err="1">
                <a:solidFill>
                  <a:srgbClr val="FFFFFF"/>
                </a:solidFill>
              </a:rPr>
              <a:t>microbiano</a:t>
            </a:r>
            <a:r>
              <a:rPr lang="de-DE" sz="5700" dirty="0">
                <a:solidFill>
                  <a:srgbClr val="FFFFFF"/>
                </a:solidFill>
              </a:rPr>
              <a:t> e </a:t>
            </a:r>
            <a:r>
              <a:rPr lang="de-DE" sz="5700" dirty="0" err="1">
                <a:solidFill>
                  <a:srgbClr val="FFFFFF"/>
                </a:solidFill>
              </a:rPr>
              <a:t>biotecnologia</a:t>
            </a:r>
            <a:endParaRPr lang="de-DE" sz="5700" dirty="0">
              <a:solidFill>
                <a:srgbClr val="FFFFFF"/>
              </a:solidFill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EBBBB67E-7E78-4BD1-84EF-ABFD17F61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624" y="4810308"/>
            <a:ext cx="6752266" cy="1076551"/>
          </a:xfrm>
        </p:spPr>
        <p:txBody>
          <a:bodyPr>
            <a:normAutofit/>
          </a:bodyPr>
          <a:lstStyle/>
          <a:p>
            <a:pPr algn="l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250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pt-BR" dirty="0">
                <a:solidFill>
                  <a:srgbClr val="FF0000"/>
                </a:solidFill>
              </a:rPr>
              <a:t>Meio e condições de cultivo</a:t>
            </a:r>
          </a:p>
        </p:txBody>
      </p:sp>
      <p:sp>
        <p:nvSpPr>
          <p:cNvPr id="21507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340768"/>
            <a:ext cx="8496300" cy="4525962"/>
          </a:xfrm>
          <a:ln w="19050">
            <a:solidFill>
              <a:srgbClr val="0070C0"/>
            </a:solidFill>
          </a:ln>
        </p:spPr>
        <p:txBody>
          <a:bodyPr/>
          <a:lstStyle/>
          <a:p>
            <a:pPr eaLnBrk="1" hangingPunct="1"/>
            <a:r>
              <a:rPr lang="pt-BR" dirty="0"/>
              <a:t>O que eu preciso fazer para este “elemento biológico” funcionar?</a:t>
            </a:r>
          </a:p>
          <a:p>
            <a:pPr eaLnBrk="1" hangingPunct="1">
              <a:buFont typeface="Arial" pitchFamily="34" charset="0"/>
              <a:buNone/>
            </a:pPr>
            <a:endParaRPr lang="pt-BR" dirty="0"/>
          </a:p>
          <a:p>
            <a:pPr lvl="1" eaLnBrk="1" hangingPunct="1"/>
            <a:r>
              <a:rPr lang="pt-BR" dirty="0"/>
              <a:t>Nutrição (tipo de metabolismo)</a:t>
            </a:r>
          </a:p>
          <a:p>
            <a:pPr lvl="1" eaLnBrk="1" hangingPunct="1">
              <a:buFont typeface="Arial" pitchFamily="34" charset="0"/>
              <a:buNone/>
            </a:pPr>
            <a:endParaRPr lang="pt-BR" dirty="0"/>
          </a:p>
          <a:p>
            <a:pPr lvl="1" eaLnBrk="1" hangingPunct="1"/>
            <a:r>
              <a:rPr lang="pt-BR" dirty="0"/>
              <a:t>Condições ambientais (pH, temperatura, atmosfera)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pPr eaLnBrk="1" hangingPunct="1"/>
            <a:r>
              <a:rPr lang="pt-BR" sz="3200" dirty="0"/>
              <a:t>Nutrição de microrganismos 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>
            <a:lum contrast="-20000"/>
          </a:blip>
          <a:srcRect/>
          <a:stretch>
            <a:fillRect/>
          </a:stretch>
        </p:blipFill>
        <p:spPr bwMode="auto">
          <a:xfrm>
            <a:off x="86320" y="476672"/>
            <a:ext cx="9178504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750" y="4048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Nutrição de microrganismos e formulação do meio de cultura</a:t>
            </a:r>
          </a:p>
        </p:txBody>
      </p:sp>
      <p:graphicFrame>
        <p:nvGraphicFramePr>
          <p:cNvPr id="5" name="Group 61"/>
          <p:cNvGraphicFramePr>
            <a:graphicFrameLocks noGrp="1"/>
          </p:cNvGraphicFramePr>
          <p:nvPr>
            <p:ph idx="1"/>
          </p:nvPr>
        </p:nvGraphicFramePr>
        <p:xfrm>
          <a:off x="179388" y="1949450"/>
          <a:ext cx="8713663" cy="4369634"/>
        </p:xfrm>
        <a:graphic>
          <a:graphicData uri="http://schemas.openxmlformats.org/drawingml/2006/table">
            <a:tbl>
              <a:tblPr/>
              <a:tblGrid>
                <a:gridCol w="2123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4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62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23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Classificação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Fonte de energia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Fonte de carbono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Doadores de elétrons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Exemplos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Foto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trófico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Luz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HCO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CO</a:t>
                      </a:r>
                      <a:r>
                        <a:rPr kumimoji="0" lang="en-US" sz="16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Compostos inorgânicos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Plantas verdes, Algas, bactérias fotossintetizantes 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3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Foto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trófico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Luz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Compostos orgânicos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Compostos orgânicos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Bactérias púrpuras não sulfurosas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8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Quimio</a:t>
                      </a:r>
                      <a:r>
                        <a:rPr kumimoji="0" lang="en-US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uto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trófico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Reações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de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oxi-redução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compostos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inorgânicos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HCO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CO</a:t>
                      </a:r>
                      <a:r>
                        <a:rPr kumimoji="0" lang="en-US" sz="16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Compostos inorgânicos: H</a:t>
                      </a:r>
                      <a:r>
                        <a:rPr kumimoji="0" lang="pt-BR" sz="16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H</a:t>
                      </a:r>
                      <a:r>
                        <a:rPr kumimoji="0" lang="pt-BR" sz="16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S, NH</a:t>
                      </a:r>
                      <a:r>
                        <a:rPr kumimoji="0" lang="pt-BR" sz="16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pt-BR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Fe</a:t>
                      </a:r>
                      <a:r>
                        <a:rPr kumimoji="0" lang="pt-BR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2+</a:t>
                      </a:r>
                      <a:endParaRPr kumimoji="0" lang="pt-B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Bactérias nitrificantes, Hidrogênica, </a:t>
                      </a:r>
                      <a:r>
                        <a:rPr kumimoji="0" lang="pt-B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oxidadoras</a:t>
                      </a: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de enxofre e ferro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9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Quimio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trófico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Reações de oxi-redução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(composto orgânico)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Compostos orgânicos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Compostos orgânicos (p.ex. glicose, sacarose)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Todos os animais; a maioria dos microrganismos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593" name="CaixaDeTexto 3"/>
          <p:cNvSpPr txBox="1">
            <a:spLocks noChangeArrowheads="1"/>
          </p:cNvSpPr>
          <p:nvPr/>
        </p:nvSpPr>
        <p:spPr bwMode="auto">
          <a:xfrm>
            <a:off x="971550" y="6381750"/>
            <a:ext cx="5184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/>
              <a:t>*Microrganismos </a:t>
            </a:r>
            <a:r>
              <a:rPr lang="pt-BR" dirty="0" err="1"/>
              <a:t>mixotróficos</a:t>
            </a:r>
            <a:endParaRPr lang="pt-B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669088"/>
          </a:xfrm>
        </p:spPr>
        <p:txBody>
          <a:bodyPr/>
          <a:lstStyle/>
          <a:p>
            <a:pPr eaLnBrk="1" hangingPunct="1"/>
            <a:r>
              <a:rPr lang="pt-BR" sz="2800"/>
              <a:t>Exemplo de metabolismo quimioautotrófico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 sz="2800"/>
              <a:t>Exemplo de metabolismo quimioheterotrófico</a:t>
            </a:r>
          </a:p>
        </p:txBody>
      </p:sp>
      <p:pic>
        <p:nvPicPr>
          <p:cNvPr id="25603" name="Picture 2" descr="http://www.textbookofbacteriology.net/themicrobialworld/litho.jpg"/>
          <p:cNvPicPr>
            <a:picLocks noChangeAspect="1" noChangeArrowheads="1"/>
          </p:cNvPicPr>
          <p:nvPr/>
        </p:nvPicPr>
        <p:blipFill>
          <a:blip r:embed="rId2" cstate="print"/>
          <a:srcRect b="33333"/>
          <a:stretch>
            <a:fillRect/>
          </a:stretch>
        </p:blipFill>
        <p:spPr bwMode="auto">
          <a:xfrm>
            <a:off x="1908175" y="404813"/>
            <a:ext cx="4924425" cy="198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4" name="Picture 2" descr="http://vsites.unb.br/ib/cel/microbiologia/metabolismo/respae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2741613"/>
            <a:ext cx="3168650" cy="4116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29651-BE3D-437F-AEDB-034289313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05" y="260648"/>
            <a:ext cx="8579296" cy="1143000"/>
          </a:xfrm>
        </p:spPr>
        <p:txBody>
          <a:bodyPr/>
          <a:lstStyle/>
          <a:p>
            <a:r>
              <a:rPr lang="de-DE" sz="4000" dirty="0" err="1"/>
              <a:t>Propriedades</a:t>
            </a:r>
            <a:r>
              <a:rPr lang="de-DE" sz="4000" dirty="0"/>
              <a:t> </a:t>
            </a:r>
            <a:r>
              <a:rPr lang="de-DE" sz="4000" dirty="0" err="1"/>
              <a:t>desejáveis</a:t>
            </a:r>
            <a:r>
              <a:rPr lang="de-DE" sz="4000" dirty="0"/>
              <a:t> </a:t>
            </a:r>
            <a:r>
              <a:rPr lang="de-DE" sz="4000" dirty="0" err="1"/>
              <a:t>ao</a:t>
            </a:r>
            <a:r>
              <a:rPr lang="de-DE" sz="4000" dirty="0"/>
              <a:t> </a:t>
            </a:r>
            <a:r>
              <a:rPr lang="de-DE" sz="4000" dirty="0" err="1"/>
              <a:t>microrganismo</a:t>
            </a:r>
            <a:r>
              <a:rPr lang="de-DE" sz="4000" dirty="0"/>
              <a:t> </a:t>
            </a:r>
            <a:r>
              <a:rPr lang="de-DE" sz="4000" dirty="0" err="1"/>
              <a:t>industrial</a:t>
            </a:r>
            <a:endParaRPr lang="de-DE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AD19DF-9A18-4071-B503-F2C32528A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410870"/>
            <a:ext cx="8712968" cy="4525963"/>
          </a:xfrm>
        </p:spPr>
        <p:txBody>
          <a:bodyPr/>
          <a:lstStyle/>
          <a:p>
            <a:r>
              <a:rPr lang="de-DE" sz="2800" dirty="0" err="1"/>
              <a:t>Microrganismos</a:t>
            </a:r>
            <a:r>
              <a:rPr lang="de-DE" sz="2800" dirty="0"/>
              <a:t> </a:t>
            </a:r>
            <a:r>
              <a:rPr lang="de-DE" sz="2800" dirty="0" err="1"/>
              <a:t>deverá</a:t>
            </a:r>
            <a:r>
              <a:rPr lang="de-DE" sz="2800" dirty="0"/>
              <a:t> </a:t>
            </a:r>
            <a:r>
              <a:rPr lang="de-DE" sz="2800" dirty="0" err="1"/>
              <a:t>ser</a:t>
            </a:r>
            <a:r>
              <a:rPr lang="de-DE" sz="2800" dirty="0"/>
              <a:t> </a:t>
            </a:r>
            <a:r>
              <a:rPr lang="de-DE" sz="2800" dirty="0" err="1"/>
              <a:t>seguro</a:t>
            </a:r>
            <a:r>
              <a:rPr lang="de-DE" sz="2800" dirty="0"/>
              <a:t>, n</a:t>
            </a:r>
            <a:r>
              <a:rPr lang="pt-BR" sz="2800" dirty="0">
                <a:latin typeface="Calibri" pitchFamily="34" charset="0"/>
              </a:rPr>
              <a:t>ã</a:t>
            </a:r>
            <a:r>
              <a:rPr lang="de-DE" sz="2800" dirty="0"/>
              <a:t>o </a:t>
            </a:r>
            <a:r>
              <a:rPr lang="de-DE" sz="2800" dirty="0" err="1"/>
              <a:t>patogênico</a:t>
            </a:r>
            <a:r>
              <a:rPr lang="de-DE" sz="2800" dirty="0"/>
              <a:t> </a:t>
            </a:r>
            <a:r>
              <a:rPr lang="de-DE" sz="2800" dirty="0" err="1"/>
              <a:t>aos</a:t>
            </a:r>
            <a:r>
              <a:rPr lang="de-DE" sz="2800" dirty="0"/>
              <a:t> </a:t>
            </a:r>
            <a:r>
              <a:rPr lang="de-DE" sz="2800" dirty="0" err="1"/>
              <a:t>humanos</a:t>
            </a:r>
            <a:r>
              <a:rPr lang="de-DE" sz="2800" dirty="0"/>
              <a:t>, </a:t>
            </a:r>
            <a:r>
              <a:rPr lang="de-DE" sz="2800" dirty="0" err="1"/>
              <a:t>plantas</a:t>
            </a:r>
            <a:r>
              <a:rPr lang="de-DE" sz="2800" dirty="0"/>
              <a:t> e </a:t>
            </a:r>
            <a:r>
              <a:rPr lang="de-DE" sz="2800" dirty="0" err="1"/>
              <a:t>animais</a:t>
            </a:r>
            <a:r>
              <a:rPr lang="de-DE" sz="2800" dirty="0"/>
              <a:t>. 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GRAS: </a:t>
            </a:r>
            <a:r>
              <a:rPr lang="de-DE" b="1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G</a:t>
            </a:r>
            <a:r>
              <a:rPr lang="de-DE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enerally </a:t>
            </a:r>
            <a:r>
              <a:rPr lang="de-DE" b="1" i="0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R</a:t>
            </a:r>
            <a:r>
              <a:rPr lang="de-DE" b="0" i="0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ecognized</a:t>
            </a:r>
            <a:r>
              <a:rPr lang="de-DE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de-DE" b="1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A</a:t>
            </a:r>
            <a:r>
              <a:rPr lang="de-DE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s </a:t>
            </a:r>
            <a:r>
              <a:rPr lang="de-DE" b="1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S</a:t>
            </a:r>
            <a:r>
              <a:rPr lang="de-DE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afe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sz="2800" dirty="0" err="1"/>
              <a:t>Crescimento</a:t>
            </a:r>
            <a:r>
              <a:rPr lang="de-DE" sz="2800" dirty="0"/>
              <a:t> </a:t>
            </a:r>
            <a:r>
              <a:rPr lang="de-DE" sz="2800" dirty="0" err="1"/>
              <a:t>rápido</a:t>
            </a:r>
            <a:r>
              <a:rPr lang="de-DE" sz="2800" dirty="0"/>
              <a:t> </a:t>
            </a:r>
            <a:r>
              <a:rPr lang="de-DE" sz="2800" dirty="0" err="1"/>
              <a:t>com</a:t>
            </a:r>
            <a:r>
              <a:rPr lang="de-DE" sz="2800" dirty="0"/>
              <a:t> forma</a:t>
            </a:r>
            <a:r>
              <a:rPr lang="pt-BR" sz="2800" dirty="0" err="1">
                <a:latin typeface="Calibri" pitchFamily="34" charset="0"/>
              </a:rPr>
              <a:t>ção</a:t>
            </a:r>
            <a:r>
              <a:rPr lang="de-DE" sz="2800" dirty="0"/>
              <a:t> do </a:t>
            </a:r>
            <a:r>
              <a:rPr lang="de-DE" sz="2800" dirty="0" err="1"/>
              <a:t>produto</a:t>
            </a:r>
            <a:r>
              <a:rPr lang="de-DE" sz="2800" dirty="0"/>
              <a:t> </a:t>
            </a:r>
            <a:r>
              <a:rPr lang="de-DE" sz="2800" dirty="0" err="1"/>
              <a:t>em</a:t>
            </a:r>
            <a:r>
              <a:rPr lang="de-DE" sz="2800" dirty="0"/>
              <a:t> </a:t>
            </a:r>
            <a:r>
              <a:rPr lang="de-DE" sz="2800" dirty="0" err="1"/>
              <a:t>curto</a:t>
            </a:r>
            <a:r>
              <a:rPr lang="de-DE" sz="2800" dirty="0"/>
              <a:t> </a:t>
            </a:r>
            <a:r>
              <a:rPr lang="de-DE" sz="2800" dirty="0" err="1"/>
              <a:t>espa</a:t>
            </a:r>
            <a:r>
              <a:rPr lang="pt-BR" sz="2800" dirty="0">
                <a:latin typeface="Calibri" pitchFamily="34" charset="0"/>
              </a:rPr>
              <a:t>ç</a:t>
            </a:r>
            <a:r>
              <a:rPr lang="de-DE" sz="2800" dirty="0"/>
              <a:t>o de tempo.</a:t>
            </a:r>
          </a:p>
          <a:p>
            <a:r>
              <a:rPr lang="de-DE" sz="2800" dirty="0" err="1"/>
              <a:t>Capaz</a:t>
            </a:r>
            <a:r>
              <a:rPr lang="de-DE" sz="2800" dirty="0"/>
              <a:t> de </a:t>
            </a:r>
            <a:r>
              <a:rPr lang="de-DE" sz="2800" dirty="0" err="1"/>
              <a:t>crescer</a:t>
            </a:r>
            <a:r>
              <a:rPr lang="de-DE" sz="2800" dirty="0"/>
              <a:t> </a:t>
            </a:r>
            <a:r>
              <a:rPr lang="de-DE" sz="2800" dirty="0" err="1"/>
              <a:t>em</a:t>
            </a:r>
            <a:r>
              <a:rPr lang="de-DE" sz="2800" dirty="0"/>
              <a:t> </a:t>
            </a:r>
            <a:r>
              <a:rPr lang="de-DE" sz="2800" dirty="0" err="1"/>
              <a:t>meio</a:t>
            </a:r>
            <a:r>
              <a:rPr lang="de-DE" sz="2800" dirty="0"/>
              <a:t> de </a:t>
            </a:r>
            <a:r>
              <a:rPr lang="de-DE" sz="2800" dirty="0" err="1"/>
              <a:t>cultura</a:t>
            </a:r>
            <a:r>
              <a:rPr lang="de-DE" sz="2800" dirty="0"/>
              <a:t> </a:t>
            </a:r>
            <a:r>
              <a:rPr lang="de-DE" sz="2800" dirty="0" err="1"/>
              <a:t>com</a:t>
            </a:r>
            <a:r>
              <a:rPr lang="de-DE" sz="2800" dirty="0"/>
              <a:t> </a:t>
            </a:r>
            <a:r>
              <a:rPr lang="de-DE" sz="2800" dirty="0" err="1"/>
              <a:t>sustratos</a:t>
            </a:r>
            <a:r>
              <a:rPr lang="de-DE" sz="2800" dirty="0"/>
              <a:t> </a:t>
            </a:r>
            <a:r>
              <a:rPr lang="de-DE" sz="2800" dirty="0" err="1"/>
              <a:t>relativamente</a:t>
            </a:r>
            <a:r>
              <a:rPr lang="de-DE" sz="2800" dirty="0"/>
              <a:t> </a:t>
            </a:r>
            <a:r>
              <a:rPr lang="de-DE" sz="2800" dirty="0" err="1"/>
              <a:t>baratos</a:t>
            </a:r>
            <a:r>
              <a:rPr lang="de-DE" sz="2800" dirty="0"/>
              <a:t> </a:t>
            </a:r>
            <a:r>
              <a:rPr lang="de-DE" sz="2800" dirty="0" err="1"/>
              <a:t>em</a:t>
            </a:r>
            <a:r>
              <a:rPr lang="de-DE" sz="2800" dirty="0"/>
              <a:t> </a:t>
            </a:r>
            <a:r>
              <a:rPr lang="de-DE" sz="2800" dirty="0" err="1"/>
              <a:t>rela</a:t>
            </a:r>
            <a:r>
              <a:rPr lang="pt-BR" sz="2800" dirty="0" err="1">
                <a:latin typeface="Calibri" pitchFamily="34" charset="0"/>
              </a:rPr>
              <a:t>ção</a:t>
            </a:r>
            <a:r>
              <a:rPr lang="de-DE" sz="2800" dirty="0"/>
              <a:t> </a:t>
            </a:r>
            <a:r>
              <a:rPr lang="de-DE" sz="2800" dirty="0" err="1"/>
              <a:t>ao</a:t>
            </a:r>
            <a:r>
              <a:rPr lang="de-DE" sz="2800" dirty="0"/>
              <a:t> </a:t>
            </a:r>
            <a:r>
              <a:rPr lang="de-DE" sz="2800" dirty="0" err="1"/>
              <a:t>produto</a:t>
            </a:r>
            <a:r>
              <a:rPr lang="de-DE" sz="2800" dirty="0"/>
              <a:t> de </a:t>
            </a:r>
            <a:r>
              <a:rPr lang="de-DE" sz="2800" dirty="0" err="1"/>
              <a:t>interesse</a:t>
            </a:r>
            <a:r>
              <a:rPr lang="de-DE" sz="2800" dirty="0"/>
              <a:t> (</a:t>
            </a:r>
            <a:r>
              <a:rPr lang="de-DE" sz="2800" dirty="0" err="1"/>
              <a:t>precursores</a:t>
            </a:r>
            <a:r>
              <a:rPr lang="de-DE" sz="2800" dirty="0"/>
              <a:t>, </a:t>
            </a:r>
            <a:r>
              <a:rPr lang="de-DE" sz="2800" dirty="0" err="1"/>
              <a:t>vitaminas</a:t>
            </a:r>
            <a:r>
              <a:rPr lang="de-DE" sz="2800" dirty="0"/>
              <a:t>).</a:t>
            </a:r>
          </a:p>
          <a:p>
            <a:r>
              <a:rPr lang="de-DE" sz="2800" dirty="0" err="1"/>
              <a:t>Passível</a:t>
            </a:r>
            <a:r>
              <a:rPr lang="de-DE" sz="2800" dirty="0"/>
              <a:t> de </a:t>
            </a:r>
            <a:r>
              <a:rPr lang="de-DE" sz="2800" dirty="0" err="1"/>
              <a:t>melhoramento</a:t>
            </a:r>
            <a:r>
              <a:rPr lang="de-DE" sz="2800" dirty="0"/>
              <a:t> </a:t>
            </a:r>
            <a:r>
              <a:rPr lang="de-DE" sz="2800" dirty="0" err="1"/>
              <a:t>genético</a:t>
            </a:r>
            <a:r>
              <a:rPr lang="de-DE" sz="2800" dirty="0"/>
              <a:t>, </a:t>
            </a:r>
            <a:r>
              <a:rPr lang="de-DE" sz="2800" dirty="0" err="1"/>
              <a:t>mas</a:t>
            </a:r>
            <a:r>
              <a:rPr lang="de-DE" sz="2800" dirty="0"/>
              <a:t> </a:t>
            </a:r>
            <a:r>
              <a:rPr lang="de-DE" sz="2800" dirty="0" err="1"/>
              <a:t>geneticamente</a:t>
            </a:r>
            <a:r>
              <a:rPr lang="de-DE" sz="2800" dirty="0"/>
              <a:t> </a:t>
            </a:r>
            <a:r>
              <a:rPr lang="de-DE" sz="2800" dirty="0" err="1"/>
              <a:t>estável</a:t>
            </a:r>
            <a:endParaRPr lang="de-DE" sz="2800" dirty="0"/>
          </a:p>
          <a:p>
            <a:r>
              <a:rPr lang="de-DE" sz="2800" dirty="0" err="1"/>
              <a:t>Capaz</a:t>
            </a:r>
            <a:r>
              <a:rPr lang="de-DE" sz="2800" dirty="0"/>
              <a:t> de </a:t>
            </a:r>
            <a:r>
              <a:rPr lang="de-DE" sz="2800" dirty="0" err="1"/>
              <a:t>crescer</a:t>
            </a:r>
            <a:r>
              <a:rPr lang="de-DE" sz="2800" dirty="0"/>
              <a:t> e </a:t>
            </a:r>
            <a:r>
              <a:rPr lang="de-DE" sz="2800" dirty="0" err="1"/>
              <a:t>formar</a:t>
            </a:r>
            <a:r>
              <a:rPr lang="de-DE" sz="2800" dirty="0"/>
              <a:t> o </a:t>
            </a:r>
            <a:r>
              <a:rPr lang="de-DE" sz="2800" dirty="0" err="1"/>
              <a:t>produto</a:t>
            </a:r>
            <a:r>
              <a:rPr lang="de-DE" sz="2800" dirty="0"/>
              <a:t> </a:t>
            </a:r>
            <a:r>
              <a:rPr lang="de-DE" sz="2800" dirty="0" err="1"/>
              <a:t>em</a:t>
            </a:r>
            <a:r>
              <a:rPr lang="de-DE" sz="2800" dirty="0"/>
              <a:t> </a:t>
            </a:r>
            <a:r>
              <a:rPr lang="de-DE" sz="2800" dirty="0" err="1"/>
              <a:t>larga</a:t>
            </a:r>
            <a:r>
              <a:rPr lang="de-DE" sz="2800" dirty="0"/>
              <a:t> </a:t>
            </a:r>
            <a:r>
              <a:rPr lang="de-DE" sz="2800" dirty="0" err="1"/>
              <a:t>escala</a:t>
            </a:r>
            <a:endParaRPr lang="de-DE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1BD02B-AC31-43D4-82A1-3F5FBBAAF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05" y="260648"/>
            <a:ext cx="8712968" cy="6336704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3480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http://textbookofbacteriology.net/pH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1268413"/>
            <a:ext cx="4114800" cy="2295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27" name="Título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pt-BR"/>
              <a:t>Condições para o crescimento</a:t>
            </a:r>
          </a:p>
        </p:txBody>
      </p:sp>
      <p:sp>
        <p:nvSpPr>
          <p:cNvPr id="26628" name="CaixaDeTexto 6"/>
          <p:cNvSpPr txBox="1">
            <a:spLocks noChangeArrowheads="1"/>
          </p:cNvSpPr>
          <p:nvPr/>
        </p:nvSpPr>
        <p:spPr bwMode="auto">
          <a:xfrm>
            <a:off x="250825" y="765175"/>
            <a:ext cx="6492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rgbClr val="FF0000"/>
                </a:solidFill>
                <a:latin typeface="Calibri" pitchFamily="34" charset="0"/>
              </a:rPr>
              <a:t>pH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263"/>
            <a:ext cx="91440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0" name="Grupo 30"/>
          <p:cNvGrpSpPr>
            <a:grpSpLocks/>
          </p:cNvGrpSpPr>
          <p:nvPr/>
        </p:nvGrpSpPr>
        <p:grpSpPr bwMode="auto">
          <a:xfrm>
            <a:off x="4211638" y="1341438"/>
            <a:ext cx="4716462" cy="1944687"/>
            <a:chOff x="457200" y="1600200"/>
            <a:chExt cx="8229600" cy="4495800"/>
          </a:xfrm>
        </p:grpSpPr>
        <p:sp>
          <p:nvSpPr>
            <p:cNvPr id="26632" name="Rectangle 3"/>
            <p:cNvSpPr>
              <a:spLocks noChangeArrowheads="1"/>
            </p:cNvSpPr>
            <p:nvPr/>
          </p:nvSpPr>
          <p:spPr bwMode="auto">
            <a:xfrm>
              <a:off x="6629400" y="5270500"/>
              <a:ext cx="2057400" cy="825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1,5 - 3,5</a:t>
              </a:r>
            </a:p>
          </p:txBody>
        </p:sp>
        <p:sp>
          <p:nvSpPr>
            <p:cNvPr id="26633" name="Rectangle 4"/>
            <p:cNvSpPr>
              <a:spLocks noChangeArrowheads="1"/>
            </p:cNvSpPr>
            <p:nvPr/>
          </p:nvSpPr>
          <p:spPr bwMode="auto">
            <a:xfrm>
              <a:off x="4570413" y="5270500"/>
              <a:ext cx="2058987" cy="825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8,0 - 11,0</a:t>
              </a:r>
            </a:p>
          </p:txBody>
        </p:sp>
        <p:sp>
          <p:nvSpPr>
            <p:cNvPr id="26634" name="Rectangle 5"/>
            <p:cNvSpPr>
              <a:spLocks noChangeArrowheads="1"/>
            </p:cNvSpPr>
            <p:nvPr/>
          </p:nvSpPr>
          <p:spPr bwMode="auto">
            <a:xfrm>
              <a:off x="2843213" y="5270500"/>
              <a:ext cx="1727200" cy="825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4,5 - 7,0 </a:t>
              </a:r>
            </a:p>
          </p:txBody>
        </p:sp>
        <p:sp>
          <p:nvSpPr>
            <p:cNvPr id="26635" name="Rectangle 6"/>
            <p:cNvSpPr>
              <a:spLocks noChangeArrowheads="1"/>
            </p:cNvSpPr>
            <p:nvPr/>
          </p:nvSpPr>
          <p:spPr bwMode="auto">
            <a:xfrm>
              <a:off x="457200" y="5270500"/>
              <a:ext cx="2386013" cy="825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BOLORES</a:t>
              </a:r>
            </a:p>
          </p:txBody>
        </p:sp>
        <p:sp>
          <p:nvSpPr>
            <p:cNvPr id="26636" name="Rectangle 7"/>
            <p:cNvSpPr>
              <a:spLocks noChangeArrowheads="1"/>
            </p:cNvSpPr>
            <p:nvPr/>
          </p:nvSpPr>
          <p:spPr bwMode="auto">
            <a:xfrm>
              <a:off x="6629400" y="4445000"/>
              <a:ext cx="2057400" cy="825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1,5 - 3,5</a:t>
              </a:r>
            </a:p>
          </p:txBody>
        </p:sp>
        <p:sp>
          <p:nvSpPr>
            <p:cNvPr id="26637" name="Rectangle 8"/>
            <p:cNvSpPr>
              <a:spLocks noChangeArrowheads="1"/>
            </p:cNvSpPr>
            <p:nvPr/>
          </p:nvSpPr>
          <p:spPr bwMode="auto">
            <a:xfrm>
              <a:off x="4570413" y="4445000"/>
              <a:ext cx="2058987" cy="825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8,0 - 9,0</a:t>
              </a:r>
            </a:p>
          </p:txBody>
        </p:sp>
        <p:sp>
          <p:nvSpPr>
            <p:cNvPr id="26638" name="Rectangle 9"/>
            <p:cNvSpPr>
              <a:spLocks noChangeArrowheads="1"/>
            </p:cNvSpPr>
            <p:nvPr/>
          </p:nvSpPr>
          <p:spPr bwMode="auto">
            <a:xfrm>
              <a:off x="2843213" y="4445000"/>
              <a:ext cx="1727200" cy="825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4 - 6,5</a:t>
              </a:r>
            </a:p>
          </p:txBody>
        </p:sp>
        <p:sp>
          <p:nvSpPr>
            <p:cNvPr id="26639" name="Rectangle 10"/>
            <p:cNvSpPr>
              <a:spLocks noChangeArrowheads="1"/>
            </p:cNvSpPr>
            <p:nvPr/>
          </p:nvSpPr>
          <p:spPr bwMode="auto">
            <a:xfrm>
              <a:off x="457200" y="4445000"/>
              <a:ext cx="2386013" cy="825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LEVEDURAS</a:t>
              </a:r>
            </a:p>
          </p:txBody>
        </p:sp>
        <p:sp>
          <p:nvSpPr>
            <p:cNvPr id="26640" name="Rectangle 11"/>
            <p:cNvSpPr>
              <a:spLocks noChangeArrowheads="1"/>
            </p:cNvSpPr>
            <p:nvPr/>
          </p:nvSpPr>
          <p:spPr bwMode="auto">
            <a:xfrm>
              <a:off x="6629400" y="3021013"/>
              <a:ext cx="2057400" cy="14239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4,5</a:t>
              </a:r>
            </a:p>
          </p:txBody>
        </p:sp>
        <p:sp>
          <p:nvSpPr>
            <p:cNvPr id="26641" name="Rectangle 12"/>
            <p:cNvSpPr>
              <a:spLocks noChangeArrowheads="1"/>
            </p:cNvSpPr>
            <p:nvPr/>
          </p:nvSpPr>
          <p:spPr bwMode="auto">
            <a:xfrm>
              <a:off x="4570413" y="3021013"/>
              <a:ext cx="2058987" cy="14239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9,0</a:t>
              </a:r>
            </a:p>
          </p:txBody>
        </p:sp>
        <p:sp>
          <p:nvSpPr>
            <p:cNvPr id="26642" name="Rectangle 13"/>
            <p:cNvSpPr>
              <a:spLocks noChangeArrowheads="1"/>
            </p:cNvSpPr>
            <p:nvPr/>
          </p:nvSpPr>
          <p:spPr bwMode="auto">
            <a:xfrm>
              <a:off x="2843213" y="3021013"/>
              <a:ext cx="1727200" cy="14239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6,5 - 7,5</a:t>
              </a:r>
            </a:p>
          </p:txBody>
        </p:sp>
        <p:sp>
          <p:nvSpPr>
            <p:cNvPr id="26643" name="Rectangle 14"/>
            <p:cNvSpPr>
              <a:spLocks noChangeArrowheads="1"/>
            </p:cNvSpPr>
            <p:nvPr/>
          </p:nvSpPr>
          <p:spPr bwMode="auto">
            <a:xfrm>
              <a:off x="457200" y="3021013"/>
              <a:ext cx="2386013" cy="14239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BACTÉRIAS </a:t>
              </a:r>
              <a:b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(A MAIORIA)</a:t>
              </a:r>
            </a:p>
          </p:txBody>
        </p:sp>
        <p:sp>
          <p:nvSpPr>
            <p:cNvPr id="26644" name="Rectangle 15"/>
            <p:cNvSpPr>
              <a:spLocks noChangeArrowheads="1"/>
            </p:cNvSpPr>
            <p:nvPr/>
          </p:nvSpPr>
          <p:spPr bwMode="auto">
            <a:xfrm>
              <a:off x="6629400" y="1600200"/>
              <a:ext cx="2057400" cy="14208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pH </a:t>
              </a:r>
            </a:p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MÍNIMO</a:t>
              </a:r>
            </a:p>
          </p:txBody>
        </p:sp>
        <p:sp>
          <p:nvSpPr>
            <p:cNvPr id="26645" name="Rectangle 16"/>
            <p:cNvSpPr>
              <a:spLocks noChangeArrowheads="1"/>
            </p:cNvSpPr>
            <p:nvPr/>
          </p:nvSpPr>
          <p:spPr bwMode="auto">
            <a:xfrm>
              <a:off x="4570413" y="1600200"/>
              <a:ext cx="2058987" cy="14208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pH </a:t>
              </a:r>
            </a:p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MÁXIMO</a:t>
              </a:r>
            </a:p>
          </p:txBody>
        </p:sp>
        <p:sp>
          <p:nvSpPr>
            <p:cNvPr id="26646" name="Rectangle 17"/>
            <p:cNvSpPr>
              <a:spLocks noChangeArrowheads="1"/>
            </p:cNvSpPr>
            <p:nvPr/>
          </p:nvSpPr>
          <p:spPr bwMode="auto">
            <a:xfrm>
              <a:off x="2843213" y="1600200"/>
              <a:ext cx="1727200" cy="14208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pH ÓTIMO</a:t>
              </a:r>
            </a:p>
          </p:txBody>
        </p:sp>
        <p:sp>
          <p:nvSpPr>
            <p:cNvPr id="26647" name="Rectangle 18"/>
            <p:cNvSpPr>
              <a:spLocks noChangeArrowheads="1"/>
            </p:cNvSpPr>
            <p:nvPr/>
          </p:nvSpPr>
          <p:spPr bwMode="auto">
            <a:xfrm>
              <a:off x="457200" y="1600200"/>
              <a:ext cx="2386013" cy="14208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000">
                  <a:solidFill>
                    <a:schemeClr val="tx2"/>
                  </a:solidFill>
                  <a:latin typeface="Verdana" pitchFamily="34" charset="0"/>
                  <a:cs typeface="Times New Roman" pitchFamily="18" charset="0"/>
                </a:rPr>
                <a:t>MICRORGANISMO</a:t>
              </a:r>
            </a:p>
          </p:txBody>
        </p:sp>
        <p:sp>
          <p:nvSpPr>
            <p:cNvPr id="26648" name="Line 20"/>
            <p:cNvSpPr>
              <a:spLocks noChangeShapeType="1"/>
            </p:cNvSpPr>
            <p:nvPr/>
          </p:nvSpPr>
          <p:spPr bwMode="auto">
            <a:xfrm>
              <a:off x="457200" y="6096000"/>
              <a:ext cx="822960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649" name="Line 22"/>
            <p:cNvSpPr>
              <a:spLocks noChangeShapeType="1"/>
            </p:cNvSpPr>
            <p:nvPr/>
          </p:nvSpPr>
          <p:spPr bwMode="auto">
            <a:xfrm>
              <a:off x="8686800" y="1600200"/>
              <a:ext cx="0" cy="449580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650" name="Line 23"/>
            <p:cNvSpPr>
              <a:spLocks noChangeShapeType="1"/>
            </p:cNvSpPr>
            <p:nvPr/>
          </p:nvSpPr>
          <p:spPr bwMode="auto">
            <a:xfrm>
              <a:off x="457200" y="3021013"/>
              <a:ext cx="8229600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651" name="Line 24"/>
            <p:cNvSpPr>
              <a:spLocks noChangeShapeType="1"/>
            </p:cNvSpPr>
            <p:nvPr/>
          </p:nvSpPr>
          <p:spPr bwMode="auto">
            <a:xfrm>
              <a:off x="2843213" y="1600200"/>
              <a:ext cx="0" cy="1420813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652" name="Line 25"/>
            <p:cNvSpPr>
              <a:spLocks noChangeShapeType="1"/>
            </p:cNvSpPr>
            <p:nvPr/>
          </p:nvSpPr>
          <p:spPr bwMode="auto">
            <a:xfrm>
              <a:off x="4570413" y="1600200"/>
              <a:ext cx="0" cy="449580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653" name="Line 26"/>
            <p:cNvSpPr>
              <a:spLocks noChangeShapeType="1"/>
            </p:cNvSpPr>
            <p:nvPr/>
          </p:nvSpPr>
          <p:spPr bwMode="auto">
            <a:xfrm>
              <a:off x="6629400" y="1600200"/>
              <a:ext cx="0" cy="1420813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654" name="Line 27"/>
            <p:cNvSpPr>
              <a:spLocks noChangeShapeType="1"/>
            </p:cNvSpPr>
            <p:nvPr/>
          </p:nvSpPr>
          <p:spPr bwMode="auto">
            <a:xfrm>
              <a:off x="2843213" y="3021013"/>
              <a:ext cx="0" cy="307498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655" name="Line 28"/>
            <p:cNvSpPr>
              <a:spLocks noChangeShapeType="1"/>
            </p:cNvSpPr>
            <p:nvPr/>
          </p:nvSpPr>
          <p:spPr bwMode="auto">
            <a:xfrm>
              <a:off x="6629400" y="3021013"/>
              <a:ext cx="0" cy="307498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656" name="Line 29"/>
            <p:cNvSpPr>
              <a:spLocks noChangeShapeType="1"/>
            </p:cNvSpPr>
            <p:nvPr/>
          </p:nvSpPr>
          <p:spPr bwMode="auto">
            <a:xfrm>
              <a:off x="457200" y="5270500"/>
              <a:ext cx="822960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2" name="Retângulo 31"/>
          <p:cNvSpPr/>
          <p:nvPr/>
        </p:nvSpPr>
        <p:spPr>
          <a:xfrm>
            <a:off x="5580063" y="1341438"/>
            <a:ext cx="1008062" cy="1943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5325" r="1469" b="51701"/>
          <a:stretch>
            <a:fillRect/>
          </a:stretch>
        </p:blipFill>
        <p:spPr bwMode="auto">
          <a:xfrm>
            <a:off x="539750" y="1989138"/>
            <a:ext cx="772477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ítulo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pt-BR"/>
              <a:t>Condições para o crescimento</a:t>
            </a:r>
          </a:p>
        </p:txBody>
      </p:sp>
      <p:sp>
        <p:nvSpPr>
          <p:cNvPr id="27652" name="CaixaDeTexto 8"/>
          <p:cNvSpPr txBox="1">
            <a:spLocks noChangeArrowheads="1"/>
          </p:cNvSpPr>
          <p:nvPr/>
        </p:nvSpPr>
        <p:spPr bwMode="auto">
          <a:xfrm>
            <a:off x="395288" y="1341438"/>
            <a:ext cx="23050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solidFill>
                  <a:srgbClr val="FF0000"/>
                </a:solidFill>
                <a:latin typeface="Calibri" pitchFamily="34" charset="0"/>
              </a:rPr>
              <a:t>Temperatura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pt-BR" dirty="0"/>
              <a:t>Condições para o crescimento</a:t>
            </a:r>
          </a:p>
        </p:txBody>
      </p:sp>
      <p:sp>
        <p:nvSpPr>
          <p:cNvPr id="28675" name="CaixaDeTexto 7"/>
          <p:cNvSpPr txBox="1">
            <a:spLocks noChangeArrowheads="1"/>
          </p:cNvSpPr>
          <p:nvPr/>
        </p:nvSpPr>
        <p:spPr bwMode="auto">
          <a:xfrm>
            <a:off x="684213" y="1052513"/>
            <a:ext cx="81359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Atividade de água (Aa, </a:t>
            </a:r>
            <a:r>
              <a:rPr lang="pt-BR" sz="2400" b="1" dirty="0" err="1">
                <a:solidFill>
                  <a:srgbClr val="FF0000"/>
                </a:solidFill>
                <a:latin typeface="Calibri" pitchFamily="34" charset="0"/>
              </a:rPr>
              <a:t>Aw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latin typeface="Calibri" pitchFamily="34" charset="0"/>
              </a:rPr>
              <a:t>: é a quantidade de água livre para as reações químicas, físicas e biológicas. 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Água disponível. </a:t>
            </a:r>
          </a:p>
        </p:txBody>
      </p:sp>
      <p:sp>
        <p:nvSpPr>
          <p:cNvPr id="28676" name="CaixaDeTexto 10"/>
          <p:cNvSpPr txBox="1">
            <a:spLocks noChangeArrowheads="1"/>
          </p:cNvSpPr>
          <p:nvPr/>
        </p:nvSpPr>
        <p:spPr bwMode="auto">
          <a:xfrm>
            <a:off x="1476375" y="1989138"/>
            <a:ext cx="1150938" cy="6461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pitchFamily="34" charset="0"/>
              </a:rPr>
              <a:t>Aa =  </a:t>
            </a:r>
            <a:r>
              <a:rPr lang="pt-BR" u="sng">
                <a:latin typeface="Calibri" pitchFamily="34" charset="0"/>
              </a:rPr>
              <a:t>P    </a:t>
            </a:r>
          </a:p>
          <a:p>
            <a:r>
              <a:rPr lang="pt-BR">
                <a:latin typeface="Calibri" pitchFamily="34" charset="0"/>
              </a:rPr>
              <a:t>         Po</a:t>
            </a:r>
          </a:p>
        </p:txBody>
      </p:sp>
      <p:sp>
        <p:nvSpPr>
          <p:cNvPr id="28677" name="CaixaDeTexto 11"/>
          <p:cNvSpPr txBox="1">
            <a:spLocks noChangeArrowheads="1"/>
          </p:cNvSpPr>
          <p:nvPr/>
        </p:nvSpPr>
        <p:spPr bwMode="auto">
          <a:xfrm>
            <a:off x="2771800" y="1894167"/>
            <a:ext cx="59055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latin typeface="Calibri" pitchFamily="34" charset="0"/>
              </a:rPr>
              <a:t>P= pressão parcial de vapor no ambiente  (meio, alimento)</a:t>
            </a:r>
          </a:p>
          <a:p>
            <a:r>
              <a:rPr lang="pt-BR" dirty="0" err="1">
                <a:latin typeface="Calibri" pitchFamily="34" charset="0"/>
              </a:rPr>
              <a:t>Po</a:t>
            </a:r>
            <a:r>
              <a:rPr lang="pt-BR" dirty="0">
                <a:latin typeface="Calibri" pitchFamily="34" charset="0"/>
              </a:rPr>
              <a:t>= pressão parcial de vapor da água pura</a:t>
            </a:r>
          </a:p>
          <a:p>
            <a:r>
              <a:rPr lang="pt-BR" dirty="0">
                <a:latin typeface="Calibri" pitchFamily="34" charset="0"/>
              </a:rPr>
              <a:t>Ambos à mesma temperatura</a:t>
            </a:r>
          </a:p>
        </p:txBody>
      </p:sp>
      <p:pic>
        <p:nvPicPr>
          <p:cNvPr id="29705" name="Picture 9" descr="http://www.beefpoint.com.br/wp-content/uploads/legado/wm/31010.gif"/>
          <p:cNvPicPr>
            <a:picLocks noChangeAspect="1" noChangeArrowheads="1"/>
          </p:cNvPicPr>
          <p:nvPr/>
        </p:nvPicPr>
        <p:blipFill>
          <a:blip r:embed="rId2" cstate="print"/>
          <a:srcRect t="26849"/>
          <a:stretch>
            <a:fillRect/>
          </a:stretch>
        </p:blipFill>
        <p:spPr bwMode="auto">
          <a:xfrm>
            <a:off x="308240" y="2826308"/>
            <a:ext cx="8755433" cy="397897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CaixaDeTexto 1"/>
          <p:cNvSpPr txBox="1"/>
          <p:nvPr/>
        </p:nvSpPr>
        <p:spPr>
          <a:xfrm>
            <a:off x="7433233" y="2546113"/>
            <a:ext cx="165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Bactérias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896619" y="3573783"/>
            <a:ext cx="165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Bolores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8480" y="466531"/>
            <a:ext cx="8229600" cy="1143000"/>
          </a:xfrm>
        </p:spPr>
        <p:txBody>
          <a:bodyPr/>
          <a:lstStyle/>
          <a:p>
            <a:r>
              <a:rPr lang="pt-BR" dirty="0"/>
              <a:t>Oxigênio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77" y="-347208"/>
            <a:ext cx="8230313" cy="1243692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2195736" y="1268760"/>
            <a:ext cx="6264696" cy="5412163"/>
            <a:chOff x="2483768" y="1666157"/>
            <a:chExt cx="5983368" cy="5562413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/>
            <a:srcRect l="35168" t="19723"/>
            <a:stretch/>
          </p:blipFill>
          <p:spPr>
            <a:xfrm>
              <a:off x="2483768" y="1666157"/>
              <a:ext cx="5983368" cy="5562413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6012160" y="2060848"/>
              <a:ext cx="2200776" cy="1872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46141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/>
              <a:t>Meios de Cultivo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789363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Nutrientes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Condições de cultivo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395536" y="836712"/>
            <a:ext cx="8569325" cy="812530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err="1">
                <a:latin typeface="Calibri" pitchFamily="34" charset="0"/>
              </a:rPr>
              <a:t>Todo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organismo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precisa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encontrar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em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seu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meio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todas</a:t>
            </a:r>
            <a:r>
              <a:rPr lang="en-US" sz="2400" dirty="0">
                <a:latin typeface="Calibri" pitchFamily="34" charset="0"/>
              </a:rPr>
              <a:t> as </a:t>
            </a:r>
            <a:r>
              <a:rPr lang="en-US" sz="2400" dirty="0" err="1">
                <a:latin typeface="Calibri" pitchFamily="34" charset="0"/>
              </a:rPr>
              <a:t>substâncias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requeridas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para</a:t>
            </a:r>
            <a:r>
              <a:rPr lang="en-US" sz="2400" dirty="0">
                <a:latin typeface="Calibri" pitchFamily="34" charset="0"/>
              </a:rPr>
              <a:t> a </a:t>
            </a:r>
            <a:r>
              <a:rPr lang="en-US" sz="2400" b="1" dirty="0" err="1">
                <a:latin typeface="Calibri" pitchFamily="34" charset="0"/>
              </a:rPr>
              <a:t>geração</a:t>
            </a:r>
            <a:r>
              <a:rPr lang="en-US" sz="2400" b="1" dirty="0">
                <a:latin typeface="Calibri" pitchFamily="34" charset="0"/>
              </a:rPr>
              <a:t> de </a:t>
            </a:r>
            <a:r>
              <a:rPr lang="en-US" sz="2400" b="1" dirty="0" err="1">
                <a:latin typeface="Calibri" pitchFamily="34" charset="0"/>
              </a:rPr>
              <a:t>energia</a:t>
            </a:r>
            <a:r>
              <a:rPr lang="en-US" sz="2400" b="1" dirty="0">
                <a:latin typeface="Calibri" pitchFamily="34" charset="0"/>
              </a:rPr>
              <a:t> e </a:t>
            </a:r>
            <a:r>
              <a:rPr lang="en-US" sz="2400" b="1" dirty="0" err="1">
                <a:latin typeface="Calibri" pitchFamily="34" charset="0"/>
              </a:rPr>
              <a:t>síntese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celular</a:t>
            </a:r>
            <a:r>
              <a:rPr lang="en-US" sz="2400" dirty="0">
                <a:latin typeface="Calibri" pitchFamily="34" charset="0"/>
              </a:rPr>
              <a:t>, </a:t>
            </a:r>
            <a:r>
              <a:rPr lang="en-US" sz="2400" dirty="0" err="1">
                <a:latin typeface="Calibri" pitchFamily="34" charset="0"/>
              </a:rPr>
              <a:t>chamados</a:t>
            </a:r>
            <a:r>
              <a:rPr lang="en-US" sz="2400" dirty="0">
                <a:latin typeface="Calibri" pitchFamily="34" charset="0"/>
              </a:rPr>
              <a:t> de </a:t>
            </a:r>
            <a:r>
              <a:rPr lang="en-US" sz="2400" b="1" dirty="0" err="1">
                <a:latin typeface="Calibri" pitchFamily="34" charset="0"/>
              </a:rPr>
              <a:t>nutrientes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ou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requerimentos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nutricionais</a:t>
            </a:r>
            <a:r>
              <a:rPr lang="en-US" sz="2400" b="1" dirty="0">
                <a:latin typeface="Calibri" pitchFamily="34" charset="0"/>
              </a:rPr>
              <a:t>.</a:t>
            </a:r>
          </a:p>
          <a:p>
            <a:pPr marL="182563" indent="-182563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err="1">
                <a:latin typeface="Calibri" pitchFamily="34" charset="0"/>
              </a:rPr>
              <a:t>Em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laboratório</a:t>
            </a:r>
            <a:r>
              <a:rPr lang="en-US" sz="2400" dirty="0">
                <a:latin typeface="Calibri" pitchFamily="34" charset="0"/>
              </a:rPr>
              <a:t>, </a:t>
            </a:r>
            <a:r>
              <a:rPr lang="en-US" sz="2400" dirty="0" err="1">
                <a:latin typeface="Calibri" pitchFamily="34" charset="0"/>
              </a:rPr>
              <a:t>os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microrganismos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crescem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em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itchFamily="34" charset="0"/>
              </a:rPr>
              <a:t>meios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 de </a:t>
            </a:r>
            <a:r>
              <a:rPr lang="en-US" sz="2400" dirty="0" err="1">
                <a:solidFill>
                  <a:srgbClr val="FF0000"/>
                </a:solidFill>
                <a:latin typeface="Calibri" pitchFamily="34" charset="0"/>
              </a:rPr>
              <a:t>cultura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que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são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formulados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para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prover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todos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os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nutrientes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necessários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para</a:t>
            </a:r>
            <a:r>
              <a:rPr lang="en-US" sz="2400" dirty="0">
                <a:latin typeface="Calibri" pitchFamily="34" charset="0"/>
              </a:rPr>
              <a:t> o </a:t>
            </a:r>
            <a:r>
              <a:rPr lang="en-US" sz="2400" dirty="0" err="1">
                <a:latin typeface="Calibri" pitchFamily="34" charset="0"/>
              </a:rPr>
              <a:t>crescimento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</a:rPr>
              <a:t>microbiano</a:t>
            </a:r>
            <a:r>
              <a:rPr lang="en-US" sz="2400" dirty="0">
                <a:latin typeface="Calibri" pitchFamily="34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a </a:t>
            </a:r>
            <a:r>
              <a:rPr lang="en-US" sz="2400" b="1" dirty="0" err="1">
                <a:solidFill>
                  <a:srgbClr val="FF0000"/>
                </a:solidFill>
                <a:latin typeface="Calibri" pitchFamily="34" charset="0"/>
              </a:rPr>
              <a:t>partir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do </a:t>
            </a:r>
            <a:r>
              <a:rPr lang="en-US" sz="2400" b="1" dirty="0" err="1">
                <a:solidFill>
                  <a:srgbClr val="FF0000"/>
                </a:solidFill>
                <a:latin typeface="Calibri" pitchFamily="34" charset="0"/>
              </a:rPr>
              <a:t>conhecimento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itchFamily="34" charset="0"/>
              </a:rPr>
              <a:t>da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itchFamily="34" charset="0"/>
              </a:rPr>
              <a:t>composição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itchFamily="34" charset="0"/>
              </a:rPr>
              <a:t>da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itchFamily="34" charset="0"/>
              </a:rPr>
              <a:t>célula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. </a:t>
            </a:r>
          </a:p>
          <a:p>
            <a:pPr marL="182563" indent="-182563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b="1" dirty="0" err="1">
                <a:latin typeface="Calibri" pitchFamily="34" charset="0"/>
              </a:rPr>
              <a:t>Uma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fórmula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química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aproximada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para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a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célula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bacteriana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é 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CH</a:t>
            </a:r>
            <a:r>
              <a:rPr lang="pt-BR" b="1" baseline="-25000" dirty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lang="pt-BR" b="1" baseline="-25000" dirty="0">
                <a:solidFill>
                  <a:srgbClr val="FF0000"/>
                </a:solidFill>
                <a:latin typeface="Calibri" pitchFamily="34" charset="0"/>
              </a:rPr>
              <a:t>0.5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N</a:t>
            </a:r>
            <a:r>
              <a:rPr lang="pt-BR" b="1" baseline="-25000" dirty="0">
                <a:solidFill>
                  <a:srgbClr val="FF0000"/>
                </a:solidFill>
                <a:latin typeface="Calibri" pitchFamily="34" charset="0"/>
              </a:rPr>
              <a:t>0.15</a:t>
            </a:r>
            <a:r>
              <a:rPr lang="pt-BR" b="1" dirty="0">
                <a:latin typeface="Calibri" pitchFamily="34" charset="0"/>
              </a:rPr>
              <a:t>, indicando que  C, H, O, e N constituem os principais nutrientes. Os elementos químicos principais para o crescimento das células são denominados macronutrientes (C, N, H, O, S, P) e representam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pt-BR" b="1" dirty="0">
                <a:latin typeface="Calibri" pitchFamily="34" charset="0"/>
              </a:rPr>
              <a:t>90-92% do total da massa celular. </a:t>
            </a:r>
          </a:p>
          <a:p>
            <a:pPr marL="182563" indent="-182563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pt-BR" dirty="0">
                <a:latin typeface="Calibri" pitchFamily="34" charset="0"/>
              </a:rPr>
              <a:t>O carbono é um dos elementos mais importantes para o crescimento microbiano.</a:t>
            </a:r>
          </a:p>
          <a:p>
            <a:pPr marL="182563" indent="-182563">
              <a:lnSpc>
                <a:spcPct val="130000"/>
              </a:lnSpc>
              <a:spcBef>
                <a:spcPct val="50000"/>
              </a:spcBef>
            </a:pPr>
            <a:endParaRPr lang="pt-BR" dirty="0">
              <a:latin typeface="Calibri" pitchFamily="34" charset="0"/>
            </a:endParaRPr>
          </a:p>
          <a:p>
            <a:pPr marL="182563" indent="-182563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en-US" dirty="0">
              <a:latin typeface="Calibri" pitchFamily="34" charset="0"/>
            </a:endParaRPr>
          </a:p>
          <a:p>
            <a:pPr marL="182563" indent="-182563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pt-BR" dirty="0">
              <a:latin typeface="Calibri" pitchFamily="34" charset="0"/>
            </a:endParaRPr>
          </a:p>
          <a:p>
            <a:pPr marL="182563" indent="-182563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pt-BR" dirty="0">
              <a:latin typeface="Calibri" pitchFamily="34" charset="0"/>
            </a:endParaRPr>
          </a:p>
          <a:p>
            <a:pPr marL="182563" indent="-182563">
              <a:spcBef>
                <a:spcPct val="50000"/>
              </a:spcBef>
            </a:pPr>
            <a:r>
              <a:rPr lang="pt-BR" dirty="0">
                <a:latin typeface="Calibri" pitchFamily="34" charset="0"/>
              </a:rPr>
              <a:t>	</a:t>
            </a: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19138">
              <a:lnSpc>
                <a:spcPct val="120000"/>
              </a:lnSpc>
            </a:pPr>
            <a:r>
              <a:rPr lang="pt-BR" sz="3200">
                <a:latin typeface="Calibri" pitchFamily="34" charset="0"/>
              </a:rPr>
              <a:t>Meios de Cultura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56682" y="3825082"/>
          <a:ext cx="3614737" cy="249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áfico" r:id="rId2" imgW="3657600" imgH="2524049" progId="Excel.Sheet.8">
                  <p:embed/>
                </p:oleObj>
              </mc:Choice>
              <mc:Fallback>
                <p:oleObj name="Gráfico" r:id="rId2" imgW="3657600" imgH="2524049" progId="Excel.Sheet.8">
                  <p:embed/>
                  <p:pic>
                    <p:nvPicPr>
                      <p:cNvPr id="205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682" y="3825082"/>
                        <a:ext cx="3614737" cy="249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C0C0C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28"/>
          <p:cNvGraphicFramePr>
            <a:graphicFrameLocks noChangeAspect="1"/>
          </p:cNvGraphicFramePr>
          <p:nvPr/>
        </p:nvGraphicFramePr>
        <p:xfrm>
          <a:off x="4071419" y="2752726"/>
          <a:ext cx="4114800" cy="284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áfico" r:id="rId4" imgW="3657600" imgH="2533802" progId="Excel.Sheet.8">
                  <p:embed/>
                </p:oleObj>
              </mc:Choice>
              <mc:Fallback>
                <p:oleObj name="Gráfico" r:id="rId4" imgW="3657600" imgH="2533802" progId="Excel.Sheet.8">
                  <p:embed/>
                  <p:pic>
                    <p:nvPicPr>
                      <p:cNvPr id="2051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419" y="2752726"/>
                        <a:ext cx="4114800" cy="284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C0C0C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Line 30"/>
          <p:cNvSpPr>
            <a:spLocks noChangeShapeType="1"/>
          </p:cNvSpPr>
          <p:nvPr/>
        </p:nvSpPr>
        <p:spPr bwMode="auto">
          <a:xfrm flipV="1">
            <a:off x="2000250" y="3286125"/>
            <a:ext cx="2857500" cy="142875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54" name="Line 31"/>
          <p:cNvSpPr>
            <a:spLocks noChangeShapeType="1"/>
          </p:cNvSpPr>
          <p:nvPr/>
        </p:nvSpPr>
        <p:spPr bwMode="auto">
          <a:xfrm flipV="1">
            <a:off x="2857500" y="5072063"/>
            <a:ext cx="2714625" cy="785812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19138"/>
            <a:endParaRPr lang="pt-BR" sz="2400">
              <a:latin typeface="Calibri" pitchFamily="34" charset="0"/>
            </a:endParaRPr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1143000" y="5786438"/>
            <a:ext cx="1571625" cy="3000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sz="1500">
                <a:latin typeface="Calibri" pitchFamily="34" charset="0"/>
              </a:rPr>
              <a:t> célula</a:t>
            </a:r>
          </a:p>
        </p:txBody>
      </p:sp>
      <p:sp>
        <p:nvSpPr>
          <p:cNvPr id="2057" name="CaixaDeTexto 8"/>
          <p:cNvSpPr txBox="1">
            <a:spLocks noChangeArrowheads="1"/>
          </p:cNvSpPr>
          <p:nvPr/>
        </p:nvSpPr>
        <p:spPr bwMode="auto">
          <a:xfrm>
            <a:off x="4643438" y="4000500"/>
            <a:ext cx="64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pitchFamily="34" charset="0"/>
              </a:rPr>
              <a:t>50%</a:t>
            </a:r>
          </a:p>
        </p:txBody>
      </p:sp>
      <p:sp>
        <p:nvSpPr>
          <p:cNvPr id="2058" name="CaixaDeTexto 9"/>
          <p:cNvSpPr txBox="1">
            <a:spLocks noChangeArrowheads="1"/>
          </p:cNvSpPr>
          <p:nvPr/>
        </p:nvSpPr>
        <p:spPr bwMode="auto">
          <a:xfrm>
            <a:off x="5210054" y="2971006"/>
            <a:ext cx="642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Calibri" pitchFamily="34" charset="0"/>
              </a:rPr>
              <a:t>13%</a:t>
            </a:r>
          </a:p>
        </p:txBody>
      </p:sp>
      <p:sp>
        <p:nvSpPr>
          <p:cNvPr id="2059" name="CaixaDeTexto 10"/>
          <p:cNvSpPr txBox="1">
            <a:spLocks noChangeArrowheads="1"/>
          </p:cNvSpPr>
          <p:nvPr/>
        </p:nvSpPr>
        <p:spPr bwMode="auto">
          <a:xfrm>
            <a:off x="5929313" y="3000375"/>
            <a:ext cx="642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latin typeface="Calibri" pitchFamily="34" charset="0"/>
              </a:rPr>
              <a:t>7%</a:t>
            </a:r>
          </a:p>
        </p:txBody>
      </p:sp>
      <p:sp>
        <p:nvSpPr>
          <p:cNvPr id="2060" name="CaixaDeTexto 11"/>
          <p:cNvSpPr txBox="1">
            <a:spLocks noChangeArrowheads="1"/>
          </p:cNvSpPr>
          <p:nvPr/>
        </p:nvSpPr>
        <p:spPr bwMode="auto">
          <a:xfrm>
            <a:off x="5929313" y="3929063"/>
            <a:ext cx="642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>
                <a:latin typeface="Calibri" pitchFamily="34" charset="0"/>
              </a:rPr>
              <a:t>25%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3948" y="528639"/>
            <a:ext cx="6661150" cy="1944687"/>
          </a:xfrm>
        </p:spPr>
        <p:txBody>
          <a:bodyPr/>
          <a:lstStyle/>
          <a:p>
            <a:pPr marL="182563" indent="-182563" defTabSz="1504950" eaLnBrk="1" hangingPunct="1">
              <a:lnSpc>
                <a:spcPct val="140000"/>
              </a:lnSpc>
              <a:buFontTx/>
              <a:buNone/>
              <a:tabLst>
                <a:tab pos="1974850" algn="l"/>
              </a:tabLst>
            </a:pPr>
            <a:r>
              <a:rPr lang="pt-BR" sz="1600" b="1" dirty="0">
                <a:solidFill>
                  <a:srgbClr val="CC3300"/>
                </a:solidFill>
              </a:rPr>
              <a:t>	</a:t>
            </a:r>
            <a:r>
              <a:rPr lang="pt-BR" sz="1600" b="1" dirty="0" err="1"/>
              <a:t>Macronutrientes</a:t>
            </a:r>
            <a:r>
              <a:rPr lang="pt-BR" sz="1600" dirty="0"/>
              <a:t>:</a:t>
            </a:r>
          </a:p>
          <a:p>
            <a:pPr marL="182563" indent="-182563" defTabSz="1504950" eaLnBrk="1" hangingPunct="1">
              <a:lnSpc>
                <a:spcPct val="140000"/>
              </a:lnSpc>
              <a:buNone/>
              <a:tabLst>
                <a:tab pos="1974850" algn="l"/>
              </a:tabLst>
            </a:pPr>
            <a:r>
              <a:rPr lang="pt-BR" sz="1600" b="1" dirty="0">
                <a:latin typeface="Calibri" pitchFamily="34" charset="0"/>
              </a:rPr>
              <a:t>São necessários em concentrações acima de 10 </a:t>
            </a:r>
            <a:r>
              <a:rPr lang="pt-BR" sz="1600" b="1" baseline="30000" dirty="0">
                <a:latin typeface="Calibri" pitchFamily="34" charset="0"/>
              </a:rPr>
              <a:t>-4</a:t>
            </a:r>
            <a:r>
              <a:rPr lang="pt-BR" sz="1600" b="1" dirty="0">
                <a:latin typeface="Calibri" pitchFamily="34" charset="0"/>
              </a:rPr>
              <a:t> mol/L</a:t>
            </a:r>
          </a:p>
          <a:p>
            <a:pPr marL="182563" indent="-182563" defTabSz="1504950" eaLnBrk="1" hangingPunct="1">
              <a:lnSpc>
                <a:spcPct val="140000"/>
              </a:lnSpc>
              <a:buFontTx/>
              <a:buNone/>
              <a:tabLst>
                <a:tab pos="1974850" algn="l"/>
              </a:tabLst>
            </a:pPr>
            <a:r>
              <a:rPr lang="pt-BR" sz="1600" dirty="0"/>
              <a:t>  		- Tem papel importante na estrutura e metabolismo.</a:t>
            </a:r>
          </a:p>
          <a:p>
            <a:pPr marL="182563" indent="-182563" defTabSz="1504950" eaLnBrk="1" hangingPunct="1">
              <a:lnSpc>
                <a:spcPct val="140000"/>
              </a:lnSpc>
              <a:buFontTx/>
              <a:buNone/>
              <a:tabLst>
                <a:tab pos="1974850" algn="l"/>
              </a:tabLst>
            </a:pPr>
            <a:r>
              <a:rPr lang="pt-BR" sz="1600" b="1" dirty="0">
                <a:solidFill>
                  <a:srgbClr val="CC3300"/>
                </a:solidFill>
              </a:rPr>
              <a:t>	</a:t>
            </a:r>
            <a:r>
              <a:rPr lang="pt-BR" sz="1600" b="1" dirty="0"/>
              <a:t>Micronutrientes</a:t>
            </a:r>
            <a:r>
              <a:rPr lang="pt-BR" sz="1600" dirty="0"/>
              <a:t>:   	</a:t>
            </a:r>
          </a:p>
          <a:p>
            <a:pPr marL="182563" indent="-182563" defTabSz="1504950" eaLnBrk="1" hangingPunct="1">
              <a:lnSpc>
                <a:spcPct val="140000"/>
              </a:lnSpc>
              <a:buFontTx/>
              <a:buNone/>
              <a:tabLst>
                <a:tab pos="1974850" algn="l"/>
              </a:tabLst>
            </a:pPr>
            <a:r>
              <a:rPr lang="pt-BR" sz="1600" dirty="0"/>
              <a:t>- Necessários em quantidades mínimas.</a:t>
            </a:r>
          </a:p>
          <a:p>
            <a:pPr marL="182563" indent="-182563" defTabSz="1504950" eaLnBrk="1" hangingPunct="1">
              <a:lnSpc>
                <a:spcPct val="140000"/>
              </a:lnSpc>
              <a:buFontTx/>
              <a:buNone/>
              <a:tabLst>
                <a:tab pos="1974850" algn="l"/>
              </a:tabLst>
            </a:pPr>
            <a:r>
              <a:rPr lang="pt-BR" sz="1600" dirty="0"/>
              <a:t>- Funções enzimáticas e estruturais das biomoléculas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619672" y="6364962"/>
            <a:ext cx="1521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~80 % água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20713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pt-BR" sz="2000">
                <a:solidFill>
                  <a:srgbClr val="0033CC"/>
                </a:solidFill>
              </a:rPr>
              <a:t>MEIOS DE CULTURA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5356225" y="2375694"/>
            <a:ext cx="377983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541338" indent="-541338" algn="just"/>
            <a:r>
              <a:rPr lang="pt-BR" sz="1400" b="1" dirty="0">
                <a:latin typeface="Calibri" pitchFamily="34" charset="0"/>
              </a:rPr>
              <a:t>Composição elementar </a:t>
            </a:r>
            <a:r>
              <a:rPr lang="pt-BR" sz="1400" b="1" dirty="0">
                <a:solidFill>
                  <a:srgbClr val="CC3300"/>
                </a:solidFill>
                <a:latin typeface="Calibri" pitchFamily="34" charset="0"/>
              </a:rPr>
              <a:t>média</a:t>
            </a:r>
            <a:r>
              <a:rPr lang="pt-BR" sz="1400" b="1" dirty="0">
                <a:latin typeface="Calibri" pitchFamily="34" charset="0"/>
              </a:rPr>
              <a:t>  (% do peso seco)</a:t>
            </a:r>
          </a:p>
        </p:txBody>
      </p:sp>
      <p:graphicFrame>
        <p:nvGraphicFramePr>
          <p:cNvPr id="23625" name="Group 73"/>
          <p:cNvGraphicFramePr>
            <a:graphicFrameLocks noGrp="1"/>
          </p:cNvGraphicFramePr>
          <p:nvPr>
            <p:ph sz="half" idx="2"/>
          </p:nvPr>
        </p:nvGraphicFramePr>
        <p:xfrm>
          <a:off x="5353843" y="2806379"/>
          <a:ext cx="3332163" cy="4057015"/>
        </p:xfrm>
        <a:graphic>
          <a:graphicData uri="http://schemas.openxmlformats.org/drawingml/2006/table">
            <a:tbl>
              <a:tblPr/>
              <a:tblGrid>
                <a:gridCol w="1341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Elemento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Bactéria</a:t>
                      </a:r>
                      <a:endParaRPr kumimoji="0" lang="pt-B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Fungo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Carbono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hidrogênio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Nitrogênio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Fósforo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0,4-4,5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Enxofre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0,1-0,5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Potássio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0,2-2,5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Sódio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0,02-0,5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Cálcio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0,1-1,4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Magnésio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0,1-0,5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Cloro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Ferro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Relação C:N média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4:1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6:1</a:t>
                      </a:r>
                      <a:endParaRPr kumimoji="0" lang="pt-B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Relação C:N:P:S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85:23:4:1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8978" name="Rectangle 1205"/>
          <p:cNvSpPr>
            <a:spLocks noChangeArrowheads="1"/>
          </p:cNvSpPr>
          <p:nvPr/>
        </p:nvSpPr>
        <p:spPr bwMode="auto">
          <a:xfrm>
            <a:off x="27889" y="796519"/>
            <a:ext cx="7860093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357188" algn="l"/>
                <a:tab pos="987425" algn="l"/>
              </a:tabLst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Passo 1: utilizar dados da composição elementar e calcular N e C</a:t>
            </a:r>
          </a:p>
          <a:p>
            <a:pPr algn="just">
              <a:tabLst>
                <a:tab pos="357188" algn="l"/>
                <a:tab pos="987425" algn="l"/>
              </a:tabLst>
            </a:pPr>
            <a:endParaRPr lang="pt-BR" dirty="0">
              <a:latin typeface="Calibri" pitchFamily="34" charset="0"/>
            </a:endParaRPr>
          </a:p>
          <a:p>
            <a:pPr algn="just">
              <a:tabLst>
                <a:tab pos="357188" algn="l"/>
                <a:tab pos="987425" algn="l"/>
              </a:tabLst>
            </a:pPr>
            <a:r>
              <a:rPr lang="pt-BR" dirty="0">
                <a:latin typeface="Calibri" pitchFamily="34" charset="0"/>
              </a:rPr>
              <a:t>Ex: Para produzir 10 g de células bacterianas são necessários de 1,3 g (13%) de </a:t>
            </a:r>
            <a:r>
              <a:rPr lang="pt-BR" b="1" dirty="0">
                <a:latin typeface="Calibri" pitchFamily="34" charset="0"/>
              </a:rPr>
              <a:t>N</a:t>
            </a:r>
          </a:p>
          <a:p>
            <a:pPr algn="just">
              <a:tabLst>
                <a:tab pos="357188" algn="l"/>
                <a:tab pos="987425" algn="l"/>
              </a:tabLst>
            </a:pPr>
            <a:r>
              <a:rPr lang="pt-BR" dirty="0">
                <a:solidFill>
                  <a:srgbClr val="0070C0"/>
                </a:solidFill>
                <a:latin typeface="Calibri" pitchFamily="34" charset="0"/>
              </a:rPr>
              <a:t>Ou  6,13 g </a:t>
            </a:r>
            <a:r>
              <a:rPr lang="pt-BR" dirty="0">
                <a:solidFill>
                  <a:srgbClr val="0033CC"/>
                </a:solidFill>
                <a:latin typeface="Calibri" pitchFamily="34" charset="0"/>
              </a:rPr>
              <a:t>de (NH</a:t>
            </a:r>
            <a:r>
              <a:rPr lang="pt-BR" baseline="-25000" dirty="0">
                <a:solidFill>
                  <a:srgbClr val="0033CC"/>
                </a:solidFill>
                <a:latin typeface="Calibri" pitchFamily="34" charset="0"/>
              </a:rPr>
              <a:t>4</a:t>
            </a:r>
            <a:r>
              <a:rPr lang="pt-BR" dirty="0">
                <a:solidFill>
                  <a:srgbClr val="0033CC"/>
                </a:solidFill>
                <a:latin typeface="Calibri" pitchFamily="34" charset="0"/>
              </a:rPr>
              <a:t>)</a:t>
            </a:r>
            <a:r>
              <a:rPr lang="pt-BR" baseline="-25000" dirty="0">
                <a:solidFill>
                  <a:srgbClr val="0033CC"/>
                </a:solidFill>
                <a:latin typeface="Calibri" pitchFamily="34" charset="0"/>
              </a:rPr>
              <a:t>2</a:t>
            </a:r>
            <a:r>
              <a:rPr lang="pt-BR" dirty="0">
                <a:solidFill>
                  <a:srgbClr val="0033CC"/>
                </a:solidFill>
                <a:latin typeface="Calibri" pitchFamily="34" charset="0"/>
              </a:rPr>
              <a:t>SO</a:t>
            </a:r>
            <a:r>
              <a:rPr lang="pt-BR" baseline="-25000" dirty="0">
                <a:solidFill>
                  <a:srgbClr val="0033CC"/>
                </a:solidFill>
                <a:latin typeface="Calibri" pitchFamily="34" charset="0"/>
              </a:rPr>
              <a:t>4      </a:t>
            </a:r>
            <a:r>
              <a:rPr lang="pt-BR" dirty="0">
                <a:solidFill>
                  <a:srgbClr val="0033CC"/>
                </a:solidFill>
                <a:latin typeface="Calibri" pitchFamily="34" charset="0"/>
              </a:rPr>
              <a:t>(132 g/mol)</a:t>
            </a:r>
          </a:p>
          <a:p>
            <a:pPr algn="just">
              <a:tabLst>
                <a:tab pos="357188" algn="l"/>
                <a:tab pos="987425" algn="l"/>
              </a:tabLst>
            </a:pPr>
            <a:r>
              <a:rPr lang="pt-BR" dirty="0" err="1">
                <a:latin typeface="Calibri" pitchFamily="34" charset="0"/>
                <a:sym typeface="Wingdings" pitchFamily="2" charset="2"/>
              </a:rPr>
              <a:t>Obs</a:t>
            </a:r>
            <a:r>
              <a:rPr lang="pt-BR" dirty="0">
                <a:latin typeface="Calibri" pitchFamily="34" charset="0"/>
                <a:sym typeface="Wingdings" pitchFamily="2" charset="2"/>
              </a:rPr>
              <a:t>: </a:t>
            </a:r>
            <a:r>
              <a:rPr lang="pt-BR" dirty="0">
                <a:latin typeface="Calibri" pitchFamily="34" charset="0"/>
              </a:rPr>
              <a:t>Sais com dois componentes [(NH</a:t>
            </a:r>
            <a:r>
              <a:rPr lang="pt-BR" baseline="-25000" dirty="0">
                <a:latin typeface="Calibri" pitchFamily="34" charset="0"/>
                <a:sym typeface="Wingdings" pitchFamily="2" charset="2"/>
              </a:rPr>
              <a:t>4</a:t>
            </a:r>
            <a:r>
              <a:rPr lang="pt-BR" dirty="0">
                <a:latin typeface="Calibri" pitchFamily="34" charset="0"/>
                <a:sym typeface="Wingdings" pitchFamily="2" charset="2"/>
              </a:rPr>
              <a:t>)</a:t>
            </a:r>
            <a:r>
              <a:rPr lang="pt-BR" baseline="-25000" dirty="0">
                <a:latin typeface="Calibri" pitchFamily="34" charset="0"/>
                <a:sym typeface="Wingdings" pitchFamily="2" charset="2"/>
              </a:rPr>
              <a:t>2</a:t>
            </a:r>
            <a:r>
              <a:rPr lang="pt-BR" dirty="0">
                <a:latin typeface="Calibri" pitchFamily="34" charset="0"/>
                <a:sym typeface="Wingdings" pitchFamily="2" charset="2"/>
              </a:rPr>
              <a:t>SO</a:t>
            </a:r>
            <a:r>
              <a:rPr lang="pt-BR" baseline="-25000" dirty="0">
                <a:latin typeface="Calibri" pitchFamily="34" charset="0"/>
                <a:sym typeface="Wingdings" pitchFamily="2" charset="2"/>
              </a:rPr>
              <a:t>4</a:t>
            </a:r>
            <a:r>
              <a:rPr lang="pt-BR" dirty="0">
                <a:latin typeface="Calibri" pitchFamily="34" charset="0"/>
                <a:sym typeface="Wingdings" pitchFamily="2" charset="2"/>
              </a:rPr>
              <a:t>] podem introduzir excesso de um deles.</a:t>
            </a:r>
          </a:p>
          <a:p>
            <a:pPr algn="just">
              <a:tabLst>
                <a:tab pos="357188" algn="l"/>
                <a:tab pos="987425" algn="l"/>
              </a:tabLst>
            </a:pPr>
            <a:endParaRPr lang="pt-BR" b="1" dirty="0">
              <a:solidFill>
                <a:srgbClr val="FF0000"/>
              </a:solidFill>
              <a:latin typeface="Calibri" pitchFamily="34" charset="0"/>
            </a:endParaRPr>
          </a:p>
          <a:p>
            <a:pPr algn="just">
              <a:tabLst>
                <a:tab pos="357188" algn="l"/>
                <a:tab pos="987425" algn="l"/>
              </a:tabLst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Calcular  C</a:t>
            </a:r>
          </a:p>
          <a:p>
            <a:pPr algn="just">
              <a:tabLst>
                <a:tab pos="357188" algn="l"/>
                <a:tab pos="987425" algn="l"/>
              </a:tabLst>
            </a:pPr>
            <a:endParaRPr lang="pt-BR" b="1" dirty="0">
              <a:latin typeface="Calibri" pitchFamily="34" charset="0"/>
              <a:sym typeface="Wingdings" pitchFamily="2" charset="2"/>
            </a:endParaRPr>
          </a:p>
          <a:p>
            <a:pPr algn="just">
              <a:tabLst>
                <a:tab pos="357188" algn="l"/>
                <a:tab pos="987425" algn="l"/>
              </a:tabLst>
            </a:pPr>
            <a:r>
              <a:rPr lang="pt-BR" b="1" dirty="0">
                <a:latin typeface="Calibri" pitchFamily="34" charset="0"/>
                <a:sym typeface="Wingdings" pitchFamily="2" charset="2"/>
              </a:rPr>
              <a:t>Relação C:N = 4:1    </a:t>
            </a:r>
          </a:p>
          <a:p>
            <a:pPr algn="just">
              <a:tabLst>
                <a:tab pos="357188" algn="l"/>
                <a:tab pos="987425" algn="l"/>
              </a:tabLst>
            </a:pPr>
            <a:r>
              <a:rPr lang="pt-BR" dirty="0">
                <a:latin typeface="Calibri" pitchFamily="34" charset="0"/>
                <a:sym typeface="Wingdings" pitchFamily="2" charset="2"/>
              </a:rPr>
              <a:t>1,3N * 4 = 5,2 g de C</a:t>
            </a:r>
          </a:p>
          <a:p>
            <a:pPr algn="just">
              <a:tabLst>
                <a:tab pos="357188" algn="l"/>
                <a:tab pos="987425" algn="l"/>
              </a:tabLst>
            </a:pPr>
            <a:endParaRPr lang="pt-BR" dirty="0">
              <a:solidFill>
                <a:srgbClr val="0033CC"/>
              </a:solidFill>
              <a:latin typeface="Calibri" pitchFamily="34" charset="0"/>
              <a:sym typeface="Wingdings" pitchFamily="2" charset="2"/>
            </a:endParaRPr>
          </a:p>
          <a:p>
            <a:pPr algn="just">
              <a:tabLst>
                <a:tab pos="357188" algn="l"/>
                <a:tab pos="987425" algn="l"/>
              </a:tabLst>
            </a:pPr>
            <a:r>
              <a:rPr lang="pt-BR" dirty="0">
                <a:solidFill>
                  <a:srgbClr val="0033CC"/>
                </a:solidFill>
                <a:latin typeface="Calibri" pitchFamily="34" charset="0"/>
                <a:sym typeface="Wingdings" pitchFamily="2" charset="2"/>
              </a:rPr>
              <a:t>13 g de glicose  ou  5,2</a:t>
            </a:r>
            <a:r>
              <a:rPr lang="pt-BR" dirty="0">
                <a:latin typeface="Calibri" pitchFamily="34" charset="0"/>
                <a:sym typeface="Wingdings" pitchFamily="2" charset="2"/>
              </a:rPr>
              <a:t> g de </a:t>
            </a:r>
            <a:r>
              <a:rPr lang="pt-BR" b="1" dirty="0">
                <a:latin typeface="Calibri" pitchFamily="34" charset="0"/>
                <a:sym typeface="Wingdings" pitchFamily="2" charset="2"/>
              </a:rPr>
              <a:t>C</a:t>
            </a:r>
            <a:r>
              <a:rPr lang="pt-BR" dirty="0">
                <a:latin typeface="Calibri" pitchFamily="34" charset="0"/>
                <a:sym typeface="Wingdings" pitchFamily="2" charset="2"/>
              </a:rPr>
              <a:t> </a:t>
            </a:r>
            <a:endParaRPr lang="pt-BR" dirty="0">
              <a:solidFill>
                <a:srgbClr val="0033CC"/>
              </a:solidFill>
              <a:latin typeface="Calibri" pitchFamily="34" charset="0"/>
              <a:sym typeface="Wingdings" pitchFamily="2" charset="2"/>
            </a:endParaRPr>
          </a:p>
          <a:p>
            <a:pPr algn="just">
              <a:tabLst>
                <a:tab pos="357188" algn="l"/>
                <a:tab pos="987425" algn="l"/>
              </a:tabLst>
            </a:pPr>
            <a:endParaRPr lang="pt-BR" dirty="0">
              <a:latin typeface="Calibri" pitchFamily="34" charset="0"/>
              <a:sym typeface="Wingdings" pitchFamily="2" charset="2"/>
            </a:endParaRPr>
          </a:p>
          <a:p>
            <a:pPr algn="just">
              <a:tabLst>
                <a:tab pos="357188" algn="l"/>
                <a:tab pos="987425" algn="l"/>
              </a:tabLst>
            </a:pPr>
            <a:endParaRPr lang="pt-BR" dirty="0">
              <a:latin typeface="Calibri" pitchFamily="34" charset="0"/>
              <a:sym typeface="Wingdings" pitchFamily="2" charset="2"/>
            </a:endParaRPr>
          </a:p>
          <a:p>
            <a:pPr algn="just">
              <a:tabLst>
                <a:tab pos="357188" algn="l"/>
                <a:tab pos="987425" algn="l"/>
              </a:tabLst>
            </a:pPr>
            <a:r>
              <a:rPr lang="pt-BR" dirty="0">
                <a:solidFill>
                  <a:srgbClr val="0033CC"/>
                </a:solidFill>
                <a:latin typeface="Calibri" pitchFamily="34" charset="0"/>
                <a:sym typeface="Wingdings" pitchFamily="2" charset="2"/>
              </a:rPr>
              <a:t>e assim por diante.</a:t>
            </a:r>
          </a:p>
          <a:p>
            <a:pPr algn="just">
              <a:tabLst>
                <a:tab pos="357188" algn="l"/>
                <a:tab pos="987425" algn="l"/>
              </a:tabLst>
            </a:pPr>
            <a:endParaRPr lang="pt-BR" b="1" dirty="0">
              <a:solidFill>
                <a:srgbClr val="0033CC"/>
              </a:solidFill>
              <a:latin typeface="Calibri" pitchFamily="34" charset="0"/>
              <a:sym typeface="Wingdings" pitchFamily="2" charset="2"/>
            </a:endParaRPr>
          </a:p>
          <a:p>
            <a:pPr algn="just">
              <a:tabLst>
                <a:tab pos="357188" algn="l"/>
                <a:tab pos="987425" algn="l"/>
              </a:tabLst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Passo 2: otimização (experimental)</a:t>
            </a:r>
            <a:endParaRPr lang="pt-BR" dirty="0">
              <a:solidFill>
                <a:srgbClr val="FF0000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38979" name="Oval 1208"/>
          <p:cNvSpPr>
            <a:spLocks noChangeArrowheads="1"/>
          </p:cNvSpPr>
          <p:nvPr/>
        </p:nvSpPr>
        <p:spPr bwMode="auto">
          <a:xfrm>
            <a:off x="1331640" y="3335675"/>
            <a:ext cx="503238" cy="381357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8980" name="Rectangle 1221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65113"/>
            <a:r>
              <a:rPr lang="pt-BR" sz="2200">
                <a:solidFill>
                  <a:srgbClr val="C00000"/>
                </a:solidFill>
                <a:latin typeface="Calibri" pitchFamily="34" charset="0"/>
              </a:rPr>
              <a:t>Meios de Cultura</a:t>
            </a:r>
          </a:p>
          <a:p>
            <a:pPr marL="265113"/>
            <a:r>
              <a:rPr lang="pt-BR" sz="2200">
                <a:latin typeface="Calibri" pitchFamily="34" charset="0"/>
              </a:rPr>
              <a:t>Como determinar uma composição inicial para um meio de cultivo?</a:t>
            </a:r>
          </a:p>
        </p:txBody>
      </p:sp>
      <p:cxnSp>
        <p:nvCxnSpPr>
          <p:cNvPr id="38981" name="Conector reto 11"/>
          <p:cNvCxnSpPr>
            <a:cxnSpLocks noChangeShapeType="1"/>
          </p:cNvCxnSpPr>
          <p:nvPr/>
        </p:nvCxnSpPr>
        <p:spPr bwMode="auto">
          <a:xfrm>
            <a:off x="1917700" y="3577354"/>
            <a:ext cx="4742532" cy="2543132"/>
          </a:xfrm>
          <a:prstGeom prst="line">
            <a:avLst/>
          </a:prstGeom>
          <a:noFill/>
          <a:ln w="19050" algn="ctr">
            <a:solidFill>
              <a:srgbClr val="C0C0C0"/>
            </a:solidFill>
            <a:prstDash val="dash"/>
            <a:round/>
            <a:headEnd/>
            <a:tailEnd/>
          </a:ln>
        </p:spPr>
      </p:cxnSp>
      <p:sp>
        <p:nvSpPr>
          <p:cNvPr id="38982" name="Oval 1208"/>
          <p:cNvSpPr>
            <a:spLocks noChangeArrowheads="1"/>
          </p:cNvSpPr>
          <p:nvPr/>
        </p:nvSpPr>
        <p:spPr bwMode="auto">
          <a:xfrm>
            <a:off x="6770013" y="6076187"/>
            <a:ext cx="865188" cy="433387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0" y="476250"/>
          <a:ext cx="9108505" cy="6679504"/>
        </p:xfrm>
        <a:graphic>
          <a:graphicData uri="http://schemas.openxmlformats.org/drawingml/2006/table">
            <a:tbl>
              <a:tblPr/>
              <a:tblGrid>
                <a:gridCol w="1444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4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67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3418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err="1"/>
                        <a:t>Element</a:t>
                      </a:r>
                      <a:endParaRPr lang="pt-BR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% </a:t>
                      </a:r>
                      <a:r>
                        <a:rPr lang="pt-BR" sz="1400" b="1" dirty="0" err="1"/>
                        <a:t>of</a:t>
                      </a:r>
                      <a:r>
                        <a:rPr lang="pt-BR" sz="1400" b="1" dirty="0"/>
                        <a:t> </a:t>
                      </a:r>
                      <a:r>
                        <a:rPr lang="pt-BR" sz="1400" b="1" dirty="0" err="1"/>
                        <a:t>dry</a:t>
                      </a:r>
                      <a:r>
                        <a:rPr lang="pt-BR" sz="1400" b="1" dirty="0"/>
                        <a:t> </a:t>
                      </a:r>
                      <a:r>
                        <a:rPr lang="pt-BR" sz="1400" b="1" dirty="0" err="1"/>
                        <a:t>weight</a:t>
                      </a:r>
                      <a:endParaRPr lang="pt-BR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Source</a:t>
                      </a:r>
                      <a:endParaRPr lang="pt-BR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err="1"/>
                        <a:t>Function</a:t>
                      </a:r>
                      <a:endParaRPr lang="pt-BR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56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/>
                        <a:t>Carbon</a:t>
                      </a:r>
                      <a:endParaRPr lang="pt-BR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50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organic compounds or CO</a:t>
                      </a:r>
                      <a:r>
                        <a:rPr lang="pt-BR" sz="1400" baseline="-25000"/>
                        <a:t>2</a:t>
                      </a:r>
                      <a:endParaRPr lang="pt-BR" sz="140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Main constituent of cellular material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914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/>
                        <a:t>Oxygen</a:t>
                      </a:r>
                      <a:endParaRPr lang="pt-BR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20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H</a:t>
                      </a:r>
                      <a:r>
                        <a:rPr lang="pt-BR" sz="1400" baseline="-25000"/>
                        <a:t>2</a:t>
                      </a:r>
                      <a:r>
                        <a:rPr lang="pt-BR" sz="1400"/>
                        <a:t>O, organic compounds, CO</a:t>
                      </a:r>
                      <a:r>
                        <a:rPr lang="pt-BR" sz="1400" baseline="-25000"/>
                        <a:t>2</a:t>
                      </a:r>
                      <a:r>
                        <a:rPr lang="pt-BR" sz="1400"/>
                        <a:t>, and O</a:t>
                      </a:r>
                      <a:r>
                        <a:rPr lang="pt-BR" sz="1400" baseline="-25000"/>
                        <a:t>2</a:t>
                      </a:r>
                      <a:endParaRPr lang="pt-BR" sz="140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Constituent of cell material and cell water; O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 is electron acceptor in aerobic respiration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/>
                        <a:t>Nitrogen</a:t>
                      </a:r>
                      <a:endParaRPr lang="pt-BR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14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NH</a:t>
                      </a:r>
                      <a:r>
                        <a:rPr lang="pt-BR" sz="1400" baseline="-25000" dirty="0"/>
                        <a:t>3</a:t>
                      </a:r>
                      <a:r>
                        <a:rPr lang="pt-BR" sz="1400" dirty="0"/>
                        <a:t>, NO</a:t>
                      </a:r>
                      <a:r>
                        <a:rPr lang="pt-BR" sz="1400" baseline="-25000" dirty="0"/>
                        <a:t>3</a:t>
                      </a:r>
                      <a:r>
                        <a:rPr lang="pt-BR" sz="1400" dirty="0"/>
                        <a:t>, </a:t>
                      </a:r>
                      <a:r>
                        <a:rPr lang="pt-BR" sz="1400" dirty="0" err="1"/>
                        <a:t>organic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compounds</a:t>
                      </a:r>
                      <a:r>
                        <a:rPr lang="pt-BR" sz="1400" dirty="0"/>
                        <a:t>, N</a:t>
                      </a:r>
                      <a:r>
                        <a:rPr lang="pt-BR" sz="1400" baseline="-25000" dirty="0"/>
                        <a:t>2</a:t>
                      </a:r>
                      <a:endParaRPr lang="pt-BR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Constituent of amino acids, nucleic acids nucleotides, and coenzymes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714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Hydrogen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8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H</a:t>
                      </a:r>
                      <a:r>
                        <a:rPr lang="pt-BR" sz="1400" baseline="-25000" dirty="0"/>
                        <a:t>2</a:t>
                      </a:r>
                      <a:r>
                        <a:rPr lang="pt-BR" sz="1400" dirty="0"/>
                        <a:t>O, </a:t>
                      </a:r>
                      <a:r>
                        <a:rPr lang="pt-BR" sz="1400" dirty="0" err="1"/>
                        <a:t>organic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compounds</a:t>
                      </a:r>
                      <a:r>
                        <a:rPr lang="pt-BR" sz="1400" dirty="0"/>
                        <a:t>, H</a:t>
                      </a:r>
                      <a:r>
                        <a:rPr lang="pt-BR" sz="1400" baseline="-25000" dirty="0"/>
                        <a:t>2</a:t>
                      </a:r>
                      <a:endParaRPr lang="pt-BR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Main constituent of organic compounds and cell water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414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Phosphorus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3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inorganic phosphates (PO</a:t>
                      </a:r>
                      <a:r>
                        <a:rPr lang="pt-BR" sz="1400" baseline="-25000"/>
                        <a:t>4</a:t>
                      </a:r>
                      <a:r>
                        <a:rPr lang="pt-BR" sz="1400"/>
                        <a:t>)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/>
                        <a:t>Constituent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of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nucleic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acids</a:t>
                      </a:r>
                      <a:r>
                        <a:rPr lang="pt-BR" sz="1400" dirty="0"/>
                        <a:t>, </a:t>
                      </a:r>
                      <a:r>
                        <a:rPr lang="pt-BR" sz="1400" dirty="0" err="1"/>
                        <a:t>nucleotides</a:t>
                      </a:r>
                      <a:r>
                        <a:rPr lang="pt-BR" sz="1400" dirty="0"/>
                        <a:t>, </a:t>
                      </a:r>
                      <a:r>
                        <a:rPr lang="pt-BR" sz="1400" dirty="0" err="1"/>
                        <a:t>phospholipids</a:t>
                      </a:r>
                      <a:r>
                        <a:rPr lang="pt-BR" sz="1400" dirty="0"/>
                        <a:t>, LPS, </a:t>
                      </a:r>
                      <a:r>
                        <a:rPr lang="pt-BR" sz="1400" dirty="0" err="1"/>
                        <a:t>teichoic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acids</a:t>
                      </a:r>
                      <a:endParaRPr lang="pt-BR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Sulfur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SO</a:t>
                      </a:r>
                      <a:r>
                        <a:rPr lang="en-US" sz="1400" baseline="-25000"/>
                        <a:t>4</a:t>
                      </a:r>
                      <a:r>
                        <a:rPr lang="en-US" sz="1400"/>
                        <a:t>, H</a:t>
                      </a:r>
                      <a:r>
                        <a:rPr lang="en-US" sz="1400" baseline="-25000"/>
                        <a:t>2</a:t>
                      </a:r>
                      <a:r>
                        <a:rPr lang="en-US" sz="1400"/>
                        <a:t>S, So, organic sulfur compounds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Constituent of </a:t>
                      </a:r>
                      <a:r>
                        <a:rPr lang="en-US" sz="1400" dirty="0" err="1"/>
                        <a:t>cysteine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methionine</a:t>
                      </a:r>
                      <a:r>
                        <a:rPr lang="en-US" sz="1400" dirty="0"/>
                        <a:t>, glutathione, several coenzymes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Potassium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1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Potassium salts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Main cellular inorganic </a:t>
                      </a:r>
                      <a:r>
                        <a:rPr lang="en-US" sz="1400" dirty="0" err="1"/>
                        <a:t>cation</a:t>
                      </a:r>
                      <a:r>
                        <a:rPr lang="en-US" sz="1400" dirty="0"/>
                        <a:t> and cofactor for certain enzymes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416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Magnesium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0.5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Magnesium salts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Inorganic cellular </a:t>
                      </a:r>
                      <a:r>
                        <a:rPr lang="en-US" sz="1400" dirty="0" err="1"/>
                        <a:t>cation</a:t>
                      </a:r>
                      <a:r>
                        <a:rPr lang="en-US" sz="1400" dirty="0"/>
                        <a:t>, cofactor for certain enzymatic reactions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1440"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Calcium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0.5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/>
                        <a:t>Calcium salts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Inorganic cellular </a:t>
                      </a:r>
                      <a:r>
                        <a:rPr lang="en-US" sz="1400" dirty="0" err="1"/>
                        <a:t>cation</a:t>
                      </a:r>
                      <a:r>
                        <a:rPr lang="en-US" sz="1400" dirty="0"/>
                        <a:t>, cofactor for certain enzymes and a component of </a:t>
                      </a:r>
                      <a:r>
                        <a:rPr lang="en-US" sz="1400" dirty="0" err="1"/>
                        <a:t>endospores</a:t>
                      </a:r>
                      <a:endParaRPr lang="en-US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5152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/>
                        <a:t>Iron</a:t>
                      </a:r>
                      <a:endParaRPr lang="pt-BR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0.2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err="1"/>
                        <a:t>Iron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salts</a:t>
                      </a:r>
                      <a:endParaRPr lang="pt-BR" sz="1400" dirty="0"/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Component of </a:t>
                      </a:r>
                      <a:r>
                        <a:rPr lang="en-US" sz="1400" dirty="0" err="1"/>
                        <a:t>cytochromes</a:t>
                      </a:r>
                      <a:r>
                        <a:rPr lang="en-US" sz="1400" dirty="0"/>
                        <a:t> and certain </a:t>
                      </a:r>
                      <a:r>
                        <a:rPr lang="en-US" sz="1400" dirty="0" err="1"/>
                        <a:t>nonheme</a:t>
                      </a:r>
                      <a:r>
                        <a:rPr lang="en-US" sz="1400" dirty="0"/>
                        <a:t> iron-proteins and a cofactor for some enzymatic reactions. </a:t>
                      </a:r>
                    </a:p>
                  </a:txBody>
                  <a:tcPr marL="8484" marR="8484" marT="8484" marB="84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2816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2817" name="Rectangle 3"/>
          <p:cNvSpPr>
            <a:spLocks noChangeArrowheads="1"/>
          </p:cNvSpPr>
          <p:nvPr/>
        </p:nvSpPr>
        <p:spPr bwMode="auto">
          <a:xfrm>
            <a:off x="0" y="473075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32818" name="Retângulo 6"/>
          <p:cNvSpPr>
            <a:spLocks noChangeArrowheads="1"/>
          </p:cNvSpPr>
          <p:nvPr/>
        </p:nvSpPr>
        <p:spPr bwMode="auto">
          <a:xfrm>
            <a:off x="395288" y="-171450"/>
            <a:ext cx="8137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Table 1. Major elements, their sources and functions in bacterial cells.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827088" y="476250"/>
          <a:ext cx="7128792" cy="6381325"/>
        </p:xfrm>
        <a:graphic>
          <a:graphicData uri="http://schemas.openxmlformats.org/drawingml/2006/table">
            <a:tbl>
              <a:tblPr/>
              <a:tblGrid>
                <a:gridCol w="1601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3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3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099">
                <a:tc>
                  <a:txBody>
                    <a:bodyPr/>
                    <a:lstStyle/>
                    <a:p>
                      <a:r>
                        <a:rPr lang="pt-BR" sz="1400" b="1" dirty="0" err="1"/>
                        <a:t>Vitamin</a:t>
                      </a:r>
                      <a:endParaRPr lang="pt-BR" sz="1400" dirty="0"/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b="1"/>
                        <a:t>Coenzyme form</a:t>
                      </a:r>
                      <a:endParaRPr lang="pt-BR" sz="1400"/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b="1"/>
                        <a:t>Function</a:t>
                      </a:r>
                      <a:endParaRPr lang="pt-BR" sz="1400"/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387">
                <a:tc>
                  <a:txBody>
                    <a:bodyPr/>
                    <a:lstStyle/>
                    <a:p>
                      <a:r>
                        <a:rPr lang="pt-BR" sz="1400"/>
                        <a:t>p-Aminobenzoic acid (PABA)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- 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Precursor for the biosynthesis of folic acid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6963">
                <a:tc>
                  <a:txBody>
                    <a:bodyPr/>
                    <a:lstStyle/>
                    <a:p>
                      <a:r>
                        <a:rPr lang="pt-BR" sz="1400"/>
                        <a:t>Folic acid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Tetrahydrofolate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Transfer of one-carbon units and required for synthesis of thymine, purine bases, serine, methionine and pantothenate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387">
                <a:tc>
                  <a:txBody>
                    <a:bodyPr/>
                    <a:lstStyle/>
                    <a:p>
                      <a:r>
                        <a:rPr lang="pt-BR" sz="1400"/>
                        <a:t>Biotin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Biotin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Biosynthetic reactions that require CO</a:t>
                      </a:r>
                      <a:r>
                        <a:rPr lang="en-US" sz="1400" baseline="-25000"/>
                        <a:t>2</a:t>
                      </a:r>
                      <a:r>
                        <a:rPr lang="en-US" sz="1400"/>
                        <a:t> fixation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387">
                <a:tc>
                  <a:txBody>
                    <a:bodyPr/>
                    <a:lstStyle/>
                    <a:p>
                      <a:r>
                        <a:rPr lang="pt-BR" sz="1400"/>
                        <a:t>Lipoic acid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Lipoamide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Transfer of acyl groups in oxidation of keto acids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387">
                <a:tc>
                  <a:txBody>
                    <a:bodyPr/>
                    <a:lstStyle/>
                    <a:p>
                      <a:r>
                        <a:rPr lang="pt-BR" sz="1400"/>
                        <a:t>Mercaptoethane-sulfonic acid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Coenzyme M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CH</a:t>
                      </a:r>
                      <a:r>
                        <a:rPr lang="pt-BR" sz="1400" baseline="-25000"/>
                        <a:t>4</a:t>
                      </a:r>
                      <a:r>
                        <a:rPr lang="pt-BR" sz="1400"/>
                        <a:t> production by methanogens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387">
                <a:tc>
                  <a:txBody>
                    <a:bodyPr/>
                    <a:lstStyle/>
                    <a:p>
                      <a:r>
                        <a:rPr lang="pt-BR" sz="1400"/>
                        <a:t>Nicotinic acid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NAD (nicotinamide adenine dinucleotide) and NADP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Electron carrier in dehydrogenation reactions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387">
                <a:tc>
                  <a:txBody>
                    <a:bodyPr/>
                    <a:lstStyle/>
                    <a:p>
                      <a:r>
                        <a:rPr lang="pt-BR" sz="1400"/>
                        <a:t>Pantothenic acid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Coenzyme A and the Acyl Carrier Protein (ACP)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Oxidation of keto acids and acyl group carriers in metabolism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4675">
                <a:tc>
                  <a:txBody>
                    <a:bodyPr/>
                    <a:lstStyle/>
                    <a:p>
                      <a:r>
                        <a:rPr lang="pt-BR" sz="1400"/>
                        <a:t>Pyridoxine (B6)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Pyridoxal phosphate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Transamination, deamination, decarboxylation and racemation of amino acids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387">
                <a:tc>
                  <a:txBody>
                    <a:bodyPr/>
                    <a:lstStyle/>
                    <a:p>
                      <a:r>
                        <a:rPr lang="pt-BR" sz="1400"/>
                        <a:t>Riboflavin (B2)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FMN (flavin mononucleotide) and FAD (flavin adenine dinucleotide)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Oxidoreduction reactions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2387">
                <a:tc>
                  <a:txBody>
                    <a:bodyPr/>
                    <a:lstStyle/>
                    <a:p>
                      <a:r>
                        <a:rPr lang="pt-BR" sz="1400"/>
                        <a:t>Thiamine (B1)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Thiamine pyrophosphate (TPP)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Decarboxylation of keto acids and transaminase reactions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2387">
                <a:tc>
                  <a:txBody>
                    <a:bodyPr/>
                    <a:lstStyle/>
                    <a:p>
                      <a:r>
                        <a:rPr lang="pt-BR" sz="1400"/>
                        <a:t>Vitamin B12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Cobalamine coupled to adenine nucleoside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Transfer of methyl groups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105">
                <a:tc>
                  <a:txBody>
                    <a:bodyPr/>
                    <a:lstStyle/>
                    <a:p>
                      <a:r>
                        <a:rPr lang="pt-BR" sz="1400"/>
                        <a:t>Vitamin K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Quinones and napthoquinones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 err="1"/>
                        <a:t>Electron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transport</a:t>
                      </a:r>
                      <a:r>
                        <a:rPr lang="pt-BR" sz="1400" dirty="0"/>
                        <a:t> processes</a:t>
                      </a:r>
                    </a:p>
                  </a:txBody>
                  <a:tcPr marL="13347" marR="13347" marT="13347" marB="133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383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200" b="1">
                <a:latin typeface="Times" pitchFamily="18" charset="0"/>
              </a:rPr>
              <a:t>Table 3. Common vitamins required in the nutrition of certain procaryotes.</a:t>
            </a:r>
            <a:endParaRPr lang="pt-BR"/>
          </a:p>
        </p:txBody>
      </p:sp>
      <p:sp>
        <p:nvSpPr>
          <p:cNvPr id="33836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469660" y="1988422"/>
            <a:ext cx="7416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Calibri" pitchFamily="34" charset="0"/>
              </a:rPr>
              <a:t>1- Coleções de cultura de microrganismos (CCM)</a:t>
            </a:r>
          </a:p>
        </p:txBody>
      </p:sp>
      <p:sp>
        <p:nvSpPr>
          <p:cNvPr id="11268" name="Título 10"/>
          <p:cNvSpPr>
            <a:spLocks noGrp="1"/>
          </p:cNvSpPr>
          <p:nvPr>
            <p:ph type="title"/>
          </p:nvPr>
        </p:nvSpPr>
        <p:spPr>
          <a:xfrm>
            <a:off x="351040" y="560358"/>
            <a:ext cx="8229600" cy="1143000"/>
          </a:xfrm>
        </p:spPr>
        <p:txBody>
          <a:bodyPr/>
          <a:lstStyle/>
          <a:p>
            <a:pPr eaLnBrk="1" hangingPunct="1"/>
            <a:r>
              <a:rPr lang="pt-BR" sz="3600" b="1" dirty="0"/>
              <a:t>Possibilidades de obtenção  do microrganismo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469660" y="2795773"/>
            <a:ext cx="851978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Calibri" pitchFamily="34" charset="0"/>
              </a:rPr>
              <a:t>2- </a:t>
            </a:r>
            <a:r>
              <a:rPr lang="pt-BR" sz="2800" b="1" dirty="0">
                <a:solidFill>
                  <a:srgbClr val="FF0000"/>
                </a:solidFill>
                <a:latin typeface="Calibri" pitchFamily="34" charset="0"/>
              </a:rPr>
              <a:t>Enriquecimento</a:t>
            </a:r>
            <a:r>
              <a:rPr lang="pt-BR" sz="2800" dirty="0">
                <a:solidFill>
                  <a:srgbClr val="FF0000"/>
                </a:solidFill>
                <a:latin typeface="Calibri" pitchFamily="34" charset="0"/>
              </a:rPr>
              <a:t>, isolamento e seleção de microrganismo de interesse industrial a partir de amostras ambientais.</a:t>
            </a:r>
          </a:p>
          <a:p>
            <a:r>
              <a:rPr lang="pt-BR" sz="2800" dirty="0">
                <a:solidFill>
                  <a:srgbClr val="FF0000"/>
                </a:solidFill>
                <a:latin typeface="Calibri" pitchFamily="34" charset="0"/>
              </a:rPr>
              <a:t>	2.1. Identificação: métodos químicos e biológicos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41401" y="4896719"/>
            <a:ext cx="741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Calibri" pitchFamily="34" charset="0"/>
              </a:rPr>
              <a:t>3- Melhoramento genético de microrganismos já disponíveis (adquiridos ou isolados)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F0FD6E-CB11-4642-960F-685B1F5AC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702" y="425088"/>
            <a:ext cx="8135938" cy="590391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  <a:solidFill>
            <a:srgbClr val="99CC00"/>
          </a:solidFill>
        </p:spPr>
        <p:txBody>
          <a:bodyPr/>
          <a:lstStyle/>
          <a:p>
            <a:pPr eaLnBrk="1" hangingPunct="1">
              <a:tabLst>
                <a:tab pos="539750" algn="l"/>
              </a:tabLst>
            </a:pPr>
            <a:r>
              <a:rPr lang="pt-BR" sz="3000"/>
              <a:t>Meios de cultura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4437112"/>
            <a:ext cx="1068387" cy="4286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sz="2000" dirty="0"/>
              <a:t>Meios de cultura</a:t>
            </a:r>
          </a:p>
          <a:p>
            <a:pPr marL="0" indent="0" eaLnBrk="1" hangingPunct="1">
              <a:buFontTx/>
              <a:buNone/>
            </a:pPr>
            <a:endParaRPr lang="pt-BR" sz="1800" dirty="0"/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1331640" y="3789363"/>
            <a:ext cx="7559948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</a:rPr>
              <a:t>Quimicamente definidos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</a:rPr>
              <a:t>(sais, compostos orgânicos purificados, água)</a:t>
            </a:r>
          </a:p>
          <a:p>
            <a:pPr>
              <a:spcBef>
                <a:spcPct val="50000"/>
              </a:spcBef>
            </a:pPr>
            <a:endParaRPr lang="pt-BR" sz="20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pt-BR" sz="20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</a:rPr>
              <a:t>Complexos</a:t>
            </a:r>
            <a:r>
              <a:rPr lang="pt-BR" sz="2000" b="1" dirty="0">
                <a:latin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</a:rPr>
              <a:t>(utilizam hidrolisados carne e soja, extratos de  levedura, 			sangue, soro, leite, solo e </a:t>
            </a:r>
            <a:r>
              <a:rPr lang="pt-BR" sz="2000" dirty="0" err="1">
                <a:latin typeface="Calibri" pitchFamily="34" charset="0"/>
              </a:rPr>
              <a:t>rúmem</a:t>
            </a:r>
            <a:r>
              <a:rPr lang="pt-BR" sz="2000" dirty="0">
                <a:latin typeface="Calibri" pitchFamily="34" charset="0"/>
              </a:rPr>
              <a:t> de bovino)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303718" y="1036161"/>
            <a:ext cx="8820472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pt-BR" sz="2000" dirty="0">
                <a:solidFill>
                  <a:srgbClr val="009900"/>
                </a:solidFill>
                <a:latin typeface="Calibri" pitchFamily="34" charset="0"/>
              </a:rPr>
              <a:t>Não existe um meio de cultura universal, mas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pt-BR" sz="2000" dirty="0">
                <a:solidFill>
                  <a:srgbClr val="009900"/>
                </a:solidFill>
                <a:latin typeface="Calibri" pitchFamily="34" charset="0"/>
              </a:rPr>
              <a:t>Existem vários tipos meios para diversas finalidades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pt-BR" sz="2000" dirty="0">
              <a:solidFill>
                <a:schemeClr val="hlink"/>
              </a:solidFill>
              <a:latin typeface="Calibri" pitchFamily="34" charset="0"/>
            </a:endParaRP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pt-BR" sz="2000" dirty="0">
                <a:latin typeface="Calibri" pitchFamily="34" charset="0"/>
              </a:rPr>
              <a:t>Para obter sucesso no cultivo de microrganismos é necessário o conhecimento de suas </a:t>
            </a:r>
            <a:r>
              <a:rPr lang="pt-BR" sz="2000" b="1" dirty="0">
                <a:latin typeface="Calibri" pitchFamily="34" charset="0"/>
              </a:rPr>
              <a:t>exigências nutricionais</a:t>
            </a:r>
            <a:r>
              <a:rPr lang="pt-BR" sz="2000" dirty="0">
                <a:latin typeface="Calibri" pitchFamily="34" charset="0"/>
              </a:rPr>
              <a:t>, para que os </a:t>
            </a:r>
            <a:r>
              <a:rPr lang="pt-BR" sz="2000" b="1" dirty="0">
                <a:latin typeface="Calibri" pitchFamily="34" charset="0"/>
              </a:rPr>
              <a:t>nutrientes </a:t>
            </a:r>
            <a:r>
              <a:rPr lang="pt-BR" sz="2000" dirty="0">
                <a:latin typeface="Calibri" pitchFamily="34" charset="0"/>
              </a:rPr>
              <a:t>sejam fornecidos de </a:t>
            </a:r>
            <a:r>
              <a:rPr lang="pt-BR" sz="2000" b="1" dirty="0">
                <a:latin typeface="Calibri" pitchFamily="34" charset="0"/>
              </a:rPr>
              <a:t>forma e proporção adequada.</a:t>
            </a:r>
            <a:endParaRPr lang="pt-BR" sz="2000" dirty="0">
              <a:latin typeface="Calibri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pt-BR" sz="2000" b="1" dirty="0">
                <a:latin typeface="Calibri" pitchFamily="34" charset="0"/>
              </a:rPr>
              <a:t>	</a:t>
            </a:r>
          </a:p>
        </p:txBody>
      </p:sp>
      <p:sp>
        <p:nvSpPr>
          <p:cNvPr id="34822" name="AutoShape 8"/>
          <p:cNvSpPr>
            <a:spLocks/>
          </p:cNvSpPr>
          <p:nvPr/>
        </p:nvSpPr>
        <p:spPr bwMode="auto">
          <a:xfrm>
            <a:off x="1063602" y="3785443"/>
            <a:ext cx="193675" cy="2160587"/>
          </a:xfrm>
          <a:prstGeom prst="leftBrace">
            <a:avLst>
              <a:gd name="adj1" fmla="val 9890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Untitled7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92485" y="1099170"/>
            <a:ext cx="8800690" cy="576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10"/>
          <p:cNvSpPr>
            <a:spLocks noChangeArrowheads="1"/>
          </p:cNvSpPr>
          <p:nvPr/>
        </p:nvSpPr>
        <p:spPr bwMode="auto">
          <a:xfrm>
            <a:off x="179512" y="188640"/>
            <a:ext cx="8713663" cy="863873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200" dirty="0">
                <a:solidFill>
                  <a:srgbClr val="C00000"/>
                </a:solidFill>
                <a:latin typeface="Calibri" pitchFamily="34" charset="0"/>
              </a:rPr>
              <a:t>Meios de cultura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ixaDeTexto 1"/>
          <p:cNvSpPr txBox="1">
            <a:spLocks noChangeArrowheads="1"/>
          </p:cNvSpPr>
          <p:nvPr/>
        </p:nvSpPr>
        <p:spPr bwMode="auto">
          <a:xfrm>
            <a:off x="1638300" y="0"/>
            <a:ext cx="5867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Componentes de meio de cultivo complexos</a:t>
            </a:r>
          </a:p>
          <a:p>
            <a:endParaRPr lang="pt-BR" sz="24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pt-BR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6562" name="Picture 2" descr="http://scielo.isciii.es/img/revistas/azoo/v59n227/art5_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3720"/>
            <a:ext cx="3995936" cy="595442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153030" y="65351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Extrato de levedura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5684" y="653510"/>
            <a:ext cx="4712252" cy="620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4572000" y="47667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Melaço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pt-BR" dirty="0"/>
              <a:t>Crescimento microbiano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342900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Medidas de crescimento microbiano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  <a:solidFill>
            <a:srgbClr val="008080"/>
          </a:solidFill>
        </p:spPr>
        <p:txBody>
          <a:bodyPr/>
          <a:lstStyle/>
          <a:p>
            <a:pPr eaLnBrk="1" hangingPunct="1"/>
            <a:r>
              <a:rPr lang="pt-BR" sz="2400" b="1">
                <a:solidFill>
                  <a:schemeClr val="bg1"/>
                </a:solidFill>
              </a:rPr>
              <a:t>MEDIDAS DO CRESCIMENTO MICROBIANO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1412875"/>
            <a:ext cx="7632700" cy="3744913"/>
          </a:xfrm>
        </p:spPr>
        <p:txBody>
          <a:bodyPr/>
          <a:lstStyle/>
          <a:p>
            <a:pPr indent="-160338" eaLnBrk="1" hangingPunct="1">
              <a:lnSpc>
                <a:spcPct val="80000"/>
              </a:lnSpc>
              <a:defRPr/>
            </a:pPr>
            <a:r>
              <a:rPr lang="pt-BR" sz="2000" b="1" dirty="0"/>
              <a:t>Podem ser realizadas pelos seguintes métodos:</a:t>
            </a:r>
          </a:p>
          <a:p>
            <a:pPr indent="-160338" eaLnBrk="1" hangingPunct="1">
              <a:lnSpc>
                <a:spcPct val="80000"/>
              </a:lnSpc>
              <a:defRPr/>
            </a:pPr>
            <a:endParaRPr lang="pt-BR" sz="2000" b="1" dirty="0"/>
          </a:p>
          <a:p>
            <a:pPr indent="-160338" eaLnBrk="1" hangingPunct="1">
              <a:lnSpc>
                <a:spcPct val="80000"/>
              </a:lnSpc>
              <a:buFontTx/>
              <a:buNone/>
              <a:defRPr/>
            </a:pPr>
            <a:r>
              <a:rPr lang="pt-BR" sz="2000" dirty="0"/>
              <a:t>	1) </a:t>
            </a: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Massa seca total das próprias células</a:t>
            </a:r>
          </a:p>
          <a:p>
            <a:pPr indent="-160338" eaLnBrk="1" hangingPunct="1">
              <a:lnSpc>
                <a:spcPct val="150000"/>
              </a:lnSpc>
              <a:buFontTx/>
              <a:buNone/>
              <a:defRPr/>
            </a:pPr>
            <a:r>
              <a:rPr lang="pt-BR" sz="2000" b="1" dirty="0"/>
              <a:t>		</a:t>
            </a:r>
            <a:r>
              <a:rPr lang="pt-BR" sz="2000" dirty="0"/>
              <a:t>filtração, secagem e pesagem (análise gravimétrica)</a:t>
            </a:r>
          </a:p>
          <a:p>
            <a:pPr indent="-160338" eaLnBrk="1" hangingPunct="1">
              <a:lnSpc>
                <a:spcPct val="170000"/>
              </a:lnSpc>
              <a:buFontTx/>
              <a:buNone/>
              <a:defRPr/>
            </a:pPr>
            <a:r>
              <a:rPr lang="pt-BR" sz="2000" dirty="0"/>
              <a:t>	2) </a:t>
            </a: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Determinação de algum componente celular</a:t>
            </a:r>
          </a:p>
          <a:p>
            <a:pPr indent="-160338" eaLnBrk="1" hangingPunct="1">
              <a:lnSpc>
                <a:spcPct val="170000"/>
              </a:lnSpc>
              <a:buFontTx/>
              <a:buNone/>
              <a:defRPr/>
            </a:pPr>
            <a:r>
              <a:rPr lang="pt-BR" sz="2000" dirty="0"/>
              <a:t>		 Nitrogênio, DNA, ATP (Ex: N 13 a 15 % </a:t>
            </a:r>
            <a:r>
              <a:rPr lang="pt-BR" sz="2000" dirty="0" err="1"/>
              <a:t>cel</a:t>
            </a:r>
            <a:r>
              <a:rPr lang="pt-BR" sz="2000" dirty="0"/>
              <a:t> bacteriana)</a:t>
            </a:r>
          </a:p>
          <a:p>
            <a:pPr indent="-160338" eaLnBrk="1" hangingPunct="1">
              <a:lnSpc>
                <a:spcPct val="170000"/>
              </a:lnSpc>
              <a:buFontTx/>
              <a:buNone/>
              <a:defRPr/>
            </a:pPr>
            <a:r>
              <a:rPr lang="pt-BR" sz="2000" b="1" dirty="0"/>
              <a:t>	</a:t>
            </a:r>
            <a:r>
              <a:rPr lang="pt-BR" sz="2000" dirty="0"/>
              <a:t>3) </a:t>
            </a: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Atividade metabólica</a:t>
            </a:r>
          </a:p>
          <a:p>
            <a:pPr indent="-160338" eaLnBrk="1" hangingPunct="1">
              <a:lnSpc>
                <a:spcPct val="80000"/>
              </a:lnSpc>
              <a:buFontTx/>
              <a:buNone/>
              <a:defRPr/>
            </a:pPr>
            <a:r>
              <a:rPr lang="pt-BR" sz="2000" dirty="0"/>
              <a:t>	</a:t>
            </a:r>
          </a:p>
          <a:p>
            <a:pPr indent="-160338" eaLnBrk="1" hangingPunct="1">
              <a:lnSpc>
                <a:spcPct val="80000"/>
              </a:lnSpc>
              <a:buFontTx/>
              <a:buNone/>
              <a:defRPr/>
            </a:pPr>
            <a:endParaRPr lang="pt-BR" sz="2000" dirty="0"/>
          </a:p>
          <a:p>
            <a:pPr indent="-160338" eaLnBrk="1" hangingPunct="1">
              <a:lnSpc>
                <a:spcPct val="80000"/>
              </a:lnSpc>
              <a:buFontTx/>
              <a:buNone/>
              <a:defRPr/>
            </a:pPr>
            <a:r>
              <a:rPr lang="pt-BR" sz="2000" dirty="0"/>
              <a:t>	3) </a:t>
            </a: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Variação no número de células</a:t>
            </a:r>
          </a:p>
          <a:p>
            <a:pPr indent="-160338" eaLnBrk="1" hangingPunct="1">
              <a:lnSpc>
                <a:spcPct val="110000"/>
              </a:lnSpc>
              <a:buFontTx/>
              <a:buNone/>
              <a:defRPr/>
            </a:pPr>
            <a:r>
              <a:rPr lang="pt-BR" sz="2000" dirty="0">
                <a:solidFill>
                  <a:srgbClr val="0033CC"/>
                </a:solidFill>
              </a:rPr>
              <a:t>	</a:t>
            </a:r>
            <a:r>
              <a:rPr lang="pt-BR" sz="2000" dirty="0"/>
              <a:t>   a) contagem de células totais (direta)</a:t>
            </a:r>
          </a:p>
          <a:p>
            <a:pPr indent="-160338" eaLnBrk="1" hangingPunct="1">
              <a:lnSpc>
                <a:spcPct val="110000"/>
              </a:lnSpc>
              <a:buFontTx/>
              <a:buNone/>
              <a:defRPr/>
            </a:pPr>
            <a:r>
              <a:rPr lang="pt-BR" sz="2000" dirty="0"/>
              <a:t>	   b) contagem de células viáveis (indireta)</a:t>
            </a:r>
          </a:p>
        </p:txBody>
      </p:sp>
      <p:sp>
        <p:nvSpPr>
          <p:cNvPr id="10244" name="CaixaDeTexto 5"/>
          <p:cNvSpPr txBox="1">
            <a:spLocks noChangeArrowheads="1"/>
          </p:cNvSpPr>
          <p:nvPr/>
        </p:nvSpPr>
        <p:spPr bwMode="auto">
          <a:xfrm>
            <a:off x="1187450" y="4581525"/>
            <a:ext cx="77771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C</a:t>
            </a:r>
            <a:r>
              <a:rPr lang="pt-BR" baseline="-25000"/>
              <a:t>6</a:t>
            </a:r>
            <a:r>
              <a:rPr lang="pt-BR"/>
              <a:t>H</a:t>
            </a:r>
            <a:r>
              <a:rPr lang="pt-BR" baseline="-25000"/>
              <a:t>12</a:t>
            </a:r>
            <a:r>
              <a:rPr lang="pt-BR"/>
              <a:t>O</a:t>
            </a:r>
            <a:r>
              <a:rPr lang="pt-BR" baseline="-25000"/>
              <a:t>6</a:t>
            </a:r>
            <a:r>
              <a:rPr lang="pt-BR"/>
              <a:t>  +  3O</a:t>
            </a:r>
            <a:r>
              <a:rPr lang="pt-BR" baseline="-25000"/>
              <a:t>2</a:t>
            </a:r>
            <a:r>
              <a:rPr lang="pt-BR"/>
              <a:t>  +  0,48NH</a:t>
            </a:r>
            <a:r>
              <a:rPr lang="pt-BR" baseline="-25000"/>
              <a:t>3</a:t>
            </a:r>
            <a:r>
              <a:rPr lang="pt-BR"/>
              <a:t>          0,48 C</a:t>
            </a:r>
            <a:r>
              <a:rPr lang="pt-BR" baseline="-25000"/>
              <a:t>6</a:t>
            </a:r>
            <a:r>
              <a:rPr lang="pt-BR"/>
              <a:t>H</a:t>
            </a:r>
            <a:r>
              <a:rPr lang="pt-BR" baseline="-25000"/>
              <a:t>10</a:t>
            </a:r>
            <a:r>
              <a:rPr lang="pt-BR"/>
              <a:t>NO</a:t>
            </a:r>
            <a:r>
              <a:rPr lang="pt-BR" baseline="-25000"/>
              <a:t>3</a:t>
            </a:r>
            <a:r>
              <a:rPr lang="pt-BR"/>
              <a:t>  +  4,32H</a:t>
            </a:r>
            <a:r>
              <a:rPr lang="pt-BR" baseline="-25000"/>
              <a:t>2</a:t>
            </a:r>
            <a:r>
              <a:rPr lang="pt-BR"/>
              <a:t>O  +  3,12CO</a:t>
            </a:r>
            <a:r>
              <a:rPr lang="pt-BR" baseline="-25000"/>
              <a:t>2</a:t>
            </a:r>
          </a:p>
        </p:txBody>
      </p:sp>
      <p:cxnSp>
        <p:nvCxnSpPr>
          <p:cNvPr id="8" name="Conector de seta reta 7"/>
          <p:cNvCxnSpPr/>
          <p:nvPr/>
        </p:nvCxnSpPr>
        <p:spPr>
          <a:xfrm>
            <a:off x="4211638" y="4724400"/>
            <a:ext cx="5048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e 8"/>
          <p:cNvSpPr/>
          <p:nvPr/>
        </p:nvSpPr>
        <p:spPr>
          <a:xfrm>
            <a:off x="7885113" y="4437063"/>
            <a:ext cx="1079500" cy="792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4787900" y="4437063"/>
            <a:ext cx="1584325" cy="7921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686800" cy="939800"/>
          </a:xfrm>
          <a:solidFill>
            <a:schemeClr val="hlink"/>
          </a:solidFill>
        </p:spPr>
        <p:txBody>
          <a:bodyPr/>
          <a:lstStyle/>
          <a:p>
            <a:pPr algn="l" eaLnBrk="1" hangingPunct="1"/>
            <a:r>
              <a:rPr lang="pt-BR" sz="2000" b="1" dirty="0">
                <a:solidFill>
                  <a:schemeClr val="bg1"/>
                </a:solidFill>
              </a:rPr>
              <a:t>Massa seca</a:t>
            </a:r>
          </a:p>
        </p:txBody>
      </p:sp>
      <p:pic>
        <p:nvPicPr>
          <p:cNvPr id="5" name="Picture 8" descr="figura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692240"/>
            <a:ext cx="3960440" cy="3473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686800" cy="939800"/>
          </a:xfrm>
          <a:solidFill>
            <a:schemeClr val="hlink"/>
          </a:solidFill>
        </p:spPr>
        <p:txBody>
          <a:bodyPr/>
          <a:lstStyle/>
          <a:p>
            <a:pPr algn="l" eaLnBrk="1" hangingPunct="1"/>
            <a:r>
              <a:rPr lang="pt-BR" sz="2000" b="1">
                <a:solidFill>
                  <a:schemeClr val="bg1"/>
                </a:solidFill>
              </a:rPr>
              <a:t>Contagem de células viáveis (indireta)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8435975" cy="676275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endParaRPr lang="pt-BR" sz="2400"/>
          </a:p>
          <a:p>
            <a:pPr eaLnBrk="1" hangingPunct="1">
              <a:buFontTx/>
              <a:buNone/>
            </a:pPr>
            <a:r>
              <a:rPr lang="pt-BR" sz="2400"/>
              <a:t>Contagem das colônias formadas em meio de cultura em placas.</a:t>
            </a:r>
          </a:p>
        </p:txBody>
      </p:sp>
      <p:graphicFrame>
        <p:nvGraphicFramePr>
          <p:cNvPr id="3074" name="Object 1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23850" y="2997200"/>
          <a:ext cx="8615363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o Photo Editor" r:id="rId2" imgW="6725589" imgH="1448002" progId="">
                  <p:embed/>
                </p:oleObj>
              </mc:Choice>
              <mc:Fallback>
                <p:oleObj name="Foto do Photo Editor" r:id="rId2" imgW="6725589" imgH="1448002" progId="">
                  <p:embed/>
                  <p:pic>
                    <p:nvPicPr>
                      <p:cNvPr id="307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997200"/>
                        <a:ext cx="8615363" cy="185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C0C0C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250825" y="4652963"/>
            <a:ext cx="4032250" cy="836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>
                <a:latin typeface="25"/>
              </a:rPr>
              <a:t>São empregadas várias diluições decimais porque é difícil prever o número de viáveis.</a:t>
            </a:r>
          </a:p>
          <a:p>
            <a:pPr>
              <a:spcBef>
                <a:spcPct val="50000"/>
              </a:spcBef>
            </a:pPr>
            <a:r>
              <a:rPr lang="pt-BR" sz="1400" b="1">
                <a:latin typeface="25"/>
              </a:rPr>
              <a:t>É contada a placa com 30 a 300 colônias</a:t>
            </a:r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52513"/>
            <a:ext cx="5148263" cy="1152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pt-BR" sz="1800"/>
          </a:p>
          <a:p>
            <a:pPr eaLnBrk="1" hangingPunct="1">
              <a:lnSpc>
                <a:spcPct val="90000"/>
              </a:lnSpc>
            </a:pPr>
            <a:r>
              <a:rPr lang="pt-BR" sz="1800" b="1"/>
              <a:t>Diluição das suspensões celulares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sz="1800"/>
              <a:t>	Amostras concentradas precisam ser diluídas</a:t>
            </a:r>
            <a:endParaRPr lang="pt-BR" sz="1800" b="1"/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25538"/>
            <a:ext cx="4176713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250825" y="115888"/>
            <a:ext cx="8686800" cy="9398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0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Contagem de células viáveis (indireta)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54088"/>
          </a:xfrm>
          <a:solidFill>
            <a:srgbClr val="C0C0C0"/>
          </a:solidFill>
        </p:spPr>
        <p:txBody>
          <a:bodyPr/>
          <a:lstStyle/>
          <a:p>
            <a:pPr algn="l" eaLnBrk="1" hangingPunct="1"/>
            <a:r>
              <a:rPr lang="pt-BR" sz="1800"/>
              <a:t>MEDIDAS DO CRESCIMENTO MICROBIANO - Outros métodos</a:t>
            </a:r>
            <a:br>
              <a:rPr lang="pt-BR" sz="1800"/>
            </a:br>
            <a:endParaRPr lang="pt-BR" sz="180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908050"/>
            <a:ext cx="6985000" cy="1441450"/>
          </a:xfrm>
        </p:spPr>
        <p:txBody>
          <a:bodyPr/>
          <a:lstStyle/>
          <a:p>
            <a:pPr marL="185738" indent="-185738" eaLnBrk="1" hangingPunct="1">
              <a:lnSpc>
                <a:spcPct val="80000"/>
              </a:lnSpc>
            </a:pPr>
            <a:endParaRPr lang="pt-BR" sz="2000"/>
          </a:p>
          <a:p>
            <a:pPr marL="185738" indent="-185738" eaLnBrk="1" hangingPunct="1">
              <a:lnSpc>
                <a:spcPct val="90000"/>
              </a:lnSpc>
              <a:buFontTx/>
              <a:buNone/>
            </a:pPr>
            <a:r>
              <a:rPr lang="pt-BR" sz="1800"/>
              <a:t>	</a:t>
            </a:r>
            <a:r>
              <a:rPr lang="pt-BR" sz="2000" b="1"/>
              <a:t>Turbidimetria</a:t>
            </a:r>
            <a:endParaRPr lang="pt-BR" sz="1800"/>
          </a:p>
          <a:p>
            <a:pPr marL="185738" indent="-185738" eaLnBrk="1" hangingPunct="1">
              <a:lnSpc>
                <a:spcPct val="80000"/>
              </a:lnSpc>
              <a:buFontTx/>
              <a:buNone/>
            </a:pPr>
            <a:r>
              <a:rPr lang="pt-BR" sz="1800"/>
              <a:t>	As células dispersam a luz e quanto mais células mais turvo é o meio</a:t>
            </a:r>
          </a:p>
          <a:p>
            <a:pPr marL="185738" indent="-185738" eaLnBrk="1" hangingPunct="1">
              <a:lnSpc>
                <a:spcPct val="80000"/>
              </a:lnSpc>
              <a:buFontTx/>
              <a:buNone/>
            </a:pPr>
            <a:endParaRPr lang="pt-BR" sz="1800"/>
          </a:p>
          <a:p>
            <a:pPr marL="185738" indent="-185738" eaLnBrk="1" hangingPunct="1">
              <a:lnSpc>
                <a:spcPct val="80000"/>
              </a:lnSpc>
              <a:buFontTx/>
              <a:buNone/>
            </a:pPr>
            <a:r>
              <a:rPr lang="pt-BR" sz="1800"/>
              <a:t>	Pode ser medida com um espectrofotômetro (600 ou 660 nm)</a:t>
            </a:r>
            <a:endParaRPr lang="pt-BR" sz="1800" b="1"/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539750" y="5445125"/>
            <a:ext cx="5295900" cy="554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sz="1500">
                <a:latin typeface="Calibri" pitchFamily="34" charset="0"/>
              </a:rPr>
              <a:t> O uso da </a:t>
            </a:r>
            <a:r>
              <a:rPr lang="pt-BR" sz="1500" b="1">
                <a:latin typeface="Calibri" pitchFamily="34" charset="0"/>
              </a:rPr>
              <a:t>turbidimetria</a:t>
            </a:r>
            <a:r>
              <a:rPr lang="pt-BR" sz="1500">
                <a:latin typeface="Calibri" pitchFamily="34" charset="0"/>
              </a:rPr>
              <a:t> exige a construção de uma curva padrão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t-BR" sz="1500">
                <a:latin typeface="Calibri" pitchFamily="34" charset="0"/>
              </a:rPr>
              <a:t>   Turbidez X quantidade de células para verificar se há linearidade</a:t>
            </a:r>
          </a:p>
        </p:txBody>
      </p: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2420938"/>
            <a:ext cx="88677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"/>
          <p:cNvGrpSpPr>
            <a:grpSpLocks/>
          </p:cNvGrpSpPr>
          <p:nvPr/>
        </p:nvGrpSpPr>
        <p:grpSpPr bwMode="auto">
          <a:xfrm>
            <a:off x="539750" y="908050"/>
            <a:ext cx="5111750" cy="2881313"/>
            <a:chOff x="467544" y="476672"/>
            <a:chExt cx="6146470" cy="3660628"/>
          </a:xfrm>
        </p:grpSpPr>
        <p:pic>
          <p:nvPicPr>
            <p:cNvPr id="15365" name="Picture 2" descr="http://origin-ars.els-cdn.com/content/image/1-s2.0-S0167701298000384-gr4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476672"/>
              <a:ext cx="6146470" cy="3660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6" name="CaixaDeTexto 2"/>
            <p:cNvSpPr txBox="1">
              <a:spLocks noChangeArrowheads="1"/>
            </p:cNvSpPr>
            <p:nvPr/>
          </p:nvSpPr>
          <p:spPr bwMode="auto">
            <a:xfrm>
              <a:off x="2267744" y="3789040"/>
              <a:ext cx="144016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600">
                  <a:latin typeface="Calibri" pitchFamily="34" charset="0"/>
                </a:rPr>
                <a:t>Massa seca</a:t>
              </a:r>
            </a:p>
          </p:txBody>
        </p:sp>
      </p:grpSp>
      <p:graphicFrame>
        <p:nvGraphicFramePr>
          <p:cNvPr id="5" name="Gráfico 4"/>
          <p:cNvGraphicFramePr>
            <a:graphicFrameLocks/>
          </p:cNvGraphicFramePr>
          <p:nvPr/>
        </p:nvGraphicFramePr>
        <p:xfrm>
          <a:off x="4211960" y="3645024"/>
          <a:ext cx="4680520" cy="28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64" name="CaixaDeTexto 5"/>
          <p:cNvSpPr txBox="1">
            <a:spLocks noChangeArrowheads="1"/>
          </p:cNvSpPr>
          <p:nvPr/>
        </p:nvSpPr>
        <p:spPr bwMode="auto">
          <a:xfrm>
            <a:off x="971550" y="188913"/>
            <a:ext cx="5472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>
                <a:latin typeface="Calibri" pitchFamily="34" charset="0"/>
              </a:rPr>
              <a:t>Relacionando medidas de crescimento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1"/>
          <p:cNvSpPr txBox="1">
            <a:spLocks noChangeArrowheads="1"/>
          </p:cNvSpPr>
          <p:nvPr/>
        </p:nvSpPr>
        <p:spPr bwMode="auto">
          <a:xfrm>
            <a:off x="652463" y="213360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542902" y="1615342"/>
            <a:ext cx="79201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latin typeface="Calibri" pitchFamily="34" charset="0"/>
              </a:rPr>
              <a:t>1- Coleções de cultura de microrganismos (CCM)</a:t>
            </a:r>
          </a:p>
        </p:txBody>
      </p:sp>
      <p:sp>
        <p:nvSpPr>
          <p:cNvPr id="11268" name="Título 10"/>
          <p:cNvSpPr>
            <a:spLocks noGrp="1"/>
          </p:cNvSpPr>
          <p:nvPr>
            <p:ph type="title"/>
          </p:nvPr>
        </p:nvSpPr>
        <p:spPr>
          <a:xfrm>
            <a:off x="388166" y="332656"/>
            <a:ext cx="8229600" cy="1143000"/>
          </a:xfrm>
        </p:spPr>
        <p:txBody>
          <a:bodyPr/>
          <a:lstStyle/>
          <a:p>
            <a:pPr eaLnBrk="1" hangingPunct="1"/>
            <a:r>
              <a:rPr lang="pt-BR" sz="3600" b="1" dirty="0"/>
              <a:t>Obtenção  do microrganismo</a:t>
            </a: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542901" y="2932654"/>
            <a:ext cx="792012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400" dirty="0" err="1">
                <a:latin typeface="Calibri" pitchFamily="34" charset="0"/>
              </a:rPr>
              <a:t>CCMs</a:t>
            </a:r>
            <a:r>
              <a:rPr lang="pt-BR" sz="2400" dirty="0">
                <a:latin typeface="Calibri" pitchFamily="34" charset="0"/>
              </a:rPr>
              <a:t> são centros de conservação de recursos genéticos </a:t>
            </a:r>
            <a:r>
              <a:rPr lang="pt-BR" sz="2400" i="1" dirty="0" err="1">
                <a:latin typeface="Calibri" pitchFamily="34" charset="0"/>
              </a:rPr>
              <a:t>ex-situ</a:t>
            </a:r>
            <a:r>
              <a:rPr lang="pt-BR" sz="2400" dirty="0">
                <a:latin typeface="Calibri" pitchFamily="34" charset="0"/>
              </a:rPr>
              <a:t>, que têm como função principal, a aquisição, caracterização, manutenção e </a:t>
            </a:r>
            <a:r>
              <a:rPr lang="pt-BR" sz="2400" b="1" dirty="0">
                <a:latin typeface="Calibri" pitchFamily="34" charset="0"/>
              </a:rPr>
              <a:t>distribuição de microrganismos</a:t>
            </a:r>
            <a:r>
              <a:rPr lang="pt-BR" sz="2400" dirty="0">
                <a:latin typeface="Calibri" pitchFamily="34" charset="0"/>
              </a:rPr>
              <a:t>, células autenticadas e </a:t>
            </a:r>
            <a:r>
              <a:rPr lang="pt-BR" sz="2400" b="1" dirty="0">
                <a:latin typeface="Calibri" pitchFamily="34" charset="0"/>
              </a:rPr>
              <a:t>reagentes biológicos certificados</a:t>
            </a:r>
            <a:r>
              <a:rPr lang="pt-BR" sz="2400" dirty="0">
                <a:latin typeface="Calibri" pitchFamily="34" charset="0"/>
              </a:rPr>
              <a:t>. Estas coleções atuam também como provedores de serviços especializados e centros de informação.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233D44C-EB15-47E7-83F4-04A1F52A0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03" y="333399"/>
            <a:ext cx="8135938" cy="590391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25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/>
          </a:p>
        </p:txBody>
      </p:sp>
      <p:pic>
        <p:nvPicPr>
          <p:cNvPr id="12291" name="Picture 2" descr="http://ccala.butbn.cas.cz/images/Culture%20Collectio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64674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https://system.netsuite.com/core/media/media.nl?id=41&amp;c=915960&amp;h=129f3526f44956dae36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257675"/>
            <a:ext cx="35718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" descr="http://img.scoop.it/d2vrotOb2NDa5m50ZgEg9zl72eJkfbmt4t8yenImKBVaiQDB_Rd1H6kmuBWtceB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8870" y="3187701"/>
            <a:ext cx="3320800" cy="333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 descr="http://www.wfcc.info/images/header.jpg"/>
          <p:cNvPicPr>
            <a:picLocks noChangeAspect="1" noChangeArrowheads="1"/>
          </p:cNvPicPr>
          <p:nvPr/>
        </p:nvPicPr>
        <p:blipFill>
          <a:blip r:embed="rId5" cstate="print"/>
          <a:srcRect t="7800" b="4916"/>
          <a:stretch>
            <a:fillRect/>
          </a:stretch>
        </p:blipFill>
        <p:spPr bwMode="auto">
          <a:xfrm>
            <a:off x="161131" y="6154338"/>
            <a:ext cx="882173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0" y="0"/>
            <a:ext cx="74168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Calibri" pitchFamily="34" charset="0"/>
              </a:rPr>
              <a:t>1- Coleções de cultura de microrganismos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542573C-29BE-479A-BBA0-6356659A05C4}"/>
              </a:ext>
            </a:extLst>
          </p:cNvPr>
          <p:cNvSpPr txBox="1"/>
          <p:nvPr/>
        </p:nvSpPr>
        <p:spPr>
          <a:xfrm>
            <a:off x="6628035" y="1371690"/>
            <a:ext cx="235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Cultura </a:t>
            </a:r>
            <a:r>
              <a:rPr lang="de-DE" dirty="0" err="1"/>
              <a:t>fresca</a:t>
            </a:r>
            <a:endParaRPr lang="de-DE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92EE27-3701-4B80-8334-3B92C2E4D1C3}"/>
              </a:ext>
            </a:extLst>
          </p:cNvPr>
          <p:cNvSpPr txBox="1"/>
          <p:nvPr/>
        </p:nvSpPr>
        <p:spPr>
          <a:xfrm>
            <a:off x="6239383" y="6092587"/>
            <a:ext cx="235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Cultura – 80°C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B9524C5-1BAC-4E7B-8E5B-CCCA0D5CC086}"/>
              </a:ext>
            </a:extLst>
          </p:cNvPr>
          <p:cNvSpPr txBox="1"/>
          <p:nvPr/>
        </p:nvSpPr>
        <p:spPr>
          <a:xfrm>
            <a:off x="2833780" y="5823106"/>
            <a:ext cx="235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Cultura </a:t>
            </a:r>
            <a:r>
              <a:rPr lang="de-DE" dirty="0" err="1"/>
              <a:t>liofilizada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115616" y="404664"/>
          <a:ext cx="7056784" cy="590793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6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580">
                <a:tc>
                  <a:txBody>
                    <a:bodyPr/>
                    <a:lstStyle/>
                    <a:p>
                      <a:r>
                        <a:rPr lang="pt-BR" sz="1400" dirty="0" err="1"/>
                        <a:t>Acronym</a:t>
                      </a:r>
                      <a:endParaRPr lang="pt-BR" sz="1400" dirty="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WDCM Number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Collection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Region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649">
                <a:tc>
                  <a:txBody>
                    <a:bodyPr/>
                    <a:lstStyle/>
                    <a:p>
                      <a:r>
                        <a:rPr lang="pt-BR" sz="1400"/>
                        <a:t>ARSEF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2" action="ppaction://hlinkfile"/>
                        </a:rPr>
                        <a:t>WDCM 112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ARS Collection of </a:t>
                      </a:r>
                      <a:r>
                        <a:rPr lang="en-US" sz="1400" dirty="0" err="1"/>
                        <a:t>Entomopathogenic</a:t>
                      </a:r>
                      <a:r>
                        <a:rPr lang="en-US" sz="1400" dirty="0"/>
                        <a:t> Fungi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114">
                <a:tc>
                  <a:txBody>
                    <a:bodyPr/>
                    <a:lstStyle/>
                    <a:p>
                      <a:r>
                        <a:rPr lang="pt-BR" sz="1400"/>
                        <a:t>ATCC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3" action="ppaction://hlinkfile"/>
                        </a:rPr>
                        <a:t>WDCM 1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American Type Culture Collection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114">
                <a:tc>
                  <a:txBody>
                    <a:bodyPr/>
                    <a:lstStyle/>
                    <a:p>
                      <a:r>
                        <a:rPr lang="pt-BR" sz="1400"/>
                        <a:t>BGSC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4" action="ppaction://hlinkfile"/>
                        </a:rPr>
                        <a:t>WDCM 573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Bacillus Genetic Stock Center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183">
                <a:tc>
                  <a:txBody>
                    <a:bodyPr/>
                    <a:lstStyle/>
                    <a:p>
                      <a:r>
                        <a:rPr lang="pt-BR" sz="1400"/>
                        <a:t>BRCC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5" action="ppaction://hlinkfile"/>
                        </a:rPr>
                        <a:t>WDCM 540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USDA-ARS Rhizobium Germplasm Resource Collection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786">
                <a:tc>
                  <a:txBody>
                    <a:bodyPr/>
                    <a:lstStyle/>
                    <a:p>
                      <a:r>
                        <a:rPr lang="pt-BR" sz="1400"/>
                        <a:t>CCMP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6" action="ppaction://hlinkfile"/>
                        </a:rPr>
                        <a:t>WDCM 2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Provasoli-Guillard National Center for Culture of Marine Phytoplankton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580">
                <a:tc>
                  <a:txBody>
                    <a:bodyPr/>
                    <a:lstStyle/>
                    <a:p>
                      <a:r>
                        <a:rPr lang="pt-BR" sz="1400"/>
                        <a:t>CGSC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7" action="ppaction://hlinkfile"/>
                        </a:rPr>
                        <a:t>WDCM 827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E. coli Genetic Stock Center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580">
                <a:tc>
                  <a:txBody>
                    <a:bodyPr/>
                    <a:lstStyle/>
                    <a:p>
                      <a:r>
                        <a:rPr lang="pt-BR" sz="1400"/>
                        <a:t>DSC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8" action="ppaction://hlinkfile"/>
                        </a:rPr>
                        <a:t>WDCM 849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Dicty Stock Center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649">
                <a:tc>
                  <a:txBody>
                    <a:bodyPr/>
                    <a:lstStyle/>
                    <a:p>
                      <a:r>
                        <a:rPr lang="pt-BR" sz="1400"/>
                        <a:t>DVBID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9" action="ppaction://hlinkfile"/>
                        </a:rPr>
                        <a:t>WDCM 392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 dirty="0" err="1"/>
                        <a:t>Division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Vector-Borne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Infectious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Diseases</a:t>
                      </a:r>
                      <a:endParaRPr lang="pt-BR" sz="1400" dirty="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5114">
                <a:tc>
                  <a:txBody>
                    <a:bodyPr/>
                    <a:lstStyle/>
                    <a:p>
                      <a:r>
                        <a:rPr lang="pt-BR" sz="1400"/>
                        <a:t>FGSC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10" action="ppaction://hlinkfile"/>
                        </a:rPr>
                        <a:t>WDCM 115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Fungal Genetics Stock Center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649">
                <a:tc>
                  <a:txBody>
                    <a:bodyPr/>
                    <a:lstStyle/>
                    <a:p>
                      <a:r>
                        <a:rPr lang="pt-BR" sz="1400"/>
                        <a:t>LMS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11" action="ppaction://hlinkfile"/>
                        </a:rPr>
                        <a:t>WDCM 530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Carolina Biological Supply Company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5114">
                <a:tc>
                  <a:txBody>
                    <a:bodyPr/>
                    <a:lstStyle/>
                    <a:p>
                      <a:r>
                        <a:rPr lang="pt-BR" sz="1400"/>
                        <a:t>NRL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hlinkClick r:id="rId12" action="ppaction://hlinkfile"/>
                        </a:rPr>
                        <a:t>WDCM 350</a:t>
                      </a:r>
                      <a:endParaRPr lang="pt-BR" sz="1400" dirty="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Neisseria Reference Laboratory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8183">
                <a:tc>
                  <a:txBody>
                    <a:bodyPr/>
                    <a:lstStyle/>
                    <a:p>
                      <a:r>
                        <a:rPr lang="pt-BR" sz="1400"/>
                        <a:t>NRRL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13" action="ppaction://hlinkfile"/>
                        </a:rPr>
                        <a:t>WDCM 97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Agricultural Research Service Culture Collection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5114">
                <a:tc>
                  <a:txBody>
                    <a:bodyPr/>
                    <a:lstStyle/>
                    <a:p>
                      <a:r>
                        <a:rPr lang="pt-BR" sz="1400" dirty="0"/>
                        <a:t>OCM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14" action="ppaction://hlinkfile"/>
                        </a:rPr>
                        <a:t>WDCM 592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Oregon Collection of Methanogens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4718">
                <a:tc>
                  <a:txBody>
                    <a:bodyPr/>
                    <a:lstStyle/>
                    <a:p>
                      <a:r>
                        <a:rPr lang="pt-BR" sz="1400"/>
                        <a:t>SRRC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15" action="ppaction://hlinkfile"/>
                        </a:rPr>
                        <a:t>WDCM 751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United States Department of Agriculture, Agricultural Research Service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5114">
                <a:tc>
                  <a:txBody>
                    <a:bodyPr/>
                    <a:lstStyle/>
                    <a:p>
                      <a:r>
                        <a:rPr lang="pt-BR" sz="1400"/>
                        <a:t>TMC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16" action="ppaction://hlinkfile"/>
                        </a:rPr>
                        <a:t>WDCM 858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The Mollicutes Collection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5114">
                <a:tc>
                  <a:txBody>
                    <a:bodyPr/>
                    <a:lstStyle/>
                    <a:p>
                      <a:r>
                        <a:rPr lang="pt-BR" sz="1400"/>
                        <a:t>UCD-FST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17" action="ppaction://hlinkfile"/>
                        </a:rPr>
                        <a:t>WDCM 888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Phaff Yeast Culture Collection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1649">
                <a:tc>
                  <a:txBody>
                    <a:bodyPr/>
                    <a:lstStyle/>
                    <a:p>
                      <a:r>
                        <a:rPr lang="pt-BR" sz="1400"/>
                        <a:t>UMRC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18" action="ppaction://hlinkfile"/>
                        </a:rPr>
                        <a:t>WDCM 125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University of Minnesota Rhizobium Collection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5114">
                <a:tc>
                  <a:txBody>
                    <a:bodyPr/>
                    <a:lstStyle/>
                    <a:p>
                      <a:r>
                        <a:rPr lang="pt-BR" sz="1400"/>
                        <a:t>UPRM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19" action="ppaction://hlinkfile"/>
                        </a:rPr>
                        <a:t>WDCM 76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Rhizobium Culture Collection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8183">
                <a:tc>
                  <a:txBody>
                    <a:bodyPr/>
                    <a:lstStyle/>
                    <a:p>
                      <a:r>
                        <a:rPr lang="pt-BR" sz="1400"/>
                        <a:t>UTEX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20" action="ppaction://hlinkfile"/>
                        </a:rPr>
                        <a:t>WDCM 606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The Culture Collection of Algae at the University of Texas Austin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08580">
                <a:tc>
                  <a:txBody>
                    <a:bodyPr/>
                    <a:lstStyle/>
                    <a:p>
                      <a:r>
                        <a:rPr lang="pt-BR" sz="1400"/>
                        <a:t>WCUM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21" action="ppaction://hlinkfile"/>
                        </a:rPr>
                        <a:t>WDCM 56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Working Collection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5114">
                <a:tc>
                  <a:txBody>
                    <a:bodyPr/>
                    <a:lstStyle/>
                    <a:p>
                      <a:r>
                        <a:rPr lang="pt-BR" sz="1400"/>
                        <a:t>WVDH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hlinkClick r:id="rId22" action="ppaction://hlinkfile"/>
                        </a:rPr>
                        <a:t>WDCM 411</a:t>
                      </a:r>
                      <a:endParaRPr lang="pt-BR" sz="1400"/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/>
                        <a:t>West Virginia Hygienic Laboratory</a:t>
                      </a:r>
                    </a:p>
                  </a:txBody>
                  <a:tcPr marL="15511" marR="15511" marT="7756" marB="7756" anchor="ctr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America</a:t>
                      </a:r>
                    </a:p>
                  </a:txBody>
                  <a:tcPr marL="15511" marR="15511" marT="7756" marB="7756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380880" rIns="0" bIns="380880" anchor="ctr">
            <a:spAutoFit/>
          </a:bodyPr>
          <a:lstStyle/>
          <a:p>
            <a:r>
              <a:rPr lang="pt-BR" sz="1000" b="1">
                <a:solidFill>
                  <a:srgbClr val="0D9243"/>
                </a:solidFill>
                <a:latin typeface="Century Gothic" pitchFamily="34" charset="0"/>
              </a:rPr>
              <a:t>There are </a:t>
            </a:r>
            <a:r>
              <a:rPr lang="pt-BR" sz="1000" b="1">
                <a:solidFill>
                  <a:srgbClr val="185070"/>
                </a:solidFill>
                <a:latin typeface="Century Gothic" pitchFamily="34" charset="0"/>
              </a:rPr>
              <a:t>21</a:t>
            </a:r>
            <a:r>
              <a:rPr lang="pt-BR" sz="1000" b="1">
                <a:solidFill>
                  <a:srgbClr val="0D9243"/>
                </a:solidFill>
                <a:latin typeface="Century Gothic" pitchFamily="34" charset="0"/>
              </a:rPr>
              <a:t> collections in U.S.A.</a:t>
            </a:r>
          </a:p>
          <a:p>
            <a:pPr eaLnBrk="0" hangingPunct="0"/>
            <a:endParaRPr lang="pt-BR"/>
          </a:p>
        </p:txBody>
      </p:sp>
      <p:sp>
        <p:nvSpPr>
          <p:cNvPr id="14340" name="Retângulo 5"/>
          <p:cNvSpPr>
            <a:spLocks noChangeArrowheads="1"/>
          </p:cNvSpPr>
          <p:nvPr/>
        </p:nvSpPr>
        <p:spPr bwMode="auto">
          <a:xfrm>
            <a:off x="3492500" y="0"/>
            <a:ext cx="22006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>
                <a:latin typeface="Calibri" pitchFamily="34" charset="0"/>
                <a:hlinkClick r:id="rId23"/>
              </a:rPr>
              <a:t>http://www.atcc.org/</a:t>
            </a:r>
            <a:endParaRPr lang="pt-BR" dirty="0">
              <a:latin typeface="Calibri" pitchFamily="34" charset="0"/>
            </a:endParaRPr>
          </a:p>
          <a:p>
            <a:endParaRPr lang="pt-BR" dirty="0">
              <a:latin typeface="Calibr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16013" y="836613"/>
            <a:ext cx="7056437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116013" y="3573463"/>
            <a:ext cx="7056437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51520" y="404664"/>
          <a:ext cx="8388424" cy="1283332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1524"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err="1"/>
                        <a:t>Acronym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8" marR="978" marT="978" marB="978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WDCM </a:t>
                      </a:r>
                      <a:r>
                        <a:rPr lang="pt-BR" sz="1000" dirty="0" err="1"/>
                        <a:t>Number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8" marR="978" marT="978" marB="978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Collection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8" marR="978" marT="978" marB="978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Region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8" marR="978" marT="978" marB="97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564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BCCUSP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 dirty="0">
                          <a:hlinkClick r:id="rId2"/>
                        </a:rPr>
                        <a:t>WDCM 844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/>
                        <a:t>Brazilian </a:t>
                      </a:r>
                      <a:r>
                        <a:rPr lang="en-US" sz="1000" dirty="0" err="1"/>
                        <a:t>Cyanobacteria</a:t>
                      </a:r>
                      <a:r>
                        <a:rPr lang="en-US" sz="1000" dirty="0"/>
                        <a:t> Collection - University of Sao Paulo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America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46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BCRJ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3"/>
                        </a:rPr>
                        <a:t>WDCM 649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Rio de Janeiro </a:t>
                      </a:r>
                      <a:r>
                        <a:rPr lang="pt-BR" sz="1000" dirty="0" err="1"/>
                        <a:t>Cell</a:t>
                      </a:r>
                      <a:r>
                        <a:rPr lang="pt-BR" sz="1000" dirty="0"/>
                        <a:t> </a:t>
                      </a:r>
                      <a:r>
                        <a:rPr lang="pt-BR" sz="1000" dirty="0" err="1"/>
                        <a:t>Bank</a:t>
                      </a:r>
                      <a:r>
                        <a:rPr lang="pt-BR" sz="1000" dirty="0"/>
                        <a:t> (Banco de </a:t>
                      </a:r>
                      <a:r>
                        <a:rPr lang="pt-BR" sz="1000" dirty="0" err="1"/>
                        <a:t>Celulas</a:t>
                      </a:r>
                      <a:r>
                        <a:rPr lang="pt-BR" sz="1000" dirty="0"/>
                        <a:t> do Rio de Janeiro)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46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BR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4"/>
                        </a:rPr>
                        <a:t>WDCM 364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Embrapa </a:t>
                      </a:r>
                      <a:r>
                        <a:rPr lang="pt-BR" sz="1000" dirty="0" err="1"/>
                        <a:t>Agrobiology</a:t>
                      </a:r>
                      <a:r>
                        <a:rPr lang="pt-BR" sz="1000" dirty="0"/>
                        <a:t> </a:t>
                      </a:r>
                      <a:r>
                        <a:rPr lang="pt-BR" sz="1000" dirty="0" err="1"/>
                        <a:t>Diazothrophic</a:t>
                      </a:r>
                      <a:r>
                        <a:rPr lang="pt-BR" sz="1000" dirty="0"/>
                        <a:t> Microbial </a:t>
                      </a:r>
                      <a:r>
                        <a:rPr lang="pt-BR" sz="1000" dirty="0" err="1"/>
                        <a:t>Culture</a:t>
                      </a:r>
                      <a:r>
                        <a:rPr lang="pt-BR" sz="1000" dirty="0"/>
                        <a:t> </a:t>
                      </a:r>
                      <a:r>
                        <a:rPr lang="pt-BR" sz="1000" dirty="0" err="1"/>
                        <a:t>Collection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CCB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 dirty="0">
                          <a:hlinkClick r:id="rId5"/>
                        </a:rPr>
                        <a:t>WDCM 713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err="1"/>
                        <a:t>Colecao</a:t>
                      </a:r>
                      <a:r>
                        <a:rPr lang="pt-BR" sz="1000" dirty="0"/>
                        <a:t> de Culturas de </a:t>
                      </a:r>
                      <a:r>
                        <a:rPr lang="pt-BR" sz="1000" dirty="0" err="1"/>
                        <a:t>Basidiomicetos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446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CG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6"/>
                        </a:rPr>
                        <a:t>WDCM 712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/>
                        <a:t>Embrapa</a:t>
                      </a:r>
                      <a:r>
                        <a:rPr lang="en-US" sz="1000" dirty="0"/>
                        <a:t> Genetic Resources and Biotechnology Collection of Fungi of Interest to Biological Control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Fiocruz/CBAM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7"/>
                        </a:rPr>
                        <a:t>WDCM 956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err="1"/>
                        <a:t>Colecao</a:t>
                      </a:r>
                      <a:r>
                        <a:rPr lang="pt-BR" sz="1000" dirty="0"/>
                        <a:t> de </a:t>
                      </a:r>
                      <a:r>
                        <a:rPr lang="pt-BR" sz="1000" dirty="0" err="1"/>
                        <a:t>Bacterias</a:t>
                      </a:r>
                      <a:r>
                        <a:rPr lang="pt-BR" sz="1000" dirty="0"/>
                        <a:t> da </a:t>
                      </a:r>
                      <a:r>
                        <a:rPr lang="pt-BR" sz="1000" dirty="0" err="1"/>
                        <a:t>Amazonia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Fiocruz/CFAM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8"/>
                        </a:rPr>
                        <a:t>WDCM 957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err="1"/>
                        <a:t>Colecao</a:t>
                      </a:r>
                      <a:r>
                        <a:rPr lang="pt-BR" sz="1000" dirty="0"/>
                        <a:t> de Fungos da </a:t>
                      </a:r>
                      <a:r>
                        <a:rPr lang="pt-BR" sz="1000" dirty="0" err="1"/>
                        <a:t>Amazonia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Fiocruz/CFP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9"/>
                        </a:rPr>
                        <a:t>WDCM 951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err="1"/>
                        <a:t>Colecao</a:t>
                      </a:r>
                      <a:r>
                        <a:rPr lang="pt-BR" sz="1000" dirty="0"/>
                        <a:t> de Fungos </a:t>
                      </a:r>
                      <a:r>
                        <a:rPr lang="pt-BR" sz="1000" dirty="0" err="1"/>
                        <a:t>Patogenicos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FTI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10"/>
                        </a:rPr>
                        <a:t>WDCM 716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Centro de Biotecnologia e </a:t>
                      </a:r>
                      <a:r>
                        <a:rPr lang="pt-BR" sz="1000" dirty="0" err="1"/>
                        <a:t>Quimica-CEBIQ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America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IAL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11"/>
                        </a:rPr>
                        <a:t>WDCM 282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Nucleo de Colecao de Microrganismos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America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IALMIC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12"/>
                        </a:rPr>
                        <a:t>WDCM 717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Micoteca do Insituto Adolfo Lutz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America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IOUSP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13"/>
                        </a:rPr>
                        <a:t>WDCM 728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Marine Microalgae Culture Collection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America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0046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IPT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14"/>
                        </a:rPr>
                        <a:t>WDCM 721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Agrupamento de Biotecnologia, Culture Collection of Microorganisms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ITAL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15"/>
                        </a:rPr>
                        <a:t>WDCM 143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Banco de Fermentos Lacticos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70046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LBM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16"/>
                        </a:rPr>
                        <a:t>WDCM 737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Laboratorio de Biologia Molecula Depto de Biologia Celular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LE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17"/>
                        </a:rPr>
                        <a:t>WDCM 313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Servico de Microbiologia e Imunologia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70046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LGM-USP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18"/>
                        </a:rPr>
                        <a:t>WDCM 736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Departamento de Microbiologia Lab. de Genetica de Microrganismos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39831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Micoteca IAL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19"/>
                        </a:rPr>
                        <a:t>WDCM 869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err="1"/>
                        <a:t>Micoteca</a:t>
                      </a:r>
                      <a:r>
                        <a:rPr lang="pt-BR" sz="1000" dirty="0"/>
                        <a:t> do Instituto Adolfo Lutz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America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MMBF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20"/>
                        </a:rPr>
                        <a:t>WDCM 942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err="1"/>
                        <a:t>Micoteca</a:t>
                      </a:r>
                      <a:r>
                        <a:rPr lang="pt-BR" sz="1000" dirty="0"/>
                        <a:t> Mario Barreto Figueiredo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America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UFPEDA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21"/>
                        </a:rPr>
                        <a:t>WDCM 114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Universidade Federal de Pernambuco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America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err="1"/>
                        <a:t>UFScarCC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22"/>
                        </a:rPr>
                        <a:t>WDCM 835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Freshater Microalgae Collection Cultures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470902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URM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23"/>
                        </a:rPr>
                        <a:t>WDCM 604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Universidade Federal de Pernambuco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America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30021"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VTB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u="sng">
                          <a:hlinkClick r:id="rId24"/>
                        </a:rPr>
                        <a:t>WDCM 733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/>
                        <a:t>Banco de Celulas Humanas e Animais Laboratorio de Patologia Celular e Molecular</a:t>
                      </a:r>
                      <a:endParaRPr lang="pt-BR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tc>
                  <a:txBody>
                    <a:bodyPr/>
                    <a:lstStyle/>
                    <a:p>
                      <a:pPr indent="144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/>
                        <a:t>America</a:t>
                      </a:r>
                      <a:endParaRPr lang="pt-B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7" marR="5867" marT="5867" marB="5867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13315" name="Retângulo 4"/>
          <p:cNvSpPr>
            <a:spLocks noChangeArrowheads="1"/>
          </p:cNvSpPr>
          <p:nvPr/>
        </p:nvSpPr>
        <p:spPr bwMode="auto">
          <a:xfrm>
            <a:off x="1079500" y="0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Calibri" pitchFamily="34" charset="0"/>
              </a:rPr>
              <a:t>http://www.wfcc.info/ccinfo/index.php/collection/col_by_country/b/55/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3467</Words>
  <Application>Microsoft Office PowerPoint</Application>
  <PresentationFormat>Apresentação na tela (4:3)</PresentationFormat>
  <Paragraphs>670</Paragraphs>
  <Slides>59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59</vt:i4>
      </vt:variant>
    </vt:vector>
  </HeadingPairs>
  <TitlesOfParts>
    <vt:vector size="76" baseType="lpstr">
      <vt:lpstr>25</vt:lpstr>
      <vt:lpstr>arial</vt:lpstr>
      <vt:lpstr>arial</vt:lpstr>
      <vt:lpstr>Calibri</vt:lpstr>
      <vt:lpstr>Century Gothic</vt:lpstr>
      <vt:lpstr>CIDFont+F1</vt:lpstr>
      <vt:lpstr>Georgia</vt:lpstr>
      <vt:lpstr>Helvetica</vt:lpstr>
      <vt:lpstr>myriad-pro</vt:lpstr>
      <vt:lpstr>open-sans</vt:lpstr>
      <vt:lpstr>Times</vt:lpstr>
      <vt:lpstr>Times New Roman</vt:lpstr>
      <vt:lpstr>Verdana</vt:lpstr>
      <vt:lpstr>Wingdings</vt:lpstr>
      <vt:lpstr>Tema do Office</vt:lpstr>
      <vt:lpstr>Gráfico</vt:lpstr>
      <vt:lpstr>Foto do Photo Editor</vt:lpstr>
      <vt:lpstr>O Processo biotecnológico</vt:lpstr>
      <vt:lpstr>Apresentação do PowerPoint</vt:lpstr>
      <vt:lpstr>Escolha do microrganismo  (ou elemento biológico)</vt:lpstr>
      <vt:lpstr>Propriedades desejáveis ao microrganismo industrial</vt:lpstr>
      <vt:lpstr>Possibilidades de obtenção  do microrganismo</vt:lpstr>
      <vt:lpstr>Obtenção  do microrganismo</vt:lpstr>
      <vt:lpstr>Apresentação do PowerPoint</vt:lpstr>
      <vt:lpstr>Apresentação do PowerPoint</vt:lpstr>
      <vt:lpstr>Apresentação do PowerPoint</vt:lpstr>
      <vt:lpstr>Apresentação do PowerPoint</vt:lpstr>
      <vt:lpstr>1- Coleções de cultura de microrganismos (CCM)</vt:lpstr>
      <vt:lpstr>Obtenção  do microrganismo</vt:lpstr>
      <vt:lpstr>Apresentação do PowerPoint</vt:lpstr>
      <vt:lpstr>Apresentação do PowerPoint</vt:lpstr>
      <vt:lpstr>Apresentação do PowerPoint</vt:lpstr>
      <vt:lpstr>Apresentação do PowerPoint</vt:lpstr>
      <vt:lpstr>Métodos de identificação de microrganismos</vt:lpstr>
      <vt:lpstr>Métodos de identificação de microrganismos</vt:lpstr>
      <vt:lpstr>Métodos de identificação de microrganismos</vt:lpstr>
      <vt:lpstr>Métodos de identificação de microrganismos</vt:lpstr>
      <vt:lpstr>Métodos de identificação de microrganismos</vt:lpstr>
      <vt:lpstr>rRNA</vt:lpstr>
      <vt:lpstr>16S rRNA procariotos</vt:lpstr>
      <vt:lpstr>Apresentação do PowerPoint</vt:lpstr>
      <vt:lpstr>Etapas para a identicação pelo  16S rRNA</vt:lpstr>
      <vt:lpstr>Resultado do sequenciamento (FASTA)</vt:lpstr>
      <vt:lpstr>Após sequenciamento …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Metabolismo microbiano e biotecnologia</vt:lpstr>
      <vt:lpstr>Meio e condições de cultivo</vt:lpstr>
      <vt:lpstr>Nutrição de microrganismos </vt:lpstr>
      <vt:lpstr>Nutrição de microrganismos e formulação do meio de cultura</vt:lpstr>
      <vt:lpstr>Apresentação do PowerPoint</vt:lpstr>
      <vt:lpstr>Condições para o crescimento</vt:lpstr>
      <vt:lpstr>Condições para o crescimento</vt:lpstr>
      <vt:lpstr>Condições para o crescimento</vt:lpstr>
      <vt:lpstr>Oxigênio</vt:lpstr>
      <vt:lpstr>Meios de Cultivo</vt:lpstr>
      <vt:lpstr>Apresentação do PowerPoint</vt:lpstr>
      <vt:lpstr>Apresentação do PowerPoint</vt:lpstr>
      <vt:lpstr>MEIOS DE CULTURA</vt:lpstr>
      <vt:lpstr>Apresentação do PowerPoint</vt:lpstr>
      <vt:lpstr>Apresentação do PowerPoint</vt:lpstr>
      <vt:lpstr>Meios de cultura</vt:lpstr>
      <vt:lpstr>Apresentação do PowerPoint</vt:lpstr>
      <vt:lpstr>Apresentação do PowerPoint</vt:lpstr>
      <vt:lpstr>Crescimento microbiano</vt:lpstr>
      <vt:lpstr>MEDIDAS DO CRESCIMENTO MICROBIANO</vt:lpstr>
      <vt:lpstr>Massa seca</vt:lpstr>
      <vt:lpstr>Contagem de células viáveis (indireta)</vt:lpstr>
      <vt:lpstr>Apresentação do PowerPoint</vt:lpstr>
      <vt:lpstr>MEDIDAS DO CRESCIMENTO MICROBIANO - Outros métodos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Formulação de meio de cultura   e esterelização</dc:title>
  <dc:creator>Valeria</dc:creator>
  <cp:lastModifiedBy>Reginatto</cp:lastModifiedBy>
  <cp:revision>191</cp:revision>
  <dcterms:created xsi:type="dcterms:W3CDTF">2012-07-06T12:06:41Z</dcterms:created>
  <dcterms:modified xsi:type="dcterms:W3CDTF">2023-08-09T19:20:28Z</dcterms:modified>
</cp:coreProperties>
</file>