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notesSlides/notesSlide5.xml" ContentType="application/vnd.openxmlformats-officedocument.presentationml.notesSlide+xml"/>
  <Override PartName="/ppt/charts/chart6.xml" ContentType="application/vnd.openxmlformats-officedocument.drawingml.chart+xml"/>
  <Override PartName="/ppt/notesSlides/notesSlide6.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charts/chart8.xml" ContentType="application/vnd.openxmlformats-officedocument.drawingml.chart+xml"/>
  <Override PartName="/ppt/notesSlides/notesSlide8.xml" ContentType="application/vnd.openxmlformats-officedocument.presentationml.notesSl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notesSlides/notesSlide10.xml" ContentType="application/vnd.openxmlformats-officedocument.presentationml.notesSlide+xml"/>
  <Override PartName="/ppt/charts/chart11.xml" ContentType="application/vnd.openxmlformats-officedocument.drawingml.chart+xml"/>
  <Override PartName="/ppt/notesSlides/notesSlide11.xml" ContentType="application/vnd.openxmlformats-officedocument.presentationml.notesSlide+xml"/>
  <Override PartName="/ppt/charts/chart12.xml" ContentType="application/vnd.openxmlformats-officedocument.drawingml.chart+xml"/>
  <Override PartName="/ppt/notesSlides/notesSlide12.xml" ContentType="application/vnd.openxmlformats-officedocument.presentationml.notesSlide+xml"/>
  <Override PartName="/ppt/charts/chart13.xml" ContentType="application/vnd.openxmlformats-officedocument.drawingml.chart+xml"/>
  <Override PartName="/ppt/notesSlides/notesSlide13.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6.xml" ContentType="application/vnd.openxmlformats-officedocument.drawingml.chart+xml"/>
  <Override PartName="/ppt/notesSlides/notesSlide16.xml" ContentType="application/vnd.openxmlformats-officedocument.presentationml.notesSlide+xml"/>
  <Override PartName="/ppt/charts/chart17.xml" ContentType="application/vnd.openxmlformats-officedocument.drawingml.chart+xml"/>
  <Override PartName="/ppt/charts/style1.xml" ContentType="application/vnd.ms-office.chartstyle+xml"/>
  <Override PartName="/ppt/charts/colors1.xml" ContentType="application/vnd.ms-office.chartcolorstyle+xml"/>
  <Override PartName="/ppt/charts/chart18.xml" ContentType="application/vnd.openxmlformats-officedocument.drawingml.chart+xml"/>
  <Override PartName="/ppt/charts/style2.xml" ContentType="application/vnd.ms-office.chartstyle+xml"/>
  <Override PartName="/ppt/charts/colors2.xml" ContentType="application/vnd.ms-office.chartcolorstyle+xml"/>
  <Override PartName="/ppt/charts/chart19.xml" ContentType="application/vnd.openxmlformats-officedocument.drawingml.chart+xml"/>
  <Override PartName="/ppt/charts/style3.xml" ContentType="application/vnd.ms-office.chartstyle+xml"/>
  <Override PartName="/ppt/charts/colors3.xml" ContentType="application/vnd.ms-office.chartcolorstyle+xml"/>
  <Override PartName="/ppt/charts/chart20.xml" ContentType="application/vnd.openxmlformats-officedocument.drawingml.chart+xml"/>
  <Override PartName="/ppt/charts/style4.xml" ContentType="application/vnd.ms-office.chartstyle+xml"/>
  <Override PartName="/ppt/charts/colors4.xml" ContentType="application/vnd.ms-office.chartcolorstyle+xml"/>
  <Override PartName="/ppt/charts/chart21.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notesSlides/notesSlide18.xml" ContentType="application/vnd.openxmlformats-officedocument.presentationml.notesSlide+xml"/>
  <Override PartName="/ppt/charts/chart26.xml" ContentType="application/vnd.openxmlformats-officedocument.drawingml.chart+xml"/>
  <Override PartName="/ppt/charts/style6.xml" ContentType="application/vnd.ms-office.chartstyle+xml"/>
  <Override PartName="/ppt/charts/colors6.xml" ContentType="application/vnd.ms-office.chartcolorstyle+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charts/chart2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2.xml" ContentType="application/vnd.openxmlformats-officedocument.presentationml.notesSlide+xml"/>
  <Override PartName="/ppt/charts/chart3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3.xml" ContentType="application/vnd.openxmlformats-officedocument.presentationml.notesSlide+xml"/>
  <Override PartName="/ppt/charts/chart3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4.xml" ContentType="application/vnd.openxmlformats-officedocument.presentationml.notesSlide+xml"/>
  <Override PartName="/ppt/charts/chart32.xml" ContentType="application/vnd.openxmlformats-officedocument.drawingml.chart+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3.xml" ContentType="application/vnd.openxmlformats-officedocument.drawingml.chart+xml"/>
  <Override PartName="/ppt/theme/themeOverride2.xml" ContentType="application/vnd.openxmlformats-officedocument.themeOverride+xml"/>
  <Override PartName="/ppt/notesSlides/notesSlide27.xml" ContentType="application/vnd.openxmlformats-officedocument.presentationml.notesSlide+xml"/>
  <Override PartName="/ppt/charts/chart34.xml" ContentType="application/vnd.openxmlformats-officedocument.drawingml.char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28.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notesSlides/notesSlide29.xml" ContentType="application/vnd.openxmlformats-officedocument.presentationml.notesSlide+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notesSlides/notesSlide30.xml" ContentType="application/vnd.openxmlformats-officedocument.presentationml.notesSlide+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notesSlides/notesSlide31.xml" ContentType="application/vnd.openxmlformats-officedocument.presentationml.notesSlide+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notesSlides/notesSlide32.xml" ContentType="application/vnd.openxmlformats-officedocument.presentationml.notesSlide+xml"/>
  <Override PartName="/ppt/charts/chart35.xml" ContentType="application/vnd.openxmlformats-officedocument.drawingml.chart+xml"/>
  <Override PartName="/ppt/charts/style12.xml" ContentType="application/vnd.ms-office.chartstyle+xml"/>
  <Override PartName="/ppt/charts/colors12.xml" ContentType="application/vnd.ms-office.chartcolorstyle+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notesSlides/notesSlide33.xml" ContentType="application/vnd.openxmlformats-officedocument.presentationml.notesSlide+xml"/>
  <Override PartName="/ppt/charts/chart36.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2.xml" ContentType="application/vnd.openxmlformats-officedocument.drawingml.chartshapes+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notesSlides/notesSlide34.xml" ContentType="application/vnd.openxmlformats-officedocument.presentationml.notesSlide+xml"/>
  <Override PartName="/ppt/charts/chart37.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ink/ink150.xml" ContentType="application/inkml+xml"/>
  <Override PartName="/ppt/ink/ink151.xml" ContentType="application/inkml+xml"/>
  <Override PartName="/ppt/ink/ink152.xml" ContentType="application/inkml+xml"/>
  <Override PartName="/ppt/notesSlides/notesSlide35.xml" ContentType="application/vnd.openxmlformats-officedocument.presentationml.notesSlide+xml"/>
  <Override PartName="/ppt/charts/chart38.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4.xml" ContentType="application/vnd.openxmlformats-officedocument.drawingml.chartshapes+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notesSlides/notesSlide36.xml" ContentType="application/vnd.openxmlformats-officedocument.presentationml.notesSlide+xml"/>
  <Override PartName="/ppt/charts/chart39.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4.xml" ContentType="application/vnd.openxmlformats-officedocument.themeOverride+xml"/>
  <Override PartName="/ppt/drawings/drawing5.xml" ContentType="application/vnd.openxmlformats-officedocument.drawingml.chartshapes+xml"/>
  <Override PartName="/ppt/notesSlides/notesSlide37.xml" ContentType="application/vnd.openxmlformats-officedocument.presentationml.notesSlide+xml"/>
  <Override PartName="/ppt/charts/chart40.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6.xml" ContentType="application/vnd.openxmlformats-officedocument.drawingml.chartshapes+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notesSlides/notesSlide38.xml" ContentType="application/vnd.openxmlformats-officedocument.presentationml.notesSlide+xml"/>
  <Override PartName="/ppt/charts/chart41.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7.xml" ContentType="application/vnd.openxmlformats-officedocument.drawingml.chartshapes+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204.xml" ContentType="application/inkml+xml"/>
  <Override PartName="/ppt/notesSlides/notesSlide44.xml" ContentType="application/vnd.openxmlformats-officedocument.presentationml.notesSlide+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charts/chart42.xml" ContentType="application/vnd.openxmlformats-officedocument.drawingml.chart+xml"/>
  <Override PartName="/ppt/charts/style19.xml" ContentType="application/vnd.ms-office.chartstyle+xml"/>
  <Override PartName="/ppt/charts/colors19.xml" ContentType="application/vnd.ms-office.chartcolorstyle+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charts/chart43.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5.xml" ContentType="application/vnd.openxmlformats-officedocument.presentationml.notesSlide+xml"/>
  <Override PartName="/ppt/charts/chart44.xml" ContentType="application/vnd.openxmlformats-officedocument.drawingml.chart+xml"/>
  <Override PartName="/ppt/charts/style21.xml" ContentType="application/vnd.ms-office.chartstyle+xml"/>
  <Override PartName="/ppt/charts/colors21.xml" ContentType="application/vnd.ms-office.chartcolorstyle+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notesSlides/notesSlide46.xml" ContentType="application/vnd.openxmlformats-officedocument.presentationml.notesSlide+xml"/>
  <Override PartName="/ppt/charts/chart45.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46.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7.xml" ContentType="application/vnd.openxmlformats-officedocument.presentationml.notesSlide+xml"/>
  <Override PartName="/ppt/charts/chart47.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8.xml" ContentType="application/vnd.openxmlformats-officedocument.presentationml.notesSlide+xml"/>
  <Override PartName="/ppt/charts/chart48.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49.xml" ContentType="application/vnd.openxmlformats-officedocument.presentationml.notesSlide+xml"/>
  <Override PartName="/ppt/charts/chart49.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50.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50.xml" ContentType="application/vnd.openxmlformats-officedocument.presentationml.notesSlide+xml"/>
  <Override PartName="/ppt/charts/chart51.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1.xml" ContentType="application/vnd.openxmlformats-officedocument.presentationml.notesSlide+xml"/>
  <Override PartName="/ppt/charts/chart52.xml" ContentType="application/vnd.openxmlformats-officedocument.drawingml.chart+xml"/>
  <Override PartName="/ppt/charts/style29.xml" ContentType="application/vnd.ms-office.chartstyle+xml"/>
  <Override PartName="/ppt/charts/colors29.xml" ContentType="application/vnd.ms-office.chartcolorstyle+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notesSlides/notesSlide52.xml" ContentType="application/vnd.openxmlformats-officedocument.presentationml.notesSlide+xml"/>
  <Override PartName="/ppt/charts/chart53.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54.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55.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56.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57.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55.xml" ContentType="application/vnd.openxmlformats-officedocument.presentationml.notesSlide+xml"/>
  <Override PartName="/ppt/charts/chart58.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56.xml" ContentType="application/vnd.openxmlformats-officedocument.presentationml.notesSlide+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notesSlides/notesSlide57.xml" ContentType="application/vnd.openxmlformats-officedocument.presentationml.notesSlide+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115"/>
  </p:notesMasterIdLst>
  <p:sldIdLst>
    <p:sldId id="539" r:id="rId3"/>
    <p:sldId id="724" r:id="rId4"/>
    <p:sldId id="731" r:id="rId5"/>
    <p:sldId id="681" r:id="rId6"/>
    <p:sldId id="770" r:id="rId7"/>
    <p:sldId id="807" r:id="rId8"/>
    <p:sldId id="804" r:id="rId9"/>
    <p:sldId id="774" r:id="rId10"/>
    <p:sldId id="682" r:id="rId11"/>
    <p:sldId id="741" r:id="rId12"/>
    <p:sldId id="742" r:id="rId13"/>
    <p:sldId id="679" r:id="rId14"/>
    <p:sldId id="678" r:id="rId15"/>
    <p:sldId id="744" r:id="rId16"/>
    <p:sldId id="684" r:id="rId17"/>
    <p:sldId id="685" r:id="rId18"/>
    <p:sldId id="686" r:id="rId19"/>
    <p:sldId id="687" r:id="rId20"/>
    <p:sldId id="688" r:id="rId21"/>
    <p:sldId id="689" r:id="rId22"/>
    <p:sldId id="691" r:id="rId23"/>
    <p:sldId id="692" r:id="rId24"/>
    <p:sldId id="693" r:id="rId25"/>
    <p:sldId id="694" r:id="rId26"/>
    <p:sldId id="695" r:id="rId27"/>
    <p:sldId id="696" r:id="rId28"/>
    <p:sldId id="732" r:id="rId29"/>
    <p:sldId id="733" r:id="rId30"/>
    <p:sldId id="734" r:id="rId31"/>
    <p:sldId id="825" r:id="rId32"/>
    <p:sldId id="780" r:id="rId33"/>
    <p:sldId id="781" r:id="rId34"/>
    <p:sldId id="782" r:id="rId35"/>
    <p:sldId id="783" r:id="rId36"/>
    <p:sldId id="784" r:id="rId37"/>
    <p:sldId id="785" r:id="rId38"/>
    <p:sldId id="786" r:id="rId39"/>
    <p:sldId id="787" r:id="rId40"/>
    <p:sldId id="788" r:id="rId41"/>
    <p:sldId id="789" r:id="rId42"/>
    <p:sldId id="790" r:id="rId43"/>
    <p:sldId id="791" r:id="rId44"/>
    <p:sldId id="792" r:id="rId45"/>
    <p:sldId id="793" r:id="rId46"/>
    <p:sldId id="775" r:id="rId47"/>
    <p:sldId id="776" r:id="rId48"/>
    <p:sldId id="777" r:id="rId49"/>
    <p:sldId id="778" r:id="rId50"/>
    <p:sldId id="779" r:id="rId51"/>
    <p:sldId id="773" r:id="rId52"/>
    <p:sldId id="735" r:id="rId53"/>
    <p:sldId id="736" r:id="rId54"/>
    <p:sldId id="737" r:id="rId55"/>
    <p:sldId id="738" r:id="rId56"/>
    <p:sldId id="772" r:id="rId57"/>
    <p:sldId id="725" r:id="rId58"/>
    <p:sldId id="726" r:id="rId59"/>
    <p:sldId id="727" r:id="rId60"/>
    <p:sldId id="728" r:id="rId61"/>
    <p:sldId id="730" r:id="rId62"/>
    <p:sldId id="809" r:id="rId63"/>
    <p:sldId id="672" r:id="rId64"/>
    <p:sldId id="745" r:id="rId65"/>
    <p:sldId id="746" r:id="rId66"/>
    <p:sldId id="747" r:id="rId67"/>
    <p:sldId id="748" r:id="rId68"/>
    <p:sldId id="805" r:id="rId69"/>
    <p:sldId id="808" r:id="rId70"/>
    <p:sldId id="823" r:id="rId71"/>
    <p:sldId id="749" r:id="rId72"/>
    <p:sldId id="750" r:id="rId73"/>
    <p:sldId id="768" r:id="rId74"/>
    <p:sldId id="669" r:id="rId75"/>
    <p:sldId id="670" r:id="rId76"/>
    <p:sldId id="580" r:id="rId77"/>
    <p:sldId id="674" r:id="rId78"/>
    <p:sldId id="671" r:id="rId79"/>
    <p:sldId id="769" r:id="rId80"/>
    <p:sldId id="751" r:id="rId81"/>
    <p:sldId id="716" r:id="rId82"/>
    <p:sldId id="754" r:id="rId83"/>
    <p:sldId id="755" r:id="rId84"/>
    <p:sldId id="717" r:id="rId85"/>
    <p:sldId id="718" r:id="rId86"/>
    <p:sldId id="719" r:id="rId87"/>
    <p:sldId id="720" r:id="rId88"/>
    <p:sldId id="721" r:id="rId89"/>
    <p:sldId id="722" r:id="rId90"/>
    <p:sldId id="760" r:id="rId91"/>
    <p:sldId id="723" r:id="rId92"/>
    <p:sldId id="761" r:id="rId93"/>
    <p:sldId id="762" r:id="rId94"/>
    <p:sldId id="763" r:id="rId95"/>
    <p:sldId id="764" r:id="rId96"/>
    <p:sldId id="765" r:id="rId97"/>
    <p:sldId id="766" r:id="rId98"/>
    <p:sldId id="794" r:id="rId99"/>
    <p:sldId id="795" r:id="rId100"/>
    <p:sldId id="796" r:id="rId101"/>
    <p:sldId id="803" r:id="rId102"/>
    <p:sldId id="802" r:id="rId103"/>
    <p:sldId id="799" r:id="rId104"/>
    <p:sldId id="800" r:id="rId105"/>
    <p:sldId id="801" r:id="rId106"/>
    <p:sldId id="826" r:id="rId107"/>
    <p:sldId id="827" r:id="rId108"/>
    <p:sldId id="828" r:id="rId109"/>
    <p:sldId id="829" r:id="rId110"/>
    <p:sldId id="830" r:id="rId111"/>
    <p:sldId id="831" r:id="rId112"/>
    <p:sldId id="588" r:id="rId113"/>
    <p:sldId id="668" r:id="rId114"/>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1921" autoAdjust="0"/>
  </p:normalViewPr>
  <p:slideViewPr>
    <p:cSldViewPr>
      <p:cViewPr varScale="1">
        <p:scale>
          <a:sx n="85" d="100"/>
          <a:sy n="85" d="100"/>
        </p:scale>
        <p:origin x="1524"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viewProps" Target="view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LIENTE\Desktop\GRAFICO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CLIENTE\Doutorado%20Esalq\Publica&#231;&#245;es%20Doutorado\Simp%20Maring&#225;%202014\GRAFICOS.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Paula\Documents\Disserta&#231;&#227;o%20arquivos\Gr&#225;ficos%20disserta&#231;&#227;o.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C:\Users\pedro\Desktop\Results%20DSM(Recuperado%20Automaticamente).xlsx" TargetMode="External"/><Relationship Id="rId2" Type="http://schemas.microsoft.com/office/2011/relationships/chartColorStyle" Target="colors1.xml"/><Relationship Id="rId1" Type="http://schemas.microsoft.com/office/2011/relationships/chartStyle" Target="style1.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pedro\Desktop\Results%20DSM(Recuperado%20Automaticamente).xlsx" TargetMode="External"/><Relationship Id="rId2" Type="http://schemas.microsoft.com/office/2011/relationships/chartColorStyle" Target="colors2.xml"/><Relationship Id="rId1" Type="http://schemas.microsoft.com/office/2011/relationships/chartStyle" Target="style2.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pedro\Desktop\Results%20DSM(Recuperado%20Automaticamente).xlsx" TargetMode="External"/><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1" Type="http://schemas.openxmlformats.org/officeDocument/2006/relationships/oleObject" Target="file:///C:\Users\CLIENTE\Desktop\GRAFICOS.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C:\Users\pedro\Desktop\Results%20DSM(Recuperado%20Automaticamente).xlsx" TargetMode="External"/><Relationship Id="rId2" Type="http://schemas.microsoft.com/office/2011/relationships/chartColorStyle" Target="colors4.xml"/><Relationship Id="rId1" Type="http://schemas.microsoft.com/office/2011/relationships/chartStyle" Target="style4.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pedro\Desktop\Results%20DSM(Recuperado%20Automaticamente).xlsx" TargetMode="External"/><Relationship Id="rId2" Type="http://schemas.microsoft.com/office/2011/relationships/chartColorStyle" Target="colors5.xml"/><Relationship Id="rId1" Type="http://schemas.microsoft.com/office/2011/relationships/chartStyle" Target="style5.xml"/></Relationships>
</file>

<file path=ppt/charts/_rels/chart22.xml.rels><?xml version="1.0" encoding="UTF-8" standalone="yes"?>
<Relationships xmlns="http://schemas.openxmlformats.org/package/2006/relationships"><Relationship Id="rId1" Type="http://schemas.openxmlformats.org/officeDocument/2006/relationships/oleObject" Target="file:///F:\Artigo,%20Disserta&#231;&#227;o%20e%20Experimento\Experimento\Dados%20Experimento.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F:\Artigo,%20Disserta&#231;&#227;o%20e%20Experimento\Experimento\Graficos%20barra%20Perfil%20Fermentativo.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F:\Artigo,%20Disserta&#231;&#227;o%20e%20Experimento\Experimento\Dados%20Experimento.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F:\Artigo,%20Disserta&#231;&#227;o%20e%20Experimento\Experimento\Dados%20Experimento.xlsx" TargetMode="External"/></Relationships>
</file>

<file path=ppt/charts/_rels/chart26.xml.rels><?xml version="1.0" encoding="UTF-8" standalone="yes"?>
<Relationships xmlns="http://schemas.openxmlformats.org/package/2006/relationships"><Relationship Id="rId3" Type="http://schemas.openxmlformats.org/officeDocument/2006/relationships/oleObject" Target="file:///C:\Users\pedro\Desktop\Results%20DSM(Recuperado%20Automaticamente).xlsx" TargetMode="External"/><Relationship Id="rId2" Type="http://schemas.microsoft.com/office/2011/relationships/chartColorStyle" Target="colors6.xml"/><Relationship Id="rId1" Type="http://schemas.microsoft.com/office/2011/relationships/chartStyle" Target="style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pedro\Desktop\Results%20DSM(Recuperado%20Automaticamente).xlsx" TargetMode="External"/><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vivia\Desktop\New%20Microsoft%20Excel%20Worksheet.xlsx" TargetMode="External"/><Relationship Id="rId2" Type="http://schemas.microsoft.com/office/2011/relationships/chartColorStyle" Target="colors8.xml"/><Relationship Id="rId1" Type="http://schemas.microsoft.com/office/2011/relationships/chartStyle" Target="style8.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vivia\Desktop\New%20Microsoft%20Excel%20Worksheet.xlsx" TargetMode="External"/><Relationship Id="rId2" Type="http://schemas.microsoft.com/office/2011/relationships/chartColorStyle" Target="colors9.xml"/><Relationship Id="rId1" Type="http://schemas.microsoft.com/office/2011/relationships/chartStyle" Target="style9.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Limin:Desktop:Michelle's%20Stuff:Michelle's%20Stuff:2012%20Harvest%20Season:12%20Protease%20Experiments:12%20HMC:12%20HMC%20Raw%20Data%20for%20JMP%20.xlsx" TargetMode="External"/></Relationships>
</file>

<file path=ppt/charts/_rels/chart30.xml.rels><?xml version="1.0" encoding="UTF-8" standalone="yes"?>
<Relationships xmlns="http://schemas.openxmlformats.org/package/2006/relationships"><Relationship Id="rId3" Type="http://schemas.openxmlformats.org/officeDocument/2006/relationships/oleObject" Target="file:///C:\Users\vivia\Desktop\New%20Microsoft%20Excel%20Worksheet.xlsx" TargetMode="External"/><Relationship Id="rId2" Type="http://schemas.microsoft.com/office/2011/relationships/chartColorStyle" Target="colors10.xml"/><Relationship Id="rId1" Type="http://schemas.microsoft.com/office/2011/relationships/chartStyle" Target="style10.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vivia\Desktop\New%20Microsoft%20Excel%20Worksheet.xlsx" TargetMode="External"/><Relationship Id="rId2" Type="http://schemas.microsoft.com/office/2011/relationships/chartColorStyle" Target="colors11.xml"/><Relationship Id="rId1" Type="http://schemas.microsoft.com/office/2011/relationships/chartStyle" Target="style11.xml"/></Relationships>
</file>

<file path=ppt/charts/_rels/chart32.xml.rels><?xml version="1.0" encoding="UTF-8" standalone="yes"?>
<Relationships xmlns="http://schemas.openxmlformats.org/package/2006/relationships"><Relationship Id="rId2" Type="http://schemas.openxmlformats.org/officeDocument/2006/relationships/package" Target="../embeddings/Planilha_do_Microsoft_Excel1.xlsx"/><Relationship Id="rId1" Type="http://schemas.openxmlformats.org/officeDocument/2006/relationships/themeOverride" Target="../theme/themeOverride1.xml"/></Relationships>
</file>

<file path=ppt/charts/_rels/chart33.xml.rels><?xml version="1.0" encoding="UTF-8" standalone="yes"?>
<Relationships xmlns="http://schemas.openxmlformats.org/package/2006/relationships"><Relationship Id="rId2" Type="http://schemas.openxmlformats.org/officeDocument/2006/relationships/package" Target="../embeddings/Planilha_do_Microsoft_Excel2.xlsx"/><Relationship Id="rId1" Type="http://schemas.openxmlformats.org/officeDocument/2006/relationships/themeOverride" Target="../theme/themeOverride2.xml"/></Relationships>
</file>

<file path=ppt/charts/_rels/chart34.xml.rels><?xml version="1.0" encoding="UTF-8" standalone="yes"?>
<Relationships xmlns="http://schemas.openxmlformats.org/package/2006/relationships"><Relationship Id="rId1" Type="http://schemas.openxmlformats.org/officeDocument/2006/relationships/package" Target="../embeddings/Planilha_do_Microsoft_Excel3.xlsx"/></Relationships>
</file>

<file path=ppt/charts/_rels/chart35.xml.rels><?xml version="1.0" encoding="UTF-8" standalone="yes"?>
<Relationships xmlns="http://schemas.openxmlformats.org/package/2006/relationships"><Relationship Id="rId3" Type="http://schemas.openxmlformats.org/officeDocument/2006/relationships/package" Target="../embeddings/Planilha_do_Microsoft_Excel4.xlsx"/><Relationship Id="rId2" Type="http://schemas.microsoft.com/office/2011/relationships/chartColorStyle" Target="colors12.xml"/><Relationship Id="rId1" Type="http://schemas.microsoft.com/office/2011/relationships/chartStyle" Target="style12.xml"/></Relationships>
</file>

<file path=ppt/charts/_rels/chart36.xml.rels><?xml version="1.0" encoding="UTF-8" standalone="yes"?>
<Relationships xmlns="http://schemas.openxmlformats.org/package/2006/relationships"><Relationship Id="rId3" Type="http://schemas.openxmlformats.org/officeDocument/2006/relationships/oleObject" Target="file:///D:\Users\PERFIL\Desktop\Sum&#225;rio%20Safra%20vs%20Safrinha%20Nussio.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2.xm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4.xml"/><Relationship Id="rId1" Type="http://schemas.microsoft.com/office/2011/relationships/chartStyle" Target="style14.xml"/><Relationship Id="rId5" Type="http://schemas.openxmlformats.org/officeDocument/2006/relationships/chartUserShapes" Target="../drawings/drawing3.xml"/><Relationship Id="rId4" Type="http://schemas.openxmlformats.org/officeDocument/2006/relationships/oleObject" Target="file:///D:\Users\PERFIL\Desktop\Sum&#225;rio%20Safra%20vs%20Safrinha%20Nussio.xlsx" TargetMode="External"/></Relationships>
</file>

<file path=ppt/charts/_rels/chart38.xml.rels><?xml version="1.0" encoding="UTF-8" standalone="yes"?>
<Relationships xmlns="http://schemas.openxmlformats.org/package/2006/relationships"><Relationship Id="rId3" Type="http://schemas.openxmlformats.org/officeDocument/2006/relationships/oleObject" Target="file:///D:\Users\PERFIL\Desktop\Sum&#225;rio%20Safra%20vs%20Safrinha%20Nussio.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4.xm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5.xml"/><Relationship Id="rId4" Type="http://schemas.openxmlformats.org/officeDocument/2006/relationships/oleObject" Target="file:///D:\Users\PERFIL\Desktop\Sum&#225;rio%20Safra%20vs%20Safrinha%20Nussi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Limin:Desktop:Michelle's%20Stuff:Michelle's%20Stuff:2012%20Harvest%20Season:12%20Protease%20Experiments:12%20HMC:12%20HMC%20Raw%20Data%20for%20JMP%20.xlsx" TargetMode="External"/></Relationships>
</file>

<file path=ppt/charts/_rels/chart40.xml.rels><?xml version="1.0" encoding="UTF-8" standalone="yes"?>
<Relationships xmlns="http://schemas.openxmlformats.org/package/2006/relationships"><Relationship Id="rId3" Type="http://schemas.openxmlformats.org/officeDocument/2006/relationships/oleObject" Target="file:///D:\Users\PERFIL\Downloads\Safra%20vs%20Safrinha%20Lavras%20Bastos%20e%20Lima.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6.xml"/></Relationships>
</file>

<file path=ppt/charts/_rels/chart41.xml.rels><?xml version="1.0" encoding="UTF-8" standalone="yes"?>
<Relationships xmlns="http://schemas.openxmlformats.org/package/2006/relationships"><Relationship Id="rId3" Type="http://schemas.openxmlformats.org/officeDocument/2006/relationships/oleObject" Target="file:///D:\Users\PERFIL\Desktop\Safra%20vs%20Safrinha%20Lavras%20Bastos%20e%20Lima.xlsx" TargetMode="Externa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7.xml"/></Relationships>
</file>

<file path=ppt/charts/_rels/chart42.xml.rels><?xml version="1.0" encoding="UTF-8" standalone="yes"?>
<Relationships xmlns="http://schemas.openxmlformats.org/package/2006/relationships"><Relationship Id="rId3" Type="http://schemas.openxmlformats.org/officeDocument/2006/relationships/oleObject" Target="file:///C:\Users\pedro\OneDrive\&#193;rea%20de%20Trabalho\V&#225;rios\Segundo%20Semestre%202018\Apresenta&#231;&#227;o%20ISC\Results%20DSM(Recuperado%20Automaticamente).xlsx" TargetMode="External"/><Relationship Id="rId2" Type="http://schemas.microsoft.com/office/2011/relationships/chartColorStyle" Target="colors19.xml"/><Relationship Id="rId1" Type="http://schemas.microsoft.com/office/2011/relationships/chartStyle" Target="style19.xml"/></Relationships>
</file>

<file path=ppt/charts/_rels/chart43.xml.rels><?xml version="1.0" encoding="UTF-8" standalone="yes"?>
<Relationships xmlns="http://schemas.openxmlformats.org/package/2006/relationships"><Relationship Id="rId3" Type="http://schemas.openxmlformats.org/officeDocument/2006/relationships/oleObject" Target="file:///C:\Users\pedro\OneDrive\&#193;rea%20de%20Trabalho\V&#225;rios\Segundo%20Semestre%202018\Apresenta&#231;&#227;o%20ISC\Results%20DSM(Recuperado%20Automaticamente).xlsx" TargetMode="External"/><Relationship Id="rId2" Type="http://schemas.microsoft.com/office/2011/relationships/chartColorStyle" Target="colors20.xml"/><Relationship Id="rId1" Type="http://schemas.microsoft.com/office/2011/relationships/chartStyle" Target="style20.xml"/></Relationships>
</file>

<file path=ppt/charts/_rels/chart44.xml.rels><?xml version="1.0" encoding="UTF-8" standalone="yes"?>
<Relationships xmlns="http://schemas.openxmlformats.org/package/2006/relationships"><Relationship Id="rId3" Type="http://schemas.openxmlformats.org/officeDocument/2006/relationships/oleObject" Target="file:///C:\Users\pedro\OneDrive\&#193;rea%20de%20Trabalho\V&#225;rios\Segundo%20Semestre%202018\Apresenta&#231;&#227;o%20ISC\Results%20DSM(Recuperado%20Automaticamente).xlsx" TargetMode="External"/><Relationship Id="rId2" Type="http://schemas.microsoft.com/office/2011/relationships/chartColorStyle" Target="colors21.xml"/><Relationship Id="rId1" Type="http://schemas.microsoft.com/office/2011/relationships/chartStyle" Target="style21.xml"/></Relationships>
</file>

<file path=ppt/charts/_rels/chart45.xml.rels><?xml version="1.0" encoding="UTF-8" standalone="yes"?>
<Relationships xmlns="http://schemas.openxmlformats.org/package/2006/relationships"><Relationship Id="rId3" Type="http://schemas.openxmlformats.org/officeDocument/2006/relationships/oleObject" Target="file:///C:\Users\pedro\Desktop\Segundo%20Semestre%202018\Apresenta&#231;&#227;o%20ISC\Results%20table%20ISC.xlsx" TargetMode="External"/><Relationship Id="rId2" Type="http://schemas.microsoft.com/office/2011/relationships/chartColorStyle" Target="colors22.xml"/><Relationship Id="rId1" Type="http://schemas.microsoft.com/office/2011/relationships/chartStyle" Target="style22.xml"/></Relationships>
</file>

<file path=ppt/charts/_rels/chart46.xml.rels><?xml version="1.0" encoding="UTF-8" standalone="yes"?>
<Relationships xmlns="http://schemas.openxmlformats.org/package/2006/relationships"><Relationship Id="rId3" Type="http://schemas.openxmlformats.org/officeDocument/2006/relationships/oleObject" Target="file:///C:\Users\vivia\Desktop\New%20Microsoft%20Excel%20Worksheet.xlsx" TargetMode="External"/><Relationship Id="rId2" Type="http://schemas.microsoft.com/office/2011/relationships/chartColorStyle" Target="colors23.xml"/><Relationship Id="rId1" Type="http://schemas.microsoft.com/office/2011/relationships/chartStyle" Target="style23.xml"/></Relationships>
</file>

<file path=ppt/charts/_rels/chart47.xml.rels><?xml version="1.0" encoding="UTF-8" standalone="yes"?>
<Relationships xmlns="http://schemas.openxmlformats.org/package/2006/relationships"><Relationship Id="rId3" Type="http://schemas.openxmlformats.org/officeDocument/2006/relationships/oleObject" Target="file:///C:\Users\pedro\Desktop\Segundo%20Semestre%202018\Apresenta&#231;&#227;o%20ISC\Results%20table%20ISC.xlsx" TargetMode="External"/><Relationship Id="rId2" Type="http://schemas.microsoft.com/office/2011/relationships/chartColorStyle" Target="colors24.xml"/><Relationship Id="rId1" Type="http://schemas.microsoft.com/office/2011/relationships/chartStyle" Target="style24.xml"/></Relationships>
</file>

<file path=ppt/charts/_rels/chart48.xml.rels><?xml version="1.0" encoding="UTF-8" standalone="yes"?>
<Relationships xmlns="http://schemas.openxmlformats.org/package/2006/relationships"><Relationship Id="rId3" Type="http://schemas.openxmlformats.org/officeDocument/2006/relationships/oleObject" Target="file:///C:\Users\pedro\Desktop\Segundo%20Semestre%202018\Apresenta&#231;&#227;o%20ISC\Results%20table%20ISC.xlsx" TargetMode="External"/><Relationship Id="rId2" Type="http://schemas.microsoft.com/office/2011/relationships/chartColorStyle" Target="colors25.xml"/><Relationship Id="rId1" Type="http://schemas.microsoft.com/office/2011/relationships/chartStyle" Target="style25.xml"/></Relationships>
</file>

<file path=ppt/charts/_rels/chart49.xml.rels><?xml version="1.0" encoding="UTF-8" standalone="yes"?>
<Relationships xmlns="http://schemas.openxmlformats.org/package/2006/relationships"><Relationship Id="rId3" Type="http://schemas.openxmlformats.org/officeDocument/2006/relationships/oleObject" Target="file:///C:\Users\pedro\Desktop\Segundo%20Semestre%202018\Apresenta&#231;&#227;o%20ISC\Results%20table%20ISC.xlsx" TargetMode="External"/><Relationship Id="rId2" Type="http://schemas.microsoft.com/office/2011/relationships/chartColorStyle" Target="colors26.xml"/><Relationship Id="rId1" Type="http://schemas.microsoft.com/office/2011/relationships/chartStyle" Target="style26.xml"/></Relationships>
</file>

<file path=ppt/charts/_rels/chart5.xml.rels><?xml version="1.0" encoding="UTF-8" standalone="yes"?>
<Relationships xmlns="http://schemas.openxmlformats.org/package/2006/relationships"><Relationship Id="rId1" Type="http://schemas.openxmlformats.org/officeDocument/2006/relationships/oleObject" Target="file:///C:\Users\pedro\Desktop\Results%20DSM(Recuperado%20Automaticamente).xlsx" TargetMode="External"/></Relationships>
</file>

<file path=ppt/charts/_rels/chart50.xml.rels><?xml version="1.0" encoding="UTF-8" standalone="yes"?>
<Relationships xmlns="http://schemas.openxmlformats.org/package/2006/relationships"><Relationship Id="rId3" Type="http://schemas.openxmlformats.org/officeDocument/2006/relationships/oleObject" Target="file:///C:\Users\pedro\Desktop\Segundo%20Semestre%202018\Apresenta&#231;&#227;o%20ISC\Results%20table%20ISC.xlsx" TargetMode="External"/><Relationship Id="rId2" Type="http://schemas.microsoft.com/office/2011/relationships/chartColorStyle" Target="colors27.xml"/><Relationship Id="rId1" Type="http://schemas.microsoft.com/office/2011/relationships/chartStyle" Target="style27.xml"/></Relationships>
</file>

<file path=ppt/charts/_rels/chart51.xml.rels><?xml version="1.0" encoding="UTF-8" standalone="yes"?>
<Relationships xmlns="http://schemas.openxmlformats.org/package/2006/relationships"><Relationship Id="rId3" Type="http://schemas.openxmlformats.org/officeDocument/2006/relationships/oleObject" Target="file:///C:\Users\pedro\Desktop\Segundo%20Semestre%202018\Apresenta&#231;&#227;o%20ISC\Results%20table%20ISC.xlsx" TargetMode="External"/><Relationship Id="rId2" Type="http://schemas.microsoft.com/office/2011/relationships/chartColorStyle" Target="colors28.xml"/><Relationship Id="rId1" Type="http://schemas.microsoft.com/office/2011/relationships/chartStyle" Target="style28.xml"/></Relationships>
</file>

<file path=ppt/charts/_rels/chart52.xml.rels><?xml version="1.0" encoding="UTF-8" standalone="yes"?>
<Relationships xmlns="http://schemas.openxmlformats.org/package/2006/relationships"><Relationship Id="rId3" Type="http://schemas.openxmlformats.org/officeDocument/2006/relationships/oleObject" Target="file:///C:\Users\pedro\Desktop\Segundo%20Semestre%202018\Apresenta&#231;&#227;o%20ISC\Results%20table%20ISC.xlsx" TargetMode="External"/><Relationship Id="rId2" Type="http://schemas.microsoft.com/office/2011/relationships/chartColorStyle" Target="colors29.xml"/><Relationship Id="rId1" Type="http://schemas.microsoft.com/office/2011/relationships/chartStyle" Target="style29.xml"/></Relationships>
</file>

<file path=ppt/charts/_rels/chart53.xml.rels><?xml version="1.0" encoding="UTF-8" standalone="yes"?>
<Relationships xmlns="http://schemas.openxmlformats.org/package/2006/relationships"><Relationship Id="rId3" Type="http://schemas.openxmlformats.org/officeDocument/2006/relationships/oleObject" Target="https://d.docs.live.net/5bca73e203f288ce/&#193;rea%20de%20Trabalho/Esalq/Mestrado/Dados/Dados%20Daniel%20(Snaplage).xlsx" TargetMode="External"/><Relationship Id="rId2" Type="http://schemas.microsoft.com/office/2011/relationships/chartColorStyle" Target="colors30.xml"/><Relationship Id="rId1" Type="http://schemas.microsoft.com/office/2011/relationships/chartStyle" Target="style30.xml"/></Relationships>
</file>

<file path=ppt/charts/_rels/chart5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1.xml"/><Relationship Id="rId1" Type="http://schemas.microsoft.com/office/2011/relationships/chartStyle" Target="style31.xml"/></Relationships>
</file>

<file path=ppt/charts/_rels/chart55.xml.rels><?xml version="1.0" encoding="UTF-8" standalone="yes"?>
<Relationships xmlns="http://schemas.openxmlformats.org/package/2006/relationships"><Relationship Id="rId3" Type="http://schemas.openxmlformats.org/officeDocument/2006/relationships/oleObject" Target="https://d.docs.live.net/5bca73e203f288ce/&#193;rea%20de%20Trabalho/Esalq/Mestrado/Dados/Dados%20Daniel%20(Snaplage).xlsx" TargetMode="External"/><Relationship Id="rId2" Type="http://schemas.microsoft.com/office/2011/relationships/chartColorStyle" Target="colors32.xml"/><Relationship Id="rId1" Type="http://schemas.microsoft.com/office/2011/relationships/chartStyle" Target="style32.xml"/></Relationships>
</file>

<file path=ppt/charts/_rels/chart56.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3.xml"/><Relationship Id="rId1" Type="http://schemas.microsoft.com/office/2011/relationships/chartStyle" Target="style33.xml"/></Relationships>
</file>

<file path=ppt/charts/_rels/chart57.xml.rels><?xml version="1.0" encoding="UTF-8" standalone="yes"?>
<Relationships xmlns="http://schemas.openxmlformats.org/package/2006/relationships"><Relationship Id="rId3" Type="http://schemas.openxmlformats.org/officeDocument/2006/relationships/oleObject" Target="file:///D:\SNP%20+%20GU%20atualizado.xlsx" TargetMode="External"/><Relationship Id="rId2" Type="http://schemas.microsoft.com/office/2011/relationships/chartColorStyle" Target="colors34.xml"/><Relationship Id="rId1" Type="http://schemas.microsoft.com/office/2011/relationships/chartStyle" Target="style34.xml"/></Relationships>
</file>

<file path=ppt/charts/_rels/chart58.xml.rels><?xml version="1.0" encoding="UTF-8" standalone="yes"?>
<Relationships xmlns="http://schemas.openxmlformats.org/package/2006/relationships"><Relationship Id="rId3" Type="http://schemas.openxmlformats.org/officeDocument/2006/relationships/oleObject" Target="file:///D:\SNP%20+%20GU%20atualizado.xlsx" TargetMode="External"/><Relationship Id="rId2" Type="http://schemas.microsoft.com/office/2011/relationships/chartColorStyle" Target="colors35.xml"/><Relationship Id="rId1" Type="http://schemas.microsoft.com/office/2011/relationships/chartStyle" Target="style35.xml"/></Relationships>
</file>

<file path=ppt/charts/_rels/chart6.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juliana\Desktop\Disserta&#231;&#227;o%202\GRAFIC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664431810676079E-2"/>
          <c:y val="2.1020050983835047E-2"/>
          <c:w val="0.84165377981425227"/>
          <c:h val="0.71947363895969974"/>
        </c:manualLayout>
      </c:layout>
      <c:scatterChart>
        <c:scatterStyle val="lineMarker"/>
        <c:varyColors val="0"/>
        <c:ser>
          <c:idx val="1"/>
          <c:order val="0"/>
          <c:tx>
            <c:strRef>
              <c:f>'AMIDODeg 0 12 24 (2)'!$K$3</c:f>
              <c:strCache>
                <c:ptCount val="1"/>
                <c:pt idx="0">
                  <c:v>GU IAC8390</c:v>
                </c:pt>
              </c:strCache>
            </c:strRef>
          </c:tx>
          <c:spPr>
            <a:ln w="38100">
              <a:solidFill>
                <a:srgbClr val="FF6600"/>
              </a:solidFill>
            </a:ln>
          </c:spPr>
          <c:marker>
            <c:symbol val="square"/>
            <c:size val="10"/>
            <c:spPr>
              <a:solidFill>
                <a:srgbClr val="FF6600"/>
              </a:solidFill>
              <a:ln>
                <a:solidFill>
                  <a:schemeClr val="tx1"/>
                </a:solidFill>
              </a:ln>
            </c:spPr>
          </c:marker>
          <c:errBars>
            <c:errDir val="y"/>
            <c:errBarType val="both"/>
            <c:errValType val="cust"/>
            <c:noEndCap val="0"/>
            <c:plus>
              <c:numRef>
                <c:f>'AMIDODeg 0 12 24 (2)'!$AG$4:$AG$8</c:f>
                <c:numCache>
                  <c:formatCode>General</c:formatCode>
                  <c:ptCount val="5"/>
                  <c:pt idx="0">
                    <c:v>1.1557999999999991</c:v>
                  </c:pt>
                  <c:pt idx="1">
                    <c:v>1.1557999999999991</c:v>
                  </c:pt>
                  <c:pt idx="2">
                    <c:v>1.1557999999999991</c:v>
                  </c:pt>
                  <c:pt idx="3">
                    <c:v>1.1557999999999991</c:v>
                  </c:pt>
                  <c:pt idx="4">
                    <c:v>1.1557999999999991</c:v>
                  </c:pt>
                </c:numCache>
              </c:numRef>
            </c:plus>
            <c:minus>
              <c:numRef>
                <c:f>'AMIDODeg 0 12 24 (2)'!$AG$4:$AG$8</c:f>
                <c:numCache>
                  <c:formatCode>General</c:formatCode>
                  <c:ptCount val="5"/>
                  <c:pt idx="0">
                    <c:v>1.1557999999999991</c:v>
                  </c:pt>
                  <c:pt idx="1">
                    <c:v>1.1557999999999991</c:v>
                  </c:pt>
                  <c:pt idx="2">
                    <c:v>1.1557999999999991</c:v>
                  </c:pt>
                  <c:pt idx="3">
                    <c:v>1.1557999999999991</c:v>
                  </c:pt>
                  <c:pt idx="4">
                    <c:v>1.1557999999999991</c:v>
                  </c:pt>
                </c:numCache>
              </c:numRef>
            </c:minus>
            <c:spPr>
              <a:ln>
                <a:solidFill>
                  <a:schemeClr val="tx1"/>
                </a:solidFill>
              </a:ln>
            </c:spPr>
          </c:errBars>
          <c:xVal>
            <c:numRef>
              <c:f>'AMIDODeg 0 12 24 (2)'!$H$4:$H$8</c:f>
              <c:numCache>
                <c:formatCode>General</c:formatCode>
                <c:ptCount val="5"/>
                <c:pt idx="0">
                  <c:v>0</c:v>
                </c:pt>
                <c:pt idx="1">
                  <c:v>7</c:v>
                </c:pt>
                <c:pt idx="2">
                  <c:v>21</c:v>
                </c:pt>
                <c:pt idx="3">
                  <c:v>60</c:v>
                </c:pt>
                <c:pt idx="4">
                  <c:v>120</c:v>
                </c:pt>
              </c:numCache>
            </c:numRef>
          </c:xVal>
          <c:yVal>
            <c:numRef>
              <c:f>'AMIDODeg 0 12 24 (2)'!$AF$4:$AF$8</c:f>
              <c:numCache>
                <c:formatCode>0.00</c:formatCode>
                <c:ptCount val="5"/>
                <c:pt idx="0">
                  <c:v>72.167500000000004</c:v>
                </c:pt>
                <c:pt idx="1">
                  <c:v>79.0792</c:v>
                </c:pt>
                <c:pt idx="2">
                  <c:v>84.034200000000027</c:v>
                </c:pt>
                <c:pt idx="3">
                  <c:v>88.344200000000058</c:v>
                </c:pt>
                <c:pt idx="4">
                  <c:v>90.910000000000025</c:v>
                </c:pt>
              </c:numCache>
            </c:numRef>
          </c:yVal>
          <c:smooth val="0"/>
          <c:extLst xmlns:c16r2="http://schemas.microsoft.com/office/drawing/2015/06/chart">
            <c:ext xmlns:c16="http://schemas.microsoft.com/office/drawing/2014/chart" uri="{C3380CC4-5D6E-409C-BE32-E72D297353CC}">
              <c16:uniqueId val="{00000000-F8BC-4CAA-9298-1DDE95999F94}"/>
            </c:ext>
          </c:extLst>
        </c:ser>
        <c:ser>
          <c:idx val="2"/>
          <c:order val="1"/>
          <c:tx>
            <c:strRef>
              <c:f>'AMIDODeg 0 12 24 (2)'!$M$3</c:f>
              <c:strCache>
                <c:ptCount val="1"/>
                <c:pt idx="0">
                  <c:v>GSR IAC8390</c:v>
                </c:pt>
              </c:strCache>
            </c:strRef>
          </c:tx>
          <c:spPr>
            <a:ln w="38100">
              <a:solidFill>
                <a:srgbClr val="FF6600"/>
              </a:solidFill>
            </a:ln>
          </c:spPr>
          <c:marker>
            <c:symbol val="triangle"/>
            <c:size val="11"/>
            <c:spPr>
              <a:solidFill>
                <a:srgbClr val="FF6600"/>
              </a:solidFill>
              <a:ln>
                <a:solidFill>
                  <a:schemeClr val="tx1"/>
                </a:solidFill>
              </a:ln>
            </c:spPr>
          </c:marker>
          <c:errBars>
            <c:errDir val="y"/>
            <c:errBarType val="both"/>
            <c:errValType val="cust"/>
            <c:noEndCap val="0"/>
            <c:plus>
              <c:numRef>
                <c:f>'AMIDODeg 0 12 24 (2)'!$AI$4:$AI$8</c:f>
                <c:numCache>
                  <c:formatCode>General</c:formatCode>
                  <c:ptCount val="5"/>
                  <c:pt idx="0">
                    <c:v>1.1706000000000001</c:v>
                  </c:pt>
                  <c:pt idx="1">
                    <c:v>1.1557999999999991</c:v>
                  </c:pt>
                  <c:pt idx="2">
                    <c:v>1.1557999999999991</c:v>
                  </c:pt>
                  <c:pt idx="3">
                    <c:v>1.1557999999999991</c:v>
                  </c:pt>
                  <c:pt idx="4">
                    <c:v>1.1706000000000001</c:v>
                  </c:pt>
                </c:numCache>
              </c:numRef>
            </c:plus>
            <c:minus>
              <c:numRef>
                <c:f>'AMIDODeg 0 12 24 (2)'!$AI$4:$AI$8</c:f>
                <c:numCache>
                  <c:formatCode>General</c:formatCode>
                  <c:ptCount val="5"/>
                  <c:pt idx="0">
                    <c:v>1.1706000000000001</c:v>
                  </c:pt>
                  <c:pt idx="1">
                    <c:v>1.1557999999999991</c:v>
                  </c:pt>
                  <c:pt idx="2">
                    <c:v>1.1557999999999991</c:v>
                  </c:pt>
                  <c:pt idx="3">
                    <c:v>1.1557999999999991</c:v>
                  </c:pt>
                  <c:pt idx="4">
                    <c:v>1.1706000000000001</c:v>
                  </c:pt>
                </c:numCache>
              </c:numRef>
            </c:minus>
            <c:spPr>
              <a:ln>
                <a:solidFill>
                  <a:schemeClr val="tx1"/>
                </a:solidFill>
              </a:ln>
            </c:spPr>
          </c:errBars>
          <c:xVal>
            <c:numRef>
              <c:f>'AMIDODeg 0 12 24 (2)'!$H$4:$H$8</c:f>
              <c:numCache>
                <c:formatCode>General</c:formatCode>
                <c:ptCount val="5"/>
                <c:pt idx="0">
                  <c:v>0</c:v>
                </c:pt>
                <c:pt idx="1">
                  <c:v>7</c:v>
                </c:pt>
                <c:pt idx="2">
                  <c:v>21</c:v>
                </c:pt>
                <c:pt idx="3">
                  <c:v>60</c:v>
                </c:pt>
                <c:pt idx="4">
                  <c:v>120</c:v>
                </c:pt>
              </c:numCache>
            </c:numRef>
          </c:xVal>
          <c:yVal>
            <c:numRef>
              <c:f>'AMIDODeg 0 12 24 (2)'!$AH$4:$AH$8</c:f>
              <c:numCache>
                <c:formatCode>0.00</c:formatCode>
                <c:ptCount val="5"/>
                <c:pt idx="0">
                  <c:v>65.738200000000006</c:v>
                </c:pt>
                <c:pt idx="1">
                  <c:v>75.860799999999998</c:v>
                </c:pt>
                <c:pt idx="2">
                  <c:v>82.655799999999942</c:v>
                </c:pt>
                <c:pt idx="3">
                  <c:v>88.965800000000002</c:v>
                </c:pt>
                <c:pt idx="4">
                  <c:v>91.980700000000013</c:v>
                </c:pt>
              </c:numCache>
            </c:numRef>
          </c:yVal>
          <c:smooth val="0"/>
          <c:extLst xmlns:c16r2="http://schemas.microsoft.com/office/drawing/2015/06/chart">
            <c:ext xmlns:c16="http://schemas.microsoft.com/office/drawing/2014/chart" uri="{C3380CC4-5D6E-409C-BE32-E72D297353CC}">
              <c16:uniqueId val="{00000001-F8BC-4CAA-9298-1DDE95999F94}"/>
            </c:ext>
          </c:extLst>
        </c:ser>
        <c:ser>
          <c:idx val="4"/>
          <c:order val="2"/>
          <c:tx>
            <c:strRef>
              <c:f>'AMIDODeg 0 12 24 (2)'!$Q$3</c:f>
              <c:strCache>
                <c:ptCount val="1"/>
                <c:pt idx="0">
                  <c:v>GU AG1051</c:v>
                </c:pt>
              </c:strCache>
            </c:strRef>
          </c:tx>
          <c:spPr>
            <a:ln w="38100">
              <a:solidFill>
                <a:srgbClr val="FFFF00"/>
              </a:solidFill>
              <a:prstDash val="solid"/>
            </a:ln>
          </c:spPr>
          <c:marker>
            <c:symbol val="square"/>
            <c:size val="10"/>
            <c:spPr>
              <a:solidFill>
                <a:srgbClr val="FFFF00"/>
              </a:solidFill>
              <a:ln>
                <a:solidFill>
                  <a:schemeClr val="tx1"/>
                </a:solidFill>
              </a:ln>
            </c:spPr>
          </c:marker>
          <c:errBars>
            <c:errDir val="y"/>
            <c:errBarType val="both"/>
            <c:errValType val="cust"/>
            <c:noEndCap val="0"/>
            <c:plus>
              <c:numRef>
                <c:f>'AMIDODeg 0 12 24 (2)'!$AM$4:$AM$8</c:f>
                <c:numCache>
                  <c:formatCode>General</c:formatCode>
                  <c:ptCount val="5"/>
                  <c:pt idx="0">
                    <c:v>1.1557999999999991</c:v>
                  </c:pt>
                  <c:pt idx="1">
                    <c:v>1.1557999999999991</c:v>
                  </c:pt>
                  <c:pt idx="2">
                    <c:v>1.1557999999999991</c:v>
                  </c:pt>
                  <c:pt idx="3">
                    <c:v>1.1706000000000001</c:v>
                  </c:pt>
                  <c:pt idx="4">
                    <c:v>1.1557999999999991</c:v>
                  </c:pt>
                </c:numCache>
              </c:numRef>
            </c:plus>
            <c:minus>
              <c:numRef>
                <c:f>'AMIDODeg 0 12 24 (2)'!$AM$4:$AM$8</c:f>
                <c:numCache>
                  <c:formatCode>General</c:formatCode>
                  <c:ptCount val="5"/>
                  <c:pt idx="0">
                    <c:v>1.1557999999999991</c:v>
                  </c:pt>
                  <c:pt idx="1">
                    <c:v>1.1557999999999991</c:v>
                  </c:pt>
                  <c:pt idx="2">
                    <c:v>1.1557999999999991</c:v>
                  </c:pt>
                  <c:pt idx="3">
                    <c:v>1.1706000000000001</c:v>
                  </c:pt>
                  <c:pt idx="4">
                    <c:v>1.1557999999999991</c:v>
                  </c:pt>
                </c:numCache>
              </c:numRef>
            </c:minus>
          </c:errBars>
          <c:xVal>
            <c:numRef>
              <c:f>'AMIDODeg 0 12 24 (2)'!$H$4:$H$8</c:f>
              <c:numCache>
                <c:formatCode>General</c:formatCode>
                <c:ptCount val="5"/>
                <c:pt idx="0">
                  <c:v>0</c:v>
                </c:pt>
                <c:pt idx="1">
                  <c:v>7</c:v>
                </c:pt>
                <c:pt idx="2">
                  <c:v>21</c:v>
                </c:pt>
                <c:pt idx="3">
                  <c:v>60</c:v>
                </c:pt>
                <c:pt idx="4">
                  <c:v>120</c:v>
                </c:pt>
              </c:numCache>
            </c:numRef>
          </c:xVal>
          <c:yVal>
            <c:numRef>
              <c:f>'AMIDODeg 0 12 24 (2)'!$AL$4:$AL$8</c:f>
              <c:numCache>
                <c:formatCode>0.00</c:formatCode>
                <c:ptCount val="5"/>
                <c:pt idx="0">
                  <c:v>75.568299999999994</c:v>
                </c:pt>
                <c:pt idx="1">
                  <c:v>82.040800000000004</c:v>
                </c:pt>
                <c:pt idx="2">
                  <c:v>87.881699999999995</c:v>
                </c:pt>
                <c:pt idx="3">
                  <c:v>89.887299999999996</c:v>
                </c:pt>
                <c:pt idx="4">
                  <c:v>92.348299999999995</c:v>
                </c:pt>
              </c:numCache>
            </c:numRef>
          </c:yVal>
          <c:smooth val="0"/>
          <c:extLst xmlns:c16r2="http://schemas.microsoft.com/office/drawing/2015/06/chart">
            <c:ext xmlns:c16="http://schemas.microsoft.com/office/drawing/2014/chart" uri="{C3380CC4-5D6E-409C-BE32-E72D297353CC}">
              <c16:uniqueId val="{00000002-F8BC-4CAA-9298-1DDE95999F94}"/>
            </c:ext>
          </c:extLst>
        </c:ser>
        <c:ser>
          <c:idx val="5"/>
          <c:order val="3"/>
          <c:tx>
            <c:strRef>
              <c:f>'AMIDODeg 0 12 24 (2)'!$S$3</c:f>
              <c:strCache>
                <c:ptCount val="1"/>
                <c:pt idx="0">
                  <c:v>GSR AG1051</c:v>
                </c:pt>
              </c:strCache>
            </c:strRef>
          </c:tx>
          <c:spPr>
            <a:ln w="38100">
              <a:solidFill>
                <a:srgbClr val="FFFF00"/>
              </a:solidFill>
              <a:prstDash val="solid"/>
            </a:ln>
          </c:spPr>
          <c:marker>
            <c:symbol val="triangle"/>
            <c:size val="11"/>
            <c:spPr>
              <a:solidFill>
                <a:srgbClr val="FFFF00"/>
              </a:solidFill>
              <a:ln>
                <a:solidFill>
                  <a:schemeClr val="tx1"/>
                </a:solidFill>
              </a:ln>
            </c:spPr>
          </c:marker>
          <c:errBars>
            <c:errDir val="y"/>
            <c:errBarType val="both"/>
            <c:errValType val="cust"/>
            <c:noEndCap val="0"/>
            <c:plus>
              <c:numRef>
                <c:f>'AMIDODeg 0 12 24 (2)'!$AO$4:$AO$8</c:f>
                <c:numCache>
                  <c:formatCode>General</c:formatCode>
                  <c:ptCount val="5"/>
                  <c:pt idx="0">
                    <c:v>1.1557999999999991</c:v>
                  </c:pt>
                  <c:pt idx="1">
                    <c:v>1.1557999999999991</c:v>
                  </c:pt>
                  <c:pt idx="2">
                    <c:v>1.1557999999999991</c:v>
                  </c:pt>
                  <c:pt idx="3">
                    <c:v>1.1557999999999991</c:v>
                  </c:pt>
                  <c:pt idx="4">
                    <c:v>1.1557999999999991</c:v>
                  </c:pt>
                </c:numCache>
              </c:numRef>
            </c:plus>
            <c:minus>
              <c:numRef>
                <c:f>'AMIDODeg 0 12 24 (2)'!$AO$4:$AO$8</c:f>
                <c:numCache>
                  <c:formatCode>General</c:formatCode>
                  <c:ptCount val="5"/>
                  <c:pt idx="0">
                    <c:v>1.1557999999999991</c:v>
                  </c:pt>
                  <c:pt idx="1">
                    <c:v>1.1557999999999991</c:v>
                  </c:pt>
                  <c:pt idx="2">
                    <c:v>1.1557999999999991</c:v>
                  </c:pt>
                  <c:pt idx="3">
                    <c:v>1.1557999999999991</c:v>
                  </c:pt>
                  <c:pt idx="4">
                    <c:v>1.1557999999999991</c:v>
                  </c:pt>
                </c:numCache>
              </c:numRef>
            </c:minus>
          </c:errBars>
          <c:xVal>
            <c:numRef>
              <c:f>'AMIDODeg 0 12 24 (2)'!$H$4:$H$8</c:f>
              <c:numCache>
                <c:formatCode>General</c:formatCode>
                <c:ptCount val="5"/>
                <c:pt idx="0">
                  <c:v>0</c:v>
                </c:pt>
                <c:pt idx="1">
                  <c:v>7</c:v>
                </c:pt>
                <c:pt idx="2">
                  <c:v>21</c:v>
                </c:pt>
                <c:pt idx="3">
                  <c:v>60</c:v>
                </c:pt>
                <c:pt idx="4">
                  <c:v>120</c:v>
                </c:pt>
              </c:numCache>
            </c:numRef>
          </c:xVal>
          <c:yVal>
            <c:numRef>
              <c:f>'AMIDODeg 0 12 24 (2)'!$AN$4:$AN$8</c:f>
              <c:numCache>
                <c:formatCode>0.00</c:formatCode>
                <c:ptCount val="5"/>
                <c:pt idx="0">
                  <c:v>68.273299999999992</c:v>
                </c:pt>
                <c:pt idx="1">
                  <c:v>78.464200000000091</c:v>
                </c:pt>
                <c:pt idx="2">
                  <c:v>84.358299999999986</c:v>
                </c:pt>
                <c:pt idx="3">
                  <c:v>89.813300000000012</c:v>
                </c:pt>
                <c:pt idx="4">
                  <c:v>91.834199999999996</c:v>
                </c:pt>
              </c:numCache>
            </c:numRef>
          </c:yVal>
          <c:smooth val="0"/>
          <c:extLst xmlns:c16r2="http://schemas.microsoft.com/office/drawing/2015/06/chart">
            <c:ext xmlns:c16="http://schemas.microsoft.com/office/drawing/2014/chart" uri="{C3380CC4-5D6E-409C-BE32-E72D297353CC}">
              <c16:uniqueId val="{00000003-F8BC-4CAA-9298-1DDE95999F94}"/>
            </c:ext>
          </c:extLst>
        </c:ser>
        <c:dLbls>
          <c:showLegendKey val="0"/>
          <c:showVal val="0"/>
          <c:showCatName val="0"/>
          <c:showSerName val="0"/>
          <c:showPercent val="0"/>
          <c:showBubbleSize val="0"/>
        </c:dLbls>
        <c:axId val="153084168"/>
        <c:axId val="153084552"/>
      </c:scatterChart>
      <c:valAx>
        <c:axId val="153084168"/>
        <c:scaling>
          <c:orientation val="minMax"/>
          <c:max val="125"/>
          <c:min val="0"/>
        </c:scaling>
        <c:delete val="0"/>
        <c:axPos val="b"/>
        <c:title>
          <c:tx>
            <c:rich>
              <a:bodyPr/>
              <a:lstStyle/>
              <a:p>
                <a:pPr>
                  <a:defRPr/>
                </a:pPr>
                <a:r>
                  <a:rPr lang="pt-BR"/>
                  <a:t>Storage time (d)</a:t>
                </a:r>
              </a:p>
            </c:rich>
          </c:tx>
          <c:layout/>
          <c:overlay val="0"/>
        </c:title>
        <c:numFmt formatCode="General" sourceLinked="1"/>
        <c:majorTickMark val="out"/>
        <c:minorTickMark val="none"/>
        <c:tickLblPos val="nextTo"/>
        <c:spPr>
          <a:ln w="25400">
            <a:solidFill>
              <a:schemeClr val="tx1"/>
            </a:solidFill>
          </a:ln>
        </c:spPr>
        <c:crossAx val="153084552"/>
        <c:crosses val="autoZero"/>
        <c:crossBetween val="midCat"/>
        <c:majorUnit val="30"/>
      </c:valAx>
      <c:valAx>
        <c:axId val="153084552"/>
        <c:scaling>
          <c:orientation val="minMax"/>
          <c:max val="95"/>
          <c:min val="60"/>
        </c:scaling>
        <c:delete val="0"/>
        <c:axPos val="l"/>
        <c:title>
          <c:tx>
            <c:rich>
              <a:bodyPr rot="-5400000" vert="horz"/>
              <a:lstStyle/>
              <a:p>
                <a:pPr algn="ctr" rtl="0">
                  <a:defRPr/>
                </a:pPr>
                <a:r>
                  <a:rPr lang="pt-BR"/>
                  <a:t>In situ 12h starch degradability, %</a:t>
                </a:r>
              </a:p>
            </c:rich>
          </c:tx>
          <c:layout>
            <c:manualLayout>
              <c:xMode val="edge"/>
              <c:yMode val="edge"/>
              <c:x val="1.5587834303351627E-2"/>
              <c:y val="7.975529981829195E-2"/>
            </c:manualLayout>
          </c:layout>
          <c:overlay val="0"/>
        </c:title>
        <c:numFmt formatCode="#,##0" sourceLinked="0"/>
        <c:majorTickMark val="out"/>
        <c:minorTickMark val="none"/>
        <c:tickLblPos val="nextTo"/>
        <c:spPr>
          <a:ln w="25400">
            <a:solidFill>
              <a:schemeClr val="tx1"/>
            </a:solidFill>
          </a:ln>
        </c:spPr>
        <c:crossAx val="153084168"/>
        <c:crosses val="autoZero"/>
        <c:crossBetween val="midCat"/>
        <c:majorUnit val="5"/>
        <c:minorUnit val="0.5"/>
      </c:valAx>
      <c:spPr>
        <a:noFill/>
        <a:ln>
          <a:noFill/>
        </a:ln>
      </c:spPr>
    </c:plotArea>
    <c:legend>
      <c:legendPos val="b"/>
      <c:layout>
        <c:manualLayout>
          <c:xMode val="edge"/>
          <c:yMode val="edge"/>
          <c:x val="8.3406556591498815E-2"/>
          <c:y val="0.9156173228346457"/>
          <c:w val="0.87576684545435091"/>
          <c:h val="8.4382677165354331E-2"/>
        </c:manualLayout>
      </c:layout>
      <c:overlay val="0"/>
    </c:legend>
    <c:plotVisOnly val="1"/>
    <c:dispBlanksAs val="gap"/>
    <c:showDLblsOverMax val="0"/>
  </c:chart>
  <c:spPr>
    <a:noFill/>
    <a:ln>
      <a:noFill/>
    </a:ln>
  </c:spPr>
  <c:txPr>
    <a:bodyPr/>
    <a:lstStyle/>
    <a:p>
      <a:pPr>
        <a:defRPr sz="1400" b="1">
          <a:latin typeface="Comic Sans MS" pitchFamily="66" charset="0"/>
        </a:defRPr>
      </a:pPr>
      <a:endParaRPr lang="pt-B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975730775618668"/>
          <c:y val="2.7534720803707342E-2"/>
          <c:w val="0.84165377981425227"/>
          <c:h val="0.71947363895969974"/>
        </c:manualLayout>
      </c:layout>
      <c:scatterChart>
        <c:scatterStyle val="lineMarker"/>
        <c:varyColors val="0"/>
        <c:ser>
          <c:idx val="1"/>
          <c:order val="0"/>
          <c:tx>
            <c:strRef>
              <c:f>'Lactatoetila acético butanodiol'!$K$3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'Lactatoetila acético butanodiol'!$AG$4:$AG$8</c:f>
                <c:numCache>
                  <c:formatCode>General</c:formatCode>
                  <c:ptCount val="5"/>
                  <c:pt idx="0">
                    <c:v>5.8549999999999998E-2</c:v>
                  </c:pt>
                  <c:pt idx="1">
                    <c:v>5.8549999999999998E-2</c:v>
                  </c:pt>
                  <c:pt idx="2">
                    <c:v>5.8549999999999998E-2</c:v>
                  </c:pt>
                  <c:pt idx="3">
                    <c:v>5.8549999999999998E-2</c:v>
                  </c:pt>
                  <c:pt idx="4">
                    <c:v>5.8549999999999998E-2</c:v>
                  </c:pt>
                </c:numCache>
              </c:numRef>
            </c:plus>
            <c:minus>
              <c:numRef>
                <c:f>'Lactatoetila acético butanodiol'!$AG$4:$AG$8</c:f>
                <c:numCache>
                  <c:formatCode>General</c:formatCode>
                  <c:ptCount val="5"/>
                  <c:pt idx="0">
                    <c:v>5.8549999999999998E-2</c:v>
                  </c:pt>
                  <c:pt idx="1">
                    <c:v>5.8549999999999998E-2</c:v>
                  </c:pt>
                  <c:pt idx="2">
                    <c:v>5.8549999999999998E-2</c:v>
                  </c:pt>
                  <c:pt idx="3">
                    <c:v>5.8549999999999998E-2</c:v>
                  </c:pt>
                  <c:pt idx="4">
                    <c:v>5.8549999999999998E-2</c:v>
                  </c:pt>
                </c:numCache>
              </c:numRef>
            </c:minus>
          </c:errBars>
          <c:xVal>
            <c:numRef>
              <c:f>'Lactatoetila acético butanodiol'!$H$4:$H$8</c:f>
              <c:numCache>
                <c:formatCode>General</c:formatCode>
                <c:ptCount val="5"/>
                <c:pt idx="0">
                  <c:v>0</c:v>
                </c:pt>
                <c:pt idx="1">
                  <c:v>7</c:v>
                </c:pt>
                <c:pt idx="2">
                  <c:v>21</c:v>
                </c:pt>
                <c:pt idx="3">
                  <c:v>60</c:v>
                </c:pt>
                <c:pt idx="4">
                  <c:v>120</c:v>
                </c:pt>
              </c:numCache>
            </c:numRef>
          </c:xVal>
          <c:yVal>
            <c:numRef>
              <c:f>'Lactatoetila acético butanodiol'!$AF$4:$AF$8</c:f>
              <c:numCache>
                <c:formatCode>0.00</c:formatCode>
                <c:ptCount val="5"/>
                <c:pt idx="0">
                  <c:v>0.1825</c:v>
                </c:pt>
                <c:pt idx="1">
                  <c:v>0.29499999999999998</c:v>
                </c:pt>
                <c:pt idx="2">
                  <c:v>0.39</c:v>
                </c:pt>
                <c:pt idx="3">
                  <c:v>0.44500000000000001</c:v>
                </c:pt>
                <c:pt idx="4">
                  <c:v>0.48</c:v>
                </c:pt>
              </c:numCache>
            </c:numRef>
          </c:yVal>
          <c:smooth val="0"/>
          <c:extLst xmlns:c16r2="http://schemas.microsoft.com/office/drawing/2015/06/chart">
            <c:ext xmlns:c16="http://schemas.microsoft.com/office/drawing/2014/chart" uri="{C3380CC4-5D6E-409C-BE32-E72D297353CC}">
              <c16:uniqueId val="{00000001-9763-4EBD-BC3D-B0D83A742401}"/>
            </c:ext>
          </c:extLst>
        </c:ser>
        <c:ser>
          <c:idx val="2"/>
          <c:order val="1"/>
          <c:tx>
            <c:strRef>
              <c:f>'Lactatoetila acético butanodiol'!$M$3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'Lactatoetila acético butanodiol'!$AI$4:$AI$8</c:f>
                <c:numCache>
                  <c:formatCode>General</c:formatCode>
                  <c:ptCount val="5"/>
                  <c:pt idx="0">
                    <c:v>5.8549999999999998E-2</c:v>
                  </c:pt>
                  <c:pt idx="1">
                    <c:v>6.4930000000000002E-2</c:v>
                  </c:pt>
                  <c:pt idx="2">
                    <c:v>5.8549999999999998E-2</c:v>
                  </c:pt>
                  <c:pt idx="3">
                    <c:v>5.8549999999999998E-2</c:v>
                  </c:pt>
                  <c:pt idx="4">
                    <c:v>5.8549999999999998E-2</c:v>
                  </c:pt>
                </c:numCache>
              </c:numRef>
            </c:plus>
            <c:minus>
              <c:numRef>
                <c:f>'Lactatoetila acético butanodiol'!$AI$4:$AI$8</c:f>
                <c:numCache>
                  <c:formatCode>General</c:formatCode>
                  <c:ptCount val="5"/>
                  <c:pt idx="0">
                    <c:v>5.8549999999999998E-2</c:v>
                  </c:pt>
                  <c:pt idx="1">
                    <c:v>6.4930000000000002E-2</c:v>
                  </c:pt>
                  <c:pt idx="2">
                    <c:v>5.8549999999999998E-2</c:v>
                  </c:pt>
                  <c:pt idx="3">
                    <c:v>5.8549999999999998E-2</c:v>
                  </c:pt>
                  <c:pt idx="4">
                    <c:v>5.8549999999999998E-2</c:v>
                  </c:pt>
                </c:numCache>
              </c:numRef>
            </c:minus>
          </c:errBars>
          <c:xVal>
            <c:numRef>
              <c:f>'Lactatoetila acético butanodiol'!$H$4:$H$8</c:f>
              <c:numCache>
                <c:formatCode>General</c:formatCode>
                <c:ptCount val="5"/>
                <c:pt idx="0">
                  <c:v>0</c:v>
                </c:pt>
                <c:pt idx="1">
                  <c:v>7</c:v>
                </c:pt>
                <c:pt idx="2">
                  <c:v>21</c:v>
                </c:pt>
                <c:pt idx="3">
                  <c:v>60</c:v>
                </c:pt>
                <c:pt idx="4">
                  <c:v>120</c:v>
                </c:pt>
              </c:numCache>
            </c:numRef>
          </c:xVal>
          <c:yVal>
            <c:numRef>
              <c:f>'Lactatoetila acético butanodiol'!$AH$4:$AH$8</c:f>
              <c:numCache>
                <c:formatCode>0.00</c:formatCode>
                <c:ptCount val="5"/>
                <c:pt idx="0">
                  <c:v>0.09</c:v>
                </c:pt>
                <c:pt idx="1">
                  <c:v>0.18190000000000001</c:v>
                </c:pt>
                <c:pt idx="2">
                  <c:v>0.21</c:v>
                </c:pt>
                <c:pt idx="3">
                  <c:v>0.245</c:v>
                </c:pt>
                <c:pt idx="4">
                  <c:v>0.29749999999999999</c:v>
                </c:pt>
              </c:numCache>
            </c:numRef>
          </c:yVal>
          <c:smooth val="0"/>
          <c:extLst xmlns:c16r2="http://schemas.microsoft.com/office/drawing/2015/06/chart">
            <c:ext xmlns:c16="http://schemas.microsoft.com/office/drawing/2014/chart" uri="{C3380CC4-5D6E-409C-BE32-E72D297353CC}">
              <c16:uniqueId val="{00000002-9763-4EBD-BC3D-B0D83A742401}"/>
            </c:ext>
          </c:extLst>
        </c:ser>
        <c:ser>
          <c:idx val="4"/>
          <c:order val="2"/>
          <c:tx>
            <c:strRef>
              <c:f>'Lactatoetila acético butanodiol'!$Q$3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'Lactatoetila acético butanodiol'!$AM$4:$AM$8</c:f>
                <c:numCache>
                  <c:formatCode>General</c:formatCode>
                  <c:ptCount val="5"/>
                  <c:pt idx="0">
                    <c:v>5.8549999999999998E-2</c:v>
                  </c:pt>
                  <c:pt idx="1">
                    <c:v>6.4930000000000002E-2</c:v>
                  </c:pt>
                  <c:pt idx="2">
                    <c:v>5.8549999999999998E-2</c:v>
                  </c:pt>
                  <c:pt idx="3">
                    <c:v>5.8549999999999998E-2</c:v>
                  </c:pt>
                  <c:pt idx="4">
                    <c:v>5.8549999999999998E-2</c:v>
                  </c:pt>
                </c:numCache>
              </c:numRef>
            </c:plus>
            <c:minus>
              <c:numRef>
                <c:f>'Lactatoetila acético butanodiol'!$AM$4:$AM$8</c:f>
                <c:numCache>
                  <c:formatCode>General</c:formatCode>
                  <c:ptCount val="5"/>
                  <c:pt idx="0">
                    <c:v>5.8549999999999998E-2</c:v>
                  </c:pt>
                  <c:pt idx="1">
                    <c:v>6.4930000000000002E-2</c:v>
                  </c:pt>
                  <c:pt idx="2">
                    <c:v>5.8549999999999998E-2</c:v>
                  </c:pt>
                  <c:pt idx="3">
                    <c:v>5.8549999999999998E-2</c:v>
                  </c:pt>
                  <c:pt idx="4">
                    <c:v>5.8549999999999998E-2</c:v>
                  </c:pt>
                </c:numCache>
              </c:numRef>
            </c:minus>
          </c:errBars>
          <c:xVal>
            <c:numRef>
              <c:f>'Lactatoetila acético butanodiol'!$H$4:$H$8</c:f>
              <c:numCache>
                <c:formatCode>General</c:formatCode>
                <c:ptCount val="5"/>
                <c:pt idx="0">
                  <c:v>0</c:v>
                </c:pt>
                <c:pt idx="1">
                  <c:v>7</c:v>
                </c:pt>
                <c:pt idx="2">
                  <c:v>21</c:v>
                </c:pt>
                <c:pt idx="3">
                  <c:v>60</c:v>
                </c:pt>
                <c:pt idx="4">
                  <c:v>120</c:v>
                </c:pt>
              </c:numCache>
            </c:numRef>
          </c:xVal>
          <c:yVal>
            <c:numRef>
              <c:f>'Lactatoetila acético butanodiol'!$AL$4:$AL$8</c:f>
              <c:numCache>
                <c:formatCode>0.00</c:formatCode>
                <c:ptCount val="5"/>
                <c:pt idx="0">
                  <c:v>0.2225</c:v>
                </c:pt>
                <c:pt idx="1">
                  <c:v>0.25640000000000002</c:v>
                </c:pt>
                <c:pt idx="2">
                  <c:v>0.28749999999999998</c:v>
                </c:pt>
                <c:pt idx="3">
                  <c:v>0.29249999999999998</c:v>
                </c:pt>
                <c:pt idx="4">
                  <c:v>0.28749999999999998</c:v>
                </c:pt>
              </c:numCache>
            </c:numRef>
          </c:yVal>
          <c:smooth val="0"/>
          <c:extLst xmlns:c16r2="http://schemas.microsoft.com/office/drawing/2015/06/chart">
            <c:ext xmlns:c16="http://schemas.microsoft.com/office/drawing/2014/chart" uri="{C3380CC4-5D6E-409C-BE32-E72D297353CC}">
              <c16:uniqueId val="{00000004-9763-4EBD-BC3D-B0D83A742401}"/>
            </c:ext>
          </c:extLst>
        </c:ser>
        <c:ser>
          <c:idx val="5"/>
          <c:order val="3"/>
          <c:tx>
            <c:strRef>
              <c:f>'Lactatoetila acético butanodiol'!$S$3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'Lactatoetila acético butanodiol'!$AO$4:$AO$8</c:f>
                <c:numCache>
                  <c:formatCode>General</c:formatCode>
                  <c:ptCount val="5"/>
                  <c:pt idx="0">
                    <c:v>5.8549999999999998E-2</c:v>
                  </c:pt>
                  <c:pt idx="1">
                    <c:v>5.8549999999999998E-2</c:v>
                  </c:pt>
                  <c:pt idx="2">
                    <c:v>5.8549999999999998E-2</c:v>
                  </c:pt>
                  <c:pt idx="3">
                    <c:v>5.8549999999999998E-2</c:v>
                  </c:pt>
                  <c:pt idx="4">
                    <c:v>5.8549999999999998E-2</c:v>
                  </c:pt>
                </c:numCache>
              </c:numRef>
            </c:plus>
            <c:minus>
              <c:numRef>
                <c:f>'Lactatoetila acético butanodiol'!$AO$4:$AO$8</c:f>
                <c:numCache>
                  <c:formatCode>General</c:formatCode>
                  <c:ptCount val="5"/>
                  <c:pt idx="0">
                    <c:v>5.8549999999999998E-2</c:v>
                  </c:pt>
                  <c:pt idx="1">
                    <c:v>5.8549999999999998E-2</c:v>
                  </c:pt>
                  <c:pt idx="2">
                    <c:v>5.8549999999999998E-2</c:v>
                  </c:pt>
                  <c:pt idx="3">
                    <c:v>5.8549999999999998E-2</c:v>
                  </c:pt>
                  <c:pt idx="4">
                    <c:v>5.8549999999999998E-2</c:v>
                  </c:pt>
                </c:numCache>
              </c:numRef>
            </c:minus>
          </c:errBars>
          <c:xVal>
            <c:numRef>
              <c:f>'Lactatoetila acético butanodiol'!$H$4:$H$8</c:f>
              <c:numCache>
                <c:formatCode>General</c:formatCode>
                <c:ptCount val="5"/>
                <c:pt idx="0">
                  <c:v>0</c:v>
                </c:pt>
                <c:pt idx="1">
                  <c:v>7</c:v>
                </c:pt>
                <c:pt idx="2">
                  <c:v>21</c:v>
                </c:pt>
                <c:pt idx="3">
                  <c:v>60</c:v>
                </c:pt>
                <c:pt idx="4">
                  <c:v>120</c:v>
                </c:pt>
              </c:numCache>
            </c:numRef>
          </c:xVal>
          <c:yVal>
            <c:numRef>
              <c:f>'Lactatoetila acético butanodiol'!$AN$4:$AN$8</c:f>
              <c:numCache>
                <c:formatCode>0.00</c:formatCode>
                <c:ptCount val="5"/>
                <c:pt idx="0">
                  <c:v>7.2499999999999995E-2</c:v>
                </c:pt>
                <c:pt idx="1">
                  <c:v>0.13250000000000001</c:v>
                </c:pt>
                <c:pt idx="2">
                  <c:v>0.17</c:v>
                </c:pt>
                <c:pt idx="3">
                  <c:v>0.23</c:v>
                </c:pt>
                <c:pt idx="4">
                  <c:v>0.3075</c:v>
                </c:pt>
              </c:numCache>
            </c:numRef>
          </c:yVal>
          <c:smooth val="0"/>
          <c:extLst xmlns:c16r2="http://schemas.microsoft.com/office/drawing/2015/06/chart">
            <c:ext xmlns:c16="http://schemas.microsoft.com/office/drawing/2014/chart" uri="{C3380CC4-5D6E-409C-BE32-E72D297353CC}">
              <c16:uniqueId val="{00000005-9763-4EBD-BC3D-B0D83A742401}"/>
            </c:ext>
          </c:extLst>
        </c:ser>
        <c:dLbls>
          <c:showLegendKey val="0"/>
          <c:showVal val="0"/>
          <c:showCatName val="0"/>
          <c:showSerName val="0"/>
          <c:showPercent val="0"/>
          <c:showBubbleSize val="0"/>
        </c:dLbls>
        <c:axId val="154013016"/>
        <c:axId val="155743872"/>
      </c:scatterChart>
      <c:valAx>
        <c:axId val="154013016"/>
        <c:scaling>
          <c:orientation val="minMax"/>
          <c:max val="125"/>
          <c:min val="0"/>
        </c:scaling>
        <c:delete val="0"/>
        <c:axPos val="b"/>
        <c:title>
          <c:tx>
            <c:rich>
              <a:bodyPr/>
              <a:lstStyle/>
              <a:p>
                <a:pPr>
                  <a:defRPr sz="1400"/>
                </a:pPr>
                <a:r>
                  <a:rPr lang="pt-BR" sz="1400"/>
                  <a:t>Tempo de armazenamento (dias)</a:t>
                </a:r>
              </a:p>
            </c:rich>
          </c:tx>
          <c:layout>
            <c:manualLayout>
              <c:xMode val="edge"/>
              <c:yMode val="edge"/>
              <c:x val="0.33889223509650518"/>
              <c:y val="0.80871976868470563"/>
            </c:manualLayout>
          </c:layout>
          <c:overlay val="0"/>
        </c:title>
        <c:numFmt formatCode="General" sourceLinked="1"/>
        <c:majorTickMark val="out"/>
        <c:minorTickMark val="none"/>
        <c:tickLblPos val="nextTo"/>
        <c:spPr>
          <a:ln w="19050">
            <a:solidFill>
              <a:schemeClr val="tx1"/>
            </a:solidFill>
          </a:ln>
        </c:spPr>
        <c:crossAx val="155743872"/>
        <c:crosses val="autoZero"/>
        <c:crossBetween val="midCat"/>
        <c:majorUnit val="30"/>
      </c:valAx>
      <c:valAx>
        <c:axId val="155743872"/>
        <c:scaling>
          <c:orientation val="minMax"/>
          <c:max val="0.8"/>
          <c:min val="0"/>
        </c:scaling>
        <c:delete val="0"/>
        <c:axPos val="l"/>
        <c:title>
          <c:tx>
            <c:rich>
              <a:bodyPr rot="-5400000" vert="horz"/>
              <a:lstStyle/>
              <a:p>
                <a:pPr algn="ctr" rtl="0">
                  <a:defRPr/>
                </a:pPr>
                <a:r>
                  <a:rPr lang="pt-BR"/>
                  <a:t>Ácido acético (% MS)</a:t>
                </a:r>
              </a:p>
            </c:rich>
          </c:tx>
          <c:layout>
            <c:manualLayout>
              <c:xMode val="edge"/>
              <c:yMode val="edge"/>
              <c:x val="3.8689482027740238E-3"/>
              <c:y val="0.16714552292543627"/>
            </c:manualLayout>
          </c:layout>
          <c:overlay val="0"/>
        </c:title>
        <c:numFmt formatCode="#,##0.0" sourceLinked="0"/>
        <c:majorTickMark val="out"/>
        <c:minorTickMark val="none"/>
        <c:tickLblPos val="nextTo"/>
        <c:spPr>
          <a:ln w="19050">
            <a:solidFill>
              <a:schemeClr val="tx1"/>
            </a:solidFill>
          </a:ln>
        </c:spPr>
        <c:crossAx val="154013016"/>
        <c:crosses val="autoZero"/>
        <c:crossBetween val="midCat"/>
        <c:majorUnit val="0.2"/>
        <c:minorUnit val="0.1"/>
      </c:valAx>
      <c:spPr>
        <a:noFill/>
        <a:ln>
          <a:noFill/>
        </a:ln>
      </c:spPr>
    </c:plotArea>
    <c:legend>
      <c:legendPos val="b"/>
      <c:layout>
        <c:manualLayout>
          <c:xMode val="edge"/>
          <c:yMode val="edge"/>
          <c:x val="0.15021690456295733"/>
          <c:y val="0.86184604967264167"/>
          <c:w val="0.73046865186676979"/>
          <c:h val="0.13815395032735825"/>
        </c:manualLayout>
      </c:layout>
      <c:overlay val="0"/>
      <c:txPr>
        <a:bodyPr/>
        <a:lstStyle/>
        <a:p>
          <a:pPr>
            <a:defRPr sz="1400"/>
          </a:pPr>
          <a:endParaRPr lang="pt-BR"/>
        </a:p>
      </c:txPr>
    </c:legend>
    <c:plotVisOnly val="1"/>
    <c:dispBlanksAs val="gap"/>
    <c:showDLblsOverMax val="0"/>
  </c:chart>
  <c:spPr>
    <a:noFill/>
    <a:ln>
      <a:noFill/>
    </a:ln>
  </c:spPr>
  <c:txPr>
    <a:bodyPr/>
    <a:lstStyle/>
    <a:p>
      <a:pPr>
        <a:defRPr sz="1600" b="1">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89523240107824"/>
          <c:y val="2.931196050680359E-2"/>
          <c:w val="0.84165377981425227"/>
          <c:h val="0.71947363895969974"/>
        </c:manualLayout>
      </c:layout>
      <c:scatterChart>
        <c:scatterStyle val="lineMarker"/>
        <c:varyColors val="0"/>
        <c:ser>
          <c:idx val="0"/>
          <c:order val="0"/>
          <c:tx>
            <c:strRef>
              <c:f>'propionico propanodiol butirico'!$I$3</c:f>
              <c:strCache>
                <c:ptCount val="1"/>
                <c:pt idx="0">
                  <c:v>PI IAC8390</c:v>
                </c:pt>
              </c:strCache>
            </c:strRef>
          </c:tx>
          <c:spPr>
            <a:ln w="19050">
              <a:solidFill>
                <a:schemeClr val="tx1"/>
              </a:solidFill>
            </a:ln>
          </c:spPr>
          <c:marker>
            <c:symbol val="circle"/>
            <c:size val="7"/>
            <c:spPr>
              <a:solidFill>
                <a:srgbClr val="FF6600"/>
              </a:solidFill>
              <a:ln>
                <a:solidFill>
                  <a:schemeClr val="tx1"/>
                </a:solidFill>
              </a:ln>
            </c:spPr>
          </c:marker>
          <c:errBars>
            <c:errDir val="y"/>
            <c:errBarType val="both"/>
            <c:errValType val="cust"/>
            <c:noEndCap val="0"/>
            <c:plus>
              <c:numRef>
                <c:f>'propionico propanodiol butirico'!$AZ$4:$AZ$8</c:f>
                <c:numCache>
                  <c:formatCode>General</c:formatCode>
                  <c:ptCount val="5"/>
                  <c:pt idx="0">
                    <c:v>86.7761</c:v>
                  </c:pt>
                  <c:pt idx="1">
                    <c:v>86.7761</c:v>
                  </c:pt>
                  <c:pt idx="2">
                    <c:v>86.7761</c:v>
                  </c:pt>
                  <c:pt idx="3">
                    <c:v>86.7761</c:v>
                  </c:pt>
                  <c:pt idx="4">
                    <c:v>86.7761</c:v>
                  </c:pt>
                </c:numCache>
              </c:numRef>
            </c:plus>
            <c:minus>
              <c:numRef>
                <c:f>'propionico propanodiol butirico'!$AZ$4:$AZ$8</c:f>
                <c:numCache>
                  <c:formatCode>General</c:formatCode>
                  <c:ptCount val="5"/>
                  <c:pt idx="0">
                    <c:v>86.7761</c:v>
                  </c:pt>
                  <c:pt idx="1">
                    <c:v>86.7761</c:v>
                  </c:pt>
                  <c:pt idx="2">
                    <c:v>86.7761</c:v>
                  </c:pt>
                  <c:pt idx="3">
                    <c:v>86.7761</c:v>
                  </c:pt>
                  <c:pt idx="4">
                    <c:v>86.7761</c:v>
                  </c:pt>
                </c:numCache>
              </c:numRef>
            </c:minus>
          </c:errBars>
          <c:xVal>
            <c:numRef>
              <c:f>'propionico propanodiol butirico'!$H$4:$H$8</c:f>
              <c:numCache>
                <c:formatCode>General</c:formatCode>
                <c:ptCount val="5"/>
                <c:pt idx="0">
                  <c:v>0</c:v>
                </c:pt>
                <c:pt idx="1">
                  <c:v>7</c:v>
                </c:pt>
                <c:pt idx="2">
                  <c:v>21</c:v>
                </c:pt>
                <c:pt idx="3">
                  <c:v>60</c:v>
                </c:pt>
                <c:pt idx="4">
                  <c:v>120</c:v>
                </c:pt>
              </c:numCache>
            </c:numRef>
          </c:xVal>
          <c:yVal>
            <c:numRef>
              <c:f>'propionico propanodiol butirico'!$AY$4:$AY$8</c:f>
              <c:numCache>
                <c:formatCode>0.00</c:formatCode>
                <c:ptCount val="5"/>
                <c:pt idx="0">
                  <c:v>39.924999999999997</c:v>
                </c:pt>
                <c:pt idx="1">
                  <c:v>11.8</c:v>
                </c:pt>
                <c:pt idx="2">
                  <c:v>52.4</c:v>
                </c:pt>
                <c:pt idx="3">
                  <c:v>8.5500000000000007</c:v>
                </c:pt>
                <c:pt idx="4">
                  <c:v>6.625</c:v>
                </c:pt>
              </c:numCache>
            </c:numRef>
          </c:yVal>
          <c:smooth val="0"/>
          <c:extLst xmlns:c16r2="http://schemas.microsoft.com/office/drawing/2015/06/chart">
            <c:ext xmlns:c16="http://schemas.microsoft.com/office/drawing/2014/chart" uri="{C3380CC4-5D6E-409C-BE32-E72D297353CC}">
              <c16:uniqueId val="{00000000-59E2-412F-9ADB-323B54137108}"/>
            </c:ext>
          </c:extLst>
        </c:ser>
        <c:ser>
          <c:idx val="1"/>
          <c:order val="1"/>
          <c:tx>
            <c:strRef>
              <c:f>'propionico propanodiol butirico'!$K$3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'propionico propanodiol butirico'!$BB$4:$BB$8</c:f>
                <c:numCache>
                  <c:formatCode>General</c:formatCode>
                  <c:ptCount val="5"/>
                  <c:pt idx="0">
                    <c:v>86.7761</c:v>
                  </c:pt>
                  <c:pt idx="1">
                    <c:v>86.7761</c:v>
                  </c:pt>
                  <c:pt idx="2">
                    <c:v>86.7761</c:v>
                  </c:pt>
                  <c:pt idx="3">
                    <c:v>86.7761</c:v>
                  </c:pt>
                  <c:pt idx="4">
                    <c:v>86.7761</c:v>
                  </c:pt>
                </c:numCache>
              </c:numRef>
            </c:plus>
            <c:minus>
              <c:numRef>
                <c:f>'propionico propanodiol butirico'!$BB$4:$BB$8</c:f>
                <c:numCache>
                  <c:formatCode>General</c:formatCode>
                  <c:ptCount val="5"/>
                  <c:pt idx="0">
                    <c:v>86.7761</c:v>
                  </c:pt>
                  <c:pt idx="1">
                    <c:v>86.7761</c:v>
                  </c:pt>
                  <c:pt idx="2">
                    <c:v>86.7761</c:v>
                  </c:pt>
                  <c:pt idx="3">
                    <c:v>86.7761</c:v>
                  </c:pt>
                  <c:pt idx="4">
                    <c:v>86.7761</c:v>
                  </c:pt>
                </c:numCache>
              </c:numRef>
            </c:minus>
          </c:errBars>
          <c:xVal>
            <c:numRef>
              <c:f>'propionico propanodiol butirico'!$H$4:$H$8</c:f>
              <c:numCache>
                <c:formatCode>General</c:formatCode>
                <c:ptCount val="5"/>
                <c:pt idx="0">
                  <c:v>0</c:v>
                </c:pt>
                <c:pt idx="1">
                  <c:v>7</c:v>
                </c:pt>
                <c:pt idx="2">
                  <c:v>21</c:v>
                </c:pt>
                <c:pt idx="3">
                  <c:v>60</c:v>
                </c:pt>
                <c:pt idx="4">
                  <c:v>120</c:v>
                </c:pt>
              </c:numCache>
            </c:numRef>
          </c:xVal>
          <c:yVal>
            <c:numRef>
              <c:f>'propionico propanodiol butirico'!$BA$4:$BA$8</c:f>
              <c:numCache>
                <c:formatCode>0.00</c:formatCode>
                <c:ptCount val="5"/>
                <c:pt idx="0">
                  <c:v>22.95</c:v>
                </c:pt>
                <c:pt idx="1">
                  <c:v>4.3250000000000002</c:v>
                </c:pt>
                <c:pt idx="2">
                  <c:v>2.7749999999999999</c:v>
                </c:pt>
                <c:pt idx="3">
                  <c:v>14.525</c:v>
                </c:pt>
                <c:pt idx="4">
                  <c:v>5.9</c:v>
                </c:pt>
              </c:numCache>
            </c:numRef>
          </c:yVal>
          <c:smooth val="0"/>
          <c:extLst xmlns:c16r2="http://schemas.microsoft.com/office/drawing/2015/06/chart">
            <c:ext xmlns:c16="http://schemas.microsoft.com/office/drawing/2014/chart" uri="{C3380CC4-5D6E-409C-BE32-E72D297353CC}">
              <c16:uniqueId val="{00000001-59E2-412F-9ADB-323B54137108}"/>
            </c:ext>
          </c:extLst>
        </c:ser>
        <c:ser>
          <c:idx val="2"/>
          <c:order val="2"/>
          <c:tx>
            <c:strRef>
              <c:f>'propionico propanodiol butirico'!$M$3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'propionico propanodiol butirico'!$BD$4:$BD$8</c:f>
                <c:numCache>
                  <c:formatCode>General</c:formatCode>
                  <c:ptCount val="5"/>
                  <c:pt idx="0">
                    <c:v>86.7761</c:v>
                  </c:pt>
                  <c:pt idx="1">
                    <c:v>86.7761</c:v>
                  </c:pt>
                  <c:pt idx="2">
                    <c:v>86.7761</c:v>
                  </c:pt>
                  <c:pt idx="3">
                    <c:v>86.7761</c:v>
                  </c:pt>
                  <c:pt idx="4">
                    <c:v>86.7761</c:v>
                  </c:pt>
                </c:numCache>
              </c:numRef>
            </c:plus>
            <c:minus>
              <c:numRef>
                <c:f>'propionico propanodiol butirico'!$BD$4:$BD$8</c:f>
                <c:numCache>
                  <c:formatCode>General</c:formatCode>
                  <c:ptCount val="5"/>
                  <c:pt idx="0">
                    <c:v>86.7761</c:v>
                  </c:pt>
                  <c:pt idx="1">
                    <c:v>86.7761</c:v>
                  </c:pt>
                  <c:pt idx="2">
                    <c:v>86.7761</c:v>
                  </c:pt>
                  <c:pt idx="3">
                    <c:v>86.7761</c:v>
                  </c:pt>
                  <c:pt idx="4">
                    <c:v>86.7761</c:v>
                  </c:pt>
                </c:numCache>
              </c:numRef>
            </c:minus>
          </c:errBars>
          <c:xVal>
            <c:numRef>
              <c:f>'propionico propanodiol butirico'!$H$4:$H$8</c:f>
              <c:numCache>
                <c:formatCode>General</c:formatCode>
                <c:ptCount val="5"/>
                <c:pt idx="0">
                  <c:v>0</c:v>
                </c:pt>
                <c:pt idx="1">
                  <c:v>7</c:v>
                </c:pt>
                <c:pt idx="2">
                  <c:v>21</c:v>
                </c:pt>
                <c:pt idx="3">
                  <c:v>60</c:v>
                </c:pt>
                <c:pt idx="4">
                  <c:v>120</c:v>
                </c:pt>
              </c:numCache>
            </c:numRef>
          </c:xVal>
          <c:yVal>
            <c:numRef>
              <c:f>'propionico propanodiol butirico'!$BC$4:$BC$8</c:f>
              <c:numCache>
                <c:formatCode>0.00</c:formatCode>
                <c:ptCount val="5"/>
                <c:pt idx="0">
                  <c:v>2.2999999999999998</c:v>
                </c:pt>
                <c:pt idx="1">
                  <c:v>157.33000000000001</c:v>
                </c:pt>
                <c:pt idx="2">
                  <c:v>384.83</c:v>
                </c:pt>
                <c:pt idx="3">
                  <c:v>682.98</c:v>
                </c:pt>
                <c:pt idx="4">
                  <c:v>1822.75</c:v>
                </c:pt>
              </c:numCache>
            </c:numRef>
          </c:yVal>
          <c:smooth val="0"/>
          <c:extLst xmlns:c16r2="http://schemas.microsoft.com/office/drawing/2015/06/chart">
            <c:ext xmlns:c16="http://schemas.microsoft.com/office/drawing/2014/chart" uri="{C3380CC4-5D6E-409C-BE32-E72D297353CC}">
              <c16:uniqueId val="{00000002-59E2-412F-9ADB-323B54137108}"/>
            </c:ext>
          </c:extLst>
        </c:ser>
        <c:ser>
          <c:idx val="3"/>
          <c:order val="3"/>
          <c:tx>
            <c:strRef>
              <c:f>'propionico propanodiol butirico'!$O$3</c:f>
              <c:strCache>
                <c:ptCount val="1"/>
                <c:pt idx="0">
                  <c:v>PI AG1051</c:v>
                </c:pt>
              </c:strCache>
            </c:strRef>
          </c:tx>
          <c:spPr>
            <a:ln w="19050">
              <a:solidFill>
                <a:schemeClr val="tx1"/>
              </a:solidFill>
              <a:prstDash val="dash"/>
            </a:ln>
          </c:spPr>
          <c:marker>
            <c:symbol val="circle"/>
            <c:size val="7"/>
            <c:spPr>
              <a:solidFill>
                <a:srgbClr val="FFFF00"/>
              </a:solidFill>
              <a:ln>
                <a:solidFill>
                  <a:schemeClr val="tx1"/>
                </a:solidFill>
              </a:ln>
            </c:spPr>
          </c:marker>
          <c:errBars>
            <c:errDir val="y"/>
            <c:errBarType val="both"/>
            <c:errValType val="cust"/>
            <c:noEndCap val="0"/>
            <c:plus>
              <c:numRef>
                <c:f>'propionico propanodiol butirico'!$BF$4:$BF$8</c:f>
                <c:numCache>
                  <c:formatCode>General</c:formatCode>
                  <c:ptCount val="5"/>
                  <c:pt idx="0">
                    <c:v>86.7761</c:v>
                  </c:pt>
                  <c:pt idx="1">
                    <c:v>86.7761</c:v>
                  </c:pt>
                  <c:pt idx="2">
                    <c:v>86.7761</c:v>
                  </c:pt>
                  <c:pt idx="3">
                    <c:v>86.7761</c:v>
                  </c:pt>
                  <c:pt idx="4">
                    <c:v>86.7761</c:v>
                  </c:pt>
                </c:numCache>
              </c:numRef>
            </c:plus>
            <c:minus>
              <c:numRef>
                <c:f>'propionico propanodiol butirico'!$BF$4:$BF$8</c:f>
                <c:numCache>
                  <c:formatCode>General</c:formatCode>
                  <c:ptCount val="5"/>
                  <c:pt idx="0">
                    <c:v>86.7761</c:v>
                  </c:pt>
                  <c:pt idx="1">
                    <c:v>86.7761</c:v>
                  </c:pt>
                  <c:pt idx="2">
                    <c:v>86.7761</c:v>
                  </c:pt>
                  <c:pt idx="3">
                    <c:v>86.7761</c:v>
                  </c:pt>
                  <c:pt idx="4">
                    <c:v>86.7761</c:v>
                  </c:pt>
                </c:numCache>
              </c:numRef>
            </c:minus>
          </c:errBars>
          <c:xVal>
            <c:numRef>
              <c:f>'propionico propanodiol butirico'!$H$4:$H$8</c:f>
              <c:numCache>
                <c:formatCode>General</c:formatCode>
                <c:ptCount val="5"/>
                <c:pt idx="0">
                  <c:v>0</c:v>
                </c:pt>
                <c:pt idx="1">
                  <c:v>7</c:v>
                </c:pt>
                <c:pt idx="2">
                  <c:v>21</c:v>
                </c:pt>
                <c:pt idx="3">
                  <c:v>60</c:v>
                </c:pt>
                <c:pt idx="4">
                  <c:v>120</c:v>
                </c:pt>
              </c:numCache>
            </c:numRef>
          </c:xVal>
          <c:yVal>
            <c:numRef>
              <c:f>'propionico propanodiol butirico'!$BE$4:$BE$8</c:f>
              <c:numCache>
                <c:formatCode>0.00</c:formatCode>
                <c:ptCount val="5"/>
                <c:pt idx="0">
                  <c:v>7.8</c:v>
                </c:pt>
                <c:pt idx="1">
                  <c:v>0.45</c:v>
                </c:pt>
                <c:pt idx="2">
                  <c:v>3.7250000000000001</c:v>
                </c:pt>
                <c:pt idx="3">
                  <c:v>6.05</c:v>
                </c:pt>
                <c:pt idx="4">
                  <c:v>13.15</c:v>
                </c:pt>
              </c:numCache>
            </c:numRef>
          </c:yVal>
          <c:smooth val="0"/>
          <c:extLst xmlns:c16r2="http://schemas.microsoft.com/office/drawing/2015/06/chart">
            <c:ext xmlns:c16="http://schemas.microsoft.com/office/drawing/2014/chart" uri="{C3380CC4-5D6E-409C-BE32-E72D297353CC}">
              <c16:uniqueId val="{00000003-59E2-412F-9ADB-323B54137108}"/>
            </c:ext>
          </c:extLst>
        </c:ser>
        <c:ser>
          <c:idx val="4"/>
          <c:order val="4"/>
          <c:tx>
            <c:strRef>
              <c:f>'propionico propanodiol butirico'!$Q$3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'propionico propanodiol butirico'!$BH$4:$BH$8</c:f>
                <c:numCache>
                  <c:formatCode>General</c:formatCode>
                  <c:ptCount val="5"/>
                  <c:pt idx="0">
                    <c:v>86.7761</c:v>
                  </c:pt>
                  <c:pt idx="1">
                    <c:v>86.7761</c:v>
                  </c:pt>
                  <c:pt idx="2">
                    <c:v>86.7761</c:v>
                  </c:pt>
                  <c:pt idx="3">
                    <c:v>86.7761</c:v>
                  </c:pt>
                  <c:pt idx="4">
                    <c:v>86.7761</c:v>
                  </c:pt>
                </c:numCache>
              </c:numRef>
            </c:plus>
            <c:minus>
              <c:numRef>
                <c:f>'propionico propanodiol butirico'!$BH$4:$BH$8</c:f>
                <c:numCache>
                  <c:formatCode>General</c:formatCode>
                  <c:ptCount val="5"/>
                  <c:pt idx="0">
                    <c:v>86.7761</c:v>
                  </c:pt>
                  <c:pt idx="1">
                    <c:v>86.7761</c:v>
                  </c:pt>
                  <c:pt idx="2">
                    <c:v>86.7761</c:v>
                  </c:pt>
                  <c:pt idx="3">
                    <c:v>86.7761</c:v>
                  </c:pt>
                  <c:pt idx="4">
                    <c:v>86.7761</c:v>
                  </c:pt>
                </c:numCache>
              </c:numRef>
            </c:minus>
          </c:errBars>
          <c:xVal>
            <c:numRef>
              <c:f>'propionico propanodiol butirico'!$H$4:$H$8</c:f>
              <c:numCache>
                <c:formatCode>General</c:formatCode>
                <c:ptCount val="5"/>
                <c:pt idx="0">
                  <c:v>0</c:v>
                </c:pt>
                <c:pt idx="1">
                  <c:v>7</c:v>
                </c:pt>
                <c:pt idx="2">
                  <c:v>21</c:v>
                </c:pt>
                <c:pt idx="3">
                  <c:v>60</c:v>
                </c:pt>
                <c:pt idx="4">
                  <c:v>120</c:v>
                </c:pt>
              </c:numCache>
            </c:numRef>
          </c:xVal>
          <c:yVal>
            <c:numRef>
              <c:f>'propionico propanodiol butirico'!$BG$4:$BG$8</c:f>
              <c:numCache>
                <c:formatCode>0.00</c:formatCode>
                <c:ptCount val="5"/>
                <c:pt idx="0">
                  <c:v>12.475</c:v>
                </c:pt>
                <c:pt idx="1">
                  <c:v>15.1</c:v>
                </c:pt>
                <c:pt idx="2">
                  <c:v>43.4</c:v>
                </c:pt>
                <c:pt idx="3">
                  <c:v>5.7249999999999996</c:v>
                </c:pt>
                <c:pt idx="4">
                  <c:v>5.75</c:v>
                </c:pt>
              </c:numCache>
            </c:numRef>
          </c:yVal>
          <c:smooth val="0"/>
          <c:extLst xmlns:c16r2="http://schemas.microsoft.com/office/drawing/2015/06/chart">
            <c:ext xmlns:c16="http://schemas.microsoft.com/office/drawing/2014/chart" uri="{C3380CC4-5D6E-409C-BE32-E72D297353CC}">
              <c16:uniqueId val="{00000004-59E2-412F-9ADB-323B54137108}"/>
            </c:ext>
          </c:extLst>
        </c:ser>
        <c:ser>
          <c:idx val="5"/>
          <c:order val="5"/>
          <c:tx>
            <c:strRef>
              <c:f>'propionico propanodiol butirico'!$S$3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'propionico propanodiol butirico'!$BJ$4:$BJ$8</c:f>
                <c:numCache>
                  <c:formatCode>General</c:formatCode>
                  <c:ptCount val="5"/>
                  <c:pt idx="0">
                    <c:v>86.7761</c:v>
                  </c:pt>
                  <c:pt idx="1">
                    <c:v>86.7761</c:v>
                  </c:pt>
                  <c:pt idx="2">
                    <c:v>86.7761</c:v>
                  </c:pt>
                  <c:pt idx="3">
                    <c:v>86.7761</c:v>
                  </c:pt>
                  <c:pt idx="4">
                    <c:v>86.7761</c:v>
                  </c:pt>
                </c:numCache>
              </c:numRef>
            </c:plus>
            <c:minus>
              <c:numRef>
                <c:f>'propionico propanodiol butirico'!$BJ$4:$BJ$8</c:f>
                <c:numCache>
                  <c:formatCode>General</c:formatCode>
                  <c:ptCount val="5"/>
                  <c:pt idx="0">
                    <c:v>86.7761</c:v>
                  </c:pt>
                  <c:pt idx="1">
                    <c:v>86.7761</c:v>
                  </c:pt>
                  <c:pt idx="2">
                    <c:v>86.7761</c:v>
                  </c:pt>
                  <c:pt idx="3">
                    <c:v>86.7761</c:v>
                  </c:pt>
                  <c:pt idx="4">
                    <c:v>86.7761</c:v>
                  </c:pt>
                </c:numCache>
              </c:numRef>
            </c:minus>
          </c:errBars>
          <c:xVal>
            <c:numRef>
              <c:f>'propionico propanodiol butirico'!$H$4:$H$8</c:f>
              <c:numCache>
                <c:formatCode>General</c:formatCode>
                <c:ptCount val="5"/>
                <c:pt idx="0">
                  <c:v>0</c:v>
                </c:pt>
                <c:pt idx="1">
                  <c:v>7</c:v>
                </c:pt>
                <c:pt idx="2">
                  <c:v>21</c:v>
                </c:pt>
                <c:pt idx="3">
                  <c:v>60</c:v>
                </c:pt>
                <c:pt idx="4">
                  <c:v>120</c:v>
                </c:pt>
              </c:numCache>
            </c:numRef>
          </c:xVal>
          <c:yVal>
            <c:numRef>
              <c:f>'propionico propanodiol butirico'!$BI$4:$BI$8</c:f>
              <c:numCache>
                <c:formatCode>0.00</c:formatCode>
                <c:ptCount val="5"/>
                <c:pt idx="0">
                  <c:v>33.975000000000001</c:v>
                </c:pt>
                <c:pt idx="1">
                  <c:v>44.924999999999997</c:v>
                </c:pt>
                <c:pt idx="2">
                  <c:v>85.55</c:v>
                </c:pt>
                <c:pt idx="3">
                  <c:v>615.23</c:v>
                </c:pt>
                <c:pt idx="4">
                  <c:v>2300.9499999999998</c:v>
                </c:pt>
              </c:numCache>
            </c:numRef>
          </c:yVal>
          <c:smooth val="0"/>
          <c:extLst xmlns:c16r2="http://schemas.microsoft.com/office/drawing/2015/06/chart">
            <c:ext xmlns:c16="http://schemas.microsoft.com/office/drawing/2014/chart" uri="{C3380CC4-5D6E-409C-BE32-E72D297353CC}">
              <c16:uniqueId val="{00000005-59E2-412F-9ADB-323B54137108}"/>
            </c:ext>
          </c:extLst>
        </c:ser>
        <c:dLbls>
          <c:showLegendKey val="0"/>
          <c:showVal val="0"/>
          <c:showCatName val="0"/>
          <c:showSerName val="0"/>
          <c:showPercent val="0"/>
          <c:showBubbleSize val="0"/>
        </c:dLbls>
        <c:axId val="155744264"/>
        <c:axId val="155743480"/>
      </c:scatterChart>
      <c:valAx>
        <c:axId val="155744264"/>
        <c:scaling>
          <c:orientation val="minMax"/>
          <c:max val="125"/>
          <c:min val="0"/>
        </c:scaling>
        <c:delete val="0"/>
        <c:axPos val="b"/>
        <c:title>
          <c:tx>
            <c:rich>
              <a:bodyPr/>
              <a:lstStyle/>
              <a:p>
                <a:pPr>
                  <a:defRPr sz="1400"/>
                </a:pPr>
                <a:r>
                  <a:rPr lang="pt-BR" sz="1400"/>
                  <a:t>Tempo de armazenamento (dias)</a:t>
                </a:r>
              </a:p>
            </c:rich>
          </c:tx>
          <c:layout>
            <c:manualLayout>
              <c:xMode val="edge"/>
              <c:yMode val="edge"/>
              <c:x val="0.34671984877809964"/>
              <c:y val="0.80434553706304601"/>
            </c:manualLayout>
          </c:layout>
          <c:overlay val="0"/>
        </c:title>
        <c:numFmt formatCode="General" sourceLinked="1"/>
        <c:majorTickMark val="out"/>
        <c:minorTickMark val="none"/>
        <c:tickLblPos val="nextTo"/>
        <c:spPr>
          <a:ln w="19050">
            <a:solidFill>
              <a:schemeClr val="tx1"/>
            </a:solidFill>
          </a:ln>
        </c:spPr>
        <c:crossAx val="155743480"/>
        <c:crosses val="autoZero"/>
        <c:crossBetween val="midCat"/>
        <c:majorUnit val="30"/>
      </c:valAx>
      <c:valAx>
        <c:axId val="155743480"/>
        <c:scaling>
          <c:orientation val="minMax"/>
          <c:max val="2400"/>
          <c:min val="0"/>
        </c:scaling>
        <c:delete val="0"/>
        <c:axPos val="l"/>
        <c:title>
          <c:tx>
            <c:rich>
              <a:bodyPr rot="-5400000" vert="horz"/>
              <a:lstStyle/>
              <a:p>
                <a:pPr algn="ctr" rtl="0">
                  <a:defRPr/>
                </a:pPr>
                <a:r>
                  <a:rPr lang="en-US"/>
                  <a:t>Ácido butírico (mg/kg MS)</a:t>
                </a:r>
              </a:p>
            </c:rich>
          </c:tx>
          <c:layout>
            <c:manualLayout>
              <c:xMode val="edge"/>
              <c:yMode val="edge"/>
              <c:x val="0"/>
              <c:y val="0.13972964356617379"/>
            </c:manualLayout>
          </c:layout>
          <c:overlay val="0"/>
        </c:title>
        <c:numFmt formatCode="#,##0" sourceLinked="0"/>
        <c:majorTickMark val="out"/>
        <c:minorTickMark val="none"/>
        <c:tickLblPos val="nextTo"/>
        <c:spPr>
          <a:ln w="19050">
            <a:solidFill>
              <a:schemeClr val="tx1"/>
            </a:solidFill>
          </a:ln>
        </c:spPr>
        <c:crossAx val="155744264"/>
        <c:crosses val="autoZero"/>
        <c:crossBetween val="midCat"/>
        <c:majorUnit val="400"/>
        <c:minorUnit val="0.5"/>
      </c:valAx>
      <c:spPr>
        <a:noFill/>
        <a:ln>
          <a:noFill/>
        </a:ln>
      </c:spPr>
    </c:plotArea>
    <c:legend>
      <c:legendPos val="b"/>
      <c:legendEntry>
        <c:idx val="0"/>
        <c:delete val="1"/>
      </c:legendEntry>
      <c:legendEntry>
        <c:idx val="3"/>
        <c:delete val="1"/>
      </c:legendEntry>
      <c:layout>
        <c:manualLayout>
          <c:xMode val="edge"/>
          <c:yMode val="edge"/>
          <c:x val="7.3554590980748971E-2"/>
          <c:y val="0.86533772366917783"/>
          <c:w val="0.83634132072526401"/>
          <c:h val="0.12091318211740984"/>
        </c:manualLayout>
      </c:layout>
      <c:overlay val="0"/>
      <c:txPr>
        <a:bodyPr/>
        <a:lstStyle/>
        <a:p>
          <a:pPr>
            <a:defRPr sz="1400"/>
          </a:pPr>
          <a:endParaRPr lang="pt-BR"/>
        </a:p>
      </c:txPr>
    </c:legend>
    <c:plotVisOnly val="1"/>
    <c:dispBlanksAs val="gap"/>
    <c:showDLblsOverMax val="0"/>
  </c:chart>
  <c:spPr>
    <a:noFill/>
    <a:ln>
      <a:noFill/>
    </a:ln>
  </c:spPr>
  <c:txPr>
    <a:bodyPr/>
    <a:lstStyle/>
    <a:p>
      <a:pPr>
        <a:defRPr sz="1600" b="1">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9606740124113191E-2"/>
          <c:y val="2.7561135179184609E-2"/>
          <c:w val="0.85683656364796368"/>
          <c:h val="0.69007864866866642"/>
        </c:manualLayout>
      </c:layout>
      <c:scatterChart>
        <c:scatterStyle val="lineMarker"/>
        <c:varyColors val="0"/>
        <c:ser>
          <c:idx val="1"/>
          <c:order val="0"/>
          <c:tx>
            <c:strRef>
              <c:f>'MS TMP Perdas'!$K$3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'MS TMP Perdas'!$BB$4:$BB$8</c:f>
                <c:numCache>
                  <c:formatCode>General</c:formatCode>
                  <c:ptCount val="5"/>
                  <c:pt idx="0">
                    <c:v>0.4118</c:v>
                  </c:pt>
                  <c:pt idx="1">
                    <c:v>0.4118</c:v>
                  </c:pt>
                  <c:pt idx="2">
                    <c:v>0.4118</c:v>
                  </c:pt>
                  <c:pt idx="3">
                    <c:v>0.4118</c:v>
                  </c:pt>
                  <c:pt idx="4">
                    <c:v>0.46600000000000003</c:v>
                  </c:pt>
                </c:numCache>
              </c:numRef>
            </c:plus>
            <c:minus>
              <c:numRef>
                <c:f>'MS TMP Perdas'!$BB$4:$BB$8</c:f>
                <c:numCache>
                  <c:formatCode>General</c:formatCode>
                  <c:ptCount val="5"/>
                  <c:pt idx="0">
                    <c:v>0.4118</c:v>
                  </c:pt>
                  <c:pt idx="1">
                    <c:v>0.4118</c:v>
                  </c:pt>
                  <c:pt idx="2">
                    <c:v>0.4118</c:v>
                  </c:pt>
                  <c:pt idx="3">
                    <c:v>0.4118</c:v>
                  </c:pt>
                  <c:pt idx="4">
                    <c:v>0.46600000000000003</c:v>
                  </c:pt>
                </c:numCache>
              </c:numRef>
            </c:minus>
          </c:errBars>
          <c:xVal>
            <c:numRef>
              <c:f>'MS TMP Perdas'!$H$4:$H$8</c:f>
              <c:numCache>
                <c:formatCode>General</c:formatCode>
                <c:ptCount val="5"/>
                <c:pt idx="0">
                  <c:v>0</c:v>
                </c:pt>
                <c:pt idx="1">
                  <c:v>7</c:v>
                </c:pt>
                <c:pt idx="2">
                  <c:v>21</c:v>
                </c:pt>
                <c:pt idx="3">
                  <c:v>60</c:v>
                </c:pt>
                <c:pt idx="4">
                  <c:v>120</c:v>
                </c:pt>
              </c:numCache>
            </c:numRef>
          </c:xVal>
          <c:yVal>
            <c:numRef>
              <c:f>'MS TMP Perdas'!$BA$4:$BA$8</c:f>
              <c:numCache>
                <c:formatCode>0.00</c:formatCode>
                <c:ptCount val="5"/>
                <c:pt idx="0">
                  <c:v>0</c:v>
                </c:pt>
                <c:pt idx="1">
                  <c:v>1</c:v>
                </c:pt>
                <c:pt idx="2">
                  <c:v>1.2475000000000001</c:v>
                </c:pt>
                <c:pt idx="3">
                  <c:v>1.9650000000000001</c:v>
                </c:pt>
                <c:pt idx="4">
                  <c:v>2.3845999999999998</c:v>
                </c:pt>
              </c:numCache>
            </c:numRef>
          </c:yVal>
          <c:smooth val="0"/>
          <c:extLst xmlns:c16r2="http://schemas.microsoft.com/office/drawing/2015/06/chart">
            <c:ext xmlns:c16="http://schemas.microsoft.com/office/drawing/2014/chart" uri="{C3380CC4-5D6E-409C-BE32-E72D297353CC}">
              <c16:uniqueId val="{00000001-FAFC-4517-A1B4-680F336801BC}"/>
            </c:ext>
          </c:extLst>
        </c:ser>
        <c:ser>
          <c:idx val="2"/>
          <c:order val="1"/>
          <c:tx>
            <c:strRef>
              <c:f>'MS TMP Perdas'!$M$3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'MS TMP Perdas'!$BD$4:$BD$8</c:f>
                <c:numCache>
                  <c:formatCode>General</c:formatCode>
                  <c:ptCount val="5"/>
                  <c:pt idx="0">
                    <c:v>0.4118</c:v>
                  </c:pt>
                  <c:pt idx="1">
                    <c:v>0.4118</c:v>
                  </c:pt>
                  <c:pt idx="2">
                    <c:v>0.4118</c:v>
                  </c:pt>
                  <c:pt idx="3">
                    <c:v>0.4118</c:v>
                  </c:pt>
                  <c:pt idx="4">
                    <c:v>0.4118</c:v>
                  </c:pt>
                </c:numCache>
              </c:numRef>
            </c:plus>
            <c:minus>
              <c:numRef>
                <c:f>'MS TMP Perdas'!$BD$4:$BD$8</c:f>
                <c:numCache>
                  <c:formatCode>General</c:formatCode>
                  <c:ptCount val="5"/>
                  <c:pt idx="0">
                    <c:v>0.4118</c:v>
                  </c:pt>
                  <c:pt idx="1">
                    <c:v>0.4118</c:v>
                  </c:pt>
                  <c:pt idx="2">
                    <c:v>0.4118</c:v>
                  </c:pt>
                  <c:pt idx="3">
                    <c:v>0.4118</c:v>
                  </c:pt>
                  <c:pt idx="4">
                    <c:v>0.4118</c:v>
                  </c:pt>
                </c:numCache>
              </c:numRef>
            </c:minus>
          </c:errBars>
          <c:xVal>
            <c:numRef>
              <c:f>'MS TMP Perdas'!$H$4:$H$8</c:f>
              <c:numCache>
                <c:formatCode>General</c:formatCode>
                <c:ptCount val="5"/>
                <c:pt idx="0">
                  <c:v>0</c:v>
                </c:pt>
                <c:pt idx="1">
                  <c:v>7</c:v>
                </c:pt>
                <c:pt idx="2">
                  <c:v>21</c:v>
                </c:pt>
                <c:pt idx="3">
                  <c:v>60</c:v>
                </c:pt>
                <c:pt idx="4">
                  <c:v>120</c:v>
                </c:pt>
              </c:numCache>
            </c:numRef>
          </c:xVal>
          <c:yVal>
            <c:numRef>
              <c:f>'MS TMP Perdas'!$BC$4:$BC$8</c:f>
              <c:numCache>
                <c:formatCode>0.00</c:formatCode>
                <c:ptCount val="5"/>
                <c:pt idx="0">
                  <c:v>0</c:v>
                </c:pt>
                <c:pt idx="1">
                  <c:v>2.25</c:v>
                </c:pt>
                <c:pt idx="2">
                  <c:v>4.3849999999999998</c:v>
                </c:pt>
                <c:pt idx="3">
                  <c:v>6.15</c:v>
                </c:pt>
                <c:pt idx="4">
                  <c:v>6.9450000000000003</c:v>
                </c:pt>
              </c:numCache>
            </c:numRef>
          </c:yVal>
          <c:smooth val="0"/>
          <c:extLst xmlns:c16r2="http://schemas.microsoft.com/office/drawing/2015/06/chart">
            <c:ext xmlns:c16="http://schemas.microsoft.com/office/drawing/2014/chart" uri="{C3380CC4-5D6E-409C-BE32-E72D297353CC}">
              <c16:uniqueId val="{00000002-FAFC-4517-A1B4-680F336801BC}"/>
            </c:ext>
          </c:extLst>
        </c:ser>
        <c:ser>
          <c:idx val="4"/>
          <c:order val="2"/>
          <c:tx>
            <c:strRef>
              <c:f>'MS TMP Perdas'!$Q$3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'MS TMP Perdas'!$BH$4:$BH$8</c:f>
                <c:numCache>
                  <c:formatCode>General</c:formatCode>
                  <c:ptCount val="5"/>
                  <c:pt idx="0">
                    <c:v>0.4118</c:v>
                  </c:pt>
                  <c:pt idx="1">
                    <c:v>0.4118</c:v>
                  </c:pt>
                  <c:pt idx="2">
                    <c:v>0.46639999999999998</c:v>
                  </c:pt>
                  <c:pt idx="3">
                    <c:v>0.55989999999999995</c:v>
                  </c:pt>
                  <c:pt idx="4">
                    <c:v>0.4118</c:v>
                  </c:pt>
                </c:numCache>
              </c:numRef>
            </c:plus>
            <c:minus>
              <c:numRef>
                <c:f>'MS TMP Perdas'!$BH$4:$BH$8</c:f>
                <c:numCache>
                  <c:formatCode>General</c:formatCode>
                  <c:ptCount val="5"/>
                  <c:pt idx="0">
                    <c:v>0.4118</c:v>
                  </c:pt>
                  <c:pt idx="1">
                    <c:v>0.4118</c:v>
                  </c:pt>
                  <c:pt idx="2">
                    <c:v>0.46639999999999998</c:v>
                  </c:pt>
                  <c:pt idx="3">
                    <c:v>0.55989999999999995</c:v>
                  </c:pt>
                  <c:pt idx="4">
                    <c:v>0.4118</c:v>
                  </c:pt>
                </c:numCache>
              </c:numRef>
            </c:minus>
          </c:errBars>
          <c:xVal>
            <c:numRef>
              <c:f>'MS TMP Perdas'!$H$4:$H$8</c:f>
              <c:numCache>
                <c:formatCode>General</c:formatCode>
                <c:ptCount val="5"/>
                <c:pt idx="0">
                  <c:v>0</c:v>
                </c:pt>
                <c:pt idx="1">
                  <c:v>7</c:v>
                </c:pt>
                <c:pt idx="2">
                  <c:v>21</c:v>
                </c:pt>
                <c:pt idx="3">
                  <c:v>60</c:v>
                </c:pt>
                <c:pt idx="4">
                  <c:v>120</c:v>
                </c:pt>
              </c:numCache>
            </c:numRef>
          </c:xVal>
          <c:yVal>
            <c:numRef>
              <c:f>'MS TMP Perdas'!$BG$4:$BG$8</c:f>
              <c:numCache>
                <c:formatCode>0.00</c:formatCode>
                <c:ptCount val="5"/>
                <c:pt idx="0">
                  <c:v>0</c:v>
                </c:pt>
                <c:pt idx="1">
                  <c:v>1.4175</c:v>
                </c:pt>
                <c:pt idx="2">
                  <c:v>1.7267999999999999</c:v>
                </c:pt>
                <c:pt idx="3">
                  <c:v>2.2229999999999999</c:v>
                </c:pt>
                <c:pt idx="4">
                  <c:v>3.6524999999999999</c:v>
                </c:pt>
              </c:numCache>
            </c:numRef>
          </c:yVal>
          <c:smooth val="0"/>
          <c:extLst xmlns:c16r2="http://schemas.microsoft.com/office/drawing/2015/06/chart">
            <c:ext xmlns:c16="http://schemas.microsoft.com/office/drawing/2014/chart" uri="{C3380CC4-5D6E-409C-BE32-E72D297353CC}">
              <c16:uniqueId val="{00000004-FAFC-4517-A1B4-680F336801BC}"/>
            </c:ext>
          </c:extLst>
        </c:ser>
        <c:ser>
          <c:idx val="5"/>
          <c:order val="3"/>
          <c:tx>
            <c:strRef>
              <c:f>'MS TMP Perdas'!$S$3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'MS TMP Perdas'!$BJ$4:$BJ$8</c:f>
                <c:numCache>
                  <c:formatCode>General</c:formatCode>
                  <c:ptCount val="5"/>
                  <c:pt idx="0">
                    <c:v>0.4118</c:v>
                  </c:pt>
                  <c:pt idx="1">
                    <c:v>0.4118</c:v>
                  </c:pt>
                  <c:pt idx="2">
                    <c:v>0.4118</c:v>
                  </c:pt>
                  <c:pt idx="3">
                    <c:v>0.4118</c:v>
                  </c:pt>
                  <c:pt idx="4">
                    <c:v>0.4118</c:v>
                  </c:pt>
                </c:numCache>
              </c:numRef>
            </c:plus>
            <c:minus>
              <c:numRef>
                <c:f>'MS TMP Perdas'!$BJ$4:$BJ$8</c:f>
                <c:numCache>
                  <c:formatCode>General</c:formatCode>
                  <c:ptCount val="5"/>
                  <c:pt idx="0">
                    <c:v>0.4118</c:v>
                  </c:pt>
                  <c:pt idx="1">
                    <c:v>0.4118</c:v>
                  </c:pt>
                  <c:pt idx="2">
                    <c:v>0.4118</c:v>
                  </c:pt>
                  <c:pt idx="3">
                    <c:v>0.4118</c:v>
                  </c:pt>
                  <c:pt idx="4">
                    <c:v>0.4118</c:v>
                  </c:pt>
                </c:numCache>
              </c:numRef>
            </c:minus>
          </c:errBars>
          <c:xVal>
            <c:numRef>
              <c:f>'MS TMP Perdas'!$H$4:$H$8</c:f>
              <c:numCache>
                <c:formatCode>General</c:formatCode>
                <c:ptCount val="5"/>
                <c:pt idx="0">
                  <c:v>0</c:v>
                </c:pt>
                <c:pt idx="1">
                  <c:v>7</c:v>
                </c:pt>
                <c:pt idx="2">
                  <c:v>21</c:v>
                </c:pt>
                <c:pt idx="3">
                  <c:v>60</c:v>
                </c:pt>
                <c:pt idx="4">
                  <c:v>120</c:v>
                </c:pt>
              </c:numCache>
            </c:numRef>
          </c:xVal>
          <c:yVal>
            <c:numRef>
              <c:f>'MS TMP Perdas'!$BI$4:$BI$8</c:f>
              <c:numCache>
                <c:formatCode>0.00</c:formatCode>
                <c:ptCount val="5"/>
                <c:pt idx="0">
                  <c:v>0</c:v>
                </c:pt>
                <c:pt idx="1">
                  <c:v>2.2825000000000002</c:v>
                </c:pt>
                <c:pt idx="2">
                  <c:v>4.6524999999999999</c:v>
                </c:pt>
                <c:pt idx="3">
                  <c:v>6.3025000000000002</c:v>
                </c:pt>
                <c:pt idx="4">
                  <c:v>6.5525000000000002</c:v>
                </c:pt>
              </c:numCache>
            </c:numRef>
          </c:yVal>
          <c:smooth val="0"/>
          <c:extLst xmlns:c16r2="http://schemas.microsoft.com/office/drawing/2015/06/chart">
            <c:ext xmlns:c16="http://schemas.microsoft.com/office/drawing/2014/chart" uri="{C3380CC4-5D6E-409C-BE32-E72D297353CC}">
              <c16:uniqueId val="{00000005-FAFC-4517-A1B4-680F336801BC}"/>
            </c:ext>
          </c:extLst>
        </c:ser>
        <c:dLbls>
          <c:showLegendKey val="0"/>
          <c:showVal val="0"/>
          <c:showCatName val="0"/>
          <c:showSerName val="0"/>
          <c:showPercent val="0"/>
          <c:showBubbleSize val="0"/>
        </c:dLbls>
        <c:axId val="155746616"/>
        <c:axId val="155741520"/>
      </c:scatterChart>
      <c:valAx>
        <c:axId val="155746616"/>
        <c:scaling>
          <c:orientation val="minMax"/>
          <c:max val="125"/>
          <c:min val="0"/>
        </c:scaling>
        <c:delete val="0"/>
        <c:axPos val="b"/>
        <c:title>
          <c:tx>
            <c:rich>
              <a:bodyPr/>
              <a:lstStyle/>
              <a:p>
                <a:pPr>
                  <a:defRPr sz="1400"/>
                </a:pPr>
                <a:r>
                  <a:rPr lang="pt-BR" sz="1400"/>
                  <a:t>Tempo de armazenamento (dias)</a:t>
                </a:r>
              </a:p>
            </c:rich>
          </c:tx>
          <c:layout>
            <c:manualLayout>
              <c:xMode val="edge"/>
              <c:yMode val="edge"/>
              <c:x val="0.35039261510625802"/>
              <c:y val="0.79965165907491753"/>
            </c:manualLayout>
          </c:layout>
          <c:overlay val="0"/>
        </c:title>
        <c:numFmt formatCode="General" sourceLinked="1"/>
        <c:majorTickMark val="out"/>
        <c:minorTickMark val="none"/>
        <c:tickLblPos val="nextTo"/>
        <c:spPr>
          <a:ln w="19050">
            <a:solidFill>
              <a:schemeClr val="tx1"/>
            </a:solidFill>
          </a:ln>
        </c:spPr>
        <c:crossAx val="155741520"/>
        <c:crosses val="autoZero"/>
        <c:crossBetween val="midCat"/>
        <c:majorUnit val="30"/>
      </c:valAx>
      <c:valAx>
        <c:axId val="155741520"/>
        <c:scaling>
          <c:orientation val="minMax"/>
          <c:max val="8"/>
          <c:min val="0"/>
        </c:scaling>
        <c:delete val="0"/>
        <c:axPos val="l"/>
        <c:title>
          <c:tx>
            <c:rich>
              <a:bodyPr rot="-5400000" vert="horz"/>
              <a:lstStyle/>
              <a:p>
                <a:pPr algn="ctr" rtl="0">
                  <a:defRPr/>
                </a:pPr>
                <a:r>
                  <a:rPr lang="pt-BR" dirty="0"/>
                  <a:t>Perdas de  MS (%)</a:t>
                </a:r>
              </a:p>
            </c:rich>
          </c:tx>
          <c:layout>
            <c:manualLayout>
              <c:xMode val="edge"/>
              <c:yMode val="edge"/>
              <c:x val="1.8111781543611396E-2"/>
              <c:y val="0.19552586817146367"/>
            </c:manualLayout>
          </c:layout>
          <c:overlay val="0"/>
        </c:title>
        <c:numFmt formatCode="#,##0" sourceLinked="0"/>
        <c:majorTickMark val="out"/>
        <c:minorTickMark val="none"/>
        <c:tickLblPos val="nextTo"/>
        <c:spPr>
          <a:ln w="19050">
            <a:solidFill>
              <a:schemeClr val="tx1"/>
            </a:solidFill>
          </a:ln>
        </c:spPr>
        <c:crossAx val="155746616"/>
        <c:crosses val="autoZero"/>
        <c:crossBetween val="midCat"/>
        <c:majorUnit val="2"/>
        <c:minorUnit val="0.5"/>
      </c:valAx>
      <c:spPr>
        <a:noFill/>
        <a:ln>
          <a:noFill/>
        </a:ln>
      </c:spPr>
    </c:plotArea>
    <c:legend>
      <c:legendPos val="b"/>
      <c:layout>
        <c:manualLayout>
          <c:xMode val="edge"/>
          <c:yMode val="edge"/>
          <c:x val="0.16372647582808258"/>
          <c:y val="0.84919193079564093"/>
          <c:w val="0.68952765889998413"/>
          <c:h val="0.15080806920435905"/>
        </c:manualLayout>
      </c:layout>
      <c:overlay val="0"/>
      <c:txPr>
        <a:bodyPr/>
        <a:lstStyle/>
        <a:p>
          <a:pPr>
            <a:defRPr sz="1400"/>
          </a:pPr>
          <a:endParaRPr lang="pt-BR"/>
        </a:p>
      </c:txPr>
    </c:legend>
    <c:plotVisOnly val="1"/>
    <c:dispBlanksAs val="gap"/>
    <c:showDLblsOverMax val="0"/>
  </c:chart>
  <c:spPr>
    <a:noFill/>
    <a:ln>
      <a:noFill/>
    </a:ln>
  </c:spPr>
  <c:txPr>
    <a:bodyPr/>
    <a:lstStyle/>
    <a:p>
      <a:pPr>
        <a:defRPr sz="1600" b="1">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664431810675968E-2"/>
          <c:y val="2.102005098383505E-2"/>
          <c:w val="0.84165377981425227"/>
          <c:h val="0.71947363895969974"/>
        </c:manualLayout>
      </c:layout>
      <c:scatterChart>
        <c:scatterStyle val="lineMarker"/>
        <c:varyColors val="0"/>
        <c:ser>
          <c:idx val="1"/>
          <c:order val="0"/>
          <c:tx>
            <c:strRef>
              <c:f>'In situ Deg 0 12 24'!$K$3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'In situ Deg 0 12 24'!$AG$4:$AG$8</c:f>
                <c:numCache>
                  <c:formatCode>General</c:formatCode>
                  <c:ptCount val="5"/>
                  <c:pt idx="0">
                    <c:v>2.1484999999999999</c:v>
                  </c:pt>
                  <c:pt idx="1">
                    <c:v>2.1484999999999999</c:v>
                  </c:pt>
                  <c:pt idx="2">
                    <c:v>2.1484999999999999</c:v>
                  </c:pt>
                  <c:pt idx="3">
                    <c:v>2.1484999999999999</c:v>
                  </c:pt>
                  <c:pt idx="4">
                    <c:v>2.1484999999999999</c:v>
                  </c:pt>
                </c:numCache>
              </c:numRef>
            </c:plus>
            <c:minus>
              <c:numRef>
                <c:f>'In situ Deg 0 12 24'!$AG$4:$AG$8</c:f>
                <c:numCache>
                  <c:formatCode>General</c:formatCode>
                  <c:ptCount val="5"/>
                  <c:pt idx="0">
                    <c:v>2.1484999999999999</c:v>
                  </c:pt>
                  <c:pt idx="1">
                    <c:v>2.1484999999999999</c:v>
                  </c:pt>
                  <c:pt idx="2">
                    <c:v>2.1484999999999999</c:v>
                  </c:pt>
                  <c:pt idx="3">
                    <c:v>2.1484999999999999</c:v>
                  </c:pt>
                  <c:pt idx="4">
                    <c:v>2.1484999999999999</c:v>
                  </c:pt>
                </c:numCache>
              </c:numRef>
            </c:minus>
          </c:errBars>
          <c:xVal>
            <c:numRef>
              <c:f>'In situ Deg 0 12 24'!$H$4:$H$8</c:f>
              <c:numCache>
                <c:formatCode>General</c:formatCode>
                <c:ptCount val="5"/>
                <c:pt idx="0">
                  <c:v>0</c:v>
                </c:pt>
                <c:pt idx="1">
                  <c:v>7</c:v>
                </c:pt>
                <c:pt idx="2">
                  <c:v>21</c:v>
                </c:pt>
                <c:pt idx="3">
                  <c:v>60</c:v>
                </c:pt>
                <c:pt idx="4">
                  <c:v>120</c:v>
                </c:pt>
              </c:numCache>
            </c:numRef>
          </c:xVal>
          <c:yVal>
            <c:numRef>
              <c:f>'In situ Deg 0 12 24'!$AF$4:$AF$8</c:f>
              <c:numCache>
                <c:formatCode>0.00</c:formatCode>
                <c:ptCount val="5"/>
                <c:pt idx="0">
                  <c:v>43.2333</c:v>
                </c:pt>
                <c:pt idx="1">
                  <c:v>56.7958</c:v>
                </c:pt>
                <c:pt idx="2">
                  <c:v>67.116699999999994</c:v>
                </c:pt>
                <c:pt idx="3">
                  <c:v>75.082499999999996</c:v>
                </c:pt>
                <c:pt idx="4">
                  <c:v>80.484999999999999</c:v>
                </c:pt>
              </c:numCache>
            </c:numRef>
          </c:yVal>
          <c:smooth val="0"/>
          <c:extLst xmlns:c16r2="http://schemas.microsoft.com/office/drawing/2015/06/chart">
            <c:ext xmlns:c16="http://schemas.microsoft.com/office/drawing/2014/chart" uri="{C3380CC4-5D6E-409C-BE32-E72D297353CC}">
              <c16:uniqueId val="{00000001-3D5C-40C4-BD59-B2FC3C56E1D6}"/>
            </c:ext>
          </c:extLst>
        </c:ser>
        <c:ser>
          <c:idx val="2"/>
          <c:order val="1"/>
          <c:tx>
            <c:strRef>
              <c:f>'In situ Deg 0 12 24'!$M$3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'In situ Deg 0 12 24'!$AI$4:$AI$8</c:f>
                <c:numCache>
                  <c:formatCode>General</c:formatCode>
                  <c:ptCount val="5"/>
                  <c:pt idx="0">
                    <c:v>2.1783000000000001</c:v>
                  </c:pt>
                  <c:pt idx="1">
                    <c:v>2.1783000000000001</c:v>
                  </c:pt>
                  <c:pt idx="2">
                    <c:v>2.1484999999999999</c:v>
                  </c:pt>
                  <c:pt idx="3">
                    <c:v>2.1484999999999999</c:v>
                  </c:pt>
                  <c:pt idx="4">
                    <c:v>2.1783000000000001</c:v>
                  </c:pt>
                </c:numCache>
              </c:numRef>
            </c:plus>
            <c:minus>
              <c:numRef>
                <c:f>'In situ Deg 0 12 24'!$AI$4:$AI$8</c:f>
                <c:numCache>
                  <c:formatCode>General</c:formatCode>
                  <c:ptCount val="5"/>
                  <c:pt idx="0">
                    <c:v>2.1783000000000001</c:v>
                  </c:pt>
                  <c:pt idx="1">
                    <c:v>2.1783000000000001</c:v>
                  </c:pt>
                  <c:pt idx="2">
                    <c:v>2.1484999999999999</c:v>
                  </c:pt>
                  <c:pt idx="3">
                    <c:v>2.1484999999999999</c:v>
                  </c:pt>
                  <c:pt idx="4">
                    <c:v>2.1783000000000001</c:v>
                  </c:pt>
                </c:numCache>
              </c:numRef>
            </c:minus>
          </c:errBars>
          <c:xVal>
            <c:numRef>
              <c:f>'In situ Deg 0 12 24'!$H$4:$H$8</c:f>
              <c:numCache>
                <c:formatCode>General</c:formatCode>
                <c:ptCount val="5"/>
                <c:pt idx="0">
                  <c:v>0</c:v>
                </c:pt>
                <c:pt idx="1">
                  <c:v>7</c:v>
                </c:pt>
                <c:pt idx="2">
                  <c:v>21</c:v>
                </c:pt>
                <c:pt idx="3">
                  <c:v>60</c:v>
                </c:pt>
                <c:pt idx="4">
                  <c:v>120</c:v>
                </c:pt>
              </c:numCache>
            </c:numRef>
          </c:xVal>
          <c:yVal>
            <c:numRef>
              <c:f>'In situ Deg 0 12 24'!$AH$4:$AH$8</c:f>
              <c:numCache>
                <c:formatCode>0.00</c:formatCode>
                <c:ptCount val="5"/>
                <c:pt idx="0">
                  <c:v>35.128700000000002</c:v>
                </c:pt>
                <c:pt idx="1">
                  <c:v>51.333399999999997</c:v>
                </c:pt>
                <c:pt idx="2">
                  <c:v>64.510000000000005</c:v>
                </c:pt>
                <c:pt idx="3">
                  <c:v>76.42</c:v>
                </c:pt>
                <c:pt idx="4">
                  <c:v>82.076999999999998</c:v>
                </c:pt>
              </c:numCache>
            </c:numRef>
          </c:yVal>
          <c:smooth val="0"/>
          <c:extLst xmlns:c16r2="http://schemas.microsoft.com/office/drawing/2015/06/chart">
            <c:ext xmlns:c16="http://schemas.microsoft.com/office/drawing/2014/chart" uri="{C3380CC4-5D6E-409C-BE32-E72D297353CC}">
              <c16:uniqueId val="{00000002-3D5C-40C4-BD59-B2FC3C56E1D6}"/>
            </c:ext>
          </c:extLst>
        </c:ser>
        <c:ser>
          <c:idx val="4"/>
          <c:order val="2"/>
          <c:tx>
            <c:strRef>
              <c:f>'In situ Deg 0 12 24'!$Q$3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'In situ Deg 0 12 24'!$AM$4:$AM$8</c:f>
                <c:numCache>
                  <c:formatCode>General</c:formatCode>
                  <c:ptCount val="5"/>
                  <c:pt idx="0">
                    <c:v>2.1484999999999999</c:v>
                  </c:pt>
                  <c:pt idx="1">
                    <c:v>2.1484999999999999</c:v>
                  </c:pt>
                  <c:pt idx="2">
                    <c:v>2.1484999999999999</c:v>
                  </c:pt>
                  <c:pt idx="3">
                    <c:v>2.1783000000000001</c:v>
                  </c:pt>
                  <c:pt idx="4">
                    <c:v>2.1484999999999999</c:v>
                  </c:pt>
                </c:numCache>
              </c:numRef>
            </c:plus>
            <c:minus>
              <c:numRef>
                <c:f>'In situ Deg 0 12 24'!$AM$4:$AM$8</c:f>
                <c:numCache>
                  <c:formatCode>General</c:formatCode>
                  <c:ptCount val="5"/>
                  <c:pt idx="0">
                    <c:v>2.1484999999999999</c:v>
                  </c:pt>
                  <c:pt idx="1">
                    <c:v>2.1484999999999999</c:v>
                  </c:pt>
                  <c:pt idx="2">
                    <c:v>2.1484999999999999</c:v>
                  </c:pt>
                  <c:pt idx="3">
                    <c:v>2.1783000000000001</c:v>
                  </c:pt>
                  <c:pt idx="4">
                    <c:v>2.1484999999999999</c:v>
                  </c:pt>
                </c:numCache>
              </c:numRef>
            </c:minus>
          </c:errBars>
          <c:xVal>
            <c:numRef>
              <c:f>'In situ Deg 0 12 24'!$H$4:$H$8</c:f>
              <c:numCache>
                <c:formatCode>General</c:formatCode>
                <c:ptCount val="5"/>
                <c:pt idx="0">
                  <c:v>0</c:v>
                </c:pt>
                <c:pt idx="1">
                  <c:v>7</c:v>
                </c:pt>
                <c:pt idx="2">
                  <c:v>21</c:v>
                </c:pt>
                <c:pt idx="3">
                  <c:v>60</c:v>
                </c:pt>
                <c:pt idx="4">
                  <c:v>120</c:v>
                </c:pt>
              </c:numCache>
            </c:numRef>
          </c:xVal>
          <c:yVal>
            <c:numRef>
              <c:f>'In situ Deg 0 12 24'!$AL$4:$AL$8</c:f>
              <c:numCache>
                <c:formatCode>0.00</c:formatCode>
                <c:ptCount val="5"/>
                <c:pt idx="0">
                  <c:v>51.505800000000001</c:v>
                </c:pt>
                <c:pt idx="1">
                  <c:v>64.510000000000005</c:v>
                </c:pt>
                <c:pt idx="2">
                  <c:v>75.894199999999998</c:v>
                </c:pt>
                <c:pt idx="3">
                  <c:v>80.255300000000005</c:v>
                </c:pt>
                <c:pt idx="4">
                  <c:v>84.72</c:v>
                </c:pt>
              </c:numCache>
            </c:numRef>
          </c:yVal>
          <c:smooth val="0"/>
          <c:extLst xmlns:c16r2="http://schemas.microsoft.com/office/drawing/2015/06/chart">
            <c:ext xmlns:c16="http://schemas.microsoft.com/office/drawing/2014/chart" uri="{C3380CC4-5D6E-409C-BE32-E72D297353CC}">
              <c16:uniqueId val="{00000004-3D5C-40C4-BD59-B2FC3C56E1D6}"/>
            </c:ext>
          </c:extLst>
        </c:ser>
        <c:ser>
          <c:idx val="5"/>
          <c:order val="3"/>
          <c:tx>
            <c:strRef>
              <c:f>'In situ Deg 0 12 24'!$S$3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'In situ Deg 0 12 24'!$AO$4:$AO$8</c:f>
                <c:numCache>
                  <c:formatCode>General</c:formatCode>
                  <c:ptCount val="5"/>
                  <c:pt idx="0">
                    <c:v>2.1484999999999999</c:v>
                  </c:pt>
                  <c:pt idx="1">
                    <c:v>2.1484999999999999</c:v>
                  </c:pt>
                  <c:pt idx="2">
                    <c:v>2.1484999999999999</c:v>
                  </c:pt>
                  <c:pt idx="3">
                    <c:v>2.1484999999999999</c:v>
                  </c:pt>
                  <c:pt idx="4">
                    <c:v>2.1484999999999999</c:v>
                  </c:pt>
                </c:numCache>
              </c:numRef>
            </c:plus>
            <c:minus>
              <c:numRef>
                <c:f>'In situ Deg 0 12 24'!$AO$4:$AO$8</c:f>
                <c:numCache>
                  <c:formatCode>General</c:formatCode>
                  <c:ptCount val="5"/>
                  <c:pt idx="0">
                    <c:v>2.1484999999999999</c:v>
                  </c:pt>
                  <c:pt idx="1">
                    <c:v>2.1484999999999999</c:v>
                  </c:pt>
                  <c:pt idx="2">
                    <c:v>2.1484999999999999</c:v>
                  </c:pt>
                  <c:pt idx="3">
                    <c:v>2.1484999999999999</c:v>
                  </c:pt>
                  <c:pt idx="4">
                    <c:v>2.1484999999999999</c:v>
                  </c:pt>
                </c:numCache>
              </c:numRef>
            </c:minus>
          </c:errBars>
          <c:xVal>
            <c:numRef>
              <c:f>'In situ Deg 0 12 24'!$H$4:$H$8</c:f>
              <c:numCache>
                <c:formatCode>General</c:formatCode>
                <c:ptCount val="5"/>
                <c:pt idx="0">
                  <c:v>0</c:v>
                </c:pt>
                <c:pt idx="1">
                  <c:v>7</c:v>
                </c:pt>
                <c:pt idx="2">
                  <c:v>21</c:v>
                </c:pt>
                <c:pt idx="3">
                  <c:v>60</c:v>
                </c:pt>
                <c:pt idx="4">
                  <c:v>120</c:v>
                </c:pt>
              </c:numCache>
            </c:numRef>
          </c:xVal>
          <c:yVal>
            <c:numRef>
              <c:f>'In situ Deg 0 12 24'!$AN$4:$AN$8</c:f>
              <c:numCache>
                <c:formatCode>0.00</c:formatCode>
                <c:ptCount val="5"/>
                <c:pt idx="0">
                  <c:v>38.299199999999999</c:v>
                </c:pt>
                <c:pt idx="1">
                  <c:v>57.027500000000003</c:v>
                </c:pt>
                <c:pt idx="2">
                  <c:v>69.4392</c:v>
                </c:pt>
                <c:pt idx="3">
                  <c:v>80.195800000000006</c:v>
                </c:pt>
                <c:pt idx="4">
                  <c:v>83.537499999999994</c:v>
                </c:pt>
              </c:numCache>
            </c:numRef>
          </c:yVal>
          <c:smooth val="0"/>
          <c:extLst xmlns:c16r2="http://schemas.microsoft.com/office/drawing/2015/06/chart">
            <c:ext xmlns:c16="http://schemas.microsoft.com/office/drawing/2014/chart" uri="{C3380CC4-5D6E-409C-BE32-E72D297353CC}">
              <c16:uniqueId val="{00000005-3D5C-40C4-BD59-B2FC3C56E1D6}"/>
            </c:ext>
          </c:extLst>
        </c:ser>
        <c:dLbls>
          <c:showLegendKey val="0"/>
          <c:showVal val="0"/>
          <c:showCatName val="0"/>
          <c:showSerName val="0"/>
          <c:showPercent val="0"/>
          <c:showBubbleSize val="0"/>
        </c:dLbls>
        <c:axId val="155744656"/>
        <c:axId val="155747400"/>
      </c:scatterChart>
      <c:valAx>
        <c:axId val="155744656"/>
        <c:scaling>
          <c:orientation val="minMax"/>
          <c:max val="125"/>
          <c:min val="0"/>
        </c:scaling>
        <c:delete val="0"/>
        <c:axPos val="b"/>
        <c:title>
          <c:tx>
            <c:rich>
              <a:bodyPr/>
              <a:lstStyle/>
              <a:p>
                <a:pPr>
                  <a:defRPr/>
                </a:pPr>
                <a:r>
                  <a:rPr lang="pt-BR"/>
                  <a:t>Tempo de armazenamento (dias)</a:t>
                </a:r>
              </a:p>
            </c:rich>
          </c:tx>
          <c:layout>
            <c:manualLayout>
              <c:xMode val="edge"/>
              <c:yMode val="edge"/>
              <c:x val="0.32461049037864681"/>
              <c:y val="0.79756867854768887"/>
            </c:manualLayout>
          </c:layout>
          <c:overlay val="0"/>
        </c:title>
        <c:numFmt formatCode="General" sourceLinked="1"/>
        <c:majorTickMark val="out"/>
        <c:minorTickMark val="none"/>
        <c:tickLblPos val="nextTo"/>
        <c:spPr>
          <a:ln w="19050">
            <a:solidFill>
              <a:schemeClr val="tx1"/>
            </a:solidFill>
          </a:ln>
        </c:spPr>
        <c:crossAx val="155747400"/>
        <c:crosses val="autoZero"/>
        <c:crossBetween val="midCat"/>
        <c:majorUnit val="30"/>
      </c:valAx>
      <c:valAx>
        <c:axId val="155747400"/>
        <c:scaling>
          <c:orientation val="minMax"/>
          <c:max val="100"/>
          <c:min val="20"/>
        </c:scaling>
        <c:delete val="0"/>
        <c:axPos val="l"/>
        <c:title>
          <c:tx>
            <c:rich>
              <a:bodyPr rot="-5400000" vert="horz"/>
              <a:lstStyle/>
              <a:p>
                <a:pPr algn="ctr" rtl="0">
                  <a:defRPr/>
                </a:pPr>
                <a:r>
                  <a:rPr lang="pt-BR" dirty="0"/>
                  <a:t>Deg</a:t>
                </a:r>
                <a:r>
                  <a:rPr lang="pt-BR" i="1" dirty="0"/>
                  <a:t>.</a:t>
                </a:r>
                <a:r>
                  <a:rPr lang="pt-BR" i="0" dirty="0"/>
                  <a:t>MS</a:t>
                </a:r>
                <a:r>
                  <a:rPr lang="pt-BR" i="1" baseline="0" dirty="0"/>
                  <a:t> </a:t>
                </a:r>
                <a:r>
                  <a:rPr lang="pt-BR" sz="1600" b="1" i="1" u="none" strike="noStrike" baseline="0" dirty="0">
                    <a:effectLst/>
                  </a:rPr>
                  <a:t>in situ  -</a:t>
                </a:r>
                <a:r>
                  <a:rPr lang="pt-BR" dirty="0"/>
                  <a:t> 12 h (%)</a:t>
                </a:r>
              </a:p>
            </c:rich>
          </c:tx>
          <c:layout/>
          <c:overlay val="0"/>
        </c:title>
        <c:numFmt formatCode="#,##0" sourceLinked="0"/>
        <c:majorTickMark val="out"/>
        <c:minorTickMark val="none"/>
        <c:tickLblPos val="nextTo"/>
        <c:spPr>
          <a:ln w="19050">
            <a:solidFill>
              <a:schemeClr val="tx1"/>
            </a:solidFill>
          </a:ln>
        </c:spPr>
        <c:crossAx val="155744656"/>
        <c:crosses val="autoZero"/>
        <c:crossBetween val="midCat"/>
        <c:majorUnit val="20"/>
        <c:minorUnit val="0.5"/>
      </c:valAx>
      <c:spPr>
        <a:noFill/>
        <a:ln>
          <a:noFill/>
        </a:ln>
      </c:spPr>
    </c:plotArea>
    <c:legend>
      <c:legendPos val="b"/>
      <c:layout/>
      <c:overlay val="0"/>
      <c:txPr>
        <a:bodyPr/>
        <a:lstStyle/>
        <a:p>
          <a:pPr>
            <a:defRPr sz="1400"/>
          </a:pPr>
          <a:endParaRPr lang="pt-BR"/>
        </a:p>
      </c:txPr>
    </c:legend>
    <c:plotVisOnly val="1"/>
    <c:dispBlanksAs val="gap"/>
    <c:showDLblsOverMax val="0"/>
  </c:chart>
  <c:spPr>
    <a:noFill/>
    <a:ln>
      <a:noFill/>
    </a:ln>
  </c:spPr>
  <c:txPr>
    <a:bodyPr/>
    <a:lstStyle/>
    <a:p>
      <a:pPr>
        <a:defRPr sz="1600" b="1">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225021394950792"/>
          <c:y val="2.405881996861569E-2"/>
          <c:w val="0.84165377981425227"/>
          <c:h val="0.71947363895969974"/>
        </c:manualLayout>
      </c:layout>
      <c:scatterChart>
        <c:scatterStyle val="lineMarker"/>
        <c:varyColors val="0"/>
        <c:ser>
          <c:idx val="1"/>
          <c:order val="0"/>
          <c:tx>
            <c:strRef>
              <c:f>'AMIDODeg 0 12 24 (2)'!$K$3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'AMIDODeg 0 12 24 (2)'!$AG$4:$AG$8</c:f>
                <c:numCache>
                  <c:formatCode>General</c:formatCode>
                  <c:ptCount val="5"/>
                  <c:pt idx="0">
                    <c:v>1.1557999999999999</c:v>
                  </c:pt>
                  <c:pt idx="1">
                    <c:v>1.1557999999999999</c:v>
                  </c:pt>
                  <c:pt idx="2">
                    <c:v>1.1557999999999999</c:v>
                  </c:pt>
                  <c:pt idx="3">
                    <c:v>1.1557999999999999</c:v>
                  </c:pt>
                  <c:pt idx="4">
                    <c:v>1.1557999999999999</c:v>
                  </c:pt>
                </c:numCache>
              </c:numRef>
            </c:plus>
            <c:minus>
              <c:numRef>
                <c:f>'AMIDODeg 0 12 24 (2)'!$AG$4:$AG$8</c:f>
                <c:numCache>
                  <c:formatCode>General</c:formatCode>
                  <c:ptCount val="5"/>
                  <c:pt idx="0">
                    <c:v>1.1557999999999999</c:v>
                  </c:pt>
                  <c:pt idx="1">
                    <c:v>1.1557999999999999</c:v>
                  </c:pt>
                  <c:pt idx="2">
                    <c:v>1.1557999999999999</c:v>
                  </c:pt>
                  <c:pt idx="3">
                    <c:v>1.1557999999999999</c:v>
                  </c:pt>
                  <c:pt idx="4">
                    <c:v>1.1557999999999999</c:v>
                  </c:pt>
                </c:numCache>
              </c:numRef>
            </c:minus>
          </c:errBars>
          <c:xVal>
            <c:numRef>
              <c:f>'AMIDODeg 0 12 24 (2)'!$H$4:$H$8</c:f>
              <c:numCache>
                <c:formatCode>General</c:formatCode>
                <c:ptCount val="5"/>
                <c:pt idx="0">
                  <c:v>0</c:v>
                </c:pt>
                <c:pt idx="1">
                  <c:v>7</c:v>
                </c:pt>
                <c:pt idx="2">
                  <c:v>21</c:v>
                </c:pt>
                <c:pt idx="3">
                  <c:v>60</c:v>
                </c:pt>
                <c:pt idx="4">
                  <c:v>120</c:v>
                </c:pt>
              </c:numCache>
            </c:numRef>
          </c:xVal>
          <c:yVal>
            <c:numRef>
              <c:f>'AMIDODeg 0 12 24 (2)'!$AF$4:$AF$8</c:f>
              <c:numCache>
                <c:formatCode>0.00</c:formatCode>
                <c:ptCount val="5"/>
                <c:pt idx="0">
                  <c:v>72.167500000000004</c:v>
                </c:pt>
                <c:pt idx="1">
                  <c:v>79.0792</c:v>
                </c:pt>
                <c:pt idx="2">
                  <c:v>84.034199999999998</c:v>
                </c:pt>
                <c:pt idx="3">
                  <c:v>88.344200000000001</c:v>
                </c:pt>
                <c:pt idx="4">
                  <c:v>90.91</c:v>
                </c:pt>
              </c:numCache>
            </c:numRef>
          </c:yVal>
          <c:smooth val="0"/>
          <c:extLst xmlns:c16r2="http://schemas.microsoft.com/office/drawing/2015/06/chart">
            <c:ext xmlns:c16="http://schemas.microsoft.com/office/drawing/2014/chart" uri="{C3380CC4-5D6E-409C-BE32-E72D297353CC}">
              <c16:uniqueId val="{00000001-F980-48B8-A759-54E4D43C764E}"/>
            </c:ext>
          </c:extLst>
        </c:ser>
        <c:ser>
          <c:idx val="2"/>
          <c:order val="1"/>
          <c:tx>
            <c:strRef>
              <c:f>'AMIDODeg 0 12 24 (2)'!$M$3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'AMIDODeg 0 12 24 (2)'!$AI$4:$AI$8</c:f>
                <c:numCache>
                  <c:formatCode>General</c:formatCode>
                  <c:ptCount val="5"/>
                  <c:pt idx="0">
                    <c:v>1.1706000000000001</c:v>
                  </c:pt>
                  <c:pt idx="1">
                    <c:v>1.1557999999999999</c:v>
                  </c:pt>
                  <c:pt idx="2">
                    <c:v>1.1557999999999999</c:v>
                  </c:pt>
                  <c:pt idx="3">
                    <c:v>1.1557999999999999</c:v>
                  </c:pt>
                  <c:pt idx="4">
                    <c:v>1.1706000000000001</c:v>
                  </c:pt>
                </c:numCache>
              </c:numRef>
            </c:plus>
            <c:minus>
              <c:numRef>
                <c:f>'AMIDODeg 0 12 24 (2)'!$AI$4:$AI$8</c:f>
                <c:numCache>
                  <c:formatCode>General</c:formatCode>
                  <c:ptCount val="5"/>
                  <c:pt idx="0">
                    <c:v>1.1706000000000001</c:v>
                  </c:pt>
                  <c:pt idx="1">
                    <c:v>1.1557999999999999</c:v>
                  </c:pt>
                  <c:pt idx="2">
                    <c:v>1.1557999999999999</c:v>
                  </c:pt>
                  <c:pt idx="3">
                    <c:v>1.1557999999999999</c:v>
                  </c:pt>
                  <c:pt idx="4">
                    <c:v>1.1706000000000001</c:v>
                  </c:pt>
                </c:numCache>
              </c:numRef>
            </c:minus>
          </c:errBars>
          <c:xVal>
            <c:numRef>
              <c:f>'AMIDODeg 0 12 24 (2)'!$H$4:$H$8</c:f>
              <c:numCache>
                <c:formatCode>General</c:formatCode>
                <c:ptCount val="5"/>
                <c:pt idx="0">
                  <c:v>0</c:v>
                </c:pt>
                <c:pt idx="1">
                  <c:v>7</c:v>
                </c:pt>
                <c:pt idx="2">
                  <c:v>21</c:v>
                </c:pt>
                <c:pt idx="3">
                  <c:v>60</c:v>
                </c:pt>
                <c:pt idx="4">
                  <c:v>120</c:v>
                </c:pt>
              </c:numCache>
            </c:numRef>
          </c:xVal>
          <c:yVal>
            <c:numRef>
              <c:f>'AMIDODeg 0 12 24 (2)'!$AH$4:$AH$8</c:f>
              <c:numCache>
                <c:formatCode>0.00</c:formatCode>
                <c:ptCount val="5"/>
                <c:pt idx="0">
                  <c:v>65.738200000000006</c:v>
                </c:pt>
                <c:pt idx="1">
                  <c:v>75.860799999999998</c:v>
                </c:pt>
                <c:pt idx="2">
                  <c:v>82.655799999999999</c:v>
                </c:pt>
                <c:pt idx="3">
                  <c:v>88.965800000000002</c:v>
                </c:pt>
                <c:pt idx="4">
                  <c:v>91.980699999999999</c:v>
                </c:pt>
              </c:numCache>
            </c:numRef>
          </c:yVal>
          <c:smooth val="0"/>
          <c:extLst xmlns:c16r2="http://schemas.microsoft.com/office/drawing/2015/06/chart">
            <c:ext xmlns:c16="http://schemas.microsoft.com/office/drawing/2014/chart" uri="{C3380CC4-5D6E-409C-BE32-E72D297353CC}">
              <c16:uniqueId val="{00000002-F980-48B8-A759-54E4D43C764E}"/>
            </c:ext>
          </c:extLst>
        </c:ser>
        <c:ser>
          <c:idx val="4"/>
          <c:order val="2"/>
          <c:tx>
            <c:strRef>
              <c:f>'AMIDODeg 0 12 24 (2)'!$Q$3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'AMIDODeg 0 12 24 (2)'!$AM$4:$AM$8</c:f>
                <c:numCache>
                  <c:formatCode>General</c:formatCode>
                  <c:ptCount val="5"/>
                  <c:pt idx="0">
                    <c:v>1.1557999999999999</c:v>
                  </c:pt>
                  <c:pt idx="1">
                    <c:v>1.1557999999999999</c:v>
                  </c:pt>
                  <c:pt idx="2">
                    <c:v>1.1557999999999999</c:v>
                  </c:pt>
                  <c:pt idx="3">
                    <c:v>1.1706000000000001</c:v>
                  </c:pt>
                  <c:pt idx="4">
                    <c:v>1.1557999999999999</c:v>
                  </c:pt>
                </c:numCache>
              </c:numRef>
            </c:plus>
            <c:minus>
              <c:numRef>
                <c:f>'AMIDODeg 0 12 24 (2)'!$AM$4:$AM$8</c:f>
                <c:numCache>
                  <c:formatCode>General</c:formatCode>
                  <c:ptCount val="5"/>
                  <c:pt idx="0">
                    <c:v>1.1557999999999999</c:v>
                  </c:pt>
                  <c:pt idx="1">
                    <c:v>1.1557999999999999</c:v>
                  </c:pt>
                  <c:pt idx="2">
                    <c:v>1.1557999999999999</c:v>
                  </c:pt>
                  <c:pt idx="3">
                    <c:v>1.1706000000000001</c:v>
                  </c:pt>
                  <c:pt idx="4">
                    <c:v>1.1557999999999999</c:v>
                  </c:pt>
                </c:numCache>
              </c:numRef>
            </c:minus>
          </c:errBars>
          <c:xVal>
            <c:numRef>
              <c:f>'AMIDODeg 0 12 24 (2)'!$H$4:$H$8</c:f>
              <c:numCache>
                <c:formatCode>General</c:formatCode>
                <c:ptCount val="5"/>
                <c:pt idx="0">
                  <c:v>0</c:v>
                </c:pt>
                <c:pt idx="1">
                  <c:v>7</c:v>
                </c:pt>
                <c:pt idx="2">
                  <c:v>21</c:v>
                </c:pt>
                <c:pt idx="3">
                  <c:v>60</c:v>
                </c:pt>
                <c:pt idx="4">
                  <c:v>120</c:v>
                </c:pt>
              </c:numCache>
            </c:numRef>
          </c:xVal>
          <c:yVal>
            <c:numRef>
              <c:f>'AMIDODeg 0 12 24 (2)'!$AL$4:$AL$8</c:f>
              <c:numCache>
                <c:formatCode>0.00</c:formatCode>
                <c:ptCount val="5"/>
                <c:pt idx="0">
                  <c:v>75.568299999999994</c:v>
                </c:pt>
                <c:pt idx="1">
                  <c:v>82.040800000000004</c:v>
                </c:pt>
                <c:pt idx="2">
                  <c:v>87.881699999999995</c:v>
                </c:pt>
                <c:pt idx="3">
                  <c:v>89.887299999999996</c:v>
                </c:pt>
                <c:pt idx="4">
                  <c:v>92.348299999999995</c:v>
                </c:pt>
              </c:numCache>
            </c:numRef>
          </c:yVal>
          <c:smooth val="0"/>
          <c:extLst xmlns:c16r2="http://schemas.microsoft.com/office/drawing/2015/06/chart">
            <c:ext xmlns:c16="http://schemas.microsoft.com/office/drawing/2014/chart" uri="{C3380CC4-5D6E-409C-BE32-E72D297353CC}">
              <c16:uniqueId val="{00000004-F980-48B8-A759-54E4D43C764E}"/>
            </c:ext>
          </c:extLst>
        </c:ser>
        <c:ser>
          <c:idx val="5"/>
          <c:order val="3"/>
          <c:tx>
            <c:strRef>
              <c:f>'AMIDODeg 0 12 24 (2)'!$S$3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'AMIDODeg 0 12 24 (2)'!$AO$4:$AO$8</c:f>
                <c:numCache>
                  <c:formatCode>General</c:formatCode>
                  <c:ptCount val="5"/>
                  <c:pt idx="0">
                    <c:v>1.1557999999999999</c:v>
                  </c:pt>
                  <c:pt idx="1">
                    <c:v>1.1557999999999999</c:v>
                  </c:pt>
                  <c:pt idx="2">
                    <c:v>1.1557999999999999</c:v>
                  </c:pt>
                  <c:pt idx="3">
                    <c:v>1.1557999999999999</c:v>
                  </c:pt>
                  <c:pt idx="4">
                    <c:v>1.1557999999999999</c:v>
                  </c:pt>
                </c:numCache>
              </c:numRef>
            </c:plus>
            <c:minus>
              <c:numRef>
                <c:f>'AMIDODeg 0 12 24 (2)'!$AO$4:$AO$8</c:f>
                <c:numCache>
                  <c:formatCode>General</c:formatCode>
                  <c:ptCount val="5"/>
                  <c:pt idx="0">
                    <c:v>1.1557999999999999</c:v>
                  </c:pt>
                  <c:pt idx="1">
                    <c:v>1.1557999999999999</c:v>
                  </c:pt>
                  <c:pt idx="2">
                    <c:v>1.1557999999999999</c:v>
                  </c:pt>
                  <c:pt idx="3">
                    <c:v>1.1557999999999999</c:v>
                  </c:pt>
                  <c:pt idx="4">
                    <c:v>1.1557999999999999</c:v>
                  </c:pt>
                </c:numCache>
              </c:numRef>
            </c:minus>
          </c:errBars>
          <c:xVal>
            <c:numRef>
              <c:f>'AMIDODeg 0 12 24 (2)'!$H$4:$H$8</c:f>
              <c:numCache>
                <c:formatCode>General</c:formatCode>
                <c:ptCount val="5"/>
                <c:pt idx="0">
                  <c:v>0</c:v>
                </c:pt>
                <c:pt idx="1">
                  <c:v>7</c:v>
                </c:pt>
                <c:pt idx="2">
                  <c:v>21</c:v>
                </c:pt>
                <c:pt idx="3">
                  <c:v>60</c:v>
                </c:pt>
                <c:pt idx="4">
                  <c:v>120</c:v>
                </c:pt>
              </c:numCache>
            </c:numRef>
          </c:xVal>
          <c:yVal>
            <c:numRef>
              <c:f>'AMIDODeg 0 12 24 (2)'!$AN$4:$AN$8</c:f>
              <c:numCache>
                <c:formatCode>0.00</c:formatCode>
                <c:ptCount val="5"/>
                <c:pt idx="0">
                  <c:v>68.273300000000006</c:v>
                </c:pt>
                <c:pt idx="1">
                  <c:v>78.464200000000005</c:v>
                </c:pt>
                <c:pt idx="2">
                  <c:v>84.3583</c:v>
                </c:pt>
                <c:pt idx="3">
                  <c:v>89.813299999999998</c:v>
                </c:pt>
                <c:pt idx="4">
                  <c:v>91.834199999999996</c:v>
                </c:pt>
              </c:numCache>
            </c:numRef>
          </c:yVal>
          <c:smooth val="0"/>
          <c:extLst xmlns:c16r2="http://schemas.microsoft.com/office/drawing/2015/06/chart">
            <c:ext xmlns:c16="http://schemas.microsoft.com/office/drawing/2014/chart" uri="{C3380CC4-5D6E-409C-BE32-E72D297353CC}">
              <c16:uniqueId val="{00000005-F980-48B8-A759-54E4D43C764E}"/>
            </c:ext>
          </c:extLst>
        </c:ser>
        <c:dLbls>
          <c:showLegendKey val="0"/>
          <c:showVal val="0"/>
          <c:showCatName val="0"/>
          <c:showSerName val="0"/>
          <c:showPercent val="0"/>
          <c:showBubbleSize val="0"/>
        </c:dLbls>
        <c:axId val="155745048"/>
        <c:axId val="155745440"/>
      </c:scatterChart>
      <c:valAx>
        <c:axId val="155745048"/>
        <c:scaling>
          <c:orientation val="minMax"/>
          <c:max val="125"/>
          <c:min val="0"/>
        </c:scaling>
        <c:delete val="0"/>
        <c:axPos val="b"/>
        <c:title>
          <c:tx>
            <c:rich>
              <a:bodyPr/>
              <a:lstStyle/>
              <a:p>
                <a:pPr>
                  <a:defRPr sz="1400"/>
                </a:pPr>
                <a:r>
                  <a:rPr lang="pt-BR" sz="1400"/>
                  <a:t>Tempo de armazenamento (dias)</a:t>
                </a:r>
              </a:p>
            </c:rich>
          </c:tx>
          <c:layout>
            <c:manualLayout>
              <c:xMode val="edge"/>
              <c:yMode val="edge"/>
              <c:x val="0.35203501640279561"/>
              <c:y val="0.80935444867144413"/>
            </c:manualLayout>
          </c:layout>
          <c:overlay val="0"/>
        </c:title>
        <c:numFmt formatCode="General" sourceLinked="1"/>
        <c:majorTickMark val="out"/>
        <c:minorTickMark val="none"/>
        <c:tickLblPos val="nextTo"/>
        <c:spPr>
          <a:ln w="19050">
            <a:solidFill>
              <a:schemeClr val="tx1"/>
            </a:solidFill>
          </a:ln>
        </c:spPr>
        <c:crossAx val="155745440"/>
        <c:crosses val="autoZero"/>
        <c:crossBetween val="midCat"/>
        <c:majorUnit val="30"/>
      </c:valAx>
      <c:valAx>
        <c:axId val="155745440"/>
        <c:scaling>
          <c:orientation val="minMax"/>
          <c:max val="100"/>
          <c:min val="60"/>
        </c:scaling>
        <c:delete val="0"/>
        <c:axPos val="l"/>
        <c:title>
          <c:tx>
            <c:rich>
              <a:bodyPr rot="-5400000" vert="horz"/>
              <a:lstStyle/>
              <a:p>
                <a:pPr algn="ctr" rtl="0">
                  <a:defRPr/>
                </a:pPr>
                <a:r>
                  <a:rPr lang="pt-BR" dirty="0" err="1"/>
                  <a:t>Deg</a:t>
                </a:r>
                <a:r>
                  <a:rPr lang="pt-BR" dirty="0"/>
                  <a:t>. de amido </a:t>
                </a:r>
                <a:r>
                  <a:rPr lang="pt-BR" sz="1600" b="1" i="1" u="none" strike="noStrike" baseline="0" dirty="0">
                    <a:effectLst/>
                  </a:rPr>
                  <a:t>in situ </a:t>
                </a:r>
                <a:r>
                  <a:rPr lang="pt-BR" dirty="0"/>
                  <a:t>- 12h (%)</a:t>
                </a:r>
              </a:p>
            </c:rich>
          </c:tx>
          <c:layout>
            <c:manualLayout>
              <c:xMode val="edge"/>
              <c:yMode val="edge"/>
              <c:x val="5.3959203299322718E-3"/>
              <c:y val="1.5841780865505358E-2"/>
            </c:manualLayout>
          </c:layout>
          <c:overlay val="0"/>
        </c:title>
        <c:numFmt formatCode="#,##0" sourceLinked="0"/>
        <c:majorTickMark val="out"/>
        <c:minorTickMark val="none"/>
        <c:tickLblPos val="nextTo"/>
        <c:spPr>
          <a:ln w="19050">
            <a:solidFill>
              <a:schemeClr val="tx1"/>
            </a:solidFill>
          </a:ln>
        </c:spPr>
        <c:crossAx val="155745048"/>
        <c:crosses val="autoZero"/>
        <c:crossBetween val="midCat"/>
        <c:majorUnit val="10"/>
        <c:minorUnit val="0.5"/>
      </c:valAx>
      <c:spPr>
        <a:noFill/>
        <a:ln>
          <a:noFill/>
        </a:ln>
      </c:spPr>
    </c:plotArea>
    <c:legend>
      <c:legendPos val="b"/>
      <c:layout/>
      <c:overlay val="0"/>
      <c:txPr>
        <a:bodyPr/>
        <a:lstStyle/>
        <a:p>
          <a:pPr>
            <a:defRPr sz="1400"/>
          </a:pPr>
          <a:endParaRPr lang="pt-BR"/>
        </a:p>
      </c:txPr>
    </c:legend>
    <c:plotVisOnly val="1"/>
    <c:dispBlanksAs val="gap"/>
    <c:showDLblsOverMax val="0"/>
  </c:chart>
  <c:spPr>
    <a:noFill/>
    <a:ln>
      <a:noFill/>
    </a:ln>
  </c:spPr>
  <c:txPr>
    <a:bodyPr/>
    <a:lstStyle/>
    <a:p>
      <a:pPr>
        <a:defRPr sz="1600" b="1">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diamond"/>
            <c:size val="8"/>
            <c:spPr>
              <a:solidFill>
                <a:schemeClr val="tx1"/>
              </a:solidFill>
              <a:ln>
                <a:solidFill>
                  <a:schemeClr val="tx1"/>
                </a:solidFill>
              </a:ln>
            </c:spPr>
          </c:marker>
          <c:trendline>
            <c:trendlineType val="poly"/>
            <c:order val="2"/>
            <c:dispRSqr val="1"/>
            <c:dispEq val="1"/>
            <c:trendlineLbl>
              <c:layout>
                <c:manualLayout>
                  <c:x val="-0.37639113715436767"/>
                  <c:y val="-2.7557035861643583E-2"/>
                </c:manualLayout>
              </c:layout>
              <c:tx>
                <c:rich>
                  <a:bodyPr/>
                  <a:lstStyle/>
                  <a:p>
                    <a:pPr>
                      <a:defRPr/>
                    </a:pPr>
                    <a:r>
                      <a:rPr lang="en-US" dirty="0"/>
                      <a:t>y = -1.29x</a:t>
                    </a:r>
                    <a:r>
                      <a:rPr lang="en-US" baseline="30000" dirty="0"/>
                      <a:t>2</a:t>
                    </a:r>
                    <a:r>
                      <a:rPr lang="en-US" dirty="0"/>
                      <a:t> + 0.29x + </a:t>
                    </a:r>
                    <a:r>
                      <a:rPr lang="en-US" dirty="0">
                        <a:solidFill>
                          <a:srgbClr val="FF0000"/>
                        </a:solidFill>
                      </a:rPr>
                      <a:t>98.41
</a:t>
                    </a:r>
                  </a:p>
                  <a:p>
                    <a:pPr>
                      <a:defRPr/>
                    </a:pPr>
                    <a:r>
                      <a:rPr lang="en-US" dirty="0"/>
                      <a:t>R² = 0.85</a:t>
                    </a:r>
                  </a:p>
                  <a:p>
                    <a:pPr>
                      <a:defRPr/>
                    </a:pPr>
                    <a:r>
                      <a:rPr lang="en-US" i="1" dirty="0"/>
                      <a:t>P</a:t>
                    </a:r>
                    <a:r>
                      <a:rPr lang="en-US" dirty="0"/>
                      <a:t>&lt;0.01</a:t>
                    </a:r>
                  </a:p>
                </c:rich>
              </c:tx>
              <c:numFmt formatCode="#,##0.00" sourceLinked="0"/>
            </c:trendlineLbl>
          </c:trendline>
          <c:xVal>
            <c:numRef>
              <c:f>Correl!$C$2:$C$31</c:f>
              <c:numCache>
                <c:formatCode>General</c:formatCode>
                <c:ptCount val="30"/>
                <c:pt idx="0">
                  <c:v>4.0374999999999996</c:v>
                </c:pt>
                <c:pt idx="1">
                  <c:v>3.7549999999999999</c:v>
                </c:pt>
                <c:pt idx="2">
                  <c:v>3.4424999999999977</c:v>
                </c:pt>
                <c:pt idx="3">
                  <c:v>3.06</c:v>
                </c:pt>
                <c:pt idx="4">
                  <c:v>3.05</c:v>
                </c:pt>
                <c:pt idx="5">
                  <c:v>3.8149999999999977</c:v>
                </c:pt>
                <c:pt idx="6">
                  <c:v>3.5575000000000001</c:v>
                </c:pt>
                <c:pt idx="7">
                  <c:v>2.9924999999999975</c:v>
                </c:pt>
                <c:pt idx="8">
                  <c:v>2.8</c:v>
                </c:pt>
                <c:pt idx="9">
                  <c:v>2.8</c:v>
                </c:pt>
                <c:pt idx="10">
                  <c:v>2.4674999999999998</c:v>
                </c:pt>
                <c:pt idx="11">
                  <c:v>2.4375</c:v>
                </c:pt>
                <c:pt idx="12">
                  <c:v>2.4024999999999972</c:v>
                </c:pt>
                <c:pt idx="13">
                  <c:v>2.0474999999999999</c:v>
                </c:pt>
                <c:pt idx="14">
                  <c:v>1.08</c:v>
                </c:pt>
                <c:pt idx="15">
                  <c:v>5.1374999999999975</c:v>
                </c:pt>
                <c:pt idx="16">
                  <c:v>3.932499999999997</c:v>
                </c:pt>
                <c:pt idx="17">
                  <c:v>3.7174999999999998</c:v>
                </c:pt>
                <c:pt idx="18">
                  <c:v>3.16</c:v>
                </c:pt>
                <c:pt idx="19">
                  <c:v>3.08</c:v>
                </c:pt>
                <c:pt idx="20">
                  <c:v>4.9574999999999996</c:v>
                </c:pt>
                <c:pt idx="21">
                  <c:v>3.7574999999999998</c:v>
                </c:pt>
                <c:pt idx="22">
                  <c:v>3.2675000000000032</c:v>
                </c:pt>
                <c:pt idx="23">
                  <c:v>2.9024999999999972</c:v>
                </c:pt>
                <c:pt idx="24">
                  <c:v>2.8774999999999977</c:v>
                </c:pt>
                <c:pt idx="25">
                  <c:v>2.6274999999999999</c:v>
                </c:pt>
                <c:pt idx="26">
                  <c:v>2.6149999999999998</c:v>
                </c:pt>
                <c:pt idx="27">
                  <c:v>2.6149999999999998</c:v>
                </c:pt>
                <c:pt idx="28">
                  <c:v>2.2349999999999999</c:v>
                </c:pt>
                <c:pt idx="29">
                  <c:v>2.2050000000000001</c:v>
                </c:pt>
              </c:numCache>
            </c:numRef>
          </c:xVal>
          <c:yVal>
            <c:numRef>
              <c:f>Correl!$B$2:$B$31</c:f>
              <c:numCache>
                <c:formatCode>General</c:formatCode>
                <c:ptCount val="30"/>
                <c:pt idx="1">
                  <c:v>78.464200000000119</c:v>
                </c:pt>
                <c:pt idx="2">
                  <c:v>84.358299999999986</c:v>
                </c:pt>
                <c:pt idx="3">
                  <c:v>89.813300000000012</c:v>
                </c:pt>
                <c:pt idx="4">
                  <c:v>91.834199999999996</c:v>
                </c:pt>
                <c:pt idx="5">
                  <c:v>75.568299999999994</c:v>
                </c:pt>
                <c:pt idx="6">
                  <c:v>82.040800000000004</c:v>
                </c:pt>
                <c:pt idx="7">
                  <c:v>87.881699999999995</c:v>
                </c:pt>
                <c:pt idx="8">
                  <c:v>89.887299999999996</c:v>
                </c:pt>
                <c:pt idx="9">
                  <c:v>92.348299999999995</c:v>
                </c:pt>
                <c:pt idx="10">
                  <c:v>85.120799999999988</c:v>
                </c:pt>
                <c:pt idx="11">
                  <c:v>92.627499999999998</c:v>
                </c:pt>
                <c:pt idx="12">
                  <c:v>94.056699999999992</c:v>
                </c:pt>
                <c:pt idx="13">
                  <c:v>95.194999999999993</c:v>
                </c:pt>
                <c:pt idx="14">
                  <c:v>95.710000000000022</c:v>
                </c:pt>
                <c:pt idx="15">
                  <c:v>65.738200000000006</c:v>
                </c:pt>
                <c:pt idx="16">
                  <c:v>75.860799999999998</c:v>
                </c:pt>
                <c:pt idx="17">
                  <c:v>82.655799999999914</c:v>
                </c:pt>
                <c:pt idx="18">
                  <c:v>88.965800000000002</c:v>
                </c:pt>
                <c:pt idx="19">
                  <c:v>91.980700000000013</c:v>
                </c:pt>
                <c:pt idx="20">
                  <c:v>72.167500000000004</c:v>
                </c:pt>
                <c:pt idx="21">
                  <c:v>79.0792</c:v>
                </c:pt>
                <c:pt idx="22">
                  <c:v>84.034200000000027</c:v>
                </c:pt>
                <c:pt idx="23">
                  <c:v>88.3442000000001</c:v>
                </c:pt>
                <c:pt idx="24">
                  <c:v>90.910000000000025</c:v>
                </c:pt>
                <c:pt idx="26">
                  <c:v>85.694199999999995</c:v>
                </c:pt>
                <c:pt idx="27">
                  <c:v>87.28</c:v>
                </c:pt>
                <c:pt idx="28">
                  <c:v>93.053299999999993</c:v>
                </c:pt>
                <c:pt idx="29">
                  <c:v>93.754300000000001</c:v>
                </c:pt>
              </c:numCache>
            </c:numRef>
          </c:yVal>
          <c:smooth val="0"/>
          <c:extLst xmlns:c16r2="http://schemas.microsoft.com/office/drawing/2015/06/chart">
            <c:ext xmlns:c16="http://schemas.microsoft.com/office/drawing/2014/chart" uri="{C3380CC4-5D6E-409C-BE32-E72D297353CC}">
              <c16:uniqueId val="{00000001-BAFF-4D68-A5D4-8B849FC2CFE7}"/>
            </c:ext>
          </c:extLst>
        </c:ser>
        <c:dLbls>
          <c:showLegendKey val="0"/>
          <c:showVal val="0"/>
          <c:showCatName val="0"/>
          <c:showSerName val="0"/>
          <c:showPercent val="0"/>
          <c:showBubbleSize val="0"/>
        </c:dLbls>
        <c:axId val="155745832"/>
        <c:axId val="155740736"/>
      </c:scatterChart>
      <c:valAx>
        <c:axId val="155745832"/>
        <c:scaling>
          <c:orientation val="minMax"/>
        </c:scaling>
        <c:delete val="0"/>
        <c:axPos val="b"/>
        <c:title>
          <c:tx>
            <c:rich>
              <a:bodyPr/>
              <a:lstStyle/>
              <a:p>
                <a:pPr>
                  <a:defRPr/>
                </a:pPr>
                <a:r>
                  <a:rPr lang="en-US" dirty="0"/>
                  <a:t>Prolamin (% DM)</a:t>
                </a:r>
              </a:p>
            </c:rich>
          </c:tx>
          <c:layout>
            <c:manualLayout>
              <c:xMode val="edge"/>
              <c:yMode val="edge"/>
              <c:x val="0.44556650186168623"/>
              <c:y val="0.94235212188341944"/>
            </c:manualLayout>
          </c:layout>
          <c:overlay val="0"/>
        </c:title>
        <c:numFmt formatCode="General" sourceLinked="1"/>
        <c:majorTickMark val="out"/>
        <c:minorTickMark val="none"/>
        <c:tickLblPos val="nextTo"/>
        <c:spPr>
          <a:ln w="22225">
            <a:solidFill>
              <a:schemeClr val="tx1"/>
            </a:solidFill>
          </a:ln>
        </c:spPr>
        <c:crossAx val="155740736"/>
        <c:crosses val="autoZero"/>
        <c:crossBetween val="midCat"/>
      </c:valAx>
      <c:valAx>
        <c:axId val="155740736"/>
        <c:scaling>
          <c:orientation val="minMax"/>
          <c:max val="100"/>
          <c:min val="60"/>
        </c:scaling>
        <c:delete val="0"/>
        <c:axPos val="l"/>
        <c:title>
          <c:tx>
            <c:rich>
              <a:bodyPr rot="-5400000" vert="horz"/>
              <a:lstStyle/>
              <a:p>
                <a:pPr>
                  <a:defRPr/>
                </a:pPr>
                <a:r>
                  <a:rPr lang="en-US" dirty="0"/>
                  <a:t>Starch</a:t>
                </a:r>
                <a:r>
                  <a:rPr lang="en-US" baseline="0" dirty="0"/>
                  <a:t> disappearance</a:t>
                </a:r>
                <a:r>
                  <a:rPr lang="en-US" dirty="0"/>
                  <a:t> </a:t>
                </a:r>
                <a:r>
                  <a:rPr lang="en-US" i="1" dirty="0"/>
                  <a:t>in situ</a:t>
                </a:r>
                <a:r>
                  <a:rPr lang="en-US" dirty="0"/>
                  <a:t>-12h (%)</a:t>
                </a:r>
              </a:p>
            </c:rich>
          </c:tx>
          <c:layout>
            <c:manualLayout>
              <c:xMode val="edge"/>
              <c:yMode val="edge"/>
              <c:x val="0"/>
              <c:y val="4.6608497620798092E-2"/>
            </c:manualLayout>
          </c:layout>
          <c:overlay val="0"/>
        </c:title>
        <c:numFmt formatCode="General" sourceLinked="1"/>
        <c:majorTickMark val="out"/>
        <c:minorTickMark val="none"/>
        <c:tickLblPos val="nextTo"/>
        <c:spPr>
          <a:ln w="22225">
            <a:solidFill>
              <a:schemeClr val="tx1"/>
            </a:solidFill>
          </a:ln>
        </c:spPr>
        <c:crossAx val="155745832"/>
        <c:crosses val="autoZero"/>
        <c:crossBetween val="midCat"/>
        <c:majorUnit val="10"/>
      </c:valAx>
      <c:spPr>
        <a:noFill/>
        <a:ln w="25400">
          <a:noFill/>
        </a:ln>
      </c:spPr>
    </c:plotArea>
    <c:plotVisOnly val="1"/>
    <c:dispBlanksAs val="gap"/>
    <c:showDLblsOverMax val="0"/>
  </c:chart>
  <c:spPr>
    <a:noFill/>
    <a:ln>
      <a:noFill/>
    </a:ln>
  </c:spPr>
  <c:txPr>
    <a:bodyPr/>
    <a:lstStyle/>
    <a:p>
      <a:pPr>
        <a:defRPr sz="1600" b="1"/>
      </a:pPr>
      <a:endParaRPr lang="pt-B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5357282226514135"/>
          <c:y val="0"/>
          <c:w val="0.70403387312435028"/>
          <c:h val="0.75792207792207811"/>
        </c:manualLayout>
      </c:layout>
      <c:barChart>
        <c:barDir val="bar"/>
        <c:grouping val="percentStacked"/>
        <c:varyColors val="0"/>
        <c:ser>
          <c:idx val="0"/>
          <c:order val="0"/>
          <c:tx>
            <c:strRef>
              <c:f>'Gênero GSR reanalisado'!$A$2</c:f>
              <c:strCache>
                <c:ptCount val="1"/>
                <c:pt idx="0">
                  <c:v>Enterococcus</c:v>
                </c:pt>
              </c:strCache>
            </c:strRef>
          </c:tx>
          <c:invertIfNegative val="0"/>
          <c:cat>
            <c:strRef>
              <c:f>'Gênero GSR reanalisado'!$B$1:$D$1</c:f>
              <c:strCache>
                <c:ptCount val="3"/>
                <c:pt idx="0">
                  <c:v>0 day</c:v>
                </c:pt>
                <c:pt idx="1">
                  <c:v>7 days</c:v>
                </c:pt>
                <c:pt idx="2">
                  <c:v>120 days</c:v>
                </c:pt>
              </c:strCache>
            </c:strRef>
          </c:cat>
          <c:val>
            <c:numRef>
              <c:f>'Gênero GSR reanalisado'!$B$2:$D$2</c:f>
              <c:numCache>
                <c:formatCode>General</c:formatCode>
                <c:ptCount val="3"/>
                <c:pt idx="0">
                  <c:v>13.8</c:v>
                </c:pt>
                <c:pt idx="1">
                  <c:v>24</c:v>
                </c:pt>
                <c:pt idx="2">
                  <c:v>20.5</c:v>
                </c:pt>
              </c:numCache>
            </c:numRef>
          </c:val>
          <c:extLst xmlns:c16r2="http://schemas.microsoft.com/office/drawing/2015/06/chart">
            <c:ext xmlns:c16="http://schemas.microsoft.com/office/drawing/2014/chart" uri="{C3380CC4-5D6E-409C-BE32-E72D297353CC}">
              <c16:uniqueId val="{00000000-E649-4235-A752-CA6460CECA4E}"/>
            </c:ext>
          </c:extLst>
        </c:ser>
        <c:ser>
          <c:idx val="1"/>
          <c:order val="1"/>
          <c:tx>
            <c:strRef>
              <c:f>'Gênero GSR reanalisado'!$A$3</c:f>
              <c:strCache>
                <c:ptCount val="1"/>
                <c:pt idx="0">
                  <c:v>Lactobacillus</c:v>
                </c:pt>
              </c:strCache>
            </c:strRef>
          </c:tx>
          <c:invertIfNegative val="0"/>
          <c:cat>
            <c:strRef>
              <c:f>'Gênero GSR reanalisado'!$B$1:$D$1</c:f>
              <c:strCache>
                <c:ptCount val="3"/>
                <c:pt idx="0">
                  <c:v>0 day</c:v>
                </c:pt>
                <c:pt idx="1">
                  <c:v>7 days</c:v>
                </c:pt>
                <c:pt idx="2">
                  <c:v>120 days</c:v>
                </c:pt>
              </c:strCache>
            </c:strRef>
          </c:cat>
          <c:val>
            <c:numRef>
              <c:f>'Gênero GSR reanalisado'!$B$3:$D$3</c:f>
              <c:numCache>
                <c:formatCode>General</c:formatCode>
                <c:ptCount val="3"/>
                <c:pt idx="0">
                  <c:v>9.1</c:v>
                </c:pt>
                <c:pt idx="1">
                  <c:v>11.2</c:v>
                </c:pt>
                <c:pt idx="2">
                  <c:v>6.8</c:v>
                </c:pt>
              </c:numCache>
            </c:numRef>
          </c:val>
          <c:extLst xmlns:c16r2="http://schemas.microsoft.com/office/drawing/2015/06/chart">
            <c:ext xmlns:c16="http://schemas.microsoft.com/office/drawing/2014/chart" uri="{C3380CC4-5D6E-409C-BE32-E72D297353CC}">
              <c16:uniqueId val="{00000001-E649-4235-A752-CA6460CECA4E}"/>
            </c:ext>
          </c:extLst>
        </c:ser>
        <c:ser>
          <c:idx val="2"/>
          <c:order val="2"/>
          <c:tx>
            <c:strRef>
              <c:f>'Gênero GSR reanalisado'!$A$4</c:f>
              <c:strCache>
                <c:ptCount val="1"/>
                <c:pt idx="0">
                  <c:v>Leuconostoc</c:v>
                </c:pt>
              </c:strCache>
            </c:strRef>
          </c:tx>
          <c:invertIfNegative val="0"/>
          <c:cat>
            <c:strRef>
              <c:f>'Gênero GSR reanalisado'!$B$1:$D$1</c:f>
              <c:strCache>
                <c:ptCount val="3"/>
                <c:pt idx="0">
                  <c:v>0 day</c:v>
                </c:pt>
                <c:pt idx="1">
                  <c:v>7 days</c:v>
                </c:pt>
                <c:pt idx="2">
                  <c:v>120 days</c:v>
                </c:pt>
              </c:strCache>
            </c:strRef>
          </c:cat>
          <c:val>
            <c:numRef>
              <c:f>'Gênero GSR reanalisado'!$B$4:$D$4</c:f>
              <c:numCache>
                <c:formatCode>General</c:formatCode>
                <c:ptCount val="3"/>
                <c:pt idx="0">
                  <c:v>1.3</c:v>
                </c:pt>
                <c:pt idx="1">
                  <c:v>1.3</c:v>
                </c:pt>
                <c:pt idx="2">
                  <c:v>0.1</c:v>
                </c:pt>
              </c:numCache>
            </c:numRef>
          </c:val>
          <c:extLst xmlns:c16r2="http://schemas.microsoft.com/office/drawing/2015/06/chart">
            <c:ext xmlns:c16="http://schemas.microsoft.com/office/drawing/2014/chart" uri="{C3380CC4-5D6E-409C-BE32-E72D297353CC}">
              <c16:uniqueId val="{00000002-E649-4235-A752-CA6460CECA4E}"/>
            </c:ext>
          </c:extLst>
        </c:ser>
        <c:ser>
          <c:idx val="3"/>
          <c:order val="3"/>
          <c:tx>
            <c:strRef>
              <c:f>'Gênero GSR reanalisado'!$A$5</c:f>
              <c:strCache>
                <c:ptCount val="1"/>
                <c:pt idx="0">
                  <c:v>Lactococcus</c:v>
                </c:pt>
              </c:strCache>
            </c:strRef>
          </c:tx>
          <c:invertIfNegative val="0"/>
          <c:cat>
            <c:strRef>
              <c:f>'Gênero GSR reanalisado'!$B$1:$D$1</c:f>
              <c:strCache>
                <c:ptCount val="3"/>
                <c:pt idx="0">
                  <c:v>0 day</c:v>
                </c:pt>
                <c:pt idx="1">
                  <c:v>7 days</c:v>
                </c:pt>
                <c:pt idx="2">
                  <c:v>120 days</c:v>
                </c:pt>
              </c:strCache>
            </c:strRef>
          </c:cat>
          <c:val>
            <c:numRef>
              <c:f>'Gênero GSR reanalisado'!$B$5:$D$5</c:f>
              <c:numCache>
                <c:formatCode>General</c:formatCode>
                <c:ptCount val="3"/>
                <c:pt idx="0">
                  <c:v>1.4</c:v>
                </c:pt>
                <c:pt idx="1">
                  <c:v>1.2</c:v>
                </c:pt>
                <c:pt idx="2">
                  <c:v>0.1</c:v>
                </c:pt>
              </c:numCache>
            </c:numRef>
          </c:val>
          <c:extLst xmlns:c16r2="http://schemas.microsoft.com/office/drawing/2015/06/chart">
            <c:ext xmlns:c16="http://schemas.microsoft.com/office/drawing/2014/chart" uri="{C3380CC4-5D6E-409C-BE32-E72D297353CC}">
              <c16:uniqueId val="{00000003-E649-4235-A752-CA6460CECA4E}"/>
            </c:ext>
          </c:extLst>
        </c:ser>
        <c:ser>
          <c:idx val="4"/>
          <c:order val="4"/>
          <c:tx>
            <c:strRef>
              <c:f>'Gênero GSR reanalisado'!$A$6</c:f>
              <c:strCache>
                <c:ptCount val="1"/>
                <c:pt idx="0">
                  <c:v>Clostridium</c:v>
                </c:pt>
              </c:strCache>
            </c:strRef>
          </c:tx>
          <c:invertIfNegative val="0"/>
          <c:cat>
            <c:strRef>
              <c:f>'Gênero GSR reanalisado'!$B$1:$D$1</c:f>
              <c:strCache>
                <c:ptCount val="3"/>
                <c:pt idx="0">
                  <c:v>0 day</c:v>
                </c:pt>
                <c:pt idx="1">
                  <c:v>7 days</c:v>
                </c:pt>
                <c:pt idx="2">
                  <c:v>120 days</c:v>
                </c:pt>
              </c:strCache>
            </c:strRef>
          </c:cat>
          <c:val>
            <c:numRef>
              <c:f>'Gênero GSR reanalisado'!$B$6:$D$6</c:f>
              <c:numCache>
                <c:formatCode>General</c:formatCode>
                <c:ptCount val="3"/>
                <c:pt idx="0">
                  <c:v>19.5</c:v>
                </c:pt>
                <c:pt idx="1">
                  <c:v>12.9</c:v>
                </c:pt>
                <c:pt idx="2">
                  <c:v>37.700000000000003</c:v>
                </c:pt>
              </c:numCache>
            </c:numRef>
          </c:val>
          <c:extLst xmlns:c16r2="http://schemas.microsoft.com/office/drawing/2015/06/chart">
            <c:ext xmlns:c16="http://schemas.microsoft.com/office/drawing/2014/chart" uri="{C3380CC4-5D6E-409C-BE32-E72D297353CC}">
              <c16:uniqueId val="{00000004-E649-4235-A752-CA6460CECA4E}"/>
            </c:ext>
          </c:extLst>
        </c:ser>
        <c:ser>
          <c:idx val="5"/>
          <c:order val="5"/>
          <c:tx>
            <c:strRef>
              <c:f>'Gênero GSR reanalisado'!$A$7</c:f>
              <c:strCache>
                <c:ptCount val="1"/>
                <c:pt idx="0">
                  <c:v>Acetobacter</c:v>
                </c:pt>
              </c:strCache>
            </c:strRef>
          </c:tx>
          <c:invertIfNegative val="0"/>
          <c:cat>
            <c:strRef>
              <c:f>'Gênero GSR reanalisado'!$B$1:$D$1</c:f>
              <c:strCache>
                <c:ptCount val="3"/>
                <c:pt idx="0">
                  <c:v>0 day</c:v>
                </c:pt>
                <c:pt idx="1">
                  <c:v>7 days</c:v>
                </c:pt>
                <c:pt idx="2">
                  <c:v>120 days</c:v>
                </c:pt>
              </c:strCache>
            </c:strRef>
          </c:cat>
          <c:val>
            <c:numRef>
              <c:f>'Gênero GSR reanalisado'!$B$7:$D$7</c:f>
              <c:numCache>
                <c:formatCode>General</c:formatCode>
                <c:ptCount val="3"/>
                <c:pt idx="0">
                  <c:v>1</c:v>
                </c:pt>
                <c:pt idx="1">
                  <c:v>0.2</c:v>
                </c:pt>
                <c:pt idx="2">
                  <c:v>1.4</c:v>
                </c:pt>
              </c:numCache>
            </c:numRef>
          </c:val>
          <c:extLst xmlns:c16r2="http://schemas.microsoft.com/office/drawing/2015/06/chart">
            <c:ext xmlns:c16="http://schemas.microsoft.com/office/drawing/2014/chart" uri="{C3380CC4-5D6E-409C-BE32-E72D297353CC}">
              <c16:uniqueId val="{00000005-E649-4235-A752-CA6460CECA4E}"/>
            </c:ext>
          </c:extLst>
        </c:ser>
        <c:ser>
          <c:idx val="6"/>
          <c:order val="6"/>
          <c:tx>
            <c:strRef>
              <c:f>'Gênero GSR reanalisado'!$A$8</c:f>
              <c:strCache>
                <c:ptCount val="1"/>
                <c:pt idx="0">
                  <c:v>Others</c:v>
                </c:pt>
              </c:strCache>
            </c:strRef>
          </c:tx>
          <c:invertIfNegative val="0"/>
          <c:cat>
            <c:strRef>
              <c:f>'Gênero GSR reanalisado'!$B$1:$D$1</c:f>
              <c:strCache>
                <c:ptCount val="3"/>
                <c:pt idx="0">
                  <c:v>0 day</c:v>
                </c:pt>
                <c:pt idx="1">
                  <c:v>7 days</c:v>
                </c:pt>
                <c:pt idx="2">
                  <c:v>120 days</c:v>
                </c:pt>
              </c:strCache>
            </c:strRef>
          </c:cat>
          <c:val>
            <c:numRef>
              <c:f>'Gênero GSR reanalisado'!$B$8:$D$8</c:f>
              <c:numCache>
                <c:formatCode>General</c:formatCode>
                <c:ptCount val="3"/>
                <c:pt idx="0">
                  <c:v>53.900000000000006</c:v>
                </c:pt>
                <c:pt idx="1">
                  <c:v>49.20000000000001</c:v>
                </c:pt>
                <c:pt idx="2">
                  <c:v>33.4</c:v>
                </c:pt>
              </c:numCache>
            </c:numRef>
          </c:val>
          <c:extLst xmlns:c16r2="http://schemas.microsoft.com/office/drawing/2015/06/chart">
            <c:ext xmlns:c16="http://schemas.microsoft.com/office/drawing/2014/chart" uri="{C3380CC4-5D6E-409C-BE32-E72D297353CC}">
              <c16:uniqueId val="{00000006-E649-4235-A752-CA6460CECA4E}"/>
            </c:ext>
          </c:extLst>
        </c:ser>
        <c:dLbls>
          <c:showLegendKey val="0"/>
          <c:showVal val="0"/>
          <c:showCatName val="0"/>
          <c:showSerName val="0"/>
          <c:showPercent val="0"/>
          <c:showBubbleSize val="0"/>
        </c:dLbls>
        <c:gapWidth val="150"/>
        <c:overlap val="100"/>
        <c:axId val="155742304"/>
        <c:axId val="155742696"/>
      </c:barChart>
      <c:catAx>
        <c:axId val="155742304"/>
        <c:scaling>
          <c:orientation val="minMax"/>
        </c:scaling>
        <c:delete val="0"/>
        <c:axPos val="l"/>
        <c:numFmt formatCode="General" sourceLinked="0"/>
        <c:majorTickMark val="out"/>
        <c:minorTickMark val="none"/>
        <c:tickLblPos val="nextTo"/>
        <c:txPr>
          <a:bodyPr/>
          <a:lstStyle/>
          <a:p>
            <a:pPr>
              <a:defRPr sz="1600" b="1">
                <a:latin typeface="Times New Roman" panose="02020603050405020304" pitchFamily="18" charset="0"/>
                <a:cs typeface="Times New Roman" panose="02020603050405020304" pitchFamily="18" charset="0"/>
              </a:defRPr>
            </a:pPr>
            <a:endParaRPr lang="pt-BR"/>
          </a:p>
        </c:txPr>
        <c:crossAx val="155742696"/>
        <c:crosses val="autoZero"/>
        <c:auto val="1"/>
        <c:lblAlgn val="ctr"/>
        <c:lblOffset val="100"/>
        <c:noMultiLvlLbl val="0"/>
      </c:catAx>
      <c:valAx>
        <c:axId val="155742696"/>
        <c:scaling>
          <c:orientation val="minMax"/>
        </c:scaling>
        <c:delete val="0"/>
        <c:axPos val="b"/>
        <c:numFmt formatCode="0%" sourceLinked="1"/>
        <c:majorTickMark val="out"/>
        <c:minorTickMark val="none"/>
        <c:tickLblPos val="nextTo"/>
        <c:txPr>
          <a:bodyPr/>
          <a:lstStyle/>
          <a:p>
            <a:pPr>
              <a:defRPr sz="1600" b="1">
                <a:latin typeface="Times New Roman" panose="02020603050405020304" pitchFamily="18" charset="0"/>
                <a:cs typeface="Times New Roman" panose="02020603050405020304" pitchFamily="18" charset="0"/>
              </a:defRPr>
            </a:pPr>
            <a:endParaRPr lang="pt-BR"/>
          </a:p>
        </c:txPr>
        <c:crossAx val="155742304"/>
        <c:crosses val="autoZero"/>
        <c:crossBetween val="between"/>
      </c:valAx>
    </c:plotArea>
    <c:plotVisOnly val="1"/>
    <c:dispBlanksAs val="gap"/>
    <c:showDLblsOverMax val="0"/>
  </c:chart>
  <c:spPr>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Dry</c:v>
                </c:pt>
              </c:strCache>
            </c:strRef>
          </c:tx>
          <c:spPr>
            <a:solidFill>
              <a:srgbClr val="0042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Plan1!$D$2:$D$3</c:f>
              <c:strCache>
                <c:ptCount val="2"/>
                <c:pt idx="0">
                  <c:v>Schonell, 2016 (Sorghum, 60 days)</c:v>
                </c:pt>
                <c:pt idx="1">
                  <c:v>Morais, 2016 (Corn, 180 days)</c:v>
                </c:pt>
              </c:strCache>
            </c:strRef>
          </c:cat>
          <c:val>
            <c:numRef>
              <c:f>Plan1!$B$2:$B$3</c:f>
              <c:numCache>
                <c:formatCode>0.0</c:formatCode>
                <c:ptCount val="2"/>
                <c:pt idx="0">
                  <c:v>21.3</c:v>
                </c:pt>
                <c:pt idx="1">
                  <c:v>21.4</c:v>
                </c:pt>
              </c:numCache>
            </c:numRef>
          </c:val>
          <c:extLst xmlns:c16r2="http://schemas.microsoft.com/office/drawing/2015/06/chart">
            <c:ext xmlns:c16="http://schemas.microsoft.com/office/drawing/2014/chart" uri="{C3380CC4-5D6E-409C-BE32-E72D297353CC}">
              <c16:uniqueId val="{00000000-628E-4D59-BE1D-EAAE78D63E3E}"/>
            </c:ext>
          </c:extLst>
        </c:ser>
        <c:ser>
          <c:idx val="1"/>
          <c:order val="1"/>
          <c:tx>
            <c:strRef>
              <c:f>Plan1!$C$1</c:f>
              <c:strCache>
                <c:ptCount val="1"/>
                <c:pt idx="0">
                  <c:v>Ensiled</c:v>
                </c:pt>
              </c:strCache>
            </c:strRef>
          </c:tx>
          <c:spPr>
            <a:solidFill>
              <a:srgbClr val="E4302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Plan1!$D$2:$D$3</c:f>
              <c:strCache>
                <c:ptCount val="2"/>
                <c:pt idx="0">
                  <c:v>Schonell, 2016 (Sorghum, 60 days)</c:v>
                </c:pt>
                <c:pt idx="1">
                  <c:v>Morais, 2016 (Corn, 180 days)</c:v>
                </c:pt>
              </c:strCache>
            </c:strRef>
          </c:cat>
          <c:val>
            <c:numRef>
              <c:f>Plan1!$C$2:$C$3</c:f>
              <c:numCache>
                <c:formatCode>0.0</c:formatCode>
                <c:ptCount val="2"/>
                <c:pt idx="0">
                  <c:v>20.2</c:v>
                </c:pt>
                <c:pt idx="1">
                  <c:v>21</c:v>
                </c:pt>
              </c:numCache>
            </c:numRef>
          </c:val>
          <c:extLst xmlns:c16r2="http://schemas.microsoft.com/office/drawing/2015/06/chart">
            <c:ext xmlns:c16="http://schemas.microsoft.com/office/drawing/2014/chart" uri="{C3380CC4-5D6E-409C-BE32-E72D297353CC}">
              <c16:uniqueId val="{00000001-628E-4D59-BE1D-EAAE78D63E3E}"/>
            </c:ext>
          </c:extLst>
        </c:ser>
        <c:dLbls>
          <c:dLblPos val="outEnd"/>
          <c:showLegendKey val="0"/>
          <c:showVal val="1"/>
          <c:showCatName val="0"/>
          <c:showSerName val="0"/>
          <c:showPercent val="0"/>
          <c:showBubbleSize val="0"/>
        </c:dLbls>
        <c:gapWidth val="100"/>
        <c:overlap val="-24"/>
        <c:axId val="170769792"/>
        <c:axId val="170772536"/>
      </c:barChart>
      <c:catAx>
        <c:axId val="1707697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0772536"/>
        <c:crosses val="autoZero"/>
        <c:auto val="1"/>
        <c:lblAlgn val="ctr"/>
        <c:lblOffset val="100"/>
        <c:noMultiLvlLbl val="0"/>
      </c:catAx>
      <c:valAx>
        <c:axId val="170772536"/>
        <c:scaling>
          <c:orientation val="minMax"/>
          <c:min val="19"/>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07697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pt-B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Dry</c:v>
                </c:pt>
              </c:strCache>
            </c:strRef>
          </c:tx>
          <c:spPr>
            <a:solidFill>
              <a:srgbClr val="0042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Plan1!$D$2:$D$3</c:f>
              <c:strCache>
                <c:ptCount val="2"/>
                <c:pt idx="0">
                  <c:v>Schonell, 2016 (Sorghum, 60 days)</c:v>
                </c:pt>
                <c:pt idx="1">
                  <c:v>Morais, 2016 (Corn, 180 days)</c:v>
                </c:pt>
              </c:strCache>
            </c:strRef>
          </c:cat>
          <c:val>
            <c:numRef>
              <c:f>Plan1!$B$4:$B$5</c:f>
              <c:numCache>
                <c:formatCode>0.0</c:formatCode>
                <c:ptCount val="2"/>
                <c:pt idx="0">
                  <c:v>32</c:v>
                </c:pt>
                <c:pt idx="1">
                  <c:v>28</c:v>
                </c:pt>
              </c:numCache>
            </c:numRef>
          </c:val>
          <c:extLst xmlns:c16r2="http://schemas.microsoft.com/office/drawing/2015/06/chart">
            <c:ext xmlns:c16="http://schemas.microsoft.com/office/drawing/2014/chart" uri="{C3380CC4-5D6E-409C-BE32-E72D297353CC}">
              <c16:uniqueId val="{00000000-FE2A-47F4-B402-DFB02A8F18D7}"/>
            </c:ext>
          </c:extLst>
        </c:ser>
        <c:ser>
          <c:idx val="1"/>
          <c:order val="1"/>
          <c:tx>
            <c:strRef>
              <c:f>Plan1!$C$1</c:f>
              <c:strCache>
                <c:ptCount val="1"/>
                <c:pt idx="0">
                  <c:v>Ensiled</c:v>
                </c:pt>
              </c:strCache>
            </c:strRef>
          </c:tx>
          <c:spPr>
            <a:solidFill>
              <a:srgbClr val="E4302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Plan1!$D$2:$D$3</c:f>
              <c:strCache>
                <c:ptCount val="2"/>
                <c:pt idx="0">
                  <c:v>Schonell, 2016 (Sorghum, 60 days)</c:v>
                </c:pt>
                <c:pt idx="1">
                  <c:v>Morais, 2016 (Corn, 180 days)</c:v>
                </c:pt>
              </c:strCache>
            </c:strRef>
          </c:cat>
          <c:val>
            <c:numRef>
              <c:f>Plan1!$C$4:$C$5</c:f>
              <c:numCache>
                <c:formatCode>0.0</c:formatCode>
                <c:ptCount val="2"/>
                <c:pt idx="0">
                  <c:v>31.6</c:v>
                </c:pt>
                <c:pt idx="1">
                  <c:v>29.5</c:v>
                </c:pt>
              </c:numCache>
            </c:numRef>
          </c:val>
          <c:extLst xmlns:c16r2="http://schemas.microsoft.com/office/drawing/2015/06/chart">
            <c:ext xmlns:c16="http://schemas.microsoft.com/office/drawing/2014/chart" uri="{C3380CC4-5D6E-409C-BE32-E72D297353CC}">
              <c16:uniqueId val="{00000001-FE2A-47F4-B402-DFB02A8F18D7}"/>
            </c:ext>
          </c:extLst>
        </c:ser>
        <c:dLbls>
          <c:dLblPos val="outEnd"/>
          <c:showLegendKey val="0"/>
          <c:showVal val="1"/>
          <c:showCatName val="0"/>
          <c:showSerName val="0"/>
          <c:showPercent val="0"/>
          <c:showBubbleSize val="0"/>
        </c:dLbls>
        <c:gapWidth val="100"/>
        <c:overlap val="-24"/>
        <c:axId val="170774496"/>
        <c:axId val="170770968"/>
      </c:barChart>
      <c:catAx>
        <c:axId val="1707744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0770968"/>
        <c:crosses val="autoZero"/>
        <c:auto val="1"/>
        <c:lblAlgn val="ctr"/>
        <c:lblOffset val="100"/>
        <c:noMultiLvlLbl val="0"/>
      </c:catAx>
      <c:valAx>
        <c:axId val="1707709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07744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pt-B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Dry</c:v>
                </c:pt>
              </c:strCache>
            </c:strRef>
          </c:tx>
          <c:spPr>
            <a:solidFill>
              <a:srgbClr val="0042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Plan1!$D$2:$D$3</c:f>
              <c:strCache>
                <c:ptCount val="2"/>
                <c:pt idx="0">
                  <c:v>Schonell, 2016 (Sorghum, 60 days)</c:v>
                </c:pt>
                <c:pt idx="1">
                  <c:v>Morais, 2016 (Corn, 180 days)</c:v>
                </c:pt>
              </c:strCache>
            </c:strRef>
          </c:cat>
          <c:val>
            <c:numRef>
              <c:f>Plan1!$B$8:$B$9</c:f>
              <c:numCache>
                <c:formatCode>0.0</c:formatCode>
                <c:ptCount val="2"/>
                <c:pt idx="0">
                  <c:v>17.7</c:v>
                </c:pt>
                <c:pt idx="1">
                  <c:v>13</c:v>
                </c:pt>
              </c:numCache>
            </c:numRef>
          </c:val>
          <c:extLst xmlns:c16r2="http://schemas.microsoft.com/office/drawing/2015/06/chart">
            <c:ext xmlns:c16="http://schemas.microsoft.com/office/drawing/2014/chart" uri="{C3380CC4-5D6E-409C-BE32-E72D297353CC}">
              <c16:uniqueId val="{00000000-5D3F-4B43-9F77-AC2BFC4CF21F}"/>
            </c:ext>
          </c:extLst>
        </c:ser>
        <c:ser>
          <c:idx val="1"/>
          <c:order val="1"/>
          <c:tx>
            <c:strRef>
              <c:f>Plan1!$C$1</c:f>
              <c:strCache>
                <c:ptCount val="1"/>
                <c:pt idx="0">
                  <c:v>Ensiled</c:v>
                </c:pt>
              </c:strCache>
            </c:strRef>
          </c:tx>
          <c:spPr>
            <a:solidFill>
              <a:srgbClr val="E4302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Plan1!$D$2:$D$3</c:f>
              <c:strCache>
                <c:ptCount val="2"/>
                <c:pt idx="0">
                  <c:v>Schonell, 2016 (Sorghum, 60 days)</c:v>
                </c:pt>
                <c:pt idx="1">
                  <c:v>Morais, 2016 (Corn, 180 days)</c:v>
                </c:pt>
              </c:strCache>
            </c:strRef>
          </c:cat>
          <c:val>
            <c:numRef>
              <c:f>Plan1!$C$8:$C$9</c:f>
              <c:numCache>
                <c:formatCode>0.0</c:formatCode>
                <c:ptCount val="2"/>
                <c:pt idx="0">
                  <c:v>16.600000000000001</c:v>
                </c:pt>
                <c:pt idx="1">
                  <c:v>11.9</c:v>
                </c:pt>
              </c:numCache>
            </c:numRef>
          </c:val>
          <c:extLst xmlns:c16r2="http://schemas.microsoft.com/office/drawing/2015/06/chart">
            <c:ext xmlns:c16="http://schemas.microsoft.com/office/drawing/2014/chart" uri="{C3380CC4-5D6E-409C-BE32-E72D297353CC}">
              <c16:uniqueId val="{00000001-5D3F-4B43-9F77-AC2BFC4CF21F}"/>
            </c:ext>
          </c:extLst>
        </c:ser>
        <c:dLbls>
          <c:dLblPos val="outEnd"/>
          <c:showLegendKey val="0"/>
          <c:showVal val="1"/>
          <c:showCatName val="0"/>
          <c:showSerName val="0"/>
          <c:showPercent val="0"/>
          <c:showBubbleSize val="0"/>
        </c:dLbls>
        <c:gapWidth val="100"/>
        <c:overlap val="-24"/>
        <c:axId val="170771752"/>
        <c:axId val="170774888"/>
      </c:barChart>
      <c:catAx>
        <c:axId val="1707717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0774888"/>
        <c:crosses val="autoZero"/>
        <c:auto val="1"/>
        <c:lblAlgn val="ctr"/>
        <c:lblOffset val="100"/>
        <c:noMultiLvlLbl val="0"/>
      </c:catAx>
      <c:valAx>
        <c:axId val="170774888"/>
        <c:scaling>
          <c:orientation val="minMax"/>
          <c:min val="1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07717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664431810676079E-2"/>
          <c:y val="2.1020050983835047E-2"/>
          <c:w val="0.84165377981425227"/>
          <c:h val="0.73338041914585783"/>
        </c:manualLayout>
      </c:layout>
      <c:scatterChart>
        <c:scatterStyle val="lineMarker"/>
        <c:varyColors val="0"/>
        <c:ser>
          <c:idx val="1"/>
          <c:order val="0"/>
          <c:tx>
            <c:strRef>
              <c:f>'Amido amonia prolamina'!$K$3</c:f>
              <c:strCache>
                <c:ptCount val="1"/>
                <c:pt idx="0">
                  <c:v>GU IAC8390</c:v>
                </c:pt>
              </c:strCache>
            </c:strRef>
          </c:tx>
          <c:spPr>
            <a:ln w="38100">
              <a:solidFill>
                <a:srgbClr val="FF6600"/>
              </a:solidFill>
            </a:ln>
          </c:spPr>
          <c:marker>
            <c:symbol val="square"/>
            <c:size val="10"/>
            <c:spPr>
              <a:solidFill>
                <a:srgbClr val="FF6600"/>
              </a:solidFill>
              <a:ln>
                <a:solidFill>
                  <a:schemeClr val="tx1"/>
                </a:solidFill>
              </a:ln>
            </c:spPr>
          </c:marker>
          <c:errBars>
            <c:errDir val="y"/>
            <c:errBarType val="both"/>
            <c:errValType val="cust"/>
            <c:noEndCap val="0"/>
            <c:plus>
              <c:numRef>
                <c:f>'Amido amonia prolamina'!$AG$4:$AG$8</c:f>
                <c:numCache>
                  <c:formatCode>General</c:formatCode>
                  <c:ptCount val="5"/>
                  <c:pt idx="0">
                    <c:v>0.13270000000000001</c:v>
                  </c:pt>
                  <c:pt idx="1">
                    <c:v>0.13270000000000001</c:v>
                  </c:pt>
                  <c:pt idx="2">
                    <c:v>0.13270000000000001</c:v>
                  </c:pt>
                  <c:pt idx="3">
                    <c:v>0.13270000000000001</c:v>
                  </c:pt>
                  <c:pt idx="4">
                    <c:v>0.13270000000000001</c:v>
                  </c:pt>
                </c:numCache>
              </c:numRef>
            </c:plus>
            <c:minus>
              <c:numRef>
                <c:f>'Amido amonia prolamina'!$AG$4:$AG$8</c:f>
                <c:numCache>
                  <c:formatCode>General</c:formatCode>
                  <c:ptCount val="5"/>
                  <c:pt idx="0">
                    <c:v>0.13270000000000001</c:v>
                  </c:pt>
                  <c:pt idx="1">
                    <c:v>0.13270000000000001</c:v>
                  </c:pt>
                  <c:pt idx="2">
                    <c:v>0.13270000000000001</c:v>
                  </c:pt>
                  <c:pt idx="3">
                    <c:v>0.13270000000000001</c:v>
                  </c:pt>
                  <c:pt idx="4">
                    <c:v>0.13270000000000001</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prolamina'!$AF$4:$AF$8</c:f>
              <c:numCache>
                <c:formatCode>0.00</c:formatCode>
                <c:ptCount val="5"/>
                <c:pt idx="0">
                  <c:v>4.9574999999999996</c:v>
                </c:pt>
                <c:pt idx="1">
                  <c:v>3.7574999999999998</c:v>
                </c:pt>
                <c:pt idx="2">
                  <c:v>3.2675000000000018</c:v>
                </c:pt>
                <c:pt idx="3">
                  <c:v>2.9024999999999981</c:v>
                </c:pt>
                <c:pt idx="4">
                  <c:v>2.8774999999999982</c:v>
                </c:pt>
              </c:numCache>
            </c:numRef>
          </c:yVal>
          <c:smooth val="0"/>
          <c:extLst xmlns:c16r2="http://schemas.microsoft.com/office/drawing/2015/06/chart">
            <c:ext xmlns:c16="http://schemas.microsoft.com/office/drawing/2014/chart" uri="{C3380CC4-5D6E-409C-BE32-E72D297353CC}">
              <c16:uniqueId val="{00000000-0882-40F2-A7EE-1DD835213516}"/>
            </c:ext>
          </c:extLst>
        </c:ser>
        <c:ser>
          <c:idx val="2"/>
          <c:order val="1"/>
          <c:tx>
            <c:strRef>
              <c:f>'Amido amonia prolamina'!$M$3</c:f>
              <c:strCache>
                <c:ptCount val="1"/>
                <c:pt idx="0">
                  <c:v>GSR IAC8390</c:v>
                </c:pt>
              </c:strCache>
            </c:strRef>
          </c:tx>
          <c:spPr>
            <a:ln w="38100">
              <a:solidFill>
                <a:srgbClr val="FF6600"/>
              </a:solidFill>
            </a:ln>
          </c:spPr>
          <c:marker>
            <c:symbol val="triangle"/>
            <c:size val="11"/>
            <c:spPr>
              <a:solidFill>
                <a:srgbClr val="FF6600"/>
              </a:solidFill>
              <a:ln>
                <a:solidFill>
                  <a:schemeClr val="tx1"/>
                </a:solidFill>
              </a:ln>
            </c:spPr>
          </c:marker>
          <c:errBars>
            <c:errDir val="y"/>
            <c:errBarType val="both"/>
            <c:errValType val="cust"/>
            <c:noEndCap val="0"/>
            <c:plus>
              <c:numRef>
                <c:f>'Amido amonia prolamina'!$AI$4:$AI$8</c:f>
                <c:numCache>
                  <c:formatCode>General</c:formatCode>
                  <c:ptCount val="5"/>
                  <c:pt idx="0">
                    <c:v>0.13270000000000001</c:v>
                  </c:pt>
                  <c:pt idx="1">
                    <c:v>0.13270000000000001</c:v>
                  </c:pt>
                  <c:pt idx="2">
                    <c:v>0.13270000000000001</c:v>
                  </c:pt>
                  <c:pt idx="3">
                    <c:v>0.13270000000000001</c:v>
                  </c:pt>
                  <c:pt idx="4">
                    <c:v>0.13270000000000001</c:v>
                  </c:pt>
                </c:numCache>
              </c:numRef>
            </c:plus>
            <c:minus>
              <c:numRef>
                <c:f>'Amido amonia prolamina'!$AI$4:$AI$8</c:f>
                <c:numCache>
                  <c:formatCode>General</c:formatCode>
                  <c:ptCount val="5"/>
                  <c:pt idx="0">
                    <c:v>0.13270000000000001</c:v>
                  </c:pt>
                  <c:pt idx="1">
                    <c:v>0.13270000000000001</c:v>
                  </c:pt>
                  <c:pt idx="2">
                    <c:v>0.13270000000000001</c:v>
                  </c:pt>
                  <c:pt idx="3">
                    <c:v>0.13270000000000001</c:v>
                  </c:pt>
                  <c:pt idx="4">
                    <c:v>0.13270000000000001</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prolamina'!$AH$4:$AH$8</c:f>
              <c:numCache>
                <c:formatCode>0.00</c:formatCode>
                <c:ptCount val="5"/>
                <c:pt idx="0">
                  <c:v>5.1374999999999975</c:v>
                </c:pt>
                <c:pt idx="1">
                  <c:v>3.9324999999999979</c:v>
                </c:pt>
                <c:pt idx="2">
                  <c:v>3.7174999999999998</c:v>
                </c:pt>
                <c:pt idx="3">
                  <c:v>3.16</c:v>
                </c:pt>
                <c:pt idx="4">
                  <c:v>3.08</c:v>
                </c:pt>
              </c:numCache>
            </c:numRef>
          </c:yVal>
          <c:smooth val="0"/>
          <c:extLst xmlns:c16r2="http://schemas.microsoft.com/office/drawing/2015/06/chart">
            <c:ext xmlns:c16="http://schemas.microsoft.com/office/drawing/2014/chart" uri="{C3380CC4-5D6E-409C-BE32-E72D297353CC}">
              <c16:uniqueId val="{00000001-0882-40F2-A7EE-1DD835213516}"/>
            </c:ext>
          </c:extLst>
        </c:ser>
        <c:ser>
          <c:idx val="4"/>
          <c:order val="2"/>
          <c:tx>
            <c:strRef>
              <c:f>'Amido amonia prolamina'!$Q$3</c:f>
              <c:strCache>
                <c:ptCount val="1"/>
                <c:pt idx="0">
                  <c:v>GU AG1051</c:v>
                </c:pt>
              </c:strCache>
            </c:strRef>
          </c:tx>
          <c:spPr>
            <a:ln w="38100">
              <a:solidFill>
                <a:srgbClr val="FFFF00"/>
              </a:solidFill>
              <a:prstDash val="solid"/>
            </a:ln>
          </c:spPr>
          <c:marker>
            <c:symbol val="square"/>
            <c:size val="10"/>
            <c:spPr>
              <a:solidFill>
                <a:srgbClr val="FFFF00"/>
              </a:solidFill>
              <a:ln>
                <a:solidFill>
                  <a:schemeClr val="tx1"/>
                </a:solidFill>
              </a:ln>
            </c:spPr>
          </c:marker>
          <c:errBars>
            <c:errDir val="y"/>
            <c:errBarType val="both"/>
            <c:errValType val="cust"/>
            <c:noEndCap val="0"/>
            <c:plus>
              <c:numRef>
                <c:f>'Amido amonia prolamina'!$AM$4:$AM$8</c:f>
                <c:numCache>
                  <c:formatCode>General</c:formatCode>
                  <c:ptCount val="5"/>
                  <c:pt idx="0">
                    <c:v>0.13270000000000001</c:v>
                  </c:pt>
                  <c:pt idx="1">
                    <c:v>0.13270000000000001</c:v>
                  </c:pt>
                  <c:pt idx="2">
                    <c:v>0.13270000000000001</c:v>
                  </c:pt>
                  <c:pt idx="3">
                    <c:v>0.13270000000000001</c:v>
                  </c:pt>
                  <c:pt idx="4">
                    <c:v>0.13270000000000001</c:v>
                  </c:pt>
                </c:numCache>
              </c:numRef>
            </c:plus>
            <c:minus>
              <c:numRef>
                <c:f>'Amido amonia prolamina'!$AM$4:$AM$8</c:f>
                <c:numCache>
                  <c:formatCode>General</c:formatCode>
                  <c:ptCount val="5"/>
                  <c:pt idx="0">
                    <c:v>0.13270000000000001</c:v>
                  </c:pt>
                  <c:pt idx="1">
                    <c:v>0.13270000000000001</c:v>
                  </c:pt>
                  <c:pt idx="2">
                    <c:v>0.13270000000000001</c:v>
                  </c:pt>
                  <c:pt idx="3">
                    <c:v>0.13270000000000001</c:v>
                  </c:pt>
                  <c:pt idx="4">
                    <c:v>0.13270000000000001</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prolamina'!$AL$4:$AL$8</c:f>
              <c:numCache>
                <c:formatCode>0.00</c:formatCode>
                <c:ptCount val="5"/>
                <c:pt idx="0">
                  <c:v>3.8149999999999982</c:v>
                </c:pt>
                <c:pt idx="1">
                  <c:v>3.5575000000000001</c:v>
                </c:pt>
                <c:pt idx="2">
                  <c:v>2.9924999999999984</c:v>
                </c:pt>
                <c:pt idx="3">
                  <c:v>2.8</c:v>
                </c:pt>
                <c:pt idx="4">
                  <c:v>2.8</c:v>
                </c:pt>
              </c:numCache>
            </c:numRef>
          </c:yVal>
          <c:smooth val="0"/>
          <c:extLst xmlns:c16r2="http://schemas.microsoft.com/office/drawing/2015/06/chart">
            <c:ext xmlns:c16="http://schemas.microsoft.com/office/drawing/2014/chart" uri="{C3380CC4-5D6E-409C-BE32-E72D297353CC}">
              <c16:uniqueId val="{00000002-0882-40F2-A7EE-1DD835213516}"/>
            </c:ext>
          </c:extLst>
        </c:ser>
        <c:ser>
          <c:idx val="5"/>
          <c:order val="3"/>
          <c:tx>
            <c:strRef>
              <c:f>'Amido amonia prolamina'!$S$3</c:f>
              <c:strCache>
                <c:ptCount val="1"/>
                <c:pt idx="0">
                  <c:v>GSR AG1051</c:v>
                </c:pt>
              </c:strCache>
            </c:strRef>
          </c:tx>
          <c:spPr>
            <a:ln w="38100">
              <a:solidFill>
                <a:srgbClr val="FFFF00"/>
              </a:solidFill>
              <a:prstDash val="solid"/>
            </a:ln>
          </c:spPr>
          <c:marker>
            <c:symbol val="triangle"/>
            <c:size val="11"/>
            <c:spPr>
              <a:solidFill>
                <a:srgbClr val="FFFF00"/>
              </a:solidFill>
              <a:ln>
                <a:solidFill>
                  <a:schemeClr val="tx1"/>
                </a:solidFill>
              </a:ln>
            </c:spPr>
          </c:marker>
          <c:errBars>
            <c:errDir val="y"/>
            <c:errBarType val="both"/>
            <c:errValType val="cust"/>
            <c:noEndCap val="0"/>
            <c:plus>
              <c:numRef>
                <c:f>'Amido amonia prolamina'!$AO$4:$AO$8</c:f>
                <c:numCache>
                  <c:formatCode>General</c:formatCode>
                  <c:ptCount val="5"/>
                  <c:pt idx="0">
                    <c:v>0.13270000000000001</c:v>
                  </c:pt>
                  <c:pt idx="1">
                    <c:v>0.13270000000000001</c:v>
                  </c:pt>
                  <c:pt idx="2">
                    <c:v>0.13270000000000001</c:v>
                  </c:pt>
                  <c:pt idx="3">
                    <c:v>0.13270000000000001</c:v>
                  </c:pt>
                  <c:pt idx="4">
                    <c:v>0.13270000000000001</c:v>
                  </c:pt>
                </c:numCache>
              </c:numRef>
            </c:plus>
            <c:minus>
              <c:numRef>
                <c:f>'Amido amonia prolamina'!$AO$4:$AO$8</c:f>
                <c:numCache>
                  <c:formatCode>General</c:formatCode>
                  <c:ptCount val="5"/>
                  <c:pt idx="0">
                    <c:v>0.13270000000000001</c:v>
                  </c:pt>
                  <c:pt idx="1">
                    <c:v>0.13270000000000001</c:v>
                  </c:pt>
                  <c:pt idx="2">
                    <c:v>0.13270000000000001</c:v>
                  </c:pt>
                  <c:pt idx="3">
                    <c:v>0.13270000000000001</c:v>
                  </c:pt>
                  <c:pt idx="4">
                    <c:v>0.13270000000000001</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prolamina'!$AN$4:$AN$8</c:f>
              <c:numCache>
                <c:formatCode>0.00</c:formatCode>
                <c:ptCount val="5"/>
                <c:pt idx="0">
                  <c:v>4.0374999999999996</c:v>
                </c:pt>
                <c:pt idx="1">
                  <c:v>3.7549999999999999</c:v>
                </c:pt>
                <c:pt idx="2">
                  <c:v>3.4424999999999981</c:v>
                </c:pt>
                <c:pt idx="3">
                  <c:v>3.06</c:v>
                </c:pt>
                <c:pt idx="4">
                  <c:v>3.05</c:v>
                </c:pt>
              </c:numCache>
            </c:numRef>
          </c:yVal>
          <c:smooth val="0"/>
          <c:extLst xmlns:c16r2="http://schemas.microsoft.com/office/drawing/2015/06/chart">
            <c:ext xmlns:c16="http://schemas.microsoft.com/office/drawing/2014/chart" uri="{C3380CC4-5D6E-409C-BE32-E72D297353CC}">
              <c16:uniqueId val="{00000003-0882-40F2-A7EE-1DD835213516}"/>
            </c:ext>
          </c:extLst>
        </c:ser>
        <c:dLbls>
          <c:showLegendKey val="0"/>
          <c:showVal val="0"/>
          <c:showCatName val="0"/>
          <c:showSerName val="0"/>
          <c:showPercent val="0"/>
          <c:showBubbleSize val="0"/>
        </c:dLbls>
        <c:axId val="154145312"/>
        <c:axId val="154145696"/>
      </c:scatterChart>
      <c:valAx>
        <c:axId val="154145312"/>
        <c:scaling>
          <c:orientation val="minMax"/>
          <c:max val="125"/>
          <c:min val="0"/>
        </c:scaling>
        <c:delete val="0"/>
        <c:axPos val="b"/>
        <c:title>
          <c:tx>
            <c:rich>
              <a:bodyPr/>
              <a:lstStyle/>
              <a:p>
                <a:pPr>
                  <a:defRPr/>
                </a:pPr>
                <a:r>
                  <a:rPr lang="pt-BR"/>
                  <a:t>Storage time(d)</a:t>
                </a:r>
              </a:p>
            </c:rich>
          </c:tx>
          <c:layout/>
          <c:overlay val="0"/>
        </c:title>
        <c:numFmt formatCode="General" sourceLinked="1"/>
        <c:majorTickMark val="out"/>
        <c:minorTickMark val="none"/>
        <c:tickLblPos val="nextTo"/>
        <c:spPr>
          <a:ln w="19050">
            <a:solidFill>
              <a:schemeClr val="tx1"/>
            </a:solidFill>
          </a:ln>
        </c:spPr>
        <c:crossAx val="154145696"/>
        <c:crosses val="autoZero"/>
        <c:crossBetween val="midCat"/>
        <c:majorUnit val="30"/>
      </c:valAx>
      <c:valAx>
        <c:axId val="154145696"/>
        <c:scaling>
          <c:orientation val="minMax"/>
          <c:max val="5.5"/>
          <c:min val="2.5"/>
        </c:scaling>
        <c:delete val="0"/>
        <c:axPos val="l"/>
        <c:title>
          <c:tx>
            <c:rich>
              <a:bodyPr rot="-5400000" vert="horz"/>
              <a:lstStyle/>
              <a:p>
                <a:pPr algn="ctr" rtl="0">
                  <a:defRPr/>
                </a:pPr>
                <a:r>
                  <a:rPr lang="pt-BR"/>
                  <a:t>Prolamin, % DM</a:t>
                </a:r>
              </a:p>
            </c:rich>
          </c:tx>
          <c:layout>
            <c:manualLayout>
              <c:xMode val="edge"/>
              <c:yMode val="edge"/>
              <c:x val="3.0887037178605158E-3"/>
              <c:y val="0.25429892552493433"/>
            </c:manualLayout>
          </c:layout>
          <c:overlay val="0"/>
        </c:title>
        <c:numFmt formatCode="#,##0.0" sourceLinked="0"/>
        <c:majorTickMark val="out"/>
        <c:minorTickMark val="none"/>
        <c:tickLblPos val="nextTo"/>
        <c:spPr>
          <a:ln w="19050">
            <a:solidFill>
              <a:schemeClr val="tx1"/>
            </a:solidFill>
          </a:ln>
        </c:spPr>
        <c:crossAx val="154145312"/>
        <c:crosses val="autoZero"/>
        <c:crossBetween val="midCat"/>
        <c:majorUnit val="0.5"/>
        <c:minorUnit val="0.25"/>
      </c:valAx>
      <c:spPr>
        <a:noFill/>
        <a:ln>
          <a:noFill/>
        </a:ln>
      </c:spPr>
    </c:plotArea>
    <c:legend>
      <c:legendPos val="b"/>
      <c:layout/>
      <c:overlay val="0"/>
    </c:legend>
    <c:plotVisOnly val="1"/>
    <c:dispBlanksAs val="gap"/>
    <c:showDLblsOverMax val="0"/>
  </c:chart>
  <c:spPr>
    <a:noFill/>
    <a:ln>
      <a:noFill/>
    </a:ln>
  </c:spPr>
  <c:txPr>
    <a:bodyPr/>
    <a:lstStyle/>
    <a:p>
      <a:pPr>
        <a:defRPr sz="1400" b="1">
          <a:latin typeface="Comic Sans MS" pitchFamily="66" charset="0"/>
        </a:defRPr>
      </a:pPr>
      <a:endParaRPr lang="pt-B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Dry</c:v>
                </c:pt>
              </c:strCache>
            </c:strRef>
          </c:tx>
          <c:spPr>
            <a:solidFill>
              <a:srgbClr val="0042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Plan1!$D$2:$D$3</c:f>
              <c:strCache>
                <c:ptCount val="2"/>
                <c:pt idx="0">
                  <c:v>Schonell, 2016 (Sorghum, 60 days)</c:v>
                </c:pt>
                <c:pt idx="1">
                  <c:v>Morais, 2016 (Corn, 180 days)</c:v>
                </c:pt>
              </c:strCache>
            </c:strRef>
          </c:cat>
          <c:val>
            <c:numRef>
              <c:f>Plan1!$B$6:$B$7</c:f>
              <c:numCache>
                <c:formatCode>0.0</c:formatCode>
                <c:ptCount val="2"/>
                <c:pt idx="0">
                  <c:v>79.099999999999994</c:v>
                </c:pt>
                <c:pt idx="1">
                  <c:v>92.9</c:v>
                </c:pt>
              </c:numCache>
            </c:numRef>
          </c:val>
          <c:extLst xmlns:c16r2="http://schemas.microsoft.com/office/drawing/2015/06/chart">
            <c:ext xmlns:c16="http://schemas.microsoft.com/office/drawing/2014/chart" uri="{C3380CC4-5D6E-409C-BE32-E72D297353CC}">
              <c16:uniqueId val="{00000000-5EE5-49C3-9450-20222C5D0A42}"/>
            </c:ext>
          </c:extLst>
        </c:ser>
        <c:ser>
          <c:idx val="1"/>
          <c:order val="1"/>
          <c:tx>
            <c:strRef>
              <c:f>Plan1!$C$1</c:f>
              <c:strCache>
                <c:ptCount val="1"/>
                <c:pt idx="0">
                  <c:v>Ensiled</c:v>
                </c:pt>
              </c:strCache>
            </c:strRef>
          </c:tx>
          <c:spPr>
            <a:solidFill>
              <a:srgbClr val="E4302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Plan1!$D$2:$D$3</c:f>
              <c:strCache>
                <c:ptCount val="2"/>
                <c:pt idx="0">
                  <c:v>Schonell, 2016 (Sorghum, 60 days)</c:v>
                </c:pt>
                <c:pt idx="1">
                  <c:v>Morais, 2016 (Corn, 180 days)</c:v>
                </c:pt>
              </c:strCache>
            </c:strRef>
          </c:cat>
          <c:val>
            <c:numRef>
              <c:f>Plan1!$C$6:$C$7</c:f>
              <c:numCache>
                <c:formatCode>0.0</c:formatCode>
                <c:ptCount val="2"/>
                <c:pt idx="0">
                  <c:v>87</c:v>
                </c:pt>
                <c:pt idx="1">
                  <c:v>94.6</c:v>
                </c:pt>
              </c:numCache>
            </c:numRef>
          </c:val>
          <c:extLst xmlns:c16r2="http://schemas.microsoft.com/office/drawing/2015/06/chart">
            <c:ext xmlns:c16="http://schemas.microsoft.com/office/drawing/2014/chart" uri="{C3380CC4-5D6E-409C-BE32-E72D297353CC}">
              <c16:uniqueId val="{00000001-5EE5-49C3-9450-20222C5D0A42}"/>
            </c:ext>
          </c:extLst>
        </c:ser>
        <c:dLbls>
          <c:dLblPos val="outEnd"/>
          <c:showLegendKey val="0"/>
          <c:showVal val="1"/>
          <c:showCatName val="0"/>
          <c:showSerName val="0"/>
          <c:showPercent val="0"/>
          <c:showBubbleSize val="0"/>
        </c:dLbls>
        <c:gapWidth val="100"/>
        <c:overlap val="-24"/>
        <c:axId val="170773320"/>
        <c:axId val="170773712"/>
      </c:barChart>
      <c:catAx>
        <c:axId val="170773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0773712"/>
        <c:crosses val="autoZero"/>
        <c:auto val="1"/>
        <c:lblAlgn val="ctr"/>
        <c:lblOffset val="100"/>
        <c:noMultiLvlLbl val="0"/>
      </c:catAx>
      <c:valAx>
        <c:axId val="170773712"/>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07733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pt-B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Plan1!$B$1</c:f>
              <c:strCache>
                <c:ptCount val="1"/>
                <c:pt idx="0">
                  <c:v>Dry</c:v>
                </c:pt>
              </c:strCache>
            </c:strRef>
          </c:tx>
          <c:spPr>
            <a:solidFill>
              <a:srgbClr val="0042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Plan1!$D$2:$D$3</c:f>
              <c:strCache>
                <c:ptCount val="2"/>
                <c:pt idx="0">
                  <c:v>Schonell, 2016 (Sorghum, 60 days)</c:v>
                </c:pt>
                <c:pt idx="1">
                  <c:v>Morais, 2016 (Corn, 180 days)</c:v>
                </c:pt>
              </c:strCache>
            </c:strRef>
          </c:cat>
          <c:val>
            <c:numRef>
              <c:f>Plan1!$B$10:$B$11</c:f>
              <c:numCache>
                <c:formatCode>0.0</c:formatCode>
                <c:ptCount val="2"/>
                <c:pt idx="0">
                  <c:v>1.49</c:v>
                </c:pt>
                <c:pt idx="1">
                  <c:v>1.31</c:v>
                </c:pt>
              </c:numCache>
            </c:numRef>
          </c:val>
          <c:extLst xmlns:c16r2="http://schemas.microsoft.com/office/drawing/2015/06/chart">
            <c:ext xmlns:c16="http://schemas.microsoft.com/office/drawing/2014/chart" uri="{C3380CC4-5D6E-409C-BE32-E72D297353CC}">
              <c16:uniqueId val="{00000000-D287-4A1B-A325-BA4A016AF89D}"/>
            </c:ext>
          </c:extLst>
        </c:ser>
        <c:ser>
          <c:idx val="1"/>
          <c:order val="1"/>
          <c:tx>
            <c:strRef>
              <c:f>Plan1!$C$1</c:f>
              <c:strCache>
                <c:ptCount val="1"/>
                <c:pt idx="0">
                  <c:v>Ensiled</c:v>
                </c:pt>
              </c:strCache>
            </c:strRef>
          </c:tx>
          <c:spPr>
            <a:solidFill>
              <a:srgbClr val="E4302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Plan1!$D$2:$D$3</c:f>
              <c:strCache>
                <c:ptCount val="2"/>
                <c:pt idx="0">
                  <c:v>Schonell, 2016 (Sorghum, 60 days)</c:v>
                </c:pt>
                <c:pt idx="1">
                  <c:v>Morais, 2016 (Corn, 180 days)</c:v>
                </c:pt>
              </c:strCache>
            </c:strRef>
          </c:cat>
          <c:val>
            <c:numRef>
              <c:f>Plan1!$C$10:$C$11</c:f>
              <c:numCache>
                <c:formatCode>0.0</c:formatCode>
                <c:ptCount val="2"/>
                <c:pt idx="0">
                  <c:v>1.6</c:v>
                </c:pt>
                <c:pt idx="1">
                  <c:v>1.36</c:v>
                </c:pt>
              </c:numCache>
            </c:numRef>
          </c:val>
          <c:extLst xmlns:c16r2="http://schemas.microsoft.com/office/drawing/2015/06/chart">
            <c:ext xmlns:c16="http://schemas.microsoft.com/office/drawing/2014/chart" uri="{C3380CC4-5D6E-409C-BE32-E72D297353CC}">
              <c16:uniqueId val="{00000001-D287-4A1B-A325-BA4A016AF89D}"/>
            </c:ext>
          </c:extLst>
        </c:ser>
        <c:dLbls>
          <c:dLblPos val="outEnd"/>
          <c:showLegendKey val="0"/>
          <c:showVal val="1"/>
          <c:showCatName val="0"/>
          <c:showSerName val="0"/>
          <c:showPercent val="0"/>
          <c:showBubbleSize val="0"/>
        </c:dLbls>
        <c:gapWidth val="100"/>
        <c:overlap val="-24"/>
        <c:axId val="170767440"/>
        <c:axId val="170767832"/>
      </c:barChart>
      <c:catAx>
        <c:axId val="1707674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0767832"/>
        <c:crosses val="autoZero"/>
        <c:auto val="1"/>
        <c:lblAlgn val="ctr"/>
        <c:lblOffset val="100"/>
        <c:noMultiLvlLbl val="0"/>
      </c:catAx>
      <c:valAx>
        <c:axId val="170767832"/>
        <c:scaling>
          <c:orientation val="minMax"/>
          <c:min val="0.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0767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pt-B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tx1">
                  <a:lumMod val="50000"/>
                  <a:lumOff val="50000"/>
                </a:schemeClr>
              </a:solidFill>
            </a:ln>
            <a:effectLst/>
          </c:spPr>
          <c:invertIfNegative val="0"/>
          <c:dPt>
            <c:idx val="0"/>
            <c:invertIfNegative val="0"/>
            <c:bubble3D val="0"/>
            <c:spPr>
              <a:solidFill>
                <a:schemeClr val="tx1"/>
              </a:solidFill>
              <a:ln>
                <a:solidFill>
                  <a:schemeClr val="tx1">
                    <a:lumMod val="50000"/>
                    <a:lumOff val="50000"/>
                  </a:schemeClr>
                </a:solidFill>
              </a:ln>
              <a:effectLst/>
            </c:spPr>
            <c:extLst xmlns:c16r2="http://schemas.microsoft.com/office/drawing/2015/06/chart">
              <c:ext xmlns:c16="http://schemas.microsoft.com/office/drawing/2014/chart" uri="{C3380CC4-5D6E-409C-BE32-E72D297353CC}">
                <c16:uniqueId val="{00000000-2510-4DFB-A0A6-F38BA9F0A431}"/>
              </c:ext>
            </c:extLst>
          </c:dPt>
          <c:dPt>
            <c:idx val="1"/>
            <c:invertIfNegative val="0"/>
            <c:bubble3D val="0"/>
            <c:spPr>
              <a:solidFill>
                <a:schemeClr val="tx1">
                  <a:lumMod val="50000"/>
                  <a:lumOff val="50000"/>
                </a:schemeClr>
              </a:solidFill>
              <a:ln>
                <a:solidFill>
                  <a:schemeClr val="tx1">
                    <a:lumMod val="50000"/>
                    <a:lumOff val="50000"/>
                  </a:schemeClr>
                </a:solidFill>
              </a:ln>
              <a:effectLst/>
            </c:spPr>
            <c:extLst xmlns:c16r2="http://schemas.microsoft.com/office/drawing/2015/06/chart">
              <c:ext xmlns:c16="http://schemas.microsoft.com/office/drawing/2014/chart" uri="{C3380CC4-5D6E-409C-BE32-E72D297353CC}">
                <c16:uniqueId val="{00000001-2510-4DFB-A0A6-F38BA9F0A431}"/>
              </c:ext>
            </c:extLst>
          </c:dPt>
          <c:dPt>
            <c:idx val="2"/>
            <c:invertIfNegative val="0"/>
            <c:bubble3D val="0"/>
            <c:spPr>
              <a:pattFill prst="dkDnDiag">
                <a:fgClr>
                  <a:schemeClr val="tx1">
                    <a:lumMod val="50000"/>
                    <a:lumOff val="50000"/>
                  </a:schemeClr>
                </a:fgClr>
                <a:bgClr>
                  <a:schemeClr val="bg1"/>
                </a:bgClr>
              </a:pattFill>
              <a:ln>
                <a:solidFill>
                  <a:schemeClr val="tx1">
                    <a:lumMod val="50000"/>
                    <a:lumOff val="50000"/>
                  </a:schemeClr>
                </a:solidFill>
              </a:ln>
              <a:effectLst/>
            </c:spPr>
            <c:extLst xmlns:c16r2="http://schemas.microsoft.com/office/drawing/2015/06/chart">
              <c:ext xmlns:c16="http://schemas.microsoft.com/office/drawing/2014/chart" uri="{C3380CC4-5D6E-409C-BE32-E72D297353CC}">
                <c16:uniqueId val="{00000002-2510-4DFB-A0A6-F38BA9F0A431}"/>
              </c:ext>
            </c:extLst>
          </c:dPt>
          <c:dPt>
            <c:idx val="3"/>
            <c:invertIfNegative val="0"/>
            <c:bubble3D val="0"/>
            <c:spPr>
              <a:pattFill prst="narHorz">
                <a:fgClr>
                  <a:schemeClr val="tx1">
                    <a:lumMod val="50000"/>
                    <a:lumOff val="50000"/>
                  </a:schemeClr>
                </a:fgClr>
                <a:bgClr>
                  <a:schemeClr val="bg1"/>
                </a:bgClr>
              </a:pattFill>
              <a:ln>
                <a:solidFill>
                  <a:schemeClr val="tx1">
                    <a:lumMod val="50000"/>
                    <a:lumOff val="50000"/>
                  </a:schemeClr>
                </a:solidFill>
              </a:ln>
              <a:effectLst/>
            </c:spPr>
            <c:extLst xmlns:c16r2="http://schemas.microsoft.com/office/drawing/2015/06/chart">
              <c:ext xmlns:c16="http://schemas.microsoft.com/office/drawing/2014/chart" uri="{C3380CC4-5D6E-409C-BE32-E72D297353CC}">
                <c16:uniqueId val="{00000003-2510-4DFB-A0A6-F38BA9F0A431}"/>
              </c:ext>
            </c:extLst>
          </c:dPt>
          <c:dPt>
            <c:idx val="5"/>
            <c:invertIfNegative val="0"/>
            <c:bubble3D val="0"/>
            <c:spPr>
              <a:pattFill prst="dkVert">
                <a:fgClr>
                  <a:srgbClr val="000000"/>
                </a:fgClr>
                <a:bgClr>
                  <a:schemeClr val="bg1"/>
                </a:bgClr>
              </a:pattFill>
              <a:ln>
                <a:solidFill>
                  <a:schemeClr val="tx1"/>
                </a:solidFill>
              </a:ln>
              <a:effectLst/>
            </c:spPr>
            <c:extLst xmlns:c16r2="http://schemas.microsoft.com/office/drawing/2015/06/chart">
              <c:ext xmlns:c16="http://schemas.microsoft.com/office/drawing/2014/chart" uri="{C3380CC4-5D6E-409C-BE32-E72D297353CC}">
                <c16:uniqueId val="{00000004-2510-4DFB-A0A6-F38BA9F0A431}"/>
              </c:ext>
            </c:extLst>
          </c:dPt>
          <c:dPt>
            <c:idx val="6"/>
            <c:invertIfNegative val="0"/>
            <c:bubble3D val="0"/>
            <c:spPr>
              <a:pattFill prst="dkHorz">
                <a:fgClr>
                  <a:srgbClr val="000000"/>
                </a:fgClr>
                <a:bgClr>
                  <a:schemeClr val="bg1"/>
                </a:bgClr>
              </a:pattFill>
              <a:ln>
                <a:solidFill>
                  <a:schemeClr val="tx1"/>
                </a:solidFill>
              </a:ln>
              <a:effectLst/>
            </c:spPr>
            <c:extLst xmlns:c16r2="http://schemas.microsoft.com/office/drawing/2015/06/chart">
              <c:ext xmlns:c16="http://schemas.microsoft.com/office/drawing/2014/chart" uri="{C3380CC4-5D6E-409C-BE32-E72D297353CC}">
                <c16:uniqueId val="{00000005-2510-4DFB-A0A6-F38BA9F0A431}"/>
              </c:ext>
            </c:extLst>
          </c:dPt>
          <c:dPt>
            <c:idx val="7"/>
            <c:invertIfNegative val="0"/>
            <c:bubble3D val="0"/>
            <c:spPr>
              <a:pattFill prst="wdUpDiag">
                <a:fgClr>
                  <a:srgbClr val="000000"/>
                </a:fgClr>
                <a:bgClr>
                  <a:schemeClr val="bg1"/>
                </a:bgClr>
              </a:pattFill>
              <a:ln>
                <a:solidFill>
                  <a:schemeClr val="tx1"/>
                </a:solidFill>
              </a:ln>
              <a:effectLst/>
            </c:spPr>
            <c:extLst xmlns:c16r2="http://schemas.microsoft.com/office/drawing/2015/06/chart">
              <c:ext xmlns:c16="http://schemas.microsoft.com/office/drawing/2014/chart" uri="{C3380CC4-5D6E-409C-BE32-E72D297353CC}">
                <c16:uniqueId val="{00000006-2510-4DFB-A0A6-F38BA9F0A431}"/>
              </c:ext>
            </c:extLst>
          </c:dPt>
          <c:errBars>
            <c:errBarType val="both"/>
            <c:errValType val="stdErr"/>
            <c:noEndCap val="0"/>
            <c:spPr>
              <a:noFill/>
              <a:ln w="9525" cap="flat" cmpd="sng" algn="ctr">
                <a:solidFill>
                  <a:schemeClr val="tx1">
                    <a:lumMod val="65000"/>
                    <a:lumOff val="35000"/>
                  </a:schemeClr>
                </a:solidFill>
                <a:round/>
              </a:ln>
              <a:effectLst/>
            </c:spPr>
          </c:errBars>
          <c:cat>
            <c:strRef>
              <c:f>'N-NH3'!$Q$53:$Q$60</c:f>
              <c:strCache>
                <c:ptCount val="8"/>
                <c:pt idx="0">
                  <c:v>CON</c:v>
                </c:pt>
                <c:pt idx="1">
                  <c:v>POL</c:v>
                </c:pt>
                <c:pt idx="2">
                  <c:v>PRO</c:v>
                </c:pt>
                <c:pt idx="3">
                  <c:v>MYC</c:v>
                </c:pt>
                <c:pt idx="5">
                  <c:v>15</c:v>
                </c:pt>
                <c:pt idx="6">
                  <c:v>30</c:v>
                </c:pt>
                <c:pt idx="7">
                  <c:v>60</c:v>
                </c:pt>
              </c:strCache>
            </c:strRef>
          </c:cat>
          <c:val>
            <c:numRef>
              <c:f>'N-NH3'!$R$53:$R$60</c:f>
              <c:numCache>
                <c:formatCode>0.00</c:formatCode>
                <c:ptCount val="8"/>
                <c:pt idx="0">
                  <c:v>3.31</c:v>
                </c:pt>
                <c:pt idx="1">
                  <c:v>2.42</c:v>
                </c:pt>
                <c:pt idx="2">
                  <c:v>3.41</c:v>
                </c:pt>
                <c:pt idx="3">
                  <c:v>3.03</c:v>
                </c:pt>
                <c:pt idx="5">
                  <c:v>1.63</c:v>
                </c:pt>
                <c:pt idx="6">
                  <c:v>3.48</c:v>
                </c:pt>
                <c:pt idx="7" formatCode="General">
                  <c:v>4.01</c:v>
                </c:pt>
              </c:numCache>
            </c:numRef>
          </c:val>
          <c:extLst xmlns:c16r2="http://schemas.microsoft.com/office/drawing/2015/06/chart">
            <c:ext xmlns:c16="http://schemas.microsoft.com/office/drawing/2014/chart" uri="{C3380CC4-5D6E-409C-BE32-E72D297353CC}">
              <c16:uniqueId val="{00000007-2510-4DFB-A0A6-F38BA9F0A431}"/>
            </c:ext>
          </c:extLst>
        </c:ser>
        <c:dLbls>
          <c:showLegendKey val="0"/>
          <c:showVal val="0"/>
          <c:showCatName val="0"/>
          <c:showSerName val="0"/>
          <c:showPercent val="0"/>
          <c:showBubbleSize val="0"/>
        </c:dLbls>
        <c:gapWidth val="219"/>
        <c:overlap val="-27"/>
        <c:axId val="170769008"/>
        <c:axId val="154246032"/>
      </c:barChart>
      <c:catAx>
        <c:axId val="1707690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pt-BR"/>
          </a:p>
        </c:txPr>
        <c:crossAx val="154246032"/>
        <c:crosses val="autoZero"/>
        <c:auto val="1"/>
        <c:lblAlgn val="ctr"/>
        <c:lblOffset val="100"/>
        <c:noMultiLvlLbl val="0"/>
      </c:catAx>
      <c:valAx>
        <c:axId val="154246032"/>
        <c:scaling>
          <c:orientation val="minMax"/>
          <c:max val="4.5"/>
        </c:scaling>
        <c:delete val="0"/>
        <c:axPos val="l"/>
        <c:title>
          <c:tx>
            <c:rich>
              <a:bodyPr rot="-5400000" vert="horz"/>
              <a:lstStyle/>
              <a:p>
                <a:pPr>
                  <a:defRPr>
                    <a:latin typeface="Times New Roman" pitchFamily="18" charset="0"/>
                    <a:cs typeface="Times New Roman" pitchFamily="18" charset="0"/>
                  </a:defRPr>
                </a:pPr>
                <a:r>
                  <a:rPr lang="pt-BR">
                    <a:latin typeface="Times New Roman" pitchFamily="18" charset="0"/>
                    <a:cs typeface="Times New Roman" pitchFamily="18" charset="0"/>
                  </a:rPr>
                  <a:t>N-NH3, % N Total</a:t>
                </a:r>
              </a:p>
            </c:rich>
          </c:tx>
          <c:layout>
            <c:manualLayout>
              <c:xMode val="edge"/>
              <c:yMode val="edge"/>
              <c:x val="0"/>
              <c:y val="0.24309864325701727"/>
            </c:manualLayout>
          </c:layout>
          <c:overlay val="0"/>
          <c:spPr>
            <a:noFill/>
            <a:ln>
              <a:noFill/>
            </a:ln>
            <a:effectLst/>
          </c:spPr>
        </c:title>
        <c:numFmt formatCode="0.00" sourceLinked="1"/>
        <c:majorTickMark val="out"/>
        <c:minorTickMark val="none"/>
        <c:tickLblPos val="nextTo"/>
        <c:spPr>
          <a:noFill/>
          <a:ln>
            <a:solidFill>
              <a:schemeClr val="tx1"/>
            </a:solidFill>
          </a:ln>
          <a:effectLst/>
        </c:spPr>
        <c:txPr>
          <a:bodyPr rot="-60000000" vert="horz"/>
          <a:lstStyle/>
          <a:p>
            <a:pPr>
              <a:defRPr/>
            </a:pPr>
            <a:endParaRPr lang="pt-BR"/>
          </a:p>
        </c:txPr>
        <c:crossAx val="170769008"/>
        <c:crosses val="autoZero"/>
        <c:crossBetween val="between"/>
        <c:majorUnit val="0.75000000000000044"/>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b="0">
          <a:solidFill>
            <a:schemeClr val="tx1"/>
          </a:solidFill>
          <a:latin typeface="Times New Roman" pitchFamily="18" charset="0"/>
          <a:cs typeface="Times New Roman" pitchFamily="18" charset="0"/>
        </a:defRPr>
      </a:pPr>
      <a:endParaRPr lang="pt-B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1"/>
              </a:solidFill>
              <a:ln>
                <a:solidFill>
                  <a:schemeClr val="tx1"/>
                </a:solidFill>
              </a:ln>
              <a:effectLst/>
            </c:spPr>
            <c:extLst xmlns:c16r2="http://schemas.microsoft.com/office/drawing/2015/06/chart">
              <c:ext xmlns:c16="http://schemas.microsoft.com/office/drawing/2014/chart" uri="{C3380CC4-5D6E-409C-BE32-E72D297353CC}">
                <c16:uniqueId val="{00000000-9EF3-4267-A19F-C79BD0565C0D}"/>
              </c:ext>
            </c:extLst>
          </c:dPt>
          <c:dPt>
            <c:idx val="1"/>
            <c:invertIfNegative val="0"/>
            <c:bubble3D val="0"/>
            <c:spPr>
              <a:solidFill>
                <a:schemeClr val="tx1">
                  <a:lumMod val="50000"/>
                  <a:lumOff val="50000"/>
                </a:schemeClr>
              </a:solidFill>
              <a:ln>
                <a:solidFill>
                  <a:schemeClr val="tx1">
                    <a:lumMod val="50000"/>
                    <a:lumOff val="50000"/>
                  </a:schemeClr>
                </a:solidFill>
              </a:ln>
              <a:effectLst/>
            </c:spPr>
            <c:extLst xmlns:c16r2="http://schemas.microsoft.com/office/drawing/2015/06/chart">
              <c:ext xmlns:c16="http://schemas.microsoft.com/office/drawing/2014/chart" uri="{C3380CC4-5D6E-409C-BE32-E72D297353CC}">
                <c16:uniqueId val="{00000001-9EF3-4267-A19F-C79BD0565C0D}"/>
              </c:ext>
            </c:extLst>
          </c:dPt>
          <c:dPt>
            <c:idx val="2"/>
            <c:invertIfNegative val="0"/>
            <c:bubble3D val="0"/>
            <c:spPr>
              <a:pattFill prst="dkDnDiag">
                <a:fgClr>
                  <a:schemeClr val="tx1">
                    <a:lumMod val="50000"/>
                    <a:lumOff val="50000"/>
                  </a:schemeClr>
                </a:fgClr>
                <a:bgClr>
                  <a:schemeClr val="bg1"/>
                </a:bgClr>
              </a:pattFill>
              <a:ln>
                <a:solidFill>
                  <a:schemeClr val="tx1">
                    <a:lumMod val="50000"/>
                    <a:lumOff val="50000"/>
                  </a:schemeClr>
                </a:solidFill>
              </a:ln>
              <a:effectLst/>
            </c:spPr>
            <c:extLst xmlns:c16r2="http://schemas.microsoft.com/office/drawing/2015/06/chart">
              <c:ext xmlns:c16="http://schemas.microsoft.com/office/drawing/2014/chart" uri="{C3380CC4-5D6E-409C-BE32-E72D297353CC}">
                <c16:uniqueId val="{00000002-9EF3-4267-A19F-C79BD0565C0D}"/>
              </c:ext>
            </c:extLst>
          </c:dPt>
          <c:dPt>
            <c:idx val="3"/>
            <c:invertIfNegative val="0"/>
            <c:bubble3D val="0"/>
            <c:spPr>
              <a:pattFill prst="narHorz">
                <a:fgClr>
                  <a:schemeClr val="tx1">
                    <a:lumMod val="50000"/>
                    <a:lumOff val="50000"/>
                  </a:schemeClr>
                </a:fgClr>
                <a:bgClr>
                  <a:schemeClr val="bg1"/>
                </a:bgClr>
              </a:pattFill>
              <a:ln>
                <a:solidFill>
                  <a:schemeClr val="tx1">
                    <a:lumMod val="50000"/>
                    <a:lumOff val="50000"/>
                  </a:schemeClr>
                </a:solidFill>
              </a:ln>
              <a:effectLst/>
            </c:spPr>
            <c:extLst xmlns:c16r2="http://schemas.microsoft.com/office/drawing/2015/06/chart">
              <c:ext xmlns:c16="http://schemas.microsoft.com/office/drawing/2014/chart" uri="{C3380CC4-5D6E-409C-BE32-E72D297353CC}">
                <c16:uniqueId val="{00000003-9EF3-4267-A19F-C79BD0565C0D}"/>
              </c:ext>
            </c:extLst>
          </c:dPt>
          <c:dPt>
            <c:idx val="5"/>
            <c:invertIfNegative val="0"/>
            <c:bubble3D val="0"/>
            <c:spPr>
              <a:pattFill prst="dkVert">
                <a:fgClr>
                  <a:schemeClr val="tx1"/>
                </a:fgClr>
                <a:bgClr>
                  <a:schemeClr val="bg1"/>
                </a:bgClr>
              </a:pattFill>
              <a:ln>
                <a:solidFill>
                  <a:schemeClr val="tx1"/>
                </a:solidFill>
              </a:ln>
              <a:effectLst/>
            </c:spPr>
            <c:extLst xmlns:c16r2="http://schemas.microsoft.com/office/drawing/2015/06/chart">
              <c:ext xmlns:c16="http://schemas.microsoft.com/office/drawing/2014/chart" uri="{C3380CC4-5D6E-409C-BE32-E72D297353CC}">
                <c16:uniqueId val="{00000004-9EF3-4267-A19F-C79BD0565C0D}"/>
              </c:ext>
            </c:extLst>
          </c:dPt>
          <c:dPt>
            <c:idx val="6"/>
            <c:invertIfNegative val="0"/>
            <c:bubble3D val="0"/>
            <c:spPr>
              <a:pattFill prst="dkHorz">
                <a:fgClr>
                  <a:schemeClr val="tx1"/>
                </a:fgClr>
                <a:bgClr>
                  <a:schemeClr val="bg1"/>
                </a:bgClr>
              </a:pattFill>
              <a:ln>
                <a:solidFill>
                  <a:schemeClr val="tx1"/>
                </a:solidFill>
              </a:ln>
              <a:effectLst/>
            </c:spPr>
            <c:extLst xmlns:c16r2="http://schemas.microsoft.com/office/drawing/2015/06/chart">
              <c:ext xmlns:c16="http://schemas.microsoft.com/office/drawing/2014/chart" uri="{C3380CC4-5D6E-409C-BE32-E72D297353CC}">
                <c16:uniqueId val="{00000005-9EF3-4267-A19F-C79BD0565C0D}"/>
              </c:ext>
            </c:extLst>
          </c:dPt>
          <c:dPt>
            <c:idx val="7"/>
            <c:invertIfNegative val="0"/>
            <c:bubble3D val="0"/>
            <c:spPr>
              <a:pattFill prst="wdUpDiag">
                <a:fgClr>
                  <a:schemeClr val="tx1"/>
                </a:fgClr>
                <a:bgClr>
                  <a:schemeClr val="bg1"/>
                </a:bgClr>
              </a:pattFill>
              <a:ln>
                <a:solidFill>
                  <a:schemeClr val="tx1"/>
                </a:solidFill>
              </a:ln>
              <a:effectLst/>
            </c:spPr>
            <c:extLst xmlns:c16r2="http://schemas.microsoft.com/office/drawing/2015/06/chart">
              <c:ext xmlns:c16="http://schemas.microsoft.com/office/drawing/2014/chart" uri="{C3380CC4-5D6E-409C-BE32-E72D297353CC}">
                <c16:uniqueId val="{00000006-9EF3-4267-A19F-C79BD0565C0D}"/>
              </c:ext>
            </c:extLst>
          </c:dPt>
          <c:errBars>
            <c:errBarType val="both"/>
            <c:errValType val="stdErr"/>
            <c:noEndCap val="0"/>
            <c:spPr>
              <a:noFill/>
              <a:ln w="9525" cap="flat" cmpd="sng" algn="ctr">
                <a:solidFill>
                  <a:schemeClr val="tx1">
                    <a:lumMod val="65000"/>
                    <a:lumOff val="35000"/>
                  </a:schemeClr>
                </a:solidFill>
                <a:round/>
              </a:ln>
              <a:effectLst/>
            </c:spPr>
          </c:errBars>
          <c:cat>
            <c:strRef>
              <c:f>Plan1!$A$1:$A$8</c:f>
              <c:strCache>
                <c:ptCount val="8"/>
                <c:pt idx="0">
                  <c:v>CON</c:v>
                </c:pt>
                <c:pt idx="1">
                  <c:v>POL</c:v>
                </c:pt>
                <c:pt idx="2">
                  <c:v>PRO</c:v>
                </c:pt>
                <c:pt idx="3">
                  <c:v>MYC</c:v>
                </c:pt>
                <c:pt idx="5">
                  <c:v>15</c:v>
                </c:pt>
                <c:pt idx="6">
                  <c:v>30</c:v>
                </c:pt>
                <c:pt idx="7">
                  <c:v>60</c:v>
                </c:pt>
              </c:strCache>
            </c:strRef>
          </c:cat>
          <c:val>
            <c:numRef>
              <c:f>Plan1!$B$1:$B$8</c:f>
              <c:numCache>
                <c:formatCode>General</c:formatCode>
                <c:ptCount val="8"/>
                <c:pt idx="0">
                  <c:v>49.2</c:v>
                </c:pt>
                <c:pt idx="1">
                  <c:v>42.7</c:v>
                </c:pt>
                <c:pt idx="2">
                  <c:v>45.5</c:v>
                </c:pt>
                <c:pt idx="3">
                  <c:v>50.8</c:v>
                </c:pt>
                <c:pt idx="5">
                  <c:v>29.1</c:v>
                </c:pt>
                <c:pt idx="6">
                  <c:v>53.9</c:v>
                </c:pt>
                <c:pt idx="7">
                  <c:v>58.1</c:v>
                </c:pt>
              </c:numCache>
            </c:numRef>
          </c:val>
          <c:extLst xmlns:c16r2="http://schemas.microsoft.com/office/drawing/2015/06/chart">
            <c:ext xmlns:c16="http://schemas.microsoft.com/office/drawing/2014/chart" uri="{C3380CC4-5D6E-409C-BE32-E72D297353CC}">
              <c16:uniqueId val="{00000007-9EF3-4267-A19F-C79BD0565C0D}"/>
            </c:ext>
          </c:extLst>
        </c:ser>
        <c:dLbls>
          <c:showLegendKey val="0"/>
          <c:showVal val="0"/>
          <c:showCatName val="0"/>
          <c:showSerName val="0"/>
          <c:showPercent val="0"/>
          <c:showBubbleSize val="0"/>
        </c:dLbls>
        <c:gapWidth val="219"/>
        <c:overlap val="-27"/>
        <c:axId val="154247208"/>
        <c:axId val="154242504"/>
      </c:barChart>
      <c:catAx>
        <c:axId val="15424720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pt-BR"/>
          </a:p>
        </c:txPr>
        <c:crossAx val="154242504"/>
        <c:crosses val="autoZero"/>
        <c:auto val="1"/>
        <c:lblAlgn val="ctr"/>
        <c:lblOffset val="100"/>
        <c:noMultiLvlLbl val="0"/>
      </c:catAx>
      <c:valAx>
        <c:axId val="154242504"/>
        <c:scaling>
          <c:orientation val="minMax"/>
        </c:scaling>
        <c:delete val="0"/>
        <c:axPos val="l"/>
        <c:title>
          <c:tx>
            <c:rich>
              <a:bodyPr rot="-5400000" vert="horz"/>
              <a:lstStyle/>
              <a:p>
                <a:pPr>
                  <a:defRPr b="0"/>
                </a:pPr>
                <a:r>
                  <a:rPr lang="pt-BR" b="0" dirty="0"/>
                  <a:t>Estabilidade Aeróbica, h</a:t>
                </a:r>
              </a:p>
            </c:rich>
          </c:tx>
          <c:layout>
            <c:manualLayout>
              <c:xMode val="edge"/>
              <c:yMode val="edge"/>
              <c:x val="5.4549507687113759E-3"/>
              <c:y val="0.25024738441333794"/>
            </c:manualLayout>
          </c:layout>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vert="horz"/>
          <a:lstStyle/>
          <a:p>
            <a:pPr>
              <a:defRPr/>
            </a:pPr>
            <a:endParaRPr lang="pt-BR"/>
          </a:p>
        </c:txPr>
        <c:crossAx val="154247208"/>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Times New Roman" pitchFamily="18" charset="0"/>
          <a:cs typeface="Times New Roman" pitchFamily="18" charset="0"/>
        </a:defRPr>
      </a:pPr>
      <a:endParaRPr lang="pt-B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1"/>
              </a:solidFill>
              <a:ln>
                <a:solidFill>
                  <a:schemeClr val="tx1"/>
                </a:solidFill>
              </a:ln>
              <a:effectLst/>
            </c:spPr>
            <c:extLst xmlns:c16r2="http://schemas.microsoft.com/office/drawing/2015/06/chart">
              <c:ext xmlns:c16="http://schemas.microsoft.com/office/drawing/2014/chart" uri="{C3380CC4-5D6E-409C-BE32-E72D297353CC}">
                <c16:uniqueId val="{00000000-E156-4959-BFB0-6F4D30950DC5}"/>
              </c:ext>
            </c:extLst>
          </c:dPt>
          <c:dPt>
            <c:idx val="1"/>
            <c:invertIfNegative val="0"/>
            <c:bubble3D val="0"/>
            <c:spPr>
              <a:solidFill>
                <a:schemeClr val="tx1">
                  <a:lumMod val="50000"/>
                  <a:lumOff val="50000"/>
                </a:schemeClr>
              </a:solidFill>
              <a:ln>
                <a:solidFill>
                  <a:schemeClr val="tx1">
                    <a:lumMod val="50000"/>
                    <a:lumOff val="50000"/>
                  </a:schemeClr>
                </a:solidFill>
              </a:ln>
              <a:effectLst/>
            </c:spPr>
            <c:extLst xmlns:c16r2="http://schemas.microsoft.com/office/drawing/2015/06/chart">
              <c:ext xmlns:c16="http://schemas.microsoft.com/office/drawing/2014/chart" uri="{C3380CC4-5D6E-409C-BE32-E72D297353CC}">
                <c16:uniqueId val="{00000001-E156-4959-BFB0-6F4D30950DC5}"/>
              </c:ext>
            </c:extLst>
          </c:dPt>
          <c:dPt>
            <c:idx val="2"/>
            <c:invertIfNegative val="0"/>
            <c:bubble3D val="0"/>
            <c:spPr>
              <a:pattFill prst="dkDnDiag">
                <a:fgClr>
                  <a:schemeClr val="tx1">
                    <a:lumMod val="50000"/>
                    <a:lumOff val="50000"/>
                  </a:schemeClr>
                </a:fgClr>
                <a:bgClr>
                  <a:schemeClr val="bg1"/>
                </a:bgClr>
              </a:pattFill>
              <a:ln>
                <a:solidFill>
                  <a:schemeClr val="tx1">
                    <a:lumMod val="50000"/>
                    <a:lumOff val="50000"/>
                  </a:schemeClr>
                </a:solidFill>
              </a:ln>
              <a:effectLst/>
            </c:spPr>
            <c:extLst xmlns:c16r2="http://schemas.microsoft.com/office/drawing/2015/06/chart">
              <c:ext xmlns:c16="http://schemas.microsoft.com/office/drawing/2014/chart" uri="{C3380CC4-5D6E-409C-BE32-E72D297353CC}">
                <c16:uniqueId val="{00000002-E156-4959-BFB0-6F4D30950DC5}"/>
              </c:ext>
            </c:extLst>
          </c:dPt>
          <c:dPt>
            <c:idx val="3"/>
            <c:invertIfNegative val="0"/>
            <c:bubble3D val="0"/>
            <c:spPr>
              <a:pattFill prst="narHorz">
                <a:fgClr>
                  <a:schemeClr val="tx1">
                    <a:lumMod val="50000"/>
                    <a:lumOff val="50000"/>
                  </a:schemeClr>
                </a:fgClr>
                <a:bgClr>
                  <a:schemeClr val="bg1"/>
                </a:bgClr>
              </a:pattFill>
              <a:ln>
                <a:solidFill>
                  <a:schemeClr val="tx1">
                    <a:lumMod val="50000"/>
                    <a:lumOff val="50000"/>
                  </a:schemeClr>
                </a:solidFill>
              </a:ln>
              <a:effectLst/>
            </c:spPr>
            <c:extLst xmlns:c16r2="http://schemas.microsoft.com/office/drawing/2015/06/chart">
              <c:ext xmlns:c16="http://schemas.microsoft.com/office/drawing/2014/chart" uri="{C3380CC4-5D6E-409C-BE32-E72D297353CC}">
                <c16:uniqueId val="{00000003-E156-4959-BFB0-6F4D30950DC5}"/>
              </c:ext>
            </c:extLst>
          </c:dPt>
          <c:dPt>
            <c:idx val="5"/>
            <c:invertIfNegative val="0"/>
            <c:bubble3D val="0"/>
            <c:spPr>
              <a:pattFill prst="dkVert">
                <a:fgClr>
                  <a:schemeClr val="tx1"/>
                </a:fgClr>
                <a:bgClr>
                  <a:schemeClr val="bg1"/>
                </a:bgClr>
              </a:pattFill>
              <a:ln>
                <a:solidFill>
                  <a:schemeClr val="tx1"/>
                </a:solidFill>
              </a:ln>
              <a:effectLst/>
            </c:spPr>
            <c:extLst xmlns:c16r2="http://schemas.microsoft.com/office/drawing/2015/06/chart">
              <c:ext xmlns:c16="http://schemas.microsoft.com/office/drawing/2014/chart" uri="{C3380CC4-5D6E-409C-BE32-E72D297353CC}">
                <c16:uniqueId val="{00000004-E156-4959-BFB0-6F4D30950DC5}"/>
              </c:ext>
            </c:extLst>
          </c:dPt>
          <c:dPt>
            <c:idx val="6"/>
            <c:invertIfNegative val="0"/>
            <c:bubble3D val="0"/>
            <c:spPr>
              <a:pattFill prst="dkHorz">
                <a:fgClr>
                  <a:schemeClr val="tx1"/>
                </a:fgClr>
                <a:bgClr>
                  <a:schemeClr val="bg1"/>
                </a:bgClr>
              </a:pattFill>
              <a:ln>
                <a:solidFill>
                  <a:schemeClr val="tx1"/>
                </a:solidFill>
              </a:ln>
              <a:effectLst/>
            </c:spPr>
            <c:extLst xmlns:c16r2="http://schemas.microsoft.com/office/drawing/2015/06/chart">
              <c:ext xmlns:c16="http://schemas.microsoft.com/office/drawing/2014/chart" uri="{C3380CC4-5D6E-409C-BE32-E72D297353CC}">
                <c16:uniqueId val="{00000005-E156-4959-BFB0-6F4D30950DC5}"/>
              </c:ext>
            </c:extLst>
          </c:dPt>
          <c:dPt>
            <c:idx val="7"/>
            <c:invertIfNegative val="0"/>
            <c:bubble3D val="0"/>
            <c:spPr>
              <a:pattFill prst="wdUpDiag">
                <a:fgClr>
                  <a:schemeClr val="tx1"/>
                </a:fgClr>
                <a:bgClr>
                  <a:schemeClr val="bg1"/>
                </a:bgClr>
              </a:pattFill>
              <a:ln>
                <a:solidFill>
                  <a:schemeClr val="tx1"/>
                </a:solidFill>
              </a:ln>
              <a:effectLst/>
            </c:spPr>
            <c:extLst xmlns:c16r2="http://schemas.microsoft.com/office/drawing/2015/06/chart">
              <c:ext xmlns:c16="http://schemas.microsoft.com/office/drawing/2014/chart" uri="{C3380CC4-5D6E-409C-BE32-E72D297353CC}">
                <c16:uniqueId val="{00000006-E156-4959-BFB0-6F4D30950DC5}"/>
              </c:ext>
            </c:extLst>
          </c:dPt>
          <c:errBars>
            <c:errBarType val="both"/>
            <c:errValType val="stdErr"/>
            <c:noEndCap val="0"/>
            <c:spPr>
              <a:noFill/>
              <a:ln w="9525" cap="flat" cmpd="sng" algn="ctr">
                <a:solidFill>
                  <a:schemeClr val="tx1">
                    <a:lumMod val="65000"/>
                    <a:lumOff val="35000"/>
                  </a:schemeClr>
                </a:solidFill>
                <a:round/>
              </a:ln>
              <a:effectLst/>
            </c:spPr>
          </c:errBars>
          <c:cat>
            <c:strRef>
              <c:f>'Dig MS'!$AA$180:$AA$187</c:f>
              <c:strCache>
                <c:ptCount val="8"/>
                <c:pt idx="0">
                  <c:v>CON</c:v>
                </c:pt>
                <c:pt idx="1">
                  <c:v>POL</c:v>
                </c:pt>
                <c:pt idx="2">
                  <c:v>PRO</c:v>
                </c:pt>
                <c:pt idx="3">
                  <c:v>MYC</c:v>
                </c:pt>
                <c:pt idx="5">
                  <c:v>15</c:v>
                </c:pt>
                <c:pt idx="6">
                  <c:v>30</c:v>
                </c:pt>
                <c:pt idx="7">
                  <c:v>60</c:v>
                </c:pt>
              </c:strCache>
            </c:strRef>
          </c:cat>
          <c:val>
            <c:numRef>
              <c:f>'Dig MS'!$AB$180:$AB$187</c:f>
              <c:numCache>
                <c:formatCode>0.0</c:formatCode>
                <c:ptCount val="8"/>
                <c:pt idx="0">
                  <c:v>80</c:v>
                </c:pt>
                <c:pt idx="1">
                  <c:v>78.7</c:v>
                </c:pt>
                <c:pt idx="2">
                  <c:v>76.900000000000006</c:v>
                </c:pt>
                <c:pt idx="3">
                  <c:v>78.900000000000006</c:v>
                </c:pt>
                <c:pt idx="5">
                  <c:v>73.3</c:v>
                </c:pt>
                <c:pt idx="6">
                  <c:v>78.8</c:v>
                </c:pt>
                <c:pt idx="7">
                  <c:v>83.8</c:v>
                </c:pt>
              </c:numCache>
            </c:numRef>
          </c:val>
          <c:extLst xmlns:c16r2="http://schemas.microsoft.com/office/drawing/2015/06/chart">
            <c:ext xmlns:c16="http://schemas.microsoft.com/office/drawing/2014/chart" uri="{C3380CC4-5D6E-409C-BE32-E72D297353CC}">
              <c16:uniqueId val="{00000007-E156-4959-BFB0-6F4D30950DC5}"/>
            </c:ext>
          </c:extLst>
        </c:ser>
        <c:dLbls>
          <c:showLegendKey val="0"/>
          <c:showVal val="0"/>
          <c:showCatName val="0"/>
          <c:showSerName val="0"/>
          <c:showPercent val="0"/>
          <c:showBubbleSize val="0"/>
        </c:dLbls>
        <c:gapWidth val="219"/>
        <c:overlap val="-27"/>
        <c:axId val="154246424"/>
        <c:axId val="154244072"/>
      </c:barChart>
      <c:catAx>
        <c:axId val="1542464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pt-BR"/>
          </a:p>
        </c:txPr>
        <c:crossAx val="154244072"/>
        <c:crosses val="autoZero"/>
        <c:auto val="1"/>
        <c:lblAlgn val="ctr"/>
        <c:lblOffset val="100"/>
        <c:noMultiLvlLbl val="0"/>
      </c:catAx>
      <c:valAx>
        <c:axId val="154244072"/>
        <c:scaling>
          <c:orientation val="minMax"/>
        </c:scaling>
        <c:delete val="0"/>
        <c:axPos val="l"/>
        <c:title>
          <c:tx>
            <c:rich>
              <a:bodyPr rot="-5400000" vert="horz"/>
              <a:lstStyle/>
              <a:p>
                <a:pPr>
                  <a:defRPr b="0"/>
                </a:pPr>
                <a:r>
                  <a:rPr lang="pt-BR" b="0" dirty="0" err="1"/>
                  <a:t>Degradabilidade</a:t>
                </a:r>
                <a:r>
                  <a:rPr lang="pt-BR" b="0" dirty="0"/>
                  <a:t> </a:t>
                </a:r>
                <a:r>
                  <a:rPr lang="pt-BR" b="0" dirty="0" err="1"/>
                  <a:t>ruminal</a:t>
                </a:r>
                <a:r>
                  <a:rPr lang="pt-BR" b="0" dirty="0"/>
                  <a:t> </a:t>
                </a:r>
                <a:r>
                  <a:rPr lang="pt-BR" b="0" i="1" dirty="0"/>
                  <a:t>in </a:t>
                </a:r>
                <a:r>
                  <a:rPr lang="pt-BR" b="0" i="1" dirty="0" err="1"/>
                  <a:t>situ</a:t>
                </a:r>
                <a:r>
                  <a:rPr lang="pt-BR" b="0" i="1" dirty="0"/>
                  <a:t> </a:t>
                </a:r>
                <a:r>
                  <a:rPr lang="pt-BR" b="0" dirty="0"/>
                  <a:t>do amido,% MS</a:t>
                </a:r>
              </a:p>
            </c:rich>
          </c:tx>
          <c:layout>
            <c:manualLayout>
              <c:xMode val="edge"/>
              <c:yMode val="edge"/>
              <c:x val="7.2599047323288843E-3"/>
              <c:y val="9.0902454964213814E-2"/>
            </c:manualLayout>
          </c:layout>
          <c:overlay val="0"/>
          <c:spPr>
            <a:noFill/>
            <a:ln>
              <a:noFill/>
            </a:ln>
            <a:effectLst/>
          </c:spPr>
        </c:title>
        <c:numFmt formatCode="0.0" sourceLinked="1"/>
        <c:majorTickMark val="out"/>
        <c:minorTickMark val="none"/>
        <c:tickLblPos val="nextTo"/>
        <c:spPr>
          <a:noFill/>
          <a:ln>
            <a:solidFill>
              <a:schemeClr val="tx1"/>
            </a:solidFill>
          </a:ln>
          <a:effectLst/>
        </c:spPr>
        <c:txPr>
          <a:bodyPr rot="-60000000" vert="horz"/>
          <a:lstStyle/>
          <a:p>
            <a:pPr>
              <a:defRPr/>
            </a:pPr>
            <a:endParaRPr lang="pt-BR"/>
          </a:p>
        </c:txPr>
        <c:crossAx val="154246424"/>
        <c:crosses val="autoZero"/>
        <c:crossBetween val="between"/>
        <c:majorUnit val="3.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Times New Roman" pitchFamily="18" charset="0"/>
          <a:cs typeface="Times New Roman" pitchFamily="18" charset="0"/>
        </a:defRPr>
      </a:pPr>
      <a:endParaRPr lang="pt-B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1"/>
              </a:solidFill>
              <a:ln>
                <a:solidFill>
                  <a:schemeClr val="tx1"/>
                </a:solidFill>
              </a:ln>
              <a:effectLst/>
            </c:spPr>
            <c:extLst xmlns:c16r2="http://schemas.microsoft.com/office/drawing/2015/06/chart">
              <c:ext xmlns:c16="http://schemas.microsoft.com/office/drawing/2014/chart" uri="{C3380CC4-5D6E-409C-BE32-E72D297353CC}">
                <c16:uniqueId val="{00000000-CBB9-4820-9719-A762B3E7B8FA}"/>
              </c:ext>
            </c:extLst>
          </c:dPt>
          <c:dPt>
            <c:idx val="1"/>
            <c:invertIfNegative val="0"/>
            <c:bubble3D val="0"/>
            <c:spPr>
              <a:solidFill>
                <a:schemeClr val="tx1">
                  <a:lumMod val="50000"/>
                  <a:lumOff val="50000"/>
                </a:schemeClr>
              </a:solidFill>
              <a:ln>
                <a:solidFill>
                  <a:schemeClr val="tx1">
                    <a:lumMod val="50000"/>
                    <a:lumOff val="50000"/>
                  </a:schemeClr>
                </a:solidFill>
              </a:ln>
              <a:effectLst/>
            </c:spPr>
            <c:extLst xmlns:c16r2="http://schemas.microsoft.com/office/drawing/2015/06/chart">
              <c:ext xmlns:c16="http://schemas.microsoft.com/office/drawing/2014/chart" uri="{C3380CC4-5D6E-409C-BE32-E72D297353CC}">
                <c16:uniqueId val="{00000001-CBB9-4820-9719-A762B3E7B8FA}"/>
              </c:ext>
            </c:extLst>
          </c:dPt>
          <c:dPt>
            <c:idx val="2"/>
            <c:invertIfNegative val="0"/>
            <c:bubble3D val="0"/>
            <c:spPr>
              <a:pattFill prst="dkDnDiag">
                <a:fgClr>
                  <a:schemeClr val="tx1">
                    <a:lumMod val="50000"/>
                    <a:lumOff val="50000"/>
                  </a:schemeClr>
                </a:fgClr>
                <a:bgClr>
                  <a:schemeClr val="bg1"/>
                </a:bgClr>
              </a:pattFill>
              <a:ln>
                <a:solidFill>
                  <a:schemeClr val="tx1">
                    <a:lumMod val="50000"/>
                    <a:lumOff val="50000"/>
                  </a:schemeClr>
                </a:solidFill>
              </a:ln>
              <a:effectLst/>
            </c:spPr>
            <c:extLst xmlns:c16r2="http://schemas.microsoft.com/office/drawing/2015/06/chart">
              <c:ext xmlns:c16="http://schemas.microsoft.com/office/drawing/2014/chart" uri="{C3380CC4-5D6E-409C-BE32-E72D297353CC}">
                <c16:uniqueId val="{00000002-CBB9-4820-9719-A762B3E7B8FA}"/>
              </c:ext>
            </c:extLst>
          </c:dPt>
          <c:dPt>
            <c:idx val="3"/>
            <c:invertIfNegative val="0"/>
            <c:bubble3D val="0"/>
            <c:spPr>
              <a:pattFill prst="narHorz">
                <a:fgClr>
                  <a:schemeClr val="tx1">
                    <a:lumMod val="50000"/>
                    <a:lumOff val="50000"/>
                  </a:schemeClr>
                </a:fgClr>
                <a:bgClr>
                  <a:schemeClr val="bg1"/>
                </a:bgClr>
              </a:pattFill>
              <a:ln>
                <a:solidFill>
                  <a:schemeClr val="tx1">
                    <a:lumMod val="50000"/>
                    <a:lumOff val="50000"/>
                  </a:schemeClr>
                </a:solidFill>
              </a:ln>
              <a:effectLst/>
            </c:spPr>
            <c:extLst xmlns:c16r2="http://schemas.microsoft.com/office/drawing/2015/06/chart">
              <c:ext xmlns:c16="http://schemas.microsoft.com/office/drawing/2014/chart" uri="{C3380CC4-5D6E-409C-BE32-E72D297353CC}">
                <c16:uniqueId val="{00000003-CBB9-4820-9719-A762B3E7B8FA}"/>
              </c:ext>
            </c:extLst>
          </c:dPt>
          <c:dPt>
            <c:idx val="5"/>
            <c:invertIfNegative val="0"/>
            <c:bubble3D val="0"/>
            <c:spPr>
              <a:pattFill prst="dkVert">
                <a:fgClr>
                  <a:schemeClr val="tx1"/>
                </a:fgClr>
                <a:bgClr>
                  <a:schemeClr val="bg1"/>
                </a:bgClr>
              </a:pattFill>
              <a:ln>
                <a:solidFill>
                  <a:schemeClr val="tx1"/>
                </a:solidFill>
              </a:ln>
              <a:effectLst/>
            </c:spPr>
            <c:extLst xmlns:c16r2="http://schemas.microsoft.com/office/drawing/2015/06/chart">
              <c:ext xmlns:c16="http://schemas.microsoft.com/office/drawing/2014/chart" uri="{C3380CC4-5D6E-409C-BE32-E72D297353CC}">
                <c16:uniqueId val="{00000004-CBB9-4820-9719-A762B3E7B8FA}"/>
              </c:ext>
            </c:extLst>
          </c:dPt>
          <c:dPt>
            <c:idx val="6"/>
            <c:invertIfNegative val="0"/>
            <c:bubble3D val="0"/>
            <c:spPr>
              <a:pattFill prst="dkHorz">
                <a:fgClr>
                  <a:schemeClr val="tx1"/>
                </a:fgClr>
                <a:bgClr>
                  <a:schemeClr val="bg1"/>
                </a:bgClr>
              </a:pattFill>
              <a:ln>
                <a:solidFill>
                  <a:schemeClr val="tx1"/>
                </a:solidFill>
              </a:ln>
              <a:effectLst/>
            </c:spPr>
            <c:extLst xmlns:c16r2="http://schemas.microsoft.com/office/drawing/2015/06/chart">
              <c:ext xmlns:c16="http://schemas.microsoft.com/office/drawing/2014/chart" uri="{C3380CC4-5D6E-409C-BE32-E72D297353CC}">
                <c16:uniqueId val="{00000005-CBB9-4820-9719-A762B3E7B8FA}"/>
              </c:ext>
            </c:extLst>
          </c:dPt>
          <c:dPt>
            <c:idx val="7"/>
            <c:invertIfNegative val="0"/>
            <c:bubble3D val="0"/>
            <c:spPr>
              <a:pattFill prst="wdUpDiag">
                <a:fgClr>
                  <a:schemeClr val="tx1"/>
                </a:fgClr>
                <a:bgClr>
                  <a:schemeClr val="bg1"/>
                </a:bgClr>
              </a:pattFill>
              <a:ln>
                <a:solidFill>
                  <a:schemeClr val="tx1"/>
                </a:solidFill>
              </a:ln>
              <a:effectLst/>
            </c:spPr>
            <c:extLst xmlns:c16r2="http://schemas.microsoft.com/office/drawing/2015/06/chart">
              <c:ext xmlns:c16="http://schemas.microsoft.com/office/drawing/2014/chart" uri="{C3380CC4-5D6E-409C-BE32-E72D297353CC}">
                <c16:uniqueId val="{00000006-CBB9-4820-9719-A762B3E7B8FA}"/>
              </c:ext>
            </c:extLst>
          </c:dPt>
          <c:errBars>
            <c:errBarType val="both"/>
            <c:errValType val="stdErr"/>
            <c:noEndCap val="0"/>
            <c:spPr>
              <a:noFill/>
              <a:ln w="9525" cap="flat" cmpd="sng" algn="ctr">
                <a:solidFill>
                  <a:schemeClr val="tx1">
                    <a:lumMod val="65000"/>
                    <a:lumOff val="35000"/>
                  </a:schemeClr>
                </a:solidFill>
                <a:round/>
              </a:ln>
              <a:effectLst/>
            </c:spPr>
          </c:errBars>
          <c:cat>
            <c:strRef>
              <c:f>'Dig MS'!$AA$201:$AA$208</c:f>
              <c:strCache>
                <c:ptCount val="8"/>
                <c:pt idx="0">
                  <c:v>CON</c:v>
                </c:pt>
                <c:pt idx="1">
                  <c:v>POL</c:v>
                </c:pt>
                <c:pt idx="2">
                  <c:v>PRO</c:v>
                </c:pt>
                <c:pt idx="3">
                  <c:v>MYC</c:v>
                </c:pt>
                <c:pt idx="5">
                  <c:v>15</c:v>
                </c:pt>
                <c:pt idx="6">
                  <c:v>30</c:v>
                </c:pt>
                <c:pt idx="7">
                  <c:v>60</c:v>
                </c:pt>
              </c:strCache>
            </c:strRef>
          </c:cat>
          <c:val>
            <c:numRef>
              <c:f>'Dig MS'!$AB$201:$AB$208</c:f>
              <c:numCache>
                <c:formatCode>0.0</c:formatCode>
                <c:ptCount val="8"/>
                <c:pt idx="0">
                  <c:v>70.3</c:v>
                </c:pt>
                <c:pt idx="1">
                  <c:v>69.599999999999994</c:v>
                </c:pt>
                <c:pt idx="2">
                  <c:v>70.099999999999994</c:v>
                </c:pt>
                <c:pt idx="3">
                  <c:v>73.2</c:v>
                </c:pt>
                <c:pt idx="5">
                  <c:v>63.3</c:v>
                </c:pt>
                <c:pt idx="6">
                  <c:v>69</c:v>
                </c:pt>
                <c:pt idx="7">
                  <c:v>80.099999999999994</c:v>
                </c:pt>
              </c:numCache>
            </c:numRef>
          </c:val>
          <c:extLst xmlns:c16r2="http://schemas.microsoft.com/office/drawing/2015/06/chart">
            <c:ext xmlns:c16="http://schemas.microsoft.com/office/drawing/2014/chart" uri="{C3380CC4-5D6E-409C-BE32-E72D297353CC}">
              <c16:uniqueId val="{00000007-CBB9-4820-9719-A762B3E7B8FA}"/>
            </c:ext>
          </c:extLst>
        </c:ser>
        <c:dLbls>
          <c:showLegendKey val="0"/>
          <c:showVal val="0"/>
          <c:showCatName val="0"/>
          <c:showSerName val="0"/>
          <c:showPercent val="0"/>
          <c:showBubbleSize val="0"/>
        </c:dLbls>
        <c:gapWidth val="219"/>
        <c:overlap val="-27"/>
        <c:axId val="154240152"/>
        <c:axId val="154241720"/>
      </c:barChart>
      <c:catAx>
        <c:axId val="1542401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pt-BR"/>
          </a:p>
        </c:txPr>
        <c:crossAx val="154241720"/>
        <c:crosses val="autoZero"/>
        <c:auto val="1"/>
        <c:lblAlgn val="ctr"/>
        <c:lblOffset val="100"/>
        <c:noMultiLvlLbl val="0"/>
      </c:catAx>
      <c:valAx>
        <c:axId val="154241720"/>
        <c:scaling>
          <c:orientation val="minMax"/>
          <c:min val="50"/>
        </c:scaling>
        <c:delete val="0"/>
        <c:axPos val="l"/>
        <c:title>
          <c:tx>
            <c:rich>
              <a:bodyPr rot="-5400000" vert="horz"/>
              <a:lstStyle/>
              <a:p>
                <a:pPr>
                  <a:defRPr b="0"/>
                </a:pPr>
                <a:r>
                  <a:rPr lang="pt-BR" b="0"/>
                  <a:t>Degradabilidade ruminal in situ da matéria seca, % MS</a:t>
                </a:r>
              </a:p>
            </c:rich>
          </c:tx>
          <c:layout>
            <c:manualLayout>
              <c:xMode val="edge"/>
              <c:yMode val="edge"/>
              <c:x val="7.1927655503909865E-3"/>
              <c:y val="3.7782565502373675E-2"/>
            </c:manualLayout>
          </c:layout>
          <c:overlay val="0"/>
          <c:spPr>
            <a:noFill/>
            <a:ln>
              <a:noFill/>
            </a:ln>
            <a:effectLst/>
          </c:spPr>
        </c:title>
        <c:numFmt formatCode="0.0" sourceLinked="1"/>
        <c:majorTickMark val="out"/>
        <c:minorTickMark val="none"/>
        <c:tickLblPos val="nextTo"/>
        <c:spPr>
          <a:noFill/>
          <a:ln>
            <a:solidFill>
              <a:schemeClr val="tx1"/>
            </a:solidFill>
          </a:ln>
          <a:effectLst/>
        </c:spPr>
        <c:txPr>
          <a:bodyPr rot="-60000000" vert="horz"/>
          <a:lstStyle/>
          <a:p>
            <a:pPr>
              <a:defRPr/>
            </a:pPr>
            <a:endParaRPr lang="pt-BR"/>
          </a:p>
        </c:txPr>
        <c:crossAx val="154240152"/>
        <c:crosses val="autoZero"/>
        <c:crossBetween val="between"/>
        <c:majorUnit val="4.5"/>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Times New Roman" pitchFamily="18" charset="0"/>
          <a:cs typeface="Times New Roman" pitchFamily="18" charset="0"/>
        </a:defRPr>
      </a:pPr>
      <a:endParaRPr lang="pt-B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pt-BR" sz="1600" dirty="0">
                <a:solidFill>
                  <a:schemeClr val="tx1"/>
                </a:solidFill>
              </a:rPr>
              <a:t>Santos (2019)</a:t>
            </a:r>
          </a:p>
        </c:rich>
      </c:tx>
      <c:layout>
        <c:manualLayout>
          <c:xMode val="edge"/>
          <c:yMode val="edge"/>
          <c:x val="0.82403713180092308"/>
          <c:y val="0.91938947422889084"/>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pt-BR"/>
        </a:p>
      </c:txPr>
    </c:title>
    <c:autoTitleDeleted val="0"/>
    <c:plotArea>
      <c:layout/>
      <c:barChart>
        <c:barDir val="col"/>
        <c:grouping val="clustered"/>
        <c:varyColors val="0"/>
        <c:ser>
          <c:idx val="0"/>
          <c:order val="0"/>
          <c:tx>
            <c:strRef>
              <c:f>Planilha1!$B$1</c:f>
              <c:strCache>
                <c:ptCount val="1"/>
                <c:pt idx="0">
                  <c:v>30 days</c:v>
                </c:pt>
              </c:strCache>
            </c:strRef>
          </c:tx>
          <c:spPr>
            <a:solidFill>
              <a:srgbClr val="0042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DMI (kg/d)</c:v>
                </c:pt>
                <c:pt idx="1">
                  <c:v>Milk (kg/d)</c:v>
                </c:pt>
              </c:strCache>
            </c:strRef>
          </c:cat>
          <c:val>
            <c:numRef>
              <c:f>Planilha1!$B$2:$B$3</c:f>
              <c:numCache>
                <c:formatCode>0.0</c:formatCode>
                <c:ptCount val="2"/>
                <c:pt idx="0">
                  <c:v>23.5</c:v>
                </c:pt>
                <c:pt idx="1">
                  <c:v>30</c:v>
                </c:pt>
              </c:numCache>
            </c:numRef>
          </c:val>
          <c:extLst xmlns:c16r2="http://schemas.microsoft.com/office/drawing/2015/06/chart">
            <c:ext xmlns:c16="http://schemas.microsoft.com/office/drawing/2014/chart" uri="{C3380CC4-5D6E-409C-BE32-E72D297353CC}">
              <c16:uniqueId val="{00000000-3C3D-4A80-A3C7-530A37D6F769}"/>
            </c:ext>
          </c:extLst>
        </c:ser>
        <c:ser>
          <c:idx val="1"/>
          <c:order val="1"/>
          <c:tx>
            <c:strRef>
              <c:f>Planilha1!$C$1</c:f>
              <c:strCache>
                <c:ptCount val="1"/>
                <c:pt idx="0">
                  <c:v>90 days</c:v>
                </c:pt>
              </c:strCache>
            </c:strRef>
          </c:tx>
          <c:spPr>
            <a:solidFill>
              <a:srgbClr val="E4302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Planilha1!$A$2:$A$3</c:f>
              <c:strCache>
                <c:ptCount val="2"/>
                <c:pt idx="0">
                  <c:v>DMI (kg/d)</c:v>
                </c:pt>
                <c:pt idx="1">
                  <c:v>Milk (kg/d)</c:v>
                </c:pt>
              </c:strCache>
            </c:strRef>
          </c:cat>
          <c:val>
            <c:numRef>
              <c:f>Planilha1!$C$2:$C$3</c:f>
              <c:numCache>
                <c:formatCode>0.0</c:formatCode>
                <c:ptCount val="2"/>
                <c:pt idx="0">
                  <c:v>23.4</c:v>
                </c:pt>
                <c:pt idx="1">
                  <c:v>31.2</c:v>
                </c:pt>
              </c:numCache>
            </c:numRef>
          </c:val>
          <c:extLst xmlns:c16r2="http://schemas.microsoft.com/office/drawing/2015/06/chart">
            <c:ext xmlns:c16="http://schemas.microsoft.com/office/drawing/2014/chart" uri="{C3380CC4-5D6E-409C-BE32-E72D297353CC}">
              <c16:uniqueId val="{00000001-3C3D-4A80-A3C7-530A37D6F769}"/>
            </c:ext>
          </c:extLst>
        </c:ser>
        <c:dLbls>
          <c:dLblPos val="outEnd"/>
          <c:showLegendKey val="0"/>
          <c:showVal val="1"/>
          <c:showCatName val="0"/>
          <c:showSerName val="0"/>
          <c:showPercent val="0"/>
          <c:showBubbleSize val="0"/>
        </c:dLbls>
        <c:gapWidth val="100"/>
        <c:overlap val="-24"/>
        <c:axId val="154244856"/>
        <c:axId val="154242112"/>
      </c:barChart>
      <c:catAx>
        <c:axId val="1542448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54242112"/>
        <c:crosses val="autoZero"/>
        <c:auto val="1"/>
        <c:lblAlgn val="ctr"/>
        <c:lblOffset val="100"/>
        <c:noMultiLvlLbl val="0"/>
      </c:catAx>
      <c:valAx>
        <c:axId val="154242112"/>
        <c:scaling>
          <c:orientation val="minMax"/>
          <c:min val="1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542448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pt-B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pt-BR" sz="1600" dirty="0">
                <a:solidFill>
                  <a:schemeClr val="tx1"/>
                </a:solidFill>
              </a:rPr>
              <a:t>Santos (2019)</a:t>
            </a:r>
          </a:p>
        </c:rich>
      </c:tx>
      <c:layout>
        <c:manualLayout>
          <c:xMode val="edge"/>
          <c:yMode val="edge"/>
          <c:x val="0.85009684914236583"/>
          <c:y val="0.93084657260304415"/>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pt-BR"/>
        </a:p>
      </c:txPr>
    </c:title>
    <c:autoTitleDeleted val="0"/>
    <c:plotArea>
      <c:layout>
        <c:manualLayout>
          <c:layoutTarget val="inner"/>
          <c:xMode val="edge"/>
          <c:yMode val="edge"/>
          <c:x val="0.11764465783995015"/>
          <c:y val="8.9046923693164193E-2"/>
          <c:w val="0.86548523593996807"/>
          <c:h val="0.65476712904915335"/>
        </c:manualLayout>
      </c:layout>
      <c:barChart>
        <c:barDir val="col"/>
        <c:grouping val="clustered"/>
        <c:varyColors val="0"/>
        <c:ser>
          <c:idx val="0"/>
          <c:order val="0"/>
          <c:tx>
            <c:strRef>
              <c:f>Planilha1!$A$6</c:f>
              <c:strCache>
                <c:ptCount val="1"/>
                <c:pt idx="0">
                  <c:v>Gas production rate, h</c:v>
                </c:pt>
              </c:strCache>
            </c:strRef>
          </c:tx>
          <c:spPr>
            <a:solidFill>
              <a:srgbClr val="0042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rgbClr val="E43029"/>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8053-4D88-9BD9-D63F51FB681C}"/>
              </c:ext>
            </c:extLst>
          </c:dPt>
          <c:dPt>
            <c:idx val="2"/>
            <c:invertIfNegative val="0"/>
            <c:bubble3D val="0"/>
            <c:spPr>
              <a:solidFill>
                <a:schemeClr val="tx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2-8053-4D88-9BD9-D63F51FB681C}"/>
              </c:ext>
            </c:extLst>
          </c:dPt>
          <c:dLbls>
            <c:spPr>
              <a:noFill/>
              <a:ln>
                <a:noFill/>
              </a:ln>
              <a:effectLst/>
            </c:spPr>
            <c:txPr>
              <a:bodyPr rot="0" spcFirstLastPara="1" vertOverflow="ellipsis" vert="horz" wrap="square" anchor="ctr" anchorCtr="1"/>
              <a:lstStyle/>
              <a:p>
                <a:pPr>
                  <a:defRPr sz="32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Planilha1!$B$5:$D$5</c:f>
              <c:strCache>
                <c:ptCount val="3"/>
                <c:pt idx="0">
                  <c:v>0 Day</c:v>
                </c:pt>
                <c:pt idx="1">
                  <c:v>30 days</c:v>
                </c:pt>
                <c:pt idx="2">
                  <c:v>90 days</c:v>
                </c:pt>
              </c:strCache>
            </c:strRef>
          </c:cat>
          <c:val>
            <c:numRef>
              <c:f>Planilha1!$B$6:$D$6</c:f>
              <c:numCache>
                <c:formatCode>0.0</c:formatCode>
                <c:ptCount val="3"/>
                <c:pt idx="0">
                  <c:v>3.65</c:v>
                </c:pt>
                <c:pt idx="1">
                  <c:v>3.8</c:v>
                </c:pt>
                <c:pt idx="2">
                  <c:v>4.7</c:v>
                </c:pt>
              </c:numCache>
            </c:numRef>
          </c:val>
          <c:extLst xmlns:c16r2="http://schemas.microsoft.com/office/drawing/2015/06/chart">
            <c:ext xmlns:c16="http://schemas.microsoft.com/office/drawing/2014/chart" uri="{C3380CC4-5D6E-409C-BE32-E72D297353CC}">
              <c16:uniqueId val="{00000000-8053-4D88-9BD9-D63F51FB681C}"/>
            </c:ext>
          </c:extLst>
        </c:ser>
        <c:dLbls>
          <c:dLblPos val="inEnd"/>
          <c:showLegendKey val="0"/>
          <c:showVal val="1"/>
          <c:showCatName val="0"/>
          <c:showSerName val="0"/>
          <c:showPercent val="0"/>
          <c:showBubbleSize val="0"/>
        </c:dLbls>
        <c:gapWidth val="100"/>
        <c:overlap val="-24"/>
        <c:axId val="172255048"/>
        <c:axId val="172255832"/>
      </c:barChart>
      <c:catAx>
        <c:axId val="1722550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pt-BR"/>
          </a:p>
        </c:txPr>
        <c:crossAx val="172255832"/>
        <c:crosses val="autoZero"/>
        <c:auto val="1"/>
        <c:lblAlgn val="ctr"/>
        <c:lblOffset val="100"/>
        <c:noMultiLvlLbl val="0"/>
      </c:catAx>
      <c:valAx>
        <c:axId val="17225583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pt-BR"/>
          </a:p>
        </c:txPr>
        <c:crossAx val="1722550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3200"/>
      </a:pPr>
      <a:endParaRPr lang="pt-B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Sheet1!$A$7</c:f>
              <c:strCache>
                <c:ptCount val="1"/>
                <c:pt idx="0">
                  <c:v>P sol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Sheet1!$B$4:$E$5</c:f>
              <c:multiLvlStrCache>
                <c:ptCount val="4"/>
                <c:lvl>
                  <c:pt idx="0">
                    <c:v>CON</c:v>
                  </c:pt>
                  <c:pt idx="1">
                    <c:v>BEN</c:v>
                  </c:pt>
                  <c:pt idx="2">
                    <c:v>CON</c:v>
                  </c:pt>
                  <c:pt idx="3">
                    <c:v>BEN</c:v>
                  </c:pt>
                </c:lvl>
                <c:lvl>
                  <c:pt idx="0">
                    <c:v>HMC</c:v>
                  </c:pt>
                  <c:pt idx="2">
                    <c:v>RCG</c:v>
                  </c:pt>
                </c:lvl>
              </c:multiLvlStrCache>
            </c:multiLvlStrRef>
          </c:cat>
          <c:val>
            <c:numRef>
              <c:f>Sheet1!$B$7:$E$7</c:f>
              <c:numCache>
                <c:formatCode>General</c:formatCode>
                <c:ptCount val="4"/>
                <c:pt idx="0">
                  <c:v>60</c:v>
                </c:pt>
                <c:pt idx="1">
                  <c:v>55.2</c:v>
                </c:pt>
                <c:pt idx="2">
                  <c:v>52.7</c:v>
                </c:pt>
                <c:pt idx="3">
                  <c:v>50.6</c:v>
                </c:pt>
              </c:numCache>
            </c:numRef>
          </c:val>
          <c:extLst xmlns:c16r2="http://schemas.microsoft.com/office/drawing/2015/06/chart">
            <c:ext xmlns:c16="http://schemas.microsoft.com/office/drawing/2014/chart" uri="{C3380CC4-5D6E-409C-BE32-E72D297353CC}">
              <c16:uniqueId val="{00000000-7691-4AFE-B0A1-9E1554819A26}"/>
            </c:ext>
          </c:extLst>
        </c:ser>
        <c:dLbls>
          <c:showLegendKey val="0"/>
          <c:showVal val="0"/>
          <c:showCatName val="0"/>
          <c:showSerName val="0"/>
          <c:showPercent val="0"/>
          <c:showBubbleSize val="0"/>
        </c:dLbls>
        <c:gapWidth val="219"/>
        <c:overlap val="-27"/>
        <c:axId val="172249168"/>
        <c:axId val="172251520"/>
      </c:barChart>
      <c:catAx>
        <c:axId val="172249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172251520"/>
        <c:crosses val="autoZero"/>
        <c:auto val="1"/>
        <c:lblAlgn val="ctr"/>
        <c:lblOffset val="100"/>
        <c:noMultiLvlLbl val="0"/>
      </c:catAx>
      <c:valAx>
        <c:axId val="172251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17224916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Sheet1!$A$8</c:f>
              <c:strCache>
                <c:ptCount val="1"/>
                <c:pt idx="0">
                  <c:v>DMI, kg/d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Sheet1!$B$4:$E$5</c:f>
              <c:multiLvlStrCache>
                <c:ptCount val="4"/>
                <c:lvl>
                  <c:pt idx="0">
                    <c:v>CON</c:v>
                  </c:pt>
                  <c:pt idx="1">
                    <c:v>BEN</c:v>
                  </c:pt>
                  <c:pt idx="2">
                    <c:v>CON</c:v>
                  </c:pt>
                  <c:pt idx="3">
                    <c:v>BEN</c:v>
                  </c:pt>
                </c:lvl>
                <c:lvl>
                  <c:pt idx="0">
                    <c:v>HMC</c:v>
                  </c:pt>
                  <c:pt idx="2">
                    <c:v>RCG</c:v>
                  </c:pt>
                </c:lvl>
              </c:multiLvlStrCache>
            </c:multiLvlStrRef>
          </c:cat>
          <c:val>
            <c:numRef>
              <c:f>Sheet1!$B$8:$E$8</c:f>
              <c:numCache>
                <c:formatCode>General</c:formatCode>
                <c:ptCount val="4"/>
                <c:pt idx="0">
                  <c:v>24.1</c:v>
                </c:pt>
                <c:pt idx="1">
                  <c:v>25.5</c:v>
                </c:pt>
                <c:pt idx="2">
                  <c:v>25.6</c:v>
                </c:pt>
                <c:pt idx="3">
                  <c:v>25.3</c:v>
                </c:pt>
              </c:numCache>
            </c:numRef>
          </c:val>
          <c:extLst xmlns:c16r2="http://schemas.microsoft.com/office/drawing/2015/06/chart">
            <c:ext xmlns:c16="http://schemas.microsoft.com/office/drawing/2014/chart" uri="{C3380CC4-5D6E-409C-BE32-E72D297353CC}">
              <c16:uniqueId val="{00000000-E550-4CF6-B1AC-79B3CB6BD487}"/>
            </c:ext>
          </c:extLst>
        </c:ser>
        <c:dLbls>
          <c:showLegendKey val="0"/>
          <c:showVal val="0"/>
          <c:showCatName val="0"/>
          <c:showSerName val="0"/>
          <c:showPercent val="0"/>
          <c:showBubbleSize val="0"/>
        </c:dLbls>
        <c:gapWidth val="219"/>
        <c:overlap val="-27"/>
        <c:axId val="172249952"/>
        <c:axId val="172250344"/>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Sheet1!#REF!</c15:sqref>
                        </c15:formulaRef>
                      </c:ext>
                    </c:extLst>
                    <c:strCache>
                      <c:ptCount val="1"/>
                      <c:pt idx="0">
                        <c:v>#REF!</c:v>
                      </c:pt>
                    </c:strCache>
                  </c:strRef>
                </c:tx>
                <c:spPr>
                  <a:solidFill>
                    <a:schemeClr val="accent1"/>
                  </a:solidFill>
                  <a:ln>
                    <a:noFill/>
                  </a:ln>
                  <a:effectLst/>
                </c:spPr>
                <c:invertIfNegative val="0"/>
                <c:cat>
                  <c:multiLvlStrRef>
                    <c:extLst xmlns:c16r2="http://schemas.microsoft.com/office/drawing/2015/06/chart">
                      <c:ext uri="{02D57815-91ED-43cb-92C2-25804820EDAC}">
                        <c15:formulaRef>
                          <c15:sqref>Sheet1!$B$4:$E$5</c15:sqref>
                        </c15:formulaRef>
                      </c:ext>
                    </c:extLst>
                    <c:multiLvlStrCache>
                      <c:ptCount val="4"/>
                      <c:lvl>
                        <c:pt idx="0">
                          <c:v>CON</c:v>
                        </c:pt>
                        <c:pt idx="1">
                          <c:v>BEN</c:v>
                        </c:pt>
                        <c:pt idx="2">
                          <c:v>CON</c:v>
                        </c:pt>
                        <c:pt idx="3">
                          <c:v>BEN</c:v>
                        </c:pt>
                      </c:lvl>
                      <c:lvl>
                        <c:pt idx="0">
                          <c:v>HMC</c:v>
                        </c:pt>
                        <c:pt idx="2">
                          <c:v>RCG</c:v>
                        </c:pt>
                      </c:lvl>
                    </c:multiLvlStrCache>
                  </c:multiLvlStrRef>
                </c:cat>
                <c:val>
                  <c:numRef>
                    <c:extLst xmlns:c16r2="http://schemas.microsoft.com/office/drawing/2015/06/chart">
                      <c:ext uri="{02D57815-91ED-43cb-92C2-25804820EDAC}">
                        <c15:formulaRef>
                          <c15:sqref>Sheet1!#REF!</c15:sqref>
                        </c15:formulaRef>
                      </c:ext>
                    </c:extLst>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1-E550-4CF6-B1AC-79B3CB6BD487}"/>
                  </c:ext>
                </c:extLst>
              </c15:ser>
            </c15:filteredBarSeries>
          </c:ext>
        </c:extLst>
      </c:barChart>
      <c:catAx>
        <c:axId val="172249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2250344"/>
        <c:crosses val="autoZero"/>
        <c:auto val="1"/>
        <c:lblAlgn val="ctr"/>
        <c:lblOffset val="100"/>
        <c:noMultiLvlLbl val="0"/>
      </c:catAx>
      <c:valAx>
        <c:axId val="17225034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2249952"/>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3834107428810929"/>
          <c:y val="3.9194954870431502E-2"/>
          <c:w val="0.78291701499064936"/>
          <c:h val="0.79751843424930624"/>
        </c:manualLayout>
      </c:layout>
      <c:scatterChart>
        <c:scatterStyle val="lineMarker"/>
        <c:varyColors val="0"/>
        <c:ser>
          <c:idx val="0"/>
          <c:order val="0"/>
          <c:spPr>
            <a:ln w="47625">
              <a:noFill/>
            </a:ln>
          </c:spPr>
          <c:marker>
            <c:spPr>
              <a:solidFill>
                <a:schemeClr val="tx1"/>
              </a:solidFill>
              <a:ln>
                <a:solidFill>
                  <a:schemeClr val="tx1"/>
                </a:solidFill>
              </a:ln>
            </c:spPr>
          </c:marker>
          <c:trendline>
            <c:spPr>
              <a:ln w="19050">
                <a:solidFill>
                  <a:schemeClr val="tx1"/>
                </a:solidFill>
              </a:ln>
            </c:spPr>
            <c:trendlineType val="linear"/>
            <c:dispRSqr val="0"/>
            <c:dispEq val="0"/>
          </c:trendline>
          <c:xVal>
            <c:numRef>
              <c:f>REST!$G$2:$G$37</c:f>
              <c:numCache>
                <c:formatCode>General</c:formatCode>
                <c:ptCount val="36"/>
                <c:pt idx="0">
                  <c:v>22</c:v>
                </c:pt>
                <c:pt idx="1">
                  <c:v>23.4</c:v>
                </c:pt>
                <c:pt idx="2">
                  <c:v>23.7</c:v>
                </c:pt>
                <c:pt idx="3">
                  <c:v>23.9</c:v>
                </c:pt>
                <c:pt idx="4">
                  <c:v>24.8</c:v>
                </c:pt>
                <c:pt idx="5">
                  <c:v>23.2</c:v>
                </c:pt>
                <c:pt idx="6">
                  <c:v>22.1</c:v>
                </c:pt>
                <c:pt idx="7">
                  <c:v>22.4</c:v>
                </c:pt>
                <c:pt idx="8">
                  <c:v>24.1</c:v>
                </c:pt>
                <c:pt idx="9">
                  <c:v>23.5</c:v>
                </c:pt>
                <c:pt idx="10">
                  <c:v>22.6</c:v>
                </c:pt>
                <c:pt idx="11">
                  <c:v>21.5</c:v>
                </c:pt>
                <c:pt idx="12">
                  <c:v>37.9</c:v>
                </c:pt>
                <c:pt idx="13">
                  <c:v>34.200000000000003</c:v>
                </c:pt>
                <c:pt idx="14">
                  <c:v>34.9</c:v>
                </c:pt>
                <c:pt idx="15">
                  <c:v>35.299999999999997</c:v>
                </c:pt>
                <c:pt idx="16">
                  <c:v>35.200000000000003</c:v>
                </c:pt>
                <c:pt idx="17">
                  <c:v>37.1</c:v>
                </c:pt>
                <c:pt idx="18">
                  <c:v>55.9</c:v>
                </c:pt>
                <c:pt idx="19">
                  <c:v>55</c:v>
                </c:pt>
                <c:pt idx="20">
                  <c:v>58.9</c:v>
                </c:pt>
                <c:pt idx="21">
                  <c:v>53.2</c:v>
                </c:pt>
                <c:pt idx="22">
                  <c:v>54.3</c:v>
                </c:pt>
                <c:pt idx="23">
                  <c:v>59.7</c:v>
                </c:pt>
                <c:pt idx="24">
                  <c:v>39.799999999999997</c:v>
                </c:pt>
                <c:pt idx="25">
                  <c:v>44</c:v>
                </c:pt>
                <c:pt idx="26">
                  <c:v>42.5</c:v>
                </c:pt>
                <c:pt idx="27">
                  <c:v>42.3</c:v>
                </c:pt>
                <c:pt idx="28">
                  <c:v>41.3</c:v>
                </c:pt>
                <c:pt idx="29">
                  <c:v>42.1</c:v>
                </c:pt>
                <c:pt idx="30">
                  <c:v>62.8</c:v>
                </c:pt>
                <c:pt idx="31">
                  <c:v>63.6</c:v>
                </c:pt>
                <c:pt idx="32">
                  <c:v>61.2</c:v>
                </c:pt>
                <c:pt idx="33">
                  <c:v>61.3</c:v>
                </c:pt>
                <c:pt idx="34">
                  <c:v>61.9</c:v>
                </c:pt>
                <c:pt idx="35">
                  <c:v>61.4</c:v>
                </c:pt>
              </c:numCache>
            </c:numRef>
          </c:xVal>
          <c:yVal>
            <c:numRef>
              <c:f>REST!$J$2:$J$37</c:f>
              <c:numCache>
                <c:formatCode>General</c:formatCode>
                <c:ptCount val="36"/>
                <c:pt idx="0">
                  <c:v>41.88</c:v>
                </c:pt>
                <c:pt idx="1">
                  <c:v>43.62</c:v>
                </c:pt>
                <c:pt idx="2">
                  <c:v>43.16</c:v>
                </c:pt>
                <c:pt idx="3">
                  <c:v>46.9</c:v>
                </c:pt>
                <c:pt idx="4">
                  <c:v>43.51</c:v>
                </c:pt>
                <c:pt idx="5">
                  <c:v>45.12</c:v>
                </c:pt>
                <c:pt idx="6">
                  <c:v>48.75</c:v>
                </c:pt>
                <c:pt idx="7">
                  <c:v>47.76</c:v>
                </c:pt>
                <c:pt idx="8">
                  <c:v>46.84</c:v>
                </c:pt>
                <c:pt idx="9">
                  <c:v>48.1</c:v>
                </c:pt>
                <c:pt idx="10">
                  <c:v>47.39</c:v>
                </c:pt>
                <c:pt idx="11">
                  <c:v>45.71</c:v>
                </c:pt>
                <c:pt idx="12">
                  <c:v>49.55</c:v>
                </c:pt>
                <c:pt idx="13">
                  <c:v>46.96</c:v>
                </c:pt>
                <c:pt idx="14">
                  <c:v>48.64</c:v>
                </c:pt>
                <c:pt idx="15">
                  <c:v>44.41</c:v>
                </c:pt>
                <c:pt idx="16">
                  <c:v>47.86</c:v>
                </c:pt>
                <c:pt idx="17">
                  <c:v>48.81</c:v>
                </c:pt>
                <c:pt idx="18">
                  <c:v>62.47</c:v>
                </c:pt>
                <c:pt idx="19">
                  <c:v>62.35</c:v>
                </c:pt>
                <c:pt idx="20">
                  <c:v>61.49</c:v>
                </c:pt>
                <c:pt idx="21">
                  <c:v>63.35</c:v>
                </c:pt>
                <c:pt idx="22">
                  <c:v>61.71</c:v>
                </c:pt>
                <c:pt idx="23">
                  <c:v>59.91</c:v>
                </c:pt>
                <c:pt idx="24">
                  <c:v>59.21</c:v>
                </c:pt>
                <c:pt idx="25">
                  <c:v>56.56</c:v>
                </c:pt>
                <c:pt idx="26">
                  <c:v>61.49</c:v>
                </c:pt>
                <c:pt idx="27">
                  <c:v>58.08</c:v>
                </c:pt>
                <c:pt idx="28">
                  <c:v>58.72</c:v>
                </c:pt>
                <c:pt idx="29">
                  <c:v>55.97</c:v>
                </c:pt>
                <c:pt idx="30">
                  <c:v>68.739999999999995</c:v>
                </c:pt>
                <c:pt idx="31">
                  <c:v>65.47</c:v>
                </c:pt>
                <c:pt idx="32">
                  <c:v>62.03</c:v>
                </c:pt>
                <c:pt idx="33">
                  <c:v>65.709999999999994</c:v>
                </c:pt>
                <c:pt idx="34">
                  <c:v>66.180000000000007</c:v>
                </c:pt>
                <c:pt idx="35">
                  <c:v>67.319999999999993</c:v>
                </c:pt>
              </c:numCache>
            </c:numRef>
          </c:yVal>
          <c:smooth val="0"/>
          <c:extLst xmlns:c16r2="http://schemas.microsoft.com/office/drawing/2015/06/chart">
            <c:ext xmlns:c16="http://schemas.microsoft.com/office/drawing/2014/chart" uri="{C3380CC4-5D6E-409C-BE32-E72D297353CC}">
              <c16:uniqueId val="{00000001-9B5B-42D3-B33A-2DB4B0DCA103}"/>
            </c:ext>
          </c:extLst>
        </c:ser>
        <c:dLbls>
          <c:showLegendKey val="0"/>
          <c:showVal val="0"/>
          <c:showCatName val="0"/>
          <c:showSerName val="0"/>
          <c:showPercent val="0"/>
          <c:showBubbleSize val="0"/>
        </c:dLbls>
        <c:axId val="153169168"/>
        <c:axId val="154013408"/>
      </c:scatterChart>
      <c:valAx>
        <c:axId val="153169168"/>
        <c:scaling>
          <c:orientation val="minMax"/>
          <c:max val="70"/>
          <c:min val="20"/>
        </c:scaling>
        <c:delete val="0"/>
        <c:axPos val="b"/>
        <c:title>
          <c:tx>
            <c:rich>
              <a:bodyPr/>
              <a:lstStyle/>
              <a:p>
                <a:pPr>
                  <a:defRPr/>
                </a:pPr>
                <a:r>
                  <a:rPr lang="en-US"/>
                  <a:t>Proteína solúvel, %PB</a:t>
                </a:r>
              </a:p>
            </c:rich>
          </c:tx>
          <c:layout>
            <c:manualLayout>
              <c:xMode val="edge"/>
              <c:yMode val="edge"/>
              <c:x val="0.39250285302967836"/>
              <c:y val="0.94338411181134185"/>
            </c:manualLayout>
          </c:layout>
          <c:overlay val="0"/>
        </c:title>
        <c:numFmt formatCode="General" sourceLinked="1"/>
        <c:majorTickMark val="out"/>
        <c:minorTickMark val="none"/>
        <c:tickLblPos val="nextTo"/>
        <c:spPr>
          <a:ln w="19050">
            <a:solidFill>
              <a:schemeClr val="tx1"/>
            </a:solidFill>
          </a:ln>
        </c:spPr>
        <c:crossAx val="154013408"/>
        <c:crosses val="autoZero"/>
        <c:crossBetween val="midCat"/>
        <c:majorUnit val="10"/>
      </c:valAx>
      <c:valAx>
        <c:axId val="154013408"/>
        <c:scaling>
          <c:orientation val="minMax"/>
          <c:min val="35"/>
        </c:scaling>
        <c:delete val="0"/>
        <c:axPos val="l"/>
        <c:title>
          <c:tx>
            <c:rich>
              <a:bodyPr rot="-5400000" vert="horz"/>
              <a:lstStyle/>
              <a:p>
                <a:pPr algn="ctr" rtl="0">
                  <a:defRPr/>
                </a:pPr>
                <a:r>
                  <a:rPr lang="en-US" dirty="0"/>
                  <a:t>Digestibilidade de </a:t>
                </a:r>
                <a:r>
                  <a:rPr lang="en-US" dirty="0" err="1"/>
                  <a:t>amido</a:t>
                </a:r>
                <a:r>
                  <a:rPr lang="en-US" dirty="0"/>
                  <a:t> </a:t>
                </a:r>
                <a:r>
                  <a:rPr lang="en-US" i="1" dirty="0"/>
                  <a:t>in vitro</a:t>
                </a:r>
                <a:r>
                  <a:rPr lang="en-US" dirty="0"/>
                  <a:t>-7h (%)</a:t>
                </a:r>
                <a:endParaRPr lang="pt-BR" dirty="0"/>
              </a:p>
            </c:rich>
          </c:tx>
          <c:layout>
            <c:manualLayout>
              <c:xMode val="edge"/>
              <c:yMode val="edge"/>
              <c:x val="1.1408901993675266E-2"/>
              <c:y val="4.6641125266808955E-2"/>
            </c:manualLayout>
          </c:layout>
          <c:overlay val="0"/>
        </c:title>
        <c:numFmt formatCode="General" sourceLinked="1"/>
        <c:majorTickMark val="out"/>
        <c:minorTickMark val="none"/>
        <c:tickLblPos val="nextTo"/>
        <c:spPr>
          <a:ln w="19050">
            <a:solidFill>
              <a:schemeClr val="tx1"/>
            </a:solidFill>
          </a:ln>
        </c:spPr>
        <c:crossAx val="153169168"/>
        <c:crosses val="autoZero"/>
        <c:crossBetween val="midCat"/>
        <c:majorUnit val="10"/>
      </c:valAx>
    </c:plotArea>
    <c:plotVisOnly val="1"/>
    <c:dispBlanksAs val="gap"/>
    <c:showDLblsOverMax val="0"/>
  </c:chart>
  <c:txPr>
    <a:bodyPr/>
    <a:lstStyle/>
    <a:p>
      <a:pPr>
        <a:defRPr sz="1600" b="1">
          <a:latin typeface="Arial" panose="020B0604020202020204" pitchFamily="34" charset="0"/>
          <a:cs typeface="Arial" panose="020B0604020202020204" pitchFamily="34" charset="0"/>
        </a:defRPr>
      </a:pPr>
      <a:endParaRPr lang="pt-BR"/>
    </a:p>
  </c:tx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Sheet1!$A$9</c:f>
              <c:strCache>
                <c:ptCount val="1"/>
                <c:pt idx="0">
                  <c:v>Milk, kg/d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Sheet1!$B$4:$E$5</c:f>
              <c:multiLvlStrCache>
                <c:ptCount val="4"/>
                <c:lvl>
                  <c:pt idx="0">
                    <c:v>CON</c:v>
                  </c:pt>
                  <c:pt idx="1">
                    <c:v>BEN</c:v>
                  </c:pt>
                  <c:pt idx="2">
                    <c:v>CON</c:v>
                  </c:pt>
                  <c:pt idx="3">
                    <c:v>BEN</c:v>
                  </c:pt>
                </c:lvl>
                <c:lvl>
                  <c:pt idx="0">
                    <c:v>HMC</c:v>
                  </c:pt>
                  <c:pt idx="2">
                    <c:v>RCG</c:v>
                  </c:pt>
                </c:lvl>
              </c:multiLvlStrCache>
            </c:multiLvlStrRef>
          </c:cat>
          <c:val>
            <c:numRef>
              <c:f>Sheet1!$B$9:$E$9</c:f>
              <c:numCache>
                <c:formatCode>General</c:formatCode>
                <c:ptCount val="4"/>
                <c:pt idx="0">
                  <c:v>30</c:v>
                </c:pt>
                <c:pt idx="1">
                  <c:v>30.5</c:v>
                </c:pt>
                <c:pt idx="2">
                  <c:v>30.8</c:v>
                </c:pt>
                <c:pt idx="3">
                  <c:v>31</c:v>
                </c:pt>
              </c:numCache>
            </c:numRef>
          </c:val>
          <c:extLst xmlns:c16r2="http://schemas.microsoft.com/office/drawing/2015/06/chart">
            <c:ext xmlns:c16="http://schemas.microsoft.com/office/drawing/2014/chart" uri="{C3380CC4-5D6E-409C-BE32-E72D297353CC}">
              <c16:uniqueId val="{00000000-8FDF-4029-ADD0-731EA729F3BE}"/>
            </c:ext>
          </c:extLst>
        </c:ser>
        <c:dLbls>
          <c:showLegendKey val="0"/>
          <c:showVal val="0"/>
          <c:showCatName val="0"/>
          <c:showSerName val="0"/>
          <c:showPercent val="0"/>
          <c:showBubbleSize val="0"/>
        </c:dLbls>
        <c:gapWidth val="219"/>
        <c:overlap val="-27"/>
        <c:axId val="172253872"/>
        <c:axId val="172251912"/>
      </c:barChart>
      <c:catAx>
        <c:axId val="17225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172251912"/>
        <c:crosses val="autoZero"/>
        <c:auto val="1"/>
        <c:lblAlgn val="ctr"/>
        <c:lblOffset val="100"/>
        <c:noMultiLvlLbl val="0"/>
      </c:catAx>
      <c:valAx>
        <c:axId val="172251912"/>
        <c:scaling>
          <c:orientation val="minMax"/>
          <c:min val="25.4"/>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172253872"/>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Sheet1!$A$6</c:f>
              <c:strCache>
                <c:ptCount val="1"/>
                <c:pt idx="0">
                  <c:v>Feed efficiency (DMI : Milk)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Sheet1!$B$4:$E$5</c:f>
              <c:multiLvlStrCache>
                <c:ptCount val="4"/>
                <c:lvl>
                  <c:pt idx="0">
                    <c:v>CON</c:v>
                  </c:pt>
                  <c:pt idx="1">
                    <c:v>BEN</c:v>
                  </c:pt>
                  <c:pt idx="2">
                    <c:v>CON</c:v>
                  </c:pt>
                  <c:pt idx="3">
                    <c:v>BEN</c:v>
                  </c:pt>
                </c:lvl>
                <c:lvl>
                  <c:pt idx="0">
                    <c:v>HMC</c:v>
                  </c:pt>
                  <c:pt idx="2">
                    <c:v>RCG</c:v>
                  </c:pt>
                </c:lvl>
              </c:multiLvlStrCache>
            </c:multiLvlStrRef>
          </c:cat>
          <c:val>
            <c:numRef>
              <c:f>Sheet1!$B$6:$E$6</c:f>
              <c:numCache>
                <c:formatCode>General</c:formatCode>
                <c:ptCount val="4"/>
                <c:pt idx="0">
                  <c:v>1.25</c:v>
                </c:pt>
                <c:pt idx="1">
                  <c:v>1.2</c:v>
                </c:pt>
                <c:pt idx="2">
                  <c:v>1.2</c:v>
                </c:pt>
                <c:pt idx="3">
                  <c:v>1.23</c:v>
                </c:pt>
              </c:numCache>
            </c:numRef>
          </c:val>
          <c:extLst xmlns:c16r2="http://schemas.microsoft.com/office/drawing/2015/06/chart">
            <c:ext xmlns:c16="http://schemas.microsoft.com/office/drawing/2014/chart" uri="{C3380CC4-5D6E-409C-BE32-E72D297353CC}">
              <c16:uniqueId val="{00000000-9F1B-4FCB-9BCD-25C92CE7C2F8}"/>
            </c:ext>
          </c:extLst>
        </c:ser>
        <c:dLbls>
          <c:showLegendKey val="0"/>
          <c:showVal val="0"/>
          <c:showCatName val="0"/>
          <c:showSerName val="0"/>
          <c:showPercent val="0"/>
          <c:showBubbleSize val="0"/>
        </c:dLbls>
        <c:gapWidth val="219"/>
        <c:overlap val="-27"/>
        <c:axId val="172251128"/>
        <c:axId val="172250736"/>
      </c:barChart>
      <c:catAx>
        <c:axId val="172251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172250736"/>
        <c:crosses val="autoZero"/>
        <c:auto val="1"/>
        <c:lblAlgn val="ctr"/>
        <c:lblOffset val="100"/>
        <c:noMultiLvlLbl val="0"/>
      </c:catAx>
      <c:valAx>
        <c:axId val="172250736"/>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172251128"/>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737659660390489"/>
          <c:y val="3.5929487366900749E-2"/>
          <c:w val="0.66778360605435416"/>
          <c:h val="0.85486819806617653"/>
        </c:manualLayout>
      </c:layout>
      <c:barChart>
        <c:barDir val="col"/>
        <c:grouping val="clustered"/>
        <c:varyColors val="0"/>
        <c:ser>
          <c:idx val="0"/>
          <c:order val="0"/>
          <c:tx>
            <c:strRef>
              <c:f>HeteroEst!$A$3</c:f>
              <c:strCache>
                <c:ptCount val="1"/>
                <c:pt idx="0">
                  <c:v>Aerobic stability, h</c:v>
                </c:pt>
              </c:strCache>
            </c:strRef>
          </c:tx>
          <c:invertIfNegative val="0"/>
          <c:dPt>
            <c:idx val="0"/>
            <c:invertIfNegative val="0"/>
            <c:bubble3D val="0"/>
            <c:spPr>
              <a:solidFill>
                <a:srgbClr val="9BBB59">
                  <a:lumMod val="50000"/>
                </a:srgbClr>
              </a:solidFill>
            </c:spPr>
            <c:extLst xmlns:c16r2="http://schemas.microsoft.com/office/drawing/2015/06/chart">
              <c:ext xmlns:c16="http://schemas.microsoft.com/office/drawing/2014/chart" uri="{C3380CC4-5D6E-409C-BE32-E72D297353CC}">
                <c16:uniqueId val="{00000001-4EF2-402C-8E88-09EA6B2F8D59}"/>
              </c:ext>
            </c:extLst>
          </c:dPt>
          <c:dPt>
            <c:idx val="1"/>
            <c:invertIfNegative val="0"/>
            <c:bubble3D val="0"/>
            <c:spPr>
              <a:solidFill>
                <a:srgbClr val="C00000"/>
              </a:solidFill>
            </c:spPr>
            <c:extLst xmlns:c16r2="http://schemas.microsoft.com/office/drawing/2015/06/chart">
              <c:ext xmlns:c16="http://schemas.microsoft.com/office/drawing/2014/chart" uri="{C3380CC4-5D6E-409C-BE32-E72D297353CC}">
                <c16:uniqueId val="{00000003-4EF2-402C-8E88-09EA6B2F8D59}"/>
              </c:ext>
            </c:extLst>
          </c:dPt>
          <c:errBars>
            <c:errBarType val="plus"/>
            <c:errValType val="cust"/>
            <c:noEndCap val="0"/>
            <c:plus>
              <c:numRef>
                <c:f>HeteroEst!$D$3</c:f>
                <c:numCache>
                  <c:formatCode>General</c:formatCode>
                  <c:ptCount val="1"/>
                  <c:pt idx="0">
                    <c:v>16</c:v>
                  </c:pt>
                </c:numCache>
              </c:numRef>
            </c:plus>
            <c:minus>
              <c:numLit>
                <c:formatCode>General</c:formatCode>
                <c:ptCount val="1"/>
                <c:pt idx="0">
                  <c:v>1</c:v>
                </c:pt>
              </c:numLit>
            </c:minus>
          </c:errBars>
          <c:cat>
            <c:strRef>
              <c:f>HeteroEst!$B$2:$C$2</c:f>
              <c:strCache>
                <c:ptCount val="2"/>
                <c:pt idx="0">
                  <c:v>Control</c:v>
                </c:pt>
                <c:pt idx="1">
                  <c:v>Heterofermentative</c:v>
                </c:pt>
              </c:strCache>
            </c:strRef>
          </c:cat>
          <c:val>
            <c:numRef>
              <c:f>HeteroEst!$B$3:$C$3</c:f>
              <c:numCache>
                <c:formatCode>General</c:formatCode>
                <c:ptCount val="2"/>
                <c:pt idx="0">
                  <c:v>70</c:v>
                </c:pt>
                <c:pt idx="1">
                  <c:v>188</c:v>
                </c:pt>
              </c:numCache>
            </c:numRef>
          </c:val>
          <c:extLst xmlns:c16r2="http://schemas.microsoft.com/office/drawing/2015/06/chart">
            <c:ext xmlns:c16="http://schemas.microsoft.com/office/drawing/2014/chart" uri="{C3380CC4-5D6E-409C-BE32-E72D297353CC}">
              <c16:uniqueId val="{00000004-4EF2-402C-8E88-09EA6B2F8D59}"/>
            </c:ext>
          </c:extLst>
        </c:ser>
        <c:dLbls>
          <c:showLegendKey val="0"/>
          <c:showVal val="0"/>
          <c:showCatName val="0"/>
          <c:showSerName val="0"/>
          <c:showPercent val="0"/>
          <c:showBubbleSize val="0"/>
        </c:dLbls>
        <c:gapWidth val="150"/>
        <c:axId val="175725856"/>
        <c:axId val="175726248"/>
      </c:barChart>
      <c:catAx>
        <c:axId val="175725856"/>
        <c:scaling>
          <c:orientation val="minMax"/>
        </c:scaling>
        <c:delete val="0"/>
        <c:axPos val="b"/>
        <c:numFmt formatCode="General" sourceLinked="0"/>
        <c:majorTickMark val="out"/>
        <c:minorTickMark val="none"/>
        <c:tickLblPos val="nextTo"/>
        <c:spPr>
          <a:ln w="25400">
            <a:solidFill>
              <a:sysClr val="windowText" lastClr="000000"/>
            </a:solidFill>
          </a:ln>
        </c:spPr>
        <c:txPr>
          <a:bodyPr/>
          <a:lstStyle/>
          <a:p>
            <a:pPr>
              <a:defRPr sz="1800" b="1">
                <a:solidFill>
                  <a:schemeClr val="tx1"/>
                </a:solidFill>
              </a:defRPr>
            </a:pPr>
            <a:endParaRPr lang="pt-BR"/>
          </a:p>
        </c:txPr>
        <c:crossAx val="175726248"/>
        <c:crosses val="autoZero"/>
        <c:auto val="1"/>
        <c:lblAlgn val="ctr"/>
        <c:lblOffset val="100"/>
        <c:noMultiLvlLbl val="0"/>
      </c:catAx>
      <c:valAx>
        <c:axId val="175726248"/>
        <c:scaling>
          <c:orientation val="minMax"/>
          <c:max val="220"/>
          <c:min val="0"/>
        </c:scaling>
        <c:delete val="0"/>
        <c:axPos val="l"/>
        <c:title>
          <c:tx>
            <c:rich>
              <a:bodyPr/>
              <a:lstStyle/>
              <a:p>
                <a:pPr>
                  <a:defRPr sz="1800"/>
                </a:pPr>
                <a:r>
                  <a:rPr lang="pt-BR" sz="1800" dirty="0" smtClean="0"/>
                  <a:t>Estabilidade aeróbia</a:t>
                </a:r>
                <a:r>
                  <a:rPr lang="pt-BR" sz="1800" baseline="0" dirty="0" smtClean="0"/>
                  <a:t>(h</a:t>
                </a:r>
                <a:r>
                  <a:rPr lang="pt-BR" sz="1800" baseline="0" dirty="0"/>
                  <a:t>)</a:t>
                </a:r>
                <a:endParaRPr lang="pt-BR" sz="1800" dirty="0"/>
              </a:p>
            </c:rich>
          </c:tx>
          <c:layout>
            <c:manualLayout>
              <c:xMode val="edge"/>
              <c:yMode val="edge"/>
              <c:x val="0.12927388582421903"/>
              <c:y val="0.11310177790233773"/>
            </c:manualLayout>
          </c:layout>
          <c:overlay val="0"/>
        </c:title>
        <c:numFmt formatCode="General" sourceLinked="1"/>
        <c:majorTickMark val="out"/>
        <c:minorTickMark val="none"/>
        <c:tickLblPos val="nextTo"/>
        <c:spPr>
          <a:ln w="25400">
            <a:solidFill>
              <a:sysClr val="windowText" lastClr="000000"/>
            </a:solidFill>
          </a:ln>
        </c:spPr>
        <c:txPr>
          <a:bodyPr/>
          <a:lstStyle/>
          <a:p>
            <a:pPr>
              <a:defRPr sz="1800" b="1">
                <a:solidFill>
                  <a:schemeClr val="tx1"/>
                </a:solidFill>
              </a:defRPr>
            </a:pPr>
            <a:endParaRPr lang="pt-BR"/>
          </a:p>
        </c:txPr>
        <c:crossAx val="175725856"/>
        <c:crosses val="autoZero"/>
        <c:crossBetween val="between"/>
        <c:majorUnit val="30"/>
      </c:valAx>
    </c:plotArea>
    <c:plotVisOnly val="1"/>
    <c:dispBlanksAs val="gap"/>
    <c:showDLblsOverMax val="0"/>
  </c:chart>
  <c:spPr>
    <a:ln>
      <a:noFill/>
    </a:ln>
  </c:sp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554211569084921"/>
          <c:y val="5.7279515239047507E-2"/>
          <c:w val="0.65158616635188682"/>
          <c:h val="0.8326195683872849"/>
        </c:manualLayout>
      </c:layout>
      <c:barChart>
        <c:barDir val="col"/>
        <c:grouping val="clustered"/>
        <c:varyColors val="0"/>
        <c:ser>
          <c:idx val="0"/>
          <c:order val="0"/>
          <c:tx>
            <c:strRef>
              <c:f>QuiEst!$A$5</c:f>
              <c:strCache>
                <c:ptCount val="1"/>
                <c:pt idx="0">
                  <c:v>Aerobic stability, h</c:v>
                </c:pt>
              </c:strCache>
            </c:strRef>
          </c:tx>
          <c:spPr>
            <a:ln>
              <a:solidFill>
                <a:sysClr val="windowText" lastClr="000000"/>
              </a:solidFill>
            </a:ln>
          </c:spPr>
          <c:invertIfNegative val="0"/>
          <c:dPt>
            <c:idx val="0"/>
            <c:invertIfNegative val="0"/>
            <c:bubble3D val="0"/>
            <c:spPr>
              <a:solidFill>
                <a:srgbClr val="9BBB59">
                  <a:lumMod val="50000"/>
                </a:srgbClr>
              </a:solidFill>
              <a:ln>
                <a:solidFill>
                  <a:sysClr val="windowText" lastClr="000000"/>
                </a:solidFill>
              </a:ln>
            </c:spPr>
            <c:extLst xmlns:c16r2="http://schemas.microsoft.com/office/drawing/2015/06/chart">
              <c:ext xmlns:c16="http://schemas.microsoft.com/office/drawing/2014/chart" uri="{C3380CC4-5D6E-409C-BE32-E72D297353CC}">
                <c16:uniqueId val="{00000001-1E6E-4A8B-83F0-FABB3C68F863}"/>
              </c:ext>
            </c:extLst>
          </c:dPt>
          <c:dPt>
            <c:idx val="1"/>
            <c:invertIfNegative val="0"/>
            <c:bubble3D val="0"/>
            <c:spPr>
              <a:solidFill>
                <a:srgbClr val="C00000"/>
              </a:solidFill>
              <a:ln>
                <a:solidFill>
                  <a:sysClr val="windowText" lastClr="000000"/>
                </a:solidFill>
              </a:ln>
            </c:spPr>
            <c:extLst xmlns:c16r2="http://schemas.microsoft.com/office/drawing/2015/06/chart">
              <c:ext xmlns:c16="http://schemas.microsoft.com/office/drawing/2014/chart" uri="{C3380CC4-5D6E-409C-BE32-E72D297353CC}">
                <c16:uniqueId val="{00000003-1E6E-4A8B-83F0-FABB3C68F863}"/>
              </c:ext>
            </c:extLst>
          </c:dPt>
          <c:errBars>
            <c:errBarType val="plus"/>
            <c:errValType val="cust"/>
            <c:noEndCap val="0"/>
            <c:plus>
              <c:numRef>
                <c:f>QuiEst!$D$5</c:f>
                <c:numCache>
                  <c:formatCode>General</c:formatCode>
                  <c:ptCount val="1"/>
                  <c:pt idx="0">
                    <c:v>18</c:v>
                  </c:pt>
                </c:numCache>
              </c:numRef>
            </c:plus>
            <c:minus>
              <c:numLit>
                <c:formatCode>General</c:formatCode>
                <c:ptCount val="1"/>
                <c:pt idx="0">
                  <c:v>1</c:v>
                </c:pt>
              </c:numLit>
            </c:minus>
          </c:errBars>
          <c:cat>
            <c:strRef>
              <c:f>QuiEst!$B$4:$C$4</c:f>
              <c:strCache>
                <c:ptCount val="2"/>
                <c:pt idx="0">
                  <c:v>Control</c:v>
                </c:pt>
                <c:pt idx="1">
                  <c:v>Chemical</c:v>
                </c:pt>
              </c:strCache>
            </c:strRef>
          </c:cat>
          <c:val>
            <c:numRef>
              <c:f>QuiEst!$B$5:$C$5</c:f>
              <c:numCache>
                <c:formatCode>General</c:formatCode>
                <c:ptCount val="2"/>
                <c:pt idx="0">
                  <c:v>59</c:v>
                </c:pt>
                <c:pt idx="1">
                  <c:v>190</c:v>
                </c:pt>
              </c:numCache>
            </c:numRef>
          </c:val>
          <c:extLst xmlns:c16r2="http://schemas.microsoft.com/office/drawing/2015/06/chart">
            <c:ext xmlns:c16="http://schemas.microsoft.com/office/drawing/2014/chart" uri="{C3380CC4-5D6E-409C-BE32-E72D297353CC}">
              <c16:uniqueId val="{00000004-1E6E-4A8B-83F0-FABB3C68F863}"/>
            </c:ext>
          </c:extLst>
        </c:ser>
        <c:dLbls>
          <c:showLegendKey val="0"/>
          <c:showVal val="0"/>
          <c:showCatName val="0"/>
          <c:showSerName val="0"/>
          <c:showPercent val="0"/>
          <c:showBubbleSize val="0"/>
        </c:dLbls>
        <c:gapWidth val="150"/>
        <c:axId val="175721544"/>
        <c:axId val="175726640"/>
      </c:barChart>
      <c:catAx>
        <c:axId val="175721544"/>
        <c:scaling>
          <c:orientation val="minMax"/>
        </c:scaling>
        <c:delete val="0"/>
        <c:axPos val="b"/>
        <c:numFmt formatCode="General" sourceLinked="0"/>
        <c:majorTickMark val="out"/>
        <c:minorTickMark val="none"/>
        <c:tickLblPos val="nextTo"/>
        <c:spPr>
          <a:ln w="25400">
            <a:solidFill>
              <a:sysClr val="windowText" lastClr="000000"/>
            </a:solidFill>
          </a:ln>
        </c:spPr>
        <c:txPr>
          <a:bodyPr/>
          <a:lstStyle/>
          <a:p>
            <a:pPr>
              <a:defRPr sz="1800" b="1"/>
            </a:pPr>
            <a:endParaRPr lang="pt-BR"/>
          </a:p>
        </c:txPr>
        <c:crossAx val="175726640"/>
        <c:crosses val="autoZero"/>
        <c:auto val="1"/>
        <c:lblAlgn val="ctr"/>
        <c:lblOffset val="100"/>
        <c:noMultiLvlLbl val="0"/>
      </c:catAx>
      <c:valAx>
        <c:axId val="175726640"/>
        <c:scaling>
          <c:orientation val="minMax"/>
          <c:max val="220"/>
          <c:min val="0"/>
        </c:scaling>
        <c:delete val="0"/>
        <c:axPos val="l"/>
        <c:title>
          <c:tx>
            <c:rich>
              <a:bodyPr/>
              <a:lstStyle/>
              <a:p>
                <a:pPr>
                  <a:defRPr sz="1800"/>
                </a:pPr>
                <a:r>
                  <a:rPr lang="pt-BR" sz="1800" dirty="0" smtClean="0"/>
                  <a:t>Estabilidade aeróbia(h</a:t>
                </a:r>
                <a:r>
                  <a:rPr lang="pt-BR" sz="1800" dirty="0"/>
                  <a:t>)</a:t>
                </a:r>
              </a:p>
            </c:rich>
          </c:tx>
          <c:layout>
            <c:manualLayout>
              <c:xMode val="edge"/>
              <c:yMode val="edge"/>
              <c:x val="8.334976145187864E-2"/>
              <c:y val="0.22512037975948598"/>
            </c:manualLayout>
          </c:layout>
          <c:overlay val="0"/>
        </c:title>
        <c:numFmt formatCode="General" sourceLinked="1"/>
        <c:majorTickMark val="out"/>
        <c:minorTickMark val="none"/>
        <c:tickLblPos val="nextTo"/>
        <c:spPr>
          <a:ln w="25400">
            <a:solidFill>
              <a:sysClr val="windowText" lastClr="000000"/>
            </a:solidFill>
          </a:ln>
        </c:spPr>
        <c:txPr>
          <a:bodyPr/>
          <a:lstStyle/>
          <a:p>
            <a:pPr>
              <a:defRPr sz="1800" b="1"/>
            </a:pPr>
            <a:endParaRPr lang="pt-BR"/>
          </a:p>
        </c:txPr>
        <c:crossAx val="175721544"/>
        <c:crosses val="autoZero"/>
        <c:crossBetween val="between"/>
        <c:majorUnit val="40"/>
      </c:valAx>
    </c:plotArea>
    <c:plotVisOnly val="1"/>
    <c:dispBlanksAs val="gap"/>
    <c:showDLblsOverMax val="0"/>
  </c:chart>
  <c:spPr>
    <a:ln>
      <a:noFill/>
    </a:ln>
  </c:sp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28965657461833"/>
          <c:y val="0.12344355693519095"/>
          <c:w val="0.8374579497985285"/>
          <c:h val="0.74217746820109065"/>
        </c:manualLayout>
      </c:layout>
      <c:lineChart>
        <c:grouping val="standard"/>
        <c:varyColors val="0"/>
        <c:ser>
          <c:idx val="0"/>
          <c:order val="0"/>
          <c:tx>
            <c:strRef>
              <c:f>Plan1!$B$1</c:f>
              <c:strCache>
                <c:ptCount val="1"/>
                <c:pt idx="0">
                  <c:v>Dig, % MS</c:v>
                </c:pt>
              </c:strCache>
            </c:strRef>
          </c:tx>
          <c:spPr>
            <a:ln w="50800">
              <a:solidFill>
                <a:schemeClr val="tx1"/>
              </a:solidFill>
            </a:ln>
          </c:spPr>
          <c:marker>
            <c:symbol val="circle"/>
            <c:size val="15"/>
            <c:spPr>
              <a:solidFill>
                <a:srgbClr val="FFC000"/>
              </a:solidFill>
              <a:scene3d>
                <a:camera prst="orthographicFront"/>
                <a:lightRig rig="threePt" dir="t"/>
              </a:scene3d>
              <a:sp3d>
                <a:bevelT/>
              </a:sp3d>
            </c:spPr>
          </c:marker>
          <c:dPt>
            <c:idx val="5"/>
            <c:marker>
              <c:spPr>
                <a:solidFill>
                  <a:srgbClr val="FFC000"/>
                </a:solidFill>
                <a:ln>
                  <a:solidFill>
                    <a:srgbClr val="FFC000"/>
                  </a:solidFill>
                </a:ln>
                <a:scene3d>
                  <a:camera prst="orthographicFront"/>
                  <a:lightRig rig="threePt" dir="t"/>
                </a:scene3d>
                <a:sp3d>
                  <a:bevelT/>
                </a:sp3d>
              </c:spPr>
            </c:marker>
            <c:bubble3D val="0"/>
            <c:extLst xmlns:c16r2="http://schemas.microsoft.com/office/drawing/2015/06/chart">
              <c:ext xmlns:c16="http://schemas.microsoft.com/office/drawing/2014/chart" uri="{C3380CC4-5D6E-409C-BE32-E72D297353CC}">
                <c16:uniqueId val="{00000000-906E-42E7-8EEA-82186F7A0C49}"/>
              </c:ext>
            </c:extLst>
          </c:dPt>
          <c:cat>
            <c:strRef>
              <c:f>Plan1!$A$2:$A$7</c:f>
              <c:strCache>
                <c:ptCount val="6"/>
                <c:pt idx="0">
                  <c:v>32</c:v>
                </c:pt>
                <c:pt idx="1">
                  <c:v>16</c:v>
                </c:pt>
                <c:pt idx="2">
                  <c:v>8</c:v>
                </c:pt>
                <c:pt idx="3">
                  <c:v>4</c:v>
                </c:pt>
                <c:pt idx="4">
                  <c:v>2</c:v>
                </c:pt>
                <c:pt idx="5">
                  <c:v>Inteiro</c:v>
                </c:pt>
              </c:strCache>
            </c:strRef>
          </c:cat>
          <c:val>
            <c:numRef>
              <c:f>Plan1!$B$2:$B$7</c:f>
              <c:numCache>
                <c:formatCode>General</c:formatCode>
                <c:ptCount val="6"/>
                <c:pt idx="0">
                  <c:v>72</c:v>
                </c:pt>
                <c:pt idx="1">
                  <c:v>71</c:v>
                </c:pt>
                <c:pt idx="2">
                  <c:v>65</c:v>
                </c:pt>
                <c:pt idx="3">
                  <c:v>52</c:v>
                </c:pt>
                <c:pt idx="4">
                  <c:v>40</c:v>
                </c:pt>
                <c:pt idx="5">
                  <c:v>5</c:v>
                </c:pt>
              </c:numCache>
            </c:numRef>
          </c:val>
          <c:smooth val="0"/>
          <c:extLst xmlns:c16r2="http://schemas.microsoft.com/office/drawing/2015/06/chart">
            <c:ext xmlns:c16="http://schemas.microsoft.com/office/drawing/2014/chart" uri="{C3380CC4-5D6E-409C-BE32-E72D297353CC}">
              <c16:uniqueId val="{00000001-906E-42E7-8EEA-82186F7A0C49}"/>
            </c:ext>
          </c:extLst>
        </c:ser>
        <c:dLbls>
          <c:showLegendKey val="0"/>
          <c:showVal val="0"/>
          <c:showCatName val="0"/>
          <c:showSerName val="0"/>
          <c:showPercent val="0"/>
          <c:showBubbleSize val="0"/>
        </c:dLbls>
        <c:marker val="1"/>
        <c:smooth val="0"/>
        <c:axId val="175721152"/>
        <c:axId val="175727816"/>
      </c:lineChart>
      <c:catAx>
        <c:axId val="175721152"/>
        <c:scaling>
          <c:orientation val="minMax"/>
        </c:scaling>
        <c:delete val="0"/>
        <c:axPos val="b"/>
        <c:numFmt formatCode="General" sourceLinked="1"/>
        <c:majorTickMark val="out"/>
        <c:minorTickMark val="none"/>
        <c:tickLblPos val="nextTo"/>
        <c:spPr>
          <a:ln w="50800">
            <a:solidFill>
              <a:schemeClr val="tx1"/>
            </a:solidFill>
          </a:ln>
        </c:spPr>
        <c:crossAx val="175727816"/>
        <c:crosses val="autoZero"/>
        <c:auto val="1"/>
        <c:lblAlgn val="ctr"/>
        <c:lblOffset val="100"/>
        <c:noMultiLvlLbl val="0"/>
      </c:catAx>
      <c:valAx>
        <c:axId val="175727816"/>
        <c:scaling>
          <c:orientation val="minMax"/>
        </c:scaling>
        <c:delete val="0"/>
        <c:axPos val="l"/>
        <c:title>
          <c:tx>
            <c:rich>
              <a:bodyPr rot="-5400000" vert="horz"/>
              <a:lstStyle/>
              <a:p>
                <a:pPr>
                  <a:defRPr sz="2800">
                    <a:latin typeface="Comic Sans MS" pitchFamily="66" charset="0"/>
                  </a:defRPr>
                </a:pPr>
                <a:r>
                  <a:rPr lang="pt-BR" sz="2800" dirty="0">
                    <a:latin typeface="Comic Sans MS" pitchFamily="66" charset="0"/>
                  </a:rPr>
                  <a:t>% </a:t>
                </a:r>
              </a:p>
            </c:rich>
          </c:tx>
          <c:layout>
            <c:manualLayout>
              <c:xMode val="edge"/>
              <c:yMode val="edge"/>
              <c:x val="1.4121109861267373E-2"/>
              <c:y val="0.44773986585010206"/>
            </c:manualLayout>
          </c:layout>
          <c:overlay val="0"/>
        </c:title>
        <c:numFmt formatCode="General" sourceLinked="1"/>
        <c:majorTickMark val="out"/>
        <c:minorTickMark val="none"/>
        <c:tickLblPos val="nextTo"/>
        <c:spPr>
          <a:ln w="50800">
            <a:solidFill>
              <a:schemeClr val="tx1"/>
            </a:solidFill>
          </a:ln>
        </c:spPr>
        <c:crossAx val="175721152"/>
        <c:crosses val="autoZero"/>
        <c:crossBetween val="between"/>
      </c:valAx>
    </c:plotArea>
    <c:plotVisOnly val="1"/>
    <c:dispBlanksAs val="gap"/>
    <c:showDLblsOverMax val="0"/>
  </c:chart>
  <c:txPr>
    <a:bodyPr/>
    <a:lstStyle/>
    <a:p>
      <a:pPr>
        <a:defRPr sz="2000">
          <a:latin typeface="Comic Sans MS" pitchFamily="66" charset="0"/>
        </a:defRPr>
      </a:pPr>
      <a:endParaRPr lang="pt-BR"/>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t-BR" sz="2800" b="1" dirty="0" smtClean="0"/>
              <a:t>Palha, sabugo e grãos</a:t>
            </a:r>
            <a:endParaRPr lang="pt-BR" sz="2800" b="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Plan1!$B$1</c:f>
              <c:strCache>
                <c:ptCount val="1"/>
                <c:pt idx="0">
                  <c:v>Grão (%)</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Plan1!$A$2:$A$6</c:f>
              <c:numCache>
                <c:formatCode>General</c:formatCode>
                <c:ptCount val="5"/>
                <c:pt idx="0">
                  <c:v>0</c:v>
                </c:pt>
                <c:pt idx="1">
                  <c:v>5</c:v>
                </c:pt>
                <c:pt idx="2">
                  <c:v>10</c:v>
                </c:pt>
                <c:pt idx="3">
                  <c:v>15</c:v>
                </c:pt>
                <c:pt idx="4">
                  <c:v>20</c:v>
                </c:pt>
              </c:numCache>
            </c:numRef>
          </c:cat>
          <c:val>
            <c:numRef>
              <c:f>Plan1!$B$2:$B$6</c:f>
              <c:numCache>
                <c:formatCode>General</c:formatCode>
                <c:ptCount val="5"/>
                <c:pt idx="0">
                  <c:v>85</c:v>
                </c:pt>
                <c:pt idx="1">
                  <c:v>80.400000000000006</c:v>
                </c:pt>
                <c:pt idx="2">
                  <c:v>76.5</c:v>
                </c:pt>
                <c:pt idx="3">
                  <c:v>72.3</c:v>
                </c:pt>
                <c:pt idx="4">
                  <c:v>68</c:v>
                </c:pt>
              </c:numCache>
            </c:numRef>
          </c:val>
        </c:ser>
        <c:ser>
          <c:idx val="1"/>
          <c:order val="1"/>
          <c:tx>
            <c:strRef>
              <c:f>Plan1!$C$1</c:f>
              <c:strCache>
                <c:ptCount val="1"/>
                <c:pt idx="0">
                  <c:v>Sabugo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Plan1!$A$2:$A$6</c:f>
              <c:numCache>
                <c:formatCode>General</c:formatCode>
                <c:ptCount val="5"/>
                <c:pt idx="0">
                  <c:v>0</c:v>
                </c:pt>
                <c:pt idx="1">
                  <c:v>5</c:v>
                </c:pt>
                <c:pt idx="2">
                  <c:v>10</c:v>
                </c:pt>
                <c:pt idx="3">
                  <c:v>15</c:v>
                </c:pt>
                <c:pt idx="4">
                  <c:v>20</c:v>
                </c:pt>
              </c:numCache>
            </c:numRef>
          </c:cat>
          <c:val>
            <c:numRef>
              <c:f>Plan1!$C$2:$C$6</c:f>
              <c:numCache>
                <c:formatCode>General</c:formatCode>
                <c:ptCount val="5"/>
                <c:pt idx="0">
                  <c:v>15</c:v>
                </c:pt>
                <c:pt idx="1">
                  <c:v>14.6</c:v>
                </c:pt>
                <c:pt idx="2">
                  <c:v>13.5</c:v>
                </c:pt>
                <c:pt idx="3">
                  <c:v>12.7</c:v>
                </c:pt>
                <c:pt idx="4">
                  <c:v>12</c:v>
                </c:pt>
              </c:numCache>
            </c:numRef>
          </c:val>
        </c:ser>
        <c:dLbls>
          <c:showLegendKey val="0"/>
          <c:showVal val="0"/>
          <c:showCatName val="0"/>
          <c:showSerName val="0"/>
          <c:showPercent val="0"/>
          <c:showBubbleSize val="0"/>
        </c:dLbls>
        <c:gapWidth val="219"/>
        <c:axId val="175731736"/>
        <c:axId val="175730560"/>
      </c:barChart>
      <c:lineChart>
        <c:grouping val="standard"/>
        <c:varyColors val="0"/>
        <c:ser>
          <c:idx val="2"/>
          <c:order val="2"/>
          <c:tx>
            <c:strRef>
              <c:f>Plan1!$D$1</c:f>
              <c:strCache>
                <c:ptCount val="1"/>
                <c:pt idx="0">
                  <c:v>FDA (%)</c:v>
                </c:pt>
              </c:strCache>
            </c:strRef>
          </c:tx>
          <c:spPr>
            <a:ln w="28575" cap="rnd">
              <a:solidFill>
                <a:schemeClr val="tx1"/>
              </a:solidFill>
              <a:round/>
            </a:ln>
            <a:effectLst/>
          </c:spPr>
          <c:marker>
            <c:symbol val="none"/>
          </c:marker>
          <c:dLbls>
            <c:dLbl>
              <c:idx val="3"/>
              <c:layout>
                <c:manualLayout>
                  <c:x val="-2.9680095282126557E-3"/>
                  <c:y val="-5.581643023270638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Plan1!$A$2:$A$6</c:f>
              <c:numCache>
                <c:formatCode>General</c:formatCode>
                <c:ptCount val="5"/>
                <c:pt idx="0">
                  <c:v>0</c:v>
                </c:pt>
                <c:pt idx="1">
                  <c:v>5</c:v>
                </c:pt>
                <c:pt idx="2">
                  <c:v>10</c:v>
                </c:pt>
                <c:pt idx="3">
                  <c:v>15</c:v>
                </c:pt>
                <c:pt idx="4">
                  <c:v>20</c:v>
                </c:pt>
              </c:numCache>
            </c:numRef>
          </c:cat>
          <c:val>
            <c:numRef>
              <c:f>Plan1!$D$2:$D$6</c:f>
              <c:numCache>
                <c:formatCode>General</c:formatCode>
                <c:ptCount val="5"/>
                <c:pt idx="0">
                  <c:v>9.6999999999999993</c:v>
                </c:pt>
                <c:pt idx="1">
                  <c:v>11.1</c:v>
                </c:pt>
                <c:pt idx="2">
                  <c:v>12.6</c:v>
                </c:pt>
                <c:pt idx="3">
                  <c:v>14</c:v>
                </c:pt>
                <c:pt idx="4">
                  <c:v>15.4</c:v>
                </c:pt>
              </c:numCache>
            </c:numRef>
          </c:val>
          <c:smooth val="0"/>
        </c:ser>
        <c:dLbls>
          <c:showLegendKey val="0"/>
          <c:showVal val="0"/>
          <c:showCatName val="0"/>
          <c:showSerName val="0"/>
          <c:showPercent val="0"/>
          <c:showBubbleSize val="0"/>
        </c:dLbls>
        <c:marker val="1"/>
        <c:smooth val="0"/>
        <c:axId val="175732520"/>
        <c:axId val="175732128"/>
      </c:lineChart>
      <c:catAx>
        <c:axId val="17573173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pt-BR" sz="1400" b="1" dirty="0" smtClean="0"/>
                  <a:t>Palha</a:t>
                </a:r>
                <a:r>
                  <a:rPr lang="pt-BR" sz="1400" b="1" baseline="0" dirty="0" smtClean="0"/>
                  <a:t> da Espiga (%)</a:t>
                </a:r>
                <a:endParaRPr lang="pt-BR" sz="1400" b="1" dirty="0"/>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75730560"/>
        <c:crosses val="autoZero"/>
        <c:auto val="1"/>
        <c:lblAlgn val="ctr"/>
        <c:lblOffset val="100"/>
        <c:noMultiLvlLbl val="0"/>
      </c:catAx>
      <c:valAx>
        <c:axId val="17573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pt-BR" sz="1400" b="1" dirty="0" smtClean="0"/>
                  <a:t>(%)</a:t>
                </a:r>
                <a:endParaRPr lang="pt-BR" sz="1400" b="1"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pt-BR"/>
          </a:p>
        </c:txPr>
        <c:crossAx val="175731736"/>
        <c:crosses val="autoZero"/>
        <c:crossBetween val="between"/>
      </c:valAx>
      <c:valAx>
        <c:axId val="175732128"/>
        <c:scaling>
          <c:orientation val="minMax"/>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pt-BR" sz="1400" b="1" dirty="0" smtClean="0"/>
                  <a:t>(% FDA)</a:t>
                </a:r>
                <a:endParaRPr lang="pt-BR" sz="1400" b="1" dirty="0"/>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pt-BR"/>
          </a:p>
        </c:txPr>
        <c:crossAx val="175732520"/>
        <c:crosses val="max"/>
        <c:crossBetween val="between"/>
      </c:valAx>
      <c:catAx>
        <c:axId val="175732520"/>
        <c:scaling>
          <c:orientation val="minMax"/>
        </c:scaling>
        <c:delete val="1"/>
        <c:axPos val="b"/>
        <c:numFmt formatCode="General" sourceLinked="1"/>
        <c:majorTickMark val="out"/>
        <c:minorTickMark val="none"/>
        <c:tickLblPos val="nextTo"/>
        <c:crossAx val="175732128"/>
        <c:crosses val="autoZero"/>
        <c:auto val="1"/>
        <c:lblAlgn val="ctr"/>
        <c:lblOffset val="100"/>
        <c:noMultiLvlLbl val="0"/>
      </c:cat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3"/>
          <c:order val="3"/>
          <c:tx>
            <c:v>Produção MS</c:v>
          </c:tx>
          <c:spPr>
            <a:solidFill>
              <a:schemeClr val="accent4"/>
            </a:solidFill>
            <a:ln>
              <a:noFill/>
            </a:ln>
            <a:effectLst/>
          </c:spPr>
          <c:invertIfNegative val="0"/>
          <c:dPt>
            <c:idx val="1"/>
            <c:invertIfNegative val="0"/>
            <c:bubble3D val="0"/>
            <c:spPr>
              <a:solidFill>
                <a:srgbClr val="00B050"/>
              </a:solidFill>
              <a:ln>
                <a:noFill/>
              </a:ln>
              <a:effectLst/>
            </c:spPr>
          </c:dPt>
          <c:dPt>
            <c:idx val="10"/>
            <c:invertIfNegative val="0"/>
            <c:bubble3D val="0"/>
            <c:spPr>
              <a:solidFill>
                <a:srgbClr val="00B050"/>
              </a:solidFill>
              <a:ln>
                <a:noFill/>
              </a:ln>
              <a:effectLst/>
            </c:spPr>
          </c:dPt>
          <c:dPt>
            <c:idx val="13"/>
            <c:invertIfNegative val="0"/>
            <c:bubble3D val="0"/>
            <c:spPr>
              <a:solidFill>
                <a:srgbClr val="00B050"/>
              </a:solidFill>
              <a:ln>
                <a:noFill/>
              </a:ln>
              <a:effectLst/>
            </c:spPr>
          </c:dPt>
          <c:dPt>
            <c:idx val="14"/>
            <c:invertIfNegative val="0"/>
            <c:bubble3D val="0"/>
            <c:spPr>
              <a:solidFill>
                <a:srgbClr val="00B050"/>
              </a:solidFill>
              <a:ln>
                <a:noFill/>
              </a:ln>
              <a:effectLst/>
            </c:spPr>
          </c:dPt>
          <c:dPt>
            <c:idx val="15"/>
            <c:invertIfNegative val="0"/>
            <c:bubble3D val="0"/>
            <c:spPr>
              <a:solidFill>
                <a:srgbClr val="00B050"/>
              </a:solidFill>
              <a:ln>
                <a:noFill/>
              </a:ln>
              <a:effectLst/>
            </c:spPr>
          </c:dPt>
          <c:dPt>
            <c:idx val="16"/>
            <c:invertIfNegative val="0"/>
            <c:bubble3D val="0"/>
            <c:spPr>
              <a:solidFill>
                <a:srgbClr val="00B050"/>
              </a:solidFill>
              <a:ln>
                <a:noFill/>
              </a:ln>
              <a:effectLst/>
            </c:spPr>
          </c:dPt>
          <c:dPt>
            <c:idx val="17"/>
            <c:invertIfNegative val="0"/>
            <c:bubble3D val="0"/>
            <c:spPr>
              <a:solidFill>
                <a:srgbClr val="00B050"/>
              </a:solidFill>
              <a:ln>
                <a:noFill/>
              </a:ln>
              <a:effectLst/>
            </c:spPr>
          </c:dPt>
          <c:dPt>
            <c:idx val="18"/>
            <c:invertIfNegative val="0"/>
            <c:bubble3D val="0"/>
            <c:spPr>
              <a:solidFill>
                <a:srgbClr val="00B050"/>
              </a:solidFill>
              <a:ln>
                <a:noFill/>
              </a:ln>
              <a:effectLst/>
            </c:spPr>
          </c:dPt>
          <c:dPt>
            <c:idx val="19"/>
            <c:invertIfNegative val="0"/>
            <c:bubble3D val="0"/>
            <c:spPr>
              <a:solidFill>
                <a:srgbClr val="00B050"/>
              </a:solidFill>
              <a:ln>
                <a:noFill/>
              </a:ln>
              <a:effectLst/>
            </c:spPr>
          </c:dPt>
          <c:dPt>
            <c:idx val="20"/>
            <c:invertIfNegative val="0"/>
            <c:bubble3D val="0"/>
            <c:spPr>
              <a:solidFill>
                <a:srgbClr val="00B050"/>
              </a:solidFill>
              <a:ln>
                <a:noFill/>
              </a:ln>
              <a:effectLst/>
            </c:spPr>
          </c:dPt>
          <c:dPt>
            <c:idx val="21"/>
            <c:invertIfNegative val="0"/>
            <c:bubble3D val="0"/>
            <c:spPr>
              <a:solidFill>
                <a:srgbClr val="00B050"/>
              </a:solidFill>
              <a:ln>
                <a:noFill/>
              </a:ln>
              <a:effectLst/>
            </c:spPr>
          </c:dPt>
          <c:val>
            <c:numRef>
              <c:f>Resumo!$G$7:$G$28</c:f>
              <c:numCache>
                <c:formatCode>0.0</c:formatCode>
                <c:ptCount val="22"/>
                <c:pt idx="0">
                  <c:v>15.648380312499999</c:v>
                </c:pt>
                <c:pt idx="1">
                  <c:v>24.369185714285713</c:v>
                </c:pt>
                <c:pt idx="2">
                  <c:v>15.13757375</c:v>
                </c:pt>
                <c:pt idx="3">
                  <c:v>15.858265312499999</c:v>
                </c:pt>
                <c:pt idx="4">
                  <c:v>17.802849999999999</c:v>
                </c:pt>
                <c:pt idx="5">
                  <c:v>15.177398437500003</c:v>
                </c:pt>
                <c:pt idx="6">
                  <c:v>14.610119062500001</c:v>
                </c:pt>
                <c:pt idx="7">
                  <c:v>16.535390624999998</c:v>
                </c:pt>
                <c:pt idx="8">
                  <c:v>16.131610625</c:v>
                </c:pt>
                <c:pt idx="9">
                  <c:v>17.454417500000002</c:v>
                </c:pt>
                <c:pt idx="10">
                  <c:v>27.236442857142858</c:v>
                </c:pt>
                <c:pt idx="11">
                  <c:v>13.165945000000001</c:v>
                </c:pt>
                <c:pt idx="12">
                  <c:v>16.081666249999998</c:v>
                </c:pt>
                <c:pt idx="13">
                  <c:v>27.072699999999998</c:v>
                </c:pt>
                <c:pt idx="14">
                  <c:v>24.699164285714282</c:v>
                </c:pt>
                <c:pt idx="15">
                  <c:v>27.887704761904764</c:v>
                </c:pt>
                <c:pt idx="16">
                  <c:v>24.73458020833333</c:v>
                </c:pt>
                <c:pt idx="17">
                  <c:v>27.242271428571428</c:v>
                </c:pt>
                <c:pt idx="18">
                  <c:v>24.603242857142856</c:v>
                </c:pt>
                <c:pt idx="19">
                  <c:v>27.158435714285712</c:v>
                </c:pt>
                <c:pt idx="20">
                  <c:v>21.983457142857144</c:v>
                </c:pt>
                <c:pt idx="21">
                  <c:v>29.660885714285719</c:v>
                </c:pt>
              </c:numCache>
            </c:numRef>
          </c:val>
        </c:ser>
        <c:dLbls>
          <c:showLegendKey val="0"/>
          <c:showVal val="0"/>
          <c:showCatName val="0"/>
          <c:showSerName val="0"/>
          <c:showPercent val="0"/>
          <c:showBubbleSize val="0"/>
        </c:dLbls>
        <c:gapWidth val="150"/>
        <c:axId val="172254656"/>
        <c:axId val="172252696"/>
      </c:barChart>
      <c:lineChart>
        <c:grouping val="standard"/>
        <c:varyColors val="0"/>
        <c:ser>
          <c:idx val="0"/>
          <c:order val="0"/>
          <c:tx>
            <c:strRef>
              <c:f>Resumo!$M$6</c:f>
              <c:strCache>
                <c:ptCount val="1"/>
                <c:pt idx="0">
                  <c:v>NDT</c:v>
                </c:pt>
              </c:strCache>
            </c:strRef>
          </c:tx>
          <c:spPr>
            <a:ln w="3810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Resumo!$A$7:$A$28</c:f>
              <c:strCache>
                <c:ptCount val="22"/>
                <c:pt idx="0">
                  <c:v>Safrinha</c:v>
                </c:pt>
                <c:pt idx="1">
                  <c:v>Safra</c:v>
                </c:pt>
                <c:pt idx="2">
                  <c:v>Safrinha</c:v>
                </c:pt>
                <c:pt idx="3">
                  <c:v>Safrinha</c:v>
                </c:pt>
                <c:pt idx="4">
                  <c:v>Safrinha</c:v>
                </c:pt>
                <c:pt idx="5">
                  <c:v>Safrinha</c:v>
                </c:pt>
                <c:pt idx="6">
                  <c:v>Safrinha</c:v>
                </c:pt>
                <c:pt idx="7">
                  <c:v>Safrinha</c:v>
                </c:pt>
                <c:pt idx="8">
                  <c:v>Safrinha</c:v>
                </c:pt>
                <c:pt idx="9">
                  <c:v>Safrinha</c:v>
                </c:pt>
                <c:pt idx="10">
                  <c:v>Safra</c:v>
                </c:pt>
                <c:pt idx="11">
                  <c:v>Safrinha</c:v>
                </c:pt>
                <c:pt idx="12">
                  <c:v>Safrinha</c:v>
                </c:pt>
                <c:pt idx="13">
                  <c:v>Safra</c:v>
                </c:pt>
                <c:pt idx="14">
                  <c:v>Safra</c:v>
                </c:pt>
                <c:pt idx="15">
                  <c:v>Safra</c:v>
                </c:pt>
                <c:pt idx="16">
                  <c:v>Safra</c:v>
                </c:pt>
                <c:pt idx="17">
                  <c:v>Safra</c:v>
                </c:pt>
                <c:pt idx="18">
                  <c:v>Safra</c:v>
                </c:pt>
                <c:pt idx="19">
                  <c:v>Safra</c:v>
                </c:pt>
                <c:pt idx="20">
                  <c:v>Safra</c:v>
                </c:pt>
                <c:pt idx="21">
                  <c:v>Safra</c:v>
                </c:pt>
              </c:strCache>
            </c:strRef>
          </c:cat>
          <c:val>
            <c:numRef>
              <c:f>Resumo!$M$7:$M$28</c:f>
              <c:numCache>
                <c:formatCode>0</c:formatCode>
                <c:ptCount val="22"/>
                <c:pt idx="0">
                  <c:v>68</c:v>
                </c:pt>
                <c:pt idx="1">
                  <c:v>69.25</c:v>
                </c:pt>
                <c:pt idx="2">
                  <c:v>69.25</c:v>
                </c:pt>
                <c:pt idx="3">
                  <c:v>69.75</c:v>
                </c:pt>
                <c:pt idx="4">
                  <c:v>70</c:v>
                </c:pt>
                <c:pt idx="5">
                  <c:v>70</c:v>
                </c:pt>
                <c:pt idx="6">
                  <c:v>70.25</c:v>
                </c:pt>
                <c:pt idx="7">
                  <c:v>70.5</c:v>
                </c:pt>
                <c:pt idx="8">
                  <c:v>70.5</c:v>
                </c:pt>
                <c:pt idx="9">
                  <c:v>71</c:v>
                </c:pt>
                <c:pt idx="10">
                  <c:v>71.25</c:v>
                </c:pt>
                <c:pt idx="11">
                  <c:v>71.5</c:v>
                </c:pt>
                <c:pt idx="12">
                  <c:v>71.75</c:v>
                </c:pt>
                <c:pt idx="13">
                  <c:v>72.5</c:v>
                </c:pt>
                <c:pt idx="14">
                  <c:v>72.5</c:v>
                </c:pt>
                <c:pt idx="15">
                  <c:v>72.583333333333329</c:v>
                </c:pt>
                <c:pt idx="16">
                  <c:v>73.25</c:v>
                </c:pt>
                <c:pt idx="17">
                  <c:v>73.25</c:v>
                </c:pt>
                <c:pt idx="18">
                  <c:v>73.25</c:v>
                </c:pt>
                <c:pt idx="19">
                  <c:v>73.5</c:v>
                </c:pt>
                <c:pt idx="20">
                  <c:v>74</c:v>
                </c:pt>
                <c:pt idx="21">
                  <c:v>74.5</c:v>
                </c:pt>
              </c:numCache>
            </c:numRef>
          </c:val>
          <c:smooth val="0"/>
        </c:ser>
        <c:dLbls>
          <c:showLegendKey val="0"/>
          <c:showVal val="0"/>
          <c:showCatName val="0"/>
          <c:showSerName val="0"/>
          <c:showPercent val="0"/>
          <c:showBubbleSize val="0"/>
        </c:dLbls>
        <c:marker val="1"/>
        <c:smooth val="0"/>
        <c:axId val="172253088"/>
        <c:axId val="172253480"/>
      </c:lineChart>
      <c:lineChart>
        <c:grouping val="standard"/>
        <c:varyColors val="0"/>
        <c:ser>
          <c:idx val="1"/>
          <c:order val="1"/>
          <c:tx>
            <c:v>Amido</c:v>
          </c:tx>
          <c:spPr>
            <a:ln w="3810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Resumo!$K$7:$K$28</c:f>
              <c:numCache>
                <c:formatCode>0</c:formatCode>
                <c:ptCount val="22"/>
                <c:pt idx="0">
                  <c:v>22.2</c:v>
                </c:pt>
                <c:pt idx="1">
                  <c:v>28.450000000000003</c:v>
                </c:pt>
                <c:pt idx="2">
                  <c:v>27.4</c:v>
                </c:pt>
                <c:pt idx="3">
                  <c:v>28.524999999999999</c:v>
                </c:pt>
                <c:pt idx="4">
                  <c:v>26.950000000000003</c:v>
                </c:pt>
                <c:pt idx="5">
                  <c:v>23.1</c:v>
                </c:pt>
                <c:pt idx="6">
                  <c:v>27.424999999999997</c:v>
                </c:pt>
                <c:pt idx="7">
                  <c:v>27.05</c:v>
                </c:pt>
                <c:pt idx="8">
                  <c:v>25.725000000000001</c:v>
                </c:pt>
                <c:pt idx="9">
                  <c:v>28.625</c:v>
                </c:pt>
                <c:pt idx="10">
                  <c:v>33.85</c:v>
                </c:pt>
                <c:pt idx="11">
                  <c:v>36.5</c:v>
                </c:pt>
                <c:pt idx="12">
                  <c:v>27.200000000000003</c:v>
                </c:pt>
                <c:pt idx="13">
                  <c:v>35.024999999999999</c:v>
                </c:pt>
                <c:pt idx="14">
                  <c:v>31.474999999999998</c:v>
                </c:pt>
                <c:pt idx="15">
                  <c:v>31.966666666666665</c:v>
                </c:pt>
                <c:pt idx="16">
                  <c:v>33.049999999999997</c:v>
                </c:pt>
                <c:pt idx="17">
                  <c:v>34</c:v>
                </c:pt>
                <c:pt idx="18">
                  <c:v>34.35</c:v>
                </c:pt>
                <c:pt idx="19">
                  <c:v>33.674999999999997</c:v>
                </c:pt>
                <c:pt idx="20">
                  <c:v>36.924999999999997</c:v>
                </c:pt>
                <c:pt idx="21">
                  <c:v>36.300000000000004</c:v>
                </c:pt>
              </c:numCache>
            </c:numRef>
          </c:val>
          <c:smooth val="0"/>
        </c:ser>
        <c:ser>
          <c:idx val="2"/>
          <c:order val="2"/>
          <c:tx>
            <c:v>FDN</c:v>
          </c:tx>
          <c:spPr>
            <a:ln w="38100" cap="rnd">
              <a:solidFill>
                <a:srgbClr val="00B05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Resumo!$L$7:$L$28</c:f>
              <c:numCache>
                <c:formatCode>0</c:formatCode>
                <c:ptCount val="22"/>
                <c:pt idx="0">
                  <c:v>49.85</c:v>
                </c:pt>
                <c:pt idx="1">
                  <c:v>43.674999999999997</c:v>
                </c:pt>
                <c:pt idx="2">
                  <c:v>44.75</c:v>
                </c:pt>
                <c:pt idx="3">
                  <c:v>44</c:v>
                </c:pt>
                <c:pt idx="4">
                  <c:v>40.525000000000006</c:v>
                </c:pt>
                <c:pt idx="5">
                  <c:v>46.125</c:v>
                </c:pt>
                <c:pt idx="6">
                  <c:v>45.425000000000004</c:v>
                </c:pt>
                <c:pt idx="7">
                  <c:v>46.424999999999997</c:v>
                </c:pt>
                <c:pt idx="8">
                  <c:v>47.05</c:v>
                </c:pt>
                <c:pt idx="9">
                  <c:v>44.225000000000001</c:v>
                </c:pt>
                <c:pt idx="10">
                  <c:v>38.35</c:v>
                </c:pt>
                <c:pt idx="11">
                  <c:v>37.975000000000001</c:v>
                </c:pt>
                <c:pt idx="12">
                  <c:v>41.524999999999999</c:v>
                </c:pt>
                <c:pt idx="13">
                  <c:v>36.825000000000003</c:v>
                </c:pt>
                <c:pt idx="14">
                  <c:v>41.1</c:v>
                </c:pt>
                <c:pt idx="15">
                  <c:v>39.36666666666666</c:v>
                </c:pt>
                <c:pt idx="16">
                  <c:v>39.4</c:v>
                </c:pt>
                <c:pt idx="17">
                  <c:v>38.475000000000001</c:v>
                </c:pt>
                <c:pt idx="18">
                  <c:v>37.799999999999997</c:v>
                </c:pt>
                <c:pt idx="19">
                  <c:v>37.75</c:v>
                </c:pt>
                <c:pt idx="20">
                  <c:v>35.85</c:v>
                </c:pt>
                <c:pt idx="21">
                  <c:v>36.525000000000006</c:v>
                </c:pt>
              </c:numCache>
            </c:numRef>
          </c:val>
          <c:smooth val="0"/>
        </c:ser>
        <c:dLbls>
          <c:showLegendKey val="0"/>
          <c:showVal val="0"/>
          <c:showCatName val="0"/>
          <c:showSerName val="0"/>
          <c:showPercent val="0"/>
          <c:showBubbleSize val="0"/>
        </c:dLbls>
        <c:marker val="1"/>
        <c:smooth val="0"/>
        <c:axId val="172254656"/>
        <c:axId val="172252696"/>
      </c:lineChart>
      <c:catAx>
        <c:axId val="172253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72253480"/>
        <c:crosses val="autoZero"/>
        <c:auto val="1"/>
        <c:lblAlgn val="ctr"/>
        <c:lblOffset val="100"/>
        <c:noMultiLvlLbl val="0"/>
      </c:catAx>
      <c:valAx>
        <c:axId val="172253480"/>
        <c:scaling>
          <c:orientation val="minMax"/>
          <c:min val="6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BR" sz="1600" b="1" dirty="0" smtClean="0"/>
                  <a:t>NDT (%)</a:t>
                </a:r>
                <a:endParaRPr lang="pt-BR" sz="1600" b="1" dirty="0"/>
              </a:p>
            </c:rich>
          </c:tx>
          <c:layout>
            <c:manualLayout>
              <c:xMode val="edge"/>
              <c:yMode val="edge"/>
              <c:x val="1.8654444377975098E-2"/>
              <c:y val="0.3526159303634550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72253088"/>
        <c:crosses val="autoZero"/>
        <c:crossBetween val="between"/>
      </c:valAx>
      <c:valAx>
        <c:axId val="172252696"/>
        <c:scaling>
          <c:orientation val="minMax"/>
          <c:max val="55"/>
          <c:min val="1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BR" sz="1600" b="1" dirty="0" smtClean="0"/>
                  <a:t>Produção</a:t>
                </a:r>
                <a:r>
                  <a:rPr lang="pt-BR" sz="1600" b="1" baseline="0" dirty="0" smtClean="0"/>
                  <a:t> MS (t/ha)</a:t>
                </a:r>
                <a:endParaRPr lang="pt-BR" sz="1600" b="1"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72254656"/>
        <c:crosses val="max"/>
        <c:crossBetween val="between"/>
        <c:majorUnit val="10"/>
      </c:valAx>
      <c:catAx>
        <c:axId val="172254656"/>
        <c:scaling>
          <c:orientation val="minMax"/>
        </c:scaling>
        <c:delete val="1"/>
        <c:axPos val="b"/>
        <c:majorTickMark val="out"/>
        <c:minorTickMark val="none"/>
        <c:tickLblPos val="nextTo"/>
        <c:crossAx val="1722526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Resumo!$M$6</c:f>
              <c:strCache>
                <c:ptCount val="1"/>
                <c:pt idx="0">
                  <c:v>NDT</c:v>
                </c:pt>
              </c:strCache>
            </c:strRef>
          </c:tx>
          <c:spPr>
            <a:ln w="190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Resumo!$A$7:$A$28</c:f>
              <c:strCache>
                <c:ptCount val="22"/>
                <c:pt idx="0">
                  <c:v>Safrinha</c:v>
                </c:pt>
                <c:pt idx="1">
                  <c:v>Safra</c:v>
                </c:pt>
                <c:pt idx="2">
                  <c:v>Safrinha</c:v>
                </c:pt>
                <c:pt idx="3">
                  <c:v>Safrinha</c:v>
                </c:pt>
                <c:pt idx="4">
                  <c:v>Safrinha</c:v>
                </c:pt>
                <c:pt idx="5">
                  <c:v>Safrinha</c:v>
                </c:pt>
                <c:pt idx="6">
                  <c:v>Safrinha</c:v>
                </c:pt>
                <c:pt idx="7">
                  <c:v>Safrinha</c:v>
                </c:pt>
                <c:pt idx="8">
                  <c:v>Safrinha</c:v>
                </c:pt>
                <c:pt idx="9">
                  <c:v>Safrinha</c:v>
                </c:pt>
                <c:pt idx="10">
                  <c:v>Safra</c:v>
                </c:pt>
                <c:pt idx="11">
                  <c:v>Safrinha</c:v>
                </c:pt>
                <c:pt idx="12">
                  <c:v>Safrinha</c:v>
                </c:pt>
                <c:pt idx="13">
                  <c:v>Safra</c:v>
                </c:pt>
                <c:pt idx="14">
                  <c:v>Safra</c:v>
                </c:pt>
                <c:pt idx="15">
                  <c:v>Safra</c:v>
                </c:pt>
                <c:pt idx="16">
                  <c:v>Safra</c:v>
                </c:pt>
                <c:pt idx="17">
                  <c:v>Safra</c:v>
                </c:pt>
                <c:pt idx="18">
                  <c:v>Safra</c:v>
                </c:pt>
                <c:pt idx="19">
                  <c:v>Safra</c:v>
                </c:pt>
                <c:pt idx="20">
                  <c:v>Safra</c:v>
                </c:pt>
                <c:pt idx="21">
                  <c:v>Safra</c:v>
                </c:pt>
              </c:strCache>
            </c:strRef>
          </c:cat>
          <c:val>
            <c:numRef>
              <c:f>Resumo!$M$7:$M$28</c:f>
              <c:numCache>
                <c:formatCode>0</c:formatCode>
                <c:ptCount val="22"/>
                <c:pt idx="0">
                  <c:v>68</c:v>
                </c:pt>
                <c:pt idx="1">
                  <c:v>69.25</c:v>
                </c:pt>
                <c:pt idx="2">
                  <c:v>69.25</c:v>
                </c:pt>
                <c:pt idx="3">
                  <c:v>69.75</c:v>
                </c:pt>
                <c:pt idx="4">
                  <c:v>70</c:v>
                </c:pt>
                <c:pt idx="5">
                  <c:v>70</c:v>
                </c:pt>
                <c:pt idx="6">
                  <c:v>70.25</c:v>
                </c:pt>
                <c:pt idx="7">
                  <c:v>70.5</c:v>
                </c:pt>
                <c:pt idx="8">
                  <c:v>70.5</c:v>
                </c:pt>
                <c:pt idx="9">
                  <c:v>71</c:v>
                </c:pt>
                <c:pt idx="10">
                  <c:v>71.25</c:v>
                </c:pt>
                <c:pt idx="11">
                  <c:v>71.5</c:v>
                </c:pt>
                <c:pt idx="12">
                  <c:v>71.75</c:v>
                </c:pt>
                <c:pt idx="13">
                  <c:v>72.5</c:v>
                </c:pt>
                <c:pt idx="14">
                  <c:v>72.5</c:v>
                </c:pt>
                <c:pt idx="15">
                  <c:v>72.583333333333329</c:v>
                </c:pt>
                <c:pt idx="16">
                  <c:v>73.25</c:v>
                </c:pt>
                <c:pt idx="17">
                  <c:v>73.25</c:v>
                </c:pt>
                <c:pt idx="18">
                  <c:v>73.25</c:v>
                </c:pt>
                <c:pt idx="19">
                  <c:v>73.5</c:v>
                </c:pt>
                <c:pt idx="20">
                  <c:v>74</c:v>
                </c:pt>
                <c:pt idx="21">
                  <c:v>74.5</c:v>
                </c:pt>
              </c:numCache>
            </c:numRef>
          </c:val>
          <c:smooth val="0"/>
        </c:ser>
        <c:dLbls>
          <c:showLegendKey val="0"/>
          <c:showVal val="0"/>
          <c:showCatName val="0"/>
          <c:showSerName val="0"/>
          <c:showPercent val="0"/>
          <c:showBubbleSize val="0"/>
        </c:dLbls>
        <c:marker val="1"/>
        <c:smooth val="0"/>
        <c:axId val="172896128"/>
        <c:axId val="172896912"/>
      </c:lineChart>
      <c:lineChart>
        <c:grouping val="standard"/>
        <c:varyColors val="0"/>
        <c:ser>
          <c:idx val="1"/>
          <c:order val="1"/>
          <c:tx>
            <c:v>Amido</c:v>
          </c:tx>
          <c:spPr>
            <a:ln w="1905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Resumo!$K$7:$K$28</c:f>
              <c:numCache>
                <c:formatCode>0</c:formatCode>
                <c:ptCount val="22"/>
                <c:pt idx="0">
                  <c:v>22.2</c:v>
                </c:pt>
                <c:pt idx="1">
                  <c:v>28.450000000000003</c:v>
                </c:pt>
                <c:pt idx="2">
                  <c:v>27.4</c:v>
                </c:pt>
                <c:pt idx="3">
                  <c:v>28.524999999999999</c:v>
                </c:pt>
                <c:pt idx="4">
                  <c:v>26.950000000000003</c:v>
                </c:pt>
                <c:pt idx="5">
                  <c:v>23.1</c:v>
                </c:pt>
                <c:pt idx="6">
                  <c:v>27.424999999999997</c:v>
                </c:pt>
                <c:pt idx="7">
                  <c:v>27.05</c:v>
                </c:pt>
                <c:pt idx="8">
                  <c:v>25.725000000000001</c:v>
                </c:pt>
                <c:pt idx="9">
                  <c:v>28.625</c:v>
                </c:pt>
                <c:pt idx="10">
                  <c:v>33.85</c:v>
                </c:pt>
                <c:pt idx="11">
                  <c:v>36.5</c:v>
                </c:pt>
                <c:pt idx="12">
                  <c:v>27.200000000000003</c:v>
                </c:pt>
                <c:pt idx="13">
                  <c:v>35.024999999999999</c:v>
                </c:pt>
                <c:pt idx="14">
                  <c:v>31.474999999999998</c:v>
                </c:pt>
                <c:pt idx="15">
                  <c:v>31.966666666666665</c:v>
                </c:pt>
                <c:pt idx="16">
                  <c:v>33.049999999999997</c:v>
                </c:pt>
                <c:pt idx="17">
                  <c:v>34</c:v>
                </c:pt>
                <c:pt idx="18">
                  <c:v>34.35</c:v>
                </c:pt>
                <c:pt idx="19">
                  <c:v>33.674999999999997</c:v>
                </c:pt>
                <c:pt idx="20">
                  <c:v>36.924999999999997</c:v>
                </c:pt>
                <c:pt idx="21">
                  <c:v>36.300000000000004</c:v>
                </c:pt>
              </c:numCache>
            </c:numRef>
          </c:val>
          <c:smooth val="0"/>
        </c:ser>
        <c:ser>
          <c:idx val="2"/>
          <c:order val="2"/>
          <c:tx>
            <c:v>FDN</c:v>
          </c:tx>
          <c:spPr>
            <a:ln w="19050" cap="rnd">
              <a:solidFill>
                <a:srgbClr val="00B05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Resumo!$L$7:$L$28</c:f>
              <c:numCache>
                <c:formatCode>0</c:formatCode>
                <c:ptCount val="22"/>
                <c:pt idx="0">
                  <c:v>49.85</c:v>
                </c:pt>
                <c:pt idx="1">
                  <c:v>43.674999999999997</c:v>
                </c:pt>
                <c:pt idx="2">
                  <c:v>44.75</c:v>
                </c:pt>
                <c:pt idx="3">
                  <c:v>44</c:v>
                </c:pt>
                <c:pt idx="4">
                  <c:v>40.525000000000006</c:v>
                </c:pt>
                <c:pt idx="5">
                  <c:v>46.125</c:v>
                </c:pt>
                <c:pt idx="6">
                  <c:v>45.425000000000004</c:v>
                </c:pt>
                <c:pt idx="7">
                  <c:v>46.424999999999997</c:v>
                </c:pt>
                <c:pt idx="8">
                  <c:v>47.05</c:v>
                </c:pt>
                <c:pt idx="9">
                  <c:v>44.225000000000001</c:v>
                </c:pt>
                <c:pt idx="10">
                  <c:v>38.35</c:v>
                </c:pt>
                <c:pt idx="11">
                  <c:v>37.975000000000001</c:v>
                </c:pt>
                <c:pt idx="12">
                  <c:v>41.524999999999999</c:v>
                </c:pt>
                <c:pt idx="13">
                  <c:v>36.825000000000003</c:v>
                </c:pt>
                <c:pt idx="14">
                  <c:v>41.1</c:v>
                </c:pt>
                <c:pt idx="15">
                  <c:v>39.36666666666666</c:v>
                </c:pt>
                <c:pt idx="16">
                  <c:v>39.4</c:v>
                </c:pt>
                <c:pt idx="17">
                  <c:v>38.475000000000001</c:v>
                </c:pt>
                <c:pt idx="18">
                  <c:v>37.799999999999997</c:v>
                </c:pt>
                <c:pt idx="19">
                  <c:v>37.75</c:v>
                </c:pt>
                <c:pt idx="20">
                  <c:v>35.85</c:v>
                </c:pt>
                <c:pt idx="21">
                  <c:v>36.525000000000006</c:v>
                </c:pt>
              </c:numCache>
            </c:numRef>
          </c:val>
          <c:smooth val="0"/>
        </c:ser>
        <c:ser>
          <c:idx val="4"/>
          <c:order val="3"/>
          <c:tx>
            <c:v>FDN+Amido</c:v>
          </c:tx>
          <c:spPr>
            <a:ln w="19050" cap="rnd">
              <a:solidFill>
                <a:schemeClr val="accent5"/>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Resumo!$Q$7:$Q$28</c:f>
              <c:numCache>
                <c:formatCode>0</c:formatCode>
                <c:ptCount val="22"/>
                <c:pt idx="0">
                  <c:v>72.05</c:v>
                </c:pt>
                <c:pt idx="1">
                  <c:v>72.125</c:v>
                </c:pt>
                <c:pt idx="2">
                  <c:v>72.150000000000006</c:v>
                </c:pt>
                <c:pt idx="3">
                  <c:v>72.525000000000006</c:v>
                </c:pt>
                <c:pt idx="4">
                  <c:v>67.475000000000009</c:v>
                </c:pt>
                <c:pt idx="5">
                  <c:v>69.224999999999994</c:v>
                </c:pt>
                <c:pt idx="6">
                  <c:v>72.849999999999994</c:v>
                </c:pt>
                <c:pt idx="7">
                  <c:v>73.474999999999994</c:v>
                </c:pt>
                <c:pt idx="8">
                  <c:v>72.775000000000006</c:v>
                </c:pt>
                <c:pt idx="9">
                  <c:v>72.849999999999994</c:v>
                </c:pt>
                <c:pt idx="10">
                  <c:v>72.2</c:v>
                </c:pt>
                <c:pt idx="11">
                  <c:v>74.474999999999994</c:v>
                </c:pt>
                <c:pt idx="12">
                  <c:v>68.724999999999994</c:v>
                </c:pt>
                <c:pt idx="13">
                  <c:v>71.849999999999994</c:v>
                </c:pt>
                <c:pt idx="14">
                  <c:v>72.575000000000003</c:v>
                </c:pt>
                <c:pt idx="15">
                  <c:v>71.333333333333329</c:v>
                </c:pt>
                <c:pt idx="16">
                  <c:v>72.449999999999989</c:v>
                </c:pt>
                <c:pt idx="17">
                  <c:v>72.474999999999994</c:v>
                </c:pt>
                <c:pt idx="18">
                  <c:v>72.150000000000006</c:v>
                </c:pt>
                <c:pt idx="19">
                  <c:v>71.424999999999997</c:v>
                </c:pt>
                <c:pt idx="20">
                  <c:v>72.775000000000006</c:v>
                </c:pt>
                <c:pt idx="21">
                  <c:v>72.825000000000017</c:v>
                </c:pt>
              </c:numCache>
            </c:numRef>
          </c:val>
          <c:smooth val="0"/>
        </c:ser>
        <c:ser>
          <c:idx val="5"/>
          <c:order val="4"/>
          <c:tx>
            <c:strRef>
              <c:f>Resumo!$Q$6</c:f>
              <c:strCache>
                <c:ptCount val="1"/>
                <c:pt idx="0">
                  <c:v>Soma FDN+Amido</c:v>
                </c:pt>
              </c:strCache>
            </c:strRef>
          </c:tx>
          <c:spPr>
            <a:ln w="44450" cap="rnd">
              <a:solidFill>
                <a:srgbClr val="00B0F0"/>
              </a:solidFill>
              <a:round/>
            </a:ln>
            <a:effectLst/>
          </c:spPr>
          <c:marker>
            <c:symbol val="none"/>
          </c:marker>
          <c:trendline>
            <c:spPr>
              <a:ln w="25400" cap="sq">
                <a:solidFill>
                  <a:sysClr val="windowText" lastClr="000000"/>
                </a:solidFill>
                <a:prstDash val="dash"/>
              </a:ln>
              <a:effectLst/>
            </c:spPr>
            <c:trendlineType val="linear"/>
            <c:dispRSqr val="0"/>
            <c:dispEq val="0"/>
          </c:trendline>
          <c:val>
            <c:numRef>
              <c:f>Resumo!$Q$7:$Q$28</c:f>
              <c:numCache>
                <c:formatCode>0</c:formatCode>
                <c:ptCount val="22"/>
                <c:pt idx="0">
                  <c:v>72.05</c:v>
                </c:pt>
                <c:pt idx="1">
                  <c:v>72.125</c:v>
                </c:pt>
                <c:pt idx="2">
                  <c:v>72.150000000000006</c:v>
                </c:pt>
                <c:pt idx="3">
                  <c:v>72.525000000000006</c:v>
                </c:pt>
                <c:pt idx="4">
                  <c:v>67.475000000000009</c:v>
                </c:pt>
                <c:pt idx="5">
                  <c:v>69.224999999999994</c:v>
                </c:pt>
                <c:pt idx="6">
                  <c:v>72.849999999999994</c:v>
                </c:pt>
                <c:pt idx="7">
                  <c:v>73.474999999999994</c:v>
                </c:pt>
                <c:pt idx="8">
                  <c:v>72.775000000000006</c:v>
                </c:pt>
                <c:pt idx="9">
                  <c:v>72.849999999999994</c:v>
                </c:pt>
                <c:pt idx="10">
                  <c:v>72.2</c:v>
                </c:pt>
                <c:pt idx="11">
                  <c:v>74.474999999999994</c:v>
                </c:pt>
                <c:pt idx="12">
                  <c:v>68.724999999999994</c:v>
                </c:pt>
                <c:pt idx="13">
                  <c:v>71.849999999999994</c:v>
                </c:pt>
                <c:pt idx="14">
                  <c:v>72.575000000000003</c:v>
                </c:pt>
                <c:pt idx="15">
                  <c:v>71.333333333333329</c:v>
                </c:pt>
                <c:pt idx="16">
                  <c:v>72.449999999999989</c:v>
                </c:pt>
                <c:pt idx="17">
                  <c:v>72.474999999999994</c:v>
                </c:pt>
                <c:pt idx="18">
                  <c:v>72.150000000000006</c:v>
                </c:pt>
                <c:pt idx="19">
                  <c:v>71.424999999999997</c:v>
                </c:pt>
                <c:pt idx="20">
                  <c:v>72.775000000000006</c:v>
                </c:pt>
                <c:pt idx="21">
                  <c:v>72.825000000000017</c:v>
                </c:pt>
              </c:numCache>
            </c:numRef>
          </c:val>
          <c:smooth val="0"/>
        </c:ser>
        <c:dLbls>
          <c:showLegendKey val="0"/>
          <c:showVal val="0"/>
          <c:showCatName val="0"/>
          <c:showSerName val="0"/>
          <c:showPercent val="0"/>
          <c:showBubbleSize val="0"/>
        </c:dLbls>
        <c:marker val="1"/>
        <c:smooth val="0"/>
        <c:axId val="172898872"/>
        <c:axId val="172893384"/>
      </c:lineChart>
      <c:catAx>
        <c:axId val="1728961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72896912"/>
        <c:crosses val="autoZero"/>
        <c:auto val="1"/>
        <c:lblAlgn val="ctr"/>
        <c:lblOffset val="100"/>
        <c:noMultiLvlLbl val="0"/>
      </c:catAx>
      <c:valAx>
        <c:axId val="172896912"/>
        <c:scaling>
          <c:orientation val="minMax"/>
          <c:min val="66"/>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pt-BR" sz="1600" b="1" dirty="0" smtClean="0"/>
                  <a:t>NDT</a:t>
                </a:r>
                <a:r>
                  <a:rPr lang="pt-BR" sz="1600" b="1" baseline="0" dirty="0" smtClean="0"/>
                  <a:t> (%)</a:t>
                </a:r>
                <a:endParaRPr lang="pt-BR" sz="1600" b="1" dirty="0"/>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t-BR"/>
          </a:p>
        </c:txPr>
        <c:crossAx val="172896128"/>
        <c:crosses val="autoZero"/>
        <c:crossBetween val="between"/>
      </c:valAx>
      <c:valAx>
        <c:axId val="172893384"/>
        <c:scaling>
          <c:orientation val="minMax"/>
          <c:min val="2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BR" sz="1600" b="1" dirty="0" smtClean="0"/>
                  <a:t>( % da MS)</a:t>
                </a:r>
                <a:endParaRPr lang="pt-BR" sz="1600" b="1"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t-BR"/>
          </a:p>
        </c:txPr>
        <c:crossAx val="172898872"/>
        <c:crosses val="max"/>
        <c:crossBetween val="between"/>
        <c:majorUnit val="5"/>
      </c:valAx>
      <c:catAx>
        <c:axId val="172898872"/>
        <c:scaling>
          <c:orientation val="minMax"/>
        </c:scaling>
        <c:delete val="1"/>
        <c:axPos val="b"/>
        <c:majorTickMark val="out"/>
        <c:minorTickMark val="none"/>
        <c:tickLblPos val="nextTo"/>
        <c:crossAx val="17289338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pt-BR"/>
    </a:p>
  </c:txPr>
  <c:externalData r:id="rId4">
    <c:autoUpdate val="0"/>
  </c:externalData>
  <c:userShapes r:id="rId5"/>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a:t>Milho</a:t>
            </a:r>
            <a:r>
              <a:rPr lang="en-US" sz="2800" b="1" baseline="0"/>
              <a:t> Planta Inteira - </a:t>
            </a:r>
            <a:r>
              <a:rPr lang="en-US" sz="2800" b="1"/>
              <a:t>NDT vs Amido</a:t>
            </a:r>
          </a:p>
        </c:rich>
      </c:tx>
      <c:layout>
        <c:manualLayout>
          <c:xMode val="edge"/>
          <c:yMode val="edge"/>
          <c:x val="0.1448726766163895"/>
          <c:y val="2.6485790269245783E-3"/>
        </c:manualLayout>
      </c:layout>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scatterChart>
        <c:scatterStyle val="lineMarker"/>
        <c:varyColors val="0"/>
        <c:ser>
          <c:idx val="0"/>
          <c:order val="0"/>
          <c:tx>
            <c:strRef>
              <c:f>Resumo!$M$6</c:f>
              <c:strCache>
                <c:ptCount val="1"/>
                <c:pt idx="0">
                  <c:v>NDT</c:v>
                </c:pt>
              </c:strCache>
            </c:strRef>
          </c:tx>
          <c:spPr>
            <a:ln w="19050" cap="rnd">
              <a:noFill/>
              <a:round/>
            </a:ln>
            <a:effectLst/>
          </c:spPr>
          <c:marker>
            <c:symbol val="circle"/>
            <c:size val="5"/>
            <c:spPr>
              <a:solidFill>
                <a:schemeClr val="accent1"/>
              </a:solidFill>
              <a:ln w="9525">
                <a:solidFill>
                  <a:schemeClr val="accent1"/>
                </a:solidFill>
              </a:ln>
              <a:effectLst/>
            </c:spPr>
          </c:marker>
          <c:dPt>
            <c:idx val="0"/>
            <c:marker>
              <c:symbol val="circle"/>
              <c:size val="5"/>
              <c:spPr>
                <a:solidFill>
                  <a:srgbClr val="FF0000"/>
                </a:solidFill>
                <a:ln w="44450">
                  <a:solidFill>
                    <a:srgbClr val="FF0000"/>
                  </a:solidFill>
                </a:ln>
                <a:effectLst/>
              </c:spPr>
            </c:marker>
            <c:bubble3D val="0"/>
          </c:dPt>
          <c:dPt>
            <c:idx val="1"/>
            <c:marker>
              <c:symbol val="circle"/>
              <c:size val="5"/>
              <c:spPr>
                <a:solidFill>
                  <a:srgbClr val="0070C0"/>
                </a:solidFill>
                <a:ln w="44450">
                  <a:solidFill>
                    <a:schemeClr val="accent1"/>
                  </a:solidFill>
                </a:ln>
                <a:effectLst/>
              </c:spPr>
            </c:marker>
            <c:bubble3D val="0"/>
          </c:dPt>
          <c:dPt>
            <c:idx val="2"/>
            <c:marker>
              <c:symbol val="circle"/>
              <c:size val="5"/>
              <c:spPr>
                <a:solidFill>
                  <a:srgbClr val="FF0000"/>
                </a:solidFill>
                <a:ln w="44450">
                  <a:solidFill>
                    <a:srgbClr val="FF0000"/>
                  </a:solidFill>
                </a:ln>
                <a:effectLst/>
              </c:spPr>
            </c:marker>
            <c:bubble3D val="0"/>
          </c:dPt>
          <c:dPt>
            <c:idx val="3"/>
            <c:marker>
              <c:symbol val="circle"/>
              <c:size val="5"/>
              <c:spPr>
                <a:solidFill>
                  <a:srgbClr val="FF0000"/>
                </a:solidFill>
                <a:ln w="44450">
                  <a:solidFill>
                    <a:srgbClr val="FF0000"/>
                  </a:solidFill>
                </a:ln>
                <a:effectLst/>
              </c:spPr>
            </c:marker>
            <c:bubble3D val="0"/>
          </c:dPt>
          <c:dPt>
            <c:idx val="4"/>
            <c:marker>
              <c:symbol val="circle"/>
              <c:size val="5"/>
              <c:spPr>
                <a:solidFill>
                  <a:srgbClr val="FF0000"/>
                </a:solidFill>
                <a:ln w="44450">
                  <a:solidFill>
                    <a:srgbClr val="FF0000"/>
                  </a:solidFill>
                </a:ln>
                <a:effectLst/>
              </c:spPr>
            </c:marker>
            <c:bubble3D val="0"/>
          </c:dPt>
          <c:dPt>
            <c:idx val="5"/>
            <c:marker>
              <c:symbol val="circle"/>
              <c:size val="5"/>
              <c:spPr>
                <a:solidFill>
                  <a:srgbClr val="FF0000"/>
                </a:solidFill>
                <a:ln w="44450">
                  <a:solidFill>
                    <a:srgbClr val="FF0000"/>
                  </a:solidFill>
                </a:ln>
                <a:effectLst/>
              </c:spPr>
            </c:marker>
            <c:bubble3D val="0"/>
          </c:dPt>
          <c:dPt>
            <c:idx val="6"/>
            <c:marker>
              <c:symbol val="circle"/>
              <c:size val="5"/>
              <c:spPr>
                <a:solidFill>
                  <a:srgbClr val="FF0000"/>
                </a:solidFill>
                <a:ln w="44450">
                  <a:solidFill>
                    <a:srgbClr val="FF0000"/>
                  </a:solidFill>
                </a:ln>
                <a:effectLst/>
              </c:spPr>
            </c:marker>
            <c:bubble3D val="0"/>
          </c:dPt>
          <c:dPt>
            <c:idx val="7"/>
            <c:marker>
              <c:symbol val="circle"/>
              <c:size val="5"/>
              <c:spPr>
                <a:solidFill>
                  <a:srgbClr val="FF0000"/>
                </a:solidFill>
                <a:ln w="44450">
                  <a:solidFill>
                    <a:srgbClr val="FF0000"/>
                  </a:solidFill>
                </a:ln>
                <a:effectLst/>
              </c:spPr>
            </c:marker>
            <c:bubble3D val="0"/>
          </c:dPt>
          <c:dPt>
            <c:idx val="8"/>
            <c:marker>
              <c:symbol val="circle"/>
              <c:size val="5"/>
              <c:spPr>
                <a:solidFill>
                  <a:srgbClr val="FF0000"/>
                </a:solidFill>
                <a:ln w="44450">
                  <a:solidFill>
                    <a:srgbClr val="FF0000"/>
                  </a:solidFill>
                </a:ln>
                <a:effectLst/>
              </c:spPr>
            </c:marker>
            <c:bubble3D val="0"/>
          </c:dPt>
          <c:dPt>
            <c:idx val="9"/>
            <c:marker>
              <c:symbol val="circle"/>
              <c:size val="5"/>
              <c:spPr>
                <a:solidFill>
                  <a:srgbClr val="FF0000"/>
                </a:solidFill>
                <a:ln w="44450">
                  <a:solidFill>
                    <a:srgbClr val="FF0000"/>
                  </a:solidFill>
                </a:ln>
                <a:effectLst/>
              </c:spPr>
            </c:marker>
            <c:bubble3D val="0"/>
          </c:dPt>
          <c:dPt>
            <c:idx val="10"/>
            <c:marker>
              <c:symbol val="circle"/>
              <c:size val="5"/>
              <c:spPr>
                <a:solidFill>
                  <a:schemeClr val="accent1"/>
                </a:solidFill>
                <a:ln w="44450">
                  <a:solidFill>
                    <a:schemeClr val="accent1"/>
                  </a:solidFill>
                </a:ln>
                <a:effectLst/>
              </c:spPr>
            </c:marker>
            <c:bubble3D val="0"/>
          </c:dPt>
          <c:dPt>
            <c:idx val="11"/>
            <c:marker>
              <c:symbol val="circle"/>
              <c:size val="5"/>
              <c:spPr>
                <a:solidFill>
                  <a:srgbClr val="FF0000"/>
                </a:solidFill>
                <a:ln w="44450">
                  <a:solidFill>
                    <a:srgbClr val="FF0000"/>
                  </a:solidFill>
                </a:ln>
                <a:effectLst/>
              </c:spPr>
            </c:marker>
            <c:bubble3D val="0"/>
          </c:dPt>
          <c:dPt>
            <c:idx val="12"/>
            <c:marker>
              <c:symbol val="circle"/>
              <c:size val="5"/>
              <c:spPr>
                <a:solidFill>
                  <a:srgbClr val="FF0000"/>
                </a:solidFill>
                <a:ln w="44450">
                  <a:solidFill>
                    <a:srgbClr val="FF0000"/>
                  </a:solidFill>
                </a:ln>
                <a:effectLst/>
              </c:spPr>
            </c:marker>
            <c:bubble3D val="0"/>
          </c:dPt>
          <c:dPt>
            <c:idx val="13"/>
            <c:marker>
              <c:symbol val="circle"/>
              <c:size val="5"/>
              <c:spPr>
                <a:solidFill>
                  <a:schemeClr val="accent1"/>
                </a:solidFill>
                <a:ln w="44450">
                  <a:solidFill>
                    <a:schemeClr val="accent1"/>
                  </a:solidFill>
                </a:ln>
                <a:effectLst/>
              </c:spPr>
            </c:marker>
            <c:bubble3D val="0"/>
          </c:dPt>
          <c:dPt>
            <c:idx val="14"/>
            <c:marker>
              <c:symbol val="circle"/>
              <c:size val="5"/>
              <c:spPr>
                <a:solidFill>
                  <a:schemeClr val="accent1"/>
                </a:solidFill>
                <a:ln w="44450">
                  <a:solidFill>
                    <a:schemeClr val="accent1"/>
                  </a:solidFill>
                </a:ln>
                <a:effectLst/>
              </c:spPr>
            </c:marker>
            <c:bubble3D val="0"/>
          </c:dPt>
          <c:dPt>
            <c:idx val="15"/>
            <c:marker>
              <c:symbol val="circle"/>
              <c:size val="5"/>
              <c:spPr>
                <a:solidFill>
                  <a:schemeClr val="accent1"/>
                </a:solidFill>
                <a:ln w="44450">
                  <a:solidFill>
                    <a:schemeClr val="accent1"/>
                  </a:solidFill>
                </a:ln>
                <a:effectLst/>
              </c:spPr>
            </c:marker>
            <c:bubble3D val="0"/>
          </c:dPt>
          <c:dPt>
            <c:idx val="16"/>
            <c:marker>
              <c:symbol val="circle"/>
              <c:size val="5"/>
              <c:spPr>
                <a:solidFill>
                  <a:schemeClr val="accent1"/>
                </a:solidFill>
                <a:ln w="44450">
                  <a:solidFill>
                    <a:schemeClr val="accent1"/>
                  </a:solidFill>
                </a:ln>
                <a:effectLst/>
              </c:spPr>
            </c:marker>
            <c:bubble3D val="0"/>
          </c:dPt>
          <c:dPt>
            <c:idx val="17"/>
            <c:marker>
              <c:symbol val="circle"/>
              <c:size val="5"/>
              <c:spPr>
                <a:solidFill>
                  <a:schemeClr val="accent1"/>
                </a:solidFill>
                <a:ln w="44450">
                  <a:solidFill>
                    <a:schemeClr val="accent1"/>
                  </a:solidFill>
                </a:ln>
                <a:effectLst/>
              </c:spPr>
            </c:marker>
            <c:bubble3D val="0"/>
          </c:dPt>
          <c:dPt>
            <c:idx val="18"/>
            <c:marker>
              <c:symbol val="circle"/>
              <c:size val="5"/>
              <c:spPr>
                <a:solidFill>
                  <a:schemeClr val="accent1"/>
                </a:solidFill>
                <a:ln w="44450">
                  <a:solidFill>
                    <a:schemeClr val="accent1"/>
                  </a:solidFill>
                </a:ln>
                <a:effectLst/>
              </c:spPr>
            </c:marker>
            <c:bubble3D val="0"/>
          </c:dPt>
          <c:dPt>
            <c:idx val="19"/>
            <c:marker>
              <c:symbol val="circle"/>
              <c:size val="5"/>
              <c:spPr>
                <a:solidFill>
                  <a:schemeClr val="accent1"/>
                </a:solidFill>
                <a:ln w="44450">
                  <a:solidFill>
                    <a:schemeClr val="accent1"/>
                  </a:solidFill>
                </a:ln>
                <a:effectLst/>
              </c:spPr>
            </c:marker>
            <c:bubble3D val="0"/>
          </c:dPt>
          <c:dPt>
            <c:idx val="20"/>
            <c:marker>
              <c:symbol val="circle"/>
              <c:size val="5"/>
              <c:spPr>
                <a:solidFill>
                  <a:schemeClr val="accent1"/>
                </a:solidFill>
                <a:ln w="44450">
                  <a:solidFill>
                    <a:schemeClr val="accent1"/>
                  </a:solidFill>
                </a:ln>
                <a:effectLst/>
              </c:spPr>
            </c:marker>
            <c:bubble3D val="0"/>
          </c:dPt>
          <c:dPt>
            <c:idx val="21"/>
            <c:marker>
              <c:symbol val="circle"/>
              <c:size val="5"/>
              <c:spPr>
                <a:solidFill>
                  <a:schemeClr val="accent1"/>
                </a:solidFill>
                <a:ln w="44450">
                  <a:solidFill>
                    <a:schemeClr val="accent1"/>
                  </a:solidFill>
                </a:ln>
                <a:effectLst/>
              </c:spPr>
            </c:marker>
            <c:bubble3D val="0"/>
          </c:dPt>
          <c:trendline>
            <c:spPr>
              <a:ln w="19050" cap="rnd">
                <a:solidFill>
                  <a:schemeClr val="accent1"/>
                </a:solidFill>
                <a:prstDash val="sysDot"/>
              </a:ln>
              <a:effectLst/>
            </c:spPr>
            <c:trendlineType val="linear"/>
            <c:dispRSqr val="1"/>
            <c:dispEq val="1"/>
            <c:trendlineLbl>
              <c:layout>
                <c:manualLayout>
                  <c:x val="-0.36566316710411201"/>
                  <c:y val="-6.7632327209098869E-2"/>
                </c:manualLayout>
              </c:layout>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trendlineLbl>
          </c:trendline>
          <c:xVal>
            <c:numRef>
              <c:f>Resumo!$K$7:$K$28</c:f>
              <c:numCache>
                <c:formatCode>0</c:formatCode>
                <c:ptCount val="22"/>
                <c:pt idx="0">
                  <c:v>22.2</c:v>
                </c:pt>
                <c:pt idx="1">
                  <c:v>28.450000000000003</c:v>
                </c:pt>
                <c:pt idx="2">
                  <c:v>27.4</c:v>
                </c:pt>
                <c:pt idx="3">
                  <c:v>28.524999999999999</c:v>
                </c:pt>
                <c:pt idx="4">
                  <c:v>26.950000000000003</c:v>
                </c:pt>
                <c:pt idx="5">
                  <c:v>23.1</c:v>
                </c:pt>
                <c:pt idx="6">
                  <c:v>27.424999999999997</c:v>
                </c:pt>
                <c:pt idx="7">
                  <c:v>27.05</c:v>
                </c:pt>
                <c:pt idx="8">
                  <c:v>25.725000000000001</c:v>
                </c:pt>
                <c:pt idx="9">
                  <c:v>28.625</c:v>
                </c:pt>
                <c:pt idx="10">
                  <c:v>33.85</c:v>
                </c:pt>
                <c:pt idx="11">
                  <c:v>36.5</c:v>
                </c:pt>
                <c:pt idx="12">
                  <c:v>27.200000000000003</c:v>
                </c:pt>
                <c:pt idx="13">
                  <c:v>35.024999999999999</c:v>
                </c:pt>
                <c:pt idx="14">
                  <c:v>31.474999999999998</c:v>
                </c:pt>
                <c:pt idx="15">
                  <c:v>31.966666666666665</c:v>
                </c:pt>
                <c:pt idx="16">
                  <c:v>33.049999999999997</c:v>
                </c:pt>
                <c:pt idx="17">
                  <c:v>34</c:v>
                </c:pt>
                <c:pt idx="18">
                  <c:v>34.35</c:v>
                </c:pt>
                <c:pt idx="19">
                  <c:v>33.674999999999997</c:v>
                </c:pt>
                <c:pt idx="20">
                  <c:v>36.924999999999997</c:v>
                </c:pt>
                <c:pt idx="21">
                  <c:v>36.300000000000004</c:v>
                </c:pt>
              </c:numCache>
            </c:numRef>
          </c:xVal>
          <c:yVal>
            <c:numRef>
              <c:f>Resumo!$M$7:$M$28</c:f>
              <c:numCache>
                <c:formatCode>0</c:formatCode>
                <c:ptCount val="22"/>
                <c:pt idx="0">
                  <c:v>68</c:v>
                </c:pt>
                <c:pt idx="1">
                  <c:v>69.25</c:v>
                </c:pt>
                <c:pt idx="2">
                  <c:v>69.25</c:v>
                </c:pt>
                <c:pt idx="3">
                  <c:v>69.75</c:v>
                </c:pt>
                <c:pt idx="4">
                  <c:v>70</c:v>
                </c:pt>
                <c:pt idx="5">
                  <c:v>70</c:v>
                </c:pt>
                <c:pt idx="6">
                  <c:v>70.25</c:v>
                </c:pt>
                <c:pt idx="7">
                  <c:v>70.5</c:v>
                </c:pt>
                <c:pt idx="8">
                  <c:v>70.5</c:v>
                </c:pt>
                <c:pt idx="9">
                  <c:v>71</c:v>
                </c:pt>
                <c:pt idx="10">
                  <c:v>71.25</c:v>
                </c:pt>
                <c:pt idx="11">
                  <c:v>71.5</c:v>
                </c:pt>
                <c:pt idx="12">
                  <c:v>71.75</c:v>
                </c:pt>
                <c:pt idx="13">
                  <c:v>72.5</c:v>
                </c:pt>
                <c:pt idx="14">
                  <c:v>72.5</c:v>
                </c:pt>
                <c:pt idx="15">
                  <c:v>72.583333333333329</c:v>
                </c:pt>
                <c:pt idx="16">
                  <c:v>73.25</c:v>
                </c:pt>
                <c:pt idx="17">
                  <c:v>73.25</c:v>
                </c:pt>
                <c:pt idx="18">
                  <c:v>73.25</c:v>
                </c:pt>
                <c:pt idx="19">
                  <c:v>73.5</c:v>
                </c:pt>
                <c:pt idx="20">
                  <c:v>74</c:v>
                </c:pt>
                <c:pt idx="21">
                  <c:v>74.5</c:v>
                </c:pt>
              </c:numCache>
            </c:numRef>
          </c:yVal>
          <c:smooth val="0"/>
        </c:ser>
        <c:dLbls>
          <c:showLegendKey val="0"/>
          <c:showVal val="0"/>
          <c:showCatName val="0"/>
          <c:showSerName val="0"/>
          <c:showPercent val="0"/>
          <c:showBubbleSize val="0"/>
        </c:dLbls>
        <c:axId val="172895736"/>
        <c:axId val="172892992"/>
      </c:scatterChart>
      <c:valAx>
        <c:axId val="172895736"/>
        <c:scaling>
          <c:orientation val="minMax"/>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r>
                  <a:rPr lang="en-US" sz="1800" b="1"/>
                  <a:t>Amido (% MS)</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pt-BR"/>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t-BR"/>
          </a:p>
        </c:txPr>
        <c:crossAx val="172892992"/>
        <c:crosses val="autoZero"/>
        <c:crossBetween val="midCat"/>
      </c:valAx>
      <c:valAx>
        <c:axId val="1728929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1"/>
                  <a:t>NDT (%)</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728957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Resumo!$M$6</c:f>
              <c:strCache>
                <c:ptCount val="1"/>
                <c:pt idx="0">
                  <c:v>NDT</c:v>
                </c:pt>
              </c:strCache>
            </c:strRef>
          </c:tx>
          <c:spPr>
            <a:ln w="190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Resumo!$A$7:$A$28</c:f>
              <c:strCache>
                <c:ptCount val="22"/>
                <c:pt idx="0">
                  <c:v>Safrinha</c:v>
                </c:pt>
                <c:pt idx="1">
                  <c:v>Safra</c:v>
                </c:pt>
                <c:pt idx="2">
                  <c:v>Safrinha</c:v>
                </c:pt>
                <c:pt idx="3">
                  <c:v>Safrinha</c:v>
                </c:pt>
                <c:pt idx="4">
                  <c:v>Safrinha</c:v>
                </c:pt>
                <c:pt idx="5">
                  <c:v>Safrinha</c:v>
                </c:pt>
                <c:pt idx="6">
                  <c:v>Safrinha</c:v>
                </c:pt>
                <c:pt idx="7">
                  <c:v>Safrinha</c:v>
                </c:pt>
                <c:pt idx="8">
                  <c:v>Safrinha</c:v>
                </c:pt>
                <c:pt idx="9">
                  <c:v>Safrinha</c:v>
                </c:pt>
                <c:pt idx="10">
                  <c:v>Safra</c:v>
                </c:pt>
                <c:pt idx="11">
                  <c:v>Safrinha</c:v>
                </c:pt>
                <c:pt idx="12">
                  <c:v>Safrinha</c:v>
                </c:pt>
                <c:pt idx="13">
                  <c:v>Safra</c:v>
                </c:pt>
                <c:pt idx="14">
                  <c:v>Safra</c:v>
                </c:pt>
                <c:pt idx="15">
                  <c:v>Safra</c:v>
                </c:pt>
                <c:pt idx="16">
                  <c:v>Safra</c:v>
                </c:pt>
                <c:pt idx="17">
                  <c:v>Safra</c:v>
                </c:pt>
                <c:pt idx="18">
                  <c:v>Safra</c:v>
                </c:pt>
                <c:pt idx="19">
                  <c:v>Safra</c:v>
                </c:pt>
                <c:pt idx="20">
                  <c:v>Safra</c:v>
                </c:pt>
                <c:pt idx="21">
                  <c:v>Safra</c:v>
                </c:pt>
              </c:strCache>
            </c:strRef>
          </c:cat>
          <c:val>
            <c:numRef>
              <c:f>Resumo!$M$7:$M$28</c:f>
              <c:numCache>
                <c:formatCode>0</c:formatCode>
                <c:ptCount val="22"/>
                <c:pt idx="0">
                  <c:v>68</c:v>
                </c:pt>
                <c:pt idx="1">
                  <c:v>69.25</c:v>
                </c:pt>
                <c:pt idx="2">
                  <c:v>69.25</c:v>
                </c:pt>
                <c:pt idx="3">
                  <c:v>69.75</c:v>
                </c:pt>
                <c:pt idx="4">
                  <c:v>70</c:v>
                </c:pt>
                <c:pt idx="5">
                  <c:v>70</c:v>
                </c:pt>
                <c:pt idx="6">
                  <c:v>70.25</c:v>
                </c:pt>
                <c:pt idx="7">
                  <c:v>70.5</c:v>
                </c:pt>
                <c:pt idx="8">
                  <c:v>70.5</c:v>
                </c:pt>
                <c:pt idx="9">
                  <c:v>71</c:v>
                </c:pt>
                <c:pt idx="10">
                  <c:v>71.25</c:v>
                </c:pt>
                <c:pt idx="11">
                  <c:v>71.5</c:v>
                </c:pt>
                <c:pt idx="12">
                  <c:v>71.75</c:v>
                </c:pt>
                <c:pt idx="13">
                  <c:v>72.5</c:v>
                </c:pt>
                <c:pt idx="14">
                  <c:v>72.5</c:v>
                </c:pt>
                <c:pt idx="15">
                  <c:v>72.583333333333329</c:v>
                </c:pt>
                <c:pt idx="16">
                  <c:v>73.25</c:v>
                </c:pt>
                <c:pt idx="17">
                  <c:v>73.25</c:v>
                </c:pt>
                <c:pt idx="18">
                  <c:v>73.25</c:v>
                </c:pt>
                <c:pt idx="19">
                  <c:v>73.5</c:v>
                </c:pt>
                <c:pt idx="20">
                  <c:v>74</c:v>
                </c:pt>
                <c:pt idx="21">
                  <c:v>74.5</c:v>
                </c:pt>
              </c:numCache>
            </c:numRef>
          </c:val>
          <c:smooth val="0"/>
        </c:ser>
        <c:dLbls>
          <c:showLegendKey val="0"/>
          <c:showVal val="0"/>
          <c:showCatName val="0"/>
          <c:showSerName val="0"/>
          <c:showPercent val="0"/>
          <c:showBubbleSize val="0"/>
        </c:dLbls>
        <c:marker val="1"/>
        <c:smooth val="0"/>
        <c:axId val="172894168"/>
        <c:axId val="172897304"/>
      </c:lineChart>
      <c:lineChart>
        <c:grouping val="standard"/>
        <c:varyColors val="0"/>
        <c:ser>
          <c:idx val="1"/>
          <c:order val="1"/>
          <c:tx>
            <c:v>Amido</c:v>
          </c:tx>
          <c:spPr>
            <a:ln w="1905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Resumo!$K$7:$K$28</c:f>
              <c:numCache>
                <c:formatCode>0</c:formatCode>
                <c:ptCount val="22"/>
                <c:pt idx="0">
                  <c:v>22.2</c:v>
                </c:pt>
                <c:pt idx="1">
                  <c:v>28.450000000000003</c:v>
                </c:pt>
                <c:pt idx="2">
                  <c:v>27.4</c:v>
                </c:pt>
                <c:pt idx="3">
                  <c:v>28.524999999999999</c:v>
                </c:pt>
                <c:pt idx="4">
                  <c:v>26.950000000000003</c:v>
                </c:pt>
                <c:pt idx="5">
                  <c:v>23.1</c:v>
                </c:pt>
                <c:pt idx="6">
                  <c:v>27.424999999999997</c:v>
                </c:pt>
                <c:pt idx="7">
                  <c:v>27.05</c:v>
                </c:pt>
                <c:pt idx="8">
                  <c:v>25.725000000000001</c:v>
                </c:pt>
                <c:pt idx="9">
                  <c:v>28.625</c:v>
                </c:pt>
                <c:pt idx="10">
                  <c:v>33.85</c:v>
                </c:pt>
                <c:pt idx="11">
                  <c:v>36.5</c:v>
                </c:pt>
                <c:pt idx="12">
                  <c:v>27.200000000000003</c:v>
                </c:pt>
                <c:pt idx="13">
                  <c:v>35.024999999999999</c:v>
                </c:pt>
                <c:pt idx="14">
                  <c:v>31.474999999999998</c:v>
                </c:pt>
                <c:pt idx="15">
                  <c:v>31.966666666666665</c:v>
                </c:pt>
                <c:pt idx="16">
                  <c:v>33.049999999999997</c:v>
                </c:pt>
                <c:pt idx="17">
                  <c:v>34</c:v>
                </c:pt>
                <c:pt idx="18">
                  <c:v>34.35</c:v>
                </c:pt>
                <c:pt idx="19">
                  <c:v>33.674999999999997</c:v>
                </c:pt>
                <c:pt idx="20">
                  <c:v>36.924999999999997</c:v>
                </c:pt>
                <c:pt idx="21">
                  <c:v>36.300000000000004</c:v>
                </c:pt>
              </c:numCache>
            </c:numRef>
          </c:val>
          <c:smooth val="0"/>
        </c:ser>
        <c:dLbls>
          <c:showLegendKey val="0"/>
          <c:showVal val="0"/>
          <c:showCatName val="0"/>
          <c:showSerName val="0"/>
          <c:showPercent val="0"/>
          <c:showBubbleSize val="0"/>
        </c:dLbls>
        <c:marker val="1"/>
        <c:smooth val="0"/>
        <c:axId val="172897696"/>
        <c:axId val="172896520"/>
      </c:lineChart>
      <c:catAx>
        <c:axId val="172894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72897304"/>
        <c:crosses val="autoZero"/>
        <c:auto val="1"/>
        <c:lblAlgn val="ctr"/>
        <c:lblOffset val="100"/>
        <c:noMultiLvlLbl val="0"/>
      </c:catAx>
      <c:valAx>
        <c:axId val="172897304"/>
        <c:scaling>
          <c:orientation val="minMax"/>
          <c:min val="6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pt-BR" sz="1600" b="1" dirty="0" smtClean="0"/>
                  <a:t>NDT</a:t>
                </a:r>
                <a:r>
                  <a:rPr lang="pt-BR" sz="1600" b="1" baseline="0" dirty="0" smtClean="0"/>
                  <a:t> (%)</a:t>
                </a:r>
                <a:endParaRPr lang="pt-BR" sz="1600" b="1" dirty="0"/>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t-BR"/>
          </a:p>
        </c:txPr>
        <c:crossAx val="172894168"/>
        <c:crosses val="autoZero"/>
        <c:crossBetween val="between"/>
      </c:valAx>
      <c:valAx>
        <c:axId val="172896520"/>
        <c:scaling>
          <c:orientation val="minMax"/>
          <c:min val="2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BR" sz="1600" b="1" dirty="0" smtClean="0"/>
                  <a:t>( % da MS)</a:t>
                </a:r>
                <a:endParaRPr lang="pt-BR" sz="1600" b="1"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t-BR"/>
          </a:p>
        </c:txPr>
        <c:crossAx val="172897696"/>
        <c:crosses val="max"/>
        <c:crossBetween val="between"/>
        <c:majorUnit val="5"/>
      </c:valAx>
      <c:catAx>
        <c:axId val="172897696"/>
        <c:scaling>
          <c:orientation val="minMax"/>
        </c:scaling>
        <c:delete val="1"/>
        <c:axPos val="b"/>
        <c:majorTickMark val="out"/>
        <c:minorTickMark val="none"/>
        <c:tickLblPos val="nextTo"/>
        <c:crossAx val="172896520"/>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pt-BR"/>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90634051741785E-2"/>
          <c:y val="6.2337188320209971E-2"/>
          <c:w val="0.85410032889880338"/>
          <c:h val="0.7776843421916011"/>
        </c:manualLayout>
      </c:layout>
      <c:scatterChart>
        <c:scatterStyle val="lineMarker"/>
        <c:varyColors val="0"/>
        <c:ser>
          <c:idx val="0"/>
          <c:order val="0"/>
          <c:spPr>
            <a:ln w="47625">
              <a:noFill/>
            </a:ln>
          </c:spPr>
          <c:marker>
            <c:spPr>
              <a:solidFill>
                <a:schemeClr val="tx1"/>
              </a:solidFill>
              <a:ln>
                <a:solidFill>
                  <a:schemeClr val="tx1"/>
                </a:solidFill>
              </a:ln>
            </c:spPr>
          </c:marker>
          <c:trendline>
            <c:spPr>
              <a:ln w="19050">
                <a:solidFill>
                  <a:schemeClr val="tx1"/>
                </a:solidFill>
              </a:ln>
            </c:spPr>
            <c:trendlineType val="linear"/>
            <c:dispRSqr val="0"/>
            <c:dispEq val="0"/>
          </c:trendline>
          <c:xVal>
            <c:numRef>
              <c:f>REST!$E$2:$E$37</c:f>
              <c:numCache>
                <c:formatCode>0.000</c:formatCode>
                <c:ptCount val="36"/>
                <c:pt idx="0">
                  <c:v>1.47652117704309E-2</c:v>
                </c:pt>
                <c:pt idx="1">
                  <c:v>6.8687161518987301E-3</c:v>
                </c:pt>
                <c:pt idx="2">
                  <c:v>9.9016116595744604E-3</c:v>
                </c:pt>
                <c:pt idx="3">
                  <c:v>7.9687834625302208E-3</c:v>
                </c:pt>
                <c:pt idx="4">
                  <c:v>1.18041850433603E-2</c:v>
                </c:pt>
                <c:pt idx="5">
                  <c:v>1.30280981655117E-2</c:v>
                </c:pt>
                <c:pt idx="6">
                  <c:v>1.01862583731343E-2</c:v>
                </c:pt>
                <c:pt idx="7">
                  <c:v>1.39218741938202E-2</c:v>
                </c:pt>
                <c:pt idx="8">
                  <c:v>1.07087457431157E-2</c:v>
                </c:pt>
                <c:pt idx="9">
                  <c:v>1.12555262213639E-2</c:v>
                </c:pt>
                <c:pt idx="10">
                  <c:v>1.5167113065573799E-2</c:v>
                </c:pt>
                <c:pt idx="11">
                  <c:v>1.1396467565885599E-2</c:v>
                </c:pt>
                <c:pt idx="12" formatCode="0.00">
                  <c:v>3.9103915394888097E-2</c:v>
                </c:pt>
                <c:pt idx="13" formatCode="0.00">
                  <c:v>3.0287126461753699E-2</c:v>
                </c:pt>
                <c:pt idx="14" formatCode="0.00">
                  <c:v>4.0617801896087199E-2</c:v>
                </c:pt>
                <c:pt idx="15" formatCode="0.00">
                  <c:v>3.7550695689026303E-2</c:v>
                </c:pt>
                <c:pt idx="16" formatCode="0.00">
                  <c:v>3.2850598075655199E-2</c:v>
                </c:pt>
                <c:pt idx="17" formatCode="0.00">
                  <c:v>4.2042456291628102E-2</c:v>
                </c:pt>
                <c:pt idx="18" formatCode="0.00">
                  <c:v>6.8781705646018806E-2</c:v>
                </c:pt>
                <c:pt idx="19" formatCode="0.00">
                  <c:v>7.2069769090941496E-2</c:v>
                </c:pt>
                <c:pt idx="20" formatCode="0.00">
                  <c:v>3.9837434040980398E-2</c:v>
                </c:pt>
                <c:pt idx="21" formatCode="0.00">
                  <c:v>5.57115009072148E-2</c:v>
                </c:pt>
                <c:pt idx="22" formatCode="0.00">
                  <c:v>5.8510438514280103E-2</c:v>
                </c:pt>
                <c:pt idx="23" formatCode="0.00">
                  <c:v>6.1395053624723299E-2</c:v>
                </c:pt>
                <c:pt idx="24">
                  <c:v>4.6956452585438298E-2</c:v>
                </c:pt>
                <c:pt idx="25">
                  <c:v>5.3292442613923997E-2</c:v>
                </c:pt>
                <c:pt idx="26">
                  <c:v>4.8032616361702099E-2</c:v>
                </c:pt>
                <c:pt idx="27">
                  <c:v>4.7697412993553602E-2</c:v>
                </c:pt>
                <c:pt idx="28">
                  <c:v>4.4369771731100197E-2</c:v>
                </c:pt>
                <c:pt idx="29">
                  <c:v>4.41794602651919E-2</c:v>
                </c:pt>
                <c:pt idx="30">
                  <c:v>7.1952248593184498E-2</c:v>
                </c:pt>
                <c:pt idx="31">
                  <c:v>8.1118175073033705E-2</c:v>
                </c:pt>
                <c:pt idx="32">
                  <c:v>7.2592278756659606E-2</c:v>
                </c:pt>
                <c:pt idx="33">
                  <c:v>6.0120661764290401E-2</c:v>
                </c:pt>
                <c:pt idx="34">
                  <c:v>6.7465479377049206E-2</c:v>
                </c:pt>
                <c:pt idx="35">
                  <c:v>6.9986854398085094E-2</c:v>
                </c:pt>
              </c:numCache>
            </c:numRef>
          </c:xVal>
          <c:yVal>
            <c:numRef>
              <c:f>REST!$J$2:$J$37</c:f>
              <c:numCache>
                <c:formatCode>General</c:formatCode>
                <c:ptCount val="36"/>
                <c:pt idx="0">
                  <c:v>41.88</c:v>
                </c:pt>
                <c:pt idx="1">
                  <c:v>43.62</c:v>
                </c:pt>
                <c:pt idx="2">
                  <c:v>43.16</c:v>
                </c:pt>
                <c:pt idx="3">
                  <c:v>46.9</c:v>
                </c:pt>
                <c:pt idx="4">
                  <c:v>43.51</c:v>
                </c:pt>
                <c:pt idx="5">
                  <c:v>45.12</c:v>
                </c:pt>
                <c:pt idx="6">
                  <c:v>48.75</c:v>
                </c:pt>
                <c:pt idx="7">
                  <c:v>47.76</c:v>
                </c:pt>
                <c:pt idx="8">
                  <c:v>46.84</c:v>
                </c:pt>
                <c:pt idx="9">
                  <c:v>48.1</c:v>
                </c:pt>
                <c:pt idx="10">
                  <c:v>47.39</c:v>
                </c:pt>
                <c:pt idx="11">
                  <c:v>45.71</c:v>
                </c:pt>
                <c:pt idx="12">
                  <c:v>49.55</c:v>
                </c:pt>
                <c:pt idx="13">
                  <c:v>46.96</c:v>
                </c:pt>
                <c:pt idx="14">
                  <c:v>48.64</c:v>
                </c:pt>
                <c:pt idx="15">
                  <c:v>44.41</c:v>
                </c:pt>
                <c:pt idx="16">
                  <c:v>47.86</c:v>
                </c:pt>
                <c:pt idx="17">
                  <c:v>48.81</c:v>
                </c:pt>
                <c:pt idx="18">
                  <c:v>62.47</c:v>
                </c:pt>
                <c:pt idx="19">
                  <c:v>62.35</c:v>
                </c:pt>
                <c:pt idx="20">
                  <c:v>61.49</c:v>
                </c:pt>
                <c:pt idx="21">
                  <c:v>63.35</c:v>
                </c:pt>
                <c:pt idx="22">
                  <c:v>61.71</c:v>
                </c:pt>
                <c:pt idx="23">
                  <c:v>59.91</c:v>
                </c:pt>
                <c:pt idx="24">
                  <c:v>59.21</c:v>
                </c:pt>
                <c:pt idx="25">
                  <c:v>56.56</c:v>
                </c:pt>
                <c:pt idx="26">
                  <c:v>61.49</c:v>
                </c:pt>
                <c:pt idx="27">
                  <c:v>58.08</c:v>
                </c:pt>
                <c:pt idx="28">
                  <c:v>58.72</c:v>
                </c:pt>
                <c:pt idx="29">
                  <c:v>55.97</c:v>
                </c:pt>
                <c:pt idx="30">
                  <c:v>68.739999999999995</c:v>
                </c:pt>
                <c:pt idx="31">
                  <c:v>65.47</c:v>
                </c:pt>
                <c:pt idx="32">
                  <c:v>62.03</c:v>
                </c:pt>
                <c:pt idx="33">
                  <c:v>65.709999999999994</c:v>
                </c:pt>
                <c:pt idx="34">
                  <c:v>66.180000000000007</c:v>
                </c:pt>
                <c:pt idx="35">
                  <c:v>67.319999999999993</c:v>
                </c:pt>
              </c:numCache>
            </c:numRef>
          </c:yVal>
          <c:smooth val="0"/>
          <c:extLst xmlns:c16r2="http://schemas.microsoft.com/office/drawing/2015/06/chart">
            <c:ext xmlns:c16="http://schemas.microsoft.com/office/drawing/2014/chart" uri="{C3380CC4-5D6E-409C-BE32-E72D297353CC}">
              <c16:uniqueId val="{00000001-771D-4BEA-8DFC-9CEF9918D2B7}"/>
            </c:ext>
          </c:extLst>
        </c:ser>
        <c:dLbls>
          <c:showLegendKey val="0"/>
          <c:showVal val="0"/>
          <c:showCatName val="0"/>
          <c:showSerName val="0"/>
          <c:showPercent val="0"/>
          <c:showBubbleSize val="0"/>
        </c:dLbls>
        <c:axId val="154012232"/>
        <c:axId val="154015368"/>
      </c:scatterChart>
      <c:valAx>
        <c:axId val="154012232"/>
        <c:scaling>
          <c:orientation val="minMax"/>
          <c:max val="8.0000000000000016E-2"/>
          <c:min val="0"/>
        </c:scaling>
        <c:delete val="0"/>
        <c:axPos val="b"/>
        <c:title>
          <c:tx>
            <c:rich>
              <a:bodyPr/>
              <a:lstStyle/>
              <a:p>
                <a:pPr>
                  <a:defRPr/>
                </a:pPr>
                <a:r>
                  <a:rPr lang="en-US" dirty="0" err="1"/>
                  <a:t>Nitrogênio</a:t>
                </a:r>
                <a:r>
                  <a:rPr lang="en-US" dirty="0"/>
                  <a:t> </a:t>
                </a:r>
                <a:r>
                  <a:rPr lang="en-US" dirty="0" err="1"/>
                  <a:t>amoniacal</a:t>
                </a:r>
                <a:r>
                  <a:rPr lang="en-US" dirty="0"/>
                  <a:t> (% N)</a:t>
                </a:r>
              </a:p>
            </c:rich>
          </c:tx>
          <c:layout>
            <c:manualLayout>
              <c:xMode val="edge"/>
              <c:yMode val="edge"/>
              <c:x val="0.36353021382708478"/>
              <c:y val="0.93510504957460017"/>
            </c:manualLayout>
          </c:layout>
          <c:overlay val="0"/>
        </c:title>
        <c:numFmt formatCode="0.000" sourceLinked="1"/>
        <c:majorTickMark val="out"/>
        <c:minorTickMark val="none"/>
        <c:tickLblPos val="nextTo"/>
        <c:spPr>
          <a:ln w="19050">
            <a:solidFill>
              <a:schemeClr val="tx1"/>
            </a:solidFill>
          </a:ln>
        </c:spPr>
        <c:txPr>
          <a:bodyPr/>
          <a:lstStyle/>
          <a:p>
            <a:pPr>
              <a:defRPr>
                <a:solidFill>
                  <a:schemeClr val="bg1"/>
                </a:solidFill>
              </a:defRPr>
            </a:pPr>
            <a:endParaRPr lang="pt-BR"/>
          </a:p>
        </c:txPr>
        <c:crossAx val="154015368"/>
        <c:crosses val="autoZero"/>
        <c:crossBetween val="midCat"/>
        <c:majorUnit val="5.000000000000001E-2"/>
      </c:valAx>
      <c:valAx>
        <c:axId val="154015368"/>
        <c:scaling>
          <c:orientation val="minMax"/>
          <c:max val="70"/>
          <c:min val="40"/>
        </c:scaling>
        <c:delete val="0"/>
        <c:axPos val="l"/>
        <c:title>
          <c:tx>
            <c:rich>
              <a:bodyPr rot="-5400000" vert="horz"/>
              <a:lstStyle/>
              <a:p>
                <a:pPr>
                  <a:defRPr/>
                </a:pPr>
                <a:r>
                  <a:rPr lang="en-US" dirty="0"/>
                  <a:t>Digestibilidade de </a:t>
                </a:r>
                <a:r>
                  <a:rPr lang="en-US" dirty="0" err="1"/>
                  <a:t>amido</a:t>
                </a:r>
                <a:r>
                  <a:rPr lang="en-US" dirty="0"/>
                  <a:t> </a:t>
                </a:r>
                <a:r>
                  <a:rPr lang="en-US" i="1" dirty="0"/>
                  <a:t>in vitro</a:t>
                </a:r>
                <a:r>
                  <a:rPr lang="en-US" dirty="0"/>
                  <a:t>-7h (%)</a:t>
                </a:r>
              </a:p>
            </c:rich>
          </c:tx>
          <c:layout>
            <c:manualLayout>
              <c:xMode val="edge"/>
              <c:yMode val="edge"/>
              <c:x val="1.802526034437047E-3"/>
              <c:y val="5.369062042099567E-2"/>
            </c:manualLayout>
          </c:layout>
          <c:overlay val="0"/>
        </c:title>
        <c:numFmt formatCode="General" sourceLinked="1"/>
        <c:majorTickMark val="out"/>
        <c:minorTickMark val="none"/>
        <c:tickLblPos val="nextTo"/>
        <c:spPr>
          <a:ln w="19050">
            <a:solidFill>
              <a:schemeClr val="tx1"/>
            </a:solidFill>
          </a:ln>
        </c:spPr>
        <c:crossAx val="154012232"/>
        <c:crosses val="autoZero"/>
        <c:crossBetween val="midCat"/>
        <c:majorUnit val="10"/>
      </c:valAx>
    </c:plotArea>
    <c:plotVisOnly val="1"/>
    <c:dispBlanksAs val="gap"/>
    <c:showDLblsOverMax val="0"/>
  </c:chart>
  <c:txPr>
    <a:bodyPr/>
    <a:lstStyle/>
    <a:p>
      <a:pPr>
        <a:defRPr sz="1600" b="1">
          <a:latin typeface="Arial" panose="020B0604020202020204" pitchFamily="34" charset="0"/>
          <a:cs typeface="Arial" panose="020B0604020202020204" pitchFamily="34" charset="0"/>
        </a:defRPr>
      </a:pPr>
      <a:endParaRPr lang="pt-BR"/>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sz="2800" b="1" dirty="0" err="1" smtClean="0"/>
              <a:t>Snaplage</a:t>
            </a:r>
            <a:r>
              <a:rPr lang="pt-BR" sz="2800" b="1" baseline="0" dirty="0" smtClean="0"/>
              <a:t> – Safra </a:t>
            </a:r>
            <a:r>
              <a:rPr lang="pt-BR" sz="2800" b="1" baseline="0" dirty="0" err="1" smtClean="0"/>
              <a:t>vs</a:t>
            </a:r>
            <a:r>
              <a:rPr lang="pt-BR" sz="2800" b="1" baseline="0" dirty="0" smtClean="0"/>
              <a:t> Safrinha (2016-2018)</a:t>
            </a:r>
            <a:endParaRPr lang="pt-BR" sz="2800" b="1"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Resumão!$B$3</c:f>
              <c:strCache>
                <c:ptCount val="1"/>
                <c:pt idx="0">
                  <c:v>Grãos (%)</c:v>
                </c:pt>
              </c:strCache>
            </c:strRef>
          </c:tx>
          <c:spPr>
            <a:solidFill>
              <a:srgbClr val="FFC0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Resumão!$C$1:$H$2</c:f>
              <c:multiLvlStrCache>
                <c:ptCount val="6"/>
                <c:lvl>
                  <c:pt idx="0">
                    <c:v>Média</c:v>
                  </c:pt>
                  <c:pt idx="1">
                    <c:v>Min</c:v>
                  </c:pt>
                  <c:pt idx="2">
                    <c:v>Max</c:v>
                  </c:pt>
                  <c:pt idx="3">
                    <c:v>Média</c:v>
                  </c:pt>
                  <c:pt idx="4">
                    <c:v>Min</c:v>
                  </c:pt>
                  <c:pt idx="5">
                    <c:v>Max</c:v>
                  </c:pt>
                </c:lvl>
                <c:lvl>
                  <c:pt idx="0">
                    <c:v> Safra</c:v>
                  </c:pt>
                  <c:pt idx="3">
                    <c:v>Safrinha</c:v>
                  </c:pt>
                </c:lvl>
              </c:multiLvlStrCache>
            </c:multiLvlStrRef>
          </c:cat>
          <c:val>
            <c:numRef>
              <c:f>Resumão!$C$3:$H$3</c:f>
              <c:numCache>
                <c:formatCode>General</c:formatCode>
                <c:ptCount val="6"/>
                <c:pt idx="0">
                  <c:v>69</c:v>
                </c:pt>
                <c:pt idx="1">
                  <c:v>61.3</c:v>
                </c:pt>
                <c:pt idx="2">
                  <c:v>82.4</c:v>
                </c:pt>
                <c:pt idx="3">
                  <c:v>61.1</c:v>
                </c:pt>
                <c:pt idx="4">
                  <c:v>45.8</c:v>
                </c:pt>
                <c:pt idx="5">
                  <c:v>80</c:v>
                </c:pt>
              </c:numCache>
            </c:numRef>
          </c:val>
        </c:ser>
        <c:ser>
          <c:idx val="1"/>
          <c:order val="1"/>
          <c:tx>
            <c:strRef>
              <c:f>Resumão!$B$4</c:f>
              <c:strCache>
                <c:ptCount val="1"/>
                <c:pt idx="0">
                  <c:v>Sabugo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Resumão!$C$1:$H$2</c:f>
              <c:multiLvlStrCache>
                <c:ptCount val="6"/>
                <c:lvl>
                  <c:pt idx="0">
                    <c:v>Média</c:v>
                  </c:pt>
                  <c:pt idx="1">
                    <c:v>Min</c:v>
                  </c:pt>
                  <c:pt idx="2">
                    <c:v>Max</c:v>
                  </c:pt>
                  <c:pt idx="3">
                    <c:v>Média</c:v>
                  </c:pt>
                  <c:pt idx="4">
                    <c:v>Min</c:v>
                  </c:pt>
                  <c:pt idx="5">
                    <c:v>Max</c:v>
                  </c:pt>
                </c:lvl>
                <c:lvl>
                  <c:pt idx="0">
                    <c:v> Safra</c:v>
                  </c:pt>
                  <c:pt idx="3">
                    <c:v>Safrinha</c:v>
                  </c:pt>
                </c:lvl>
              </c:multiLvlStrCache>
            </c:multiLvlStrRef>
          </c:cat>
          <c:val>
            <c:numRef>
              <c:f>Resumão!$C$4:$H$4</c:f>
              <c:numCache>
                <c:formatCode>General</c:formatCode>
                <c:ptCount val="6"/>
                <c:pt idx="0">
                  <c:v>15</c:v>
                </c:pt>
                <c:pt idx="1">
                  <c:v>9.4</c:v>
                </c:pt>
                <c:pt idx="2">
                  <c:v>22.1</c:v>
                </c:pt>
                <c:pt idx="3">
                  <c:v>15.2</c:v>
                </c:pt>
                <c:pt idx="4">
                  <c:v>9.3800000000000008</c:v>
                </c:pt>
                <c:pt idx="5">
                  <c:v>26.9</c:v>
                </c:pt>
              </c:numCache>
            </c:numRef>
          </c:val>
        </c:ser>
        <c:ser>
          <c:idx val="2"/>
          <c:order val="2"/>
          <c:tx>
            <c:strRef>
              <c:f>Resumão!$B$5</c:f>
              <c:strCache>
                <c:ptCount val="1"/>
                <c:pt idx="0">
                  <c:v>Palha (%)</c:v>
                </c:pt>
              </c:strCache>
            </c:strRef>
          </c:tx>
          <c:spPr>
            <a:solidFill>
              <a:schemeClr val="accent2">
                <a:lumMod val="75000"/>
              </a:schemeClr>
            </a:solidFill>
            <a:ln>
              <a:noFill/>
            </a:ln>
            <a:effectLst/>
          </c:spPr>
          <c:invertIfNegative val="0"/>
          <c:dLbls>
            <c:dLbl>
              <c:idx val="0"/>
              <c:layout>
                <c:manualLayout>
                  <c:x val="1.2944535214741655E-2"/>
                  <c:y val="-2.9934699927026426E-3"/>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9416802822112528E-2"/>
                  <c:y val="-8.980409978107598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dLbl>
            <c:dLbl>
              <c:idx val="4"/>
              <c:layout>
                <c:manualLayout>
                  <c:x val="8.0903345092135526E-3"/>
                  <c:y val="-8.9804099781075983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Resumão!$C$1:$H$2</c:f>
              <c:multiLvlStrCache>
                <c:ptCount val="6"/>
                <c:lvl>
                  <c:pt idx="0">
                    <c:v>Média</c:v>
                  </c:pt>
                  <c:pt idx="1">
                    <c:v>Min</c:v>
                  </c:pt>
                  <c:pt idx="2">
                    <c:v>Max</c:v>
                  </c:pt>
                  <c:pt idx="3">
                    <c:v>Média</c:v>
                  </c:pt>
                  <c:pt idx="4">
                    <c:v>Min</c:v>
                  </c:pt>
                  <c:pt idx="5">
                    <c:v>Max</c:v>
                  </c:pt>
                </c:lvl>
                <c:lvl>
                  <c:pt idx="0">
                    <c:v> Safra</c:v>
                  </c:pt>
                  <c:pt idx="3">
                    <c:v>Safrinha</c:v>
                  </c:pt>
                </c:lvl>
              </c:multiLvlStrCache>
            </c:multiLvlStrRef>
          </c:cat>
          <c:val>
            <c:numRef>
              <c:f>Resumão!$C$5:$H$5</c:f>
              <c:numCache>
                <c:formatCode>General</c:formatCode>
                <c:ptCount val="6"/>
                <c:pt idx="0">
                  <c:v>15.8</c:v>
                </c:pt>
                <c:pt idx="1">
                  <c:v>7.5</c:v>
                </c:pt>
                <c:pt idx="2">
                  <c:v>21.6</c:v>
                </c:pt>
                <c:pt idx="3">
                  <c:v>23.7</c:v>
                </c:pt>
                <c:pt idx="4">
                  <c:v>10.7</c:v>
                </c:pt>
                <c:pt idx="5">
                  <c:v>38.5</c:v>
                </c:pt>
              </c:numCache>
            </c:numRef>
          </c:val>
        </c:ser>
        <c:dLbls>
          <c:showLegendKey val="0"/>
          <c:showVal val="0"/>
          <c:showCatName val="0"/>
          <c:showSerName val="0"/>
          <c:showPercent val="0"/>
          <c:showBubbleSize val="0"/>
        </c:dLbls>
        <c:gapWidth val="150"/>
        <c:axId val="172899656"/>
        <c:axId val="172892208"/>
      </c:barChart>
      <c:catAx>
        <c:axId val="172899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t-BR"/>
          </a:p>
        </c:txPr>
        <c:crossAx val="172892208"/>
        <c:crosses val="autoZero"/>
        <c:auto val="1"/>
        <c:lblAlgn val="ctr"/>
        <c:lblOffset val="100"/>
        <c:noMultiLvlLbl val="0"/>
      </c:catAx>
      <c:valAx>
        <c:axId val="1728922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BR" sz="1600" b="1" dirty="0" smtClean="0"/>
                  <a:t>(% MS)</a:t>
                </a:r>
                <a:endParaRPr lang="pt-BR" sz="1600" b="1"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72899656"/>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userShapes r:id="rId4"/>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sz="2400" b="1" dirty="0" err="1" smtClean="0"/>
              <a:t>Snaplage</a:t>
            </a:r>
            <a:r>
              <a:rPr lang="pt-BR" sz="2400" b="1" dirty="0" smtClean="0"/>
              <a:t> Safra </a:t>
            </a:r>
            <a:r>
              <a:rPr lang="pt-BR" sz="2400" b="1" dirty="0" err="1" smtClean="0"/>
              <a:t>vs</a:t>
            </a:r>
            <a:r>
              <a:rPr lang="pt-BR" sz="2400" b="1" dirty="0" smtClean="0"/>
              <a:t> Safrinha</a:t>
            </a:r>
            <a:r>
              <a:rPr lang="pt-BR" sz="2400" b="1" baseline="0" dirty="0" smtClean="0"/>
              <a:t>  - </a:t>
            </a:r>
            <a:r>
              <a:rPr lang="pt-BR" sz="2400" b="1" dirty="0" smtClean="0"/>
              <a:t>BR &amp; US</a:t>
            </a:r>
            <a:endParaRPr lang="pt-BR" sz="2400" b="1"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manualLayout>
          <c:layoutTarget val="inner"/>
          <c:xMode val="edge"/>
          <c:yMode val="edge"/>
          <c:x val="4.8787111893999376E-2"/>
          <c:y val="0.13474613931785356"/>
          <c:w val="0.93527807279301955"/>
          <c:h val="0.61721776284116581"/>
        </c:manualLayout>
      </c:layout>
      <c:barChart>
        <c:barDir val="col"/>
        <c:grouping val="clustered"/>
        <c:varyColors val="0"/>
        <c:ser>
          <c:idx val="0"/>
          <c:order val="0"/>
          <c:tx>
            <c:strRef>
              <c:f>Resumão!$C$39</c:f>
              <c:strCache>
                <c:ptCount val="1"/>
                <c:pt idx="0">
                  <c:v>Grãos (%)</c:v>
                </c:pt>
              </c:strCache>
            </c:strRef>
          </c:tx>
          <c:spPr>
            <a:solidFill>
              <a:srgbClr val="FFC000"/>
            </a:solidFill>
            <a:ln>
              <a:noFill/>
            </a:ln>
            <a:effectLst/>
          </c:spPr>
          <c:invertIfNegative val="0"/>
          <c:dPt>
            <c:idx val="4"/>
            <c:invertIfNegative val="0"/>
            <c:bubble3D val="0"/>
            <c:spPr>
              <a:solidFill>
                <a:srgbClr val="00B050"/>
              </a:solidFill>
              <a:ln>
                <a:noFill/>
              </a:ln>
              <a:effectLst/>
            </c:spPr>
          </c:dPt>
          <c:dPt>
            <c:idx val="5"/>
            <c:invertIfNegative val="0"/>
            <c:bubble3D val="0"/>
            <c:spPr>
              <a:solidFill>
                <a:srgbClr val="00B050"/>
              </a:solidFill>
              <a:ln>
                <a:noFill/>
              </a:ln>
              <a:effectLst/>
            </c:spPr>
          </c:dPt>
          <c:dPt>
            <c:idx val="6"/>
            <c:invertIfNegative val="0"/>
            <c:bubble3D val="0"/>
            <c:spPr>
              <a:solidFill>
                <a:srgbClr val="00B050"/>
              </a:solidFill>
              <a:ln>
                <a:noFill/>
              </a:ln>
              <a:effectLst/>
            </c:spPr>
          </c:dPt>
          <c:dPt>
            <c:idx val="7"/>
            <c:invertIfNegative val="0"/>
            <c:bubble3D val="0"/>
            <c:spPr>
              <a:solidFill>
                <a:srgbClr val="00B050"/>
              </a:solidFill>
              <a:ln>
                <a:noFill/>
              </a:ln>
              <a:effectLst/>
            </c:spPr>
          </c:dPt>
          <c:dPt>
            <c:idx val="8"/>
            <c:invertIfNegative val="0"/>
            <c:bubble3D val="0"/>
            <c:spPr>
              <a:solidFill>
                <a:srgbClr val="00B050"/>
              </a:solidFill>
              <a:ln>
                <a:noFill/>
              </a:ln>
              <a:effectLst/>
            </c:spPr>
          </c:dPt>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4486195739073198E-3"/>
                  <c:y val="2.351590564011406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Resumão!$B$40:$B$48</c:f>
              <c:strCache>
                <c:ptCount val="9"/>
                <c:pt idx="0">
                  <c:v>Sant´Anna (2020)</c:v>
                </c:pt>
                <c:pt idx="1">
                  <c:v>ESALQ LAB (2020)</c:v>
                </c:pt>
                <c:pt idx="2">
                  <c:v>Salvo (2019)</c:v>
                </c:pt>
                <c:pt idx="3">
                  <c:v>Safrinha Bastos (2019) Lima (2020)</c:v>
                </c:pt>
                <c:pt idx="4">
                  <c:v>3RLab (2015)</c:v>
                </c:pt>
                <c:pt idx="5">
                  <c:v>Safra Bastos (2019) Lima (2020)</c:v>
                </c:pt>
                <c:pt idx="6">
                  <c:v>Swanson (2009)</c:v>
                </c:pt>
                <c:pt idx="7">
                  <c:v>Shaver&amp;Digman (2013)</c:v>
                </c:pt>
                <c:pt idx="8">
                  <c:v>Mahana (2010)</c:v>
                </c:pt>
              </c:strCache>
            </c:strRef>
          </c:cat>
          <c:val>
            <c:numRef>
              <c:f>Resumão!$C$40:$C$48</c:f>
              <c:numCache>
                <c:formatCode>0.0</c:formatCode>
                <c:ptCount val="9"/>
                <c:pt idx="0" formatCode="General">
                  <c:v>55</c:v>
                </c:pt>
                <c:pt idx="1">
                  <c:v>57.071428571428577</c:v>
                </c:pt>
                <c:pt idx="2">
                  <c:v>59.428571428571438</c:v>
                </c:pt>
                <c:pt idx="3" formatCode="General">
                  <c:v>61.1</c:v>
                </c:pt>
                <c:pt idx="4">
                  <c:v>66.971428571428575</c:v>
                </c:pt>
                <c:pt idx="5" formatCode="General">
                  <c:v>69</c:v>
                </c:pt>
                <c:pt idx="6" formatCode="General">
                  <c:v>75</c:v>
                </c:pt>
                <c:pt idx="7">
                  <c:v>79.714285714285708</c:v>
                </c:pt>
                <c:pt idx="8">
                  <c:v>84.342857142857142</c:v>
                </c:pt>
              </c:numCache>
            </c:numRef>
          </c:val>
        </c:ser>
        <c:ser>
          <c:idx val="1"/>
          <c:order val="1"/>
          <c:tx>
            <c:strRef>
              <c:f>Resumão!$D$39</c:f>
              <c:strCache>
                <c:ptCount val="1"/>
                <c:pt idx="0">
                  <c:v>Sabugo (%)</c:v>
                </c:pt>
              </c:strCache>
            </c:strRef>
          </c:tx>
          <c:spPr>
            <a:solidFill>
              <a:schemeClr val="accent2"/>
            </a:solidFill>
            <a:ln>
              <a:no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4"/>
              <c:layout/>
              <c:showLegendKey val="0"/>
              <c:showVal val="1"/>
              <c:showCatName val="0"/>
              <c:showSerName val="0"/>
              <c:showPercent val="0"/>
              <c:showBubbleSize val="0"/>
              <c:extLst>
                <c:ext xmlns:c15="http://schemas.microsoft.com/office/drawing/2012/chart" uri="{CE6537A1-D6FC-4f65-9D91-7224C49458BB}">
                  <c15:layout/>
                </c:ext>
              </c:extLst>
            </c:dLbl>
            <c:dLbl>
              <c:idx val="8"/>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Resumão!$B$40:$B$48</c:f>
              <c:strCache>
                <c:ptCount val="9"/>
                <c:pt idx="0">
                  <c:v>Sant´Anna (2020)</c:v>
                </c:pt>
                <c:pt idx="1">
                  <c:v>ESALQ LAB (2020)</c:v>
                </c:pt>
                <c:pt idx="2">
                  <c:v>Salvo (2019)</c:v>
                </c:pt>
                <c:pt idx="3">
                  <c:v>Safrinha Bastos (2019) Lima (2020)</c:v>
                </c:pt>
                <c:pt idx="4">
                  <c:v>3RLab (2015)</c:v>
                </c:pt>
                <c:pt idx="5">
                  <c:v>Safra Bastos (2019) Lima (2020)</c:v>
                </c:pt>
                <c:pt idx="6">
                  <c:v>Swanson (2009)</c:v>
                </c:pt>
                <c:pt idx="7">
                  <c:v>Shaver&amp;Digman (2013)</c:v>
                </c:pt>
                <c:pt idx="8">
                  <c:v>Mahana (2010)</c:v>
                </c:pt>
              </c:strCache>
            </c:strRef>
          </c:cat>
          <c:val>
            <c:numRef>
              <c:f>Resumão!$D$40:$D$48</c:f>
              <c:numCache>
                <c:formatCode>0.0</c:formatCode>
                <c:ptCount val="9"/>
                <c:pt idx="0" formatCode="General">
                  <c:v>25</c:v>
                </c:pt>
                <c:pt idx="1">
                  <c:v>25.757142857142853</c:v>
                </c:pt>
                <c:pt idx="2">
                  <c:v>24.342857142857138</c:v>
                </c:pt>
                <c:pt idx="3" formatCode="General">
                  <c:v>15.2</c:v>
                </c:pt>
                <c:pt idx="4">
                  <c:v>19.817142857142855</c:v>
                </c:pt>
                <c:pt idx="5" formatCode="General">
                  <c:v>15</c:v>
                </c:pt>
                <c:pt idx="6" formatCode="General">
                  <c:v>15</c:v>
                </c:pt>
                <c:pt idx="7">
                  <c:v>12.171428571428574</c:v>
                </c:pt>
                <c:pt idx="8">
                  <c:v>9.394285714285715</c:v>
                </c:pt>
              </c:numCache>
            </c:numRef>
          </c:val>
        </c:ser>
        <c:ser>
          <c:idx val="2"/>
          <c:order val="2"/>
          <c:tx>
            <c:strRef>
              <c:f>Resumão!$E$39</c:f>
              <c:strCache>
                <c:ptCount val="1"/>
                <c:pt idx="0">
                  <c:v>Palha (%)</c:v>
                </c:pt>
              </c:strCache>
            </c:strRef>
          </c:tx>
          <c:spPr>
            <a:solidFill>
              <a:schemeClr val="accent2">
                <a:lumMod val="75000"/>
              </a:schemeClr>
            </a:solidFill>
            <a:ln>
              <a:no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Lst>
            </c:dLbl>
            <c:dLbl>
              <c:idx val="4"/>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1.0735522140051959E-2"/>
                  <c:y val="8.8184646150427735E-3"/>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Resumão!$B$40:$B$48</c:f>
              <c:strCache>
                <c:ptCount val="9"/>
                <c:pt idx="0">
                  <c:v>Sant´Anna (2020)</c:v>
                </c:pt>
                <c:pt idx="1">
                  <c:v>ESALQ LAB (2020)</c:v>
                </c:pt>
                <c:pt idx="2">
                  <c:v>Salvo (2019)</c:v>
                </c:pt>
                <c:pt idx="3">
                  <c:v>Safrinha Bastos (2019) Lima (2020)</c:v>
                </c:pt>
                <c:pt idx="4">
                  <c:v>3RLab (2015)</c:v>
                </c:pt>
                <c:pt idx="5">
                  <c:v>Safra Bastos (2019) Lima (2020)</c:v>
                </c:pt>
                <c:pt idx="6">
                  <c:v>Swanson (2009)</c:v>
                </c:pt>
                <c:pt idx="7">
                  <c:v>Shaver&amp;Digman (2013)</c:v>
                </c:pt>
                <c:pt idx="8">
                  <c:v>Mahana (2010)</c:v>
                </c:pt>
              </c:strCache>
            </c:strRef>
          </c:cat>
          <c:val>
            <c:numRef>
              <c:f>Resumão!$E$40:$E$48</c:f>
              <c:numCache>
                <c:formatCode>0.0</c:formatCode>
                <c:ptCount val="9"/>
                <c:pt idx="0" formatCode="General">
                  <c:v>20</c:v>
                </c:pt>
                <c:pt idx="1">
                  <c:v>17.171428571428571</c:v>
                </c:pt>
                <c:pt idx="2">
                  <c:v>16.228571428571424</c:v>
                </c:pt>
                <c:pt idx="3" formatCode="General">
                  <c:v>23.7</c:v>
                </c:pt>
                <c:pt idx="4">
                  <c:v>13.21142857142857</c:v>
                </c:pt>
                <c:pt idx="5" formatCode="General">
                  <c:v>15.8</c:v>
                </c:pt>
                <c:pt idx="6" formatCode="General">
                  <c:v>10</c:v>
                </c:pt>
                <c:pt idx="7">
                  <c:v>8.1142857142857174</c:v>
                </c:pt>
                <c:pt idx="8">
                  <c:v>6.2628571428571433</c:v>
                </c:pt>
              </c:numCache>
            </c:numRef>
          </c:val>
        </c:ser>
        <c:dLbls>
          <c:showLegendKey val="0"/>
          <c:showVal val="0"/>
          <c:showCatName val="0"/>
          <c:showSerName val="0"/>
          <c:showPercent val="0"/>
          <c:showBubbleSize val="0"/>
        </c:dLbls>
        <c:gapWidth val="219"/>
        <c:overlap val="-27"/>
        <c:axId val="172895344"/>
        <c:axId val="174081312"/>
      </c:barChart>
      <c:lineChart>
        <c:grouping val="standard"/>
        <c:varyColors val="0"/>
        <c:ser>
          <c:idx val="3"/>
          <c:order val="3"/>
          <c:tx>
            <c:strRef>
              <c:f>Resumão!$F$39</c:f>
              <c:strCache>
                <c:ptCount val="1"/>
                <c:pt idx="0">
                  <c:v>NDT estimado (%)</c:v>
                </c:pt>
              </c:strCache>
            </c:strRef>
          </c:tx>
          <c:spPr>
            <a:ln w="28575" cap="rnd">
              <a:solidFill>
                <a:schemeClr val="accent1"/>
              </a:solidFill>
              <a:round/>
            </a:ln>
            <a:effectLst/>
          </c:spPr>
          <c:marker>
            <c:symbol val="none"/>
          </c:marker>
          <c:dLbls>
            <c:dLbl>
              <c:idx val="8"/>
              <c:layout>
                <c:manualLayout>
                  <c:x val="-2.1651217497572844E-2"/>
                  <c:y val="-4.798702921897567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pt-B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Resumão!$B$40:$B$48</c:f>
              <c:strCache>
                <c:ptCount val="9"/>
                <c:pt idx="0">
                  <c:v>Sant´Anna (2020)</c:v>
                </c:pt>
                <c:pt idx="1">
                  <c:v>ESALQ LAB (2020)</c:v>
                </c:pt>
                <c:pt idx="2">
                  <c:v>Salvo (2019)</c:v>
                </c:pt>
                <c:pt idx="3">
                  <c:v>Safrinha Bastos (2019) Lima (2020)</c:v>
                </c:pt>
                <c:pt idx="4">
                  <c:v>3RLab (2015)</c:v>
                </c:pt>
                <c:pt idx="5">
                  <c:v>Safra Bastos (2019) Lima (2020)</c:v>
                </c:pt>
                <c:pt idx="6">
                  <c:v>Swanson (2009)</c:v>
                </c:pt>
                <c:pt idx="7">
                  <c:v>Shaver&amp;Digman (2013)</c:v>
                </c:pt>
                <c:pt idx="8">
                  <c:v>Mahana (2010)</c:v>
                </c:pt>
              </c:strCache>
            </c:strRef>
          </c:cat>
          <c:val>
            <c:numRef>
              <c:f>Resumão!$F$40:$F$48</c:f>
              <c:numCache>
                <c:formatCode>0.0</c:formatCode>
                <c:ptCount val="9"/>
                <c:pt idx="0">
                  <c:v>71.550000000000011</c:v>
                </c:pt>
                <c:pt idx="1">
                  <c:v>71.641571428571424</c:v>
                </c:pt>
                <c:pt idx="2">
                  <c:v>72.155428571428573</c:v>
                </c:pt>
                <c:pt idx="3">
                  <c:v>73.985000000000014</c:v>
                </c:pt>
                <c:pt idx="4">
                  <c:v>73.799771428571432</c:v>
                </c:pt>
                <c:pt idx="5">
                  <c:v>74.75</c:v>
                </c:pt>
                <c:pt idx="6">
                  <c:v>75.550000000000011</c:v>
                </c:pt>
                <c:pt idx="7">
                  <c:v>76.577714285714293</c:v>
                </c:pt>
                <c:pt idx="8">
                  <c:v>77.586742857142866</c:v>
                </c:pt>
              </c:numCache>
            </c:numRef>
          </c:val>
          <c:smooth val="0"/>
        </c:ser>
        <c:ser>
          <c:idx val="4"/>
          <c:order val="4"/>
          <c:tx>
            <c:strRef>
              <c:f>Resumão!$G$39</c:f>
              <c:strCache>
                <c:ptCount val="1"/>
                <c:pt idx="0">
                  <c:v>FDN(%)</c:v>
                </c:pt>
              </c:strCache>
            </c:strRef>
          </c:tx>
          <c:spPr>
            <a:ln w="28575" cap="rnd">
              <a:solidFill>
                <a:schemeClr val="accent5"/>
              </a:solidFill>
              <a:prstDash val="sysDash"/>
              <a:round/>
            </a:ln>
            <a:effectLst/>
          </c:spPr>
          <c:marker>
            <c:symbol val="none"/>
          </c:marker>
          <c:dLbls>
            <c:dLbl>
              <c:idx val="0"/>
              <c:layout>
                <c:manualLayout>
                  <c:x val="-1.4486195739073597E-3"/>
                  <c:y val="-2.351590564011411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4.3458587217221189E-3"/>
                  <c:y val="-2.6455393845128319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Resumão!$B$40:$B$48</c:f>
              <c:strCache>
                <c:ptCount val="9"/>
                <c:pt idx="0">
                  <c:v>Sant´Anna (2020)</c:v>
                </c:pt>
                <c:pt idx="1">
                  <c:v>ESALQ LAB (2020)</c:v>
                </c:pt>
                <c:pt idx="2">
                  <c:v>Salvo (2019)</c:v>
                </c:pt>
                <c:pt idx="3">
                  <c:v>Safrinha Bastos (2019) Lima (2020)</c:v>
                </c:pt>
                <c:pt idx="4">
                  <c:v>3RLab (2015)</c:v>
                </c:pt>
                <c:pt idx="5">
                  <c:v>Safra Bastos (2019) Lima (2020)</c:v>
                </c:pt>
                <c:pt idx="6">
                  <c:v>Swanson (2009)</c:v>
                </c:pt>
                <c:pt idx="7">
                  <c:v>Shaver&amp;Digman (2013)</c:v>
                </c:pt>
                <c:pt idx="8">
                  <c:v>Mahana (2010)</c:v>
                </c:pt>
              </c:strCache>
            </c:strRef>
          </c:cat>
          <c:val>
            <c:numRef>
              <c:f>Resumão!$G$40:$G$48</c:f>
              <c:numCache>
                <c:formatCode>0.0</c:formatCode>
                <c:ptCount val="9"/>
                <c:pt idx="0" formatCode="General">
                  <c:v>41.5</c:v>
                </c:pt>
                <c:pt idx="1">
                  <c:v>38.33</c:v>
                </c:pt>
                <c:pt idx="2" formatCode="General">
                  <c:v>34.6</c:v>
                </c:pt>
                <c:pt idx="3" formatCode="General">
                  <c:v>35.6</c:v>
                </c:pt>
                <c:pt idx="4" formatCode="General">
                  <c:v>32.28</c:v>
                </c:pt>
                <c:pt idx="5" formatCode="General">
                  <c:v>35.6</c:v>
                </c:pt>
                <c:pt idx="6" formatCode="General">
                  <c:v>26.25</c:v>
                </c:pt>
                <c:pt idx="7" formatCode="General">
                  <c:v>21.9</c:v>
                </c:pt>
                <c:pt idx="8" formatCode="General">
                  <c:v>18.13</c:v>
                </c:pt>
              </c:numCache>
            </c:numRef>
          </c:val>
          <c:smooth val="0"/>
        </c:ser>
        <c:ser>
          <c:idx val="5"/>
          <c:order val="5"/>
          <c:tx>
            <c:strRef>
              <c:f>Resumão!$H$39</c:f>
              <c:strCache>
                <c:ptCount val="1"/>
                <c:pt idx="0">
                  <c:v>Amido (%)</c:v>
                </c:pt>
              </c:strCache>
            </c:strRef>
          </c:tx>
          <c:spPr>
            <a:ln w="28575" cap="rnd">
              <a:solidFill>
                <a:schemeClr val="accent6"/>
              </a:solidFill>
              <a:prstDash val="dash"/>
              <a:round/>
            </a:ln>
            <a:effectLst/>
          </c:spPr>
          <c:marker>
            <c:symbol val="none"/>
          </c:marker>
          <c:dLbls>
            <c:dLbl>
              <c:idx val="0"/>
              <c:layout>
                <c:manualLayout>
                  <c:x val="-1.4486195739073597E-3"/>
                  <c:y val="2.645539384512831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Resumão!$B$40:$B$48</c:f>
              <c:strCache>
                <c:ptCount val="9"/>
                <c:pt idx="0">
                  <c:v>Sant´Anna (2020)</c:v>
                </c:pt>
                <c:pt idx="1">
                  <c:v>ESALQ LAB (2020)</c:v>
                </c:pt>
                <c:pt idx="2">
                  <c:v>Salvo (2019)</c:v>
                </c:pt>
                <c:pt idx="3">
                  <c:v>Safrinha Bastos (2019) Lima (2020)</c:v>
                </c:pt>
                <c:pt idx="4">
                  <c:v>3RLab (2015)</c:v>
                </c:pt>
                <c:pt idx="5">
                  <c:v>Safra Bastos (2019) Lima (2020)</c:v>
                </c:pt>
                <c:pt idx="6">
                  <c:v>Swanson (2009)</c:v>
                </c:pt>
                <c:pt idx="7">
                  <c:v>Shaver&amp;Digman (2013)</c:v>
                </c:pt>
                <c:pt idx="8">
                  <c:v>Mahana (2010)</c:v>
                </c:pt>
              </c:strCache>
            </c:strRef>
          </c:cat>
          <c:val>
            <c:numRef>
              <c:f>Resumão!$H$40:$H$48</c:f>
              <c:numCache>
                <c:formatCode>0.0</c:formatCode>
                <c:ptCount val="9"/>
                <c:pt idx="0" formatCode="General">
                  <c:v>37</c:v>
                </c:pt>
                <c:pt idx="1">
                  <c:v>39.950000000000003</c:v>
                </c:pt>
                <c:pt idx="2" formatCode="General">
                  <c:v>41.6</c:v>
                </c:pt>
                <c:pt idx="3" formatCode="General">
                  <c:v>51.55</c:v>
                </c:pt>
                <c:pt idx="4" formatCode="General">
                  <c:v>46.88</c:v>
                </c:pt>
                <c:pt idx="5" formatCode="General">
                  <c:v>51.55</c:v>
                </c:pt>
                <c:pt idx="6" formatCode="General">
                  <c:v>52.5</c:v>
                </c:pt>
                <c:pt idx="7" formatCode="General">
                  <c:v>55.8</c:v>
                </c:pt>
                <c:pt idx="8" formatCode="General">
                  <c:v>59.04</c:v>
                </c:pt>
              </c:numCache>
            </c:numRef>
          </c:val>
          <c:smooth val="0"/>
        </c:ser>
        <c:dLbls>
          <c:showLegendKey val="0"/>
          <c:showVal val="0"/>
          <c:showCatName val="0"/>
          <c:showSerName val="0"/>
          <c:showPercent val="0"/>
          <c:showBubbleSize val="0"/>
        </c:dLbls>
        <c:marker val="1"/>
        <c:smooth val="0"/>
        <c:axId val="172895344"/>
        <c:axId val="174081312"/>
      </c:lineChart>
      <c:catAx>
        <c:axId val="172895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pt-BR"/>
          </a:p>
        </c:txPr>
        <c:crossAx val="174081312"/>
        <c:crosses val="autoZero"/>
        <c:auto val="1"/>
        <c:lblAlgn val="ctr"/>
        <c:lblOffset val="100"/>
        <c:noMultiLvlLbl val="0"/>
      </c:catAx>
      <c:valAx>
        <c:axId val="174081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crossAx val="1728953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userShapes r:id="rId4"/>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Planilha3!$A$3</c:f>
              <c:strCache>
                <c:ptCount val="1"/>
                <c:pt idx="0">
                  <c:v>DMI (kg/d)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Planilha3!$B$1:$E$2</c:f>
              <c:multiLvlStrCache>
                <c:ptCount val="4"/>
                <c:lvl>
                  <c:pt idx="0">
                    <c:v>Control</c:v>
                  </c:pt>
                  <c:pt idx="1">
                    <c:v>Rovabio</c:v>
                  </c:pt>
                  <c:pt idx="2">
                    <c:v>Control</c:v>
                  </c:pt>
                  <c:pt idx="3">
                    <c:v>Rovabio</c:v>
                  </c:pt>
                </c:lvl>
                <c:lvl>
                  <c:pt idx="0">
                    <c:v>Snap + HMC</c:v>
                  </c:pt>
                  <c:pt idx="2">
                    <c:v>WPCS + HMC</c:v>
                  </c:pt>
                </c:lvl>
              </c:multiLvlStrCache>
            </c:multiLvlStrRef>
          </c:cat>
          <c:val>
            <c:numRef>
              <c:f>Planilha3!$B$3:$E$3</c:f>
              <c:numCache>
                <c:formatCode>0.00</c:formatCode>
                <c:ptCount val="4"/>
                <c:pt idx="0">
                  <c:v>9.51</c:v>
                </c:pt>
                <c:pt idx="1">
                  <c:v>9.1</c:v>
                </c:pt>
                <c:pt idx="2">
                  <c:v>9.58</c:v>
                </c:pt>
                <c:pt idx="3">
                  <c:v>9.23</c:v>
                </c:pt>
              </c:numCache>
            </c:numRef>
          </c:val>
          <c:extLst xmlns:c16r2="http://schemas.microsoft.com/office/drawing/2015/06/chart">
            <c:ext xmlns:c16="http://schemas.microsoft.com/office/drawing/2014/chart" uri="{C3380CC4-5D6E-409C-BE32-E72D297353CC}">
              <c16:uniqueId val="{00000000-5390-4D26-9001-4CE8527281A6}"/>
            </c:ext>
          </c:extLst>
        </c:ser>
        <c:dLbls>
          <c:dLblPos val="inEnd"/>
          <c:showLegendKey val="0"/>
          <c:showVal val="1"/>
          <c:showCatName val="0"/>
          <c:showSerName val="0"/>
          <c:showPercent val="0"/>
          <c:showBubbleSize val="0"/>
        </c:dLbls>
        <c:gapWidth val="219"/>
        <c:overlap val="-27"/>
        <c:axId val="174086408"/>
        <c:axId val="174081704"/>
      </c:barChart>
      <c:catAx>
        <c:axId val="174086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t-BR"/>
          </a:p>
        </c:txPr>
        <c:crossAx val="174081704"/>
        <c:crosses val="autoZero"/>
        <c:auto val="1"/>
        <c:lblAlgn val="ctr"/>
        <c:lblOffset val="100"/>
        <c:noMultiLvlLbl val="0"/>
      </c:catAx>
      <c:valAx>
        <c:axId val="174081704"/>
        <c:scaling>
          <c:orientation val="minMax"/>
          <c:max val="10"/>
          <c:min val="7"/>
        </c:scaling>
        <c:delete val="0"/>
        <c:axPos val="l"/>
        <c:majorGridlines>
          <c:spPr>
            <a:ln w="9525" cap="flat" cmpd="sng" algn="ctr">
              <a:noFill/>
              <a:round/>
            </a:ln>
            <a:effectLst/>
          </c:spPr>
        </c:majorGridlines>
        <c:numFmt formatCode="0.00" sourceLinked="1"/>
        <c:majorTickMark val="none"/>
        <c:minorTickMark val="none"/>
        <c:tickLblPos val="nextTo"/>
        <c:spPr>
          <a:noFill/>
          <a:ln w="22225">
            <a:solidFill>
              <a:schemeClr val="tx1"/>
            </a:solidFill>
          </a:ln>
          <a:effectLst/>
        </c:spPr>
        <c:txPr>
          <a:bodyPr rot="-60000000" spcFirstLastPara="1" vertOverflow="ellipsis" vert="horz" wrap="square" anchor="ctr" anchorCtr="1"/>
          <a:lstStyle/>
          <a:p>
            <a:pPr algn="ctr">
              <a:defRPr sz="2000" b="0" i="0" u="none" strike="noStrike" kern="1200" baseline="0">
                <a:solidFill>
                  <a:schemeClr val="tx1">
                    <a:lumMod val="65000"/>
                    <a:lumOff val="35000"/>
                  </a:schemeClr>
                </a:solidFill>
                <a:latin typeface="+mn-lt"/>
                <a:ea typeface="+mn-ea"/>
                <a:cs typeface="+mn-cs"/>
              </a:defRPr>
            </a:pPr>
            <a:endParaRPr lang="pt-BR"/>
          </a:p>
        </c:txPr>
        <c:crossAx val="17408640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pt-BR"/>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Planilha3!$A$4</c:f>
              <c:strCache>
                <c:ptCount val="1"/>
                <c:pt idx="0">
                  <c:v>ADG (kg/d)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Planilha3!$B$1:$E$2</c:f>
              <c:multiLvlStrCache>
                <c:ptCount val="4"/>
                <c:lvl>
                  <c:pt idx="0">
                    <c:v>Control</c:v>
                  </c:pt>
                  <c:pt idx="1">
                    <c:v>Rovabio</c:v>
                  </c:pt>
                  <c:pt idx="2">
                    <c:v>Control</c:v>
                  </c:pt>
                  <c:pt idx="3">
                    <c:v>Rovabio</c:v>
                  </c:pt>
                </c:lvl>
                <c:lvl>
                  <c:pt idx="0">
                    <c:v>Snap + HMC</c:v>
                  </c:pt>
                  <c:pt idx="2">
                    <c:v>WPCS + HMC</c:v>
                  </c:pt>
                </c:lvl>
              </c:multiLvlStrCache>
            </c:multiLvlStrRef>
          </c:cat>
          <c:val>
            <c:numRef>
              <c:f>Planilha3!$B$4:$E$4</c:f>
              <c:numCache>
                <c:formatCode>General</c:formatCode>
                <c:ptCount val="4"/>
                <c:pt idx="0">
                  <c:v>1.48</c:v>
                </c:pt>
                <c:pt idx="1">
                  <c:v>1.52</c:v>
                </c:pt>
                <c:pt idx="2">
                  <c:v>1.52</c:v>
                </c:pt>
                <c:pt idx="3">
                  <c:v>1.54</c:v>
                </c:pt>
              </c:numCache>
            </c:numRef>
          </c:val>
          <c:extLst xmlns:c16r2="http://schemas.microsoft.com/office/drawing/2015/06/chart">
            <c:ext xmlns:c16="http://schemas.microsoft.com/office/drawing/2014/chart" uri="{C3380CC4-5D6E-409C-BE32-E72D297353CC}">
              <c16:uniqueId val="{00000000-2806-4F0E-9259-7B7D6A817B71}"/>
            </c:ext>
          </c:extLst>
        </c:ser>
        <c:dLbls>
          <c:dLblPos val="inEnd"/>
          <c:showLegendKey val="0"/>
          <c:showVal val="1"/>
          <c:showCatName val="0"/>
          <c:showSerName val="0"/>
          <c:showPercent val="0"/>
          <c:showBubbleSize val="0"/>
        </c:dLbls>
        <c:gapWidth val="219"/>
        <c:overlap val="-27"/>
        <c:axId val="174087192"/>
        <c:axId val="174080920"/>
      </c:barChart>
      <c:catAx>
        <c:axId val="174087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t-BR"/>
          </a:p>
        </c:txPr>
        <c:crossAx val="174080920"/>
        <c:crosses val="autoZero"/>
        <c:auto val="1"/>
        <c:lblAlgn val="ctr"/>
        <c:lblOffset val="100"/>
        <c:noMultiLvlLbl val="0"/>
      </c:catAx>
      <c:valAx>
        <c:axId val="174080920"/>
        <c:scaling>
          <c:orientation val="minMax"/>
          <c:max val="2"/>
          <c:min val="0"/>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t-BR"/>
          </a:p>
        </c:txPr>
        <c:crossAx val="17408719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2000"/>
      </a:pPr>
      <a:endParaRPr lang="pt-BR"/>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Planilha3!$A$5</c:f>
              <c:strCache>
                <c:ptCount val="1"/>
                <c:pt idx="0">
                  <c:v>Feed Efficiency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Planilha3!$B$1:$E$2</c:f>
              <c:multiLvlStrCache>
                <c:ptCount val="4"/>
                <c:lvl>
                  <c:pt idx="0">
                    <c:v>Control</c:v>
                  </c:pt>
                  <c:pt idx="1">
                    <c:v>Rovabio</c:v>
                  </c:pt>
                  <c:pt idx="2">
                    <c:v>Control</c:v>
                  </c:pt>
                  <c:pt idx="3">
                    <c:v>Rovabio</c:v>
                  </c:pt>
                </c:lvl>
                <c:lvl>
                  <c:pt idx="0">
                    <c:v>Snap + HMC</c:v>
                  </c:pt>
                  <c:pt idx="2">
                    <c:v>WPCS + HMC</c:v>
                  </c:pt>
                </c:lvl>
              </c:multiLvlStrCache>
            </c:multiLvlStrRef>
          </c:cat>
          <c:val>
            <c:numRef>
              <c:f>Planilha3!$B$5:$E$5</c:f>
              <c:numCache>
                <c:formatCode>General</c:formatCode>
                <c:ptCount val="4"/>
                <c:pt idx="0">
                  <c:v>0.15679999999999999</c:v>
                </c:pt>
                <c:pt idx="1">
                  <c:v>0.1678</c:v>
                </c:pt>
                <c:pt idx="2">
                  <c:v>0.1593</c:v>
                </c:pt>
                <c:pt idx="3">
                  <c:v>0.16700000000000001</c:v>
                </c:pt>
              </c:numCache>
            </c:numRef>
          </c:val>
          <c:extLst xmlns:c16r2="http://schemas.microsoft.com/office/drawing/2015/06/chart">
            <c:ext xmlns:c16="http://schemas.microsoft.com/office/drawing/2014/chart" uri="{C3380CC4-5D6E-409C-BE32-E72D297353CC}">
              <c16:uniqueId val="{00000000-6A84-4597-A6EF-330523599216}"/>
            </c:ext>
          </c:extLst>
        </c:ser>
        <c:dLbls>
          <c:dLblPos val="inEnd"/>
          <c:showLegendKey val="0"/>
          <c:showVal val="1"/>
          <c:showCatName val="0"/>
          <c:showSerName val="0"/>
          <c:showPercent val="0"/>
          <c:showBubbleSize val="0"/>
        </c:dLbls>
        <c:gapWidth val="219"/>
        <c:overlap val="-27"/>
        <c:axId val="174084840"/>
        <c:axId val="174087584"/>
      </c:barChart>
      <c:catAx>
        <c:axId val="174084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4087584"/>
        <c:crosses val="autoZero"/>
        <c:auto val="1"/>
        <c:lblAlgn val="ctr"/>
        <c:lblOffset val="100"/>
        <c:noMultiLvlLbl val="0"/>
      </c:catAx>
      <c:valAx>
        <c:axId val="174087584"/>
        <c:scaling>
          <c:orientation val="minMax"/>
          <c:max val="0.18000000000000002"/>
          <c:min val="0.12000000000000001"/>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17408484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pt-BR"/>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Comic Sans MS" panose="030F0702030302020204" pitchFamily="66" charset="0"/>
              <a:ea typeface="+mn-ea"/>
              <a:cs typeface="+mn-cs"/>
            </a:defRPr>
          </a:pPr>
          <a:endParaRPr lang="pt-BR"/>
        </a:p>
      </c:txPr>
    </c:title>
    <c:autoTitleDeleted val="0"/>
    <c:plotArea>
      <c:layout/>
      <c:barChart>
        <c:barDir val="col"/>
        <c:grouping val="clustered"/>
        <c:varyColors val="1"/>
        <c:ser>
          <c:idx val="0"/>
          <c:order val="0"/>
          <c:tx>
            <c:strRef>
              <c:f>Planilha2!$A$15</c:f>
              <c:strCache>
                <c:ptCount val="1"/>
                <c:pt idx="0">
                  <c:v>Eficiência Alimentar</c:v>
                </c:pt>
              </c:strCache>
            </c:strRef>
          </c:tx>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4985-4DE4-9888-D7F2E7FC899D}"/>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4985-4DE4-9888-D7F2E7FC899D}"/>
              </c:ext>
            </c:extLst>
          </c:dPt>
          <c:dLbls>
            <c:numFmt formatCode="#,##0.0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Comic Sans MS" panose="030F0702030302020204" pitchFamily="66" charset="0"/>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Planilha2!$B$14:$C$14</c:f>
              <c:strCache>
                <c:ptCount val="2"/>
                <c:pt idx="0">
                  <c:v>Controle</c:v>
                </c:pt>
                <c:pt idx="1">
                  <c:v>Enzima</c:v>
                </c:pt>
              </c:strCache>
            </c:strRef>
          </c:cat>
          <c:val>
            <c:numRef>
              <c:f>Planilha2!$B$15:$C$15</c:f>
              <c:numCache>
                <c:formatCode>0.00</c:formatCode>
                <c:ptCount val="2"/>
                <c:pt idx="0">
                  <c:v>0.16355</c:v>
                </c:pt>
                <c:pt idx="1">
                  <c:v>0.1704</c:v>
                </c:pt>
              </c:numCache>
            </c:numRef>
          </c:val>
          <c:extLst xmlns:c16r2="http://schemas.microsoft.com/office/drawing/2015/06/chart">
            <c:ext xmlns:c16="http://schemas.microsoft.com/office/drawing/2014/chart" uri="{C3380CC4-5D6E-409C-BE32-E72D297353CC}">
              <c16:uniqueId val="{00000000-04F5-41A4-91D5-736281AEF2B8}"/>
            </c:ext>
          </c:extLst>
        </c:ser>
        <c:dLbls>
          <c:dLblPos val="outEnd"/>
          <c:showLegendKey val="0"/>
          <c:showVal val="1"/>
          <c:showCatName val="0"/>
          <c:showSerName val="0"/>
          <c:showPercent val="0"/>
          <c:showBubbleSize val="0"/>
        </c:dLbls>
        <c:gapWidth val="219"/>
        <c:overlap val="-27"/>
        <c:axId val="174084448"/>
        <c:axId val="174085232"/>
      </c:barChart>
      <c:catAx>
        <c:axId val="17408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085232"/>
        <c:crosses val="autoZero"/>
        <c:auto val="1"/>
        <c:lblAlgn val="ctr"/>
        <c:lblOffset val="100"/>
        <c:noMultiLvlLbl val="0"/>
      </c:catAx>
      <c:valAx>
        <c:axId val="174085232"/>
        <c:scaling>
          <c:orientation val="minMax"/>
          <c:min val="0.15000000000000002"/>
        </c:scaling>
        <c:delete val="0"/>
        <c:axPos val="l"/>
        <c:majorGridlines>
          <c:spPr>
            <a:ln w="9525" cap="flat" cmpd="sng" algn="ctr">
              <a:solidFill>
                <a:schemeClr val="tx1">
                  <a:lumMod val="15000"/>
                  <a:lumOff val="85000"/>
                </a:schemeClr>
              </a:solidFill>
              <a:round/>
            </a:ln>
            <a:effectLst/>
          </c:spPr>
        </c:majorGridlines>
        <c:numFmt formatCode="0.00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084448"/>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Comic Sans MS" panose="030F0702030302020204" pitchFamily="66" charset="0"/>
        </a:defRPr>
      </a:pPr>
      <a:endParaRPr lang="pt-BR"/>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pt-BR" b="1" dirty="0" smtClean="0"/>
              <a:t>Carcaça</a:t>
            </a:r>
            <a:r>
              <a:rPr lang="pt-BR" b="1" baseline="0" dirty="0" smtClean="0"/>
              <a:t> Quente</a:t>
            </a:r>
            <a:r>
              <a:rPr lang="pt-BR" b="1" dirty="0" smtClean="0"/>
              <a:t>, </a:t>
            </a:r>
            <a:r>
              <a:rPr lang="pt-BR" b="1" dirty="0"/>
              <a:t>kg</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tx>
            <c:strRef>
              <c:f>Sheet1!$I$5</c:f>
              <c:strCache>
                <c:ptCount val="1"/>
                <c:pt idx="0">
                  <c:v>Hot carcass weight, kg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Sheet1!$J$3:$M$4</c:f>
              <c:multiLvlStrCache>
                <c:ptCount val="4"/>
                <c:lvl>
                  <c:pt idx="0">
                    <c:v>Control</c:v>
                  </c:pt>
                  <c:pt idx="1">
                    <c:v>EFE</c:v>
                  </c:pt>
                  <c:pt idx="2">
                    <c:v>Control</c:v>
                  </c:pt>
                  <c:pt idx="3">
                    <c:v>EFE</c:v>
                  </c:pt>
                </c:lvl>
                <c:lvl>
                  <c:pt idx="0">
                    <c:v>SNAP + HMC</c:v>
                  </c:pt>
                  <c:pt idx="2">
                    <c:v>WPCS + HMC</c:v>
                  </c:pt>
                </c:lvl>
              </c:multiLvlStrCache>
            </c:multiLvlStrRef>
          </c:cat>
          <c:val>
            <c:numRef>
              <c:f>Sheet1!$J$5:$M$5</c:f>
              <c:numCache>
                <c:formatCode>General</c:formatCode>
                <c:ptCount val="4"/>
                <c:pt idx="0">
                  <c:v>319</c:v>
                </c:pt>
                <c:pt idx="1">
                  <c:v>320</c:v>
                </c:pt>
                <c:pt idx="2">
                  <c:v>320</c:v>
                </c:pt>
                <c:pt idx="3">
                  <c:v>318</c:v>
                </c:pt>
              </c:numCache>
            </c:numRef>
          </c:val>
          <c:extLst xmlns:c16r2="http://schemas.microsoft.com/office/drawing/2015/06/chart">
            <c:ext xmlns:c16="http://schemas.microsoft.com/office/drawing/2014/chart" uri="{C3380CC4-5D6E-409C-BE32-E72D297353CC}">
              <c16:uniqueId val="{00000000-47A7-4B2D-81AE-E244B4EE5AB3}"/>
            </c:ext>
          </c:extLst>
        </c:ser>
        <c:dLbls>
          <c:showLegendKey val="0"/>
          <c:showVal val="0"/>
          <c:showCatName val="0"/>
          <c:showSerName val="0"/>
          <c:showPercent val="0"/>
          <c:showBubbleSize val="0"/>
        </c:dLbls>
        <c:gapWidth val="219"/>
        <c:overlap val="-27"/>
        <c:axId val="174085624"/>
        <c:axId val="174080528"/>
      </c:barChart>
      <c:catAx>
        <c:axId val="174085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174080528"/>
        <c:crosses val="autoZero"/>
        <c:auto val="1"/>
        <c:lblAlgn val="ctr"/>
        <c:lblOffset val="100"/>
        <c:noMultiLvlLbl val="0"/>
      </c:catAx>
      <c:valAx>
        <c:axId val="174080528"/>
        <c:scaling>
          <c:orientation val="minMax"/>
          <c:min val="31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174085624"/>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Comic Sans MS" panose="030F0702030302020204" pitchFamily="66" charset="0"/>
              <a:ea typeface="+mn-ea"/>
              <a:cs typeface="+mn-cs"/>
            </a:defRPr>
          </a:pPr>
          <a:endParaRPr lang="pt-BR"/>
        </a:p>
      </c:txPr>
    </c:title>
    <c:autoTitleDeleted val="0"/>
    <c:plotArea>
      <c:layout/>
      <c:barChart>
        <c:barDir val="col"/>
        <c:grouping val="clustered"/>
        <c:varyColors val="1"/>
        <c:ser>
          <c:idx val="0"/>
          <c:order val="0"/>
          <c:tx>
            <c:strRef>
              <c:f>Planilha2!$A$16</c:f>
              <c:strCache>
                <c:ptCount val="1"/>
                <c:pt idx="0">
                  <c:v>NDT (%)</c:v>
                </c:pt>
              </c:strCache>
            </c:strRef>
          </c:tx>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359F-45E7-BEDD-93D4E20BCEA6}"/>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2-359F-45E7-BEDD-93D4E20BCEA6}"/>
              </c:ext>
            </c:extLst>
          </c:dPt>
          <c:dLbls>
            <c:dLbl>
              <c:idx val="0"/>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59F-45E7-BEDD-93D4E20BCEA6}"/>
                </c:ext>
                <c:ext xmlns:c15="http://schemas.microsoft.com/office/drawing/2012/chart" uri="{CE6537A1-D6FC-4f65-9D91-7224C49458BB}">
                  <c15:layout/>
                </c:ext>
              </c:extLst>
            </c:dLbl>
            <c:dLbl>
              <c:idx val="1"/>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359F-45E7-BEDD-93D4E20BCEA6}"/>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Comic Sans MS" panose="030F0702030302020204" pitchFamily="66" charset="0"/>
                    <a:ea typeface="+mn-ea"/>
                    <a:cs typeface="+mn-cs"/>
                  </a:defRPr>
                </a:pPr>
                <a:endParaRPr lang="pt-BR"/>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Planilha2!$B$14:$C$14</c:f>
              <c:strCache>
                <c:ptCount val="2"/>
                <c:pt idx="0">
                  <c:v>Controle</c:v>
                </c:pt>
                <c:pt idx="1">
                  <c:v>Enzima</c:v>
                </c:pt>
              </c:strCache>
            </c:strRef>
          </c:cat>
          <c:val>
            <c:numRef>
              <c:f>Planilha2!$B$16:$C$16</c:f>
              <c:numCache>
                <c:formatCode>0.00</c:formatCode>
                <c:ptCount val="2"/>
                <c:pt idx="0">
                  <c:v>81.289999999999992</c:v>
                </c:pt>
                <c:pt idx="1">
                  <c:v>82.88</c:v>
                </c:pt>
              </c:numCache>
            </c:numRef>
          </c:val>
          <c:extLst xmlns:c16r2="http://schemas.microsoft.com/office/drawing/2015/06/chart">
            <c:ext xmlns:c16="http://schemas.microsoft.com/office/drawing/2014/chart" uri="{C3380CC4-5D6E-409C-BE32-E72D297353CC}">
              <c16:uniqueId val="{00000000-359F-45E7-BEDD-93D4E20BCEA6}"/>
            </c:ext>
          </c:extLst>
        </c:ser>
        <c:dLbls>
          <c:showLegendKey val="0"/>
          <c:showVal val="0"/>
          <c:showCatName val="0"/>
          <c:showSerName val="0"/>
          <c:showPercent val="0"/>
          <c:showBubbleSize val="0"/>
        </c:dLbls>
        <c:gapWidth val="219"/>
        <c:overlap val="-27"/>
        <c:axId val="174082096"/>
        <c:axId val="174082488"/>
      </c:barChart>
      <c:catAx>
        <c:axId val="17408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082488"/>
        <c:crosses val="autoZero"/>
        <c:auto val="1"/>
        <c:lblAlgn val="ctr"/>
        <c:lblOffset val="100"/>
        <c:noMultiLvlLbl val="0"/>
      </c:catAx>
      <c:valAx>
        <c:axId val="1740824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082096"/>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Comic Sans MS" panose="030F0702030302020204" pitchFamily="66" charset="0"/>
        </a:defRPr>
      </a:pPr>
      <a:endParaRPr lang="pt-BR"/>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Comic Sans MS" panose="030F0702030302020204" pitchFamily="66" charset="0"/>
              <a:ea typeface="+mn-ea"/>
              <a:cs typeface="+mn-cs"/>
            </a:defRPr>
          </a:pPr>
          <a:endParaRPr lang="pt-BR"/>
        </a:p>
      </c:txPr>
    </c:title>
    <c:autoTitleDeleted val="0"/>
    <c:plotArea>
      <c:layout/>
      <c:barChart>
        <c:barDir val="col"/>
        <c:grouping val="clustered"/>
        <c:varyColors val="1"/>
        <c:ser>
          <c:idx val="0"/>
          <c:order val="0"/>
          <c:tx>
            <c:strRef>
              <c:f>Planilha2!$A$17</c:f>
              <c:strCache>
                <c:ptCount val="1"/>
                <c:pt idx="0">
                  <c:v>ELm (Mcal/kg)</c:v>
                </c:pt>
              </c:strCache>
            </c:strRef>
          </c:tx>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61E2-4643-AFC9-576EB729C090}"/>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61E2-4643-AFC9-576EB729C090}"/>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Comic Sans MS" panose="030F0702030302020204" pitchFamily="66" charset="0"/>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Planilha2!$B$14:$C$14</c:f>
              <c:strCache>
                <c:ptCount val="2"/>
                <c:pt idx="0">
                  <c:v>Controle</c:v>
                </c:pt>
                <c:pt idx="1">
                  <c:v>Enzima</c:v>
                </c:pt>
              </c:strCache>
            </c:strRef>
          </c:cat>
          <c:val>
            <c:numRef>
              <c:f>Planilha2!$B$17:$C$17</c:f>
              <c:numCache>
                <c:formatCode>0.00</c:formatCode>
                <c:ptCount val="2"/>
                <c:pt idx="0">
                  <c:v>1.9750000000000001</c:v>
                </c:pt>
                <c:pt idx="1">
                  <c:v>2.0249999999999999</c:v>
                </c:pt>
              </c:numCache>
            </c:numRef>
          </c:val>
          <c:extLst xmlns:c16r2="http://schemas.microsoft.com/office/drawing/2015/06/chart">
            <c:ext xmlns:c16="http://schemas.microsoft.com/office/drawing/2014/chart" uri="{C3380CC4-5D6E-409C-BE32-E72D297353CC}">
              <c16:uniqueId val="{00000000-01C8-4888-9F3D-31E671FE3557}"/>
            </c:ext>
          </c:extLst>
        </c:ser>
        <c:dLbls>
          <c:showLegendKey val="0"/>
          <c:showVal val="0"/>
          <c:showCatName val="0"/>
          <c:showSerName val="0"/>
          <c:showPercent val="0"/>
          <c:showBubbleSize val="0"/>
        </c:dLbls>
        <c:gapWidth val="219"/>
        <c:overlap val="-27"/>
        <c:axId val="174990408"/>
        <c:axId val="174993152"/>
      </c:barChart>
      <c:catAx>
        <c:axId val="174990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993152"/>
        <c:crosses val="autoZero"/>
        <c:auto val="1"/>
        <c:lblAlgn val="ctr"/>
        <c:lblOffset val="100"/>
        <c:noMultiLvlLbl val="0"/>
      </c:catAx>
      <c:valAx>
        <c:axId val="1749931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990408"/>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Comic Sans MS" panose="030F0702030302020204" pitchFamily="66" charset="0"/>
        </a:defRPr>
      </a:pPr>
      <a:endParaRPr lang="pt-BR"/>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Comic Sans MS" panose="030F0702030302020204" pitchFamily="66" charset="0"/>
              <a:ea typeface="+mn-ea"/>
              <a:cs typeface="+mn-cs"/>
            </a:defRPr>
          </a:pPr>
          <a:endParaRPr lang="pt-BR"/>
        </a:p>
      </c:txPr>
    </c:title>
    <c:autoTitleDeleted val="0"/>
    <c:plotArea>
      <c:layout>
        <c:manualLayout>
          <c:layoutTarget val="inner"/>
          <c:xMode val="edge"/>
          <c:yMode val="edge"/>
          <c:x val="8.55531496062992E-2"/>
          <c:y val="0.17171296296296298"/>
          <c:w val="0.88389129483814521"/>
          <c:h val="0.72088764946048411"/>
        </c:manualLayout>
      </c:layout>
      <c:barChart>
        <c:barDir val="col"/>
        <c:grouping val="clustered"/>
        <c:varyColors val="1"/>
        <c:ser>
          <c:idx val="0"/>
          <c:order val="0"/>
          <c:tx>
            <c:strRef>
              <c:f>Planilha2!$A$18</c:f>
              <c:strCache>
                <c:ptCount val="1"/>
                <c:pt idx="0">
                  <c:v>ELg (Mcal/kg)</c:v>
                </c:pt>
              </c:strCache>
            </c:strRef>
          </c:tx>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BD92-4E2E-A574-583FFDEF65FA}"/>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BD92-4E2E-A574-583FFDEF65FA}"/>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Comic Sans MS" panose="030F0702030302020204" pitchFamily="66" charset="0"/>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Planilha2!$B$14:$C$14</c:f>
              <c:strCache>
                <c:ptCount val="2"/>
                <c:pt idx="0">
                  <c:v>Controle</c:v>
                </c:pt>
                <c:pt idx="1">
                  <c:v>Enzima</c:v>
                </c:pt>
              </c:strCache>
            </c:strRef>
          </c:cat>
          <c:val>
            <c:numRef>
              <c:f>Planilha2!$B$18:$C$18</c:f>
              <c:numCache>
                <c:formatCode>0.00</c:formatCode>
                <c:ptCount val="2"/>
                <c:pt idx="0">
                  <c:v>1.32</c:v>
                </c:pt>
                <c:pt idx="1">
                  <c:v>1.3650000000000002</c:v>
                </c:pt>
              </c:numCache>
            </c:numRef>
          </c:val>
          <c:extLst xmlns:c16r2="http://schemas.microsoft.com/office/drawing/2015/06/chart">
            <c:ext xmlns:c16="http://schemas.microsoft.com/office/drawing/2014/chart" uri="{C3380CC4-5D6E-409C-BE32-E72D297353CC}">
              <c16:uniqueId val="{00000000-D91A-4F9A-B38E-8AB22233A90B}"/>
            </c:ext>
          </c:extLst>
        </c:ser>
        <c:dLbls>
          <c:showLegendKey val="0"/>
          <c:showVal val="0"/>
          <c:showCatName val="0"/>
          <c:showSerName val="0"/>
          <c:showPercent val="0"/>
          <c:showBubbleSize val="0"/>
        </c:dLbls>
        <c:gapWidth val="219"/>
        <c:overlap val="-27"/>
        <c:axId val="174993544"/>
        <c:axId val="174989624"/>
      </c:barChart>
      <c:catAx>
        <c:axId val="174993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989624"/>
        <c:crosses val="autoZero"/>
        <c:auto val="1"/>
        <c:lblAlgn val="ctr"/>
        <c:lblOffset val="100"/>
        <c:noMultiLvlLbl val="0"/>
      </c:catAx>
      <c:valAx>
        <c:axId val="17498962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993544"/>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Comic Sans MS" panose="030F0702030302020204" pitchFamily="66" charset="0"/>
        </a:defRPr>
      </a:pPr>
      <a:endParaRPr lang="pt-B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42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D8B6-46F3-B1C5-DF4CC57EF6EE}"/>
              </c:ext>
            </c:extLst>
          </c:dPt>
          <c:dPt>
            <c:idx val="1"/>
            <c:bubble3D val="0"/>
            <c:spPr>
              <a:solidFill>
                <a:srgbClr val="E43029"/>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D8B6-46F3-B1C5-DF4CC57EF6EE}"/>
              </c:ext>
            </c:extLst>
          </c:dPt>
          <c:dPt>
            <c:idx val="2"/>
            <c:bubble3D val="0"/>
            <c:spPr>
              <a:solidFill>
                <a:schemeClr val="bg1"/>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D8B6-46F3-B1C5-DF4CC57EF6EE}"/>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D8B6-46F3-B1C5-DF4CC57EF6EE}"/>
              </c:ext>
            </c:extLst>
          </c:dPt>
          <c:dLbls>
            <c:dLbl>
              <c:idx val="0"/>
              <c:layout/>
              <c:tx>
                <c:rich>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r>
                      <a:rPr lang="en-US" smtClean="0"/>
                      <a:t>Bacterias, </a:t>
                    </a:r>
                    <a:r>
                      <a:rPr lang="en-US"/>
                      <a:t>60%</a:t>
                    </a:r>
                  </a:p>
                </c:rich>
              </c:tx>
              <c:spPr>
                <a:noFill/>
                <a:ln>
                  <a:noFill/>
                </a:ln>
                <a:effectLst/>
              </c:sp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D8B6-46F3-B1C5-DF4CC57EF6EE}"/>
                </c:ext>
                <c:ext xmlns:c15="http://schemas.microsoft.com/office/drawing/2012/chart" uri="{CE6537A1-D6FC-4f65-9D91-7224C49458BB}">
                  <c15:layout/>
                </c:ext>
              </c:extLst>
            </c:dLbl>
            <c:dLbl>
              <c:idx val="1"/>
              <c:layout/>
              <c:tx>
                <c:rich>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r>
                      <a:rPr lang="en-US" smtClean="0"/>
                      <a:t>Enzimas de grãos, </a:t>
                    </a:r>
                    <a:r>
                      <a:rPr lang="en-US" dirty="0"/>
                      <a:t>30%</a:t>
                    </a:r>
                  </a:p>
                </c:rich>
              </c:tx>
              <c:spPr>
                <a:noFill/>
                <a:ln>
                  <a:noFill/>
                </a:ln>
                <a:effectLst/>
              </c:spPr>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D8B6-46F3-B1C5-DF4CC57EF6EE}"/>
                </c:ext>
                <c:ext xmlns:c15="http://schemas.microsoft.com/office/drawing/2012/chart" uri="{CE6537A1-D6FC-4f65-9D91-7224C49458BB}">
                  <c15:layout/>
                </c:ext>
              </c:extLst>
            </c:dLbl>
            <c:dLbl>
              <c:idx val="2"/>
              <c:layout>
                <c:manualLayout>
                  <c:x val="-7.0754370806177899E-2"/>
                  <c:y val="1.2665585996020749E-3"/>
                </c:manualLayout>
              </c:layout>
              <c:tx>
                <c:rich>
                  <a:bodyPr/>
                  <a:lstStyle/>
                  <a:p>
                    <a:r>
                      <a:rPr lang="en-US" dirty="0" err="1" smtClean="0"/>
                      <a:t>Fungos</a:t>
                    </a:r>
                    <a:r>
                      <a:rPr lang="en-US" dirty="0" smtClean="0"/>
                      <a:t>, </a:t>
                    </a:r>
                    <a:r>
                      <a:rPr lang="en-US" dirty="0"/>
                      <a:t>5%</a:t>
                    </a:r>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D8B6-46F3-B1C5-DF4CC57EF6EE}"/>
                </c:ext>
                <c:ext xmlns:c15="http://schemas.microsoft.com/office/drawing/2012/chart" uri="{CE6537A1-D6FC-4f65-9D91-7224C49458BB}">
                  <c15:layout/>
                </c:ext>
              </c:extLst>
            </c:dLbl>
            <c:dLbl>
              <c:idx val="3"/>
              <c:layout>
                <c:manualLayout>
                  <c:x val="0.24360715817241227"/>
                  <c:y val="-2.7609087085355699E-2"/>
                </c:manualLayout>
              </c:layout>
              <c:tx>
                <c:rich>
                  <a:bodyPr/>
                  <a:lstStyle/>
                  <a:p>
                    <a:r>
                      <a:rPr lang="en-US" dirty="0" err="1" smtClean="0"/>
                      <a:t>Produtos</a:t>
                    </a:r>
                    <a:r>
                      <a:rPr lang="en-US" dirty="0" smtClean="0"/>
                      <a:t> de </a:t>
                    </a:r>
                    <a:r>
                      <a:rPr lang="en-US" dirty="0" err="1" smtClean="0"/>
                      <a:t>fermentação</a:t>
                    </a:r>
                    <a:r>
                      <a:rPr lang="en-US" dirty="0" smtClean="0"/>
                      <a:t>, </a:t>
                    </a:r>
                    <a:r>
                      <a:rPr lang="en-US" dirty="0"/>
                      <a:t>5%</a:t>
                    </a:r>
                  </a:p>
                </c:rich>
              </c:tx>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D8B6-46F3-B1C5-DF4CC57EF6EE}"/>
                </c:ext>
                <c:ext xmlns:c15="http://schemas.microsoft.com/office/drawing/2012/chart" uri="{CE6537A1-D6FC-4f65-9D91-7224C49458BB}">
                  <c15:layout>
                    <c:manualLayout>
                      <c:w val="0.5564319911994462"/>
                      <c:h val="8.4507814383001645E-2"/>
                    </c:manualLayout>
                  </c15:layout>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pt-BR"/>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Planilha4!$A$1:$A$4</c:f>
              <c:strCache>
                <c:ptCount val="4"/>
                <c:pt idx="0">
                  <c:v>Bacteria</c:v>
                </c:pt>
                <c:pt idx="1">
                  <c:v>Grain Enzymes</c:v>
                </c:pt>
                <c:pt idx="2">
                  <c:v>Fungi</c:v>
                </c:pt>
                <c:pt idx="3">
                  <c:v>Fermentation end-products</c:v>
                </c:pt>
              </c:strCache>
            </c:strRef>
          </c:cat>
          <c:val>
            <c:numRef>
              <c:f>Planilha4!$B$1:$B$4</c:f>
              <c:numCache>
                <c:formatCode>0%</c:formatCode>
                <c:ptCount val="4"/>
                <c:pt idx="0">
                  <c:v>0.60000000000000042</c:v>
                </c:pt>
                <c:pt idx="1">
                  <c:v>0.30000000000000021</c:v>
                </c:pt>
                <c:pt idx="2">
                  <c:v>0.05</c:v>
                </c:pt>
                <c:pt idx="3">
                  <c:v>0.05</c:v>
                </c:pt>
              </c:numCache>
            </c:numRef>
          </c:val>
          <c:extLst xmlns:c16r2="http://schemas.microsoft.com/office/drawing/2015/06/chart">
            <c:ext xmlns:c16="http://schemas.microsoft.com/office/drawing/2014/chart" uri="{C3380CC4-5D6E-409C-BE32-E72D297353CC}">
              <c16:uniqueId val="{00000008-D8B6-46F3-B1C5-DF4CC57EF6EE}"/>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pt-BR"/>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Comic Sans MS" panose="030F0702030302020204" pitchFamily="66" charset="0"/>
              <a:ea typeface="+mn-ea"/>
              <a:cs typeface="+mn-cs"/>
            </a:defRPr>
          </a:pPr>
          <a:endParaRPr lang="pt-BR"/>
        </a:p>
      </c:txPr>
    </c:title>
    <c:autoTitleDeleted val="0"/>
    <c:plotArea>
      <c:layout/>
      <c:barChart>
        <c:barDir val="col"/>
        <c:grouping val="clustered"/>
        <c:varyColors val="1"/>
        <c:ser>
          <c:idx val="0"/>
          <c:order val="0"/>
          <c:tx>
            <c:strRef>
              <c:f>Planilha4!$A$3</c:f>
              <c:strCache>
                <c:ptCount val="1"/>
                <c:pt idx="0">
                  <c:v>FDN (%)</c:v>
                </c:pt>
              </c:strCache>
            </c:strRef>
          </c:tx>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EDEB-438D-920D-2DDC87F7AFB6}"/>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EDEB-438D-920D-2DDC87F7AFB6}"/>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Comic Sans MS" panose="030F0702030302020204" pitchFamily="66" charset="0"/>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Planilha4!$B$1:$C$1</c:f>
              <c:strCache>
                <c:ptCount val="2"/>
                <c:pt idx="0">
                  <c:v>Controle</c:v>
                </c:pt>
                <c:pt idx="1">
                  <c:v>Enzima</c:v>
                </c:pt>
              </c:strCache>
            </c:strRef>
          </c:cat>
          <c:val>
            <c:numRef>
              <c:f>Planilha4!$B$3:$C$3</c:f>
              <c:numCache>
                <c:formatCode>General</c:formatCode>
                <c:ptCount val="2"/>
                <c:pt idx="0">
                  <c:v>7.36</c:v>
                </c:pt>
                <c:pt idx="1">
                  <c:v>5.7</c:v>
                </c:pt>
              </c:numCache>
            </c:numRef>
          </c:val>
          <c:extLst xmlns:c16r2="http://schemas.microsoft.com/office/drawing/2015/06/chart">
            <c:ext xmlns:c16="http://schemas.microsoft.com/office/drawing/2014/chart" uri="{C3380CC4-5D6E-409C-BE32-E72D297353CC}">
              <c16:uniqueId val="{00000000-398B-47E9-83AE-134EFE33BAA4}"/>
            </c:ext>
          </c:extLst>
        </c:ser>
        <c:dLbls>
          <c:showLegendKey val="0"/>
          <c:showVal val="0"/>
          <c:showCatName val="0"/>
          <c:showSerName val="0"/>
          <c:showPercent val="0"/>
          <c:showBubbleSize val="0"/>
        </c:dLbls>
        <c:gapWidth val="219"/>
        <c:overlap val="-27"/>
        <c:axId val="174991192"/>
        <c:axId val="174994328"/>
      </c:barChart>
      <c:catAx>
        <c:axId val="174991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994328"/>
        <c:crosses val="autoZero"/>
        <c:auto val="1"/>
        <c:lblAlgn val="ctr"/>
        <c:lblOffset val="100"/>
        <c:noMultiLvlLbl val="0"/>
      </c:catAx>
      <c:valAx>
        <c:axId val="174994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991192"/>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Comic Sans MS" panose="030F0702030302020204" pitchFamily="66" charset="0"/>
        </a:defRPr>
      </a:pPr>
      <a:endParaRPr lang="pt-BR"/>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Comic Sans MS" panose="030F0702030302020204" pitchFamily="66" charset="0"/>
              <a:ea typeface="+mn-ea"/>
              <a:cs typeface="+mn-cs"/>
            </a:defRPr>
          </a:pPr>
          <a:endParaRPr lang="pt-BR"/>
        </a:p>
      </c:txPr>
    </c:title>
    <c:autoTitleDeleted val="0"/>
    <c:plotArea>
      <c:layout/>
      <c:barChart>
        <c:barDir val="col"/>
        <c:grouping val="clustered"/>
        <c:varyColors val="1"/>
        <c:ser>
          <c:idx val="0"/>
          <c:order val="0"/>
          <c:tx>
            <c:strRef>
              <c:f>Planilha4!$A$2</c:f>
              <c:strCache>
                <c:ptCount val="1"/>
                <c:pt idx="0">
                  <c:v>GU DIVMS  (%)</c:v>
                </c:pt>
              </c:strCache>
            </c:strRef>
          </c:tx>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E914-4598-809D-7FF85377D5C2}"/>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E914-4598-809D-7FF85377D5C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Comic Sans MS" panose="030F0702030302020204" pitchFamily="66" charset="0"/>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Planilha4!$B$1:$C$1</c:f>
              <c:strCache>
                <c:ptCount val="2"/>
                <c:pt idx="0">
                  <c:v>Controle</c:v>
                </c:pt>
                <c:pt idx="1">
                  <c:v>Enzima</c:v>
                </c:pt>
              </c:strCache>
            </c:strRef>
          </c:cat>
          <c:val>
            <c:numRef>
              <c:f>Planilha4!$B$2:$C$2</c:f>
              <c:numCache>
                <c:formatCode>0.00</c:formatCode>
                <c:ptCount val="2"/>
                <c:pt idx="0">
                  <c:v>95.56</c:v>
                </c:pt>
                <c:pt idx="1">
                  <c:v>96.76</c:v>
                </c:pt>
              </c:numCache>
            </c:numRef>
          </c:val>
          <c:extLst xmlns:c16r2="http://schemas.microsoft.com/office/drawing/2015/06/chart">
            <c:ext xmlns:c16="http://schemas.microsoft.com/office/drawing/2014/chart" uri="{C3380CC4-5D6E-409C-BE32-E72D297353CC}">
              <c16:uniqueId val="{00000000-3B78-42BC-83E4-CB05BA767153}"/>
            </c:ext>
          </c:extLst>
        </c:ser>
        <c:dLbls>
          <c:showLegendKey val="0"/>
          <c:showVal val="0"/>
          <c:showCatName val="0"/>
          <c:showSerName val="0"/>
          <c:showPercent val="0"/>
          <c:showBubbleSize val="0"/>
        </c:dLbls>
        <c:gapWidth val="219"/>
        <c:overlap val="-27"/>
        <c:axId val="174990016"/>
        <c:axId val="174989232"/>
      </c:barChart>
      <c:catAx>
        <c:axId val="174990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989232"/>
        <c:crosses val="autoZero"/>
        <c:auto val="1"/>
        <c:lblAlgn val="ctr"/>
        <c:lblOffset val="100"/>
        <c:noMultiLvlLbl val="0"/>
      </c:catAx>
      <c:valAx>
        <c:axId val="1749892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990016"/>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Comic Sans MS" panose="030F0702030302020204" pitchFamily="66" charset="0"/>
        </a:defRPr>
      </a:pPr>
      <a:endParaRPr lang="pt-BR"/>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Comic Sans MS" panose="030F0702030302020204" pitchFamily="66" charset="0"/>
              <a:ea typeface="+mn-ea"/>
              <a:cs typeface="+mn-cs"/>
            </a:defRPr>
          </a:pPr>
          <a:endParaRPr lang="pt-BR"/>
        </a:p>
      </c:txPr>
    </c:title>
    <c:autoTitleDeleted val="0"/>
    <c:plotArea>
      <c:layout/>
      <c:barChart>
        <c:barDir val="col"/>
        <c:grouping val="clustered"/>
        <c:varyColors val="1"/>
        <c:ser>
          <c:idx val="0"/>
          <c:order val="0"/>
          <c:tx>
            <c:strRef>
              <c:f>Performance!$A$9</c:f>
              <c:strCache>
                <c:ptCount val="1"/>
                <c:pt idx="0">
                  <c:v>Digestibilidade do amido in vivo(%)</c:v>
                </c:pt>
              </c:strCache>
            </c:strRef>
          </c:tx>
          <c:invertIfNegative val="0"/>
          <c:dPt>
            <c:idx val="0"/>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A2B7-4407-9DEA-6A94F8B0110A}"/>
              </c:ext>
            </c:extLst>
          </c:dPt>
          <c:dPt>
            <c:idx val="1"/>
            <c:invertIfNegative val="0"/>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A2B7-4407-9DEA-6A94F8B0110A}"/>
              </c:ext>
            </c:extLst>
          </c:dPt>
          <c:dPt>
            <c:idx val="2"/>
            <c:invertIfNegative val="0"/>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A2B7-4407-9DEA-6A94F8B0110A}"/>
              </c:ext>
            </c:extLst>
          </c:dPt>
          <c:dPt>
            <c:idx val="3"/>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7-A2B7-4407-9DEA-6A94F8B0110A}"/>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Comic Sans MS" panose="030F0702030302020204" pitchFamily="66" charset="0"/>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Performance!$B$1:$E$2</c:f>
              <c:multiLvlStrCache>
                <c:ptCount val="4"/>
                <c:lvl>
                  <c:pt idx="0">
                    <c:v>Controle</c:v>
                  </c:pt>
                  <c:pt idx="1">
                    <c:v>Enzima</c:v>
                  </c:pt>
                  <c:pt idx="2">
                    <c:v>Controle</c:v>
                  </c:pt>
                  <c:pt idx="3">
                    <c:v>Enzima</c:v>
                  </c:pt>
                </c:lvl>
                <c:lvl>
                  <c:pt idx="0">
                    <c:v>Snap + GU</c:v>
                  </c:pt>
                  <c:pt idx="2">
                    <c:v>SM + GU</c:v>
                  </c:pt>
                </c:lvl>
              </c:multiLvlStrCache>
            </c:multiLvlStrRef>
          </c:cat>
          <c:val>
            <c:numRef>
              <c:f>Performance!$B$9:$E$9</c:f>
              <c:numCache>
                <c:formatCode>General</c:formatCode>
                <c:ptCount val="4"/>
                <c:pt idx="0">
                  <c:v>94.09</c:v>
                </c:pt>
                <c:pt idx="1">
                  <c:v>95.06</c:v>
                </c:pt>
                <c:pt idx="2">
                  <c:v>95.24</c:v>
                </c:pt>
                <c:pt idx="3">
                  <c:v>97.09</c:v>
                </c:pt>
              </c:numCache>
            </c:numRef>
          </c:val>
          <c:extLst xmlns:c16r2="http://schemas.microsoft.com/office/drawing/2015/06/chart">
            <c:ext xmlns:c16="http://schemas.microsoft.com/office/drawing/2014/chart" uri="{C3380CC4-5D6E-409C-BE32-E72D297353CC}">
              <c16:uniqueId val="{00000000-FE23-42F6-ABA3-B9E872091189}"/>
            </c:ext>
          </c:extLst>
        </c:ser>
        <c:dLbls>
          <c:showLegendKey val="0"/>
          <c:showVal val="0"/>
          <c:showCatName val="0"/>
          <c:showSerName val="0"/>
          <c:showPercent val="0"/>
          <c:showBubbleSize val="0"/>
        </c:dLbls>
        <c:gapWidth val="219"/>
        <c:overlap val="-27"/>
        <c:axId val="174991976"/>
        <c:axId val="174993936"/>
      </c:barChart>
      <c:catAx>
        <c:axId val="174991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993936"/>
        <c:crosses val="autoZero"/>
        <c:auto val="1"/>
        <c:lblAlgn val="ctr"/>
        <c:lblOffset val="100"/>
        <c:noMultiLvlLbl val="0"/>
      </c:catAx>
      <c:valAx>
        <c:axId val="174993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omic Sans MS" panose="030F0702030302020204" pitchFamily="66" charset="0"/>
                <a:ea typeface="+mn-ea"/>
                <a:cs typeface="+mn-cs"/>
              </a:defRPr>
            </a:pPr>
            <a:endParaRPr lang="pt-BR"/>
          </a:p>
        </c:txPr>
        <c:crossAx val="174991976"/>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Comic Sans MS" panose="030F0702030302020204" pitchFamily="66" charset="0"/>
        </a:defRPr>
      </a:pPr>
      <a:endParaRPr lang="pt-BR"/>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78937007874015"/>
          <c:y val="0.17634259259259263"/>
          <c:w val="0.79965507436570427"/>
          <c:h val="0.62271617089530473"/>
        </c:manualLayout>
      </c:layout>
      <c:barChart>
        <c:barDir val="col"/>
        <c:grouping val="clustered"/>
        <c:varyColors val="0"/>
        <c:ser>
          <c:idx val="0"/>
          <c:order val="0"/>
          <c:spPr>
            <a:solidFill>
              <a:schemeClr val="accent4"/>
            </a:solidFill>
            <a:ln>
              <a:solidFill>
                <a:schemeClr val="accent4"/>
              </a:solidFill>
            </a:ln>
            <a:effectLst/>
          </c:spPr>
          <c:invertIfNegative val="0"/>
          <c:dPt>
            <c:idx val="1"/>
            <c:invertIfNegative val="0"/>
            <c:bubble3D val="0"/>
            <c:spPr>
              <a:solidFill>
                <a:schemeClr val="accent4">
                  <a:lumMod val="75000"/>
                </a:schemeClr>
              </a:solidFill>
              <a:ln>
                <a:solidFill>
                  <a:schemeClr val="accent4"/>
                </a:solidFill>
              </a:ln>
              <a:effectLst/>
            </c:spPr>
          </c:dPt>
          <c:dPt>
            <c:idx val="2"/>
            <c:invertIfNegative val="0"/>
            <c:bubble3D val="0"/>
            <c:spPr>
              <a:solidFill>
                <a:schemeClr val="accent2">
                  <a:lumMod val="75000"/>
                </a:schemeClr>
              </a:solidFill>
              <a:ln>
                <a:solidFill>
                  <a:schemeClr val="accent4"/>
                </a:solidFill>
              </a:ln>
              <a:effectLst/>
            </c:spPr>
          </c:dPt>
          <c:dLbls>
            <c:dLbl>
              <c:idx val="0"/>
              <c:layout/>
              <c:tx>
                <c:rich>
                  <a:bodyPr/>
                  <a:lstStyle/>
                  <a:p>
                    <a:fld id="{827B3AA4-71A8-4624-8FF8-AE35BFC19746}" type="VALUE">
                      <a:rPr lang="en-US"/>
                      <a:pPr/>
                      <a:t>[VALOR]</a:t>
                    </a:fld>
                    <a:r>
                      <a:rPr lang="en-US"/>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DB1B-461D-B07B-C6B0E125E312}"/>
                </c:ext>
                <c:ext xmlns:c15="http://schemas.microsoft.com/office/drawing/2012/chart" uri="{CE6537A1-D6FC-4f65-9D91-7224C49458BB}">
                  <c15:layout/>
                  <c15:dlblFieldTable/>
                  <c15:showDataLabelsRange val="0"/>
                </c:ext>
              </c:extLst>
            </c:dLbl>
            <c:dLbl>
              <c:idx val="1"/>
              <c:layout/>
              <c:tx>
                <c:rich>
                  <a:bodyPr/>
                  <a:lstStyle/>
                  <a:p>
                    <a:fld id="{59BA6651-7B04-4BE3-BCDB-B5F0A5DCC405}" type="VALUE">
                      <a:rPr lang="en-US"/>
                      <a:pPr/>
                      <a:t>[VALOR]</a:t>
                    </a:fld>
                    <a:r>
                      <a:rPr lang="en-US"/>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DB1B-461D-B07B-C6B0E125E312}"/>
                </c:ext>
                <c:ext xmlns:c15="http://schemas.microsoft.com/office/drawing/2012/chart" uri="{CE6537A1-D6FC-4f65-9D91-7224C49458BB}">
                  <c15:layout/>
                  <c15:dlblFieldTable/>
                  <c15:showDataLabelsRange val="0"/>
                </c:ext>
              </c:extLst>
            </c:dLbl>
            <c:dLbl>
              <c:idx val="2"/>
              <c:layout/>
              <c:tx>
                <c:rich>
                  <a:bodyPr/>
                  <a:lstStyle/>
                  <a:p>
                    <a:fld id="{D2BEF6EB-1572-4D4D-975E-12F2A594E109}" type="VALUE">
                      <a:rPr lang="en-US"/>
                      <a:pPr/>
                      <a:t>[VALOR]</a:t>
                    </a:fld>
                    <a:r>
                      <a:rPr lang="en-US"/>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DB1B-461D-B07B-C6B0E125E312}"/>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'[Dados Daniel (Snaplage).xlsx]Morfologia'!$I$32:$K$32</c:f>
              <c:strCache>
                <c:ptCount val="3"/>
                <c:pt idx="0">
                  <c:v>Grão</c:v>
                </c:pt>
                <c:pt idx="1">
                  <c:v>P.espiga</c:v>
                </c:pt>
                <c:pt idx="2">
                  <c:v>Sabugo</c:v>
                </c:pt>
              </c:strCache>
            </c:strRef>
          </c:cat>
          <c:val>
            <c:numRef>
              <c:f>'[Dados Daniel (Snaplage).xlsx]Morfologia'!$I$33:$K$33</c:f>
              <c:numCache>
                <c:formatCode>0.00</c:formatCode>
                <c:ptCount val="3"/>
                <c:pt idx="0">
                  <c:v>61.73532415043951</c:v>
                </c:pt>
                <c:pt idx="1">
                  <c:v>19.135551223552767</c:v>
                </c:pt>
                <c:pt idx="2">
                  <c:v>19.129124626007727</c:v>
                </c:pt>
              </c:numCache>
            </c:numRef>
          </c:val>
          <c:extLst xmlns:c16r2="http://schemas.microsoft.com/office/drawing/2015/06/chart">
            <c:ext xmlns:c16="http://schemas.microsoft.com/office/drawing/2014/chart" uri="{C3380CC4-5D6E-409C-BE32-E72D297353CC}">
              <c16:uniqueId val="{00000003-DB1B-461D-B07B-C6B0E125E312}"/>
            </c:ext>
          </c:extLst>
        </c:ser>
        <c:dLbls>
          <c:dLblPos val="outEnd"/>
          <c:showLegendKey val="0"/>
          <c:showVal val="1"/>
          <c:showCatName val="0"/>
          <c:showSerName val="0"/>
          <c:showPercent val="0"/>
          <c:showBubbleSize val="0"/>
        </c:dLbls>
        <c:gapWidth val="219"/>
        <c:overlap val="-27"/>
        <c:axId val="174992368"/>
        <c:axId val="174994720"/>
      </c:barChart>
      <c:catAx>
        <c:axId val="174992368"/>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pt-BR" sz="2000"/>
                  <a:t>Componentes</a:t>
                </a:r>
                <a:r>
                  <a:rPr lang="pt-BR" sz="2000" baseline="0"/>
                  <a:t> da espiga</a:t>
                </a:r>
                <a:endParaRPr lang="pt-BR" sz="2000"/>
              </a:p>
            </c:rich>
          </c:tx>
          <c:layout>
            <c:manualLayout>
              <c:xMode val="edge"/>
              <c:yMode val="edge"/>
              <c:x val="0.3334283748564974"/>
              <c:y val="0.89186945975971565"/>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t-BR"/>
          </a:p>
        </c:txPr>
        <c:crossAx val="174994720"/>
        <c:crosses val="autoZero"/>
        <c:auto val="1"/>
        <c:lblAlgn val="ctr"/>
        <c:lblOffset val="100"/>
        <c:noMultiLvlLbl val="0"/>
      </c:catAx>
      <c:valAx>
        <c:axId val="174994720"/>
        <c:scaling>
          <c:orientation val="minMax"/>
          <c:max val="80"/>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pt-BR" sz="2000" dirty="0" smtClean="0"/>
                  <a:t>%</a:t>
                </a:r>
                <a:endParaRPr lang="pt-BR" sz="2000" dirty="0"/>
              </a:p>
            </c:rich>
          </c:tx>
          <c:layout>
            <c:manualLayout>
              <c:xMode val="edge"/>
              <c:yMode val="edge"/>
              <c:x val="5.5115403844017332E-3"/>
              <c:y val="0.447155225965764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t-BR"/>
            </a:p>
          </c:txPr>
        </c:title>
        <c:numFmt formatCode="0.00" sourceLinked="1"/>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17499236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'[Dados Daniel (Snaplage).xlsx]MS dos silos'!$G$2</c:f>
              <c:strCache>
                <c:ptCount val="1"/>
                <c:pt idx="0">
                  <c:v>MS</c:v>
                </c:pt>
              </c:strCache>
            </c:strRef>
          </c:tx>
          <c:spPr>
            <a:solidFill>
              <a:schemeClr val="accent1">
                <a:lumMod val="60000"/>
                <a:lumOff val="40000"/>
              </a:schemeClr>
            </a:solidFill>
            <a:ln>
              <a:noFill/>
            </a:ln>
            <a:effectLst/>
          </c:spPr>
          <c:invertIfNegative val="0"/>
          <c:dLbls>
            <c:dLbl>
              <c:idx val="0"/>
              <c:layout/>
              <c:tx>
                <c:rich>
                  <a:bodyPr/>
                  <a:lstStyle/>
                  <a:p>
                    <a:fld id="{BD1704A8-119A-4FEA-9125-5E1D280FFBFE}" type="VALUE">
                      <a:rPr lang="en-US"/>
                      <a:pPr/>
                      <a:t>[VALOR]</a:t>
                    </a:fld>
                    <a:r>
                      <a:rPr lang="en-US"/>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B7A-48D6-B7CF-68959089BB03}"/>
                </c:ext>
                <c:ext xmlns:c15="http://schemas.microsoft.com/office/drawing/2012/chart" uri="{CE6537A1-D6FC-4f65-9D91-7224C49458BB}">
                  <c15:layout/>
                  <c15:dlblFieldTable/>
                  <c15:showDataLabelsRange val="0"/>
                </c:ext>
              </c:extLst>
            </c:dLbl>
            <c:dLbl>
              <c:idx val="1"/>
              <c:layout/>
              <c:tx>
                <c:rich>
                  <a:bodyPr/>
                  <a:lstStyle/>
                  <a:p>
                    <a:fld id="{D78B1629-70C4-49AF-9F42-A5920871C802}" type="VALUE">
                      <a:rPr lang="en-US"/>
                      <a:pPr/>
                      <a:t>[VALOR]</a:t>
                    </a:fld>
                    <a:r>
                      <a:rPr lang="en-US"/>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B7A-48D6-B7CF-68959089BB03}"/>
                </c:ext>
                <c:ext xmlns:c15="http://schemas.microsoft.com/office/drawing/2012/chart" uri="{CE6537A1-D6FC-4f65-9D91-7224C49458BB}">
                  <c15:layout/>
                  <c15:dlblFieldTable/>
                  <c15:showDataLabelsRange val="0"/>
                </c:ext>
              </c:extLst>
            </c:dLbl>
            <c:dLbl>
              <c:idx val="2"/>
              <c:layout/>
              <c:tx>
                <c:rich>
                  <a:bodyPr/>
                  <a:lstStyle/>
                  <a:p>
                    <a:fld id="{94B7F5E9-A955-4C96-B22D-5D9BCEFE2B8E}" type="VALUE">
                      <a:rPr lang="en-US"/>
                      <a:pPr/>
                      <a:t>[VALOR]</a:t>
                    </a:fld>
                    <a:r>
                      <a:rPr lang="en-US"/>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4B7A-48D6-B7CF-68959089BB03}"/>
                </c:ext>
                <c:ext xmlns:c15="http://schemas.microsoft.com/office/drawing/2012/chart" uri="{CE6537A1-D6FC-4f65-9D91-7224C49458BB}">
                  <c15:layout/>
                  <c15:dlblFieldTable/>
                  <c15:showDataLabelsRange val="0"/>
                </c:ext>
              </c:extLst>
            </c:dLbl>
            <c:dLbl>
              <c:idx val="3"/>
              <c:layout/>
              <c:tx>
                <c:rich>
                  <a:bodyPr/>
                  <a:lstStyle/>
                  <a:p>
                    <a:fld id="{443452C7-DE8D-4B54-9C89-DF294DDA00C9}" type="VALUE">
                      <a:rPr lang="en-US"/>
                      <a:pPr/>
                      <a:t>[VALOR]</a:t>
                    </a:fld>
                    <a:r>
                      <a:rPr lang="en-US"/>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B7A-48D6-B7CF-68959089BB03}"/>
                </c:ex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'[Dados Daniel (Snaplage).xlsx]MS dos silos'!$B$3:$B$6</c:f>
              <c:strCache>
                <c:ptCount val="4"/>
                <c:pt idx="0">
                  <c:v>6 mm</c:v>
                </c:pt>
                <c:pt idx="1">
                  <c:v>9 mm</c:v>
                </c:pt>
                <c:pt idx="2">
                  <c:v>12 mm</c:v>
                </c:pt>
                <c:pt idx="3">
                  <c:v>15 mm</c:v>
                </c:pt>
              </c:strCache>
            </c:strRef>
          </c:cat>
          <c:val>
            <c:numRef>
              <c:f>'[Dados Daniel (Snaplage).xlsx]MS dos silos'!$G$3:$G$6</c:f>
              <c:numCache>
                <c:formatCode>0.0</c:formatCode>
                <c:ptCount val="4"/>
                <c:pt idx="0">
                  <c:v>63.925940672904645</c:v>
                </c:pt>
                <c:pt idx="1">
                  <c:v>65.185259163087991</c:v>
                </c:pt>
                <c:pt idx="2">
                  <c:v>62.382570457725365</c:v>
                </c:pt>
                <c:pt idx="3">
                  <c:v>62.145141943222704</c:v>
                </c:pt>
              </c:numCache>
            </c:numRef>
          </c:val>
          <c:extLst xmlns:c16r2="http://schemas.microsoft.com/office/drawing/2015/06/chart">
            <c:ext xmlns:c16="http://schemas.microsoft.com/office/drawing/2014/chart" uri="{C3380CC4-5D6E-409C-BE32-E72D297353CC}">
              <c16:uniqueId val="{00000004-4B7A-48D6-B7CF-68959089BB03}"/>
            </c:ext>
          </c:extLst>
        </c:ser>
        <c:dLbls>
          <c:showLegendKey val="0"/>
          <c:showVal val="0"/>
          <c:showCatName val="0"/>
          <c:showSerName val="0"/>
          <c:showPercent val="0"/>
          <c:showBubbleSize val="0"/>
        </c:dLbls>
        <c:gapWidth val="219"/>
        <c:overlap val="-27"/>
        <c:axId val="205754592"/>
        <c:axId val="205746360"/>
      </c:barChart>
      <c:catAx>
        <c:axId val="205754592"/>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pt-BR" sz="2000"/>
                  <a:t>Tamanho</a:t>
                </a:r>
                <a:r>
                  <a:rPr lang="pt-BR" sz="2000" baseline="0"/>
                  <a:t> de corte (mm)</a:t>
                </a:r>
                <a:endParaRPr lang="pt-BR" sz="2000"/>
              </a:p>
            </c:rich>
          </c:tx>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none"/>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t-BR"/>
          </a:p>
        </c:txPr>
        <c:crossAx val="205746360"/>
        <c:crosses val="autoZero"/>
        <c:auto val="1"/>
        <c:lblAlgn val="ctr"/>
        <c:lblOffset val="100"/>
        <c:noMultiLvlLbl val="0"/>
      </c:catAx>
      <c:valAx>
        <c:axId val="205746360"/>
        <c:scaling>
          <c:orientation val="minMax"/>
          <c:max val="67"/>
          <c:min val="6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pt-BR" sz="1600"/>
                  <a:t>Matéria seca %</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title>
        <c:numFmt formatCode="0.0" sourceLinked="1"/>
        <c:majorTickMark val="none"/>
        <c:minorTickMark val="none"/>
        <c:tickLblPos val="nextTo"/>
        <c:spPr>
          <a:noFill/>
          <a:ln w="22225">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20575459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t-BR" sz="2800" dirty="0"/>
              <a:t>Perdas</a:t>
            </a:r>
            <a:r>
              <a:rPr lang="pt-BR" sz="2800" baseline="0" dirty="0"/>
              <a:t> na colheita (Massa Verde)/ha </a:t>
            </a:r>
            <a:endParaRPr lang="pt-BR"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spPr>
            <a:solidFill>
              <a:schemeClr val="accent2">
                <a:lumMod val="75000"/>
              </a:schemeClr>
            </a:solidFill>
            <a:ln>
              <a:noFill/>
            </a:ln>
            <a:effectLst/>
          </c:spPr>
          <c:invertIfNegative val="0"/>
          <c:dPt>
            <c:idx val="0"/>
            <c:invertIfNegative val="0"/>
            <c:bubble3D val="0"/>
            <c:spPr>
              <a:solidFill>
                <a:schemeClr val="accent6">
                  <a:lumMod val="75000"/>
                </a:schemeClr>
              </a:solidFill>
              <a:ln>
                <a:noFill/>
              </a:ln>
              <a:effectLst/>
            </c:spPr>
          </c:dPt>
          <c:dPt>
            <c:idx val="1"/>
            <c:invertIfNegative val="0"/>
            <c:bubble3D val="0"/>
            <c:spPr>
              <a:solidFill>
                <a:srgbClr val="92D050"/>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'[Dados Daniel (Snaplage).xlsx]Perdas'!$K$12:$M$12</c:f>
              <c:strCache>
                <c:ptCount val="3"/>
                <c:pt idx="0">
                  <c:v>Colmo (Kg/há)</c:v>
                </c:pt>
                <c:pt idx="1">
                  <c:v>Folha (kg/há)</c:v>
                </c:pt>
                <c:pt idx="2">
                  <c:v>Espiga (kg/há)</c:v>
                </c:pt>
              </c:strCache>
            </c:strRef>
          </c:cat>
          <c:val>
            <c:numRef>
              <c:f>'[Dados Daniel (Snaplage).xlsx]Perdas'!$K$13:$M$13</c:f>
              <c:numCache>
                <c:formatCode>General</c:formatCode>
                <c:ptCount val="3"/>
                <c:pt idx="0">
                  <c:v>26350.000000000004</c:v>
                </c:pt>
                <c:pt idx="1">
                  <c:v>4049.9999999999995</c:v>
                </c:pt>
                <c:pt idx="2">
                  <c:v>2850.0000000000005</c:v>
                </c:pt>
              </c:numCache>
            </c:numRef>
          </c:val>
          <c:extLst xmlns:c16r2="http://schemas.microsoft.com/office/drawing/2015/06/chart">
            <c:ext xmlns:c16="http://schemas.microsoft.com/office/drawing/2014/chart" uri="{C3380CC4-5D6E-409C-BE32-E72D297353CC}">
              <c16:uniqueId val="{00000000-C582-48D8-B571-88FCB20F27F9}"/>
            </c:ext>
          </c:extLst>
        </c:ser>
        <c:dLbls>
          <c:dLblPos val="outEnd"/>
          <c:showLegendKey val="0"/>
          <c:showVal val="1"/>
          <c:showCatName val="0"/>
          <c:showSerName val="0"/>
          <c:showPercent val="0"/>
          <c:showBubbleSize val="0"/>
        </c:dLbls>
        <c:gapWidth val="219"/>
        <c:overlap val="-27"/>
        <c:axId val="174995504"/>
        <c:axId val="174995112"/>
      </c:barChart>
      <c:catAx>
        <c:axId val="174995504"/>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pt-BR" sz="1800" dirty="0"/>
                  <a:t>Parte</a:t>
                </a:r>
                <a:r>
                  <a:rPr lang="pt-BR" sz="1800" baseline="0" dirty="0"/>
                  <a:t> da planta </a:t>
                </a:r>
                <a:endParaRPr lang="pt-BR" sz="1800" dirty="0"/>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out"/>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174995112"/>
        <c:crosses val="autoZero"/>
        <c:auto val="1"/>
        <c:lblAlgn val="ctr"/>
        <c:lblOffset val="100"/>
        <c:noMultiLvlLbl val="0"/>
      </c:catAx>
      <c:valAx>
        <c:axId val="17499511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pt-BR" sz="1800" b="1" dirty="0"/>
                  <a:t>Perdas </a:t>
                </a:r>
                <a:r>
                  <a:rPr lang="pt-BR" sz="1800" b="1" dirty="0" smtClean="0"/>
                  <a:t>(kg/ha</a:t>
                </a:r>
                <a:r>
                  <a:rPr lang="pt-BR" dirty="0"/>
                  <a: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pt-BR"/>
            </a:p>
          </c:txPr>
        </c:title>
        <c:numFmt formatCode="General" sourceLinked="1"/>
        <c:majorTickMark val="out"/>
        <c:minorTickMark val="none"/>
        <c:tickLblPos val="nextTo"/>
        <c:spPr>
          <a:noFill/>
          <a:ln w="22225">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1749955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pt-BR" sz="2800" b="0" i="0" baseline="0" dirty="0">
                <a:effectLst/>
              </a:rPr>
              <a:t>Perdas na colheita (MS)/ha </a:t>
            </a:r>
            <a:endParaRPr lang="pt-BR" sz="2800" dirty="0">
              <a:effectLst/>
            </a:endParaRPr>
          </a:p>
        </c:rich>
      </c:tx>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pt-BR"/>
        </a:p>
      </c:txPr>
    </c:title>
    <c:autoTitleDeleted val="0"/>
    <c:plotArea>
      <c:layout/>
      <c:barChart>
        <c:barDir val="col"/>
        <c:grouping val="clustered"/>
        <c:varyColors val="0"/>
        <c:ser>
          <c:idx val="0"/>
          <c:order val="0"/>
          <c:spPr>
            <a:solidFill>
              <a:schemeClr val="accent6">
                <a:lumMod val="75000"/>
              </a:schemeClr>
            </a:solidFill>
            <a:ln>
              <a:noFill/>
            </a:ln>
            <a:effectLst/>
          </c:spPr>
          <c:invertIfNegative val="0"/>
          <c:dPt>
            <c:idx val="1"/>
            <c:invertIfNegative val="0"/>
            <c:bubble3D val="0"/>
            <c:spPr>
              <a:solidFill>
                <a:srgbClr val="92D050"/>
              </a:solidFill>
              <a:ln>
                <a:noFill/>
              </a:ln>
              <a:effectLst/>
            </c:spPr>
          </c:dPt>
          <c:dPt>
            <c:idx val="2"/>
            <c:invertIfNegative val="0"/>
            <c:bubble3D val="0"/>
            <c:spPr>
              <a:solidFill>
                <a:schemeClr val="accent2">
                  <a:lumMod val="75000"/>
                </a:schemeClr>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'[Dados Daniel (Snaplage).xlsx]Perdas'!$K$15:$M$15</c:f>
              <c:strCache>
                <c:ptCount val="3"/>
                <c:pt idx="0">
                  <c:v>Colmo (Kg/há)</c:v>
                </c:pt>
                <c:pt idx="1">
                  <c:v>Folha (kg/há)</c:v>
                </c:pt>
                <c:pt idx="2">
                  <c:v>Espiga (kg/há)</c:v>
                </c:pt>
              </c:strCache>
            </c:strRef>
          </c:cat>
          <c:val>
            <c:numRef>
              <c:f>'[Dados Daniel (Snaplage).xlsx]Perdas'!$K$16:$M$16</c:f>
              <c:numCache>
                <c:formatCode>0</c:formatCode>
                <c:ptCount val="3"/>
                <c:pt idx="0">
                  <c:v>5903.0587500000001</c:v>
                </c:pt>
                <c:pt idx="1">
                  <c:v>3349.9575</c:v>
                </c:pt>
                <c:pt idx="2">
                  <c:v>1650.7200000000003</c:v>
                </c:pt>
              </c:numCache>
            </c:numRef>
          </c:val>
          <c:extLst xmlns:c16r2="http://schemas.microsoft.com/office/drawing/2015/06/chart">
            <c:ext xmlns:c16="http://schemas.microsoft.com/office/drawing/2014/chart" uri="{C3380CC4-5D6E-409C-BE32-E72D297353CC}">
              <c16:uniqueId val="{00000000-0346-4E35-8335-9FEB8BC9B065}"/>
            </c:ext>
          </c:extLst>
        </c:ser>
        <c:dLbls>
          <c:dLblPos val="outEnd"/>
          <c:showLegendKey val="0"/>
          <c:showVal val="1"/>
          <c:showCatName val="0"/>
          <c:showSerName val="0"/>
          <c:showPercent val="0"/>
          <c:showBubbleSize val="0"/>
        </c:dLbls>
        <c:gapWidth val="219"/>
        <c:overlap val="-27"/>
        <c:axId val="205754984"/>
        <c:axId val="205744400"/>
      </c:barChart>
      <c:catAx>
        <c:axId val="205754984"/>
        <c:scaling>
          <c:orientation val="minMax"/>
        </c:scaling>
        <c:delete val="0"/>
        <c:axPos val="b"/>
        <c:numFmt formatCode="General" sourceLinked="1"/>
        <c:majorTickMark val="none"/>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crossAx val="205744400"/>
        <c:crosses val="autoZero"/>
        <c:auto val="1"/>
        <c:lblAlgn val="ctr"/>
        <c:lblOffset val="100"/>
        <c:noMultiLvlLbl val="0"/>
      </c:catAx>
      <c:valAx>
        <c:axId val="205744400"/>
        <c:scaling>
          <c:orientation val="minMax"/>
          <c:max val="8000"/>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pt-BR" sz="1800" dirty="0"/>
                  <a:t>Perdas</a:t>
                </a:r>
                <a:r>
                  <a:rPr lang="pt-BR" sz="1800" baseline="0" dirty="0"/>
                  <a:t> </a:t>
                </a:r>
                <a:r>
                  <a:rPr lang="pt-BR" sz="1800" baseline="0" dirty="0" smtClean="0"/>
                  <a:t>(kg/ha</a:t>
                </a:r>
                <a:r>
                  <a:rPr lang="pt-BR" sz="1800" baseline="0" dirty="0"/>
                  <a:t>)</a:t>
                </a:r>
                <a:endParaRPr lang="pt-BR" sz="1800" dirty="0"/>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t-BR"/>
            </a:p>
          </c:txPr>
        </c:title>
        <c:numFmt formatCode="0" sourceLinked="1"/>
        <c:majorTickMark val="none"/>
        <c:minorTickMark val="none"/>
        <c:tickLblPos val="nextTo"/>
        <c:spPr>
          <a:noFill/>
          <a:ln w="22225">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2057549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t-BR"/>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654452414910694E-2"/>
          <c:y val="1.6897800813428239E-2"/>
          <c:w val="0.94510471614514524"/>
          <c:h val="0.7166606272214584"/>
        </c:manualLayout>
      </c:layout>
      <c:barChart>
        <c:barDir val="col"/>
        <c:grouping val="clustered"/>
        <c:varyColors val="0"/>
        <c:ser>
          <c:idx val="0"/>
          <c:order val="0"/>
          <c:spPr>
            <a:solidFill>
              <a:srgbClr val="FF0000"/>
            </a:solidFill>
            <a:ln>
              <a:noFill/>
            </a:ln>
            <a:effectLst/>
          </c:spPr>
          <c:invertIfNegative val="0"/>
          <c:dPt>
            <c:idx val="4"/>
            <c:invertIfNegative val="0"/>
            <c:bubble3D val="0"/>
            <c:spPr>
              <a:solidFill>
                <a:schemeClr val="accent2">
                  <a:lumMod val="60000"/>
                  <a:lumOff val="40000"/>
                </a:schemeClr>
              </a:solidFill>
              <a:ln>
                <a:noFill/>
              </a:ln>
              <a:effectLst/>
            </c:spPr>
            <c:extLst xmlns:c16r2="http://schemas.microsoft.com/office/drawing/2015/06/chart">
              <c:ext xmlns:c16="http://schemas.microsoft.com/office/drawing/2014/chart" uri="{C3380CC4-5D6E-409C-BE32-E72D297353CC}">
                <c16:uniqueId val="{00000001-E10B-490E-8D71-CDE8316FF95A}"/>
              </c:ext>
            </c:extLst>
          </c:dPt>
          <c:dPt>
            <c:idx val="5"/>
            <c:invertIfNegative val="0"/>
            <c:bubble3D val="0"/>
            <c:spPr>
              <a:solidFill>
                <a:schemeClr val="accent2">
                  <a:lumMod val="60000"/>
                  <a:lumOff val="40000"/>
                </a:schemeClr>
              </a:solidFill>
              <a:ln>
                <a:noFill/>
              </a:ln>
              <a:effectLst/>
            </c:spPr>
            <c:extLst xmlns:c16r2="http://schemas.microsoft.com/office/drawing/2015/06/chart">
              <c:ext xmlns:c16="http://schemas.microsoft.com/office/drawing/2014/chart" uri="{C3380CC4-5D6E-409C-BE32-E72D297353CC}">
                <c16:uniqueId val="{00000003-E10B-490E-8D71-CDE8316FF95A}"/>
              </c:ext>
            </c:extLst>
          </c:dPt>
          <c:dPt>
            <c:idx val="6"/>
            <c:invertIfNegative val="0"/>
            <c:bubble3D val="0"/>
            <c:spPr>
              <a:solidFill>
                <a:schemeClr val="accent2">
                  <a:lumMod val="60000"/>
                  <a:lumOff val="40000"/>
                </a:schemeClr>
              </a:solidFill>
              <a:ln>
                <a:noFill/>
              </a:ln>
              <a:effectLst/>
            </c:spPr>
            <c:extLst xmlns:c16r2="http://schemas.microsoft.com/office/drawing/2015/06/chart">
              <c:ext xmlns:c16="http://schemas.microsoft.com/office/drawing/2014/chart" uri="{C3380CC4-5D6E-409C-BE32-E72D297353CC}">
                <c16:uniqueId val="{00000005-E10B-490E-8D71-CDE8316FF95A}"/>
              </c:ext>
            </c:extLst>
          </c:dPt>
          <c:dPt>
            <c:idx val="7"/>
            <c:invertIfNegative val="0"/>
            <c:bubble3D val="0"/>
            <c:spPr>
              <a:solidFill>
                <a:schemeClr val="accent2">
                  <a:lumMod val="60000"/>
                  <a:lumOff val="40000"/>
                </a:schemeClr>
              </a:solidFill>
              <a:ln>
                <a:noFill/>
              </a:ln>
              <a:effectLst/>
            </c:spPr>
            <c:extLst xmlns:c16r2="http://schemas.microsoft.com/office/drawing/2015/06/chart">
              <c:ext xmlns:c16="http://schemas.microsoft.com/office/drawing/2014/chart" uri="{C3380CC4-5D6E-409C-BE32-E72D297353CC}">
                <c16:uniqueId val="{00000007-E10B-490E-8D71-CDE8316FF95A}"/>
              </c:ext>
            </c:extLst>
          </c:dPt>
          <c:dPt>
            <c:idx val="8"/>
            <c:invertIfNegative val="0"/>
            <c:bubble3D val="0"/>
            <c:spPr>
              <a:solidFill>
                <a:schemeClr val="accent6">
                  <a:lumMod val="50000"/>
                </a:schemeClr>
              </a:solidFill>
              <a:ln>
                <a:noFill/>
              </a:ln>
              <a:effectLst/>
            </c:spPr>
            <c:extLst xmlns:c16r2="http://schemas.microsoft.com/office/drawing/2015/06/chart">
              <c:ext xmlns:c16="http://schemas.microsoft.com/office/drawing/2014/chart" uri="{C3380CC4-5D6E-409C-BE32-E72D297353CC}">
                <c16:uniqueId val="{00000009-E10B-490E-8D71-CDE8316FF95A}"/>
              </c:ext>
            </c:extLst>
          </c:dPt>
          <c:dPt>
            <c:idx val="9"/>
            <c:invertIfNegative val="0"/>
            <c:bubble3D val="0"/>
            <c:spPr>
              <a:solidFill>
                <a:schemeClr val="accent6">
                  <a:lumMod val="50000"/>
                </a:schemeClr>
              </a:solidFill>
              <a:ln>
                <a:noFill/>
              </a:ln>
              <a:effectLst/>
            </c:spPr>
            <c:extLst xmlns:c16r2="http://schemas.microsoft.com/office/drawing/2015/06/chart">
              <c:ext xmlns:c16="http://schemas.microsoft.com/office/drawing/2014/chart" uri="{C3380CC4-5D6E-409C-BE32-E72D297353CC}">
                <c16:uniqueId val="{0000000B-E10B-490E-8D71-CDE8316FF95A}"/>
              </c:ext>
            </c:extLst>
          </c:dPt>
          <c:dPt>
            <c:idx val="10"/>
            <c:invertIfNegative val="0"/>
            <c:bubble3D val="0"/>
            <c:spPr>
              <a:solidFill>
                <a:schemeClr val="accent6">
                  <a:lumMod val="50000"/>
                </a:schemeClr>
              </a:solidFill>
              <a:ln>
                <a:noFill/>
              </a:ln>
              <a:effectLst/>
            </c:spPr>
            <c:extLst xmlns:c16r2="http://schemas.microsoft.com/office/drawing/2015/06/chart">
              <c:ext xmlns:c16="http://schemas.microsoft.com/office/drawing/2014/chart" uri="{C3380CC4-5D6E-409C-BE32-E72D297353CC}">
                <c16:uniqueId val="{0000000D-E10B-490E-8D71-CDE8316FF95A}"/>
              </c:ext>
            </c:extLst>
          </c:dPt>
          <c:dPt>
            <c:idx val="11"/>
            <c:invertIfNegative val="0"/>
            <c:bubble3D val="0"/>
            <c:spPr>
              <a:solidFill>
                <a:schemeClr val="accent6">
                  <a:lumMod val="50000"/>
                </a:schemeClr>
              </a:solidFill>
              <a:ln>
                <a:noFill/>
              </a:ln>
              <a:effectLst/>
            </c:spPr>
            <c:extLst xmlns:c16r2="http://schemas.microsoft.com/office/drawing/2015/06/chart">
              <c:ext xmlns:c16="http://schemas.microsoft.com/office/drawing/2014/chart" uri="{C3380CC4-5D6E-409C-BE32-E72D297353CC}">
                <c16:uniqueId val="{0000000F-E10B-490E-8D71-CDE8316FF95A}"/>
              </c:ext>
            </c:extLst>
          </c:dPt>
          <c:dPt>
            <c:idx val="12"/>
            <c:invertIfNegative val="0"/>
            <c:bubble3D val="0"/>
            <c:spPr>
              <a:solidFill>
                <a:schemeClr val="accent6">
                  <a:lumMod val="60000"/>
                  <a:lumOff val="40000"/>
                </a:schemeClr>
              </a:solidFill>
              <a:ln>
                <a:noFill/>
              </a:ln>
              <a:effectLst/>
            </c:spPr>
            <c:extLst xmlns:c16r2="http://schemas.microsoft.com/office/drawing/2015/06/chart">
              <c:ext xmlns:c16="http://schemas.microsoft.com/office/drawing/2014/chart" uri="{C3380CC4-5D6E-409C-BE32-E72D297353CC}">
                <c16:uniqueId val="{00000011-E10B-490E-8D71-CDE8316FF95A}"/>
              </c:ext>
            </c:extLst>
          </c:dPt>
          <c:dPt>
            <c:idx val="13"/>
            <c:invertIfNegative val="0"/>
            <c:bubble3D val="0"/>
            <c:spPr>
              <a:solidFill>
                <a:schemeClr val="accent6">
                  <a:lumMod val="60000"/>
                  <a:lumOff val="40000"/>
                </a:schemeClr>
              </a:solidFill>
              <a:ln>
                <a:noFill/>
              </a:ln>
              <a:effectLst/>
            </c:spPr>
            <c:extLst xmlns:c16r2="http://schemas.microsoft.com/office/drawing/2015/06/chart">
              <c:ext xmlns:c16="http://schemas.microsoft.com/office/drawing/2014/chart" uri="{C3380CC4-5D6E-409C-BE32-E72D297353CC}">
                <c16:uniqueId val="{00000013-E10B-490E-8D71-CDE8316FF95A}"/>
              </c:ext>
            </c:extLst>
          </c:dPt>
          <c:dPt>
            <c:idx val="14"/>
            <c:invertIfNegative val="0"/>
            <c:bubble3D val="0"/>
            <c:spPr>
              <a:solidFill>
                <a:schemeClr val="accent6">
                  <a:lumMod val="60000"/>
                  <a:lumOff val="40000"/>
                </a:schemeClr>
              </a:solidFill>
              <a:ln>
                <a:noFill/>
              </a:ln>
              <a:effectLst/>
            </c:spPr>
            <c:extLst xmlns:c16r2="http://schemas.microsoft.com/office/drawing/2015/06/chart">
              <c:ext xmlns:c16="http://schemas.microsoft.com/office/drawing/2014/chart" uri="{C3380CC4-5D6E-409C-BE32-E72D297353CC}">
                <c16:uniqueId val="{00000015-E10B-490E-8D71-CDE8316FF95A}"/>
              </c:ext>
            </c:extLst>
          </c:dPt>
          <c:dPt>
            <c:idx val="15"/>
            <c:invertIfNegative val="0"/>
            <c:bubble3D val="0"/>
            <c:spPr>
              <a:solidFill>
                <a:schemeClr val="accent6">
                  <a:lumMod val="60000"/>
                  <a:lumOff val="40000"/>
                </a:schemeClr>
              </a:solidFill>
              <a:ln>
                <a:noFill/>
              </a:ln>
              <a:effectLst/>
            </c:spPr>
            <c:extLst xmlns:c16r2="http://schemas.microsoft.com/office/drawing/2015/06/chart">
              <c:ext xmlns:c16="http://schemas.microsoft.com/office/drawing/2014/chart" uri="{C3380CC4-5D6E-409C-BE32-E72D297353CC}">
                <c16:uniqueId val="{00000017-E10B-490E-8D71-CDE8316FF95A}"/>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Planilha2!$D$10:$S$11</c:f>
              <c:multiLvlStrCache>
                <c:ptCount val="16"/>
                <c:lvl>
                  <c:pt idx="0">
                    <c:v>Cont</c:v>
                  </c:pt>
                  <c:pt idx="1">
                    <c:v>BAL_100</c:v>
                  </c:pt>
                  <c:pt idx="2">
                    <c:v>BAL_500</c:v>
                  </c:pt>
                  <c:pt idx="3">
                    <c:v>LUPRO</c:v>
                  </c:pt>
                  <c:pt idx="4">
                    <c:v>Cont</c:v>
                  </c:pt>
                  <c:pt idx="5">
                    <c:v>BAL_100</c:v>
                  </c:pt>
                  <c:pt idx="6">
                    <c:v>BAL_500</c:v>
                  </c:pt>
                  <c:pt idx="7">
                    <c:v>LUPRO</c:v>
                  </c:pt>
                  <c:pt idx="8">
                    <c:v>Cont</c:v>
                  </c:pt>
                  <c:pt idx="9">
                    <c:v>BAL_100</c:v>
                  </c:pt>
                  <c:pt idx="10">
                    <c:v>BAL_500</c:v>
                  </c:pt>
                  <c:pt idx="11">
                    <c:v>LUPRO</c:v>
                  </c:pt>
                  <c:pt idx="12">
                    <c:v>Cont</c:v>
                  </c:pt>
                  <c:pt idx="13">
                    <c:v>BAL_100</c:v>
                  </c:pt>
                  <c:pt idx="14">
                    <c:v>BAL_500</c:v>
                  </c:pt>
                  <c:pt idx="15">
                    <c:v>LUPRO</c:v>
                  </c:pt>
                </c:lvl>
                <c:lvl>
                  <c:pt idx="0">
                    <c:v>SNAP_30</c:v>
                  </c:pt>
                  <c:pt idx="4">
                    <c:v>SNAP_60</c:v>
                  </c:pt>
                  <c:pt idx="8">
                    <c:v>GU_30</c:v>
                  </c:pt>
                  <c:pt idx="12">
                    <c:v>GU_60</c:v>
                  </c:pt>
                </c:lvl>
              </c:multiLvlStrCache>
            </c:multiLvlStrRef>
          </c:cat>
          <c:val>
            <c:numRef>
              <c:f>Planilha2!$D$12:$S$12</c:f>
              <c:numCache>
                <c:formatCode>0.0</c:formatCode>
                <c:ptCount val="16"/>
                <c:pt idx="0">
                  <c:v>58.034179733581396</c:v>
                </c:pt>
                <c:pt idx="1">
                  <c:v>57.631219065887528</c:v>
                </c:pt>
                <c:pt idx="2">
                  <c:v>57.268672560896398</c:v>
                </c:pt>
                <c:pt idx="3">
                  <c:v>59.050112453326633</c:v>
                </c:pt>
                <c:pt idx="4">
                  <c:v>57.929120100180782</c:v>
                </c:pt>
                <c:pt idx="5">
                  <c:v>56.862014466277088</c:v>
                </c:pt>
                <c:pt idx="6">
                  <c:v>53.796715714899278</c:v>
                </c:pt>
                <c:pt idx="7">
                  <c:v>58.680695558129223</c:v>
                </c:pt>
                <c:pt idx="8">
                  <c:v>69.956721775852742</c:v>
                </c:pt>
                <c:pt idx="9">
                  <c:v>67.274755952649855</c:v>
                </c:pt>
                <c:pt idx="10">
                  <c:v>67.125037099438273</c:v>
                </c:pt>
                <c:pt idx="11">
                  <c:v>69.000242058942305</c:v>
                </c:pt>
                <c:pt idx="12">
                  <c:v>66.684221625905963</c:v>
                </c:pt>
                <c:pt idx="13">
                  <c:v>66.973916119999927</c:v>
                </c:pt>
                <c:pt idx="14">
                  <c:v>67.285266182506206</c:v>
                </c:pt>
                <c:pt idx="15">
                  <c:v>69.674931039150025</c:v>
                </c:pt>
              </c:numCache>
            </c:numRef>
          </c:val>
          <c:extLst xmlns:c16r2="http://schemas.microsoft.com/office/drawing/2015/06/chart">
            <c:ext xmlns:c16="http://schemas.microsoft.com/office/drawing/2014/chart" uri="{C3380CC4-5D6E-409C-BE32-E72D297353CC}">
              <c16:uniqueId val="{00000018-E10B-490E-8D71-CDE8316FF95A}"/>
            </c:ext>
          </c:extLst>
        </c:ser>
        <c:dLbls>
          <c:dLblPos val="outEnd"/>
          <c:showLegendKey val="0"/>
          <c:showVal val="1"/>
          <c:showCatName val="0"/>
          <c:showSerName val="0"/>
          <c:showPercent val="0"/>
          <c:showBubbleSize val="0"/>
        </c:dLbls>
        <c:gapWidth val="50"/>
        <c:overlap val="-27"/>
        <c:axId val="175725072"/>
        <c:axId val="175728600"/>
      </c:barChart>
      <c:catAx>
        <c:axId val="175725072"/>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175728600"/>
        <c:crosses val="autoZero"/>
        <c:auto val="1"/>
        <c:lblAlgn val="ctr"/>
        <c:lblOffset val="100"/>
        <c:noMultiLvlLbl val="0"/>
      </c:catAx>
      <c:valAx>
        <c:axId val="175728600"/>
        <c:scaling>
          <c:orientation val="minMax"/>
        </c:scaling>
        <c:delete val="0"/>
        <c:axPos val="l"/>
        <c:majorGridlines>
          <c:spPr>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jorGridlines>
        <c:numFmt formatCode="0.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175725072"/>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554272289366215E-2"/>
          <c:y val="6.4854257635238069E-2"/>
          <c:w val="0.94479324353510408"/>
          <c:h val="0.65255378840498446"/>
        </c:manualLayout>
      </c:layout>
      <c:barChart>
        <c:barDir val="col"/>
        <c:grouping val="clustered"/>
        <c:varyColors val="0"/>
        <c:ser>
          <c:idx val="0"/>
          <c:order val="0"/>
          <c:spPr>
            <a:solidFill>
              <a:srgbClr val="FF0000"/>
            </a:solidFill>
            <a:ln>
              <a:noFill/>
            </a:ln>
            <a:effectLst/>
          </c:spPr>
          <c:invertIfNegative val="0"/>
          <c:dPt>
            <c:idx val="4"/>
            <c:invertIfNegative val="0"/>
            <c:bubble3D val="0"/>
            <c:spPr>
              <a:solidFill>
                <a:schemeClr val="accent2">
                  <a:lumMod val="60000"/>
                  <a:lumOff val="40000"/>
                </a:schemeClr>
              </a:solidFill>
              <a:ln>
                <a:noFill/>
              </a:ln>
              <a:effectLst/>
            </c:spPr>
            <c:extLst xmlns:c16r2="http://schemas.microsoft.com/office/drawing/2015/06/chart">
              <c:ext xmlns:c16="http://schemas.microsoft.com/office/drawing/2014/chart" uri="{C3380CC4-5D6E-409C-BE32-E72D297353CC}">
                <c16:uniqueId val="{00000001-7FC7-4AF0-8F2A-7E528C73FBF9}"/>
              </c:ext>
            </c:extLst>
          </c:dPt>
          <c:dPt>
            <c:idx val="5"/>
            <c:invertIfNegative val="0"/>
            <c:bubble3D val="0"/>
            <c:spPr>
              <a:solidFill>
                <a:schemeClr val="accent2">
                  <a:lumMod val="60000"/>
                  <a:lumOff val="40000"/>
                </a:schemeClr>
              </a:solidFill>
              <a:ln>
                <a:noFill/>
              </a:ln>
              <a:effectLst/>
            </c:spPr>
            <c:extLst xmlns:c16r2="http://schemas.microsoft.com/office/drawing/2015/06/chart">
              <c:ext xmlns:c16="http://schemas.microsoft.com/office/drawing/2014/chart" uri="{C3380CC4-5D6E-409C-BE32-E72D297353CC}">
                <c16:uniqueId val="{00000003-7FC7-4AF0-8F2A-7E528C73FBF9}"/>
              </c:ext>
            </c:extLst>
          </c:dPt>
          <c:dPt>
            <c:idx val="6"/>
            <c:invertIfNegative val="0"/>
            <c:bubble3D val="0"/>
            <c:spPr>
              <a:solidFill>
                <a:schemeClr val="accent2">
                  <a:lumMod val="60000"/>
                  <a:lumOff val="40000"/>
                </a:schemeClr>
              </a:solidFill>
              <a:ln>
                <a:noFill/>
              </a:ln>
              <a:effectLst/>
            </c:spPr>
            <c:extLst xmlns:c16r2="http://schemas.microsoft.com/office/drawing/2015/06/chart">
              <c:ext xmlns:c16="http://schemas.microsoft.com/office/drawing/2014/chart" uri="{C3380CC4-5D6E-409C-BE32-E72D297353CC}">
                <c16:uniqueId val="{00000005-7FC7-4AF0-8F2A-7E528C73FBF9}"/>
              </c:ext>
            </c:extLst>
          </c:dPt>
          <c:dPt>
            <c:idx val="7"/>
            <c:invertIfNegative val="0"/>
            <c:bubble3D val="0"/>
            <c:spPr>
              <a:solidFill>
                <a:schemeClr val="accent2">
                  <a:lumMod val="60000"/>
                  <a:lumOff val="40000"/>
                </a:schemeClr>
              </a:solidFill>
              <a:ln>
                <a:noFill/>
              </a:ln>
              <a:effectLst/>
            </c:spPr>
            <c:extLst xmlns:c16r2="http://schemas.microsoft.com/office/drawing/2015/06/chart">
              <c:ext xmlns:c16="http://schemas.microsoft.com/office/drawing/2014/chart" uri="{C3380CC4-5D6E-409C-BE32-E72D297353CC}">
                <c16:uniqueId val="{00000007-7FC7-4AF0-8F2A-7E528C73FBF9}"/>
              </c:ext>
            </c:extLst>
          </c:dPt>
          <c:dPt>
            <c:idx val="8"/>
            <c:invertIfNegative val="0"/>
            <c:bubble3D val="0"/>
            <c:spPr>
              <a:solidFill>
                <a:schemeClr val="accent6">
                  <a:lumMod val="50000"/>
                </a:schemeClr>
              </a:solidFill>
              <a:ln>
                <a:noFill/>
              </a:ln>
              <a:effectLst/>
            </c:spPr>
            <c:extLst xmlns:c16r2="http://schemas.microsoft.com/office/drawing/2015/06/chart">
              <c:ext xmlns:c16="http://schemas.microsoft.com/office/drawing/2014/chart" uri="{C3380CC4-5D6E-409C-BE32-E72D297353CC}">
                <c16:uniqueId val="{00000009-7FC7-4AF0-8F2A-7E528C73FBF9}"/>
              </c:ext>
            </c:extLst>
          </c:dPt>
          <c:dPt>
            <c:idx val="9"/>
            <c:invertIfNegative val="0"/>
            <c:bubble3D val="0"/>
            <c:spPr>
              <a:solidFill>
                <a:schemeClr val="accent6">
                  <a:lumMod val="50000"/>
                </a:schemeClr>
              </a:solidFill>
              <a:ln>
                <a:noFill/>
              </a:ln>
              <a:effectLst/>
            </c:spPr>
            <c:extLst xmlns:c16r2="http://schemas.microsoft.com/office/drawing/2015/06/chart">
              <c:ext xmlns:c16="http://schemas.microsoft.com/office/drawing/2014/chart" uri="{C3380CC4-5D6E-409C-BE32-E72D297353CC}">
                <c16:uniqueId val="{0000000B-7FC7-4AF0-8F2A-7E528C73FBF9}"/>
              </c:ext>
            </c:extLst>
          </c:dPt>
          <c:dPt>
            <c:idx val="10"/>
            <c:invertIfNegative val="0"/>
            <c:bubble3D val="0"/>
            <c:spPr>
              <a:solidFill>
                <a:schemeClr val="accent6">
                  <a:lumMod val="50000"/>
                </a:schemeClr>
              </a:solidFill>
              <a:ln>
                <a:noFill/>
              </a:ln>
              <a:effectLst/>
            </c:spPr>
            <c:extLst xmlns:c16r2="http://schemas.microsoft.com/office/drawing/2015/06/chart">
              <c:ext xmlns:c16="http://schemas.microsoft.com/office/drawing/2014/chart" uri="{C3380CC4-5D6E-409C-BE32-E72D297353CC}">
                <c16:uniqueId val="{0000000D-7FC7-4AF0-8F2A-7E528C73FBF9}"/>
              </c:ext>
            </c:extLst>
          </c:dPt>
          <c:dPt>
            <c:idx val="11"/>
            <c:invertIfNegative val="0"/>
            <c:bubble3D val="0"/>
            <c:spPr>
              <a:solidFill>
                <a:schemeClr val="accent6">
                  <a:lumMod val="50000"/>
                </a:schemeClr>
              </a:solidFill>
              <a:ln>
                <a:noFill/>
              </a:ln>
              <a:effectLst/>
            </c:spPr>
            <c:extLst xmlns:c16r2="http://schemas.microsoft.com/office/drawing/2015/06/chart">
              <c:ext xmlns:c16="http://schemas.microsoft.com/office/drawing/2014/chart" uri="{C3380CC4-5D6E-409C-BE32-E72D297353CC}">
                <c16:uniqueId val="{0000000F-7FC7-4AF0-8F2A-7E528C73FBF9}"/>
              </c:ext>
            </c:extLst>
          </c:dPt>
          <c:dPt>
            <c:idx val="12"/>
            <c:invertIfNegative val="0"/>
            <c:bubble3D val="0"/>
            <c:spPr>
              <a:solidFill>
                <a:schemeClr val="accent6">
                  <a:lumMod val="60000"/>
                  <a:lumOff val="40000"/>
                </a:schemeClr>
              </a:solidFill>
              <a:ln>
                <a:noFill/>
              </a:ln>
              <a:effectLst/>
            </c:spPr>
            <c:extLst xmlns:c16r2="http://schemas.microsoft.com/office/drawing/2015/06/chart">
              <c:ext xmlns:c16="http://schemas.microsoft.com/office/drawing/2014/chart" uri="{C3380CC4-5D6E-409C-BE32-E72D297353CC}">
                <c16:uniqueId val="{00000011-7FC7-4AF0-8F2A-7E528C73FBF9}"/>
              </c:ext>
            </c:extLst>
          </c:dPt>
          <c:dPt>
            <c:idx val="13"/>
            <c:invertIfNegative val="0"/>
            <c:bubble3D val="0"/>
            <c:spPr>
              <a:solidFill>
                <a:schemeClr val="accent6">
                  <a:lumMod val="60000"/>
                  <a:lumOff val="40000"/>
                </a:schemeClr>
              </a:solidFill>
              <a:ln>
                <a:noFill/>
              </a:ln>
              <a:effectLst/>
            </c:spPr>
            <c:extLst xmlns:c16r2="http://schemas.microsoft.com/office/drawing/2015/06/chart">
              <c:ext xmlns:c16="http://schemas.microsoft.com/office/drawing/2014/chart" uri="{C3380CC4-5D6E-409C-BE32-E72D297353CC}">
                <c16:uniqueId val="{00000013-7FC7-4AF0-8F2A-7E528C73FBF9}"/>
              </c:ext>
            </c:extLst>
          </c:dPt>
          <c:dPt>
            <c:idx val="14"/>
            <c:invertIfNegative val="0"/>
            <c:bubble3D val="0"/>
            <c:spPr>
              <a:solidFill>
                <a:schemeClr val="accent6">
                  <a:lumMod val="60000"/>
                  <a:lumOff val="40000"/>
                </a:schemeClr>
              </a:solidFill>
              <a:ln>
                <a:noFill/>
              </a:ln>
              <a:effectLst/>
            </c:spPr>
            <c:extLst xmlns:c16r2="http://schemas.microsoft.com/office/drawing/2015/06/chart">
              <c:ext xmlns:c16="http://schemas.microsoft.com/office/drawing/2014/chart" uri="{C3380CC4-5D6E-409C-BE32-E72D297353CC}">
                <c16:uniqueId val="{00000015-7FC7-4AF0-8F2A-7E528C73FBF9}"/>
              </c:ext>
            </c:extLst>
          </c:dPt>
          <c:dPt>
            <c:idx val="15"/>
            <c:invertIfNegative val="0"/>
            <c:bubble3D val="0"/>
            <c:spPr>
              <a:solidFill>
                <a:schemeClr val="accent6">
                  <a:lumMod val="60000"/>
                  <a:lumOff val="40000"/>
                </a:schemeClr>
              </a:solidFill>
              <a:ln>
                <a:noFill/>
              </a:ln>
              <a:effectLst/>
            </c:spPr>
            <c:extLst xmlns:c16r2="http://schemas.microsoft.com/office/drawing/2015/06/chart">
              <c:ext xmlns:c16="http://schemas.microsoft.com/office/drawing/2014/chart" uri="{C3380CC4-5D6E-409C-BE32-E72D297353CC}">
                <c16:uniqueId val="{00000017-7FC7-4AF0-8F2A-7E528C73FBF9}"/>
              </c:ext>
            </c:extLst>
          </c:dPt>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pt-B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Planilha2!$D$4:$S$5</c:f>
              <c:multiLvlStrCache>
                <c:ptCount val="16"/>
                <c:lvl>
                  <c:pt idx="0">
                    <c:v>Cont</c:v>
                  </c:pt>
                  <c:pt idx="1">
                    <c:v>BAL_100</c:v>
                  </c:pt>
                  <c:pt idx="2">
                    <c:v>BAL_500</c:v>
                  </c:pt>
                  <c:pt idx="3">
                    <c:v>LUPRO</c:v>
                  </c:pt>
                  <c:pt idx="4">
                    <c:v>Cont</c:v>
                  </c:pt>
                  <c:pt idx="5">
                    <c:v>BAL_100</c:v>
                  </c:pt>
                  <c:pt idx="6">
                    <c:v>BAL_500</c:v>
                  </c:pt>
                  <c:pt idx="7">
                    <c:v>LUPRO</c:v>
                  </c:pt>
                  <c:pt idx="8">
                    <c:v>Cont</c:v>
                  </c:pt>
                  <c:pt idx="9">
                    <c:v>BAL_100</c:v>
                  </c:pt>
                  <c:pt idx="10">
                    <c:v>BAL_500</c:v>
                  </c:pt>
                  <c:pt idx="11">
                    <c:v>LUPRO</c:v>
                  </c:pt>
                  <c:pt idx="12">
                    <c:v>Cont</c:v>
                  </c:pt>
                  <c:pt idx="13">
                    <c:v>BAL_100</c:v>
                  </c:pt>
                  <c:pt idx="14">
                    <c:v>BAL_500</c:v>
                  </c:pt>
                  <c:pt idx="15">
                    <c:v>LUPRO</c:v>
                  </c:pt>
                </c:lvl>
                <c:lvl>
                  <c:pt idx="0">
                    <c:v>SNAP_30</c:v>
                  </c:pt>
                  <c:pt idx="4">
                    <c:v>SNAP_60</c:v>
                  </c:pt>
                  <c:pt idx="8">
                    <c:v>GU_30</c:v>
                  </c:pt>
                  <c:pt idx="12">
                    <c:v>GU_60</c:v>
                  </c:pt>
                </c:lvl>
              </c:multiLvlStrCache>
            </c:multiLvlStrRef>
          </c:cat>
          <c:val>
            <c:numRef>
              <c:f>Planilha2!$D$6:$S$6</c:f>
              <c:numCache>
                <c:formatCode>0.00</c:formatCode>
                <c:ptCount val="16"/>
                <c:pt idx="0">
                  <c:v>3.9850000000000003</c:v>
                </c:pt>
                <c:pt idx="1">
                  <c:v>3.89</c:v>
                </c:pt>
                <c:pt idx="2">
                  <c:v>3.9649999999999999</c:v>
                </c:pt>
                <c:pt idx="3">
                  <c:v>3.9649999999999999</c:v>
                </c:pt>
                <c:pt idx="4">
                  <c:v>3.9175</c:v>
                </c:pt>
                <c:pt idx="5">
                  <c:v>3.8925000000000001</c:v>
                </c:pt>
                <c:pt idx="6">
                  <c:v>3.9433333333333338</c:v>
                </c:pt>
                <c:pt idx="7">
                  <c:v>3.9675000000000002</c:v>
                </c:pt>
                <c:pt idx="8">
                  <c:v>4.1524999999999999</c:v>
                </c:pt>
                <c:pt idx="9">
                  <c:v>4.0049999999999999</c:v>
                </c:pt>
                <c:pt idx="10">
                  <c:v>4.0350000000000001</c:v>
                </c:pt>
                <c:pt idx="11">
                  <c:v>4.0766666666666671</c:v>
                </c:pt>
                <c:pt idx="12">
                  <c:v>4.0375000000000005</c:v>
                </c:pt>
                <c:pt idx="13">
                  <c:v>4.0024999999999995</c:v>
                </c:pt>
                <c:pt idx="14">
                  <c:v>4.0025000000000004</c:v>
                </c:pt>
                <c:pt idx="15">
                  <c:v>4.0949999999999998</c:v>
                </c:pt>
              </c:numCache>
            </c:numRef>
          </c:val>
          <c:extLst xmlns:c16r2="http://schemas.microsoft.com/office/drawing/2015/06/chart">
            <c:ext xmlns:c16="http://schemas.microsoft.com/office/drawing/2014/chart" uri="{C3380CC4-5D6E-409C-BE32-E72D297353CC}">
              <c16:uniqueId val="{00000018-7FC7-4AF0-8F2A-7E528C73FBF9}"/>
            </c:ext>
          </c:extLst>
        </c:ser>
        <c:dLbls>
          <c:dLblPos val="outEnd"/>
          <c:showLegendKey val="0"/>
          <c:showVal val="1"/>
          <c:showCatName val="0"/>
          <c:showSerName val="0"/>
          <c:showPercent val="0"/>
          <c:showBubbleSize val="0"/>
        </c:dLbls>
        <c:gapWidth val="50"/>
        <c:overlap val="-27"/>
        <c:axId val="175727032"/>
        <c:axId val="175718408"/>
      </c:barChart>
      <c:catAx>
        <c:axId val="175727032"/>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pt-BR"/>
          </a:p>
        </c:txPr>
        <c:crossAx val="175718408"/>
        <c:crosses val="autoZero"/>
        <c:auto val="1"/>
        <c:lblAlgn val="ctr"/>
        <c:lblOffset val="100"/>
        <c:noMultiLvlLbl val="0"/>
      </c:catAx>
      <c:valAx>
        <c:axId val="17571840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t-BR"/>
          </a:p>
        </c:txPr>
        <c:crossAx val="175727032"/>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pt-B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664431810675968E-2"/>
          <c:y val="2.102005098383505E-2"/>
          <c:w val="0.84165377981425227"/>
          <c:h val="0.71947363895969974"/>
        </c:manualLayout>
      </c:layout>
      <c:scatterChart>
        <c:scatterStyle val="lineMarker"/>
        <c:varyColors val="0"/>
        <c:ser>
          <c:idx val="1"/>
          <c:order val="0"/>
          <c:tx>
            <c:strRef>
              <c:f>'AMIDODeg 0 12 24 (3)'!$K$3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'AMIDODeg 0 12 24 (3)'!$AG$4:$AG$8</c:f>
                <c:numCache>
                  <c:formatCode>General</c:formatCode>
                  <c:ptCount val="5"/>
                  <c:pt idx="0">
                    <c:v>1.1991000000000001</c:v>
                  </c:pt>
                  <c:pt idx="1">
                    <c:v>1.1991000000000001</c:v>
                  </c:pt>
                  <c:pt idx="2">
                    <c:v>1.1991000000000001</c:v>
                  </c:pt>
                  <c:pt idx="3">
                    <c:v>1.1991000000000001</c:v>
                  </c:pt>
                  <c:pt idx="4">
                    <c:v>1.1991000000000001</c:v>
                  </c:pt>
                </c:numCache>
              </c:numRef>
            </c:plus>
            <c:minus>
              <c:numRef>
                <c:f>'AMIDODeg 0 12 24 (3)'!$AG$4:$AG$8</c:f>
                <c:numCache>
                  <c:formatCode>General</c:formatCode>
                  <c:ptCount val="5"/>
                  <c:pt idx="0">
                    <c:v>1.1991000000000001</c:v>
                  </c:pt>
                  <c:pt idx="1">
                    <c:v>1.1991000000000001</c:v>
                  </c:pt>
                  <c:pt idx="2">
                    <c:v>1.1991000000000001</c:v>
                  </c:pt>
                  <c:pt idx="3">
                    <c:v>1.1991000000000001</c:v>
                  </c:pt>
                  <c:pt idx="4">
                    <c:v>1.1991000000000001</c:v>
                  </c:pt>
                </c:numCache>
              </c:numRef>
            </c:minus>
          </c:errBars>
          <c:xVal>
            <c:numRef>
              <c:f>'AMIDODeg 0 12 24 (3)'!$H$4:$H$8</c:f>
              <c:numCache>
                <c:formatCode>General</c:formatCode>
                <c:ptCount val="5"/>
                <c:pt idx="0">
                  <c:v>0</c:v>
                </c:pt>
                <c:pt idx="1">
                  <c:v>7</c:v>
                </c:pt>
                <c:pt idx="2">
                  <c:v>21</c:v>
                </c:pt>
                <c:pt idx="3">
                  <c:v>60</c:v>
                </c:pt>
                <c:pt idx="4">
                  <c:v>120</c:v>
                </c:pt>
              </c:numCache>
            </c:numRef>
          </c:xVal>
          <c:yVal>
            <c:numRef>
              <c:f>'AMIDODeg 0 12 24 (3)'!$AF$4:$AF$8</c:f>
              <c:numCache>
                <c:formatCode>0.00</c:formatCode>
                <c:ptCount val="5"/>
                <c:pt idx="0">
                  <c:v>7.8075000000000001</c:v>
                </c:pt>
                <c:pt idx="1">
                  <c:v>13.4925</c:v>
                </c:pt>
                <c:pt idx="2">
                  <c:v>24.515000000000001</c:v>
                </c:pt>
                <c:pt idx="3">
                  <c:v>39.645000000000003</c:v>
                </c:pt>
                <c:pt idx="4">
                  <c:v>40.417499999999997</c:v>
                </c:pt>
              </c:numCache>
            </c:numRef>
          </c:yVal>
          <c:smooth val="0"/>
          <c:extLst xmlns:c16r2="http://schemas.microsoft.com/office/drawing/2015/06/chart">
            <c:ext xmlns:c16="http://schemas.microsoft.com/office/drawing/2014/chart" uri="{C3380CC4-5D6E-409C-BE32-E72D297353CC}">
              <c16:uniqueId val="{00000001-FDBC-4448-BE5F-E32B2AFB1116}"/>
            </c:ext>
          </c:extLst>
        </c:ser>
        <c:ser>
          <c:idx val="2"/>
          <c:order val="1"/>
          <c:tx>
            <c:strRef>
              <c:f>'AMIDODeg 0 12 24 (3)'!$M$3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'AMIDODeg 0 12 24 (3)'!$AI$4:$AI$8</c:f>
                <c:numCache>
                  <c:formatCode>General</c:formatCode>
                  <c:ptCount val="5"/>
                  <c:pt idx="0">
                    <c:v>1.1991000000000001</c:v>
                  </c:pt>
                  <c:pt idx="1">
                    <c:v>1.1991000000000001</c:v>
                  </c:pt>
                  <c:pt idx="2">
                    <c:v>1.1991000000000001</c:v>
                  </c:pt>
                  <c:pt idx="3">
                    <c:v>1.1991000000000001</c:v>
                  </c:pt>
                  <c:pt idx="4">
                    <c:v>1.3846000000000001</c:v>
                  </c:pt>
                </c:numCache>
              </c:numRef>
            </c:plus>
            <c:minus>
              <c:numRef>
                <c:f>'AMIDODeg 0 12 24 (3)'!$AI$4:$AI$8</c:f>
                <c:numCache>
                  <c:formatCode>General</c:formatCode>
                  <c:ptCount val="5"/>
                  <c:pt idx="0">
                    <c:v>1.1991000000000001</c:v>
                  </c:pt>
                  <c:pt idx="1">
                    <c:v>1.1991000000000001</c:v>
                  </c:pt>
                  <c:pt idx="2">
                    <c:v>1.1991000000000001</c:v>
                  </c:pt>
                  <c:pt idx="3">
                    <c:v>1.1991000000000001</c:v>
                  </c:pt>
                  <c:pt idx="4">
                    <c:v>1.3846000000000001</c:v>
                  </c:pt>
                </c:numCache>
              </c:numRef>
            </c:minus>
          </c:errBars>
          <c:xVal>
            <c:numRef>
              <c:f>'AMIDODeg 0 12 24 (3)'!$H$4:$H$8</c:f>
              <c:numCache>
                <c:formatCode>General</c:formatCode>
                <c:ptCount val="5"/>
                <c:pt idx="0">
                  <c:v>0</c:v>
                </c:pt>
                <c:pt idx="1">
                  <c:v>7</c:v>
                </c:pt>
                <c:pt idx="2">
                  <c:v>21</c:v>
                </c:pt>
                <c:pt idx="3">
                  <c:v>60</c:v>
                </c:pt>
                <c:pt idx="4">
                  <c:v>120</c:v>
                </c:pt>
              </c:numCache>
            </c:numRef>
          </c:xVal>
          <c:yVal>
            <c:numRef>
              <c:f>'AMIDODeg 0 12 24 (3)'!$AH$4:$AH$8</c:f>
              <c:numCache>
                <c:formatCode>0.00</c:formatCode>
                <c:ptCount val="5"/>
                <c:pt idx="0">
                  <c:v>7.47</c:v>
                </c:pt>
                <c:pt idx="1">
                  <c:v>18.54</c:v>
                </c:pt>
                <c:pt idx="2">
                  <c:v>21.745000000000001</c:v>
                </c:pt>
                <c:pt idx="3">
                  <c:v>36.314999999999998</c:v>
                </c:pt>
                <c:pt idx="4">
                  <c:v>39.596699999999998</c:v>
                </c:pt>
              </c:numCache>
            </c:numRef>
          </c:yVal>
          <c:smooth val="0"/>
          <c:extLst xmlns:c16r2="http://schemas.microsoft.com/office/drawing/2015/06/chart">
            <c:ext xmlns:c16="http://schemas.microsoft.com/office/drawing/2014/chart" uri="{C3380CC4-5D6E-409C-BE32-E72D297353CC}">
              <c16:uniqueId val="{00000002-FDBC-4448-BE5F-E32B2AFB1116}"/>
            </c:ext>
          </c:extLst>
        </c:ser>
        <c:ser>
          <c:idx val="4"/>
          <c:order val="2"/>
          <c:tx>
            <c:strRef>
              <c:f>'AMIDODeg 0 12 24 (3)'!$Q$3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'AMIDODeg 0 12 24 (3)'!$AM$4:$AM$8</c:f>
                <c:numCache>
                  <c:formatCode>General</c:formatCode>
                  <c:ptCount val="5"/>
                  <c:pt idx="0">
                    <c:v>1.1991000000000001</c:v>
                  </c:pt>
                  <c:pt idx="1">
                    <c:v>1.1991000000000001</c:v>
                  </c:pt>
                  <c:pt idx="2">
                    <c:v>1.1991000000000001</c:v>
                  </c:pt>
                  <c:pt idx="3">
                    <c:v>1.1991000000000001</c:v>
                  </c:pt>
                  <c:pt idx="4">
                    <c:v>1.1991000000000001</c:v>
                  </c:pt>
                </c:numCache>
              </c:numRef>
            </c:plus>
            <c:minus>
              <c:numRef>
                <c:f>'AMIDODeg 0 12 24 (3)'!$AM$4:$AM$8</c:f>
                <c:numCache>
                  <c:formatCode>General</c:formatCode>
                  <c:ptCount val="5"/>
                  <c:pt idx="0">
                    <c:v>1.1991000000000001</c:v>
                  </c:pt>
                  <c:pt idx="1">
                    <c:v>1.1991000000000001</c:v>
                  </c:pt>
                  <c:pt idx="2">
                    <c:v>1.1991000000000001</c:v>
                  </c:pt>
                  <c:pt idx="3">
                    <c:v>1.1991000000000001</c:v>
                  </c:pt>
                  <c:pt idx="4">
                    <c:v>1.1991000000000001</c:v>
                  </c:pt>
                </c:numCache>
              </c:numRef>
            </c:minus>
          </c:errBars>
          <c:xVal>
            <c:numRef>
              <c:f>'AMIDODeg 0 12 24 (3)'!$H$4:$H$8</c:f>
              <c:numCache>
                <c:formatCode>General</c:formatCode>
                <c:ptCount val="5"/>
                <c:pt idx="0">
                  <c:v>0</c:v>
                </c:pt>
                <c:pt idx="1">
                  <c:v>7</c:v>
                </c:pt>
                <c:pt idx="2">
                  <c:v>21</c:v>
                </c:pt>
                <c:pt idx="3">
                  <c:v>60</c:v>
                </c:pt>
                <c:pt idx="4">
                  <c:v>120</c:v>
                </c:pt>
              </c:numCache>
            </c:numRef>
          </c:xVal>
          <c:yVal>
            <c:numRef>
              <c:f>'AMIDODeg 0 12 24 (3)'!$AL$4:$AL$8</c:f>
              <c:numCache>
                <c:formatCode>0.00</c:formatCode>
                <c:ptCount val="5"/>
                <c:pt idx="0">
                  <c:v>8.8450000000000006</c:v>
                </c:pt>
                <c:pt idx="1">
                  <c:v>19.125</c:v>
                </c:pt>
                <c:pt idx="2">
                  <c:v>34.25</c:v>
                </c:pt>
                <c:pt idx="3">
                  <c:v>41.354999999999997</c:v>
                </c:pt>
                <c:pt idx="4">
                  <c:v>43.414999999999999</c:v>
                </c:pt>
              </c:numCache>
            </c:numRef>
          </c:yVal>
          <c:smooth val="0"/>
          <c:extLst xmlns:c16r2="http://schemas.microsoft.com/office/drawing/2015/06/chart">
            <c:ext xmlns:c16="http://schemas.microsoft.com/office/drawing/2014/chart" uri="{C3380CC4-5D6E-409C-BE32-E72D297353CC}">
              <c16:uniqueId val="{00000004-FDBC-4448-BE5F-E32B2AFB1116}"/>
            </c:ext>
          </c:extLst>
        </c:ser>
        <c:ser>
          <c:idx val="5"/>
          <c:order val="3"/>
          <c:tx>
            <c:strRef>
              <c:f>'AMIDODeg 0 12 24 (3)'!$S$3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'AMIDODeg 0 12 24 (3)'!$AO$4:$AO$8</c:f>
                <c:numCache>
                  <c:formatCode>General</c:formatCode>
                  <c:ptCount val="5"/>
                  <c:pt idx="0">
                    <c:v>1.1991000000000001</c:v>
                  </c:pt>
                  <c:pt idx="1">
                    <c:v>1.1991000000000001</c:v>
                  </c:pt>
                  <c:pt idx="2">
                    <c:v>1.1991000000000001</c:v>
                  </c:pt>
                  <c:pt idx="3">
                    <c:v>1.1991000000000001</c:v>
                  </c:pt>
                  <c:pt idx="4">
                    <c:v>1.1991000000000001</c:v>
                  </c:pt>
                </c:numCache>
              </c:numRef>
            </c:plus>
            <c:minus>
              <c:numRef>
                <c:f>'AMIDODeg 0 12 24 (3)'!$AO$4:$AO$8</c:f>
                <c:numCache>
                  <c:formatCode>General</c:formatCode>
                  <c:ptCount val="5"/>
                  <c:pt idx="0">
                    <c:v>1.1991000000000001</c:v>
                  </c:pt>
                  <c:pt idx="1">
                    <c:v>1.1991000000000001</c:v>
                  </c:pt>
                  <c:pt idx="2">
                    <c:v>1.1991000000000001</c:v>
                  </c:pt>
                  <c:pt idx="3">
                    <c:v>1.1991000000000001</c:v>
                  </c:pt>
                  <c:pt idx="4">
                    <c:v>1.1991000000000001</c:v>
                  </c:pt>
                </c:numCache>
              </c:numRef>
            </c:minus>
          </c:errBars>
          <c:xVal>
            <c:numRef>
              <c:f>'AMIDODeg 0 12 24 (3)'!$H$4:$H$8</c:f>
              <c:numCache>
                <c:formatCode>General</c:formatCode>
                <c:ptCount val="5"/>
                <c:pt idx="0">
                  <c:v>0</c:v>
                </c:pt>
                <c:pt idx="1">
                  <c:v>7</c:v>
                </c:pt>
                <c:pt idx="2">
                  <c:v>21</c:v>
                </c:pt>
                <c:pt idx="3">
                  <c:v>60</c:v>
                </c:pt>
                <c:pt idx="4">
                  <c:v>120</c:v>
                </c:pt>
              </c:numCache>
            </c:numRef>
          </c:xVal>
          <c:yVal>
            <c:numRef>
              <c:f>'AMIDODeg 0 12 24 (3)'!$AN$4:$AN$8</c:f>
              <c:numCache>
                <c:formatCode>0.00</c:formatCode>
                <c:ptCount val="5"/>
                <c:pt idx="0">
                  <c:v>10.87</c:v>
                </c:pt>
                <c:pt idx="1">
                  <c:v>21.355</c:v>
                </c:pt>
                <c:pt idx="2">
                  <c:v>25.545000000000002</c:v>
                </c:pt>
                <c:pt idx="3">
                  <c:v>40.395000000000003</c:v>
                </c:pt>
                <c:pt idx="4">
                  <c:v>42.017499999999998</c:v>
                </c:pt>
              </c:numCache>
            </c:numRef>
          </c:yVal>
          <c:smooth val="0"/>
          <c:extLst xmlns:c16r2="http://schemas.microsoft.com/office/drawing/2015/06/chart">
            <c:ext xmlns:c16="http://schemas.microsoft.com/office/drawing/2014/chart" uri="{C3380CC4-5D6E-409C-BE32-E72D297353CC}">
              <c16:uniqueId val="{00000005-FDBC-4448-BE5F-E32B2AFB1116}"/>
            </c:ext>
          </c:extLst>
        </c:ser>
        <c:dLbls>
          <c:showLegendKey val="0"/>
          <c:showVal val="0"/>
          <c:showCatName val="0"/>
          <c:showSerName val="0"/>
          <c:showPercent val="0"/>
          <c:showBubbleSize val="0"/>
        </c:dLbls>
        <c:axId val="154013800"/>
        <c:axId val="154016936"/>
      </c:scatterChart>
      <c:valAx>
        <c:axId val="154013800"/>
        <c:scaling>
          <c:orientation val="minMax"/>
          <c:max val="125"/>
          <c:min val="0"/>
        </c:scaling>
        <c:delete val="0"/>
        <c:axPos val="b"/>
        <c:title>
          <c:tx>
            <c:rich>
              <a:bodyPr/>
              <a:lstStyle/>
              <a:p>
                <a:pPr>
                  <a:defRPr sz="1400"/>
                </a:pPr>
                <a:r>
                  <a:rPr lang="pt-BR" sz="1400"/>
                  <a:t>Tempo de armazenamento (dias)</a:t>
                </a:r>
              </a:p>
            </c:rich>
          </c:tx>
          <c:layout>
            <c:manualLayout>
              <c:xMode val="edge"/>
              <c:yMode val="edge"/>
              <c:x val="0.35421912314560922"/>
              <c:y val="0.82055837575516732"/>
            </c:manualLayout>
          </c:layout>
          <c:overlay val="0"/>
        </c:title>
        <c:numFmt formatCode="General" sourceLinked="1"/>
        <c:majorTickMark val="out"/>
        <c:minorTickMark val="none"/>
        <c:tickLblPos val="nextTo"/>
        <c:spPr>
          <a:ln w="19050">
            <a:solidFill>
              <a:schemeClr val="tx1"/>
            </a:solidFill>
          </a:ln>
        </c:spPr>
        <c:txPr>
          <a:bodyPr/>
          <a:lstStyle/>
          <a:p>
            <a:pPr>
              <a:defRPr b="1"/>
            </a:pPr>
            <a:endParaRPr lang="pt-BR"/>
          </a:p>
        </c:txPr>
        <c:crossAx val="154016936"/>
        <c:crosses val="autoZero"/>
        <c:crossBetween val="midCat"/>
        <c:majorUnit val="30"/>
      </c:valAx>
      <c:valAx>
        <c:axId val="154016936"/>
        <c:scaling>
          <c:orientation val="minMax"/>
          <c:max val="90"/>
          <c:min val="0"/>
        </c:scaling>
        <c:delete val="0"/>
        <c:axPos val="l"/>
        <c:title>
          <c:tx>
            <c:rich>
              <a:bodyPr rot="-5400000" vert="horz"/>
              <a:lstStyle/>
              <a:p>
                <a:pPr algn="ctr" rtl="0">
                  <a:defRPr/>
                </a:pPr>
                <a:r>
                  <a:rPr lang="pt-BR"/>
                  <a:t>Proteína solúvel (% PB)</a:t>
                </a:r>
              </a:p>
            </c:rich>
          </c:tx>
          <c:layout>
            <c:manualLayout>
              <c:xMode val="edge"/>
              <c:yMode val="edge"/>
              <c:x val="0"/>
              <c:y val="0.14674814814814816"/>
            </c:manualLayout>
          </c:layout>
          <c:overlay val="0"/>
        </c:title>
        <c:numFmt formatCode="#,##0" sourceLinked="0"/>
        <c:majorTickMark val="out"/>
        <c:minorTickMark val="none"/>
        <c:tickLblPos val="nextTo"/>
        <c:spPr>
          <a:ln w="19050">
            <a:solidFill>
              <a:schemeClr val="tx1"/>
            </a:solidFill>
          </a:ln>
        </c:spPr>
        <c:txPr>
          <a:bodyPr/>
          <a:lstStyle/>
          <a:p>
            <a:pPr>
              <a:defRPr b="1"/>
            </a:pPr>
            <a:endParaRPr lang="pt-BR"/>
          </a:p>
        </c:txPr>
        <c:crossAx val="154013800"/>
        <c:crosses val="autoZero"/>
        <c:crossBetween val="midCat"/>
        <c:majorUnit val="10"/>
        <c:minorUnit val="0.5"/>
      </c:valAx>
      <c:spPr>
        <a:noFill/>
        <a:ln>
          <a:noFill/>
        </a:ln>
      </c:spPr>
    </c:plotArea>
    <c:legend>
      <c:legendPos val="b"/>
      <c:layout>
        <c:manualLayout>
          <c:xMode val="edge"/>
          <c:yMode val="edge"/>
          <c:x val="0.19169038415652587"/>
          <c:y val="0.87243502198297929"/>
          <c:w val="0.65055843474111186"/>
          <c:h val="0.12756497801702071"/>
        </c:manualLayout>
      </c:layout>
      <c:overlay val="0"/>
      <c:txPr>
        <a:bodyPr/>
        <a:lstStyle/>
        <a:p>
          <a:pPr>
            <a:defRPr sz="1400" b="1"/>
          </a:pPr>
          <a:endParaRPr lang="pt-BR"/>
        </a:p>
      </c:txPr>
    </c:legend>
    <c:plotVisOnly val="1"/>
    <c:dispBlanksAs val="gap"/>
    <c:showDLblsOverMax val="0"/>
  </c:chart>
  <c:spPr>
    <a:noFill/>
    <a:ln>
      <a:noFill/>
    </a:ln>
  </c:spPr>
  <c:txPr>
    <a:bodyPr/>
    <a:lstStyle/>
    <a:p>
      <a:pPr>
        <a:defRPr sz="1600">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26797996721073"/>
          <c:y val="2.102005098383505E-2"/>
          <c:w val="0.83405113195209235"/>
          <c:h val="0.71947363895969974"/>
        </c:manualLayout>
      </c:layout>
      <c:scatterChart>
        <c:scatterStyle val="lineMarker"/>
        <c:varyColors val="0"/>
        <c:ser>
          <c:idx val="1"/>
          <c:order val="0"/>
          <c:tx>
            <c:strRef>
              <c:f>'Amido amonia prolamina'!$K$3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'Amido amonia prolamina'!$BB$4:$BB$8</c:f>
                <c:numCache>
                  <c:formatCode>General</c:formatCode>
                  <c:ptCount val="5"/>
                  <c:pt idx="0">
                    <c:v>0.14979999999999999</c:v>
                  </c:pt>
                  <c:pt idx="1">
                    <c:v>0.14979999999999999</c:v>
                  </c:pt>
                  <c:pt idx="2">
                    <c:v>0.14979999999999999</c:v>
                  </c:pt>
                  <c:pt idx="3">
                    <c:v>0.14979999999999999</c:v>
                  </c:pt>
                  <c:pt idx="4">
                    <c:v>0.14979999999999999</c:v>
                  </c:pt>
                </c:numCache>
              </c:numRef>
            </c:plus>
            <c:minus>
              <c:numRef>
                <c:f>'Amido amonia prolamina'!$BB$4:$BB$8</c:f>
                <c:numCache>
                  <c:formatCode>General</c:formatCode>
                  <c:ptCount val="5"/>
                  <c:pt idx="0">
                    <c:v>0.14979999999999999</c:v>
                  </c:pt>
                  <c:pt idx="1">
                    <c:v>0.14979999999999999</c:v>
                  </c:pt>
                  <c:pt idx="2">
                    <c:v>0.14979999999999999</c:v>
                  </c:pt>
                  <c:pt idx="3">
                    <c:v>0.14979999999999999</c:v>
                  </c:pt>
                  <c:pt idx="4">
                    <c:v>0.14979999999999999</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prolamina'!$BA$4:$BA$8</c:f>
              <c:numCache>
                <c:formatCode>0.00</c:formatCode>
                <c:ptCount val="5"/>
                <c:pt idx="0">
                  <c:v>0.28549999999999998</c:v>
                </c:pt>
                <c:pt idx="1">
                  <c:v>1.0293000000000001</c:v>
                </c:pt>
                <c:pt idx="2">
                  <c:v>1.611</c:v>
                </c:pt>
                <c:pt idx="3">
                  <c:v>1.778</c:v>
                </c:pt>
                <c:pt idx="4">
                  <c:v>2.1560000000000001</c:v>
                </c:pt>
              </c:numCache>
            </c:numRef>
          </c:yVal>
          <c:smooth val="0"/>
          <c:extLst xmlns:c16r2="http://schemas.microsoft.com/office/drawing/2015/06/chart">
            <c:ext xmlns:c16="http://schemas.microsoft.com/office/drawing/2014/chart" uri="{C3380CC4-5D6E-409C-BE32-E72D297353CC}">
              <c16:uniqueId val="{00000001-429A-4DDB-8A53-AE7F9D358B4D}"/>
            </c:ext>
          </c:extLst>
        </c:ser>
        <c:ser>
          <c:idx val="2"/>
          <c:order val="1"/>
          <c:tx>
            <c:strRef>
              <c:f>'Amido amonia prolamina'!$M$3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'Amido amonia prolamina'!$BD$4:$BD$8</c:f>
                <c:numCache>
                  <c:formatCode>General</c:formatCode>
                  <c:ptCount val="5"/>
                  <c:pt idx="0">
                    <c:v>0.14979999999999999</c:v>
                  </c:pt>
                  <c:pt idx="1">
                    <c:v>0.14979999999999999</c:v>
                  </c:pt>
                  <c:pt idx="2">
                    <c:v>0.14979999999999999</c:v>
                  </c:pt>
                  <c:pt idx="3">
                    <c:v>0.14979999999999999</c:v>
                  </c:pt>
                  <c:pt idx="4">
                    <c:v>0.14979999999999999</c:v>
                  </c:pt>
                </c:numCache>
              </c:numRef>
            </c:plus>
            <c:minus>
              <c:numRef>
                <c:f>'Amido amonia prolamina'!$BD$4:$BD$8</c:f>
                <c:numCache>
                  <c:formatCode>General</c:formatCode>
                  <c:ptCount val="5"/>
                  <c:pt idx="0">
                    <c:v>0.14979999999999999</c:v>
                  </c:pt>
                  <c:pt idx="1">
                    <c:v>0.14979999999999999</c:v>
                  </c:pt>
                  <c:pt idx="2">
                    <c:v>0.14979999999999999</c:v>
                  </c:pt>
                  <c:pt idx="3">
                    <c:v>0.14979999999999999</c:v>
                  </c:pt>
                  <c:pt idx="4">
                    <c:v>0.14979999999999999</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prolamina'!$BC$4:$BC$8</c:f>
              <c:numCache>
                <c:formatCode>0.00</c:formatCode>
                <c:ptCount val="5"/>
                <c:pt idx="0">
                  <c:v>0.35299999999999998</c:v>
                </c:pt>
                <c:pt idx="1">
                  <c:v>1.5245</c:v>
                </c:pt>
                <c:pt idx="2">
                  <c:v>2.0950000000000002</c:v>
                </c:pt>
                <c:pt idx="3">
                  <c:v>2.5177999999999998</c:v>
                </c:pt>
                <c:pt idx="4">
                  <c:v>3.3475000000000001</c:v>
                </c:pt>
              </c:numCache>
            </c:numRef>
          </c:yVal>
          <c:smooth val="0"/>
          <c:extLst xmlns:c16r2="http://schemas.microsoft.com/office/drawing/2015/06/chart">
            <c:ext xmlns:c16="http://schemas.microsoft.com/office/drawing/2014/chart" uri="{C3380CC4-5D6E-409C-BE32-E72D297353CC}">
              <c16:uniqueId val="{00000002-429A-4DDB-8A53-AE7F9D358B4D}"/>
            </c:ext>
          </c:extLst>
        </c:ser>
        <c:ser>
          <c:idx val="4"/>
          <c:order val="2"/>
          <c:tx>
            <c:strRef>
              <c:f>'Amido amonia prolamina'!$Q$3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'Amido amonia prolamina'!$BH$4:$BH$8</c:f>
                <c:numCache>
                  <c:formatCode>General</c:formatCode>
                  <c:ptCount val="5"/>
                  <c:pt idx="0">
                    <c:v>0.14979999999999999</c:v>
                  </c:pt>
                  <c:pt idx="1">
                    <c:v>0.14979999999999999</c:v>
                  </c:pt>
                  <c:pt idx="2">
                    <c:v>0.14979999999999999</c:v>
                  </c:pt>
                  <c:pt idx="3">
                    <c:v>0.14979999999999999</c:v>
                  </c:pt>
                  <c:pt idx="4">
                    <c:v>0.14979999999999999</c:v>
                  </c:pt>
                </c:numCache>
              </c:numRef>
            </c:plus>
            <c:minus>
              <c:numRef>
                <c:f>'Amido amonia prolamina'!$BH$4:$BH$8</c:f>
                <c:numCache>
                  <c:formatCode>General</c:formatCode>
                  <c:ptCount val="5"/>
                  <c:pt idx="0">
                    <c:v>0.14979999999999999</c:v>
                  </c:pt>
                  <c:pt idx="1">
                    <c:v>0.14979999999999999</c:v>
                  </c:pt>
                  <c:pt idx="2">
                    <c:v>0.14979999999999999</c:v>
                  </c:pt>
                  <c:pt idx="3">
                    <c:v>0.14979999999999999</c:v>
                  </c:pt>
                  <c:pt idx="4">
                    <c:v>0.14979999999999999</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prolamina'!$BG$4:$BG$8</c:f>
              <c:numCache>
                <c:formatCode>0.00</c:formatCode>
                <c:ptCount val="5"/>
                <c:pt idx="0">
                  <c:v>0.27850000000000003</c:v>
                </c:pt>
                <c:pt idx="1">
                  <c:v>1.306</c:v>
                </c:pt>
                <c:pt idx="2">
                  <c:v>1.5512999999999999</c:v>
                </c:pt>
                <c:pt idx="3">
                  <c:v>2.0085000000000002</c:v>
                </c:pt>
                <c:pt idx="4">
                  <c:v>2.9247999999999998</c:v>
                </c:pt>
              </c:numCache>
            </c:numRef>
          </c:yVal>
          <c:smooth val="0"/>
          <c:extLst xmlns:c16r2="http://schemas.microsoft.com/office/drawing/2015/06/chart">
            <c:ext xmlns:c16="http://schemas.microsoft.com/office/drawing/2014/chart" uri="{C3380CC4-5D6E-409C-BE32-E72D297353CC}">
              <c16:uniqueId val="{00000004-429A-4DDB-8A53-AE7F9D358B4D}"/>
            </c:ext>
          </c:extLst>
        </c:ser>
        <c:ser>
          <c:idx val="5"/>
          <c:order val="3"/>
          <c:tx>
            <c:strRef>
              <c:f>'Amido amonia prolamina'!$S$3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'Amido amonia prolamina'!$BJ$4:$BJ$8</c:f>
                <c:numCache>
                  <c:formatCode>General</c:formatCode>
                  <c:ptCount val="5"/>
                  <c:pt idx="0">
                    <c:v>0.14979999999999999</c:v>
                  </c:pt>
                  <c:pt idx="1">
                    <c:v>0.14979999999999999</c:v>
                  </c:pt>
                  <c:pt idx="2">
                    <c:v>0.14979999999999999</c:v>
                  </c:pt>
                  <c:pt idx="3">
                    <c:v>0.14979999999999999</c:v>
                  </c:pt>
                  <c:pt idx="4">
                    <c:v>0.14979999999999999</c:v>
                  </c:pt>
                </c:numCache>
              </c:numRef>
            </c:plus>
            <c:minus>
              <c:numRef>
                <c:f>'Amido amonia prolamina'!$BJ$4:$BJ$8</c:f>
                <c:numCache>
                  <c:formatCode>General</c:formatCode>
                  <c:ptCount val="5"/>
                  <c:pt idx="0">
                    <c:v>0.14979999999999999</c:v>
                  </c:pt>
                  <c:pt idx="1">
                    <c:v>0.14979999999999999</c:v>
                  </c:pt>
                  <c:pt idx="2">
                    <c:v>0.14979999999999999</c:v>
                  </c:pt>
                  <c:pt idx="3">
                    <c:v>0.14979999999999999</c:v>
                  </c:pt>
                  <c:pt idx="4">
                    <c:v>0.14979999999999999</c:v>
                  </c:pt>
                </c:numCache>
              </c:numRef>
            </c:minus>
          </c:errBars>
          <c:xVal>
            <c:numRef>
              <c:f>'Amido amonia prolamina'!$H$4:$H$8</c:f>
              <c:numCache>
                <c:formatCode>General</c:formatCode>
                <c:ptCount val="5"/>
                <c:pt idx="0">
                  <c:v>0</c:v>
                </c:pt>
                <c:pt idx="1">
                  <c:v>7</c:v>
                </c:pt>
                <c:pt idx="2">
                  <c:v>21</c:v>
                </c:pt>
                <c:pt idx="3">
                  <c:v>60</c:v>
                </c:pt>
                <c:pt idx="4">
                  <c:v>120</c:v>
                </c:pt>
              </c:numCache>
            </c:numRef>
          </c:xVal>
          <c:yVal>
            <c:numRef>
              <c:f>'Amido amonia prolamina'!$BI$4:$BI$8</c:f>
              <c:numCache>
                <c:formatCode>0.00</c:formatCode>
                <c:ptCount val="5"/>
                <c:pt idx="0">
                  <c:v>0.27479999999999999</c:v>
                </c:pt>
                <c:pt idx="1">
                  <c:v>1.2905</c:v>
                </c:pt>
                <c:pt idx="2">
                  <c:v>1.8412999999999999</c:v>
                </c:pt>
                <c:pt idx="3">
                  <c:v>2.9095</c:v>
                </c:pt>
                <c:pt idx="4">
                  <c:v>3.8239999999999998</c:v>
                </c:pt>
              </c:numCache>
            </c:numRef>
          </c:yVal>
          <c:smooth val="0"/>
          <c:extLst xmlns:c16r2="http://schemas.microsoft.com/office/drawing/2015/06/chart">
            <c:ext xmlns:c16="http://schemas.microsoft.com/office/drawing/2014/chart" uri="{C3380CC4-5D6E-409C-BE32-E72D297353CC}">
              <c16:uniqueId val="{00000005-429A-4DDB-8A53-AE7F9D358B4D}"/>
            </c:ext>
          </c:extLst>
        </c:ser>
        <c:dLbls>
          <c:showLegendKey val="0"/>
          <c:showVal val="0"/>
          <c:showCatName val="0"/>
          <c:showSerName val="0"/>
          <c:showPercent val="0"/>
          <c:showBubbleSize val="0"/>
        </c:dLbls>
        <c:axId val="154009880"/>
        <c:axId val="154014584"/>
      </c:scatterChart>
      <c:valAx>
        <c:axId val="154009880"/>
        <c:scaling>
          <c:orientation val="minMax"/>
          <c:max val="125"/>
          <c:min val="0"/>
        </c:scaling>
        <c:delete val="0"/>
        <c:axPos val="b"/>
        <c:title>
          <c:tx>
            <c:rich>
              <a:bodyPr/>
              <a:lstStyle/>
              <a:p>
                <a:pPr>
                  <a:defRPr sz="1400"/>
                </a:pPr>
                <a:r>
                  <a:rPr lang="pt-BR" sz="1400"/>
                  <a:t>Tempo de armazenamento (dias)</a:t>
                </a:r>
              </a:p>
            </c:rich>
          </c:tx>
          <c:layout>
            <c:manualLayout>
              <c:xMode val="edge"/>
              <c:yMode val="edge"/>
              <c:x val="0.325667598004521"/>
              <c:y val="0.81024460150912181"/>
            </c:manualLayout>
          </c:layout>
          <c:overlay val="0"/>
        </c:title>
        <c:numFmt formatCode="General" sourceLinked="1"/>
        <c:majorTickMark val="out"/>
        <c:minorTickMark val="none"/>
        <c:tickLblPos val="nextTo"/>
        <c:spPr>
          <a:ln w="19050">
            <a:solidFill>
              <a:schemeClr val="tx1"/>
            </a:solidFill>
          </a:ln>
        </c:spPr>
        <c:crossAx val="154014584"/>
        <c:crosses val="autoZero"/>
        <c:crossBetween val="midCat"/>
        <c:majorUnit val="30"/>
      </c:valAx>
      <c:valAx>
        <c:axId val="154014584"/>
        <c:scaling>
          <c:orientation val="minMax"/>
          <c:max val="4.2"/>
          <c:min val="0"/>
        </c:scaling>
        <c:delete val="0"/>
        <c:axPos val="l"/>
        <c:title>
          <c:tx>
            <c:rich>
              <a:bodyPr rot="-5400000" vert="horz"/>
              <a:lstStyle/>
              <a:p>
                <a:pPr algn="ctr" rtl="0">
                  <a:defRPr/>
                </a:pPr>
                <a:r>
                  <a:rPr lang="pt-BR"/>
                  <a:t>N-NH3/N total</a:t>
                </a:r>
              </a:p>
            </c:rich>
          </c:tx>
          <c:layout>
            <c:manualLayout>
              <c:xMode val="edge"/>
              <c:yMode val="edge"/>
              <c:x val="2.5136753557448268E-3"/>
              <c:y val="0.24366873034000522"/>
            </c:manualLayout>
          </c:layout>
          <c:overlay val="0"/>
        </c:title>
        <c:numFmt formatCode="#,##0.0" sourceLinked="0"/>
        <c:majorTickMark val="out"/>
        <c:minorTickMark val="none"/>
        <c:tickLblPos val="nextTo"/>
        <c:spPr>
          <a:ln w="19050">
            <a:solidFill>
              <a:schemeClr val="tx1"/>
            </a:solidFill>
          </a:ln>
        </c:spPr>
        <c:crossAx val="154009880"/>
        <c:crosses val="autoZero"/>
        <c:crossBetween val="midCat"/>
        <c:majorUnit val="1"/>
        <c:minorUnit val="0.5"/>
      </c:valAx>
      <c:spPr>
        <a:noFill/>
        <a:ln>
          <a:noFill/>
        </a:ln>
      </c:spPr>
    </c:plotArea>
    <c:legend>
      <c:legendPos val="b"/>
      <c:layout>
        <c:manualLayout>
          <c:xMode val="edge"/>
          <c:yMode val="edge"/>
          <c:x val="0.13499241698595146"/>
          <c:y val="0.86519307597559225"/>
          <c:w val="0.72494592113665379"/>
          <c:h val="0.13480692402440778"/>
        </c:manualLayout>
      </c:layout>
      <c:overlay val="0"/>
      <c:txPr>
        <a:bodyPr/>
        <a:lstStyle/>
        <a:p>
          <a:pPr>
            <a:defRPr sz="1400"/>
          </a:pPr>
          <a:endParaRPr lang="pt-BR"/>
        </a:p>
      </c:txPr>
    </c:legend>
    <c:plotVisOnly val="1"/>
    <c:dispBlanksAs val="gap"/>
    <c:showDLblsOverMax val="0"/>
  </c:chart>
  <c:spPr>
    <a:noFill/>
    <a:ln>
      <a:noFill/>
    </a:ln>
  </c:spPr>
  <c:txPr>
    <a:bodyPr/>
    <a:lstStyle/>
    <a:p>
      <a:pPr>
        <a:defRPr sz="1600" b="1">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36829289503435"/>
          <c:y val="2.1176937352858239E-2"/>
          <c:w val="0.84820401633802656"/>
          <c:h val="0.71737988751101167"/>
        </c:manualLayout>
      </c:layout>
      <c:scatterChart>
        <c:scatterStyle val="lineMarker"/>
        <c:varyColors val="0"/>
        <c:ser>
          <c:idx val="1"/>
          <c:order val="0"/>
          <c:tx>
            <c:strRef>
              <c:f>'pH lático acetona'!$K$3</c:f>
              <c:strCache>
                <c:ptCount val="1"/>
                <c:pt idx="0">
                  <c:v>GU IAC8390</c:v>
                </c:pt>
              </c:strCache>
            </c:strRef>
          </c:tx>
          <c:spPr>
            <a:ln w="19050">
              <a:solidFill>
                <a:schemeClr val="tx1"/>
              </a:solidFill>
            </a:ln>
          </c:spPr>
          <c:marker>
            <c:symbol val="square"/>
            <c:size val="6"/>
            <c:spPr>
              <a:solidFill>
                <a:srgbClr val="FF6600"/>
              </a:solidFill>
              <a:ln>
                <a:solidFill>
                  <a:schemeClr val="tx1"/>
                </a:solidFill>
              </a:ln>
            </c:spPr>
          </c:marker>
          <c:trendline>
            <c:trendlineType val="log"/>
            <c:dispRSqr val="0"/>
            <c:dispEq val="0"/>
          </c:trendline>
          <c:errBars>
            <c:errDir val="y"/>
            <c:errBarType val="both"/>
            <c:errValType val="cust"/>
            <c:noEndCap val="0"/>
            <c:plus>
              <c:numRef>
                <c:f>'pH lático acetona'!$L$4:$L$8</c:f>
                <c:numCache>
                  <c:formatCode>General</c:formatCode>
                  <c:ptCount val="5"/>
                  <c:pt idx="0">
                    <c:v>8.7400000000000005E-2</c:v>
                  </c:pt>
                  <c:pt idx="1">
                    <c:v>8.7400000000000005E-2</c:v>
                  </c:pt>
                  <c:pt idx="2">
                    <c:v>8.7400000000000005E-2</c:v>
                  </c:pt>
                  <c:pt idx="3">
                    <c:v>8.7400000000000005E-2</c:v>
                  </c:pt>
                  <c:pt idx="4">
                    <c:v>8.7400000000000005E-2</c:v>
                  </c:pt>
                </c:numCache>
              </c:numRef>
            </c:plus>
            <c:minus>
              <c:numRef>
                <c:f>'pH lático acetona'!$L$4:$L$8</c:f>
                <c:numCache>
                  <c:formatCode>General</c:formatCode>
                  <c:ptCount val="5"/>
                  <c:pt idx="0">
                    <c:v>8.7400000000000005E-2</c:v>
                  </c:pt>
                  <c:pt idx="1">
                    <c:v>8.7400000000000005E-2</c:v>
                  </c:pt>
                  <c:pt idx="2">
                    <c:v>8.7400000000000005E-2</c:v>
                  </c:pt>
                  <c:pt idx="3">
                    <c:v>8.7400000000000005E-2</c:v>
                  </c:pt>
                  <c:pt idx="4">
                    <c:v>8.7400000000000005E-2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acetona'!$K$4:$K$8</c:f>
              <c:numCache>
                <c:formatCode>0.00</c:formatCode>
                <c:ptCount val="5"/>
                <c:pt idx="0">
                  <c:v>6.3250000000000002</c:v>
                </c:pt>
                <c:pt idx="1">
                  <c:v>4.2824999999999998</c:v>
                </c:pt>
                <c:pt idx="2">
                  <c:v>4.165</c:v>
                </c:pt>
                <c:pt idx="3">
                  <c:v>4.1224999999999996</c:v>
                </c:pt>
                <c:pt idx="4">
                  <c:v>4.1224999999999996</c:v>
                </c:pt>
              </c:numCache>
            </c:numRef>
          </c:yVal>
          <c:smooth val="0"/>
          <c:extLst xmlns:c16r2="http://schemas.microsoft.com/office/drawing/2015/06/chart">
            <c:ext xmlns:c16="http://schemas.microsoft.com/office/drawing/2014/chart" uri="{C3380CC4-5D6E-409C-BE32-E72D297353CC}">
              <c16:uniqueId val="{00000002-7F61-4D26-99B2-31F38C026AA4}"/>
            </c:ext>
          </c:extLst>
        </c:ser>
        <c:ser>
          <c:idx val="2"/>
          <c:order val="1"/>
          <c:tx>
            <c:strRef>
              <c:f>'pH lático acetona'!$M$3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'pH lático acetona'!$N$4:$N$8</c:f>
                <c:numCache>
                  <c:formatCode>General</c:formatCode>
                  <c:ptCount val="5"/>
                  <c:pt idx="0">
                    <c:v>8.7400000000000005E-2</c:v>
                  </c:pt>
                  <c:pt idx="1">
                    <c:v>8.7400000000000005E-2</c:v>
                  </c:pt>
                  <c:pt idx="2">
                    <c:v>8.7400000000000005E-2</c:v>
                  </c:pt>
                  <c:pt idx="3">
                    <c:v>8.7400000000000005E-2</c:v>
                  </c:pt>
                  <c:pt idx="4">
                    <c:v>8.7400000000000005E-2</c:v>
                  </c:pt>
                </c:numCache>
              </c:numRef>
            </c:plus>
            <c:minus>
              <c:numRef>
                <c:f>'pH lático acetona'!$N$4:$N$8</c:f>
                <c:numCache>
                  <c:formatCode>General</c:formatCode>
                  <c:ptCount val="5"/>
                  <c:pt idx="0">
                    <c:v>8.7400000000000005E-2</c:v>
                  </c:pt>
                  <c:pt idx="1">
                    <c:v>8.7400000000000005E-2</c:v>
                  </c:pt>
                  <c:pt idx="2">
                    <c:v>8.7400000000000005E-2</c:v>
                  </c:pt>
                  <c:pt idx="3">
                    <c:v>8.7400000000000005E-2</c:v>
                  </c:pt>
                  <c:pt idx="4">
                    <c:v>8.7400000000000005E-2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acetona'!$M$4:$M$8</c:f>
              <c:numCache>
                <c:formatCode>0.00</c:formatCode>
                <c:ptCount val="5"/>
                <c:pt idx="0">
                  <c:v>6.4950000000000001</c:v>
                </c:pt>
                <c:pt idx="1">
                  <c:v>5.26</c:v>
                </c:pt>
                <c:pt idx="2">
                  <c:v>4.915</c:v>
                </c:pt>
                <c:pt idx="3">
                  <c:v>4.6624999999999996</c:v>
                </c:pt>
                <c:pt idx="4">
                  <c:v>4.7649999999999997</c:v>
                </c:pt>
              </c:numCache>
            </c:numRef>
          </c:yVal>
          <c:smooth val="0"/>
          <c:extLst xmlns:c16r2="http://schemas.microsoft.com/office/drawing/2015/06/chart">
            <c:ext xmlns:c16="http://schemas.microsoft.com/office/drawing/2014/chart" uri="{C3380CC4-5D6E-409C-BE32-E72D297353CC}">
              <c16:uniqueId val="{00000003-7F61-4D26-99B2-31F38C026AA4}"/>
            </c:ext>
          </c:extLst>
        </c:ser>
        <c:ser>
          <c:idx val="4"/>
          <c:order val="2"/>
          <c:tx>
            <c:strRef>
              <c:f>'pH lático acetona'!$Q$3</c:f>
              <c:strCache>
                <c:ptCount val="1"/>
                <c:pt idx="0">
                  <c:v>GU AG1051</c:v>
                </c:pt>
              </c:strCache>
            </c:strRef>
          </c:tx>
          <c:spPr>
            <a:ln w="19050">
              <a:solidFill>
                <a:schemeClr val="tx1"/>
              </a:solidFill>
              <a:prstDash val="sysDash"/>
            </a:ln>
          </c:spPr>
          <c:marker>
            <c:symbol val="square"/>
            <c:size val="7"/>
            <c:spPr>
              <a:solidFill>
                <a:srgbClr val="FFFF00"/>
              </a:solidFill>
              <a:ln>
                <a:solidFill>
                  <a:schemeClr val="tx1"/>
                </a:solidFill>
              </a:ln>
            </c:spPr>
          </c:marker>
          <c:errBars>
            <c:errDir val="y"/>
            <c:errBarType val="both"/>
            <c:errValType val="cust"/>
            <c:noEndCap val="0"/>
            <c:plus>
              <c:numRef>
                <c:f>'pH lático acetona'!$R$4:$R$8</c:f>
                <c:numCache>
                  <c:formatCode>General</c:formatCode>
                  <c:ptCount val="5"/>
                  <c:pt idx="0">
                    <c:v>8.7400000000000005E-2</c:v>
                  </c:pt>
                  <c:pt idx="1">
                    <c:v>8.7400000000000005E-2</c:v>
                  </c:pt>
                  <c:pt idx="2">
                    <c:v>8.7400000000000005E-2</c:v>
                  </c:pt>
                  <c:pt idx="3">
                    <c:v>8.7400000000000005E-2</c:v>
                  </c:pt>
                  <c:pt idx="4">
                    <c:v>8.7400000000000005E-2</c:v>
                  </c:pt>
                </c:numCache>
              </c:numRef>
            </c:plus>
            <c:minus>
              <c:numRef>
                <c:f>'pH lático acetona'!$R$4:$R$8</c:f>
                <c:numCache>
                  <c:formatCode>General</c:formatCode>
                  <c:ptCount val="5"/>
                  <c:pt idx="0">
                    <c:v>8.7400000000000005E-2</c:v>
                  </c:pt>
                  <c:pt idx="1">
                    <c:v>8.7400000000000005E-2</c:v>
                  </c:pt>
                  <c:pt idx="2">
                    <c:v>8.7400000000000005E-2</c:v>
                  </c:pt>
                  <c:pt idx="3">
                    <c:v>8.7400000000000005E-2</c:v>
                  </c:pt>
                  <c:pt idx="4">
                    <c:v>8.7400000000000005E-2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acetona'!$Q$4:$Q$8</c:f>
              <c:numCache>
                <c:formatCode>0.00</c:formatCode>
                <c:ptCount val="5"/>
                <c:pt idx="0">
                  <c:v>6.44</c:v>
                </c:pt>
                <c:pt idx="1">
                  <c:v>4.335</c:v>
                </c:pt>
                <c:pt idx="2">
                  <c:v>4.3150000000000004</c:v>
                </c:pt>
                <c:pt idx="3">
                  <c:v>4.33</c:v>
                </c:pt>
                <c:pt idx="4">
                  <c:v>4.2474999999999996</c:v>
                </c:pt>
              </c:numCache>
            </c:numRef>
          </c:yVal>
          <c:smooth val="0"/>
          <c:extLst xmlns:c16r2="http://schemas.microsoft.com/office/drawing/2015/06/chart">
            <c:ext xmlns:c16="http://schemas.microsoft.com/office/drawing/2014/chart" uri="{C3380CC4-5D6E-409C-BE32-E72D297353CC}">
              <c16:uniqueId val="{00000005-7F61-4D26-99B2-31F38C026AA4}"/>
            </c:ext>
          </c:extLst>
        </c:ser>
        <c:ser>
          <c:idx val="5"/>
          <c:order val="3"/>
          <c:tx>
            <c:strRef>
              <c:f>'pH lático acetona'!$S$3</c:f>
              <c:strCache>
                <c:ptCount val="1"/>
                <c:pt idx="0">
                  <c:v>GSR AG1051</c:v>
                </c:pt>
              </c:strCache>
            </c:strRef>
          </c:tx>
          <c:spPr>
            <a:ln w="19050">
              <a:solidFill>
                <a:schemeClr val="tx1"/>
              </a:solidFill>
              <a:prstDash val="sysDash"/>
            </a:ln>
          </c:spPr>
          <c:marker>
            <c:symbol val="triangle"/>
            <c:size val="7"/>
            <c:spPr>
              <a:solidFill>
                <a:srgbClr val="FFFF00"/>
              </a:solidFill>
              <a:ln>
                <a:solidFill>
                  <a:schemeClr val="tx1"/>
                </a:solidFill>
              </a:ln>
            </c:spPr>
          </c:marker>
          <c:errBars>
            <c:errDir val="y"/>
            <c:errBarType val="both"/>
            <c:errValType val="cust"/>
            <c:noEndCap val="0"/>
            <c:plus>
              <c:numRef>
                <c:f>'pH lático acetona'!$T$4:$T$8</c:f>
                <c:numCache>
                  <c:formatCode>General</c:formatCode>
                  <c:ptCount val="5"/>
                  <c:pt idx="0">
                    <c:v>8.7400000000000005E-2</c:v>
                  </c:pt>
                  <c:pt idx="1">
                    <c:v>8.7400000000000005E-2</c:v>
                  </c:pt>
                  <c:pt idx="2">
                    <c:v>8.7400000000000005E-2</c:v>
                  </c:pt>
                  <c:pt idx="3">
                    <c:v>8.7400000000000005E-2</c:v>
                  </c:pt>
                  <c:pt idx="4">
                    <c:v>8.7400000000000005E-2</c:v>
                  </c:pt>
                </c:numCache>
              </c:numRef>
            </c:plus>
            <c:minus>
              <c:numRef>
                <c:f>'pH lático acetona'!$T$4:$T$8</c:f>
                <c:numCache>
                  <c:formatCode>General</c:formatCode>
                  <c:ptCount val="5"/>
                  <c:pt idx="0">
                    <c:v>8.7400000000000005E-2</c:v>
                  </c:pt>
                  <c:pt idx="1">
                    <c:v>8.7400000000000005E-2</c:v>
                  </c:pt>
                  <c:pt idx="2">
                    <c:v>8.7400000000000005E-2</c:v>
                  </c:pt>
                  <c:pt idx="3">
                    <c:v>8.7400000000000005E-2</c:v>
                  </c:pt>
                  <c:pt idx="4">
                    <c:v>8.7400000000000005E-2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acetona'!$S$4:$S$8</c:f>
              <c:numCache>
                <c:formatCode>0.00</c:formatCode>
                <c:ptCount val="5"/>
                <c:pt idx="0">
                  <c:v>6.665</c:v>
                </c:pt>
                <c:pt idx="1">
                  <c:v>5.2024999999999997</c:v>
                </c:pt>
                <c:pt idx="2">
                  <c:v>4.9450000000000003</c:v>
                </c:pt>
                <c:pt idx="3">
                  <c:v>4.7050000000000001</c:v>
                </c:pt>
                <c:pt idx="4">
                  <c:v>4.7175000000000002</c:v>
                </c:pt>
              </c:numCache>
            </c:numRef>
          </c:yVal>
          <c:smooth val="0"/>
          <c:extLst xmlns:c16r2="http://schemas.microsoft.com/office/drawing/2015/06/chart">
            <c:ext xmlns:c16="http://schemas.microsoft.com/office/drawing/2014/chart" uri="{C3380CC4-5D6E-409C-BE32-E72D297353CC}">
              <c16:uniqueId val="{00000006-7F61-4D26-99B2-31F38C026AA4}"/>
            </c:ext>
          </c:extLst>
        </c:ser>
        <c:dLbls>
          <c:showLegendKey val="0"/>
          <c:showVal val="0"/>
          <c:showCatName val="0"/>
          <c:showSerName val="0"/>
          <c:showPercent val="0"/>
          <c:showBubbleSize val="0"/>
        </c:dLbls>
        <c:axId val="154010272"/>
        <c:axId val="154010664"/>
      </c:scatterChart>
      <c:valAx>
        <c:axId val="154010272"/>
        <c:scaling>
          <c:orientation val="minMax"/>
          <c:max val="125"/>
          <c:min val="0"/>
        </c:scaling>
        <c:delete val="0"/>
        <c:axPos val="b"/>
        <c:title>
          <c:tx>
            <c:rich>
              <a:bodyPr/>
              <a:lstStyle/>
              <a:p>
                <a:pPr>
                  <a:defRPr sz="1400"/>
                </a:pPr>
                <a:r>
                  <a:rPr lang="en-US" sz="1400"/>
                  <a:t>Tempo de armazenamento (dias)</a:t>
                </a:r>
              </a:p>
            </c:rich>
          </c:tx>
          <c:layout>
            <c:manualLayout>
              <c:xMode val="edge"/>
              <c:yMode val="edge"/>
              <c:x val="0.36554936441060204"/>
              <c:y val="0.80239513460253054"/>
            </c:manualLayout>
          </c:layout>
          <c:overlay val="0"/>
        </c:title>
        <c:numFmt formatCode="General" sourceLinked="1"/>
        <c:majorTickMark val="out"/>
        <c:minorTickMark val="none"/>
        <c:tickLblPos val="nextTo"/>
        <c:spPr>
          <a:ln w="19050">
            <a:solidFill>
              <a:schemeClr val="tx1"/>
            </a:solidFill>
          </a:ln>
        </c:spPr>
        <c:crossAx val="154010664"/>
        <c:crosses val="autoZero"/>
        <c:crossBetween val="midCat"/>
        <c:majorUnit val="30"/>
      </c:valAx>
      <c:valAx>
        <c:axId val="154010664"/>
        <c:scaling>
          <c:orientation val="minMax"/>
          <c:max val="7"/>
          <c:min val="3.5"/>
        </c:scaling>
        <c:delete val="0"/>
        <c:axPos val="l"/>
        <c:title>
          <c:tx>
            <c:rich>
              <a:bodyPr rot="-5400000" vert="horz"/>
              <a:lstStyle/>
              <a:p>
                <a:pPr algn="ctr" rtl="0">
                  <a:defRPr/>
                </a:pPr>
                <a:r>
                  <a:rPr lang="en-US"/>
                  <a:t>pH</a:t>
                </a:r>
                <a:endParaRPr lang="pt-BR"/>
              </a:p>
            </c:rich>
          </c:tx>
          <c:layout>
            <c:manualLayout>
              <c:xMode val="edge"/>
              <c:yMode val="edge"/>
              <c:x val="2.677613585233793E-3"/>
              <c:y val="0.35535453106529624"/>
            </c:manualLayout>
          </c:layout>
          <c:overlay val="0"/>
        </c:title>
        <c:numFmt formatCode="0.0" sourceLinked="0"/>
        <c:majorTickMark val="out"/>
        <c:minorTickMark val="none"/>
        <c:tickLblPos val="nextTo"/>
        <c:spPr>
          <a:ln w="19050">
            <a:solidFill>
              <a:schemeClr val="tx1"/>
            </a:solidFill>
          </a:ln>
        </c:spPr>
        <c:crossAx val="154010272"/>
        <c:crosses val="autoZero"/>
        <c:crossBetween val="midCat"/>
        <c:majorUnit val="0.5"/>
        <c:minorUnit val="0.5"/>
      </c:valAx>
      <c:spPr>
        <a:noFill/>
        <a:ln w="25400">
          <a:noFill/>
        </a:ln>
      </c:spPr>
    </c:plotArea>
    <c:legend>
      <c:legendPos val="b"/>
      <c:legendEntry>
        <c:idx val="4"/>
        <c:delete val="1"/>
      </c:legendEntry>
      <c:layout>
        <c:manualLayout>
          <c:xMode val="edge"/>
          <c:yMode val="edge"/>
          <c:x val="0.1732750747197063"/>
          <c:y val="0.85171405101079922"/>
          <c:w val="0.70226166815853219"/>
          <c:h val="0.14720096293695772"/>
        </c:manualLayout>
      </c:layout>
      <c:overlay val="0"/>
      <c:txPr>
        <a:bodyPr/>
        <a:lstStyle/>
        <a:p>
          <a:pPr>
            <a:defRPr sz="1400"/>
          </a:pPr>
          <a:endParaRPr lang="pt-BR"/>
        </a:p>
      </c:txPr>
    </c:legend>
    <c:plotVisOnly val="1"/>
    <c:dispBlanksAs val="gap"/>
    <c:showDLblsOverMax val="0"/>
  </c:chart>
  <c:spPr>
    <a:noFill/>
    <a:ln>
      <a:noFill/>
    </a:ln>
  </c:spPr>
  <c:txPr>
    <a:bodyPr/>
    <a:lstStyle/>
    <a:p>
      <a:pPr>
        <a:defRPr sz="1600" b="1">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04466914613359"/>
          <c:y val="2.4468803869444146E-2"/>
          <c:w val="0.84165377981425227"/>
          <c:h val="0.70342179251978187"/>
        </c:manualLayout>
      </c:layout>
      <c:scatterChart>
        <c:scatterStyle val="lineMarker"/>
        <c:varyColors val="0"/>
        <c:ser>
          <c:idx val="1"/>
          <c:order val="0"/>
          <c:tx>
            <c:strRef>
              <c:f>'pH lático acetona'!$K$3</c:f>
              <c:strCache>
                <c:ptCount val="1"/>
                <c:pt idx="0">
                  <c:v>GU IAC8390</c:v>
                </c:pt>
              </c:strCache>
            </c:strRef>
          </c:tx>
          <c:spPr>
            <a:ln w="19050">
              <a:solidFill>
                <a:schemeClr val="tx1"/>
              </a:solidFill>
            </a:ln>
          </c:spPr>
          <c:marker>
            <c:symbol val="square"/>
            <c:size val="7"/>
            <c:spPr>
              <a:solidFill>
                <a:srgbClr val="FF6600"/>
              </a:solidFill>
              <a:ln>
                <a:solidFill>
                  <a:schemeClr val="tx1"/>
                </a:solidFill>
              </a:ln>
            </c:spPr>
          </c:marker>
          <c:errBars>
            <c:errDir val="y"/>
            <c:errBarType val="both"/>
            <c:errValType val="cust"/>
            <c:noEndCap val="0"/>
            <c:plus>
              <c:numRef>
                <c:f>'pH lático acetona'!$AG$4:$AG$8</c:f>
                <c:numCache>
                  <c:formatCode>General</c:formatCode>
                  <c:ptCount val="5"/>
                  <c:pt idx="0">
                    <c:v>9.8250000000000004E-2</c:v>
                  </c:pt>
                  <c:pt idx="1">
                    <c:v>9.8250000000000004E-2</c:v>
                  </c:pt>
                  <c:pt idx="2">
                    <c:v>0.1115</c:v>
                  </c:pt>
                  <c:pt idx="3">
                    <c:v>0.1115</c:v>
                  </c:pt>
                  <c:pt idx="4">
                    <c:v>9.8250000000000004E-2</c:v>
                  </c:pt>
                </c:numCache>
              </c:numRef>
            </c:plus>
            <c:minus>
              <c:numRef>
                <c:f>'pH lático acetona'!$AG$4:$AG$8</c:f>
                <c:numCache>
                  <c:formatCode>General</c:formatCode>
                  <c:ptCount val="5"/>
                  <c:pt idx="0">
                    <c:v>9.8250000000000004E-2</c:v>
                  </c:pt>
                  <c:pt idx="1">
                    <c:v>9.8250000000000004E-2</c:v>
                  </c:pt>
                  <c:pt idx="2">
                    <c:v>0.1115</c:v>
                  </c:pt>
                  <c:pt idx="3">
                    <c:v>0.1115</c:v>
                  </c:pt>
                  <c:pt idx="4">
                    <c:v>9.8250000000000004E-2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acetona'!$AF$4:$AF$8</c:f>
              <c:numCache>
                <c:formatCode>0.00</c:formatCode>
                <c:ptCount val="5"/>
                <c:pt idx="0">
                  <c:v>3.9750000000000001E-2</c:v>
                </c:pt>
                <c:pt idx="1">
                  <c:v>1.5577000000000001</c:v>
                </c:pt>
                <c:pt idx="2">
                  <c:v>1.96</c:v>
                </c:pt>
                <c:pt idx="3">
                  <c:v>1.9376</c:v>
                </c:pt>
                <c:pt idx="4">
                  <c:v>2.0165000000000002</c:v>
                </c:pt>
              </c:numCache>
            </c:numRef>
          </c:yVal>
          <c:smooth val="0"/>
          <c:extLst xmlns:c16r2="http://schemas.microsoft.com/office/drawing/2015/06/chart">
            <c:ext xmlns:c16="http://schemas.microsoft.com/office/drawing/2014/chart" uri="{C3380CC4-5D6E-409C-BE32-E72D297353CC}">
              <c16:uniqueId val="{00000001-95AC-4D67-9D7B-2E209107FB5D}"/>
            </c:ext>
          </c:extLst>
        </c:ser>
        <c:ser>
          <c:idx val="2"/>
          <c:order val="1"/>
          <c:tx>
            <c:strRef>
              <c:f>'pH lático acetona'!$M$3</c:f>
              <c:strCache>
                <c:ptCount val="1"/>
                <c:pt idx="0">
                  <c:v>GSR IAC8390</c:v>
                </c:pt>
              </c:strCache>
            </c:strRef>
          </c:tx>
          <c:spPr>
            <a:ln w="19050">
              <a:solidFill>
                <a:schemeClr val="tx1"/>
              </a:solidFill>
            </a:ln>
          </c:spPr>
          <c:marker>
            <c:symbol val="triangle"/>
            <c:size val="7"/>
            <c:spPr>
              <a:solidFill>
                <a:srgbClr val="FF6600"/>
              </a:solidFill>
              <a:ln>
                <a:solidFill>
                  <a:schemeClr val="tx1"/>
                </a:solidFill>
              </a:ln>
            </c:spPr>
          </c:marker>
          <c:errBars>
            <c:errDir val="y"/>
            <c:errBarType val="both"/>
            <c:errValType val="cust"/>
            <c:noEndCap val="0"/>
            <c:plus>
              <c:numRef>
                <c:f>'pH lático acetona'!$AI$4:$AI$8</c:f>
                <c:numCache>
                  <c:formatCode>General</c:formatCode>
                  <c:ptCount val="5"/>
                  <c:pt idx="0">
                    <c:v>9.8250000000000004E-2</c:v>
                  </c:pt>
                  <c:pt idx="1">
                    <c:v>9.8250000000000004E-2</c:v>
                  </c:pt>
                  <c:pt idx="2">
                    <c:v>9.8250000000000004E-2</c:v>
                  </c:pt>
                  <c:pt idx="3">
                    <c:v>9.8250000000000004E-2</c:v>
                  </c:pt>
                  <c:pt idx="4">
                    <c:v>9.8250000000000004E-2</c:v>
                  </c:pt>
                </c:numCache>
              </c:numRef>
            </c:plus>
            <c:minus>
              <c:numRef>
                <c:f>'pH lático acetona'!$AI$4:$AI$8</c:f>
                <c:numCache>
                  <c:formatCode>General</c:formatCode>
                  <c:ptCount val="5"/>
                  <c:pt idx="0">
                    <c:v>9.8250000000000004E-2</c:v>
                  </c:pt>
                  <c:pt idx="1">
                    <c:v>9.8250000000000004E-2</c:v>
                  </c:pt>
                  <c:pt idx="2">
                    <c:v>9.8250000000000004E-2</c:v>
                  </c:pt>
                  <c:pt idx="3">
                    <c:v>9.8250000000000004E-2</c:v>
                  </c:pt>
                  <c:pt idx="4">
                    <c:v>9.8250000000000004E-2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acetona'!$AH$4:$AH$8</c:f>
              <c:numCache>
                <c:formatCode>0.00</c:formatCode>
                <c:ptCount val="5"/>
                <c:pt idx="0">
                  <c:v>6.5000000000000002E-2</c:v>
                </c:pt>
                <c:pt idx="1">
                  <c:v>0.54769999999999996</c:v>
                </c:pt>
                <c:pt idx="2">
                  <c:v>0.89200000000000002</c:v>
                </c:pt>
                <c:pt idx="3">
                  <c:v>1.0285</c:v>
                </c:pt>
                <c:pt idx="4">
                  <c:v>1.2338</c:v>
                </c:pt>
              </c:numCache>
            </c:numRef>
          </c:yVal>
          <c:smooth val="0"/>
          <c:extLst xmlns:c16r2="http://schemas.microsoft.com/office/drawing/2015/06/chart">
            <c:ext xmlns:c16="http://schemas.microsoft.com/office/drawing/2014/chart" uri="{C3380CC4-5D6E-409C-BE32-E72D297353CC}">
              <c16:uniqueId val="{00000002-95AC-4D67-9D7B-2E209107FB5D}"/>
            </c:ext>
          </c:extLst>
        </c:ser>
        <c:ser>
          <c:idx val="4"/>
          <c:order val="2"/>
          <c:tx>
            <c:strRef>
              <c:f>'pH lático acetona'!$Q$3</c:f>
              <c:strCache>
                <c:ptCount val="1"/>
                <c:pt idx="0">
                  <c:v>GU AG1051</c:v>
                </c:pt>
              </c:strCache>
            </c:strRef>
          </c:tx>
          <c:spPr>
            <a:ln w="19050">
              <a:solidFill>
                <a:schemeClr val="tx1"/>
              </a:solidFill>
              <a:prstDash val="dash"/>
            </a:ln>
          </c:spPr>
          <c:marker>
            <c:symbol val="square"/>
            <c:size val="7"/>
            <c:spPr>
              <a:solidFill>
                <a:srgbClr val="FFFF00"/>
              </a:solidFill>
              <a:ln>
                <a:solidFill>
                  <a:schemeClr val="tx1"/>
                </a:solidFill>
              </a:ln>
            </c:spPr>
          </c:marker>
          <c:errBars>
            <c:errDir val="y"/>
            <c:errBarType val="both"/>
            <c:errValType val="cust"/>
            <c:noEndCap val="0"/>
            <c:plus>
              <c:numRef>
                <c:f>'pH lático acetona'!$AM$4:$AM$8</c:f>
                <c:numCache>
                  <c:formatCode>General</c:formatCode>
                  <c:ptCount val="5"/>
                  <c:pt idx="0">
                    <c:v>9.8250000000000004E-2</c:v>
                  </c:pt>
                  <c:pt idx="1">
                    <c:v>0.1118</c:v>
                  </c:pt>
                  <c:pt idx="2">
                    <c:v>0.1118</c:v>
                  </c:pt>
                  <c:pt idx="3">
                    <c:v>0.1118</c:v>
                  </c:pt>
                  <c:pt idx="4">
                    <c:v>0.1118</c:v>
                  </c:pt>
                </c:numCache>
              </c:numRef>
            </c:plus>
            <c:minus>
              <c:numRef>
                <c:f>'pH lático acetona'!$AM$4:$AM$8</c:f>
                <c:numCache>
                  <c:formatCode>General</c:formatCode>
                  <c:ptCount val="5"/>
                  <c:pt idx="0">
                    <c:v>9.8250000000000004E-2</c:v>
                  </c:pt>
                  <c:pt idx="1">
                    <c:v>0.1118</c:v>
                  </c:pt>
                  <c:pt idx="2">
                    <c:v>0.1118</c:v>
                  </c:pt>
                  <c:pt idx="3">
                    <c:v>0.1118</c:v>
                  </c:pt>
                  <c:pt idx="4">
                    <c:v>0.1118</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acetona'!$AL$4:$AL$8</c:f>
              <c:numCache>
                <c:formatCode>0.00</c:formatCode>
                <c:ptCount val="5"/>
                <c:pt idx="0">
                  <c:v>0.1145</c:v>
                </c:pt>
                <c:pt idx="1">
                  <c:v>1.496</c:v>
                </c:pt>
                <c:pt idx="2">
                  <c:v>2.0373000000000001</c:v>
                </c:pt>
                <c:pt idx="3">
                  <c:v>2.0872000000000002</c:v>
                </c:pt>
                <c:pt idx="4">
                  <c:v>2.0931999999999999</c:v>
                </c:pt>
              </c:numCache>
            </c:numRef>
          </c:yVal>
          <c:smooth val="0"/>
          <c:extLst xmlns:c16r2="http://schemas.microsoft.com/office/drawing/2015/06/chart">
            <c:ext xmlns:c16="http://schemas.microsoft.com/office/drawing/2014/chart" uri="{C3380CC4-5D6E-409C-BE32-E72D297353CC}">
              <c16:uniqueId val="{00000004-95AC-4D67-9D7B-2E209107FB5D}"/>
            </c:ext>
          </c:extLst>
        </c:ser>
        <c:ser>
          <c:idx val="5"/>
          <c:order val="3"/>
          <c:tx>
            <c:strRef>
              <c:f>'pH lático acetona'!$S$3</c:f>
              <c:strCache>
                <c:ptCount val="1"/>
                <c:pt idx="0">
                  <c:v>GSR AG1051</c:v>
                </c:pt>
              </c:strCache>
            </c:strRef>
          </c:tx>
          <c:spPr>
            <a:ln w="19050">
              <a:solidFill>
                <a:schemeClr val="tx1"/>
              </a:solidFill>
              <a:prstDash val="dash"/>
            </a:ln>
          </c:spPr>
          <c:marker>
            <c:symbol val="triangle"/>
            <c:size val="7"/>
            <c:spPr>
              <a:solidFill>
                <a:srgbClr val="FFFF00"/>
              </a:solidFill>
              <a:ln>
                <a:solidFill>
                  <a:schemeClr val="tx1"/>
                </a:solidFill>
              </a:ln>
            </c:spPr>
          </c:marker>
          <c:errBars>
            <c:errDir val="y"/>
            <c:errBarType val="both"/>
            <c:errValType val="cust"/>
            <c:noEndCap val="0"/>
            <c:plus>
              <c:numRef>
                <c:f>'pH lático acetona'!$AO$4:$AO$8</c:f>
                <c:numCache>
                  <c:formatCode>General</c:formatCode>
                  <c:ptCount val="5"/>
                  <c:pt idx="0">
                    <c:v>9.8250000000000004E-2</c:v>
                  </c:pt>
                  <c:pt idx="1">
                    <c:v>0.1115</c:v>
                  </c:pt>
                  <c:pt idx="2">
                    <c:v>9.8250000000000004E-2</c:v>
                  </c:pt>
                  <c:pt idx="3">
                    <c:v>0.1115</c:v>
                  </c:pt>
                  <c:pt idx="4">
                    <c:v>9.8250000000000004E-2</c:v>
                  </c:pt>
                </c:numCache>
              </c:numRef>
            </c:plus>
            <c:minus>
              <c:numRef>
                <c:f>'pH lático acetona'!$AO$4:$AO$8</c:f>
                <c:numCache>
                  <c:formatCode>General</c:formatCode>
                  <c:ptCount val="5"/>
                  <c:pt idx="0">
                    <c:v>9.8250000000000004E-2</c:v>
                  </c:pt>
                  <c:pt idx="1">
                    <c:v>0.1115</c:v>
                  </c:pt>
                  <c:pt idx="2">
                    <c:v>9.8250000000000004E-2</c:v>
                  </c:pt>
                  <c:pt idx="3">
                    <c:v>0.1115</c:v>
                  </c:pt>
                  <c:pt idx="4">
                    <c:v>9.8250000000000004E-2</c:v>
                  </c:pt>
                </c:numCache>
              </c:numRef>
            </c:minus>
          </c:errBars>
          <c:xVal>
            <c:numRef>
              <c:f>'pH lático acetona'!$H$4:$H$8</c:f>
              <c:numCache>
                <c:formatCode>General</c:formatCode>
                <c:ptCount val="5"/>
                <c:pt idx="0">
                  <c:v>0</c:v>
                </c:pt>
                <c:pt idx="1">
                  <c:v>7</c:v>
                </c:pt>
                <c:pt idx="2">
                  <c:v>21</c:v>
                </c:pt>
                <c:pt idx="3">
                  <c:v>60</c:v>
                </c:pt>
                <c:pt idx="4">
                  <c:v>120</c:v>
                </c:pt>
              </c:numCache>
            </c:numRef>
          </c:xVal>
          <c:yVal>
            <c:numRef>
              <c:f>'pH lático acetona'!$AN$4:$AN$8</c:f>
              <c:numCache>
                <c:formatCode>0.00</c:formatCode>
                <c:ptCount val="5"/>
                <c:pt idx="0">
                  <c:v>1.4250000000000001E-2</c:v>
                </c:pt>
                <c:pt idx="1">
                  <c:v>0.63270000000000004</c:v>
                </c:pt>
                <c:pt idx="2">
                  <c:v>0.85019999999999996</c:v>
                </c:pt>
                <c:pt idx="3">
                  <c:v>1.1146</c:v>
                </c:pt>
                <c:pt idx="4">
                  <c:v>1.1495</c:v>
                </c:pt>
              </c:numCache>
            </c:numRef>
          </c:yVal>
          <c:smooth val="0"/>
          <c:extLst xmlns:c16r2="http://schemas.microsoft.com/office/drawing/2015/06/chart">
            <c:ext xmlns:c16="http://schemas.microsoft.com/office/drawing/2014/chart" uri="{C3380CC4-5D6E-409C-BE32-E72D297353CC}">
              <c16:uniqueId val="{00000005-95AC-4D67-9D7B-2E209107FB5D}"/>
            </c:ext>
          </c:extLst>
        </c:ser>
        <c:dLbls>
          <c:showLegendKey val="0"/>
          <c:showVal val="0"/>
          <c:showCatName val="0"/>
          <c:showSerName val="0"/>
          <c:showPercent val="0"/>
          <c:showBubbleSize val="0"/>
        </c:dLbls>
        <c:axId val="154011056"/>
        <c:axId val="154011840"/>
      </c:scatterChart>
      <c:valAx>
        <c:axId val="154011056"/>
        <c:scaling>
          <c:orientation val="minMax"/>
          <c:max val="125"/>
          <c:min val="0"/>
        </c:scaling>
        <c:delete val="0"/>
        <c:axPos val="b"/>
        <c:title>
          <c:tx>
            <c:rich>
              <a:bodyPr/>
              <a:lstStyle/>
              <a:p>
                <a:pPr>
                  <a:defRPr sz="1400"/>
                </a:pPr>
                <a:r>
                  <a:rPr lang="pt-BR" sz="1400"/>
                  <a:t>Tempo de armazenamento (dias)</a:t>
                </a:r>
              </a:p>
            </c:rich>
          </c:tx>
          <c:layout>
            <c:manualLayout>
              <c:xMode val="edge"/>
              <c:yMode val="edge"/>
              <c:x val="0.32826210486085972"/>
              <c:y val="0.79729460942482433"/>
            </c:manualLayout>
          </c:layout>
          <c:overlay val="0"/>
        </c:title>
        <c:numFmt formatCode="General" sourceLinked="1"/>
        <c:majorTickMark val="out"/>
        <c:minorTickMark val="none"/>
        <c:tickLblPos val="nextTo"/>
        <c:spPr>
          <a:ln w="19050">
            <a:solidFill>
              <a:schemeClr val="tx1"/>
            </a:solidFill>
          </a:ln>
        </c:spPr>
        <c:crossAx val="154011840"/>
        <c:crosses val="autoZero"/>
        <c:crossBetween val="midCat"/>
        <c:majorUnit val="30"/>
      </c:valAx>
      <c:valAx>
        <c:axId val="154011840"/>
        <c:scaling>
          <c:orientation val="minMax"/>
          <c:max val="6"/>
          <c:min val="0"/>
        </c:scaling>
        <c:delete val="0"/>
        <c:axPos val="l"/>
        <c:title>
          <c:tx>
            <c:rich>
              <a:bodyPr rot="-5400000" vert="horz"/>
              <a:lstStyle/>
              <a:p>
                <a:pPr algn="ctr" rtl="0">
                  <a:defRPr/>
                </a:pPr>
                <a:r>
                  <a:rPr lang="pt-BR"/>
                  <a:t>Ácido lático (% MS)</a:t>
                </a:r>
              </a:p>
            </c:rich>
          </c:tx>
          <c:layout>
            <c:manualLayout>
              <c:xMode val="edge"/>
              <c:yMode val="edge"/>
              <c:x val="1.8290140963429205E-3"/>
              <c:y val="0.21440843852016492"/>
            </c:manualLayout>
          </c:layout>
          <c:overlay val="0"/>
        </c:title>
        <c:numFmt formatCode="#,##0" sourceLinked="0"/>
        <c:majorTickMark val="out"/>
        <c:minorTickMark val="none"/>
        <c:tickLblPos val="nextTo"/>
        <c:spPr>
          <a:ln w="19050">
            <a:solidFill>
              <a:schemeClr val="tx1"/>
            </a:solidFill>
          </a:ln>
        </c:spPr>
        <c:crossAx val="154011056"/>
        <c:crosses val="autoZero"/>
        <c:crossBetween val="midCat"/>
        <c:majorUnit val="1"/>
        <c:minorUnit val="0.5"/>
      </c:valAx>
      <c:spPr>
        <a:noFill/>
        <a:ln>
          <a:noFill/>
        </a:ln>
      </c:spPr>
    </c:plotArea>
    <c:legend>
      <c:legendPos val="b"/>
      <c:layout/>
      <c:overlay val="0"/>
      <c:txPr>
        <a:bodyPr/>
        <a:lstStyle/>
        <a:p>
          <a:pPr>
            <a:defRPr sz="1400"/>
          </a:pPr>
          <a:endParaRPr lang="pt-BR"/>
        </a:p>
      </c:txPr>
    </c:legend>
    <c:plotVisOnly val="1"/>
    <c:dispBlanksAs val="gap"/>
    <c:showDLblsOverMax val="0"/>
  </c:chart>
  <c:spPr>
    <a:noFill/>
    <a:ln>
      <a:noFill/>
    </a:ln>
  </c:spPr>
  <c:txPr>
    <a:bodyPr/>
    <a:lstStyle/>
    <a:p>
      <a:pPr>
        <a:defRPr sz="1600" b="1">
          <a:latin typeface="Times New Roman" panose="02020603050405020304" pitchFamily="18" charset="0"/>
          <a:cs typeface="Times New Roman" panose="02020603050405020304" pitchFamily="18" charset="0"/>
        </a:defRPr>
      </a:pPr>
      <a:endParaRPr lang="pt-B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24.emf"/></Relationships>
</file>

<file path=ppt/drawings/drawing1.xml><?xml version="1.0" encoding="utf-8"?>
<c:userShapes xmlns:c="http://schemas.openxmlformats.org/drawingml/2006/chart">
  <cdr:relSizeAnchor xmlns:cdr="http://schemas.openxmlformats.org/drawingml/2006/chartDrawing">
    <cdr:from>
      <cdr:x>0.81791</cdr:x>
      <cdr:y>0.92943</cdr:y>
    </cdr:from>
    <cdr:to>
      <cdr:x>1</cdr:x>
      <cdr:y>1</cdr:y>
    </cdr:to>
    <cdr:sp macro="" textlink="">
      <cdr:nvSpPr>
        <cdr:cNvPr id="3" name="CaixaDeTexto 11"/>
        <cdr:cNvSpPr txBox="1"/>
      </cdr:nvSpPr>
      <cdr:spPr>
        <a:xfrm xmlns:a="http://schemas.openxmlformats.org/drawingml/2006/main">
          <a:off x="6295438" y="4138042"/>
          <a:ext cx="1401586" cy="314193"/>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defTabSz="685800"/>
          <a:r>
            <a:rPr lang="pt-BR" sz="1600" b="1" dirty="0">
              <a:solidFill>
                <a:prstClr val="black"/>
              </a:solidFill>
              <a:latin typeface="Calibri" panose="020F0502020204030204"/>
            </a:rPr>
            <a:t>Kung Jr. (2014)</a:t>
          </a:r>
        </a:p>
      </cdr:txBody>
    </cdr:sp>
  </cdr:relSizeAnchor>
</c:userShapes>
</file>

<file path=ppt/drawings/drawing2.xml><?xml version="1.0" encoding="utf-8"?>
<c:userShapes xmlns:c="http://schemas.openxmlformats.org/drawingml/2006/chart">
  <cdr:relSizeAnchor xmlns:cdr="http://schemas.openxmlformats.org/drawingml/2006/chartDrawing">
    <cdr:from>
      <cdr:x>0.16346</cdr:x>
      <cdr:y>0.10907</cdr:y>
    </cdr:from>
    <cdr:to>
      <cdr:x>0.24038</cdr:x>
      <cdr:y>0.16655</cdr:y>
    </cdr:to>
    <cdr:sp macro="" textlink="">
      <cdr:nvSpPr>
        <cdr:cNvPr id="2" name="CaixaDeTexto 1"/>
        <cdr:cNvSpPr txBox="1"/>
      </cdr:nvSpPr>
      <cdr:spPr>
        <a:xfrm xmlns:a="http://schemas.openxmlformats.org/drawingml/2006/main">
          <a:off x="1224136" y="546551"/>
          <a:ext cx="576064"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600" b="1" dirty="0" smtClean="0">
              <a:solidFill>
                <a:srgbClr val="00B050"/>
              </a:solidFill>
            </a:rPr>
            <a:t>FDN</a:t>
          </a:r>
          <a:endParaRPr lang="pt-BR" sz="1600" b="1" dirty="0">
            <a:solidFill>
              <a:srgbClr val="00B050"/>
            </a:solidFill>
          </a:endParaRPr>
        </a:p>
      </cdr:txBody>
    </cdr:sp>
  </cdr:relSizeAnchor>
  <cdr:relSizeAnchor xmlns:cdr="http://schemas.openxmlformats.org/drawingml/2006/chartDrawing">
    <cdr:from>
      <cdr:x>0.76923</cdr:x>
      <cdr:y>0.04353</cdr:y>
    </cdr:from>
    <cdr:to>
      <cdr:x>0.84615</cdr:x>
      <cdr:y>0.10101</cdr:y>
    </cdr:to>
    <cdr:sp macro="" textlink="">
      <cdr:nvSpPr>
        <cdr:cNvPr id="3" name="CaixaDeTexto 1"/>
        <cdr:cNvSpPr txBox="1"/>
      </cdr:nvSpPr>
      <cdr:spPr>
        <a:xfrm xmlns:a="http://schemas.openxmlformats.org/drawingml/2006/main">
          <a:off x="5760640" y="218142"/>
          <a:ext cx="576064"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rgbClr val="0070C0"/>
              </a:solidFill>
            </a:rPr>
            <a:t>NDT</a:t>
          </a:r>
          <a:endParaRPr lang="pt-BR" sz="1600" b="1" dirty="0">
            <a:solidFill>
              <a:srgbClr val="0070C0"/>
            </a:solidFill>
          </a:endParaRPr>
        </a:p>
      </cdr:txBody>
    </cdr:sp>
  </cdr:relSizeAnchor>
  <cdr:relSizeAnchor xmlns:cdr="http://schemas.openxmlformats.org/drawingml/2006/chartDrawing">
    <cdr:from>
      <cdr:x>0.72115</cdr:x>
      <cdr:y>0.41084</cdr:y>
    </cdr:from>
    <cdr:to>
      <cdr:x>0.82692</cdr:x>
      <cdr:y>0.46832</cdr:y>
    </cdr:to>
    <cdr:sp macro="" textlink="">
      <cdr:nvSpPr>
        <cdr:cNvPr id="4" name="CaixaDeTexto 1"/>
        <cdr:cNvSpPr txBox="1"/>
      </cdr:nvSpPr>
      <cdr:spPr>
        <a:xfrm xmlns:a="http://schemas.openxmlformats.org/drawingml/2006/main">
          <a:off x="5400600" y="2058719"/>
          <a:ext cx="792088"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chemeClr val="accent2">
                  <a:lumMod val="75000"/>
                </a:schemeClr>
              </a:solidFill>
            </a:rPr>
            <a:t>Amido</a:t>
          </a:r>
          <a:endParaRPr lang="pt-BR" sz="1600" b="1" dirty="0">
            <a:solidFill>
              <a:schemeClr val="accent2">
                <a:lumMod val="75000"/>
              </a:schemeClr>
            </a:solidFill>
          </a:endParaRPr>
        </a:p>
      </cdr:txBody>
    </cdr:sp>
  </cdr:relSizeAnchor>
  <cdr:relSizeAnchor xmlns:cdr="http://schemas.openxmlformats.org/drawingml/2006/chartDrawing">
    <cdr:from>
      <cdr:x>0.89423</cdr:x>
      <cdr:y>0.52579</cdr:y>
    </cdr:from>
    <cdr:to>
      <cdr:x>0.95697</cdr:x>
      <cdr:y>0.58327</cdr:y>
    </cdr:to>
    <cdr:sp macro="" textlink="">
      <cdr:nvSpPr>
        <cdr:cNvPr id="5" name="CaixaDeTexto 4"/>
        <cdr:cNvSpPr txBox="1"/>
      </cdr:nvSpPr>
      <cdr:spPr>
        <a:xfrm xmlns:a="http://schemas.openxmlformats.org/drawingml/2006/main">
          <a:off x="6696743" y="2634783"/>
          <a:ext cx="469857"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600" b="1" dirty="0" smtClean="0">
              <a:solidFill>
                <a:srgbClr val="00B050"/>
              </a:solidFill>
            </a:rPr>
            <a:t>26</a:t>
          </a:r>
          <a:endParaRPr lang="pt-BR" sz="1600" b="1" dirty="0">
            <a:solidFill>
              <a:srgbClr val="00B050"/>
            </a:solidFill>
          </a:endParaRPr>
        </a:p>
      </cdr:txBody>
    </cdr:sp>
  </cdr:relSizeAnchor>
  <cdr:relSizeAnchor xmlns:cdr="http://schemas.openxmlformats.org/drawingml/2006/chartDrawing">
    <cdr:from>
      <cdr:x>0.89423</cdr:x>
      <cdr:y>0.7126</cdr:y>
    </cdr:from>
    <cdr:to>
      <cdr:x>0.95697</cdr:x>
      <cdr:y>0.77008</cdr:y>
    </cdr:to>
    <cdr:sp macro="" textlink="">
      <cdr:nvSpPr>
        <cdr:cNvPr id="6" name="CaixaDeTexto 1"/>
        <cdr:cNvSpPr txBox="1"/>
      </cdr:nvSpPr>
      <cdr:spPr>
        <a:xfrm xmlns:a="http://schemas.openxmlformats.org/drawingml/2006/main">
          <a:off x="6696744" y="3570887"/>
          <a:ext cx="469857"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rgbClr val="FFC000"/>
              </a:solidFill>
            </a:rPr>
            <a:t>16</a:t>
          </a:r>
          <a:endParaRPr lang="pt-BR" sz="1600" b="1" dirty="0">
            <a:solidFill>
              <a:srgbClr val="FFC00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0.76923</cdr:x>
      <cdr:y>0.21429</cdr:y>
    </cdr:from>
    <cdr:to>
      <cdr:x>0.84615</cdr:x>
      <cdr:y>0.27143</cdr:y>
    </cdr:to>
    <cdr:sp macro="" textlink="">
      <cdr:nvSpPr>
        <cdr:cNvPr id="2" name="CaixaDeTexto 1"/>
        <cdr:cNvSpPr txBox="1"/>
      </cdr:nvSpPr>
      <cdr:spPr>
        <a:xfrm xmlns:a="http://schemas.openxmlformats.org/drawingml/2006/main">
          <a:off x="5760640" y="1080120"/>
          <a:ext cx="576064"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rgbClr val="0070C0"/>
              </a:solidFill>
            </a:rPr>
            <a:t>NDT</a:t>
          </a:r>
          <a:endParaRPr lang="pt-BR" sz="1600" b="1" dirty="0">
            <a:solidFill>
              <a:srgbClr val="0070C0"/>
            </a:solidFill>
          </a:endParaRPr>
        </a:p>
      </cdr:txBody>
    </cdr:sp>
  </cdr:relSizeAnchor>
  <cdr:relSizeAnchor xmlns:cdr="http://schemas.openxmlformats.org/drawingml/2006/chartDrawing">
    <cdr:from>
      <cdr:x>0.76442</cdr:x>
      <cdr:y>0.5</cdr:y>
    </cdr:from>
    <cdr:to>
      <cdr:x>0.84135</cdr:x>
      <cdr:y>0.55714</cdr:y>
    </cdr:to>
    <cdr:sp macro="" textlink="">
      <cdr:nvSpPr>
        <cdr:cNvPr id="3" name="CaixaDeTexto 1"/>
        <cdr:cNvSpPr txBox="1"/>
      </cdr:nvSpPr>
      <cdr:spPr>
        <a:xfrm xmlns:a="http://schemas.openxmlformats.org/drawingml/2006/main">
          <a:off x="5724636" y="2520280"/>
          <a:ext cx="576064" cy="28803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rgbClr val="00B050"/>
              </a:solidFill>
            </a:rPr>
            <a:t>FDN</a:t>
          </a:r>
          <a:endParaRPr lang="pt-BR" sz="1600" b="1" dirty="0">
            <a:solidFill>
              <a:srgbClr val="00B050"/>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0.58644</cdr:x>
      <cdr:y>0.5766</cdr:y>
    </cdr:from>
    <cdr:to>
      <cdr:x>0.82744</cdr:x>
      <cdr:y>0.6661</cdr:y>
    </cdr:to>
    <cdr:sp macro="" textlink="">
      <cdr:nvSpPr>
        <cdr:cNvPr id="2" name="CaixaDeTexto 1"/>
        <cdr:cNvSpPr txBox="1"/>
      </cdr:nvSpPr>
      <cdr:spPr>
        <a:xfrm xmlns:a="http://schemas.openxmlformats.org/drawingml/2006/main">
          <a:off x="2674327" y="1604963"/>
          <a:ext cx="1099038" cy="2491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t-BR" sz="1100"/>
        </a:p>
      </cdr:txBody>
    </cdr:sp>
  </cdr:relSizeAnchor>
  <cdr:relSizeAnchor xmlns:cdr="http://schemas.openxmlformats.org/drawingml/2006/chartDrawing">
    <cdr:from>
      <cdr:x>0.76676</cdr:x>
      <cdr:y>0.63444</cdr:y>
    </cdr:from>
    <cdr:to>
      <cdr:x>0.78283</cdr:x>
      <cdr:y>0.66076</cdr:y>
    </cdr:to>
    <cdr:sp macro="" textlink="">
      <cdr:nvSpPr>
        <cdr:cNvPr id="3" name="Fluxograma: Conector 2"/>
        <cdr:cNvSpPr/>
      </cdr:nvSpPr>
      <cdr:spPr>
        <a:xfrm xmlns:a="http://schemas.openxmlformats.org/drawingml/2006/main">
          <a:off x="5686945" y="3042154"/>
          <a:ext cx="119189" cy="126205"/>
        </a:xfrm>
        <a:prstGeom xmlns:a="http://schemas.openxmlformats.org/drawingml/2006/main" prst="flowChartConnector">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pt-BR"/>
        </a:p>
      </cdr:txBody>
    </cdr:sp>
  </cdr:relSizeAnchor>
  <cdr:relSizeAnchor xmlns:cdr="http://schemas.openxmlformats.org/drawingml/2006/chartDrawing">
    <cdr:from>
      <cdr:x>0.76676</cdr:x>
      <cdr:y>0.67949</cdr:y>
    </cdr:from>
    <cdr:to>
      <cdr:x>0.78283</cdr:x>
      <cdr:y>0.70581</cdr:y>
    </cdr:to>
    <cdr:sp macro="" textlink="">
      <cdr:nvSpPr>
        <cdr:cNvPr id="4" name="Fluxograma: Conector 3"/>
        <cdr:cNvSpPr/>
      </cdr:nvSpPr>
      <cdr:spPr>
        <a:xfrm xmlns:a="http://schemas.openxmlformats.org/drawingml/2006/main">
          <a:off x="5686945" y="3258178"/>
          <a:ext cx="119189" cy="126205"/>
        </a:xfrm>
        <a:prstGeom xmlns:a="http://schemas.openxmlformats.org/drawingml/2006/main" prst="flowChartConnector">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pt-BR"/>
        </a:p>
      </cdr:txBody>
    </cdr:sp>
  </cdr:relSizeAnchor>
  <cdr:relSizeAnchor xmlns:cdr="http://schemas.openxmlformats.org/drawingml/2006/chartDrawing">
    <cdr:from>
      <cdr:x>0.65392</cdr:x>
      <cdr:y>0.58713</cdr:y>
    </cdr:from>
    <cdr:to>
      <cdr:x>0.80334</cdr:x>
      <cdr:y>0.64241</cdr:y>
    </cdr:to>
    <cdr:sp macro="" textlink="">
      <cdr:nvSpPr>
        <cdr:cNvPr id="5" name="CaixaDeTexto 4"/>
        <cdr:cNvSpPr txBox="1"/>
      </cdr:nvSpPr>
      <cdr:spPr>
        <a:xfrm xmlns:a="http://schemas.openxmlformats.org/drawingml/2006/main">
          <a:off x="2982058" y="1634271"/>
          <a:ext cx="681403" cy="1538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t-BR" sz="1100"/>
        </a:p>
      </cdr:txBody>
    </cdr:sp>
  </cdr:relSizeAnchor>
  <cdr:relSizeAnchor xmlns:cdr="http://schemas.openxmlformats.org/drawingml/2006/chartDrawing">
    <cdr:from>
      <cdr:x>0.78149</cdr:x>
      <cdr:y>0.60441</cdr:y>
    </cdr:from>
    <cdr:to>
      <cdr:x>1</cdr:x>
      <cdr:y>0.68075</cdr:y>
    </cdr:to>
    <cdr:sp macro="" textlink="">
      <cdr:nvSpPr>
        <cdr:cNvPr id="6" name="CaixaDeTexto 5"/>
        <cdr:cNvSpPr txBox="1"/>
      </cdr:nvSpPr>
      <cdr:spPr>
        <a:xfrm xmlns:a="http://schemas.openxmlformats.org/drawingml/2006/main">
          <a:off x="5796173" y="2898138"/>
          <a:ext cx="1620650" cy="3660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1800" dirty="0" smtClean="0"/>
            <a:t> Safra </a:t>
          </a:r>
          <a:r>
            <a:rPr lang="pt-BR" sz="1800" dirty="0"/>
            <a:t>19/20</a:t>
          </a:r>
        </a:p>
      </cdr:txBody>
    </cdr:sp>
  </cdr:relSizeAnchor>
  <cdr:relSizeAnchor xmlns:cdr="http://schemas.openxmlformats.org/drawingml/2006/chartDrawing">
    <cdr:from>
      <cdr:x>0.78772</cdr:x>
      <cdr:y>0.66447</cdr:y>
    </cdr:from>
    <cdr:to>
      <cdr:x>0.98545</cdr:x>
      <cdr:y>0.7408</cdr:y>
    </cdr:to>
    <cdr:sp macro="" textlink="">
      <cdr:nvSpPr>
        <cdr:cNvPr id="8" name="CaixaDeTexto 1"/>
        <cdr:cNvSpPr txBox="1"/>
      </cdr:nvSpPr>
      <cdr:spPr>
        <a:xfrm xmlns:a="http://schemas.openxmlformats.org/drawingml/2006/main">
          <a:off x="5842402" y="3186170"/>
          <a:ext cx="1466528" cy="36600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800" dirty="0"/>
            <a:t>Safrinha 20</a:t>
          </a:r>
        </a:p>
      </cdr:txBody>
    </cdr:sp>
  </cdr:relSizeAnchor>
</c:userShapes>
</file>

<file path=ppt/drawings/drawing5.xml><?xml version="1.0" encoding="utf-8"?>
<c:userShapes xmlns:c="http://schemas.openxmlformats.org/drawingml/2006/chart">
  <cdr:relSizeAnchor xmlns:cdr="http://schemas.openxmlformats.org/drawingml/2006/chartDrawing">
    <cdr:from>
      <cdr:x>0.75481</cdr:x>
      <cdr:y>0.07026</cdr:y>
    </cdr:from>
    <cdr:to>
      <cdr:x>0.83173</cdr:x>
      <cdr:y>0.1274</cdr:y>
    </cdr:to>
    <cdr:sp macro="" textlink="">
      <cdr:nvSpPr>
        <cdr:cNvPr id="2" name="CaixaDeTexto 1"/>
        <cdr:cNvSpPr txBox="1"/>
      </cdr:nvSpPr>
      <cdr:spPr>
        <a:xfrm xmlns:a="http://schemas.openxmlformats.org/drawingml/2006/main">
          <a:off x="5652639" y="354136"/>
          <a:ext cx="576041" cy="2880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600" b="1" dirty="0" smtClean="0">
              <a:solidFill>
                <a:srgbClr val="0070C0"/>
              </a:solidFill>
            </a:rPr>
            <a:t>NDT</a:t>
          </a:r>
          <a:endParaRPr lang="pt-BR" sz="1600" b="1" dirty="0">
            <a:solidFill>
              <a:srgbClr val="0070C0"/>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0.22836</cdr:x>
      <cdr:y>0.59257</cdr:y>
    </cdr:from>
    <cdr:to>
      <cdr:x>0.49441</cdr:x>
      <cdr:y>0.74533</cdr:y>
    </cdr:to>
    <cdr:sp macro="" textlink="">
      <cdr:nvSpPr>
        <cdr:cNvPr id="2" name="Elipse 1"/>
        <cdr:cNvSpPr/>
      </cdr:nvSpPr>
      <cdr:spPr>
        <a:xfrm xmlns:a="http://schemas.openxmlformats.org/drawingml/2006/main" rot="20243142">
          <a:off x="1792344" y="2914139"/>
          <a:ext cx="2088232" cy="751215"/>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pt-BR">
            <a:ln>
              <a:solidFill>
                <a:srgbClr val="FF0000"/>
              </a:solidFill>
            </a:ln>
            <a:noFill/>
          </a:endParaRPr>
        </a:p>
      </cdr:txBody>
    </cdr:sp>
  </cdr:relSizeAnchor>
  <cdr:relSizeAnchor xmlns:cdr="http://schemas.openxmlformats.org/drawingml/2006/chartDrawing">
    <cdr:from>
      <cdr:x>0.60365</cdr:x>
      <cdr:y>0.523</cdr:y>
    </cdr:from>
    <cdr:to>
      <cdr:x>0.86971</cdr:x>
      <cdr:y>0.67576</cdr:y>
    </cdr:to>
    <cdr:sp macro="" textlink="">
      <cdr:nvSpPr>
        <cdr:cNvPr id="3" name="Elipse 2"/>
        <cdr:cNvSpPr/>
      </cdr:nvSpPr>
      <cdr:spPr>
        <a:xfrm xmlns:a="http://schemas.openxmlformats.org/drawingml/2006/main" rot="19018533">
          <a:off x="4737983" y="2572009"/>
          <a:ext cx="2088232" cy="751216"/>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pt-BR">
            <a:ln>
              <a:solidFill>
                <a:srgbClr val="FF0000"/>
              </a:solidFill>
            </a:ln>
            <a:no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0.09856</cdr:x>
      <cdr:y>0.2653</cdr:y>
    </cdr:from>
    <cdr:to>
      <cdr:x>0.14784</cdr:x>
      <cdr:y>0.33197</cdr:y>
    </cdr:to>
    <cdr:sp macro="" textlink="">
      <cdr:nvSpPr>
        <cdr:cNvPr id="2" name="CaixaDeTexto 1"/>
        <cdr:cNvSpPr txBox="1"/>
      </cdr:nvSpPr>
      <cdr:spPr>
        <a:xfrm xmlns:a="http://schemas.openxmlformats.org/drawingml/2006/main">
          <a:off x="864097" y="1146224"/>
          <a:ext cx="432048"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t-BR" sz="1100" dirty="0"/>
        </a:p>
      </cdr:txBody>
    </cdr:sp>
  </cdr:relSizeAnchor>
  <cdr:relSizeAnchor xmlns:cdr="http://schemas.openxmlformats.org/drawingml/2006/chartDrawing">
    <cdr:from>
      <cdr:x>0.08214</cdr:x>
      <cdr:y>0.2653</cdr:y>
    </cdr:from>
    <cdr:to>
      <cdr:x>0.13161</cdr:x>
      <cdr:y>0.33654</cdr:y>
    </cdr:to>
    <cdr:sp macro="" textlink="">
      <cdr:nvSpPr>
        <cdr:cNvPr id="6" name="CaixaDeTexto 1"/>
        <cdr:cNvSpPr txBox="1"/>
      </cdr:nvSpPr>
      <cdr:spPr>
        <a:xfrm xmlns:a="http://schemas.openxmlformats.org/drawingml/2006/main">
          <a:off x="720081" y="1146224"/>
          <a:ext cx="433764"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pt-BR" sz="1400" b="1" dirty="0" smtClean="0">
              <a:solidFill>
                <a:srgbClr val="FF0000"/>
              </a:solidFill>
            </a:rPr>
            <a:t>66</a:t>
          </a:r>
          <a:endParaRPr lang="pt-BR" sz="1400" b="1" dirty="0">
            <a:solidFill>
              <a:srgbClr val="FF0000"/>
            </a:solidFill>
          </a:endParaRPr>
        </a:p>
      </cdr:txBody>
    </cdr:sp>
  </cdr:relSizeAnchor>
  <cdr:relSizeAnchor xmlns:cdr="http://schemas.openxmlformats.org/drawingml/2006/chartDrawing">
    <cdr:from>
      <cdr:x>0.1807</cdr:x>
      <cdr:y>0.24863</cdr:y>
    </cdr:from>
    <cdr:to>
      <cdr:x>0.23018</cdr:x>
      <cdr:y>0.31987</cdr:y>
    </cdr:to>
    <cdr:sp macro="" textlink="">
      <cdr:nvSpPr>
        <cdr:cNvPr id="7" name="CaixaDeTexto 1"/>
        <cdr:cNvSpPr txBox="1"/>
      </cdr:nvSpPr>
      <cdr:spPr>
        <a:xfrm xmlns:a="http://schemas.openxmlformats.org/drawingml/2006/main">
          <a:off x="1584177" y="1074216"/>
          <a:ext cx="433764"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1400" b="1" dirty="0" smtClean="0">
              <a:solidFill>
                <a:srgbClr val="FF0000"/>
              </a:solidFill>
            </a:rPr>
            <a:t>69</a:t>
          </a:r>
          <a:endParaRPr lang="pt-BR" sz="1400" b="1" dirty="0">
            <a:solidFill>
              <a:srgbClr val="FF0000"/>
            </a:solidFill>
          </a:endParaRPr>
        </a:p>
      </cdr:txBody>
    </cdr:sp>
  </cdr:relSizeAnchor>
</c:userShape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3:55:22.740"/>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22627 10732,'0'-22,"-85"22,-63-21,-21 21,21-21,-85 0,0-43,42 64,1-42,-22 0,64 42,42-43,43 43,42 0,-1-21,1 21,21 43,0-1,-21 127,21-42,0-42,0 63,0-21,0 0,0-21,0 21,0-64,0 43,0-42,0 84,0-106,0 43,0-22,0 1,0 42,0-22,0 86,0-149,0 21,0-21,0 1,0-1,21 0,22-21,20 0,-21 0,43 0,21 0,42 0,-42 0,21 0,42 0,1 0,20-21,360-85,-423 106,-63-21,-22 21,-42-21,21 21,1-22,-22 1,21 21,21-42,-21 42,0-21,1 21,-1-21,-21-1,21 1,0-42,-21-64,0-64,0 107,0-65,0 65,0-64,0 63,0 0,0 22,0-1,0-126,0 147,0-20,0 21,0-1,0 1,0 21</inkml:trace>
</inkml:ink>
</file>

<file path=ppt/ink/ink1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0:03.222"/>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4402 14393,'0'22,"0"20,0-21,0 21,0 22,-21-1,21 22,-21 0,21-43,0 22,-21 20,0 43,21-84,0-22,-21 42,21-42,0 1,0-1,0 0,0 42,0-20,0-22,0 0,63 43,-42-64,43 21,-1 21,-20-42,-1 0,-21 0,21 0,-20 0,83 21,-20 0,0-21,63 43,-106-43,22 21,-1-21,85 21,-105-21,-1 0,22 42,-1-42,-21 0,22 0,-1 0,107 0,-86 0,-20 0,21 0,-1 0,-20 0,20 0,1 0,-21 0,-1 22,-42-22,43 0,-43 0,42 0,1 21,-22-21,-21 0,43 0,-22 0,43 0,-22 42,22-21,42-21,-42 0,-1 0,-20 21,-1-21,22 0,42 22,-63-1,20-21,-20 0,-22 0,43 0,21 0,-22 0,-41 0,20 0,1 0,63 0,0 0,-22 0,-41 0,42 0,21 0,-21 0,-22 0,-20 0,-1-21,-42 21,22 0,-1 0,22 0,41 0,-20 0,63 0,-42 0,148-43,-63 43,-64 0,-43 0,1 0,-22 0,1 0,-22-21,1 21,-22 0,21 0,-21-21,22 21,-22 0,42 0,1 0,-22 0,43 0,-22 0,-42 0,22 0,-1 0,-21 0,0-21,1 21,-1-21,21 21,-21-22,22 22,-1 0,-21-42,0 42,43-21,-43 0,21 21,-21 0,1-21,-1 21,-21-22,21 22,-21-21,0 0,0 0,0 0,0 0,-21-1,21 1,-21 0,-1 0,22 0,-21 0,0-22,0 1,-21-22,42 43,0-21,-22 0,1 42,21-43,0 22,-21-21,0-1,21-41,-21 20,21 22,-21 21,21-22,-22 1,22 0,0 21,0-1,-21 22,0 0,0 0,-21 0,-1 0,1 0,-106 0,21 0,-43 0,43-21,0 21,0 0,43 0,-43-21,106 21,-43 0,1 0,20 0,-20 0,-1 0,1 0,20 0,-20 0,-1 0,-20 0,-22 0,21 0,-42-42,-21 42,42 0,0-21,-21 21,-42-22,42 1,21 21,-42-42,42 42,22 0,-1 0,0 0,64 0,-42 0,-43 0,-21 0,84 0,-41 0,-1 0,0 0,1 0,-1 0,22 0,-86-21,86 21,21 0,-22 0,43-21,-43 21,1-43,-22 43,22 0,20 0,-41 0,-22 0,-21 0,-85 0,106 0,-21-21,-42 21,63 0,-21 0,-106 0,149 0,-107 0,128 0,-1 0,43 0,0 0,0 0,0 0,-1 0,-41 21,-1 0,-20 22,20-43,43 0,-21 0,21 0,21 21</inkml:trace>
</inkml:ink>
</file>

<file path=ppt/ink/ink10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1:06.60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15578 15642,'0'21,"22"1,-1-22,0 0,21 0,-21-22,22 22,-22 0,21 0,1-21,20 21,1-42,-43 42,0 0,0 0,0 0,22 0,-22 0,0 0,0 0,0 0,0 0,64 0,-43 0,43 21,-21-21,-22 0,-21 21,0-21,0 0,22 0,-1 0,0 0,-20 21,-1-21,0 0,0 0,0 0,22 0,-22 0,0 0,0 0,21 0,-20 0,-1 0,0 0,0 0,0 0,22 0,-22 0,21 0,0 0,-20 0,-1 0,0 0,0 0,21 22,1-22,-1 0,-21 0,0 0,22 0,-1 0,22 21,-1-21,1 0,-22 21,0-21,-21 0,-21 21,22-21,-1 0,0 0,42 0,-41 0,-1 0,0 0</inkml:trace>
</inkml:ink>
</file>

<file path=ppt/ink/ink10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1:11.52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15028 14542,'42'0,"-20"0,20 0,-21 0,0 0,0 0,1 0,-1 0,0 0,-21 21,21-21,21 0,-20 0,-1 21,0-21,0 0,43 0,-1 21,1-21,-1 0,1 0,-22 0,43 0,-43 0,-21 0,21 0,-20 0,20 0,0 0,43 0,-22 0,22 0,-21 0,-22 0,0 0,1 0,-22 0,0 0,0 0,0 0,22 0,41 0,64 0,-42 0,-42 0,-1 0,1 0,20-21,-62 21,-1 0,0 0,42 0,-41-21,20 21,0-21,-21 21,43-22,-22 1,1 0,-22 21,0 0,0 0,0 0,22 0,-22 0,0 0,0 0,-21-21,21 21,0 0,1 0,20 0,-21 0,21 0,1 0,-22 0,21 0,-21 0,1 0,-1 21,0-21,0 0,0 0,0 0,1 0,-1 0</inkml:trace>
</inkml:ink>
</file>

<file path=ppt/ink/ink10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1:56.14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19494 15790,'43'0,"41"0,107-21,-170 21,42 0,-41 0,-1 0,0 0,21 0,-21 0,64 0,-43 0,1 0,-1 0,-21 0,22 0,-22 0,0 0,0 0,0 0,22 0,-22 0,63 0,-20 0,21 0,-22 0,1 0,63 0,-64 0,-42 0,0 0,1 0,-1 0,0 0,21 0,1 0,-22 0,42 0,-42 0,22 0,20 0,-42 0,1 0,-1 0,0 0,0 0,0 0,0 0,1 0,20 0,-21 0,0 0,22 0,-1 0,-21 0,21 0,-20 0,20 0,-21 0,0 0,0 0</inkml:trace>
</inkml:ink>
</file>

<file path=ppt/ink/ink10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2:01.95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16616 8509,'21'0,"21"0,-21 0,0 0,1 21,-1-21,42 0,1 0,20 21,86-21,-64 0,-64 0,43 0,-22 0,1 0,-43 0,21 0,-21 0,0 22,1-22,-1 21,21-21,22 0,41 0,1 0,0 0,-21 0,-1 0,43 0,43 0,-128 0,22 0,-43 0,21 0,-21 0,64 0,232 0,-147 0,-43 0,-21 0,-22 0,1 0,0 0,-22 0,-42 0</inkml:trace>
</inkml:ink>
</file>

<file path=ppt/ink/ink10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3:04.38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15240 5652,'21'0,"0"0,0 0,0 0,1 0,-1 0,21 0,-21 0,43 0,-1 0,1 0,-43 0,0 0,0 0,0 0,1 0,20 0,-21 0,233 0,-148 0,0 0,-43 0,1 0,-43 0,21 0,-21 0,1 0,-1 0,0 0,0 0,21 0,22 0,-22 0,22 0,-1 0,-42 0,22 0,-22 0,42 0,1 0,-43 0,21 0,-20 0,20 0,0 0,22 0,-43 0,42 0,-20 0,84-43,-85 22,43 21,-64 0,42 0,-20 0,-22-21,0 21,21 0,-20 0,41 0,22 0,-22 0,64 0,-106 0,1 0,41 0,-21 0,1 0,20 0,-42 0,1 0,-1 0,0 0,21 0,1 0,-1-21,0 21,-21 0,1 0,-1 0,0 0,0 0</inkml:trace>
</inkml:ink>
</file>

<file path=ppt/ink/ink10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3:1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18584 13716,'21'0,"0"0,1 0,-1 0,21 0,-21 0,0 0,1 0,-1 21,0-21,0 0,-21 21,21-21,22 0,-1 0,-21 0,0 0,0 0,1 22,-1-22,0 0,0 0,0 0,0 0,1 0,20 0,-21 0,0 0,22 0,41 0,-63 0,22 0,-22 0,42 0,1 0,-1 0,43 0,-42 0,20 0,-41 0,20 0,-20 0,-1 0,0 0,-21 0,43 0,21 0,126 0,-126 0,84 0,-105 0,-1 0,-42 0,1 0,-1 0,0 0,64 0,-22 0,-21 0,-20 0,41 0,1 0,41 0,-41 0,-22 0,-21 0,1 0,-1 0,0 0,21 0,1 0,-22 0,21 0,85 0,-63 0,-22 0,-21 0,0 0,0 0,22 0,-1 0,-21 0,0 0</inkml:trace>
</inkml:ink>
</file>

<file path=ppt/ink/ink10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3:16.54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22500 9313,'0'-21,"21"-21,0 0,-21-1,21 1,-21 0,22-43,20 0,-42 43,0-85,21 42,-21 64,21-64,-21 64,0-21,21-43,-21 149,0 63,0-21,0 42,0-42,0-22,0 22,0-21,0-1,0 1,0-43,0-20,0-1,0 21,0-21,0 43,0-22,0 0,0 22,0-43,0 43,0-22,0 0,0 1,0 20,0-42,0 0,0 1,-42-1,-21-21,41 0,-20 0,42 21,21-21,85 0,-42 0,20 0,-20 0,-22 0,-21 0</inkml:trace>
</inkml:ink>
</file>

<file path=ppt/ink/ink10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3:17.38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23093 10054,'0'0,"21"21,-21 43,0-1,21-20,0 232,-21-190,0-22,0-21,0-20,0-44,0-62</inkml:trace>
</inkml:ink>
</file>

<file path=ppt/ink/ink10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3:18.43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23262 8615,'21'0,"43"0,-22 0,21 0,-20 0,-1 0,0 0,-20 0,41 0,-21 0,-20 0,-1 0,0 0,0 0,0 0,0 0</inkml:trace>
</inkml:ink>
</file>

<file path=ppt/ink/ink10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3:20.31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23304 8784,'0'0,"0"21,0 1,43-1,-43 0,0 21,0-21,0 22,0-1,0-21,0 22,0-22,0 21,42-42,21 0,86-21,-86 0,-21 21,-20 0,20 0,43 0,-64 0,21 21,-21 0,0-21,-21 21,22-21,-1 21,-21 1,21-1,-21 21,21-21,0-21,-21 21,0 1,0-1,21 21,-21 0,43 22,-43-22,0 43,0-43,0 1,0-22,-21 42,-1 1,1-43,-21 0,-22 21,22 1,21-43,-21 42,-22-21,43 0,-21 1,20-22,-20 0,0 42,21-42,-1-21,-62-43,63 64,-1-21,-20 0,0 0,21 21,-1-21,22-1,0 1,0 0,0 0,0 0</inkml:trace>
</inkml:ink>
</file>

<file path=ppt/ink/ink1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0:06.666"/>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6688 16658,'22'0,"-1"0,0 0,21 0,22 21,-22-21,-21 0,43 22,20-22,-20 0,63 42,-64-42,1 0,-43 0,21 0,1 0,-1 0,22 0,-43 0,21 0,0 0,-20 0,-1 0,21 0,0 0,1 0,63 0,-43 0,1 0,-22 0,0 0,22 0,-43 0,42 0,-41 0,20 0,-21 0,43 0,-43 0,21 21,43-21,21 21,42 22,-21-22,63 0,-20 0,-43-21,169 64,-169-64,-64 21,-20-21,-22 0,42 0,86 0,-65 0,1 0,0 0,-22 0,-21 0,-20 0,-1 0,0 0</inkml:trace>
</inkml:ink>
</file>

<file path=ppt/ink/ink11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3:22.04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22733 11261,'0'21,"0"0,0 0,0 0,0 1,0-1,0 0,21 64,0-43,-21-21,21 21,-21 1,21 41,1-41,-1 147,-21-126,21-43,0 0,21-21,22 0,-1 0,-20 0,-22 0,0 0,0 0,0 0,1-21,-1 0,0-22,0 1,0 0,22-43,-22 43,0 21,0-64,0 43,-21 20,0-20,0 0,0 21,0-22,0-20,0 42,0-22,0 22,0-21,0 21,0-22,0 64,-21 64,0 21,-21 0</inkml:trace>
</inkml:ink>
</file>

<file path=ppt/ink/ink11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3:23.76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23474 12234,'21'-42,"42"-21,-42 20,43 1,-64 21,42-43,-21 43,1 0,20-85,-21 64,-21-1,0 1,42-21,-20 20,-22-20,0-1,0 1,21 42,0-43,0 43,-21-21,21 20,-21 1,0 0,43 0,-43-21,21 42,-21 42,21 0,21 1,-42-22,21 21,22 0,-43-20,21-1,0 21,0 22,-21-22,21-21,-21 0,0 22,22-22,-22 127,21-85,0-41,-21 20,0 0,0 1,0-22,0 21,0-21,0 0,0 1</inkml:trace>
</inkml:ink>
</file>

<file path=ppt/ink/ink11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3:24.96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23812 11938,'21'0,"1"0,41 0,-21 0,-20-42,41 42,-21 0,1 0,-1 0,-21 0,22 0</inkml:trace>
</inkml:ink>
</file>

<file path=ppt/ink/ink11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4:36.03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13758 9948,'-21'0,"0"0,0 22,-1-22,1 21,21 21,-21-21,0 0,0 1,-22 62,1-41,-21 41,20-41,-20 20,20 1,1-43,42 0,-21 0</inkml:trace>
</inkml:ink>
</file>

<file path=ppt/ink/ink11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4:37.68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13102 10329,'-21'0,"21"43,-21-43,21 63,0-42,0 43,0-43,0 43,-43-22,43-21,0 0,0 0,0 1,43-22,-22 0,42 0,-42 0,22 0,-22 0,21 0,1 0,-22 0,21-22,22-20,41 21,-83 21,-1 0,21 0,0-21,1-22,-22 43,0 0,0 0</inkml:trace>
</inkml:ink>
</file>

<file path=ppt/ink/ink11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6:16.53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18055 16362,'42'0,"-21"0,22 0,-1 0,22 0,41 0,149 21,-169-21,21 0,63 0,22 0,-107 0,1 0,21 0,-43 0,1 0,-1 0,-41 0,-1 0,21 0,-21 0,22 0,-1-21,-21 21,0 0,0 0,22 0,-1 0,0 0,43 0,63 0,0 0,22 0,-64 0,21 0,63 0,-126 0,20-21,43 0,-63 21,-22 0,43 0,21 0,-85 0,21 0,-21 0,22 0,-1 0,0 0,22 42,-43-42,42 0,-41 21,20-21,-21 0</inkml:trace>
</inkml:ink>
</file>

<file path=ppt/ink/ink11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7:02.91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6434 14034,'22'0,"-1"0,0 0,0 0,0 0,0 0,1 0,-1 0,0 0,0 0,0 0,0 0,1 0,-1 0,0 0,-21 21,21-21,21 21,-20-21,20 0,-21 0,0 0,-21 21,21-21,1 0,20 0,-42 21,21-21,21 0,-20 0,-1 0,0 0,0 0,0 0,0 0,1 0,20 0,-21 0,21 0,-20 0,-1 0,0 0,0 0,21 0,-20 0,-1 21,0-21,0 0,0 0,22 0,-22 0,21 0,-21 0,43 0,-43 0,0 0,0 0,0 0,1 0,-1 0,0 0,0 0,0 0,22 0,-22 0,21 0,-21 0,22 0,-22-21,0 21</inkml:trace>
</inkml:ink>
</file>

<file path=ppt/ink/ink11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7:05.29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6392 6223,'21'0,"22"0,41 0,-63 0,1 0,20 0,0 0,-21 0,22 21,-22-21,0 0,0 0,0 0,22 0,-22 0,21 0,-21 0,22 0,-22 0,-21 21,21-21,0 0,0 0,43 22,-43-22,0 0,0 0,22 21,-22-21,0 0,0 0,22 21,-22-21,21 0,0 0,-20 0,20 0,-21 0,0 0,0 0,1 0</inkml:trace>
</inkml:ink>
</file>

<file path=ppt/ink/ink11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7:07.3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7387 11790,'0'21,"21"-21,0 0,22 0,-22 0,21 0,0 0,43 0,-64 0,0 0,1 0,-1 0,0 0,42 0,-41 0,-1 0,0 0,21 0,-21 0,1 0,-1 0,0 0,0 0,21 21,-20-21,-1 0,21 21,-21-21,0 0,1 22,-22-1,21-21,0 0,0 0,0 0,0 0,22 21</inkml:trace>
</inkml:ink>
</file>

<file path=ppt/ink/ink11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7:23.75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18584 14224,'21'0,"22"0,-1 21,0 0,-42 1,21-22,22 21,-1-21,22 0,-43 0,0 0,0 0,0 0,0 0,22 0,-1 0,0 0,-20 0,20 0,0 0,1 0,-1 21,0 0,1-21,-22 0,0 0,21 0,-21 0,1 0,-1 0,0 0,21 0,1 0,-1 0,21 0,-41 0,20 0,-21 0,0 0,0 0,22 0,-22 0,0 0,0 0,22 0,-1 0,-21 0,21 0,1 0,-22 0,0 0</inkml:trace>
</inkml:ink>
</file>

<file path=ppt/ink/ink1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0:14.347"/>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12361 14584,'0'21,"0"21,0-20,0 20,0-21,0 21,0-20,0-1,21 21,0 0,1 22,-1-22,-21 1,21-22,-21 0,21 42,0-41,0 20,-21 0,0-21,22 1,-22-1,0 0,21 21,-21-21,21 22,0 41,-21-62,21 20,0-21,-21 0,0 0,0 1,22-1,-1 0,-21 0,42 0,-42 0,21-21,0 0,22 0,-1 0,-21 0,22 0,-1 0,-21 0,21 0,-20 0,20 0,-21 0,21 0,22 0,63 0,-106 0,0 0,0 0,22-21,20 21,22 0,42-21,-42 21,-1 0,22-21,0 0,-64-22,-21 43,1 0,-1 0,0 0,21 0,43 0,-22 0,-20-21,20 21,-42-21,22 21,-22 0,21 0,-21 0,22 0,20 0,43 0,127 0,-106 0,-42 0,20 0,-41 0,-22 0,-21 0,22 0,-22 0,21 0,43 0,0 0,42 0,-43 0,86 0,-86 0,-41 0,-22 0,0 0,0 0,0 0,0 0,43 0,-1 0,1 0,-43 0,0 0,22 0,41 0,-20 0,20 21,-41-21,41 0,-20 0,-22 0,-21 0,1 0,-1 0,0 0,21 0,1 0,62 43,22-22,0 0,-21-21,21 21,43 21,-43-42,-22 22,-41-22,-1 0,1 0,-43 0,0 0,0 0,22 0,41 21,1-21,127 63,-43-63,-63 21,0 1,-22-22,-41 0,-1 0,0 0,1 0,20 0,-20 0,-22 0,42 0,-42 0,43 0,-22 0,-21 0,22 0,-43-22,21 1,-21-21,21 21,-21-22,0 22,0-21,0 0,0-1,0-20,0 42,0-22,0 22,0 0,0 0,0 0,0-1,0-20,-21-21,21 41,-21-41,21-1,0-20,0 20,0 22,0 0,0 20,0 1,0 0,0 0,0 0,0 0,0-1,0-20,0 21,-21 21,21-42,-22 20,1 1,21 0,-63 21,42 0,-1 0,-62-21,63 21,-1 0,1 0,-21 0,-22 0,22 0,-21 0,-1 0,-21 0,-63 0,85 0,-22 0,22 0,20 0,1 0,-22 21,22-21,0 0,21 0,-43 21,22-21,-1 21,1 1,21-22,-170 0,128 0,21 0,-22 0,1 0,20 0,1 0,21 0,0 0,-1 0,1 0,0 0,-21 0,-1 0,1 0,0 0,-22 0,43 0,-21 0,-1 0,1 0,21 0,-21 0,-1 0,-41 0,-86 0,22 0,106 0,-22 0,1 0,42 0,-22 0,1 0,0 0,-22 0,22 0,-43-22,22 22,-1 0,43 0,-21 0,20 0,-20 0,0 0,-43 0,0 0,1 0,20 0,1 0,-1 0,43 0,0 0,-43-21,43 21,-21 0,0 0,20 0,-41 0,-1 0,-20 0,-86 0,107 0,42 0,0 0,-1 0,1 0,-21 0,21 0,-22 0,-20 0,-22 0,-21 0,1 0,-1 0,21 0,43 0,-43 0,43 0,-22 0,43 0,0 0,0 0,0 0,-22 0,22 0,-42 0,20 0,-41-42,-43 42,42-21,21 21,22 0,0-21,21 21,-22 0,22 0,0 0,0-22,0 22,-22 0,22 0,-21 0,-1 0,1 0,21 0,-21 0,20 0,-20 0,21 0,-21 0,20 0,1 0,0 0,0 0,0 0,0 0,-1 0,1 0,0 0,0 0,0 0,-22 0,22 0,0 0,0 0,0 0,0 0,-1 0,1-21,0 21,0 0,0 0,0 0,-1-21</inkml:trace>
</inkml:ink>
</file>

<file path=ppt/ink/ink12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7:26.40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19134 12107,'22'-21,"-1"21,0 21,0-21,21 0,-20 0,41 0,-21 0,1 22,-1-22,-21 0,22 0,-22 0,0 21,0-21,0 21,43 0,-43-21,0 0,0 0,0 0,1 0,-1 0,21 0,-21 0,0 0,22 0,-22 0,21 0,-21 0,22 0,-22 0,0 0,0 0,0 0,1 0,-1 0,0 0,0-21,0 21,0 0</inkml:trace>
</inkml:ink>
</file>

<file path=ppt/ink/ink12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7:29.73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18478 7726,'21'0,"1"0,20 0,43 0,20 21,-41-21,-22 0,43 0,-22 0,-20 0,-1 0,0 0,1 0,-1 21,-21-21,22 21,-22-21,0 22,21-22,-21 0,43 0,-22 0,-21 0,1 0,20 0,0 0,-21 0,1 0</inkml:trace>
</inkml:ink>
</file>

<file path=ppt/ink/ink12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7:54.92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6286 6350,'21'0,"1"0,-1 0,0 0,0 0,0 0,0 0,1 0,-1 0,0 0,0 21,0-21,22 0,-1 21,106 43,-106-64,22 0,-43 0,43 0,-43 0,0 0,21 0,-21 0,1 0,20 0,0 0,85 0,-63 0,20 21,43 0,0 22,22-1,-65-42,-41 0,-1 0,21 0,-20 0,-22 0,21 0,-21 0,43 0,-1 0,43 0,-63 0,41 0,-41 0,-22 0,0 0,21 0,64 0,21 0,-42 0,-1 0,65 0,-1 42,0-21,0-21,-42 0,0 0,-43 0,22 0,-22 0,-41 0,20 0,-21 0,21 0,-20 0,20 0,0 0,22 0,20 0,22 0,254 43,-212-1,-42-21,21 0,-21-21,-64 0,22 0,-43 0,0 0,0 0,0 0,43 0,21 0,-1 0,276 64,-254-43,0 0,-22-21,1 21,106 1,-128-22,-21 21,43-21,-21 21,20-21,43 0,-63 0,20 0,1 0,0 0,-22 0,22 0,-22 0,-20 0,20 0,1 21,20 0,-20-21,21 21,-43-21,43 22,-22-22,-42 0,43 21,-43-21,0 0,0 0,0 0,22 0,20 0,1 0,-1 0,1 0,-22 0,43 0,-43 0,43 0,-43 0,22 0,-43 0,21 0,-21 0,0 0,1 0,-1 0,0 0,0 21,0-21,64 0,42 21,21 0,-42-21,21 21,0 22,-42-43,-22 0,22 0,-22 0,1 21,-1-21,-20 21,20 21,64-20,-85-1,22 21,-22-42,22 21,-43 0,21 1,22-1,-1 0,-20-21,41 21,-20-21,-22 0,43 21,-43-21,85 21,21-21,-105 0,-22 22,21-22,-21 0,22 0,20 42,-21-42,22 21,-22-21,22 0,-1 21,22-21,0 43,20-22,-41-21,42 0,84 42,-105-42,-22 21,22-21,-43 21,22-21,63 22,-64-1,-20-21,-22 0,21 0,-21 21,43-21,-43 21,21-21</inkml:trace>
</inkml:ink>
</file>

<file path=ppt/ink/ink12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8:11.5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7345 14436,'0'21,"0"0,21-21,0 21,0-21,21 0,-20 21,-1-21,21 22,0-22,-20 21,41 21,22 0,42 43,42 21,0-21,-84-43,21 0,-64-42,-21 0,1 0,20 0,43 21,-22-21,64 0,-42 0,-22 0,1 43,42-22,-64-21,0 21,22 21,-22-42,-21 0,-21 22,43-22,-1 21,-21-21,21 0,-20 21,-1-21,42 0,22 21,42-21,0 21,21-21,-42 0,42 0,-42 0,21 21,-42-21,-22 0,1 0,20 0,1 0,0 0,-22 0,22 0,-22 0,43 0,-64 0,107 22,274-22,-275 0,21 0,-20 21,20-21,-63 0,0 0,42 0,-21 21,381 42,-360-63,-42 0,42 0,-21 0,-42 0,-1 0,-20 0,-43 0,21 0,1 0,20 0,43 0,106-84,-85 63,21-22,-64 1,43 21,0-22,-63 43,-1-21,-63 0,43 21,-22 0,42 0,-41 0,41 0,43 0,63-21,-84 21,42-42,-64 42,-20 0,41-22,-62 22,-1-21,0 21,0 0,0-21,22 0,-1 21,-21 0,21 0,-20 0,20 0,0-21,-21 21,1 0,20-21,-21 21,0-22,0 22,1 0,-1-21,21 0,-42 0,21 21,0 0,1 0,-1 0,0 0,0 0</inkml:trace>
</inkml:ink>
</file>

<file path=ppt/ink/ink12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8:13.65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16764 14520,'21'0,"0"0,43 0,-22-21,-21 21,0 0,0 0,22 0,-22 0,0 0,0 0,22 0,-22 0,21 0,0 0,1 0,-22 0,21 0,-21 0,-21 85,0-43,0-21,0 1,43 20,-43-21,0 0,0 0,0 1,0-1,0 0,0 0,0 21,-21-20,21 41,-43 1,43-43,0 21,-21-42,0 0,0 0,21-21,-21 0,-1-22,1 1,0 42,0-42,-21-22,20 64,-20-42,42 21,-42 0,21-1,-1 22,22-42</inkml:trace>
</inkml:ink>
</file>

<file path=ppt/ink/ink12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9:17.18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17124 2858,'63'0,"-21"0,22 21,-1-21,-41 0,83 0,-62 0,-1 0,43 0,-64 0,42 0,-41 0,20 0,0 0,1 0,-22 0,0 0,21 0,-21 0,22 0,-22 0,21 0,-21 0,43 0,-43 0</inkml:trace>
</inkml:ink>
</file>

<file path=ppt/ink/ink12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9:41.69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4593 8869,'21'0,"21"21,-20-21,-1 0,21 42,0-42,-20 0,-1 0,0 0,0 0,21 0,-20 22,20-22,-21 0,0 0,0 0,1 0,-1 0,21 0,-21 0,0 0,1 0,-1 0,21 0,-21 21,0-21,1 0,-1 0,0 0,0 0,43 0,-43 0,0 0,0 0,0 0,43-43,-64 1,0 21,0-21,0 20,0-20,0 21,0-21,-21 42,21-22,-22-20,1 21,0 21,0 0,0-21,0 0,-1 21,1-22,0 22,0-21,-21 0,42 0,-43 0,1 0,0-1,42 1,-22 21,1-21,0 21,0 0,0 0,0 0,21-21,-22 21,1 0,0 0,0 0,0 0,0 0,-1 0,1 0,0 0,0 21,21 0,-21-21,21 21,-21-21,21 22,-43-1,43 0,-21 21,0-21,21 1,0-1,0 21,0 0,0 22,0-22,0-21,0 22,21-1,0-42,-21 21,43-21,-22 43,21-43,-42 21</inkml:trace>
</inkml:ink>
</file>

<file path=ppt/ink/ink12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9:45.50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4762 16383,'21'0,"43"0,21 0,-22 0,106 0,-126 0,-22 0,0 0,0 0,0 0,1 0,-1 0,0 0,0 0,0 0,0 21,1-21,20 0,-21 21,0 1,43-22,-22 0</inkml:trace>
</inkml:ink>
</file>

<file path=ppt/ink/ink12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9:50.94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21293 3852,'-21'0,"0"0,-21 0,21 0,-22 0,22 0,-21 0,21 0,-22 0,22 0,-21 0,21 0,-1 0,1 0,0 0,0 0,0 0,0 0,-1 0,1 0,0 0,0 22,0-22,0 21,-1-21,1 42,0-42,21 21,-21 0,0 1,0-1,21 0,0 21,0 1,0-1,0 0,0 1,0 20,0-21,0-20,0-1,0 0,0 0,0 0,0 22,21-22,0 0,0 21,21-21,-20-21,-1 0,0 43,0-43,0 0,43 21,-43-21,42 0,-41 0,-1 0,0 0,21 0,1 0,-22 0,21-21,0 0,1 21,-22 0,42-22,-20 1,-43 0,21 21,-21-21,21 21,0-21,-21 0,21-22,-21 22,22 0,-22-21,0 20,0 1,0 0,0-21,0-1,0 22,0 0,-22 0,22-43,-21 43,0 0,21 0</inkml:trace>
</inkml:ink>
</file>

<file path=ppt/ink/ink12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9:53.46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20680 16447,'42'0,"21"0,128-22,-43 22,-127 0,22 0,20-21,-21 21,1 0,-1-42,0 42,-20 0,20 0,-21 0,21 0</inkml:trace>
</inkml:ink>
</file>

<file path=ppt/ink/ink1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0:16.923"/>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14859 16658,'21'21,"0"-21,0 0,0 0,22 22,-22-22,21 21,-21-21,22 21,-1-21,22 0,-1 0,-42 0,22 0,-22 0,21 0,-21 0,0 0,1 0,-1 0,0 0,85 0,-43 0,-42 0,43 0,-43 0,21 0,-20 0,-1 0,0 0,0 0,21-21,22 0,-1-1,22 22,21-21,21 21,-85-21,43 21,-22-21,-20 21,-1 0,-42-21,21 21,22 0,-22 0,0 0,0 0,21 0,-20 0,-1 0,0 0,21 0,1 0,-1 0,-21 0,43 0,-43 0,21 0,-21 0,22 0,-22 0,0 0,21 0,-21 0,1 0,-1 0,0 0,0 0,0 0,0 0,1 0,-1 0,0 0,0 0,0 0,22 0,-22 0,21 0</inkml:trace>
</inkml:ink>
</file>

<file path=ppt/ink/ink13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0:04.99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5291 16997,'22'21,"-22"0,21-21,0 21,-21 1,21-1,-21 0,42 0,-20 43,-1-43,0 0,0 0,0 0,0 0,1 1,-1-1,0-21,21 21,1 21,-22-42,0 21,0 1,21-1,-42 0,43-21,-1 42,-21-42,0 21,22 1,20-22,-20 42,-1-21,21-21,43 21,-21 22,42-22,-42 0,42 0,-43-21,1 42,-22-42,-20 0,20 0,-20 0,-22 0,0 0,0 0,106 0,64 22,41 20,1 0,-21-21,317 64,-360-64,-42-21,22 21,-1 1,-85 20,-20-42,-1 0,21 0,1 0,-1 0,43 0,-42 0,42-21,84 0,-84-1,-85 22,0 0,-21-21,43 21,20-21,64-42,-42 41,-22 22,22-42,0 21,20-21,22-1,-84 22,-22 0,42 21,-41 0,-22-21,42 0,-21 21,43-43,41-20,-62 20,-1 43,-21-21,22 0,-22 0,21-21,-21 42,-21-22,43 1,-43 0,42 0,-21 0,0 21,0-21,1-1,-1 22,0-21,0 21,-21-21,21 21,22-42,-1 21,64-43,-85 64,148-85,-105 85,-43-42,21 42,22-21,-43 0,21 0,-21 21,1 0,-22-22,21 22,0 0,0-21,21 0,43 0,148-85,-191 106,-21-21,22 0,41 0,-41-1,-22 22,0 0,0-21,0 21,1-42,-1 42,0-21,0 21,-21-21,21 21,-21-22,21 22,1-21,-1 0,0 0,-21 0,21 21,0-21,-21-1,-21 22,0 0,0 0,0 0</inkml:trace>
</inkml:ink>
</file>

<file path=ppt/ink/ink13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0:09.43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14605 16637,'21'21,"0"22,-21-22,21 0,0 0,-21 0,22 0,-1 1,0-1,-21 0,0 0,21 0,0 0,0 1,-21-1,22 0,-1 0,0 21,0-20,0-1,0 0,1 0,-1 0,-21 0,21-21,0 22,0-22,0 21,22 0,-22 0,42 0,-20-21,-1 43,0-43,1 21,-22 0,0-21,-21 21,21-21,-21 21,21-21,1 0,-1 21,42 1,1-1,-1-21,-20 21,20 0,1 0,-22 0,-21-21,0 0,0 0,1 0,-1 0,21 22,-21-1,0-21,22 21,-1-21,-21 0,85 42,-85-42,0 21,22-21,-22 0,0 0,0 0,0 0,22 0,20 0,128 22,-128 20,1-42,-43 0,0 0,21 0,1 0,-22 0,21 0,-21 0,22 0,-1 0,0 0,-20 0,-1 0,21 0,22 0,-43 0,21 0,22 0,-43 0,42 0,1 21,-43-21,42 21,1 22,-22-43,22 0,-22 0,-21 0,22 0,-1 0,-21 0,21 21,-20-21,-1 0,0 0,21 0,1 0,20 0,22 0,-22 0,107 0,-128 0,-21 0,0 0,0 0,1 0,41 0,-42-21,0 21,1-22,-1 22,21 0,0 0,1-42,-1 42,0 0,-20 0,20 0,21-21,-20 21,-1-21,22 21,-43 0,148-43,-127 22,-20 0,-1 21,42-21,-42 21,1 0,-22-21,42 21,-21 0,21-21,-20 21,-1 0,0-22,-21 1,21 21,21 0,-20 0,-1-21,0 21,0-21,0 0,0 21,1 0,20-21,0 21,-21-22,1 1,20 21,-21-21,0 0,22 0,-22 0,0 21,21-22,-21 1,1 0,20 21,0-21,-42 0,21 21,1-21,20-1,-21 1,21 0,1 21,-1-21,0 21,1-42,-1 42,-21 0,22 0,-22-22,21 1,-21 21,0-21,1 21,-22-21,21 21,-21-21</inkml:trace>
</inkml:ink>
</file>

<file path=ppt/ink/ink13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0:18.86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13462 3366,'0'42,"0"-21,0 21,0 1,0-22,-21-21,21 21,0 0</inkml:trace>
</inkml:ink>
</file>

<file path=ppt/ink/ink13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0:19.87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13483 4318,'0'0,"0"21,0 0,0 1,0-1,0 0,0 0,0 0,0 0,0 1,0 20,-21-42,21 21,0 0,-21 22,21-1,-22 21,22-20,-21-22</inkml:trace>
</inkml:ink>
</file>

<file path=ppt/ink/ink13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0:20.60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13441 6011,'0'22,"0"-1,0 0,0 0,0 0,0 0,0 1,0 20,0-21,0 0,0 0,0 1,0 62,0-63,0 1,0-1,0 0,-22 42,22-41,-42 41,42-42</inkml:trace>
</inkml:ink>
</file>

<file path=ppt/ink/ink13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0:21.30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13377 8361,'0'21,"0"0,0 0,0 22,0-22,21 21,-21 1,0-22,0 0,21 64,-21-43,0-21,0 0,0 0,0 1,0 20,0-21,0 106,0-85,0 1</inkml:trace>
</inkml:ink>
</file>

<file path=ppt/ink/ink13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0:21.86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13356 10414,'0'0,"0"21,0 22,21-22,-21 21,0-21,0 0,0 22,0-1,0-21</inkml:trace>
</inkml:ink>
</file>

<file path=ppt/ink/ink13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0:22.44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13398 12044,'0'21,"0"-42,0 63,0-21,0 1,0-1,0 21,0-21,0 0,0 22,0-1,0-21,0 22,0-22</inkml:trace>
</inkml:ink>
</file>

<file path=ppt/ink/ink13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0:23.03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13356 13801,'0'21,"0"0,0 0,0 0,0 43,0-43,0 0,0 22,42-1,-42-21,0 0,0 0</inkml:trace>
</inkml:ink>
</file>

<file path=ppt/ink/ink13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0:45.74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17737 16023,'22'-21,"-22"42,0 0,0 22,0 20,-22 43,22-42,-21-43,21 42,-21 43,21-42,-21-1,21-21,0 22,-21-43,21 21,0 1,0 20,0-42,0 22,0-22,0 0,0 0,0 43,0-43,0 64</inkml:trace>
</inkml:ink>
</file>

<file path=ppt/ink/ink1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0:57.291"/>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19621 2477,'0'42,"0"0,0-21,0 1,0 20,0 0,0 1,0-22,0 0,0 0,0 21,0 43,0-64,0 43,0-1,0-42,0 43,0-43,0 43,0 20,0-20,21-22,-21 0,22 22,-22-1,0-41,0 41,0 22,0-22,0 1,0-43,21 42,-21 1,0-22,0 43,0-22,0 1,0-22,0 1,0-22,0 42,0 1,0-22,0 0,0 22,0-1,0-20,0 147,21-126,-21-1,0-42,0 43,0-1,0 1,0-22,0 22,0-1,0 1,0-22,0 64,0 21,0-64,0 1,0-1,0 1,0 21,0-43,0 21,0 1,0-22,0 22,0-43,0 21,0-21,0 43,0-43,0 43,0-1,0-42,0 0,0 22,0-22,0 0,0 0,21-21,21 0,43 0,42 0,42 0,-63 0,-21 0,0 0,20 21,-20-21,0 43,-64-43,0 0,0 0,64 0,42 0,21 0,43 0,190 0,-149 21,-41 0,-22 0,-21 22,-21-43,-63 0,42 21,-64-21,0 0,1 0,-1 0,0 0,1 0,-1 0,43 0,-1 0,65 0,-44 0,-20 0,0 0,21 0,-64 0,0 0,1 0,-22 0,0 0,-21-21,0-22,0 1,0 0,42-43,-42 0,0 1,21-1,-21-21,0-190,0 211,0 0,0 1,0-86,0 86,0-43,0 21,0 0,0-21,0 42,0 1,0-43,0 42,0-21,0 22,0-1,0-21,0 21,0 1,0-64,0 63,0 0,0 1,0-1,0-127,0 128,0-65,0-20,0 127,0-43,0 22,0-1,0 1,0 20,0 1,22 0,-22-1,0 22,0 0,0-21,0 20,0 1,-43 0,-126 21,-43-21,-317-64,254 64,21 0,21-64,64 64,21 0,21 0,84 21,22 0,21-21,-21 21,-43 0,-41-22,-44 1,-189-63,190 84,-1-22,107 22,-21-21,-1 21,1 0,20 0,22 0,0 0,-21 0,-1 0,-41 0,20 0,1 0,-1 0,22 0,21 21,-1-21,-20 22,0-1,-1-21,1 0,-21 42,20-42,22 21,-21-21,-1 21</inkml:trace>
</inkml:ink>
</file>

<file path=ppt/ink/ink14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0:47.40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17187 16447,'42'0,"107"0,-65 0,1 0,63 0,-106 0,1 0,-1 0,0 0,-20 0,-1 0,85 0,-64 0,21 0,-20 0,-22 0,42 0,-41 0</inkml:trace>
</inkml:ink>
</file>

<file path=ppt/ink/ink14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0:49.46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8488 16785,'42'0,"21"0,-20 0,20 0,1 0,-43 0,42 0,-41 0,41 0,-21 0,-20 0,20 0,-21 0,0 0,0 0,1 0,20 0,0 0,22 0,-1 0,-42 0,22 0,-1 0,0 0,1 0,-22 0,0 0,21 0,-20 0,20 0,0 0,1 0,20 0,-21 0,-20 0,-1 0</inkml:trace>
</inkml:ink>
</file>

<file path=ppt/ink/ink14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1:01.23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7810 11345,'21'22,"128"-1,20-21,0 21,-21 21,1-42,41 0,-42 0,-127 0,1 0,-1 0,0 0,21 0,22 0,20 21,43-21,-42 0,21 22,-21-22,42 0,-64 0,22 0,-43 0,-21 0,22 0</inkml:trace>
</inkml:ink>
</file>

<file path=ppt/ink/ink14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1:14.04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17843 9059,'0'43,"0"41,0 1,0 0,0 42,0 42,0-105,0-1,0-42,0 0</inkml:trace>
</inkml:ink>
</file>

<file path=ppt/ink/ink14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1:14.98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17039 9419,'42'0,"64"0,42 0,-63 0,-43 0,1 0,-22 0,21 0,-21 0,43 0,-22 0,0 0,43 0,-21 0,20 0,1 0,21 0,-22 0,-20 0,21 0,-22 0,22-21,-22 0,-42 21,22 0,-22 0,0 0,0 0</inkml:trace>
</inkml:ink>
</file>

<file path=ppt/ink/ink14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1:16.16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17759 8932</inkml:trace>
</inkml:ink>
</file>

<file path=ppt/ink/ink14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1:17.54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17759 8890,'21'0,"-21"42,0-20,0 41,0 1,0-22,42 43,-42-43,21 0,-21 1,0-22,0 0,0 0,0 0,0 0,0 1,0 62,0-63,0 1,0-1,0 0,0 0,0 21,0 1,0-22,0 21,0-21,0 1,0-1</inkml:trace>
</inkml:ink>
</file>

<file path=ppt/ink/ink14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1:25.10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9038 3302,'0'21,"0"64,0-22,0 149,0-170,0 43,0-43,0-20,0 41,0-42,0 43,0 20,0-20,0 42,0-43,0 1,0-43,0 21,0 1,0-22</inkml:trace>
</inkml:ink>
</file>

<file path=ppt/ink/ink14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1:26.68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8678 3895,'21'0,"106"0,0 0,-42 0,21 0,-64 21,-21-21,43 0,-22 21,-21-21,43 0,-43 0,64 0,-64 0,0 0,0 0</inkml:trace>
</inkml:ink>
</file>

<file path=ppt/ink/ink14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1:31.65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17102 3810,'22'0,"20"0,0 0,22 0,-43 0,0 0,43 0,-43 0,0 0,0 0,21 0,-20 0,-1 0,0 0,0 0,0 0,0 0,1 0,-1 0,0 0,21 0,-21 0,1 0,-1 0,21 0,0 0,-20 0,-1 0,0 0,0 0,0 0,0 0,1 0,-1 0,0 0,21 0,-21 0,1 0,-1 0,21 0,-21 0,0 0,1 0,-1 0</inkml:trace>
</inkml:ink>
</file>

<file path=ppt/ink/ink1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1:32.298"/>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19367 3175,'43'0,"-43"21,0 22,21-22,0 21,-21-21,21 64,0-85,-21 42,0-21,0 22,0-22,21 21,-21 1,0-1,22-42,-22 21,0 21,0-20,21 20,-21-21,0 43,0-43,21-21,-21 63,0 1,0-1,0-20,0-1,21-42,-21 21,0 0,0 0,42-21,1 0,41 0,-41-21,20 21,1 0,-43 0,21 0,-21 0,1 0,-1 0,0 0,21 0,-21 0,22 0,20 0,-42 0,1 0,-1 0,63-42,-62 42,-1 0,-21-42,0-1,0 1,0 21,0 0,0-1,0 1,0 0,0-21,0-22,0 43,0 0,0 0,0 0,0-43,0 22,0-1,0-20,0-22,0 1,0 20,0 22,0-1,0 1,0 21,0-21,-21 42,-1 0,-20 0,0 0,-22 0,1 0,20 0,22 0,-42 0,42 0,21 21,-22-21,1 0,0 0,0 0,-21 0,-1 0,-20 0,42 0,-43 0,43 0,0 0,-22 21,1-21,21 0,0 0</inkml:trace>
</inkml:ink>
</file>

<file path=ppt/ink/ink15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3:28.28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9165 1947,'21'0,"0"0,0 0,1 0,20 0,-21 0,43 0,63 0,-85 0,-21 0,0 0,43 0,-22 0,0 0,43 0,-21 0,-43 0,0 0,0 0,21 0,-20 0,147 0,-106 0,22 22,0-22,-22 21,-20-21,-22 0,21 0,106 0,43 0,359 42,-296-42,-106 0,-105 0,-1 0,-21 0,21 0,22 0,84 0,-106 0,43 0,-43 0,22 0,-22 0,22 0,-43 21,0-21,21 0,43 0,0 21,-1-21,1 0,317 43,-296-22,63 0,-42 0,-63-21,21 21,-64 1,0-22,0 0,21 0,191 0,-127 21,42-21,0 0,509 21,-467-21,191 0,-360 0,22 0,-22 0,42 0,85 0,-84 0,-22 0,22 0,84 0,-42 0,-43 0,-42 0,1 0,-1 0,0 0,0 0,43 0,20 0,-63 0,43 0,21 0,42 0,42 0,43 0,-43 0,127 0,-190 0,-85 0,0 0,1 0,-1 0,0 0,0 0</inkml:trace>
</inkml:ink>
</file>

<file path=ppt/ink/ink15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3:50.53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1820 5440,'0'-21,"21"21,0 0,43 0,-1 0,-20 0,20 0,-42 0,22 21,41-21,22 21,-85 0,22-21,20 0,22 0,0 0,-22 0,1 0,-22 0,21 0,1 0,-22 0,1 0,-22 0,21 0,0 0,-20 21,-1-21,0 22,21-22,-21 0,22 0,-1 0,-21 0,0 0,1 0</inkml:trace>
</inkml:ink>
</file>

<file path=ppt/ink/ink15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3:54.17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3175 5080,'148'0,"-148"21,42-21,-21 21,1 1,-1-1,0-21,0 0,0 21,0-21,1 21,-1 0,0 0,-21 22,0-1,0-21,0 22,0-22,-21 21,21-21,-21 22,21-22,-22-21,1 42,0 0,21 22,0-43,-21 43,-21 41,-1 44,43-44,-42-62,21 20,21-20,0-22,-21-21,-43 0,43 0,-64 0,64 0,-42 0,20 0,22 0,-42 0,63-21,63-22,-21 43,22-21,-1 21,-20 0,-1 0,-21 0,0-21,43-64,-22 43,1 0,-22-22,42-21,1 1,-22 41,-42 1,21 21,0 0,-21-22,0 22,0-21,0 0,22-43,-22 43,0-22,0 22,0-22,0 22,0 0,0-22,0 43,-22-21,-41 42,-1-22,43 22,-21 0,0-21,-1 0,22 0,-21 21,21-21,-1 0,1 21,0 0,-21 0,42 21,0 21,21-42,42 42,-20 1,-22-43,21 21,-21 0,1 0,-1-21,21 43,0-1,-20-21,-22 0,63 106,-63-63,0 169,0 42,0-212,0-42,-21-21,-43 22,22 20,0-21,-22 0,1 22,63-22,-43-21,22 0,-21 21,-22 21,22-42,0 0,21 21</inkml:trace>
</inkml:ink>
</file>

<file path=ppt/ink/ink15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4:45.49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13631 4699,'0'21,"-21"-21,21 43,-21 20,0-42,21 43,-22-22,22-21,-21 0,21 22,0-22,-21 21,21-21,0 22,0 20,-21-20,21 20,-21 22,21-1,0 1,0 0,-43 21,43-1,0-20,0 127,0 21,0 21,0 0,0-149,0-20,0-43,0 1,0-22,0 0,0 0,22 64,-22-64,42 64,-42 42,0-64,21 43,-21-64,0 43,21 0,22 21,-43-43,21 1,-21-43,0 42,21 1,21-22,-42 64,21-106,-21 21,22-21,-1 42,-21 1,0 105,21-85,0 43,-21 0,0-21,0-1,42 43,-42 64,0 42,0 42,0-106,0-84,0-43,0-21,22-21,-1 0,0 0,0 0,85 0,296-105,-211 83,-43 1,42-42,22 42,-22-1,22 22,-43 0,-63 0,-21 0,-22 0,-20 0,-1 0,43 0,169 85,-170-43,-41-42,41 0,43 0,0 0,-42 0,42-42,233-43,-275 64,-43-21,0 42,-21 0,1 0,20 0,-21 0,0 0,0 0,106 0,-21 0,21 0,-21 0,63 0,43-21,-127 0,21-22,-64 22,0 21,22-21,42-21,-64 42,-42-22,21 22,21 0,22 0,-22 0,1 0,-22 0,42-21,-20 21,-1-21,21 21,-20 0,-22 0,0-21,-21-21,0-22,21 22,-21-1,21 1,1-21,-22-1,21-21,-21 43,21-21,-21-22,0-21,0 21,0 22,0-43,0 21,0-105,0 169,0 0,0-22,0 22,0 0,21-21,-21-1,0 22,0-21,0-1,0-41,0-1,0 0,0 1,0-1,0-21,0 22,0-86,0 86,0-1,0 21,0-20,0 41,0 1,0 0,0 21,0-22,0-41,0 20,0 1,0-1,0-63,0 42,0 1,0-1,0 0,0-20,0 41,0 22,0-1,0-20,0 42,0 0,0-64,0 43,0-22,0 22,0-1,0-20,0-1,0 43,0-21,0 21,0-22,0 22,0-42,0-22,0 64,0-43,0 1,0 42,0-22,0 22,0-21,0 21,-21 21,21-21,0-1,0 1,0 0,0-21,-21 42,-43 0,-63 0,-254 0,191 0,20 0,-20 0,21 0,20 0,-20-21,21-1,21-20,63 21,1 0,-1 21,-20-43,-64 43,42 0,-21 0,42 0,-21 0,22 0,-43 0,21 0,42 0,-20 0,41 0,-63 0,64 0,21-21,-21 21,20 0,1 0,0 0,-21 0,-1 0,22 0,-21 0,-170 0,43 0,21 0,-22 0,22 0,0 0,-42 21,41-21,-62 43,126-43,22 0,41 0,1 0,-21 0,0 21,-85 0,84 0,1 0,21-21,0 0,-1 0,-20 0,21 0,-21 0,20 0,-20 0,21 0,-21 0,20 0</inkml:trace>
</inkml:ink>
</file>

<file path=ppt/ink/ink15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4:51.05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22077 11345,'42'0,"-21"0,0 0,0 0,1 0,-1 0,0 0,0 0,0 0,0 0,1 0,-22-21,0 0,-43 21,22 0,-21 0,21 0,-22 0,22 0,0 0,0-21,0 21,-1 0,1 21,21 0,0 0,64 64,-43-64,21 0,-21 1,22-22,-1-64,-42 43,21-21,-21 20,0 1,0 0,-21 0,0 21,0 0,0 0,-1 0,1 0,0 0,0 0,-21 0,20 21,1-21,42 0,22 21,-22-21,0 0,0 21,22-21,-1 0,0 0,1 0,-1 0,-42-21,0 0,21 0,-21 0,0 0,0-1,0-20,0 21,-21 21,0 0,-22 0,-20 0,-1 0,22 21,21-21,0 21,0-21,-22 43,43-22,-21 0,21 0,0 0,21 22,0-43,1 0,-1 0,0 0,0 0,0 0,-21-43,0 22,0-21</inkml:trace>
</inkml:ink>
</file>

<file path=ppt/ink/ink15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4:59.51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11790 7281,'-22'-21,"1"0,-42 21,-22 0,-84 0,-1 0,1 0,-21 0,-1 0,1 21,-340 43,361-1,63-42,43-21,20 22,-105-1,64-21,-22 0,-21 0,0 0,-21 0,-1 0,1 0,21 0,-84 0,84 0,0 0,0-21,42 21,-42 0,42 0,1 0,-65 42,22-21,22 0,-22 43,-276 42,255-85,85-21,42 0,-22 0,22 21,0 0,-21-21,42 21,-22-21,22 21,-63 22,42-22,21 0,0 64,-21-1,-1 1,1 21,0 0,-42 21,41-21,22 42,-21-64,21 43,-42-42,42-43,0 22,-21 21,21-43,0-21,0 64,0 63,0-85,0 1,0 21,0-1,0 1,0 21,0 21,0 42,0-21,0 22,0 274,0-359,0 42,21-64,-21 1,0-43,0 0,0 0,0 0,0 22,0 20,0 22,0 42,0-64,0 22,0 0,0-1,0 22,0-42,21 20,0-41,-21-1,0-21,0 0,0 1,0-1,0 0,0 0,0 21,0-20,0-1,0 0,21 0,1 21,41-42,-21 0,1 0,20 0,1 0,-1 0,-20 0,20 0,1 0,-1 0,22 0,-22 0,-20 0,84 22,-85 20,0-42,22 0,-43 21,42-21,1 0,-1 0,-20 0,20 0,-20 0,-1 0,21 0,1 0,-22 0,22 0,20-21,1 21,-64 0,0 0,1 0,20 0,43 0,84 0,0 0,360 85,-359-85,-22 21,21 0,-21 0,1-21,-22 0,42 0,-63 0,0 0,42 0,-106 0,22 0,-1 0,22 42,42-20,-64-22,22 21,0-21,-43 0,0 0,22 42,-43-42,0 0,0 0,22 0,-1-21,0-21,1 42,-22 0,0 0,0-22,0 22,0 0,1 0,-1 0,0 0,21 0,1 0,-22 0,0 0,0 0,0 0,22 0,-43-21,0 0,21 21,-21-21,0 0,21 21,-21-21,21-22,21 22,-20-21,-1 21,0-22,0 43,-21-63,0 42,0-1,0 1,64-42,-43 20,63-41,22-22,-63 21,20 22,22-22,-1-42,-84 85,43-22,-22 22,0 0,0 20,-21 1,21 21,-21-42,22 42,-1-64,21 1,-21-1,0-63,43 22,-43-1,-21-21,42-21,-20 84,-22 1,0 41,0-41,21 21,-21 20,0 1,0-42,0-85,0 84,-43-63,43 42,-21 1,0-107,21 107,-42-43,21 63,21 22,0-1,0 1,0 21,0 0,-22-22,22 1,0 0,0 21,-42-64,42-21,0-21,-42-127,21 106,-1 42,-41-106,21 22,42 105,0 64,0-21,-22-1,1-41,0 41,0 1,0-21,0 20,-1 1,1 0,0-1,-21 1,21 0,-1 20,1-20,0 42,-21 0,-1 0,1 0,21 0,0-42,0 42,-1 0,1 0,0-21</inkml:trace>
</inkml:ink>
</file>

<file path=ppt/ink/ink15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5:08.79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13250 2074,'0'22,"0"20,0-21,0 43,0-22,0 0,0 1,0 20,0-21,0 22,0-43,0 43,0-1,0 43,0-43,0 22,0 0,0 21,0-22,0 1,0-22,0-41,0 41,0-21,0-20,0-1,0 0,0 0,0 0,0 22,0-22,0 21,0 22,0 20,0-41,0 20,0-21,0 1,0 20,-21-20,21-1,0-21,0 0,0 0,0 1,0-1,0 21,0 0,0 1,0-22,0 21,0-21,0 43,0-1,0-20,0 20,0-20,0-22,0 21,0-21,0 0,0 1,0-1,0 42,0-42,0 106,0-63,0 42,0-64,0 22,0-1,0 1,0-43,0 21,0-21,0 22,0-22,-21 21,21 22,0 20,0-20,0 20,0 65,0-86,0 43,0-64,0-21,-43 22,43-22,0 0,0 21,0 1,0 20,0-20,0 41,0 22,0-42,0 20,0-20,0-22,0 22,0-22,0-21,0 21,0 1,0 41,0-20,0-22,0 64,0-21,-21 63,21-42,0 21,0-64,0-42,0 1,-21 20,21 21,-21-41,21 41,0 43,-21-43,21 1,0-22,0 22,0-22,0-21,0 43,0-43,0 21,0-21,0 22,0-22,-21 42,21 1,0 21,0-1,0 43,0-63,0 20,0-41,0 20,0-20,0-22,0 0,0 0,0 0,0 0,0 1,0 20,0 21,0-20,0 20,0 43,0 21,0 21,0 0,0-84,0 105,0-63,0-64,0 1,0-22,0 0,0 0,0 43,0-1,21 1,-21 20,0-20,0 21,0-22,21 106,-21-105,0-43,0 21,21 43,-21 42,42-42,-42-22,22 43,-22-42,0-43,21 63,-21-41,0-22,0 0,0 0,0 0,0 22,0 20,0 64,0-84,0 20,0-21,0-20,0-1,0 0,0 0,0 43,0 20,0-20,0 20,0 22,0 85,0 20,0-105,0 0,0 0,0-43,0-20,0-22,21-21</inkml:trace>
</inkml:ink>
</file>

<file path=ppt/ink/ink15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5:13.45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13229 12827,'21'0,"0"-21,0 21,1 0,-1 0,0 0,0 0,0 0,0 0,1 0,-1 0,21 0,-21 0,43 0,-43 0,42-42,-20 42,-1 0,22-22,20 22,1 0,-43 0,1 0,-22 0,21 0,-21 0,22 0,-22 0,42 0,-42 0,43 0,21 0,-1 0,1 0,0 0,-1 0,1 0,-22 0,22 0,-21 0,-22 0,-21 0,0 0,0 0,22 0,-22 0,21 0,-21 0,22 0,-22 0,21 0,1 0,-1 0,0 0,22 0,-43 0,21 0,1 0,-22 0,21 0,-21 0,22 0</inkml:trace>
</inkml:ink>
</file>

<file path=ppt/ink/ink15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5:15.01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15790 12340,'42'64,"1"-43,20 0,-42 21,64-20,-64-1,0 0,22 0,-43 0,63-21,-42 21,22 1,-1-22,0 21,1-21,20 0,-42 0,1 0,-1 0,0 0,0 0,-42 0,-21 0,20 0,-41 0,21 0,-1 0,-20 63,20-42,-20-21,-1 0,1 64,21-64,-1 21,-20 21,20-20,-20-1,-1 0,22 0,21 0,-21 0,20-21</inkml:trace>
</inkml:ink>
</file>

<file path=ppt/ink/ink15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5:20.13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13187 14118,'-22'0,"-20"0,21 0,0 0,0 0,-1 0,1 0,0 0,-21 0,21 0,-43 0,-21 0,22 0,21 0,-22 0,-84 64,127-64,0 0,-1 0,-20 0,0 0,-22 0,1 21,-1-21,22 0,-170 0,149 0,-22 42,64-42,0 0,-22 0,-20 0,-22 0,-21 0,22 0,20 0,-126 0,169 0,-22 0,22 0,-21 0,-43 0,43 0,-1 0,22-21,-21 21</inkml:trace>
</inkml:ink>
</file>

<file path=ppt/ink/ink1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1:38.058"/>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9292 4128,'0'42,"0"-21,0 21,0 1,0-1,0 22,0-22,0 106,0-106,0 43,0-64,0 43,0 20,0-41,0 20,0-42,0 22,0-22,21 0,0 0,0 0,1 1,-22-1,21-21,-21 21,21 0,-21 0,21-21,0 0,0 0,22 0,-1 0,85 0,-63 0,20 0,22 0,-21 0,21 0,21 0,-43 0,43 43,-106-43,1 0,-1 0,21 0,-21 0,22 0,-22 0,-21-64,-21 43,21 0,0-43,-22 64,1-63,21 42,0-43,0-21,0 1,0-43,0 42,0 0,0 22,0-1,0 43,0-21,0 0,0-1,0 22,0 0,0-21,0 20,0 1,0 0,0-21,0 21,0-1,0-20,0 21,0 0,-21 21,-21 0,21 0,-43 0,1 0,-22 0,-63 0,-22 0,22 0,42 0,22 0,-1 0,22 0,-1 0,43 0,0 0,0 0,-1 0,1 0,0 0,0 0,0 0</inkml:trace>
</inkml:ink>
</file>

<file path=ppt/ink/ink16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5:21.95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11006 13885,'-63'22,"42"-22,-43 0,43 21,-21-21,21 21,-43 0,-63 64,85-43,-22 0,1-20,42-1,-22 0,22 0,21 0,21-21,0 0,22 21,-43 1,42-22,-21 21,0 0,22 21,-1-21,0 22,22-22,-22 21,-21-21,1-21,41 22,-21-1,-20-21,-22 21,42 0,-21-21</inkml:trace>
</inkml:ink>
</file>

<file path=ppt/ink/ink16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5:38.89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7662 6160,'21'0,"0"0,1 0,-1 0,0 0,0 0,21 0,212 21,-63 42,-22-20,-21 20,128-21,-128 1,-42-43,84 0,22 0,148 0,-191 0,-42 0,0 0,21-21,21 21,-20-22,-22 1,-22 21,1 0,0-21,-85 21,0 0,1 0,-1-21,0 21,21-21,-42 0,21-1,-21 1</inkml:trace>
</inkml:ink>
</file>

<file path=ppt/ink/ink16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6:36.07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16489 17209,'21'0,"0"0,21 0,1 0,-1 0,21 0,-41 0,168 0,-148 0,1 0,-1 0,0 0,-20 0,20 0,43 0,20 0,22 0,-21 0,21 21,-21-21,0 0,169 63,-190-42,-1-21,1 22,-43-22,1 0,-1 0,-21 0,0 0,1 0,-1 0,0 0</inkml:trace>
</inkml:ink>
</file>

<file path=ppt/ink/ink16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6:38.00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20680 17251,'-43'0,"22"0,-21 0,21 0,42 0,127-21,-63 0,-22 21,1 0,-1 0,22 0,-22 0,22 0,-22 0,22 0,-64 0,64 0,-43 0,-21 0,1 0,-1 0,0 0,0 0,21 0,85 0,85 0,-64 0,22 0,-65 0,-20 0,0 0,-22 0,-20 0,-22 0,21 0,22-22,-1 22,43 0,-43 0,22 0,0 0,-64 0,-21-21</inkml:trace>
</inkml:ink>
</file>

<file path=ppt/ink/ink16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6:52.38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4932 5461,'21'0,"0"21,0-21,0 0,0 0,1 0,-1 0,42 0,-20 0,20 0,-42 0,0 0,1 0,20 0,21-21,-41 21,62 0,-63 0,1 0,-1 0,0 0,0 0,21 0,-20 0,41 0,1 0,-43 0,42 0,1 0,-43 0,0 0,0 0,0 0,1 0,-1 0,21 0,-21 0,22 0,-22 0,0 0</inkml:trace>
</inkml:ink>
</file>

<file path=ppt/ink/ink16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7:03.55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6646 10880,'21'0,"0"0,1 0,-1 0,21 0,-21 0,43 0,42 0,21-21,-43-1,-20 1,-43 21,21-21,-21 21,1 0,-1 0,0 0,21 0,-21 21,22-21,41 0,-62 0,20 0,-21 0,21 0,-20 0</inkml:trace>
</inkml:ink>
</file>

<file path=ppt/ink/ink16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7:09.79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12869 6371,'21'0,"0"0,22 0,-22 0,0 0,0 21,0-21,1 0,-1 0,0 22,21-1,1-21,-1 0,21 0,-20 0,20 0,-42 0,1 0,20 0,21-21,-41 21,-1 0,0 0,0 0,0 0,22 0,-22 0,0 0,64 0,-22 0,1 0,-1 0,-21 0,22 0,-43 0,43 0,-43 0,21-22,-42 1,21 21</inkml:trace>
</inkml:ink>
</file>

<file path=ppt/ink/ink16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7:13.50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14393 10308,'42'0,"22"0,-1 0,-20-21,-1 21,22-21,-1 21,-42 0,22 0,-22 0,0 0,0 0,0 0,22 0,20-21,-21 0,1-1,-22 22,21 0,-21 0,1 0,-1 0,0 0,0 0,0 0,0 0,22 22,-22-1,21 0,-21-21,1 0,20 0</inkml:trace>
</inkml:ink>
</file>

<file path=ppt/ink/ink16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7:35.27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7916 6456,'21'0,"0"0,1 0,-1 0,0 0,21 0,-21 0,1 0,20 0,0 0,-21 0,1 0,20 0,-21 0,43 0,-43 0,21 0,-21 0,0 0,1 0,-1 0,0 0,0 0,0 0,0 0,22 0,-1 0,-21 0,22 0,-22 21</inkml:trace>
</inkml:ink>
</file>

<file path=ppt/ink/ink16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7:36.83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10604 4255,'21'0,"1"0,-1 0,0 0,21 0,22 0,84 0,85 42,-170-42,1 0,-22 0,0 0,-20 0,20 0,-21 0,64 0,-43 0,43-42,-43 42,0-22,-20 22,-1 0,0 0,0 0,0 0</inkml:trace>
</inkml:ink>
</file>

<file path=ppt/ink/ink1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1:40.138"/>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9885 5334,'0'64,"0"-22,0 21,0 149,0-43,0-20,-22 20,22-21,0-21,-21 0,0-63,21 20,0-41,0 20,0 1,0-22,0 21,0 1,0 21,0 42,0-22,0 149,0-127,0 0,0 0,0-42,0 0,0-1,0-20,0-22,0 22,0-1,0 22,0-22,0 149,0-127,-21 21,21-22,0 22,0-42,0-1,0 1,0-22,0 21,-21 1,21-1,0-20,0 41,0 22,0-21,0 0,0-1,0 64,0-42,0 212,0-255,0 1,0-1,0-20,0 20,0 1,0-1,0 64,0-42,-43-22,43 1,0-1,0-20,0-22,0 0,0 0,0 21,-21 1,21-1,0 22,-21-22,21 0,0-21,0 22,-21-43,0 0,0-21</inkml:trace>
</inkml:ink>
</file>

<file path=ppt/ink/ink17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7:45.44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9313 12044,'21'0,"0"0,1 0,20 0,0 0,1 0,-1 21,-21-21,0 21,22-21,-22 0,0 0,0 0,21 0,43 0,-21 0,-1 0,-42 0,43 0,42-21,-85 21</inkml:trace>
</inkml:ink>
</file>

<file path=ppt/ink/ink17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7:47.86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11874 10562,'21'0,"1"0,20 0,0 0,-21 0,1 0,41 21,-42-21,22 22,-22-22,0 0,0 0,0 0,22 0,-1 0,0 0,1 0,-22 0,0 0,0 0,0 0,0 0,1 0,-1 0,0 0,0 0,0 0,0 0,22 0,-22 0,21-22,-21 1,1 21,-1 0</inkml:trace>
</inkml:ink>
</file>

<file path=ppt/ink/ink17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8:14.37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15917 8022,'-21'0,"21"21,21-21,-21 22,21-22,0 0,1 0,20 0,21 0,-41 0,-1 0,0 0,0 0,0 0,0 0,1 0,-1 0,21 0,-21 0,22 0,-1 0,0 0,-21 0,22 42,-1-42,-21 0,0 0,1 0,20 0,-21 0,21 0,1 0,-22 0</inkml:trace>
</inkml:ink>
</file>

<file path=ppt/ink/ink17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8:16.34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18542 4530,'42'0,"64"63,-43-63,1 0,-22 0,128 0,-149 0,21 0,0 0,1 0,20-21,1 21,-22-21,0-21,-20 42,-1 0,0 0,0 0,0 21,0-21,1 21,-1 0</inkml:trace>
</inkml:ink>
</file>

<file path=ppt/ink/ink17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8:20.30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17335 11684,'21'0,"22"0,63 0,-43 0,1-42,-43 42,21 0,0 0,22-21,-43 21,0-22,0 22,22-21,-22 21,0 0,43-21,-22 21,-21 0,43-21,-43 21,21-21,-21 21</inkml:trace>
</inkml:ink>
</file>

<file path=ppt/ink/ink17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8:21.88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19875 8784,'43'0,"105"0,-64 0,1 0,106 0,84 43,-191-22,-20 0,-43-21,21 0,-20 0,20 0,-21 0,64 0,-22 0,1 0,-1 0,-20-21,-1 21,0-21</inkml:trace>
</inkml:ink>
</file>

<file path=ppt/ink/ink17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9:31.75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24659 4741,'-21'43,"0"-43,21 21,-22-21,-20 42,42-21,-21-21,-21 43,42-22,-22 0,1 21,0-20,0-1,0 21,0-42,-1 42,-20-20,21 20,-21-42,42 21,-22 0,1 0,0 1,0-22</inkml:trace>
</inkml:ink>
</file>

<file path=ppt/ink/ink17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9:33.35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24151 4995,'0'43,"0"-1,-21-21,21 22,0-22,0 21,-21 0,-1-20,22 20,-21 21,21-41,0-1,-21 0,21 0,0 0,0 0,0 1,42-22,22 0,-43 0,21 0,-20 0,20 0,21 0,-41 0,-1 0,42 21,-20 21,-22-42,0 0,0 0,0 0,-21 21</inkml:trace>
</inkml:ink>
</file>

<file path=ppt/ink/ink17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39:57.00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2730 5525,'-21'0,"0"21,21 0,0 0,0 21,-21-42,21 22,0 41,0 22,0-22,-21-42,21 1,0-1,0 0,0 21,0-21,0 22,0-1,0-21,0 0,0 1,0-1,0 0,0 0,0 0,21 22,0-43,21 0,106 0,-105 0,-1 0,-21 0,64 0,-64 0,0 0,0 0,22 0,-1 0,-21 0,22 21,-22-21,0 0,21 0,-21 0,106-21,-105 21,20 0,-21 0,21 0,-20 0,-1 0,0 0,0 0,0 0,0 0,1 0,41 21,-42-21,0 0,1 0,-22-21,21-22,-21 1,0 21,0-22,0 22,0-21,0 21,0-22,0 22,0-42,0 42,0-22,0 22,0-85,0 85,0-21,0 21,0-22,0 22,0-21,0 21,-21 21,-43 0,22 0,21 0,-22 0,22 0,0 0,-21 0,20 0,1 0,0 0,0 0,-21 0,20 0,-20 0,-21 0,41 0,1 0,0 0,-42-22,41 22,-20 0,0 0,-43 0,43 0,21 0,-1 0,-20 0,0 0,21 0,-22 0,-41 0,41 0,22 0,0 0,0 0</inkml:trace>
</inkml:ink>
</file>

<file path=ppt/ink/ink17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0:30.54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11959 7070,'21'0,"21"0,-20 0,41 0,-21 0,1 0,-43 21,21-21,0 0,21 0,-20 0,-1 0,0 0,0 0,0 0,43 42,-22-42,22 0,-1 21,1 1,-22-1,0-21,1 0,-22 0,21 0,-21 0,64 0,-22 0,-20 0,20 0,1-21,-1-1,-42 22,22-21,-22 21,0-21,0 21,0 0,1 0,-1 0,0 0,21 0,-21 0,1 0,-1 0,-21-21</inkml:trace>
</inkml:ink>
</file>

<file path=ppt/ink/ink1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1:41.618"/>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9440 11705,'0'-21,"21"21,0 0,22 21,-22 0,21 43,1-43,20 43,-21-22,1-21,41 127,-62-105,20 20,-21-21,0 1,0-22,-21 0,22 0,-1-21,-21-84,0 62,42-62,-42 20,21-84,0 63,-21-42,22 64,-1-1,-21 43,0 0,21-21,-21 21,0-22,21 43,0-42,-21 21,21 21,-42 21,-21 42,-22-41,1 20,-64-21,85 0,-1-21,1 43,21-43</inkml:trace>
</inkml:ink>
</file>

<file path=ppt/ink/ink18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1:01.56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2095 7832,'21'0,"1"0,-1 0,21 0,-21 0,-21 21,21-21,1 0,-1 0,0 0,21 0,22 0,-43 0,0 0,0 0,0 0,-21 21,22-21,-1 0,0 21,21-21,-21 0,22 0,-22 0,0 0,0 0,22 0,-1 0,-21 0,21 0,-20 0</inkml:trace>
</inkml:ink>
</file>

<file path=ppt/ink/ink18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1:11.96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22436 5503,'22'0,"-1"0,0 0,21 0,1 0,-22 0,0 0,0 0,21 0,1 0,-22 0,21 22,-21-22,1 0,-1 0,0 0,0 0,21 0,1 0,-22 0,0 0,0 0,22 0,-22 0,0 0,0 0,0 0,0 0</inkml:trace>
</inkml:ink>
</file>

<file path=ppt/ink/ink18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1:21.48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2984 10329,'43'0,"-22"0,42 0,-42 0,1 0,20 0,-21 0,0 0,0 0,1 0,20 0,-21 0,0 0,0 0</inkml:trace>
</inkml:ink>
</file>

<file path=ppt/ink/ink18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1:27.67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23262 11684,'21'0,"21"-21,1 21,-22 0,64-21,-64 21,0 0,0 0,0 0,0 0,1 0,-1 0,0 0,0 0,0 0</inkml:trace>
</inkml:ink>
</file>

<file path=ppt/ink/ink18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1:33.04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3577 10753,'63'0,"43"0,21 0,-84 0,20 0,-21 0,-20 0,-1 0,21 0,-21 0,0 0,1 0,-1 0,21 0,-21 0,22 0,-22 0,21 0,-21 0,22 0,-22 0,21 0</inkml:trace>
</inkml:ink>
</file>

<file path=ppt/ink/ink18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1:42.93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23855 11980,'-22'22,"65"-22,63 63,-64-42,0-21,1 21,-43 1,42-22,-21 0,43 0,-22 0,-21 0,21 0,1 0,-22 0,0 0,0 0,22 0,-22 0,21 0</inkml:trace>
</inkml:ink>
</file>

<file path=ppt/ink/ink18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1:51.33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3069 8975,'21'0,"21"-21,-20 21,20-22,-21 22,21 0,-20 0,20 0,43 0,-22 0,1 0,-43 0,-21-21</inkml:trace>
</inkml:ink>
</file>

<file path=ppt/ink/ink18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1:54.70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23262 10859,'21'0,"0"0,0 0,22 0,-22 0,21 0,-21 0,22 0,-22 0,0 0,0 0,64-22,-64 22,0 0,0-21,1 21,-1 0,0 0</inkml:trace>
</inkml:ink>
</file>

<file path=ppt/ink/ink18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2:06.27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2921 9419,'42'0,"-21"0,0 0,1 0,-1 0,0 0,0 0,0 0,0 0,1 0,-1 0,0 0,0 0,0 0,0 0,1 0,-1 0,21 0,-21 0,0 0,1 0</inkml:trace>
</inkml:ink>
</file>

<file path=ppt/ink/ink18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2:09.54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23262 7578,'0'-21,"21"21,0 0,0 0,22 0,-22 0,0 0,0 0,0 0,22 0,-22 0,0 0,0 0,0 0,22 21,-22-21</inkml:trace>
</inkml:ink>
</file>

<file path=ppt/ink/ink1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2:10.970"/>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12721 1312,'-21'0,"0"22,-22 20,1 64,0-64,-1 22,22-1,-21 1,21-43,21 21,-64 0,64 1,-21-1,0-21,-22 43,1-22,0 0,21 22,-43-1,22 22,-106 106,105-128,-20 43,-1 0,22-43,0 1,-1 63,-41-43,41-20,-20-22,20 64,-41-21,63-64,-64 42,64-63,0 22</inkml:trace>
</inkml:ink>
</file>

<file path=ppt/ink/ink19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2:12.09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3323 953,'-21'0,"21"84,-43 22,1 0,21-21,-43 20,43-41,0-1,-21 22,42-43,-21 1,21-1,-22 0,-20 85,42-63,0-1,-21 1,0 21,21-22,-43-21,43 43,0-21,0 20,0-41,0-1,0 21,0 1,0-1,0 1,0-1,0 1,0-43,0 43,0-22,0 64,0-43,0-20,0 62,0-83,0 20,0-21</inkml:trace>
</inkml:ink>
</file>

<file path=ppt/ink/ink19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2:14.08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2582 3387,'42'0,"-20"42,-22 22,42-1,-21-21,0 43,-21 0,0-43,43 0,-43 1,0-22,0 0,21 21,-21 1,0-22,0 21,21-42,21 0,64-84,-21 20,-1 22,-20-22,-22 43,1-21,-1 21,-21-22,0 22,-21 0,43-21,-22 20,0-20,0 21,0-21,22-43,-22 64,-21 0,21-1,-85-20,-126 0,126 42,-147-21,147 21,22 0,21 0,0 0,-22 0,1 0,21 0,0 0,-22 0,22 0,0 0,-21 0,20 0,1 0</inkml:trace>
</inkml:ink>
</file>

<file path=ppt/ink/ink19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2:17.51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22309 804,'0'22,"0"20,0 0,0 1,0-1,0 64,0-64,-42 64,42-43,-21 22,0 21,0 42,-22-21,43-42,-21 42,21-64,0 22,-21-22,21-20,-42 20,42 1,0-43,0 42,0-41,0 41,-22-21,22-20,0 41,-21 1,-21 41,42-62,-21 41,0-20,21 21,-43-22,43 43,0-43,-21 43,21 0,0-42,-21-1,-21 43,42-85,0 21,-22 22,22-22,0 22,0-22,0-21,0 0</inkml:trace>
</inkml:ink>
</file>

<file path=ppt/ink/ink19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2:18.85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21209 3260,'42'0,"22"21,-22 42,0-20,22 105,-1-21,-42-42,22 42,20 0,-42-43,-21-20,22 20,-1-41,-21-22,21 42,64-63,126-105,-84 62,0-41,0-1,0 0,-21-21,-64 64,85-106,0-21,-84 126,-1-41,-21 62,0-20,1 21,-1 0,-21 0,21 21,-21-22,-21 1,-43 21,-20 0,-43 0,0 0,-64 0,1 0,-22 0,43 0,-22 0,1 0,41 0,1 0,-42 43,126-22,43-21,0 0,-21 0</inkml:trace>
</inkml:ink>
</file>

<file path=ppt/ink/ink19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2:28.14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4995 1376,'-42'21,"-191"148,106-63,0 42,-212 128,106-128,64-21,42-43,106-62,-43 41,-20-42,41 43</inkml:trace>
</inkml:ink>
</file>

<file path=ppt/ink/ink19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2:28.82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3810 1503,'42'0,"0"106,22-22,-22 43,22 0,20 149,-62-171,41 128,-42-148,0 0,1-22,20 22</inkml:trace>
</inkml:ink>
</file>

<file path=ppt/ink/ink19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2:30.10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21759 1058,'0'-21,"-42"42,-64 128,21-86,-63 64,-127 106,106-106,-1 42,-105 64,148-148,85-43,-22 0,-20 22,41-43,22 0</inkml:trace>
</inkml:ink>
</file>

<file path=ppt/ink/ink19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2:30.86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20150 995,'22'0,"83"0,107 169,0 1,-43-1,0-21,43 43,-106-86,0 65,0-43,-22 0,-41 0,41 42,-84-127,21 1,22-1</inkml:trace>
</inkml:ink>
</file>

<file path=ppt/ink/ink19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3:24.3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8382 7874,'21'0,"0"0,0 0,0 0,22-21,-22 21,0 0,21 0,1-21,-22 21,21 0,-42-21,43 21,-22 0,21 0,-21 0,0 0,22 0,-22 0,21 0,1 0,-22 0,42 0,-42 0,22 0,-1 0,-21 0,64 0,-64 0,43 0,-22 0,21-22,-41 22,20-21</inkml:trace>
</inkml:ink>
</file>

<file path=ppt/ink/ink19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3:27.48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11874 7916,'0'-21,"0"0,21 21,1 0,-1 0,0 0,0 0,0 0,0 0,1 0,-1 0,42 0,1 0,20 0,-20 0,21 0,-22 0,-42 0,43 0,-1 0,-20-21,20 21,1 0,41 0,-62-21,-22 21,0 0,21 0,-20-21,-1 21,0 0,0 0,0 0,0 0,1 0,-1 0,0 0,0 0,0 0,0 0,22 0,-22-22,-42 22,21-21</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3:55:26.104"/>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4402 11663,'22'0,"-1"0,21 0,0 0,22 0,21 0,-1 0,1 0,0 0,-22 0,22 0,-22 0,22 0,-22 0,-20 0,20 0,1 0,20-21,1 21,0 0,63-43,42 43,-126 0,-1 0,1 0,-22 0,1 0,-1 0,0 0,22 0,20 0,22 0,64 0,-22 0,42 0,1 0,20 0,22 0,-63 0,20 0,-63 0,-42 0,-22 0,-20 0,-22 0,0 0,21 0,64 0,106 0,42 0,-43 0,297 0,-254 0,0 0,-21 0,-21 0,-22 0,-41 0,-1 0,42 0,-84 0,-42 0,126 0,1 0,20 0,-84 0,43 0,41 0,-84 0,21 0,1 0,20 0,-84-21,42 21,-64 0,-21 0,1 0,-1 0,0 0,22 0,-1 0,22 0,0 0,-1 0,22 0,106 0,-85 0,106 0,-43 0,64 0,-21 0,-42 0,-1 0,-42 0,22 21,-22-21,-64 0,1 0,21 0,-21 0,-1 0,149 0,-191 0,107 0,-65 0,-20 0,42 0,-22 0,1 0,63 0,-84 0,41 0,22 0,-42 0,21 0,-21 0,-1 0,1 0,127 0,-128 0,-20 0,-22 0,0 0,1 0,-22 0,21 0,1 0,-1 0,-21 0,148 0,-126 0,20 0,-42 0,22 0,-22 0,0 0,0 0,0 0,22 0,41 0,-62 0,20 0,-21 0,21 0,-20 0,20 0,-21-21,0 0,0 21,1 0</inkml:trace>
</inkml:ink>
</file>

<file path=ppt/ink/ink2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2:12.490"/>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11176 2836,'0'64,"0"42,0 21,0-43,0 1,-64 63,22 0,-64 212,43-233,41-84,1 41,21-41,-21-1,63-42,85-85,-105 85,41-63,22 20,-22 1,-20 0,84-22,-85 1,43 20,-64 1,42-21,1 20,-43 1,42-22,-20 22,-1-21,0 41,-42 1,43-21,-43-22,-21 1,-1 42,-20 0,0 21,-1-22,-20-20,42 42,21-21,-21 21,-1 0,1-21,0 0,-21-1,-43-41,64 42,0 21,0 0</inkml:trace>
</inkml:ink>
</file>

<file path=ppt/ink/ink20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3:33.34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15515 7980,'21'0,"0"0,0 0,1 0,-1 0,0 0,21 21,-21-21,1 0,-1 0,0 0,21 0,-21 0,1 0,-1 0,0 0,0 0,0-21,0 0,1 21,-1 0,0 0,0 0,0 0,22 0,-22 0,21 0,0 0,1 0,-22 0,0 0,21 0,-20 0,-1 0,21 0,0 0,1 0,-22 0,21 0,-21 0,22-43,-1 43,0 0,-20 0,20-21,-21 21,21 0,-20 0,-1 0,0 0,0 0,21 0,-20 0</inkml:trace>
</inkml:ink>
</file>

<file path=ppt/ink/ink20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3:36.96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8403 9440,'0'0,"42"0,1-42,-22 42,0 0,21 0,43 0,21-21,-22 21,22 0,21 0,-42 0,0 0,84 0,-84 0,-1 0,1 0,-22 0,-41 0,-1 0,0 0,21 0,106 0,-42-42,-85 20,22 22,20 0,1-21,-1 21,-20 0,-1 0,148 0,-168 0,-1 0,0 0,0 0,85-21,-21 21,20 0,-20 0,-21 0,20 0,43 0,-84 0,-1 0,-21 0,0 0,85 0,21 0,169 0,-232 0,21 0,-1 0,-20 0,-43 0,42 0,-20 0,-22 0,42 0,1 0,-22 0,22 0,-1 0,22 0,0 0,20 0,22 0,43 42,-22-42,0 0,-42 0,-21 0,-22 0,-21 0,1 0,-22 0,42 0,22 0,21 22,0-22,21 0,84 21,22 0,-85 21,-21-21,-21-21,-21 0,-22 0,1 0,-43 0,21 0,-20 0,62 0,-20-21,-1 21,1-21,-22 21,22-42,-43 42,21 0,0-21,-20 21,-1 0,42 0,-20 0,-22 0,0 0,21-22,1 22,-22-21,21 21,-21-21,43 0,-22 21,85 0,-85 0,1 0,-1 0,-21 0,0 0,1 0,-1 0,0 0,0 0,21 0,22 0,-43 0,21 0,-20 0,-1-42,0 42,0 0,0 0,0 0,22 0,-22 0,0 0</inkml:trace>
</inkml:ink>
</file>

<file path=ppt/ink/ink20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3:42.88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11578 4424,'21'0,"0"0,0 0,1 0,62-21,-20 0,-1-1,-42 1,43 21,-22 0,1 0,-1 0,-21 0,21 0,-20 0,-1 0,0-21,21 21,22 0,20 0,1 0,21 0,127 0,-170 0,-42 0,22 0,-22 0,0 0,0 0,43 0,42 21,21 0,84 43,-41-43,41 0,-20 22,20-22,-41 0,-64-21,21 21,-106-21,0 0,0 0,64 0,148 0,-149 0,-41 0,41 0,-20 0,20 0,-20 0,-1 0,-20 0,84 0,-85 0,22 0,20 0,1 0,0 0,42 0,63 0,1 0,-43 0,0 0,-21 0,-42 0,-22 0,-42 0,0 0,22 0,-22 0,21 0,-21-21,1 21,-1 0,0 0,21 0,1 0,41-21,-20 21,-1-21,-42 21,1 0,-1 0,0-22,0 1,0 21,0 0,-21-21</inkml:trace>
</inkml:ink>
</file>

<file path=ppt/ink/ink20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3:49.91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12192 10774,'21'0,"0"-21,21 21,-20 0,-1 0,-21-21,21 21,0 0,0 0,0 0,1 0,-1-22,0 1,0 21,0 0,0 0,1 0,20 0,233 0,-127 0,-42 0,-64 0,43 0,-21 0,-43 0,0 0,0 0,0 0,297 0,-212 0,21 0,0 0,21 0,0 0,-42 0,-43 0,1 0,-43 0,-21-21,42 21,-21-21,22 21,63-21,-1 0,1 21,-21 0,0 0,63 0,-64 0,-62 0,-1 0,0 0,0 0,0 0,22 0,41 0,43 0,-42 0,-22 0,1 0,-1 0,-41 0,-1 0,0-22,0 22,0 0,22 0,84 22,-64-22,43 0,-85 0,43 0,-43 0,0 0,0 0,0 0,0 0,22 0,-1 42,-21-42,22 0,-22 0,21 0,-21 0</inkml:trace>
</inkml:ink>
</file>

<file path=ppt/ink/ink20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6:49.43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6202 15261</inkml:trace>
</inkml:ink>
</file>

<file path=ppt/ink/ink20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7:48.24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18203 17251,'-21'0,"21"63,0 43,0-21,0 21,0 63,0-105,-21 41,21-41,0 42,0-64,-43 22,43 20,0 1,0-22,0-20,0-22,0 42,-21-105</inkml:trace>
</inkml:ink>
</file>

<file path=ppt/ink/ink20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7:50.73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18288 17272,'42'-21,"-21"0,43 0,20-22,-41 22,41 0,22 0,-63 21,41 0,86 0,-86 0,-41 0,20 0,-21 0,1 0,-1 0,64 21,-21-21,105 0,-63 0,42 0,-20 0,-44 0,192 0,-22-64,-169 43,21 21,-43-21,-41 21,-22 0,42 0,-20 0,20 0,1 0,-1 0,-20 0,41 0,64 0,-21 0,22-42,-1 21,-21 21,-21 0,-22 0,64 0,-42 0,21 0,-42 0,-22 0,1 0,-22 21,1-21,-1 21,43 42,-64-41,21 20,-21 0,0 1,1-22,-22 0,0 42,0-20,0-1,42 43,-42-1,0-20,0 21,0-22,0-21,0 22,0-22,0 1,0-22,0 0,-42 64,42-64,-22 0,22 0,-21-21,-21 0,-22 0,1 0,-1 0,-105 0,106 0,-64 21,42 22,21-1,1-21,-1 21,43-42,-21 22,21-22,0 0,-43 0,43 0,-43 0,1 0,42 0,-22 0,-20 0,21 0,-43 0,-190 21,105 42,43-42,22 22,-1-1,0-21,0 0,21-21,22 0,-1 0,43 0,0 0,-42 0,20 0,22-21,-42 21,-22 0,0 0,43 0,-43 21,-63-21,21 22,42-22,1 0,-1 0,22 0,-1 0,-21 0,-20-22,41 1,22-21,-22 42,-147-85,84 85,0-42,84 21,-41 0,41-1,-20 22,42 0,-22 0,1-21,-43 0,64 21,0 0,-21 0,20 0,-41 0,42 0,-64 0,-21 0,85 0,0 0,0 0,0 0</inkml:trace>
</inkml:ink>
</file>

<file path=ppt/ink/ink20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7:55.30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12234 17230,'-21'0,"21"84,0 43,-21 64,21-170,0 0,0 0,0 1,0-1,0 21,0-21,0 0,0 22,0-22,0 0,0 0,0 0,0 1,0 20,0-21,0 21,0-20,0-1,0 0,21-21,0 21,-21 0,21-21,0 0,1 0,20 0,170 43,-170-22,21-21,1 21,42 21,-22 1,-41-22,-1-21,-21 0,22 0,-1 0,0 0,22 0,-43 0,21 0,1 0,-1 0,106 0,-42 0,-43 0,1 0,21 21,-1 0,1 0,0 0,20 22,-62-43,41 0,22 0,-42 0,-1 0,1 0,20 0,-41-21,-1 21,0 0,1 0,-22 0,0 0,0 0,0 0,1 0,-1 0,0 0,21 0,1 0,-1 0,21 0,-41 0,41 0,-21 0,43 0,-43 0,22 0,-43 21,0 0,0-21,-21 21,43-21,-22 21,42 0,1-21,-43 0,43 0,-1 0,-21 0,191 0,-85 0,-42 0,-42 0,-22 0,43 22,-1-1,-41 0,-22-21,42 0,1 21,-43-21,21 0,-20 0,20-21,-21 21,0-21,0 21,43-21,-43 21,0-22,0 1,1 0,20 0,-42 0,21 0,21-22,-42 1,22 21,-1-22,-21 22,0 0,21-21,-21 21,0-1,0 1,0-21,0 0,0-1,0 1,0 21,0-22,0 1,0 21,0 0,0 0,-21-1,0-20,21 21,-22 0,1-22,21 22,-21 0,21 0,-21 0,0 21,-22 0,1-21,-43-43,22 43,21-21,-22 20,22 1,-43-42,64 63,-21 0,20 0,-41 0,21 0,-1 0,-20 21,-22 0,43-21,-1 0,-41 21,-1-21,-63 0,42 0,-21 0,42 0,22-42,21 21,-22 21,22-21,21 21,-22-22,-20 22,20 0,-20 0,-22 0,1 0,-65 0,44 0,-1 0,-42 0,-85 0,169 0,43 0,-21-21,21 21,-1 0,1 0,0 0,0 0,-43 0,-105 0,21 21,-21 1,-1-22,22 21,-21 0,42-21,42 21,43-21,-1 0,-20 0,42 0,-22 21,-62-21,41 21,-21-21,1 22,20-22,1 21,20-21,22 0,0 0,0 0,0 0,-22 0,22 0,-21 0</inkml:trace>
</inkml:ink>
</file>

<file path=ppt/ink/ink20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8:02.58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11938 14097,'0'21,"21"43,-21-1,0-20,21 20,-21-21,0-20,0 20,0 21,42-41,-42 20,22 0,-22 1,0-22,0 42,0-42,21 22,0-1,-21 0,42-20,-42 41,43-21,-22 1,-21-1,21-21,-21 0,21 1,0-1,0 21,64 43,-21-43,-22-21,0-21,22 43,-43-43,0 0,0 0,22 0,20 0,-42 0,22 0,-22 0,0 0,127 0,-84 0,-1 21,43 0,-85 0,-21 0,42-21,1 0,84-42,-64 42,-42-21,1 21,-1 0,0 0,0 21,21-21,1 0,-1 0,-21 0,22 0,-22 0,0 0,0 0,21 0,22 0,-22 21,255 0,-192-21,-20 0,-21 0,-1 0,43 0,-85 0,21 0,-20 0,-1 0,0 0,0 0,0 0,22 0,-22 21,21-21,0 0,1 0,-22 0,21 0,43 0,0 0,-1 0,-41 0,20-21,22 21,-22 0,1 0,-1 0,-20 0,62 21,-62-21,-1 43,85 20,-106-42,22-21,-22 22,0-22,0 0,21 0,-20 0,20 0,43 0,-43 0,21-22,-20 1,-1 21,22 0,-1 0,-42 0,0 0,1 0,20 0,0 0,-21 0,1 0,-1 0,42 0,-42 0,22 0,-22-21,21 21,-21-21,1 0,20-22,-42 1,21-64,-21 85,0-42,21 41,-21-20,21-21,1 20,-22 1,21 0,-21 20,0 1,0 0,0-21,0 21,0-22,0 1,42 0,-42-43,21 43,-21-22,0-21,64-84,-64 42,21 106,-21-43,0 43,0 0,0 0,0 0,-64 21,-84 0,-148 0,211 0,-84 0,63 0,-42 0,63 0,1 0,20 0,1 0,41 0,-20 0,21 0,-43 0,-41 21,-22 0,42 21,-42-42,-21 22,-22-22,65 0,-1 0,-64 0,65 0,-1 21,42-21,22 0,0 0,-1 0,1 0,-43 21,1-21,20 21,-63 0,-21-21,-21 21,-22-21,22 0,42 0,21 0,-106 0,170 0,21 0,0 0,-22 0,22 0,-21 0,-22 0,43 0,-64 0,22 0,-1 0,43 0,-21 0,-22 0,43 0,0 0,-21 0,21 0,-1 0,1 0,-21 0,21 0,0 0,-22-21,1 21,21 0,0 0,-22 0,1 0</inkml:trace>
</inkml:ink>
</file>

<file path=ppt/ink/ink20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8:06.41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18224 14076,'0'63,"0"22,-21-43,21-20,0 41,-21 1,21-1,0 1,-21-1,-22 1,22-43,21 63,0-41,0-22,0 21,0-21,0 22,0-1,0-21,0 0,0 22,0-1,21 0,1-20,-1 20,0 0,0-21,21 1,-20-22,20 0,43 0,42 0,-22 0,-62-22,20-20,22 21,-43 21,22-21,-1 21,-42 0,64-43,-21 43,20 0,-20 0,-1 0,-20 0,-1 0,0 0,1 0,-1 0,0 0,149 0,-107 0,86 0,-22 0,21 0,-63 0,21 0,-42 0,-22 0,1 0,-22 0,-21 0,0 0,1 0,41 0,22 22,-43-22,0 42,-20-42,20 0,21 0,1 0,-1 0,22 0,0 0,42-42,0 42,-64 0,-20 0,-1 0,0 0,-21 0,1 0,20 0,0 0,1 0,-22 0,42 0,-42-22,1 22,-1 0,0 0,0 0,0 0,22 0,-22 0,42 0,-20 0,20 0,-42 0,22 0,-1 0,0 64,-21-43,1-21,-1 0,21 0,-21 0,0 0,1 0,-1 0,-21-42,21-43,-21 43,0-22,0 22,42-22,-42 1,0-43,0 64,0-1,0 1,0 21,0-21,0 20,0-20,0 0,0-1,0 22,0 0,0 0,0-21,0 20,0 1,0-21,-21 21,0 0,21-1,-42-20,-1 0,-20 42,20 0,-62 42,-255 43,212-85,-1 0,-20 0,42 0,0 0,-21 0,63 0,1 0,-1 0,-21 0,64 0,-1 0,-20 0,21 0,-22 0,22 0,-22 21,1 0,20 0,-20-21,-22 0,-21 21,1-21,-22 0,21 0,0 0,-42 0,63 0,22 0,20 0,1 0,21-21,-22 21,1 0,-85 0,42 0,-20 0,-1 0,0 0,-21 0,42 0,1 0,-65-21,128 21,0 0,-21 0,21 0,-22 0,-20 0,-22 0,64 0</inkml:trace>
</inkml:ink>
</file>

<file path=ppt/ink/ink2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3:28.065"/>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8742 8784,'21'0,"0"0,0 0,0 0,22 0,84 21,-64 1,1-22,-22 0,21 0,-20 0,-22 0,42 0,-20 0,-22 0,21 0,22 0,42 0,-22 0,43 0,-63 0,42 0,-22 0,-20 0,-22 0,-21 0,0 0,1 21,20-21,64 21,-64-21,0 0,22 0,42 0,-22 0,149 0,-148 0,0 0,-22 0,-42 0,0 0,1 0,-1 0,42 0,43 21,0 0,-43 0,1-21,-1 0,1 0,-1 0,1 0,-1 0,1 0,-22 0,-21 0,1 0,20 0,0 0,1-21,-43 0,21 21,0 0,0 0,0-21,0 21,1 0</inkml:trace>
</inkml:ink>
</file>

<file path=ppt/ink/ink21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8:20.95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17483 4784,'22'0,"-1"0,0 0,0 0,0 0,64 0,-22 0,22 0,-21 0,20 0,1 0,0 0,20 0,1 0,-21 0,0 0,84 0,-63 0,21 0,-64 0,43 0,-42 0,20 0,-20 0,63 0,-43 0,1 0,21 0,21 0,-21 0,42 0,42 0,22 0,-21 0,-22 0,0 21,128 0,-213-21,107 0,-128 0,1 0,-22 0,43 0,-22 0,1 0,105 0,-148 0,22 0,-22 0,0 0,21 0,-21 42,1-42,-1 0</inkml:trace>
</inkml:ink>
</file>

<file path=ppt/ink/ink21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8:23.93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8170 4932,'0'21,"42"21,1-42,63 64,-43-22,149 64,-85-42,0 20,-21-20,21-1,0 22,-43-43,-20 1,-1-1,-42-42,1 21,-1 0,-21 0,42 1</inkml:trace>
</inkml:ink>
</file>

<file path=ppt/ink/ink21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8:24.88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9419 5249,'0'0,"21"64,0-43,0 43,1-22,41 0,-42 1,22-43,-22 21,42 0,-20 21,20 64,-63-85,21 22,0-22,-63 0,-106 42,106-41,-1-22,-20 0,-22 21,43-21,21 0,-1 0,1 0,0 0,0 0,-21 21,-1-21,22 21</inkml:trace>
</inkml:ink>
</file>

<file path=ppt/ink/ink21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8:26.51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16912 5482,'0'0,"0"21,0 1,21-1,21 0,1 21,41-21,-20 22,-43-22,21 0,107 43,-86-64,22 21,-1-21,-20 0,42 63,-64-63,64 0,-64 21,170 1,-127-22,-64 0,0 21,21 42,-21-42,1 22,-1 41,106 43,-21-21,-22-21,-41-64</inkml:trace>
</inkml:ink>
</file>

<file path=ppt/ink/ink21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8:27.57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18902 6244,'42'0,"-21"21,64 22,-64 20,21-42,-21 22,-21-22,22 0,-1 0,0 0,-21 1,0-1,21 0,-21 0,0 0,0 0,0 1,-63-1,-1-21,1 0,20 42,-20-21,-1-21,-20 21,41 22,1-43,-22 21,1-21,-1 21,1 21,42-42,0 0,-1 0,1 0,21 22,-21-22</inkml:trace>
</inkml:ink>
</file>

<file path=ppt/ink/ink21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8:58.89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7218 5906,'0'-22,"0"1,0 0,21 21,0-21,21 0,1-22,-22 43,42 0,-63-21,43 0,-1-21,64-1,-64 22,43-21,-1 0,-20 20,21-41,-22 42,43 0,-21-22,20 22,-20-21,42 21,-63-1,63 1,0-42,-43 20,-41 22,62-21,-20 0,-21 20,-43 1,42 0,-42 0,22 21,-22-21,21 21,1-21,-22 21,0 0,0 0,0 0,-21-22</inkml:trace>
</inkml:ink>
</file>

<file path=ppt/ink/ink21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8:59.87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9165 4530,'0'21,"42"0,22 0,-1 0,-20-21,105 0,85 0,-128 0,-20 0,-43 0,1 0,-22 0,0 0,-21 64,0-22,-42 43,-1-22,-20 22,-43 0,21 42,1 0,20 0,-20-21,20-22,22-20,-22-22,64 0,-21-42,0 0</inkml:trace>
</inkml:ink>
</file>

<file path=ppt/ink/ink21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9:01.11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15748 5525,'0'0,"42"-22,64 1,21-21,21 0,-42 20,63 22,-84-21,-64 0,21 21,191-21,-63 0,62 0,22-22,339 22,-275 0,-43 21,0-21,-21 21,-85 0,-21 0,-63 0,-43 0,1 0,-22 0</inkml:trace>
</inkml:ink>
</file>

<file path=ppt/ink/ink21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49:01.99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19325 4826,'106'42,"-212"-84,339 127,-127-64,-1 21,-20-42,21 0,-21 21,-22-21,1 0,-43 0,21 0,-21 0,-21 43,-21-1,0 22,-21-22,-1 21,-41 1,41-22,-20 1,-1-22,1 0,-22 21,43-42,-22 21,1 22,42-43,-22 0,1 21,0-21,-22 21,1-21,41 0,-20 0,21 0</inkml:trace>
</inkml:ink>
</file>

<file path=ppt/ink/ink21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0:50.43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4889 9631,'64'0,"105"21,-84 0,21-21,-43 21,22-21,-22 22,1-22,-43 0,21 0,-21 0,1 0,41 0,-21-22,43 1,-64 0,22 0,-22 21,0-21,21 21,1 0,-22 0,0 0,0 0,0 0</inkml:trace>
</inkml:ink>
</file>

<file path=ppt/ink/ink2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3:30.122"/>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12869 8805,'42'0,"1"0,41 0,1 0,84 22,-20-1,41-21,-63 21,-21-21,-21 0,-22 0,1 0,-43 0,0 0,0 0,21 0,128 0,-43 0,-43 0,22 0,21 0,-42 0,0 0,-22 0,1 0,-43 0,21 0,-21 0,22 0,-1-21,-21 21,0 0,22 0,-1 0,43 0,-1 0,64 0,22 0,-107 0,-20 0,-22 0,0 0,0 0,21 0,-20 0,41 0,-21 0,-20 0,-1 0,0 0,0 0,0 0,0 0,1 0,-1 0,0 0,0 0,0 0,0-21,22 21</inkml:trace>
</inkml:ink>
</file>

<file path=ppt/ink/ink22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0:52.63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9821 8827,'21'0,"0"0,43-22,-1 22,1-42,-22 42,22 0,-1 0,1 0,20 0,-41 0,41 21,43 22,-63-1,-1-42,1 0,21 0,-64 0,0 0,21 0,-42-21,43 21,20 0,-21 0,22-21,21-22,126 43,-126 0,-43 0,1 0,-22 0,0 0,21 0,-21 0,1 0,-1 0,-21 43</inkml:trace>
</inkml:ink>
</file>

<file path=ppt/ink/ink22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0:58.03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14816 8657,'22'-21,"-1"21,21 0,0-21,297 21,-212-42,-42 20,84 1,-42 0,-21 21,0-21,-43 21,1 0,-43 0,21 0,-21 0,64 0,0 0,-1 0,1 0,21 0,-21-42,-43 20,21 1,1 0,-22 0,-21 0,22 21,-22 0,0 0,0 0,0 0</inkml:trace>
</inkml:ink>
</file>

<file path=ppt/ink/ink22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0:59.89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20256 6985,'0'64,"64"-64,-22 0,43 21,63-21,-63 0,-1 0,64 0,22 0,-22 21,21 21,-84-21,0-21,20 22,-62-22,20 0,-20 0,-22 0,0 0,21 0,1-22,-22 22,21-21,43 0,-22 0,43 0,85-22,-43-20,21 42,-21 0,43-1,-22 22,-42 0,0 0,-21 0,-64 0</inkml:trace>
</inkml:ink>
</file>

<file path=ppt/ink/ink22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1:07.19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4000 14245,'0'0,"21"0,22-21,20 21,22 0,21 0,42 0,0 0,-21 0,42 0,-20 0,-1 0,0 0,148 0,-126 0,-1 0,0 0,-21 0,43 0,-64 0,42 0,-84 0,-22 0,-41 0</inkml:trace>
</inkml:ink>
</file>

<file path=ppt/ink/ink22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1:08.69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20807 14647,'-22'-21,"65"0,147 21,-42-21,85 0,64 21,41 0,-20 0,-22 0,0 63,22-42,-85 43,-43-22,-84-21,-64-21,-20 0,-1 0,0 0,42-63,-41 21,-1 20,0-20</inkml:trace>
</inkml:ink>
</file>

<file path=ppt/ink/ink22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5:58.91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1376 13187,'0'-21,"21"21,21 0,0 0,1 0,-1 0,-21 0,22 0,41 0,-41 0,-22 0,0 0,21 0,22 0,-22 0,22 0,-22 0,0 0,-21 0,1 0,-1 0,0 0,0 0,21 0,1 0,-22 0,21 0,1 0,-1 0,0 0,1 0,-22 0,0 0,0 0,21 0,-20 0,41 0,-42 0,22 0,-22 0,21 0,-21 0,0 0,1 0,-1 0,-21-21,21 21,0-22</inkml:trace>
</inkml:ink>
</file>

<file path=ppt/ink/ink22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6:04.15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9377 13187,'21'-21,"0"21,0 0,-21-21,21 21,0 0,1 0,-1 0,0 0,0 0,0 0,0 0,1 0,-1 0,42 0,-20 0,41 0,-63 0,22 0,-1 0,-21 0,22 0,-1 0,43 0,-22 0,1 0,-43 0,21 0,-21 0,0 0,22 0,63 0,-43 21,1-21,-1 0,-21 0,1 0,-1 0,0 0,-20 0,20 42,21-42,1 0,-43 0,21 0,1 0,20 0,1 0,-22 0,-21 0,0 0,22 0,-22 0,21 0,-21 0,1 0,20 0,0 0,-21 0,43 0,-22 0,1 0,20 0,-21 0,22 0,-1 0,1 0,21 0,63 0,-106 0,85 0,-106 0,43 0,-22 0,0 0,43 0,-64 0,22 0,-22 0,0 0,42 0,-20 0,20 0,1 0,-1 0,43 0,-21 0,-1 0,65 0,-86 0,1 0,-43 0,0 0,21 0,-21 0,1 0,-1 0,0 0,0 0,21 0,22 0,-43 0,43 21,-1-21,-42 0,64 0,21 0,21 0,-21 0,-43 0,1 0,20 0,-20 0,-1 0,1 0,105 0,-148 0,22 0,-1 0,-21 0,21 0,22 0,84 0,-42 0,-21 0,42 0,-22 0,-41 0,21 0,-43 0,-21 0,43 0,-43 0,21 0,-21 0,43 0,-43 0,0 0,0 0,22 0,-1 0,-21 0,0 0,22 0,-22 0,21-21,-21 21,0 0,22 0,-22-21,0 21,0 0,0 0,22 0,-22 0,42 0,-41 0,20-42,0 42,43 0,-22 0,-20 0,-22 0,21 0,1 0,20 0,-21 0,-20 0,-1 0,0 0,21 0,22 0,-22 0,0 0,22 0,21 0,-43 0,43 0,-43 0,85 0,-106 0,64 0,-22 0,1 0,42 0,-64 0,-21 0,64 0,-43 0,-21 0,43 0,-1 0,43 0,-21 0,-1 0,1 0,-21 0,-1 0,1 0,-1 0,43 0,-64 0,43 0,-22 0,43 0,0 0,-21 0,42 0,-85 0,22 0,-22 0,-21 0,21 0,64 0,-63 0,-1 0,43 0,-22 0,1 0,20 0,-41 0,20 0,-21 0,-20 0,-1 0,0 0,0 0,0 0,0 0,1 0,-1 0,0 0,0 0,0 0,64 0,148 0,-127 0,-1 0,44 0,-1 21,-21 0,21 0,-21-21,0 21,-21 0,-85-21,21 0,1 0,105 43,-64-43,-20 21,-22-21,22 0,-43 0,21 0,-21 0,22 0,105 0,-42 0,42 21,-21 0,63 0,-20 22,-1-22,-21-21,-21 21,-63 0,-43-21,42 0,1 0,-1 0,-41 0,41 0,-21 0,-20 0</inkml:trace>
</inkml:ink>
</file>

<file path=ppt/ink/ink22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6:11.69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1333 7281,'0'85,"0"-21,0 20,0-41,0 41,0-20,0-43,0 42,0-41,0 20,0 21,0 1,0-1,0-20,0 84,0-21,0-64,0-21,0 21,0-20,0-1,0 0,0 21,0 1,0-22,0 0,0 0,0 0,0 22,0 20,0-42,0 43,0-1,0 1,0-22,0 0,0-20,0 20,0-21</inkml:trace>
</inkml:ink>
</file>

<file path=ppt/ink/ink22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6:13.46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8847 8107,'22'21,"-1"-21,21 0,-21 0,22 0,-1 0,106 0,-106 0,1 0,20 0,1 0,-43 0,42 0,1 0,-22 0,1 0,-22 0,21 0,0 0,85 0,-105 0,41 0,-21 0,22 0,-1 0,-20 0,20 0,-20 0,20 0,-21 0,22 0,-43-21,0 21,64-21,0 21,-22-21,-21 21,-20 0,-1 0,0 0,0 0</inkml:trace>
</inkml:ink>
</file>

<file path=ppt/ink/ink22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6:24.64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11324 11811,'21'0,"0"0,0 0,1 0,-1 0,0 0,21 0,-21-21,1 21,-1 0,0 0,0 0,21 0,43-21,-21 21,-43-21,42-1,-42 1,22 21,63 0,-22 0,-20-42,-22 42,0-21,1 21,-1 0,-21 0,0 0,1 0,20 0,0 0,64 0,106 0,-128 0,-20 0,21 0,-1 0,1 0,0 0,-64 0,21 0,-21 0,22 0,-22 0,0 0,21 0,43 0,0 0,105 21,-126-21,41 21,-20-21,42 21,-63-21,20 43,-41-43,-1 0,85 0,0 21,63 21,-63-42,43 64,147-22,-169 0,-21-21,-42-21,-43 0,22 0,42 0,-22 0,1 0,21 0,42 0,-21 0,0 22,233 62,-212-84,-42 0,-21 0,-22 0,-21 0,1 0,-1 0,-21 0,43 0,20 0,-20 0,42 0,42 0,42 0,234 0,-276 0,21 0,-63 0,21 0,-42 0,-1 0,1 0,-43 0,22 0,-22 0,22 0,63 0,-64 0,-20 0,41 0,-20 0,20 0,-20 0,105 0,-105 0,-22 0,22 0,-1-21,1 21,-43 0,42-21,1 21,42-42,-43 42,-42-22,43 22,-1 0,-42 0,1 0,20 0,21 0,64 0,-42 0,21 0,-21 0,-22 0,1 0,-1 0,149 0,-149 0,22 0,-22 0,22-21,0 21,-1 0,1 0,0 0,-22 0,-20 0,20 0,1 0,-43 0,21 0,-21 0,0 0,64-42,-64 42,43 0,-22 0,22 0,-1 0,-42 0,22 0,-1 0,233 0,-106 0,1 0,20 0,-20 0,-1 21,0 0,-42-21,-42 21,-22-21</inkml:trace>
</inkml:ink>
</file>

<file path=ppt/ink/ink2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7:05.504"/>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4995 16574</inkml:trace>
</inkml:ink>
</file>

<file path=ppt/ink/ink23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6:27.08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1291 11853,'0'0,"21"0,64 0,-22 0,1 0,-22 0,43 0,-22 0,22 0,-64 0,0 0,0 0,1 0,-1 0,0 0,21 0,22 0,63 0,0 0,84 0,-20 0,-22 0,1 0,-1 0,-63 0,-43 0,-20 0,-22-21,0 21,0 0,43 0,20 0,-41 0,-1-21,-21 21,0 0,0 0,1 0,-1 0,21 0</inkml:trace>
</inkml:ink>
</file>

<file path=ppt/ink/ink23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6:34.57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14943 6752,'-21'0,"42"0,1 21,-1 1,21-1,-21-21,0 0,22 42,-1-42,43 0,-1 0,-41 0,-1 0,0 0,43 0,-21 0,-1 0,-21 0,-20 0,20 0,-21 0,85 21,-21-21,-1 21,64-21,-42 0,-63 0,-1 0,85 0,-85 0,22 0,-43 22,0-22,0 0,0 0,1 0,20 0,0 0,-21 0,22 0</inkml:trace>
</inkml:ink>
</file>

<file path=ppt/ink/ink23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56:37.26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21865 6879,'42'21,"-21"-21,1 0,20 0,0 0,22 0,42 0,-43 0,22 0,42 0,21 22,-21 20,21-21,-42 0,0-21,84 21,-63 22,-63-43,-1 0,1 0,-43 0,106 0,-85 0,1 0,62-21,-62 21,20 0,-42 0,1 0,-1 0,0 0,0 0,0 0,0 0</inkml:trace>
</inkml:ink>
</file>

<file path=ppt/ink/ink23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5:01:21.95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3492 5249,'21'0,"1"0,-1 0,0 22,-21-1,21 21,0-42,43 127,-43-106,0-21,0 43,-21-22,0 0,21 21,22 1,-43-22,21 0,0 0,0 0,0 0,1 1,-1-22,-21 21,21 0,0 0,0-21,0 0,1 21,20-21,-21 0,21 21,-20-21,20 0</inkml:trace>
</inkml:ink>
</file>

<file path=ppt/ink/ink23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5:01:23.16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4233 5461,'21'21,"0"0,1-21,-22 22,0 20,21-42,0 42,0-21,-21 1,21-1,-21 0,43 21,-22 22,-21-43,0 0,0 43,0-43,0 21,-21-21,-1 0,-20 64,21-43,0-20,21-1,-21 0,-1-21,22 21,-21-21,0 0,-21 21,-1 0,22-21,0 22,-21-1,21-21</inkml:trace>
</inkml:ink>
</file>

<file path=ppt/ink/ink23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5:01:25.96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2222 12891,'-21'0,"42"0,0-22,1 22,41-21,-21 0,-20 21,62-21,-63 0,22 21,20-21,1-1,-1 1,1 0,-43 21,21-21,-21 21,1-21,20 21,-21 0,43-43,-22 43,0-21,22 0,-22 21,-21-21,43 21,-43 0,21 0,22-21,-43 21,0 0,0 0,0-21,1 21,20 0,0 0,-21 0,1-22,-1 22,0 0,0 0,0-21,22 21,-1 0,-21 0,0 0,0 0,1 0,20 0</inkml:trace>
</inkml:ink>
</file>

<file path=ppt/ink/ink23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5:01:27.15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3598 12065,'0'-21,"21"21,0 0,43 0,-22 0,1 0,20 21,-42-21,22 21,-1 0,0 1,43 20,-64-42,21 21,-20 0,-1 0,0-21,-21 43,0 20,0-42,0 22,-42 20,20-20,-20 20,-21 43,41-43,-41-20,63 20,-64 1,64-43,0 0,-42 21,21 1,0-1,21 0,-21-20,-1-1,22 0,-21-21</inkml:trace>
</inkml:ink>
</file>

<file path=ppt/ink/ink23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5:01:30.85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1545 16108,'0'-21,"42"0,1 21,-22 0,21 0,0-43,22 43,-22-21,-21 21,22-21,-22 21,0 0,0-21,0 21,1-21,41 21,1-22,-43 22,63-42,-41 42,-1-21,22 21,20 0,-20-21,-43 21,0 0,0 0,-21-21,21 21,22-22,-22 22,21-21,1 21,-1-42,21 42,-41 0,105-21,-106 21,21-21,-21 21,0 0,1 0,-1 0,0 0,0 0,21 0,22-22,21 1,-22 21,22 0,-22-21,1 21,20-21,-41 21,41 0,-41-21,-22 21,0-21,0 21,0 0</inkml:trace>
</inkml:ink>
</file>

<file path=ppt/ink/ink23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5:01:32.45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3916 15240,'21'0,"63"0,-41 0,-22 0,0 21,21-21,-20 0,-1 0,-21 21,21 1,21-1,-42 0,43 21,-22 1,-21-22,0 42,0-20,-21 20,-43 1,22-43,-22 21,-20 22,-22-1,63-42,1-21,-21 64,20-64,-20 21,20 21,1-42</inkml:trace>
</inkml:ink>
</file>

<file path=ppt/ink/ink2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7:07.104"/>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4910 14690</inkml:trace>
</inkml:ink>
</file>

<file path=ppt/ink/ink2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7:08.047"/>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4953 15452</inkml:trace>
</inkml:ink>
</file>

<file path=ppt/ink/ink2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7:08.260"/>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4953 15452</inkml:trace>
</inkml:ink>
</file>

<file path=ppt/ink/ink2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7:09.032"/>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4953 16214,'0'21,"0"42,0 64,21 43,0-64,-21-43,21 22,-21-64</inkml:trace>
</inkml:ink>
</file>

<file path=ppt/ink/ink2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7:09.408"/>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5016 16870</inkml:trace>
</inkml:ink>
</file>

<file path=ppt/ink/ink2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7:09.984"/>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5418 16574</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3:55:27.337"/>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19727 11176,'0'21,"42"0,-20-21,41 43,-21-22,1-21,20 42,43 1,-85-22,43 0,-22 0,0 0,1-21,-22 21,64 22,-43-43,-21 21,0-21,-21 42,0-21,-42 1,21-1,0-21,-22 21,22 0,0-21,-21 42,20-42,1 22,-21 20,-22-21,22 21,21-20,-21-1,-1 21,1-21,0 0,20 1</inkml:trace>
</inkml:ink>
</file>

<file path=ppt/ink/ink3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7:10.188"/>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5418 16574</inkml:trace>
</inkml:ink>
</file>

<file path=ppt/ink/ink3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9:08.34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22394 14880,'0'-21,"21"0,0 21,22 0,20 0,-20 0,-22 0,21 0,0 0,-20 0,41 21,-42-21,22 0,-22 21,0-21,21 0,-21 0,1 0,-1 0,0 0,0 0,21 0,1 0,-22 0,21 0,-21 0,1 0,-1 0,0 0,0 0,0 0,0 0,1 0,20 0,0 0,1 0,-22 0,21 0,-21 0,43-21,-43 21,0 0,0 0,43 0,-22 0,0 0,-20 0,83 0,-62 0,-1 0,-21-21,0 21,1-21,-1 0</inkml:trace>
</inkml:ink>
</file>

<file path=ppt/ink/ink3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9:10.39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23114 14457,'-21'0,"-1"0,1 0,0 0,-42 42,20 1,22-43,0 0,0 21,0-21,-1 0,1 0,-21 21,21-21,0 21,-1-21,-20 0,21 21,0 0,0 1,-1-22,1 0,0 42,0-42,0 0,0 21,-1 0,22 0,-42 22,21-22,0-21,21 21,-21-21,21 21,-43 0,43 1,-21-22,21 21,-21-21,0 21,0-21,21 21,21 0,85 22,-22-22,107 42,-149-42,22 1,-22-22,21 21,-20 0,41 21,-20-42,-1 64,-20-43,20 0,-63 0,43 0,-43 1,21-1,0 0,0-21,0 21,0-21,22 42,-22-20,21-22,-21 21,1 0,-1 0,0 0,-21 0,21-21</inkml:trace>
</inkml:ink>
</file>

<file path=ppt/ink/ink3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9:11.91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22987 14584,'-21'-21,"21"0,21-22,63 22,-41 0,63-43,-85 43,0 0,42-21,-63 21,22 21,-1-22,0 1,21 21,22 0,-1 0,-42-21,22 0</inkml:trace>
</inkml:ink>
</file>

<file path=ppt/ink/ink3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9:17.98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14076 15240,'21'0,"0"0,0 0,0 0,0 0,22 0,-1 0,-21 0,0 0,1 0,-1 0,0 0,21 0,1 0,-22 0,0 0,0 0,0 0,0 0,1 0,-1 0,0 0,21 0,-21 0,22 0,-22 0,0 0,0-21</inkml:trace>
</inkml:ink>
</file>

<file path=ppt/ink/ink3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9:21.85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14033 16066,'21'-22,"1"22,-1-21,0 21,21 0,-21 0,1-21,-1 21,21 0,0-42,22 42,-43 0,0 0,-21-21,21 21,1 0,-1 0,0-22,21 1,-21 21,1 0,-1-21,0 21,0 0,0 0,0 0,22 0,-1 0,0 0,1-21,-1 21,-21 0,0 0,1 0,-1 0,0 0,0 0,0 0,0 0,1 0</inkml:trace>
</inkml:ink>
</file>

<file path=ppt/ink/ink3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9:26.41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10816 15240,'21'0,"21"0,-20 0,-1 0,0 0,0 0,0 0,0 0,1 0,-1-21,0 21,0 0,21 0,-20 0,-1 0,42 0,-42 0,1 0,20-42,0 42,1 0,-22 0,21 0,0 0,22-22,-43 22,21 0,-20-21,20 21,-21 0,21 0,-20-21,-1 21,0 0</inkml:trace>
</inkml:ink>
</file>

<file path=ppt/ink/ink3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9:28.27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10922 16171,'21'0,"21"0,22 0,-22 0,43-42,-64 42,21-21,22 0,-22 21,-21 0,0 0,22-21,-1 21,-21 0,0 0,1 0,20 0,64-22,-64 1,43 0,-43 0,22 21,-22-42,-21 42,0 0,0 0,1 0,-1 0,0 0,0 0,0 0,-21-22</inkml:trace>
</inkml:ink>
</file>

<file path=ppt/ink/ink3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9:30.15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7556 15198,'21'0,"22"0,-22 0,0 0,21 21,-20-21,20 0,0 0,1 0,20 0,-42 0,43 0,-1 0,1 0,20 0,-41 0,-1 0,0 0,1 0,-1 0,-21 0,0 0,1 0,-1 0,0 0,21-21,-21 21,43-43,21 22,-64 21,21 0,-21 0</inkml:trace>
</inkml:ink>
</file>

<file path=ppt/ink/ink3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9:31.54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7514 16108,'42'-21,"22"21,-1 0,1-21,20 21,-41 0,-1 0,-21 0,0 0,22 0,-22 0,21 0,1 0,-1 0,21 0,1 0,-1-22,-20 22,-1 0,22-21,-22 21,0 0,1 0,-22 0,0 0,0 0,0 0,0 0,-21-21,22 0</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3:55:30.680"/>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4445 5355,'21'0,"0"0,43 0,-22 0,0 0,22 0,-43 0,42 0,-41 0,20 0,-21 0,0 0,22 0,-1 0,-21 0,21 0,-20 0,41 0,1 0,-43 0,21 0</inkml:trace>
</inkml:ink>
</file>

<file path=ppt/ink/ink4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9:40.96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17293 15304,'21'0,"21"0,-20 0,20-22,-21 22,21 0,-20 0,41 0,-42 0,0 0,1 0,-1 0,0 0,0 0,0 0,0 0,1 0,-1 0,21 0,-21 0,0 0,1 0,-22-21,21 0,0 21,0 0,0 0,0-21</inkml:trace>
</inkml:ink>
</file>

<file path=ppt/ink/ink4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09:43.32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17378 16044,'21'0,"21"0,22 0,-43-21,0 21,0 0,0 0,0 0,1 0,-1 0,21 0,-21 0,0 0,22-21,-1 21,-21 0,0 0,1 0,-1-21,21 21,-21 0</inkml:trace>
</inkml:ink>
</file>

<file path=ppt/ink/ink4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14.48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12171 10837,'-22'0,"1"0,0 0,0 0,0 0,0 0,-22 22,22-1,0-21,-21 21,20 0,1 0,-21 0,42 1,-42-1,20 0,22 0,-21 21,0 1,21-22,-21 0,0 0,21 22,0-22,0 21,-21-21,-1 0,22 1,0-1,0 0,0 0,0 85,0-21,0-22,0 1,0-43,0 21,0 22,0-22,0 21,0-41,0-1,0 21,0-21,0 0,0 1,0 20,0 0,0-21,0 1,22-22,-22 21,21 21,0-42,21 42,1-20,-43-1,42-21,-21 0,0 0,0 0,22 0,-1 0,22 0,-43 0,0 0,0 0,21 0,-20 0,-1 0,0 0,0 0,0 0,0 0,22-21,-22 21,21-22,-21 1,-21 0,0 0,0 0,0 0,0-1,0-20,0-21,0 41,0 1,-21 0,21 0,-21 0,-21-43,21 64,-1-42,1 42,0 0,0 0,0-21,0 21,-1 0,1 0,-21 0,21 0,0 0,-22 0,22 0,-21 42,21-21,21 0,0 1,-22-22,22 21,0 0,-21 0,21 21,0-20,0-1,0 0,21-21,1-21</inkml:trace>
</inkml:ink>
</file>

<file path=ppt/ink/ink4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15.92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13038 11176,'22'0,"20"0,21 0,-41 0,20 0,0 0,1 0,-1 0,0 0,-42-21,21 21,-21-21,0 0,43-1,-43 1,0 0,0 0,-21 21,-1 0,-20 0,0 0,-1 0,22 0,0 0,0 0,0 0,0 0,-22 0,1 0,21 21,0 0,-1 0,22 22,-21-43,21 21,0 0,0 21,0-20,0 20,21 21,1-63,20 0,0 0,-21 0,1 0,20 0,-42-21,42 0,-21 0,64 0,0-22</inkml:trace>
</inkml:ink>
</file>

<file path=ppt/ink/ink4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16.93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14033 10647,'-42'42,"42"1,-21 62,-22-20,22-21,0 20,21-20,-21 20,-21-41,42-22,0 42,-22-20,22-22,0 42,-42-20,42 20,-42 1,-1 42,1 21,21 21,-21-42,-1 21,43-64,-42 43,21-64,0 43,21-43,-22 22,22-22,-21-42,21 21,0 0,-21 1,0-1,0 21,0-42,21 42,-22-42</inkml:trace>
</inkml:ink>
</file>

<file path=ppt/ink/ink4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19.15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13885 12404,'21'21,"0"-21,-21 21,22 21,-1-42,0-21,-21 0,0 0,0 0,0-22,0 1,0 21,-21 21,0 0,-1 0,-20 0,42 42,0-21,0 22,0-22,0 21,0-21,0 1,42-22,-20 21,20-21,-21 0,21 0,-20 0,-1-21,-21-1,42-20,-21 0,-21 21,0-22,21 43,-21-21,0-21,0 21,-21 21,0 0,-21 0,21 0,-22 0,22 0,0 0,0 21,0 0,21 0,-22 0,22 22,0-22,0 21,0-21,0 22,22-22,-1-21,21 0,-21 0,0 0,1 0,-1 0,0 0,0-43,-21-20,21 21,-21 20,0 1,0 0,0 0,0 0,-21 0,0 21,-21 0,20 0,1 0,0 0,-21 21,21 0,21 0,0 0,0 0,0 1,0-1,21-21</inkml:trace>
</inkml:ink>
</file>

<file path=ppt/ink/ink4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24.34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15282 14817,'42'0,"-20"0,62 0,-41 0,-22 0,21 0,-21 0,22 0,20 0,-21 0,1 0,-22 0,21 0,-21 0</inkml:trace>
</inkml:ink>
</file>

<file path=ppt/ink/ink4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28.62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15367 15939,'42'0,"22"0,-43 0,21 0,-21 0,0 0,1 0,-1 0,0 0,21 0,-21 0,22 0,20 0,-42 0,1 0,20 0,-21 0,0 0,0 0,1 0,20 0,-21 0,0 0,0-22</inkml:trace>
</inkml:ink>
</file>

<file path=ppt/ink/ink4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32.42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15409 16679,'21'0,"0"0,43 0,-22 0,-21 0,22 0,-1 0,-21 0,0 0,1 0,20 0,-21 0,21 0,43 0,-64 0,43 0,-22 0,-21 0,0 0,1 0,-1 0,0 0</inkml:trace>
</inkml:ink>
</file>

<file path=ppt/ink/ink4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38.87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9228 11663,'22'0,"-1"0,21 0,0 0,-20 0,41 0,22 0,-1 0,-20 0,42-21,-43 21,-42 0,22 0,-1 0,0 0,-20 0,20 0,-21 0,43-21,-43 21,21-22,-21 22,22 0,-22 0,0 0,0 0,0 0</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3:55:31.917"/>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5059 4995,'42'0,"-21"0,21 22,1-22,-22 21,-21 0,42-21,-21 21,1 0,-1 0,0 1,-21-1,21-21,-21 21,0 21,0-21,0 22,-21-22,0 21,0-21,21 1,-22-1,1 0,21 21,-21-21,-21 43,21-22,-1-21,-20 22,21-1,0 22,0-43</inkml:trace>
</inkml:ink>
</file>

<file path=ppt/ink/ink5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40.59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10139 11028,'-22'0,"22"63,170 22,-128-64,22 0,-43 1,0-1,0-21,0 21,-21 0,21 0,22 0,-43 43,0-1,0 1,-21-22,-43 85,64-106,-21 43,21-22,-21-21,0 43,-1-43,22 21,-21-42,0 22,21-1,-21-21,21 21,-21 0,0 0,-1 0,22 1,-21 20,0-42,21 21,-21 0</inkml:trace>
</inkml:ink>
</file>

<file path=ppt/ink/ink5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41.96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15642 11303,'0'85,"0"-22,21 22,0 21,22 127,-43-85,0-42,21-43,-21-21,0 43,0-43,0 22,0-22,0 1,0-22,0 0,0 0,0 0,0 0,0 1,0 20,0-21</inkml:trace>
</inkml:ink>
</file>

<file path=ppt/ink/ink5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43.35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15134 12023,'-21'0,"0"0,-1 0,107 0,148 0,-148 21,-22-21,43 42,-43-42,1 21,-1-21,-41 0,20 0,-21 0,21 0,-20 22,62-22,-20 0,-1 0,-42 0,43 0,-1 0,-41 0,41 0,-21 0,1 0,63 0,-85 0,0 21,21-21,-63 0,-85-21,64-1,-22 1</inkml:trace>
</inkml:ink>
</file>

<file path=ppt/ink/ink5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45.26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15705 11345,'0'22,"0"20,0 0,0-21,0 43,0-1,0-20,0-22,22 21,-22-21,0 1,0-1,0 21,42 0,-42 1,0-1,0 22,0-1,0-21,0 22,0-1,0 22,0-43,0-20,0 20,0-21,0 43,0-1,0-42,0 22,0-22,0 21,21-42,-21 21,0 22,0-22,0 0,0 0,0 21,42 22,-42-43,0 0,22 0,-22-42,-22-21,1 42,-21-64,42 43,-42-42,20 20,-20 1</inkml:trace>
</inkml:ink>
</file>

<file path=ppt/ink/ink5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46.39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15176 12065,'21'0,"1"0,20 0,43 0,20 0,-20 0,-21 0,20 21,22 0,-21-21,-43 0,-21 0,0 0,1 0,41 0,-21 0,43 0,-43 0,43 0,-64 0,43 0,-1 0,-20 22,-22-22,0 0,0 0,21 0,-63 0,-42 0</inkml:trace>
</inkml:ink>
</file>

<file path=ppt/ink/ink5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0:48.18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15684 11218,'0'22,"0"126,0-64,0-20,0-1,21 22,-21-64,0 22,22 20,-22-42,0 0,21 1,-21-1,0 21,21 0,0 22,-21-1,0-41,21 20,-21 21,21 1,1-43,-22 0,0 22,0-22,0 0,0 21,0-21,0 22,0-1,0-21,0 22,0-22,0 0,0 0,0 0,0 0,0 1,0-1</inkml:trace>
</inkml:ink>
</file>

<file path=ppt/ink/ink5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1:20.97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18542 6075,'-21'-21,"21"-22,0 1,0 21,21-21,-21 20,21 1,0-21,0 42,-21-21,0 0,43-1,-43 1,21 21,0 21,0-21,-21 22,21-1,-21 0,43 42,-43-41,0 20,0 0,0-21,0 22,0-22,0 0,-43-21,22 21,0-21,0 0,0 0,-1 21,1-21,-21 0,21 0,21-21,0 0,0 0,0 0,0 0,21-1,0 1,0 0,0-21,1 42,20-21,-42-1,42 1,-21 0,1 21,-1 0,-21-21,21 21,0 0,0 0,0 0,22 0,-22 21,0 0,0-21,-21 21,0 1,0-1,0 0,0 0,0 0,0 0,-21 1,-21 20,-22-21,43 0,0-21,-43 21,43 1,-21-22,21 0,0 0,-1 0,1 0,0 0,-21 0,-1-64,22 22,21-22,0 22,0-43,0 43,0-64,0 64,0-1,21 1,22 42,-1 0,-21-42,22 42,-1 0,-21-21,21 21,-20 0,20 0,-21 0,0 0,0 21,-21 21,0 0,0 1,0-22,0 21,0 43,0-64,0 21,-42 1,21-43,-43 21,43 0,-21-21,21 0,-22 0,22 0,-21 0,21-21,0 21,21-21,-22 21,22-21,0-22,-21 22,21-21,0 21,0-22,0 22,0-21,0-1,21-84,22 106,-1-42,0 42,1-1,-1 22,-21 0,0 0,1 0,-1 0,0 0,21 0,-42 22,21 41,1-21,-1 1,-21-1,0-21,0 43,0-43,-21 0,-1 0,1 0,-21-21,21 0,0 0,-1 0,1 0,0 0,21-21,0-21,0-43,0 64,0 0,0 0,0 0,42-1,1 1,-1 21,-21 0,43 0,-43 0,0 0,21 21,-42 1,0 20,0 0,0 1,0 41,-21-41,-21 41,21-84,-22 43,22-22,0 0,0-21,0 0,0 0,-22 0,-20 0,20 0,22 0,0 0,0 0,0 0,0 0,21-21,0 0,0-43,0 22,0 21,0-22,84-20,22-1,-64 64,1 0,-22-21,0 21,-21 21,0 22,0-22,0 21,0-21,0 0,-21-21,0 0,0 0,-22 0,43-21,0 0</inkml:trace>
</inkml:ink>
</file>

<file path=ppt/ink/ink5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1:23.83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18605 5419,'21'0,"1"0,20 0,21 0,-20 0,-22 0,21 21,-21 0,1 0,-1 0,0 1,21 20,-42-21,0 0,0 0,0 22,0 41,0-41,0-1,0 0,0-20,0-1,0 0,0 0,0 21,-21-20,21-1,-42 21,21-42,-22 0,22 0,-21 0,-1 0,1 0,0 0,21 0,21-21,0 0,-43 0,22-22,21 22,-21 0,21-43,0 22,0 21,0-43,0 43,0 0,0-21,0 21,21-22,0 43,0-42,1 21,-22 0,21-1,0 1,0 21,0 0,0 0,1 0,41 0,-42 0,22 0,-22 0,0 0,21 0,-21 21,22 1,-22-1,-21 21,21-21,-21 0,0 1,0 20,0-21,0 0,0 22,0-22,0 0,-21 0,21 0,-21 0,0 22,-1-43,1 42,0-42,21 21</inkml:trace>
</inkml:ink>
</file>

<file path=ppt/ink/ink5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1:35.03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11747 6773,'0'43,"0"-22,64 0,-1-21,-42 21,22-21,-1 0,22 21,-43 1,0-22,0 21,0-21,22 0,-22 0,21 21,-21-21,43 0,-43 0,0 0,0 0,0 0,22 0,-22 0,0 42,21-42,1 0,-22 21,21 1,22-22,-1 21,-42 0,64-21,-64 21,0-21,1 0,20 0,0 42,22-20,63-1,42 63,22-62,-1 41,-42-21,22-42,-22 22,0 20,-106-42,-63 0</inkml:trace>
</inkml:ink>
</file>

<file path=ppt/ink/ink5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1:36.18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14245 6900,'42'0,"-21"22,22-1,-1 21,43 43,-64-64,21 0,-21 0,1 0,62 22,-63-22,1 0,-22 0,0 0,0 22,0-22,0 42,0-41,0 41,-64-21,43 22,0-1,0-63,21 43,-22-22,1 21,0-21,0 1,-21-1,20 0,1 0,0 0</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3:55:34.861"/>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5630 4720,'-21'0,"0"21,21 22,0 20,0-42,0 1,0 20,0-21,-21 21,-1 1,22-1,0 0,0 1,0-1,0 22,0-43,0 0,0 21,0-21,0 1,0-1,0 0,0 21,0-21,0 22,0-22,22 0,-22 21,0-20,21-1,-21 0,21-21,-21 21,21 0,0 0,-21 1,43-1,-1 0,-21 0,43 0,-22-21,-21 0,21 0,-20 0,20 0,-21 0,0 0,0 0,1 0,-22-21,21 0,0 21,0 0,-21-21,21 21,0 0,1 0,-1-43,0 43,0-21,-21 0,42 0,-20-21,-1 42,21-64,-42 43,21 0,-21 0,21-22,-21 22,0 0,0 0,0 0,0-22,0-63,0 85,0-21,0 0,0 20,0 1,0 0,-21-21,21 21,-21 21,21-22,0 1,-21 0,21 0,-42 0,42 0,0-1,-22 22,22-21,-21-21,0 21,21 0,-21 21,0-22,0 1,21 0,-22 21,1-21,0 0,0 21,0 0,0 0,-1 0,1 0,0 0,0 0,-21 0,20 0,-20 0,21 0,-21 21,20 0,1 0,0-21,0 21,0 1,21 20,-43-21,43 21,0 1,-21-1,-21-21,42 22,0-22,0 0,0 0,-21-21</inkml:trace>
</inkml:ink>
</file>

<file path=ppt/ink/ink6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1:45.44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11895 9525,'22'0,"-1"0,0 0,0 0,21-21,1 21,-22-21,64 0,-43 21,64-22,0 22,21 0,-43 0,1-21,-22 0,-41 21,-1 0,0 0,0 0,0 0,64 0,-43 0,1-21,-22 21,42 0,-20 0,-22 0,0 0,21 0,-21 0,22 0,-22 0,0 0,0 0,0 0,1 0,-1 0,21 0,22 0,20 0,-20 0,-1 0,22 0,-43 0,1 0,-22 0,21 0,-21 0,22 0,-22 0,21 0,-21 0,22 0,-1 0,-21 0,0 0,85 0,-21 0,-1 0,1 0,-43 0,22 0,-22 0,22 0,-22 0,22 0,-43 0,0 0,21 0,1 0,20 0,43 0,-43 0,107 0,-43 0,-43 0,107 42,-149-42,-21 21,1-21,-1 22,0-22,21 0,-21 0,43 21,-43 0,21-21,22 42,-1-21,1 1,-1-1,-63 0,22-21,-1 0,0 21,0 0,21 0,-20 1,20-1,-21 0,0-21,-21 21,43 21,-1 22,-21-1,0-41,0-1,-21 0,0 21,22-21,-22 1,21-1,0-21,21 42,-21-21,22-21</inkml:trace>
</inkml:ink>
</file>

<file path=ppt/ink/ink6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1:47.41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17039 9716,'21'0,"21"0,-42 42,64 0,-43 1,0-22,-21 0,43 0,-43 21,21 1,0-22,0-21,-21 21,21 0,0 0,1-21,-22 22,0-1,-22 0,-20 21,0-21,-1-21,22 22,-42-1,20-21,22 21,0-21,0 21,0-21,0 0,-85 42,63-42,-20 22,21-22,-1 21,22-21,-21 0,-1 21,1-21,21 0,0 0,0 0,42 0,21-42,-21 20,0-41,1 63,-22-21,0-22,42 22,-42 0,21 0,-21 0,42 0,-42-22,22 22,-22 0,21 0,0-22,0 22,21 0,1-21,-1 21,-42-1,21 22,-21-21,43 21,-43-21,21 0,21 21,-42-21,21 21,-21-21,43-1</inkml:trace>
</inkml:ink>
</file>

<file path=ppt/ink/ink6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3:16.62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7853 6244,'21'0,"0"0,21 0,-21 0,1-21,20 0,-21 21,21-21,-20 0,-1 21,21-22,-21 1,0 0,1 21,-1 0,0 0,21-21,-21 21,1-21,-22 0,21 21,21 0,-21-43,22 43,-1-21,21 0,-20-21,-1 20,0 1,-20 21,-22-21,21 21,0-21,0 0,21 0,-20 21,20-22,-21 22,43-21,-43 0,21 21,-21-21,0 0,22 21,-22-21,0-1,21 1,-20 21,-1-21,21 0,-21 0,0 21,43-43,-22 22,-21 21,1 0,20-21,0 0,-21 21,1-21,20 0,0 21,1 0,-1-22,-42 1,21 21,0 0,22 0,-22-21,0 21,21-42,-21 42,1-21,-1 21,0 0,0 0,0 0,0 0,1-22,-1 22,0-21,21 21,-21-21,22 21,-22 0,-21-21,63 0,-41 21,-1-21,0 21,0 0,0 0,0-22,1 22,-1-21,0 21,-21-21,42 21,-42-21,21 21,-21-21</inkml:trace>
</inkml:ink>
</file>

<file path=ppt/ink/ink6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3:20.73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10393 4805,'21'0,"0"0,21 0,-21 0,22 0,-22-21,0 21,0 0,0 0,22 0,-22 0,21 0,-42 21,0 0,0 0,0 0,0 1,0-1,0 21,0-21,-21 0,21 1,0-1,0 0,-21 0,0-21,21 42,0-20,-21 62,-1-84,1 21,21 1,0-1,0 0,0 0,-21-21,-21-42,42 21,-43-22,22 22,21 0,-21 21,21-21,-21 0,-21-22,42 1,0 0,0 20,-43 1,43-21,0 0,-21 20,21 1,-21 0,21 0,42 21,1 0,-22 0,21 0,-21 0,0 0,1 0,-1 0,0 0,0 0,0 0,22 0,-22 0,0 0,0 0,0 0,0 0,22 0,-22 0,0 0,0 0,0 0,1 0,-1 21,0-21,0 0,0 0,0 0,1 0,-1 0,0 0,21 0,22 0,-1 0,1 0,-1 0,22 0,-22 0,-41 0,20 0,-63 0,0 0,-1 0,1 0,0 0,-21 0,21 0,-1 0,-20 0,21 0,0 0,0 0,-1 21,1-21,0 21,-42 1,41-1,-20 0,42 0,-21 0,-21 0,20-21,1 0,0 22,0-1,0-21,0 21,-1-21,22 21,-42 0,0-21,21 43,-22-43,43 21,-84 21,62-21,1-21,-21 43,21-43,0 21,-1-21,1 0,21 21,-21 0</inkml:trace>
</inkml:ink>
</file>

<file path=ppt/ink/ink6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3:33.50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8234 9313,'0'-21,"42"21,-21 0,0 0,0-21,1 21,-1 0,42-42,1 21,-43 21,42 0,-41 0,-1-43,0 43,0 0,0 0,0 0,43 0,-43 0,43 0,-43 0,0 0,0 0,0 0,43-21,-43 21,0 0,0 0,0 0,22 0,-1 0,-21 0,22 0,-22 0,21 0,-21 0,22 0,-1 0,0 0,22 0,-22 0,0 0,43 0,21 0,-21 0,84 0,-148 0,21 0,-20 0,-1 0,21 21,-21 0,0-21,1 22,-1-1,0 0,0-21,0 21,0 21,1-42,-1 0,0 43,0-22,0 0,0-21,1 0,-1 21,21 0,-21 1,0-22,22 21,-1 0,-21-21,43 21,-43 21,0-42,0 0,0 22,1-22,-1 42,0-42,0 21,0-21,0 21,1 0,-1-21,0 22,0-22,0 0,0 0,-21-22,0-41,-21 21</inkml:trace>
</inkml:ink>
</file>

<file path=ppt/ink/ink6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3:34.96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11112 9356,'21'0,"22"21,-22 0,21 21,-21-20,-21-1,43 0,-43 0,21 0,0 22,-21-22,42 0,-42 21,0-21,22 1,-22-1,0 0,0 0,0 0,-22 22,22-22,-42 21,42-21,-21 0,21 1,-21-22,-22 0,22 21,-21 0,21-21,0 21,-1-21,1 0,0 0,0 0</inkml:trace>
</inkml:ink>
</file>

<file path=ppt/ink/ink6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3:37.3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8022 12510,'21'0,"21"0,-20 0,20 0,21 0,43 21,21-21,-63 42,42-21,-1-21,1 21,-21-21,-22 0,-20 0,20 22,-63-1,43-21,-22 21,0 0,42 0,-20 0,41 1,-20 20,-1-21,1 0,-43 0,21 1,22-1,-43-21,21 21,1 0,-43 0,21-21,21 21,1-21,-22 22,63 20,-41-21,20 0,-20 0,-1 1,0-22,22 42,-43-42,21 0,22 21,-43-21,21 21,1 0,-22 1,0-22,21 21,-21-21,1 0,-1 21,0-21,0 0,0 21,0 0,1-21,-1 0,21 43,0-22,-20 0,-44-42,1-64</inkml:trace>
</inkml:ink>
</file>

<file path=ppt/ink/ink6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3:38.67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10795 13123,'21'0,"21"0,1 0,-22 0,21 43,0-43,-20 21,-1-21,-21 21,42 21,-21-20,0-1,22 0,-22 0,0-21,0 0,0 21,-21 0,0 1,-21-1,0 0,21 0,-42-21,21 0,21 21,-43-21,22 21,0 1,0-1,0-21,-1 0,1 0,0 21,0-21,-21 21,-1-21,22 0,0 0,0 0,0 0,-1 0,1 0,0 0</inkml:trace>
</inkml:ink>
</file>

<file path=ppt/ink/ink6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3:46.38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13652 12785,'-21'0,"-42"21,63 0,-127 43,84-22,22-21,0-21,0 21,-22 0,22 1,-63 41,41-42,-41 43,41-64,-20 42,42-42,-22 21,43 0</inkml:trace>
</inkml:ink>
</file>

<file path=ppt/ink/ink6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3:47.54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12763 12615,'64'0,"20"64,-20-1,21-20,-43-1,0 0,1-20,-1-22,-21 42,21-21,-42 0,43 0,-22 1,0-1,0 0,0 0,1 0,41 64,-42-64,-21 0,21-21,43 64,-64-43,21-21,0 21,0 0,1 0</inkml:trace>
</inkml:ink>
</file>

<file path=ppt/ink/ink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3:57:27.072"/>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11260 5715,'0'42,"0"22,0-1,0-20,0-1,0-21,0 0,0 22,0-22,0 21,0 1,0-1,0 21,0 1,0-43,0 64,0 42,0-85,0 0,0-20,0-1,0 0,0 21,0 22,0-1,0 1,0-22,0 0,0 85,0-63,0-22,0-21,0 1,0-1,0 0,0 0,0 21,0 22,0-43,0 21,0-20,0 20,0 0,0 1,0-22,0 21,0-21,0 22,0-1,0 0,0 43,0-64,0 43,0-1,0-21,0 1,0-22,0 21,0 64,0-85,0 22,0-1,0 0,0-21,0 1,0 20,0 0,0 1,0 20,0 22,0-22,0-20,0 41,0 43,0-42,0 21,0-43,0 1,0 20,0-20,0-1,0 22,0-21,0 20,0 1,0 0,0-43,0 21,0 1,0-1,0-41,0-1,0 0,0 0,0 21,0 1,0 20,22 1,-22-43,0 21,0-21,0 22,0-22,0 0,0 0,0 0,0 1,0-1,0 21,0 0,21 22,0 42,-21-43,0 1,0 20,0-41,0-22,0 0,0 21,0-20,0 20,0 0,0 22,0-1,0 1,0-43,0 21,0-21,0 1,0-1,0 21,0 22,0-22,0-21,0 21,0-20,0 20,0 43,0-22,0 22,0 21,0 21,0-43,21-20,-21-22,21 43,-21-22,21 1,-21-1,0-42,22 1,-22 20,0-21,0 21,0 22,0 21,0 20,0-62,0 63,0-43,0 1,0-22,0 0,0 1,0-22,0 21,0 22,0-43,0 42,0-42,0 1,0 20,0-21,0 0,0 22,0 20,0 1,-22 105,22-63,-21 21,0-21,21-64,0 0,0-21,21 1,0-22,64 21,-43-21,64 21,-21 21,84-21,-148-21,22 22,20 20,-20-42,-1 0,0 0,43 0,-43 21,43-21,-64 0,21 0,-20 0,-1 0,0 0,21 0,-21 0,22 0,-1 0,22 0,-43 0,63 0,-20 0,-43 0,43 0,-22 0,21 0,-20 0,-22 0,0 0,0 0,0 0,22 0,-22 0,0 0,0-21,0 21,1 0,-1 0,0 0,0 0,0 0,0 0,43 0,-1 0,1 0,-43 0,0 0,22 0,20 0,-21 0,128 0,-149 0,0 0,43 0,-22 0,-21 0,43 0,-22 0,-21 0,0 0,0 0,22 0,-43 21,63-21,1 0,-43 0,85 0,-43 0,-20 0,-22 0,0 0,0 0,43 0,-1 0,-21 0,22 0,-43 0,21 0,-20 0,20 0,0 0,64 0,-85 0,0 0,22 0,-43 21,42-21,0 0,1 0,-22 0,42 0,-20 0,-22 0,0 0,21 0,-20 0,20 0,-21 0,43 0,-43 0,21 0,-42-21,21 21,22-21,-22 21,0 0,0 0,0 0,0 0,1 0,-1-21,-21 0,0-1,42 1,-42 0,0 0,0-21,0 20,0-20,0 21,21-21,-21 20,0 1,21-63,-21 41,0 1,0 21,0-22,0 1,0 21,0-21,22 20,-22 1,0 0,21-42,-21 20,0 22,42-106,-42 85,0-43,0 43,21-1,-21-20,0 21,0-1,0 1,0 21,0-64,0 43,0 21,21-1,-21-20,0 0,0 21,0-22,0 1,0 21,0 0,0-43,0 1,0-22,0 43,0-22,0 43,0-21,0-43,22 21,-22 43,0 0,0 0,0-21,0 20,0 1,0-21,0 0,0 20,0-41,0-1,0-41,0 41,0 43,0-43,0 22,0-21,0-1,0 22,0 21,0-64,0 43,0-1,0-20,0-1,0 1,0 42,0-22,0 1,42-127,-42 42,21 42,-21 43,0 20,0-20,21-21,-21 41,21-83,1 41,-22 22,0-1,0-41,21 20,-21 1,21 42,-21-1,0-41,0-1,21 1,0 21,-21-1,0 1,21-85,-21 63,22 1,-22 42,0-22,0 1,21 0,0-43,-21 22,21-1,-21 22,0-22,0 22,0-22,42 22,-42 21,0 0,0-22,0 22,22-42,-22 20,0-41,0-22,0 42,0 22,0-106,0 84,0 22,0-21,0 20,0-20,-22 20,22-20,0-1,0 43,0-63,-21 41,21-20,-42 20,42-41,-21 41,21 22,-21 0,21 0,-22-21,22-22,-21-21,21 43,-21 0,21-22,-21 1,0 63,21-43,0 1,-43-43,22 64,21-21,-21-22,-21 1,42-1,-43-84,22 106,0 0,21-22,-21 22,0-22,21 43,0-21,0 21,0-22,0 1,-21 21,21 0,0-1,0-62,-43 63,43-64,0 21,0 22,0 0,0-1,0-41,0 41,0 22,0 0,-21-42,21 41,0 1,0 0,0 0,0-21,0 20,0-41,0 42,0 0,-21-1,-127 22,42-21,-63 0,20 21,-62-42,-403-85,423 106,107 21,20 0,22 0,21 0,0 0,-22 0,22 0,-42 0,20 0,-84 0,64 0,-1 0,43 0,-42 0,-1 0,1 0,-22 0,43 0,-1 21,-41-21,41 21,-84 0,106-21,-42 0,20 0,22 0,-21 21,-1-21,1 21,21-21,-21 0,20 0,-20 0,0 0,-1 0,22 0,-42 0,-1 0,43 0,-21 0,-1 0,22 0,0 0,-21 0,-1 0,-20 0,-1 0,-41 22,41-22,-21 0,1 0,-1 42,64-42,0 0,0 0,-22 0,1 0,21 21,0-21,-1 0,1 0,-21 0,0 0,20 0,1 0,0 0,0 0,0 0,-64 0,43 0,21 0,-22 0,22 0</inkml:trace>
</inkml:ink>
</file>

<file path=ppt/ink/ink7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3:49.11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13631 8721,'-42'21,"-1"0,22 0,-21 0,0-21,-1 64,1-64,-43 42,43-21,21 1,-22 20,1 0,21-42,-21 21,-1 22,1-1,0-21,20 22,-20-22,21 21,0-42,0 21,-1 22,1-43,21 21</inkml:trace>
</inkml:ink>
</file>

<file path=ppt/ink/ink7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3:50.28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12615 8594,'21'42,"-21"-21,21 22,22-1,-22 21,21-20,1-1,-22 0,0 1,0-1,0 22,22-43,-22 0,0 21,0-21,0 1,0-1,1 21,-1-42,0 21,-21 22,42-22,1 21,-22 0,0-42,0 22,0-1,-21 21,64-21,-43 0,0 1,-21-1,21-21,0 21</inkml:trace>
</inkml:ink>
</file>

<file path=ppt/ink/ink7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3:53.11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12827 5165,'-21'21,"21"0,21 0,0-21,0 21,0 1,0-1,1 0,-1-21,-21 21,21-21,-21 21,21 0,0 1,0-22,22 42,-1 0,0-21,64 64,-42-43,-64-20,42-22,0 42,-20-42,-1 42,0-42,-21 21,21-21,0 43,0-43,-21 21,22-21</inkml:trace>
</inkml:ink>
</file>

<file path=ppt/ink/ink7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3:54.41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13737 5144,'-21'0,"-22"0,-41 0,-22 105,106-83,-42 20,-1-21,43 21,-63 1,42-1,-22 0,43-20,-21-1,-21 42,42-42,-64 43,64-43,-42 43,21-43,0 0,-1 21,1 1,0-22,0 0,0 0,-22 21,43-20,0-1,-21 0,0 0,21 0,-21 0</inkml:trace>
</inkml:ink>
</file>

<file path=ppt/ink/ink7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4:31.85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17018 6223,'21'0,"0"0,0 0,0 0,1 0,-1 0,21 0,-21 0,22 0,-22 0,21 0,-21 0,22 0,-22 0,21-21,22 0,-64 0,21 21,21 0,0-22,1 1,-1 21,-21-21,0 21,1 0,20 0,0 0,1 0,20 0,-42 0,22-21,-1 21,0 0,1 0,-43-21,42 0,-21 21,0 0,22-22,-43 1,63 21,-42-42,0 42,1 0,-1 0,0 0,0-21,21 0,-20 21,-1-22,0 1,0 21,0 0,22-21,-22 21,-21-21,42 21,-21 0,0 0,22-21,-1 0,-21-1,22 22,-43-21,42 21,-21 0,0-21,0 0,1 21,-1 0,-21-21</inkml:trace>
</inkml:ink>
</file>

<file path=ppt/ink/ink7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4:33.74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18880 5398,'-21'21,"21"0,43-21,-1 21,21 21,-41-42,-1 0,0 0,21 0,-21 0,1 0,-1 0,0 0,0 0,0 0,0 0,-21 22,0 41,0 1,0-43,0 21,0-21,0 22,0-22,0 0,0 0,-21-21,21 42,-21 1,21-22,-21-21,0 0</inkml:trace>
</inkml:ink>
</file>

<file path=ppt/ink/ink7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4:37.708"/>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17145 9567,'21'0,"21"0,-21 0,22 0,-22 0,21 0,-21 0,22 0,-22 0,0 0,21 0,22 0,-22 0,1-21,20 21,1 0,20 0,22 0,-42 0,41 0,-105-21,43 21,-22 0,0 0,0 0,0 0,22 0,-22 0,21 0,-21 0,43 0,-1 0,-20 0,20 0,1 0,-1 0,-20 0,-22 0,0 0,0 0,0 0,22 0,-22 21,42-21,22 21,-43-21,43 22,42 41,-42-42,105 43,-84-22,0-21,21 22,-64-43,1 21,-1 0,-42-21,-21 21,22-21,20 0,-21 0,21 0,1 0,-22 0,0 0</inkml:trace>
</inkml:ink>
</file>

<file path=ppt/ink/ink7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4:38.98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20277 9610,'22'0,"-22"21,42 0,-21-21,-21 21,42 0,-20 1,-1-1,0 21,0-42,-21 21,0 0,0 22,0 20,0-42,0 43,-21-1,21 22,-21-21,0-22,21-21,0 0,-22 0,1 1,21-1,-21 0,21 0,-21 0</inkml:trace>
</inkml:ink>
</file>

<file path=ppt/ink/ink7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4:45.20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18351 13039,'0'21,"-63"42,20-63,22 22,-21 20,0-42,-43 63,64-41,-22-22,22 21,0 0,0 0,21 0,0 0,-21 1,0-22,21 21,-22 0,22 0,0 0,0 0,0 1,0-1,-42 21,42 0,0-20,0 20,0-21,0 21,0 1,0-22,0 0,0 0,0 0,0 22,0-22,0 0,0 0,0 22,0 20,21 1,0-22,1-42,-22 42,21-21,-21 1,21-22,-21 21,21 21,21 0,-20 1,62-1,-41-21,-1 0,43 22,-22-22,1 0,-1 0,64 0,-85 1,-20-22,20 21,-21-21,21 0,1 0,20 0,1 0,63 0,-106 0,42 0,1 0,-43 0,21 0,-20 0,-1 0,21 0,22 0,-22-43,21 43,1-42,-1 0,1 42,-22-21,-42-1,64 1,-43 0,0 21,0-21,0 0,1 0,62-64,-63 64,-21-22,0 1,22 21,-22 0,42-43,-21 1,-21 20,0 22,0 0,0-21,0 21,0-22,0 22,0-21,0 21,0-1,0-41,0 42,0 0,0-1,-21 1,21 0,-21 21,-22-63,22 63,0-22,0 22,0-42,-85 0,85 42,-22-21,1-1,-21 1,41 21,-20-21,0 21,21-21,-22 0,22 21,0 0,0 0,0 0,-22 0,22 0,-21 0,-1 0,22 0,-42 0,20 0,-62 0,83 0,1 0,0 0,-21 0,21 0,-22 0,22 0,-21 0,42 21,-21-21,-22 0,1 21,21-21,0 0,-1 0,-20 0,21 0,0 0,0 0,-1 0,1 0,0 0,0 0,0 21,0-21,-1 0,1 0,0 21,0-21,0 22,0-22,-1 0,1 0,0 42,-42-42,41 0,-20 0</inkml:trace>
</inkml:ink>
</file>

<file path=ppt/ink/ink7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5:19.61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5926 9377,'0'0,"22"0,20 0,-21 0,21 0,-20 0,20 0,-21 0,21 0,-20 0,41 0,-42 0,127-42,-105 42,20 0,-42-22,22 1,-22 0,21 0,1 21,41-42,-84 20,21 22</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3:59:11.811"/>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2074 10456,'21'-21,"0"0,1 0,-1 0,-21 0,21-1,-21-20,-21 42,-43 0,1 0,20-21,1 21,21 0,-21 0,20 0,1 0,21 21,0 0,0 0,0 1,0 20,0-21,0 21,21-42,-21 22,22-22,-1 0,0 0,0 0,0 0,0 0,1 0,-1-22,0 1,0-21,-21 21,0 0,21-1,-21 1,0 0,0 0,0 0,0 0,0-1,-21 22,-21 0,-22 0,22 43,21-22,-22 21,22 1,0-22,21 21,0-21,0 22,0-1,0 0,0-21,21 22,0-22,1 0,-1 0,0 0,0-21,0 0,0 0,43-42,-43 0,0 42,-21-43,21 22,1 0,-22 0,0 0,0-22,21 22,-21 0,0-21,0 21,0-22,0 1,0 0,0 20,0 1,0 0,0 0,-21 21,-1 0,1 0,0 0,0 0,0 42,21-21,-43 22,43 20,0-42,0 1,0-1,0 0,0 0,0 0,0 22,0-22,0 0,22-21,-1 0,0 0,42-21,-41 0,62-64,-84 64,0-22,21 22,-21-21,43 0,-43-1,0 1,0 21,0 0,0-1,0-20,0 21,0 0,-43 21,22 0,-21 0,21 0,0 0,-43 0,43 0,0 0,0 21,-1-21,22 21,-21 0,0 0,0-21,21 22,0-1,-42 42,42-20,0-1,0 0,0-21,0 1,0-1,21 0,0-21,0 0,0 0,0 0,1 0,20 0,0 0,1-42,20-43,-21 43,-20 20,-1-62,-21 41,21 22,-21-21,0 0,0-1,0 22,0 0,0 0,0 0,0-1,-21 1,0 21,-1 0,-41 64,21-43,20 0,-20 21,0 22,-1-22,22 22,0-43,21 0,-21 0,21 0,0 1,-21-1,21 0,0 21,0 1,0-22,0 0,0 21,0-21,0 1,21-22,0 21,21 21,1 0,-22-20,0-22,0 21,0-21,1 0,-1 0,0 0,0 0,21 0,-20-21,-1-1,-21-62,42 41,-42 1,0-43,0 43,0 0,0 21,0-22,0 1,0 21,0 0,0-1,0 1,-21 21,21-21,-42 21,42-21,-22 21,1 0,-21 0,21 0,-43 0,22 0,-127 106,126-85,22 21,0-42,0 21,0 22,21-1,-22-21,-20 64,42-43,0 22,0-43,0 21,21 1,0 20,1-63,-1 42,21 1,-21-22,0 0,1-21,20 21,-21-21,0 0,22 0,20 0,1 0,-1-21,-21 21,-20-21,-1-21,21 20,-42 1,42 0,43-191,-85 149,0-22,0 22,0-22,0 43,0-22,0 1,0 20,0 22,0 0,-21 21,0 0,-22 0,-20 0,-1 0,1 42,-43 1,43 20,20-20,1-22,21 21,-22-21,43 0,0 22,0-22,0 21,0-21,0 1,0-1,0 0,0 0,0 0,22-21,-1 21,0-21,0 0,0 0,-21-21,21 21,1-42,20 0,-21 20,0 1,-21-42,21 20,-21-20,0 21,0 20,0-20,-42 42,21 0,0 0,0 0,-1 0,-20 0,-21 0,20 42,22-20,21-1,-42 21,42-21,0 22,0-22,0 63,0-62,0-1,0 0,0 0,0 0,0 0,21-21,0 43,0-43,22 21,-1-21,-42 21,63-21,-20 21,-22-21,0 0,0 0,0 0,1 0,20 0,0-21,-21-42,43-1,-43 22,21 21,22-149,-43 128,-21 0,0-43,0 43,42-1,-42 22,-21 0,0 0,0 21,-21 0,20-21,-20 21,21-22,0 22,0 0,-1 0,-20 0,0 0,-22 0,43 0,-21 22,21-22,-22 63,22-63,21 21,0 22,-21-1,21 0,0 1,0-1,0 0,0 1,0-22,21 42,-21-42,0 1,21-1,0-21,1 0,20 0,-21 0,0 0,43 0,-22 0,0 0,-20 0,20-21,-42-22,0 22,42-42,-42 41,0-20,0-21,0 41,0 1,0 0,0 0,-21 21,0 0,0 0,0 0,-1 0,1 0,-21 0,21 0,0 0,-1 21,1 64,21-43,0-21,0 22,0 20,-21-42,21 43,0-1,0 22,0-43,0-21,0 1,0-1,21-21,22 0,-22 0,106 0,-106 0,21 0,1 0,-1-43,-21-20,21 42,1-64,-43 43,0-43,0 22,0 41,0-20,0 0,-21 21,21-1,-22-20,-20 21,42 0,-21 0,0 21,-22-22,22 1,0 21,0 0,0 0,-64-21,22 21,41 0,-41 0,-1 0,43 0,0 0,-42 0,63 21,-43-21,-20 43,42-43,-22 63,1-21,0 1,42-22,0 64,-22-64,22 21,-21-21,21 0,0 22,0 20,0-20,0-1,0-21,0 43,43-1,-1-21,-21 1,0-43,-21 21,64-21,-22 21,64-21,-43 0,1 0,-1 0,-20 0,20 0,-20-21,-1 0,0 0,-21-22,1 22,-22-64,42 43,-42 21,21-43,-21 43,0-42,0-1,0 22,0-22,0 43,-21-21,-21 42,-1 0,-20 0,-22 0,0 0,22 0,21 0,-22 0,22 42,-1-21,1 22,21-22,21 0,0 43,-21-22,21-21,0 0,0 0,0 1,0 20,0 0,21 1,0-1,0 0,0-21,22 22,-22-22,21 0,22 0,63 43,-106-64,0 0,0 0,0 0,1 0,20 0,-21 0,0 0,0-43,1 1,-1-21,-21 41,42-20,-42 0,21-22,-21 22,0-43,0 64,0-21,0 21,0-22,0 1,0 21,0 0,0-1,0 1,0 0,0 0,-21 21,0-21,0 0,0 21,-22 0,22 0,-42 0,41 0,-41 0,21 0</inkml:trace>
</inkml:ink>
</file>

<file path=ppt/ink/ink8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5:21.95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6625 10520,'0'0,"0"-21,0 0,42 21,22 0,-43 0,21 0,-21-22,43 1,42 21,-22-21,-20 21,-43 0,43-21,-22 21,-21 0,21 0,-20 0,-1 0,21 0,22 0,-43 0,0 0,0 0,0 0,0 0,1 0</inkml:trace>
</inkml:ink>
</file>

<file path=ppt/ink/ink8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5:26.24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22585 9313,'63'0,"-42"0,22 0,-22 0,21 0,-21 0,0 0,1 0,20 0,0 0,-21 0,22 0,-22 0,0 0,0 22,22-22,-22 0,21 0,0 0,-20 0,20 0,-21 0,0 0,0 0,1 0,-1 0,0 0</inkml:trace>
</inkml:ink>
</file>

<file path=ppt/ink/ink8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5:30.27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6117 12340,'21'0,"0"0,22 0,-22 0,63 0,-41 0,-22 0,42 0,-20 0,-1-21,0 21,-20 0,-1 0,0 0,0-21,21 21,-20 0,-1-21,0 21,0 0,0 0,22 0,-22 0,0 0,0 0,0 0</inkml:trace>
</inkml:ink>
</file>

<file path=ppt/ink/ink8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5:32.47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6710 13208,'21'0,"0"0,0 0,43 0,-43 0,21 0,0 0,1 0,-22 0,0 0,0 0,0 0,1 0,20 0,-21 0,43 0,-22 0,21 0,-41 0,20 0,-21 0,0 0,0 21,22-21,-22 0,0 0,0 0,0 0,1 0</inkml:trace>
</inkml:ink>
</file>

<file path=ppt/ink/ink8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5:36.28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22648 12150,'42'0,"1"0,-22 0,42 0,-41 0,41 0,-21 0,-20 0,20 0,0 0,22 0,-22 0,-21 0,0 0,1 0,-1 0,-21 21,21-21,0 0,0 0,0 0,22 0,-1 0,-21 0,0 0,1 0,-1 0,21 21,-21-21,0 0,1 0</inkml:trace>
</inkml:ink>
</file>

<file path=ppt/ink/ink8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7:57.81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14478 12954</inkml:trace>
</inkml:ink>
</file>

<file path=ppt/ink/ink8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8:01.29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14520 13631</inkml:trace>
</inkml:ink>
</file>

<file path=ppt/ink/ink8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8:04.57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14499 14393</inkml:trace>
</inkml:ink>
</file>

<file path=ppt/ink/ink8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8:06.63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14478 15007</inkml:trace>
</inkml:ink>
</file>

<file path=ppt/ink/ink8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8:10.107"/>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14435 15621</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3:59:17.571"/>
    </inkml:context>
    <inkml:brush xml:id="br0">
      <inkml:brushProperty name="width" value="0.08819" units="cm"/>
      <inkml:brushProperty name="height" value="0.35278" units="cm"/>
      <inkml:brushProperty name="color" value="#0070C0"/>
      <inkml:brushProperty name="tip" value="rectangle"/>
      <inkml:brushProperty name="rasterOp" value="maskPen"/>
    </inkml:brush>
  </inkml:definitions>
  <inkml:trace contextRef="#ctx0" brushRef="#br0">1862 13081,'22'0,"-1"0,0 0,0 0,0 21,0-21,22 0,-22 0,0 0,0 0,0 0,1 0,20 0,-21 0,0 0,0 0,1 0,-1 0,0 0,21 0,-21 0,1 0,20 0,-21 0,64 0,-64 0,-42 0,0 0,-22 0,22 0,0 0,0 0,-22 21,22-21,0 0,0 0,0 0,0 0,-22 22,22-22,0 0,0 0,0 0,-1 0,1 0,0 0,0 0,0 0,0 0,-1 0,-20 0,21 0,-21 0,20 0,1 0,42 0,1 0,20 0,-21 0,21 0,-20 0,41 0,1 0,-43 0,21 0,-21 0,-21-22,43 22,-1 0,-21 0,0 0,0 0,22 0,-1 0,-21 0,43 0,-22 0,0 0,22 0,-43 0,43 0,-43 0,21 0,-21 0,-42 0,0 0,-21 0,20-21,1 0,0 21,-64-21,64 21,-21 0,21 0,0 0,-1 0,-20 0,0 0,-22 0,-20 0,41 0,-20 0,42 0,-22 0,22 0,0 0,0 0,42 0,21 0,22 0,-1 0,-20 0,20 0,-21 0,1 0,-1 0,-21 0,22 0,-22 0,21 0,-21 0,0 0,22 0,-22 0,42 0,-20 0,-22 0,0 0,0 0,0 0,-63-21,0 0,-1 21,1 0,21 0,-21 0,-1 0,-41 0,41 0,-41 0,20 0,1 0,41 0,-41 0,42 0,-22 0,22 0,0 0,0 0,0 0,0 0</inkml:trace>
</inkml:ink>
</file>

<file path=ppt/ink/ink9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8:11.27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14541 16362</inkml:trace>
</inkml:ink>
</file>

<file path=ppt/ink/ink9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8:30.210"/>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17991 8149</inkml:trace>
</inkml:ink>
</file>

<file path=ppt/ink/ink9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8:47.96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18013 9017</inkml:trace>
</inkml:ink>
</file>

<file path=ppt/ink/ink9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8:51.8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18394 9927</inkml:trace>
</inkml:ink>
</file>

<file path=ppt/ink/ink9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18:54.65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18224 11070</inkml:trace>
</inkml:ink>
</file>

<file path=ppt/ink/ink9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0:15.8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13335 4847,'21'0,"0"0,21-63,-20 20,20 22,-21-21,43-22,-22 22,-21 0,43-22,-64 43,42-21,-42-1,21 22,0 0,-21 0,0 106,0-22,0 64,0-63,64 20,-64-41,0-22,0 21,0-21,0 0,0 22,0-22,0 21,21 1,-21 20,0-21,0-20,0 41,0-42,0 22,0-1,0-21,0 21,0-20,0-1</inkml:trace>
</inkml:ink>
</file>

<file path=ppt/ink/ink9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0:16.92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13356 5461,'21'0,"64"42,-22-42,1 0,-43 0,21 0,-21 0,43 0,-43 0,0 0,0 0,43-21,-22 21,22 0,20 0,1-42,-43 42,-20-21</inkml:trace>
</inkml:ink>
</file>

<file path=ppt/ink/ink9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0:20.12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16912 4890,'0'-22,"21"22,-21-42,21 21,0-43,22 43,-43 0,63-42,-42 63,1-22,-1 1,0 0,21 0,-21 21,1-21,-1 21,0 0,21-21,22-1,-1 22,1-21,-43 21,21-21,-21 21,22 0,-22 0,21 21,-21 22,1-22,-22 0,0 0,21 0,-21 0,0 1,0-1,0 0,0 0,0 0,0 0,-21 1,-1 20,-62 21,41 1,1-22,0-21,21 43,-1-22,-20 22,21-22,-21 0,20 1,1-22,0 21,0-21,-43 22,64-22,-21-21,0 42,0-42,21 21,-21-21,0 43,-1-43,22 21,-21-21,-21 42,42-21,0 1,0-1,63-21,1 0,-1 0,-20 0,-1 0,0 0,-20 0,-1 0,0 0,21 21,-21-21,22 0,20 21,-42-21,64 0,-21 21,-22-21,21 0,-41 0,-1 0</inkml:trace>
</inkml:ink>
</file>

<file path=ppt/ink/ink9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0:55.07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10456 14393,'21'0,"0"0,1 0,-1 0,0 0,0 0,0 0,0 0,1 0,-1-21,0 21,0 0,0 0,22-21,-22 21,0 0,0 0,0 0,0 0,1 0,20 0,-21 0,0 0,0 0,1 0,-1 0,0 0,0-21,43 21,-43 0,21 0,-21 0,22 0,-22 0,0 0,0 0,0 0,22 0,-22 0,127 0,-85 0,-20 0,20 0,22 0,-43 0,-21 0,22 0,-1 0,0 0,22-42,-43 42,21-22,-20 22,-1 0,0 0,0 0,43-21,-1 21,22-42,-43 42,22 0,-43 0,0 0,21 0,-21 0,1 0,-1 0,21 0,-21 0,22-21,-22 21,21 0,-21 0,22 0,-22 0,0 0,0 0,0 0,22 0,-22 0,0 0,-21 21,21-21,0 21,0-21,22 0,-22 0,0 0,0 0,0 0,1 0,-1 0,0 0,0 0,21 0,-20 0,-1 0,21 0,-21 0,0 0,22 21,-22-21,21 21,-21-21,1 0,-1 0,0 0,0 0,0 0,0 22,1-22,-1 0,0 0,0 0,0 0</inkml:trace>
</inkml:ink>
</file>

<file path=ppt/ink/ink9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36.11738" units="1/cm"/>
          <inkml:channelProperty channel="Y" name="resolution" value="36.14458" units="1/cm"/>
        </inkml:channelProperties>
      </inkml:inkSource>
      <inkml:timestamp xml:id="ts0" timeString="2021-11-29T14:21:00.76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11345 15769,'-21'0,"21"-21,21 21,43 0,-1 0,1 0,-22 0,64 0,-43 0,1 0,20 0,-62 0,20 0,-21 0,21 0,22 0,-1 0,-41 0,20 0,-21 0,21 0,-20 0,20 0,-21 0,64 0,-64 0,0-21,43 21,-43 0,21 0,-21 0,22 0,-22 0,21 0,0 0,22-42,-22 42,1 0,-1 0,43-22,-64 22,42 0,-42 0,1 0,-1 0,21 0,-21 0,0 0,1 0,-1 0,0 0,0 0,0 0,0 0,1 0,-1 0,21 0,-21 0,-21-21,43 21,-22 0,21 0,-21 0,0 0,1 0,-1-21,-21 0,-21 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BDFEB-7750-4AF5-8B5A-5571C30DF860}" type="datetimeFigureOut">
              <a:rPr lang="pt-BR" smtClean="0"/>
              <a:t>29/11/2021</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283B8-4BC8-4DC9-A75B-41F70025E723}" type="slidenum">
              <a:rPr lang="pt-BR" smtClean="0"/>
              <a:t>‹nº›</a:t>
            </a:fld>
            <a:endParaRPr lang="pt-BR"/>
          </a:p>
        </p:txBody>
      </p:sp>
    </p:spTree>
    <p:extLst>
      <p:ext uri="{BB962C8B-B14F-4D97-AF65-F5344CB8AC3E}">
        <p14:creationId xmlns:p14="http://schemas.microsoft.com/office/powerpoint/2010/main" val="4182351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1</a:t>
            </a:fld>
            <a:endParaRPr lang="pt-BR"/>
          </a:p>
        </p:txBody>
      </p:sp>
    </p:spTree>
    <p:extLst>
      <p:ext uri="{BB962C8B-B14F-4D97-AF65-F5344CB8AC3E}">
        <p14:creationId xmlns:p14="http://schemas.microsoft.com/office/powerpoint/2010/main" val="896469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Já</a:t>
            </a:r>
            <a:r>
              <a:rPr lang="pt-BR" baseline="0" dirty="0"/>
              <a:t> o teor de ácido </a:t>
            </a:r>
            <a:r>
              <a:rPr lang="pt-BR" baseline="0" dirty="0" err="1"/>
              <a:t>bútirico</a:t>
            </a:r>
            <a:r>
              <a:rPr lang="pt-BR" baseline="0" dirty="0"/>
              <a:t>, considerado produto exclusivo de clostrídios, como podemos observar ao longo do período de fermentação, as SGSR apresentaram maior teor de butírico ao longo do período de armazenamento. Em amostras compartilhadas, Carvalho trabalhando com diversidade microbiana encontrou maior proporção de </a:t>
            </a:r>
            <a:r>
              <a:rPr lang="pt-BR" baseline="0" dirty="0" err="1"/>
              <a:t>clostridios</a:t>
            </a:r>
            <a:r>
              <a:rPr lang="pt-BR" baseline="0" dirty="0"/>
              <a:t> nessa silagens, sugerindo que as condições em campo favorecem sua ocorrência em relação as cepas desses microrganismo concorrentes. Geralmente silagens bem fermentadas apresentam menos que 0,1% de ácido butírico. </a:t>
            </a:r>
          </a:p>
        </p:txBody>
      </p:sp>
      <p:sp>
        <p:nvSpPr>
          <p:cNvPr id="4" name="Espaço Reservado para Número de Slide 3"/>
          <p:cNvSpPr>
            <a:spLocks noGrp="1"/>
          </p:cNvSpPr>
          <p:nvPr>
            <p:ph type="sldNum" sz="quarter" idx="10"/>
          </p:nvPr>
        </p:nvSpPr>
        <p:spPr/>
        <p:txBody>
          <a:bodyPr/>
          <a:lstStyle/>
          <a:p>
            <a:fld id="{2C13B03D-F38E-4597-8898-6E873E158844}" type="slidenum">
              <a:rPr lang="pt-BR" smtClean="0"/>
              <a:t>20</a:t>
            </a:fld>
            <a:endParaRPr lang="pt-BR"/>
          </a:p>
        </p:txBody>
      </p:sp>
    </p:spTree>
    <p:extLst>
      <p:ext uri="{BB962C8B-B14F-4D97-AF65-F5344CB8AC3E}">
        <p14:creationId xmlns:p14="http://schemas.microsoft.com/office/powerpoint/2010/main" val="1994313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Diante</a:t>
            </a:r>
            <a:r>
              <a:rPr lang="pt-BR" baseline="0" dirty="0"/>
              <a:t> dessa série de produtos de fermentação indesejáveis, as silagens de GSR ao longo da maturidade apresentaram maiores perdas de MS. Em relação as silagens de PI, que apresentaram maiores perdas de MS, deve-se a fermentação mais intensa, e maior disponibilidade de carboidratos solúveis. </a:t>
            </a:r>
            <a:endParaRPr lang="pt-BR" dirty="0"/>
          </a:p>
        </p:txBody>
      </p:sp>
      <p:sp>
        <p:nvSpPr>
          <p:cNvPr id="4" name="Espaço Reservado para Número de Slide 3"/>
          <p:cNvSpPr>
            <a:spLocks noGrp="1"/>
          </p:cNvSpPr>
          <p:nvPr>
            <p:ph type="sldNum" sz="quarter" idx="10"/>
          </p:nvPr>
        </p:nvSpPr>
        <p:spPr/>
        <p:txBody>
          <a:bodyPr/>
          <a:lstStyle/>
          <a:p>
            <a:fld id="{2C13B03D-F38E-4597-8898-6E873E158844}" type="slidenum">
              <a:rPr lang="pt-BR" smtClean="0"/>
              <a:t>21</a:t>
            </a:fld>
            <a:endParaRPr lang="pt-BR"/>
          </a:p>
        </p:txBody>
      </p:sp>
    </p:spTree>
    <p:extLst>
      <p:ext uri="{BB962C8B-B14F-4D97-AF65-F5344CB8AC3E}">
        <p14:creationId xmlns:p14="http://schemas.microsoft.com/office/powerpoint/2010/main" val="680905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Com relação a degradabilidade in situ, nessa figura apresentada pela </a:t>
            </a:r>
            <a:r>
              <a:rPr lang="pt-BR" dirty="0" err="1"/>
              <a:t>degradabiliade</a:t>
            </a:r>
            <a:r>
              <a:rPr lang="pt-BR" dirty="0"/>
              <a:t> em 12 horas, como esperado devido a fatores como quebra da matriz protéica</a:t>
            </a:r>
            <a:r>
              <a:rPr lang="pt-BR" baseline="0" dirty="0"/>
              <a:t>, </a:t>
            </a:r>
            <a:endParaRPr lang="pt-BR" dirty="0"/>
          </a:p>
        </p:txBody>
      </p:sp>
      <p:sp>
        <p:nvSpPr>
          <p:cNvPr id="4" name="Espaço Reservado para Número de Slide 3"/>
          <p:cNvSpPr>
            <a:spLocks noGrp="1"/>
          </p:cNvSpPr>
          <p:nvPr>
            <p:ph type="sldNum" sz="quarter" idx="10"/>
          </p:nvPr>
        </p:nvSpPr>
        <p:spPr/>
        <p:txBody>
          <a:bodyPr/>
          <a:lstStyle/>
          <a:p>
            <a:fld id="{2C13B03D-F38E-4597-8898-6E873E158844}" type="slidenum">
              <a:rPr lang="pt-BR" smtClean="0"/>
              <a:t>22</a:t>
            </a:fld>
            <a:endParaRPr lang="pt-BR"/>
          </a:p>
        </p:txBody>
      </p:sp>
    </p:spTree>
    <p:extLst>
      <p:ext uri="{BB962C8B-B14F-4D97-AF65-F5344CB8AC3E}">
        <p14:creationId xmlns:p14="http://schemas.microsoft.com/office/powerpoint/2010/main" val="687849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mesmo ocorreu para a </a:t>
            </a:r>
            <a:r>
              <a:rPr lang="pt-BR" dirty="0" err="1"/>
              <a:t>deg</a:t>
            </a:r>
            <a:r>
              <a:rPr lang="pt-BR" dirty="0"/>
              <a:t> de amido.</a:t>
            </a:r>
          </a:p>
          <a:p>
            <a:r>
              <a:rPr lang="pt-BR" dirty="0"/>
              <a:t>Correlação entre</a:t>
            </a:r>
            <a:r>
              <a:rPr lang="pt-BR" baseline="0" dirty="0"/>
              <a:t> </a:t>
            </a:r>
            <a:r>
              <a:rPr lang="pt-BR" baseline="0" dirty="0" err="1"/>
              <a:t>deg</a:t>
            </a:r>
            <a:r>
              <a:rPr lang="pt-BR" baseline="0" dirty="0"/>
              <a:t> de amido e vitreosidade é negativamente alta,, porém quando os grãos são ensilados essas diferenças não persistiram após o período de armazenamento, independente da maturidade </a:t>
            </a:r>
          </a:p>
          <a:p>
            <a:r>
              <a:rPr lang="pt-BR" dirty="0"/>
              <a:t> </a:t>
            </a:r>
          </a:p>
        </p:txBody>
      </p:sp>
      <p:sp>
        <p:nvSpPr>
          <p:cNvPr id="4" name="Espaço Reservado para Número de Slide 3"/>
          <p:cNvSpPr>
            <a:spLocks noGrp="1"/>
          </p:cNvSpPr>
          <p:nvPr>
            <p:ph type="sldNum" sz="quarter" idx="10"/>
          </p:nvPr>
        </p:nvSpPr>
        <p:spPr/>
        <p:txBody>
          <a:bodyPr/>
          <a:lstStyle/>
          <a:p>
            <a:fld id="{2C13B03D-F38E-4597-8898-6E873E158844}" type="slidenum">
              <a:rPr lang="pt-BR" smtClean="0"/>
              <a:t>23</a:t>
            </a:fld>
            <a:endParaRPr lang="pt-BR"/>
          </a:p>
        </p:txBody>
      </p:sp>
    </p:spTree>
    <p:extLst>
      <p:ext uri="{BB962C8B-B14F-4D97-AF65-F5344CB8AC3E}">
        <p14:creationId xmlns:p14="http://schemas.microsoft.com/office/powerpoint/2010/main" val="1704442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93A3CF82-E9A3-4EEC-964D-F1EB991C1ACA}" type="slidenum">
              <a:rPr lang="pt-BR" smtClean="0">
                <a:solidFill>
                  <a:prstClr val="black"/>
                </a:solidFill>
              </a:rPr>
              <a:pPr/>
              <a:t>25</a:t>
            </a:fld>
            <a:endParaRPr lang="pt-BR">
              <a:solidFill>
                <a:prstClr val="black"/>
              </a:solidFill>
            </a:endParaRPr>
          </a:p>
        </p:txBody>
      </p:sp>
    </p:spTree>
    <p:extLst>
      <p:ext uri="{BB962C8B-B14F-4D97-AF65-F5344CB8AC3E}">
        <p14:creationId xmlns:p14="http://schemas.microsoft.com/office/powerpoint/2010/main" val="3701728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Tx/>
              <a:buChar char="-"/>
            </a:pPr>
            <a:endParaRPr lang="pt-BR"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3A3CF82-E9A3-4EEC-964D-F1EB991C1ACA}" type="slidenum">
              <a:rPr lang="pt-BR" smtClean="0">
                <a:solidFill>
                  <a:prstClr val="black"/>
                </a:solidFill>
              </a:rPr>
              <a:pPr/>
              <a:t>26</a:t>
            </a:fld>
            <a:endParaRPr lang="pt-BR">
              <a:solidFill>
                <a:prstClr val="black"/>
              </a:solidFill>
            </a:endParaRPr>
          </a:p>
        </p:txBody>
      </p:sp>
    </p:spTree>
    <p:extLst>
      <p:ext uri="{BB962C8B-B14F-4D97-AF65-F5344CB8AC3E}">
        <p14:creationId xmlns:p14="http://schemas.microsoft.com/office/powerpoint/2010/main" val="1301096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31</a:t>
            </a:fld>
            <a:endParaRPr lang="pt-BR">
              <a:solidFill>
                <a:prstClr val="black"/>
              </a:solidFill>
            </a:endParaRPr>
          </a:p>
        </p:txBody>
      </p:sp>
    </p:spTree>
    <p:extLst>
      <p:ext uri="{BB962C8B-B14F-4D97-AF65-F5344CB8AC3E}">
        <p14:creationId xmlns:p14="http://schemas.microsoft.com/office/powerpoint/2010/main" val="3555663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37</a:t>
            </a:fld>
            <a:endParaRPr lang="pt-BR">
              <a:solidFill>
                <a:prstClr val="black"/>
              </a:solidFill>
            </a:endParaRPr>
          </a:p>
        </p:txBody>
      </p:sp>
    </p:spTree>
    <p:extLst>
      <p:ext uri="{BB962C8B-B14F-4D97-AF65-F5344CB8AC3E}">
        <p14:creationId xmlns:p14="http://schemas.microsoft.com/office/powerpoint/2010/main" val="1537494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42</a:t>
            </a:fld>
            <a:endParaRPr lang="pt-BR">
              <a:solidFill>
                <a:prstClr val="black"/>
              </a:solidFill>
            </a:endParaRPr>
          </a:p>
        </p:txBody>
      </p:sp>
    </p:spTree>
    <p:extLst>
      <p:ext uri="{BB962C8B-B14F-4D97-AF65-F5344CB8AC3E}">
        <p14:creationId xmlns:p14="http://schemas.microsoft.com/office/powerpoint/2010/main" val="1931080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45</a:t>
            </a:fld>
            <a:endParaRPr lang="pt-BR">
              <a:solidFill>
                <a:prstClr val="black"/>
              </a:solidFill>
            </a:endParaRPr>
          </a:p>
        </p:txBody>
      </p:sp>
    </p:spTree>
    <p:extLst>
      <p:ext uri="{BB962C8B-B14F-4D97-AF65-F5344CB8AC3E}">
        <p14:creationId xmlns:p14="http://schemas.microsoft.com/office/powerpoint/2010/main" val="697136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9</a:t>
            </a:fld>
            <a:endParaRPr lang="pt-BR">
              <a:solidFill>
                <a:prstClr val="black"/>
              </a:solidFill>
            </a:endParaRPr>
          </a:p>
        </p:txBody>
      </p:sp>
    </p:spTree>
    <p:extLst>
      <p:ext uri="{BB962C8B-B14F-4D97-AF65-F5344CB8AC3E}">
        <p14:creationId xmlns:p14="http://schemas.microsoft.com/office/powerpoint/2010/main" val="2626107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46</a:t>
            </a:fld>
            <a:endParaRPr lang="pt-BR">
              <a:solidFill>
                <a:prstClr val="black"/>
              </a:solidFill>
            </a:endParaRPr>
          </a:p>
        </p:txBody>
      </p:sp>
    </p:spTree>
    <p:extLst>
      <p:ext uri="{BB962C8B-B14F-4D97-AF65-F5344CB8AC3E}">
        <p14:creationId xmlns:p14="http://schemas.microsoft.com/office/powerpoint/2010/main" val="315796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47</a:t>
            </a:fld>
            <a:endParaRPr lang="pt-BR">
              <a:solidFill>
                <a:prstClr val="black"/>
              </a:solidFill>
            </a:endParaRPr>
          </a:p>
        </p:txBody>
      </p:sp>
    </p:spTree>
    <p:extLst>
      <p:ext uri="{BB962C8B-B14F-4D97-AF65-F5344CB8AC3E}">
        <p14:creationId xmlns:p14="http://schemas.microsoft.com/office/powerpoint/2010/main" val="2165531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48</a:t>
            </a:fld>
            <a:endParaRPr lang="pt-BR">
              <a:solidFill>
                <a:prstClr val="black"/>
              </a:solidFill>
            </a:endParaRPr>
          </a:p>
        </p:txBody>
      </p:sp>
    </p:spTree>
    <p:extLst>
      <p:ext uri="{BB962C8B-B14F-4D97-AF65-F5344CB8AC3E}">
        <p14:creationId xmlns:p14="http://schemas.microsoft.com/office/powerpoint/2010/main" val="1567302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49</a:t>
            </a:fld>
            <a:endParaRPr lang="pt-BR">
              <a:solidFill>
                <a:prstClr val="black"/>
              </a:solidFill>
            </a:endParaRPr>
          </a:p>
        </p:txBody>
      </p:sp>
    </p:spTree>
    <p:extLst>
      <p:ext uri="{BB962C8B-B14F-4D97-AF65-F5344CB8AC3E}">
        <p14:creationId xmlns:p14="http://schemas.microsoft.com/office/powerpoint/2010/main" val="16103322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8B4C5C9-20C5-42AC-867D-4889340C32D2}" type="slidenum">
              <a:rPr lang="pt-BR" smtClean="0"/>
              <a:pPr/>
              <a:t>51</a:t>
            </a:fld>
            <a:endParaRPr lang="pt-BR"/>
          </a:p>
        </p:txBody>
      </p:sp>
    </p:spTree>
    <p:extLst>
      <p:ext uri="{BB962C8B-B14F-4D97-AF65-F5344CB8AC3E}">
        <p14:creationId xmlns:p14="http://schemas.microsoft.com/office/powerpoint/2010/main" val="2990859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8B4C5C9-20C5-42AC-867D-4889340C32D2}" type="slidenum">
              <a:rPr lang="pt-BR" smtClean="0"/>
              <a:pPr/>
              <a:t>52</a:t>
            </a:fld>
            <a:endParaRPr lang="pt-BR"/>
          </a:p>
        </p:txBody>
      </p:sp>
    </p:spTree>
    <p:extLst>
      <p:ext uri="{BB962C8B-B14F-4D97-AF65-F5344CB8AC3E}">
        <p14:creationId xmlns:p14="http://schemas.microsoft.com/office/powerpoint/2010/main" val="1486903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solidFill>
                <a:srgbClr val="FF0000"/>
              </a:solidFill>
            </a:endParaRPr>
          </a:p>
        </p:txBody>
      </p:sp>
      <p:sp>
        <p:nvSpPr>
          <p:cNvPr id="4" name="Espaço Reservado para Número de Slide 3"/>
          <p:cNvSpPr>
            <a:spLocks noGrp="1"/>
          </p:cNvSpPr>
          <p:nvPr>
            <p:ph type="sldNum" sz="quarter" idx="10"/>
          </p:nvPr>
        </p:nvSpPr>
        <p:spPr/>
        <p:txBody>
          <a:bodyPr/>
          <a:lstStyle/>
          <a:p>
            <a:fld id="{D8B4C5C9-20C5-42AC-867D-4889340C32D2}" type="slidenum">
              <a:rPr lang="pt-BR" smtClean="0"/>
              <a:pPr/>
              <a:t>53</a:t>
            </a:fld>
            <a:endParaRPr lang="pt-BR"/>
          </a:p>
        </p:txBody>
      </p:sp>
    </p:spTree>
    <p:extLst>
      <p:ext uri="{BB962C8B-B14F-4D97-AF65-F5344CB8AC3E}">
        <p14:creationId xmlns:p14="http://schemas.microsoft.com/office/powerpoint/2010/main" val="1196490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D8B4C5C9-20C5-42AC-867D-4889340C32D2}" type="slidenum">
              <a:rPr lang="pt-BR" smtClean="0"/>
              <a:pPr/>
              <a:t>54</a:t>
            </a:fld>
            <a:endParaRPr lang="pt-BR"/>
          </a:p>
        </p:txBody>
      </p:sp>
    </p:spTree>
    <p:extLst>
      <p:ext uri="{BB962C8B-B14F-4D97-AF65-F5344CB8AC3E}">
        <p14:creationId xmlns:p14="http://schemas.microsoft.com/office/powerpoint/2010/main" val="351055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62</a:t>
            </a:fld>
            <a:endParaRPr lang="pt-BR"/>
          </a:p>
        </p:txBody>
      </p:sp>
    </p:spTree>
    <p:extLst>
      <p:ext uri="{BB962C8B-B14F-4D97-AF65-F5344CB8AC3E}">
        <p14:creationId xmlns:p14="http://schemas.microsoft.com/office/powerpoint/2010/main" val="3978521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68</a:t>
            </a:fld>
            <a:endParaRPr lang="pt-BR"/>
          </a:p>
        </p:txBody>
      </p:sp>
    </p:spTree>
    <p:extLst>
      <p:ext uri="{BB962C8B-B14F-4D97-AF65-F5344CB8AC3E}">
        <p14:creationId xmlns:p14="http://schemas.microsoft.com/office/powerpoint/2010/main" val="1543249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REC MS</a:t>
            </a:r>
            <a:r>
              <a:rPr lang="pt-BR" baseline="0" dirty="0" smtClean="0"/>
              <a:t> DEG 24h = BL2</a:t>
            </a:r>
          </a:p>
          <a:p>
            <a:r>
              <a:rPr lang="pt-BR" baseline="0" dirty="0" smtClean="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10</a:t>
            </a:fld>
            <a:endParaRPr lang="pt-BR">
              <a:solidFill>
                <a:prstClr val="black"/>
              </a:solidFill>
            </a:endParaRPr>
          </a:p>
        </p:txBody>
      </p:sp>
    </p:spTree>
    <p:extLst>
      <p:ext uri="{BB962C8B-B14F-4D97-AF65-F5344CB8AC3E}">
        <p14:creationId xmlns:p14="http://schemas.microsoft.com/office/powerpoint/2010/main" val="2576488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69</a:t>
            </a:fld>
            <a:endParaRPr lang="pt-BR"/>
          </a:p>
        </p:txBody>
      </p:sp>
    </p:spTree>
    <p:extLst>
      <p:ext uri="{BB962C8B-B14F-4D97-AF65-F5344CB8AC3E}">
        <p14:creationId xmlns:p14="http://schemas.microsoft.com/office/powerpoint/2010/main" val="323764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70</a:t>
            </a:fld>
            <a:endParaRPr lang="pt-BR"/>
          </a:p>
        </p:txBody>
      </p:sp>
    </p:spTree>
    <p:extLst>
      <p:ext uri="{BB962C8B-B14F-4D97-AF65-F5344CB8AC3E}">
        <p14:creationId xmlns:p14="http://schemas.microsoft.com/office/powerpoint/2010/main" val="2502510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72</a:t>
            </a:fld>
            <a:endParaRPr lang="pt-BR"/>
          </a:p>
        </p:txBody>
      </p:sp>
    </p:spTree>
    <p:extLst>
      <p:ext uri="{BB962C8B-B14F-4D97-AF65-F5344CB8AC3E}">
        <p14:creationId xmlns:p14="http://schemas.microsoft.com/office/powerpoint/2010/main" val="42819914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73</a:t>
            </a:fld>
            <a:endParaRPr lang="pt-BR"/>
          </a:p>
        </p:txBody>
      </p:sp>
    </p:spTree>
    <p:extLst>
      <p:ext uri="{BB962C8B-B14F-4D97-AF65-F5344CB8AC3E}">
        <p14:creationId xmlns:p14="http://schemas.microsoft.com/office/powerpoint/2010/main" val="2732982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74</a:t>
            </a:fld>
            <a:endParaRPr lang="pt-BR"/>
          </a:p>
        </p:txBody>
      </p:sp>
    </p:spTree>
    <p:extLst>
      <p:ext uri="{BB962C8B-B14F-4D97-AF65-F5344CB8AC3E}">
        <p14:creationId xmlns:p14="http://schemas.microsoft.com/office/powerpoint/2010/main" val="42124172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75</a:t>
            </a:fld>
            <a:endParaRPr lang="pt-BR"/>
          </a:p>
        </p:txBody>
      </p:sp>
    </p:spTree>
    <p:extLst>
      <p:ext uri="{BB962C8B-B14F-4D97-AF65-F5344CB8AC3E}">
        <p14:creationId xmlns:p14="http://schemas.microsoft.com/office/powerpoint/2010/main" val="14453343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76</a:t>
            </a:fld>
            <a:endParaRPr lang="pt-BR"/>
          </a:p>
        </p:txBody>
      </p:sp>
    </p:spTree>
    <p:extLst>
      <p:ext uri="{BB962C8B-B14F-4D97-AF65-F5344CB8AC3E}">
        <p14:creationId xmlns:p14="http://schemas.microsoft.com/office/powerpoint/2010/main" val="1781475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77</a:t>
            </a:fld>
            <a:endParaRPr lang="pt-BR"/>
          </a:p>
        </p:txBody>
      </p:sp>
    </p:spTree>
    <p:extLst>
      <p:ext uri="{BB962C8B-B14F-4D97-AF65-F5344CB8AC3E}">
        <p14:creationId xmlns:p14="http://schemas.microsoft.com/office/powerpoint/2010/main" val="1002013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pPr/>
              <a:t>78</a:t>
            </a:fld>
            <a:endParaRPr lang="pt-BR"/>
          </a:p>
        </p:txBody>
      </p:sp>
    </p:spTree>
    <p:extLst>
      <p:ext uri="{BB962C8B-B14F-4D97-AF65-F5344CB8AC3E}">
        <p14:creationId xmlns:p14="http://schemas.microsoft.com/office/powerpoint/2010/main" val="4073942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80</a:t>
            </a:fld>
            <a:endParaRPr lang="pt-BR">
              <a:solidFill>
                <a:prstClr val="black"/>
              </a:solidFill>
            </a:endParaRPr>
          </a:p>
        </p:txBody>
      </p:sp>
    </p:spTree>
    <p:extLst>
      <p:ext uri="{BB962C8B-B14F-4D97-AF65-F5344CB8AC3E}">
        <p14:creationId xmlns:p14="http://schemas.microsoft.com/office/powerpoint/2010/main" val="464715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11</a:t>
            </a:fld>
            <a:endParaRPr lang="pt-BR">
              <a:solidFill>
                <a:prstClr val="black"/>
              </a:solidFill>
            </a:endParaRPr>
          </a:p>
        </p:txBody>
      </p:sp>
    </p:spTree>
    <p:extLst>
      <p:ext uri="{BB962C8B-B14F-4D97-AF65-F5344CB8AC3E}">
        <p14:creationId xmlns:p14="http://schemas.microsoft.com/office/powerpoint/2010/main" val="3077514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B3E42F-31B3-49E0-A454-BD23684A83C3}"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0969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fld id="{85B3E42F-31B3-49E0-A454-BD23684A83C3}" type="slidenum">
              <a:rPr lang="pt-BR" smtClean="0"/>
              <a:t>82</a:t>
            </a:fld>
            <a:endParaRPr lang="pt-BR"/>
          </a:p>
        </p:txBody>
      </p:sp>
    </p:spTree>
    <p:extLst>
      <p:ext uri="{BB962C8B-B14F-4D97-AF65-F5344CB8AC3E}">
        <p14:creationId xmlns:p14="http://schemas.microsoft.com/office/powerpoint/2010/main" val="35337672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Dois silos para cada tratamento</a:t>
            </a:r>
          </a:p>
        </p:txBody>
      </p:sp>
      <p:sp>
        <p:nvSpPr>
          <p:cNvPr id="4" name="Espaço Reservado para Número de Slide 3"/>
          <p:cNvSpPr>
            <a:spLocks noGrp="1"/>
          </p:cNvSpPr>
          <p:nvPr>
            <p:ph type="sldNum" sz="quarter" idx="5"/>
          </p:nvPr>
        </p:nvSpPr>
        <p:spPr/>
        <p:txBody>
          <a:bodyPr/>
          <a:lstStyle/>
          <a:p>
            <a:fld id="{CA092FAA-6FC5-4689-9FA9-AA0184497D81}" type="slidenum">
              <a:rPr lang="pt-BR" smtClean="0"/>
              <a:t>83</a:t>
            </a:fld>
            <a:endParaRPr lang="pt-BR"/>
          </a:p>
        </p:txBody>
      </p:sp>
    </p:spTree>
    <p:extLst>
      <p:ext uri="{BB962C8B-B14F-4D97-AF65-F5344CB8AC3E}">
        <p14:creationId xmlns:p14="http://schemas.microsoft.com/office/powerpoint/2010/main" val="28939158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diets were formulated to attend the bulls requirements to gain </a:t>
            </a:r>
            <a:r>
              <a:rPr lang="en-US" sz="1200" b="1" kern="1200" dirty="0">
                <a:solidFill>
                  <a:schemeClr val="tx1"/>
                </a:solidFill>
                <a:effectLst/>
                <a:latin typeface="+mn-lt"/>
                <a:ea typeface="+mn-ea"/>
                <a:cs typeface="+mn-cs"/>
              </a:rPr>
              <a:t>1.5 kg per day </a:t>
            </a:r>
            <a:r>
              <a:rPr lang="en-US" sz="1200" kern="1200" dirty="0">
                <a:solidFill>
                  <a:schemeClr val="tx1"/>
                </a:solidFill>
                <a:effectLst/>
                <a:latin typeface="+mn-lt"/>
                <a:ea typeface="+mn-ea"/>
                <a:cs typeface="+mn-cs"/>
              </a:rPr>
              <a:t>(NASEM, 2016). Also, diets were formulated to reach the same content of </a:t>
            </a:r>
            <a:r>
              <a:rPr lang="en-US" sz="1200" b="1" kern="1200" dirty="0">
                <a:solidFill>
                  <a:schemeClr val="tx1"/>
                </a:solidFill>
                <a:effectLst/>
                <a:latin typeface="+mn-lt"/>
                <a:ea typeface="+mn-ea"/>
                <a:cs typeface="+mn-cs"/>
              </a:rPr>
              <a:t>NDF from forage (12.58%)</a:t>
            </a:r>
            <a:r>
              <a:rPr lang="en-US" sz="1200" kern="1200" dirty="0">
                <a:solidFill>
                  <a:schemeClr val="tx1"/>
                </a:solidFill>
                <a:effectLst/>
                <a:latin typeface="+mn-lt"/>
                <a:ea typeface="+mn-ea"/>
                <a:cs typeface="+mn-cs"/>
              </a:rPr>
              <a:t> and to be </a:t>
            </a:r>
            <a:r>
              <a:rPr lang="en-US" sz="1200" b="1" kern="1200" dirty="0">
                <a:solidFill>
                  <a:schemeClr val="tx1"/>
                </a:solidFill>
                <a:effectLst/>
                <a:latin typeface="+mn-lt"/>
                <a:ea typeface="+mn-ea"/>
                <a:cs typeface="+mn-cs"/>
              </a:rPr>
              <a:t>iso-protein (13%).</a:t>
            </a:r>
            <a:endParaRPr lang="pt-BR" sz="1200" b="1" kern="1200" dirty="0">
              <a:solidFill>
                <a:schemeClr val="tx1"/>
              </a:solidFill>
              <a:effectLst/>
              <a:latin typeface="+mn-lt"/>
              <a:ea typeface="+mn-ea"/>
              <a:cs typeface="+mn-cs"/>
            </a:endParaRPr>
          </a:p>
          <a:p>
            <a:r>
              <a:rPr lang="pt-BR" dirty="0" err="1"/>
              <a:t>Moensina</a:t>
            </a:r>
            <a:r>
              <a:rPr lang="pt-BR" dirty="0"/>
              <a:t> 30 </a:t>
            </a:r>
            <a:r>
              <a:rPr lang="pt-BR" dirty="0" err="1"/>
              <a:t>ppm</a:t>
            </a:r>
            <a:endParaRPr lang="pt-BR" dirty="0"/>
          </a:p>
        </p:txBody>
      </p:sp>
      <p:sp>
        <p:nvSpPr>
          <p:cNvPr id="4" name="Espaço Reservado para Número de Slide 3"/>
          <p:cNvSpPr>
            <a:spLocks noGrp="1"/>
          </p:cNvSpPr>
          <p:nvPr>
            <p:ph type="sldNum" sz="quarter" idx="5"/>
          </p:nvPr>
        </p:nvSpPr>
        <p:spPr/>
        <p:txBody>
          <a:bodyPr/>
          <a:lstStyle/>
          <a:p>
            <a:fld id="{06D0D321-91C9-4520-AC83-78BC2DB7E23D}" type="slidenum">
              <a:rPr lang="pt-BR" smtClean="0"/>
              <a:t>84</a:t>
            </a:fld>
            <a:endParaRPr lang="pt-BR"/>
          </a:p>
        </p:txBody>
      </p:sp>
    </p:spTree>
    <p:extLst>
      <p:ext uri="{BB962C8B-B14F-4D97-AF65-F5344CB8AC3E}">
        <p14:creationId xmlns:p14="http://schemas.microsoft.com/office/powerpoint/2010/main" val="3708752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Mais fibra na WPCS do que no SNAP, menos amido WPCS do que no SNAP.</a:t>
            </a:r>
          </a:p>
          <a:p>
            <a:endParaRPr lang="pt-BR" dirty="0"/>
          </a:p>
          <a:p>
            <a:r>
              <a:rPr lang="pt-BR" dirty="0" err="1"/>
              <a:t>rNDF</a:t>
            </a:r>
            <a:r>
              <a:rPr lang="pt-BR" dirty="0"/>
              <a:t>, menor para SNAP</a:t>
            </a:r>
          </a:p>
        </p:txBody>
      </p:sp>
      <p:sp>
        <p:nvSpPr>
          <p:cNvPr id="4" name="Espaço Reservado para Número de Slide 3"/>
          <p:cNvSpPr>
            <a:spLocks noGrp="1"/>
          </p:cNvSpPr>
          <p:nvPr>
            <p:ph type="sldNum" sz="quarter" idx="5"/>
          </p:nvPr>
        </p:nvSpPr>
        <p:spPr/>
        <p:txBody>
          <a:bodyPr/>
          <a:lstStyle/>
          <a:p>
            <a:fld id="{06D0D321-91C9-4520-AC83-78BC2DB7E23D}" type="slidenum">
              <a:rPr lang="pt-BR" smtClean="0"/>
              <a:t>85</a:t>
            </a:fld>
            <a:endParaRPr lang="pt-BR"/>
          </a:p>
        </p:txBody>
      </p:sp>
    </p:spTree>
    <p:extLst>
      <p:ext uri="{BB962C8B-B14F-4D97-AF65-F5344CB8AC3E}">
        <p14:creationId xmlns:p14="http://schemas.microsoft.com/office/powerpoint/2010/main" val="3258752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A25582-1239-41DD-AC4B-2FB77D0E1C40}" type="slidenum">
              <a:rPr lang="en-US" smtClean="0"/>
              <a:pPr/>
              <a:t>88</a:t>
            </a:fld>
            <a:endParaRPr lang="en-US"/>
          </a:p>
        </p:txBody>
      </p:sp>
    </p:spTree>
    <p:extLst>
      <p:ext uri="{BB962C8B-B14F-4D97-AF65-F5344CB8AC3E}">
        <p14:creationId xmlns:p14="http://schemas.microsoft.com/office/powerpoint/2010/main" val="1928270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1D327C0-B34B-48BF-89AF-7A83C816C23D}" type="slidenum">
              <a:rPr lang="pt-BR" smtClean="0"/>
              <a:t>89</a:t>
            </a:fld>
            <a:endParaRPr lang="pt-BR"/>
          </a:p>
        </p:txBody>
      </p:sp>
    </p:spTree>
    <p:extLst>
      <p:ext uri="{BB962C8B-B14F-4D97-AF65-F5344CB8AC3E}">
        <p14:creationId xmlns:p14="http://schemas.microsoft.com/office/powerpoint/2010/main" val="3831763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1D327C0-B34B-48BF-89AF-7A83C816C23D}" type="slidenum">
              <a:rPr lang="pt-BR" smtClean="0"/>
              <a:t>91</a:t>
            </a:fld>
            <a:endParaRPr lang="pt-BR"/>
          </a:p>
        </p:txBody>
      </p:sp>
    </p:spTree>
    <p:extLst>
      <p:ext uri="{BB962C8B-B14F-4D97-AF65-F5344CB8AC3E}">
        <p14:creationId xmlns:p14="http://schemas.microsoft.com/office/powerpoint/2010/main" val="20554818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Zinn</a:t>
            </a:r>
            <a:r>
              <a:rPr lang="pt-BR" dirty="0"/>
              <a:t> </a:t>
            </a:r>
            <a:r>
              <a:rPr lang="pt-BR" dirty="0" err="1"/>
              <a:t>and</a:t>
            </a:r>
            <a:r>
              <a:rPr lang="pt-BR" dirty="0"/>
              <a:t> </a:t>
            </a:r>
            <a:r>
              <a:rPr lang="pt-BR" dirty="0" err="1"/>
              <a:t>Shen</a:t>
            </a:r>
            <a:r>
              <a:rPr lang="pt-BR" dirty="0"/>
              <a:t>, 1998</a:t>
            </a:r>
          </a:p>
        </p:txBody>
      </p:sp>
      <p:sp>
        <p:nvSpPr>
          <p:cNvPr id="4" name="Espaço Reservado para Número de Slide 3"/>
          <p:cNvSpPr>
            <a:spLocks noGrp="1"/>
          </p:cNvSpPr>
          <p:nvPr>
            <p:ph type="sldNum" sz="quarter" idx="10"/>
          </p:nvPr>
        </p:nvSpPr>
        <p:spPr/>
        <p:txBody>
          <a:bodyPr/>
          <a:lstStyle/>
          <a:p>
            <a:fld id="{85B3E42F-31B3-49E0-A454-BD23684A83C3}" type="slidenum">
              <a:rPr lang="pt-BR" smtClean="0"/>
              <a:t>92</a:t>
            </a:fld>
            <a:endParaRPr lang="pt-BR"/>
          </a:p>
        </p:txBody>
      </p:sp>
    </p:spTree>
    <p:extLst>
      <p:ext uri="{BB962C8B-B14F-4D97-AF65-F5344CB8AC3E}">
        <p14:creationId xmlns:p14="http://schemas.microsoft.com/office/powerpoint/2010/main" val="34645821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err="1"/>
              <a:t>Zinn</a:t>
            </a:r>
            <a:r>
              <a:rPr lang="pt-BR" dirty="0"/>
              <a:t> </a:t>
            </a:r>
            <a:r>
              <a:rPr lang="pt-BR" dirty="0" err="1"/>
              <a:t>and</a:t>
            </a:r>
            <a:r>
              <a:rPr lang="pt-BR" dirty="0"/>
              <a:t> </a:t>
            </a:r>
            <a:r>
              <a:rPr lang="pt-BR" dirty="0" err="1"/>
              <a:t>Shen</a:t>
            </a:r>
            <a:r>
              <a:rPr lang="pt-BR" dirty="0"/>
              <a:t>, 1998</a:t>
            </a:r>
          </a:p>
          <a:p>
            <a:endParaRPr lang="pt-BR" dirty="0"/>
          </a:p>
        </p:txBody>
      </p:sp>
      <p:sp>
        <p:nvSpPr>
          <p:cNvPr id="4" name="Espaço Reservado para Número de Slide 3"/>
          <p:cNvSpPr>
            <a:spLocks noGrp="1"/>
          </p:cNvSpPr>
          <p:nvPr>
            <p:ph type="sldNum" sz="quarter" idx="10"/>
          </p:nvPr>
        </p:nvSpPr>
        <p:spPr/>
        <p:txBody>
          <a:bodyPr/>
          <a:lstStyle/>
          <a:p>
            <a:fld id="{85B3E42F-31B3-49E0-A454-BD23684A83C3}" type="slidenum">
              <a:rPr lang="pt-BR" smtClean="0"/>
              <a:t>93</a:t>
            </a:fld>
            <a:endParaRPr lang="pt-BR"/>
          </a:p>
        </p:txBody>
      </p:sp>
    </p:spTree>
    <p:extLst>
      <p:ext uri="{BB962C8B-B14F-4D97-AF65-F5344CB8AC3E}">
        <p14:creationId xmlns:p14="http://schemas.microsoft.com/office/powerpoint/2010/main" val="18443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Outro</a:t>
            </a:r>
            <a:r>
              <a:rPr lang="pt-BR" baseline="0" dirty="0"/>
              <a:t> dado que pode suportam a degradação da matriz protéica e o aumento da PB solúvel ao longo do período de armazenamento. Assim, o teor de nitrogênio amoniacal e PB solúvel está positivamente relacionado com a digestibilidade de amido.</a:t>
            </a:r>
          </a:p>
          <a:p>
            <a:endParaRPr lang="pt-BR" dirty="0"/>
          </a:p>
        </p:txBody>
      </p:sp>
      <p:sp>
        <p:nvSpPr>
          <p:cNvPr id="4" name="Espaço Reservado para Número de Slide 3"/>
          <p:cNvSpPr>
            <a:spLocks noGrp="1"/>
          </p:cNvSpPr>
          <p:nvPr>
            <p:ph type="sldNum" sz="quarter" idx="10"/>
          </p:nvPr>
        </p:nvSpPr>
        <p:spPr/>
        <p:txBody>
          <a:bodyPr/>
          <a:lstStyle/>
          <a:p>
            <a:fld id="{2C13B03D-F38E-4597-8898-6E873E158844}" type="slidenum">
              <a:rPr lang="pt-BR" smtClean="0"/>
              <a:t>15</a:t>
            </a:fld>
            <a:endParaRPr lang="pt-BR"/>
          </a:p>
        </p:txBody>
      </p:sp>
    </p:spTree>
    <p:extLst>
      <p:ext uri="{BB962C8B-B14F-4D97-AF65-F5344CB8AC3E}">
        <p14:creationId xmlns:p14="http://schemas.microsoft.com/office/powerpoint/2010/main" val="1621664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1D327C0-B34B-48BF-89AF-7A83C816C23D}" type="slidenum">
              <a:rPr lang="pt-BR" smtClean="0"/>
              <a:t>95</a:t>
            </a:fld>
            <a:endParaRPr lang="pt-BR"/>
          </a:p>
        </p:txBody>
      </p:sp>
    </p:spTree>
    <p:extLst>
      <p:ext uri="{BB962C8B-B14F-4D97-AF65-F5344CB8AC3E}">
        <p14:creationId xmlns:p14="http://schemas.microsoft.com/office/powerpoint/2010/main" val="1435431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1D327C0-B34B-48BF-89AF-7A83C816C23D}" type="slidenum">
              <a:rPr lang="pt-BR" smtClean="0"/>
              <a:t>96</a:t>
            </a:fld>
            <a:endParaRPr lang="pt-BR"/>
          </a:p>
        </p:txBody>
      </p:sp>
    </p:spTree>
    <p:extLst>
      <p:ext uri="{BB962C8B-B14F-4D97-AF65-F5344CB8AC3E}">
        <p14:creationId xmlns:p14="http://schemas.microsoft.com/office/powerpoint/2010/main" val="5700681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97</a:t>
            </a:fld>
            <a:endParaRPr lang="pt-BR">
              <a:solidFill>
                <a:prstClr val="black"/>
              </a:solidFill>
            </a:endParaRPr>
          </a:p>
        </p:txBody>
      </p:sp>
    </p:spTree>
    <p:extLst>
      <p:ext uri="{BB962C8B-B14F-4D97-AF65-F5344CB8AC3E}">
        <p14:creationId xmlns:p14="http://schemas.microsoft.com/office/powerpoint/2010/main" val="38776837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fld id="{0E63A62D-D0E2-47CF-9091-830F27B998CC}" type="slidenum">
              <a:rPr lang="pt-BR" smtClean="0">
                <a:solidFill>
                  <a:prstClr val="black"/>
                </a:solidFill>
              </a:rPr>
              <a:pPr/>
              <a:t>102</a:t>
            </a:fld>
            <a:endParaRPr lang="pt-BR">
              <a:solidFill>
                <a:prstClr val="black"/>
              </a:solidFill>
            </a:endParaRPr>
          </a:p>
        </p:txBody>
      </p:sp>
    </p:spTree>
    <p:extLst>
      <p:ext uri="{BB962C8B-B14F-4D97-AF65-F5344CB8AC3E}">
        <p14:creationId xmlns:p14="http://schemas.microsoft.com/office/powerpoint/2010/main" val="37402320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3A62D-D0E2-47CF-9091-830F27B998CC}"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17603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371600" y="1143000"/>
            <a:ext cx="4114800" cy="3086100"/>
          </a:xfrm>
        </p:spPr>
      </p:sp>
      <p:sp>
        <p:nvSpPr>
          <p:cNvPr id="3" name="Espaço Reservado para Anotações 2"/>
          <p:cNvSpPr>
            <a:spLocks noGrp="1"/>
          </p:cNvSpPr>
          <p:nvPr>
            <p:ph type="body" idx="1"/>
          </p:nvPr>
        </p:nvSpPr>
        <p:spPr/>
        <p:txBody>
          <a:bodyPr/>
          <a:lstStyle/>
          <a:p>
            <a:r>
              <a:rPr lang="pt-BR" dirty="0"/>
              <a:t>REC MS</a:t>
            </a:r>
            <a:r>
              <a:rPr lang="pt-BR" baseline="0" dirty="0"/>
              <a:t> DEG 24h = BL2</a:t>
            </a:r>
          </a:p>
          <a:p>
            <a:r>
              <a:rPr lang="pt-BR" baseline="0" dirty="0"/>
              <a:t>REC MS DEG 48h = BLQ2</a:t>
            </a:r>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3A62D-D0E2-47CF-9091-830F27B998CC}"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032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105</a:t>
            </a:fld>
            <a:endParaRPr lang="pt-BR"/>
          </a:p>
        </p:txBody>
      </p:sp>
    </p:spTree>
    <p:extLst>
      <p:ext uri="{BB962C8B-B14F-4D97-AF65-F5344CB8AC3E}">
        <p14:creationId xmlns:p14="http://schemas.microsoft.com/office/powerpoint/2010/main" val="10735088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DD28ADF-EE18-46C5-BD77-76A44214D1F9}" type="slidenum">
              <a:rPr lang="pt-BR" smtClean="0"/>
              <a:pPr/>
              <a:t>107</a:t>
            </a:fld>
            <a:endParaRPr lang="pt-BR"/>
          </a:p>
        </p:txBody>
      </p:sp>
    </p:spTree>
    <p:extLst>
      <p:ext uri="{BB962C8B-B14F-4D97-AF65-F5344CB8AC3E}">
        <p14:creationId xmlns:p14="http://schemas.microsoft.com/office/powerpoint/2010/main" val="2306556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a:t>
            </a:r>
            <a:r>
              <a:rPr lang="pt-BR" baseline="0" dirty="0"/>
              <a:t> consequência da quebra da matriz protéica, a concentração de NH3 é função da extensão da fermentação. </a:t>
            </a:r>
            <a:endParaRPr lang="pt-BR" dirty="0"/>
          </a:p>
        </p:txBody>
      </p:sp>
      <p:sp>
        <p:nvSpPr>
          <p:cNvPr id="4" name="Espaço Reservado para Número de Slide 3"/>
          <p:cNvSpPr>
            <a:spLocks noGrp="1"/>
          </p:cNvSpPr>
          <p:nvPr>
            <p:ph type="sldNum" sz="quarter" idx="10"/>
          </p:nvPr>
        </p:nvSpPr>
        <p:spPr/>
        <p:txBody>
          <a:bodyPr/>
          <a:lstStyle/>
          <a:p>
            <a:fld id="{2C13B03D-F38E-4597-8898-6E873E158844}" type="slidenum">
              <a:rPr lang="pt-BR" smtClean="0"/>
              <a:t>16</a:t>
            </a:fld>
            <a:endParaRPr lang="pt-BR"/>
          </a:p>
        </p:txBody>
      </p:sp>
    </p:spTree>
    <p:extLst>
      <p:ext uri="{BB962C8B-B14F-4D97-AF65-F5344CB8AC3E}">
        <p14:creationId xmlns:p14="http://schemas.microsoft.com/office/powerpoint/2010/main" val="206856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 relação ao pH</a:t>
            </a:r>
            <a:r>
              <a:rPr lang="pt-BR" baseline="0" dirty="0"/>
              <a:t>, ao longo do período de armazenamento, as silagens que partiram de pH maior que 6, apresentaram estabilização após 7 dias de ensilagem, contudo silagens de GSR apresentaram valores de pH de 4,7 enquanto as silagens de GU e PI apresentaram pH entre 4,1 e 4,2</a:t>
            </a:r>
          </a:p>
          <a:p>
            <a:r>
              <a:rPr lang="pt-BR" baseline="0" dirty="0"/>
              <a:t>Em silagens de planta inteira pH entre 3,8 e 4,2 são considerados adequados já que nessa faixa há restrição de moo indesejáveis.</a:t>
            </a:r>
            <a:endParaRPr lang="pt-BR" dirty="0"/>
          </a:p>
        </p:txBody>
      </p:sp>
      <p:sp>
        <p:nvSpPr>
          <p:cNvPr id="4" name="Espaço Reservado para Número de Slide 3"/>
          <p:cNvSpPr>
            <a:spLocks noGrp="1"/>
          </p:cNvSpPr>
          <p:nvPr>
            <p:ph type="sldNum" sz="quarter" idx="10"/>
          </p:nvPr>
        </p:nvSpPr>
        <p:spPr/>
        <p:txBody>
          <a:bodyPr/>
          <a:lstStyle/>
          <a:p>
            <a:fld id="{2C13B03D-F38E-4597-8898-6E873E158844}" type="slidenum">
              <a:rPr lang="pt-BR" smtClean="0"/>
              <a:t>17</a:t>
            </a:fld>
            <a:endParaRPr lang="pt-BR"/>
          </a:p>
        </p:txBody>
      </p:sp>
    </p:spTree>
    <p:extLst>
      <p:ext uri="{BB962C8B-B14F-4D97-AF65-F5344CB8AC3E}">
        <p14:creationId xmlns:p14="http://schemas.microsoft.com/office/powerpoint/2010/main" val="1232453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 relação ao perfil fermentativo</a:t>
            </a:r>
            <a:r>
              <a:rPr lang="pt-BR" baseline="0" dirty="0"/>
              <a:t> das silagens. Durante a fermentação as bactérias fermentam carboidratos solúveis para produção de ácido lático e consequentemente queda do pH. Ao longo do período de armazenamento as silagens de PI apresentaram maior teor de ácido lático em relação as SG e GSR. Essa produção de ácido lático ajuda a preservar a massa ensilada.</a:t>
            </a:r>
            <a:endParaRPr lang="pt-BR" dirty="0"/>
          </a:p>
        </p:txBody>
      </p:sp>
      <p:sp>
        <p:nvSpPr>
          <p:cNvPr id="4" name="Espaço Reservado para Número de Slide 3"/>
          <p:cNvSpPr>
            <a:spLocks noGrp="1"/>
          </p:cNvSpPr>
          <p:nvPr>
            <p:ph type="sldNum" sz="quarter" idx="10"/>
          </p:nvPr>
        </p:nvSpPr>
        <p:spPr/>
        <p:txBody>
          <a:bodyPr/>
          <a:lstStyle/>
          <a:p>
            <a:fld id="{2C13B03D-F38E-4597-8898-6E873E158844}" type="slidenum">
              <a:rPr lang="pt-BR" smtClean="0"/>
              <a:t>18</a:t>
            </a:fld>
            <a:endParaRPr lang="pt-BR"/>
          </a:p>
        </p:txBody>
      </p:sp>
    </p:spTree>
    <p:extLst>
      <p:ext uri="{BB962C8B-B14F-4D97-AF65-F5344CB8AC3E}">
        <p14:creationId xmlns:p14="http://schemas.microsoft.com/office/powerpoint/2010/main" val="2403473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 relações aos teores de ácido</a:t>
            </a:r>
            <a:r>
              <a:rPr lang="pt-BR" baseline="0" dirty="0"/>
              <a:t> acético, as silagens de PI também obtiveram maiores teores. O ácido acético reduz o crescimento de fungos e leveduras.</a:t>
            </a:r>
            <a:endParaRPr lang="pt-BR" dirty="0"/>
          </a:p>
        </p:txBody>
      </p:sp>
      <p:sp>
        <p:nvSpPr>
          <p:cNvPr id="4" name="Espaço Reservado para Número de Slide 3"/>
          <p:cNvSpPr>
            <a:spLocks noGrp="1"/>
          </p:cNvSpPr>
          <p:nvPr>
            <p:ph type="sldNum" sz="quarter" idx="10"/>
          </p:nvPr>
        </p:nvSpPr>
        <p:spPr/>
        <p:txBody>
          <a:bodyPr/>
          <a:lstStyle/>
          <a:p>
            <a:fld id="{2C13B03D-F38E-4597-8898-6E873E158844}" type="slidenum">
              <a:rPr lang="pt-BR" smtClean="0"/>
              <a:t>19</a:t>
            </a:fld>
            <a:endParaRPr lang="pt-BR"/>
          </a:p>
        </p:txBody>
      </p:sp>
    </p:spTree>
    <p:extLst>
      <p:ext uri="{BB962C8B-B14F-4D97-AF65-F5344CB8AC3E}">
        <p14:creationId xmlns:p14="http://schemas.microsoft.com/office/powerpoint/2010/main" val="224508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D10F92B6-C4DE-480F-9027-80BE12317C05}" type="datetimeFigureOut">
              <a:rPr lang="pt-BR" smtClean="0"/>
              <a:t>29/11/2021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10F92B6-C4DE-480F-9027-80BE12317C05}" type="datetimeFigureOut">
              <a:rPr lang="pt-BR" smtClean="0"/>
              <a:t>29/11/2021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10F92B6-C4DE-480F-9027-80BE12317C05}" type="datetimeFigureOut">
              <a:rPr lang="pt-BR" smtClean="0"/>
              <a:t>29/11/2021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57239AF-2470-4180-B436-5FF887EE37D2}"/>
              </a:ext>
            </a:extLst>
          </p:cNvPr>
          <p:cNvSpPr>
            <a:spLocks noGrp="1"/>
          </p:cNvSpPr>
          <p:nvPr>
            <p:ph type="ctrTitle"/>
          </p:nvPr>
        </p:nvSpPr>
        <p:spPr>
          <a:xfrm>
            <a:off x="1143000" y="1122363"/>
            <a:ext cx="6858000" cy="23876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a16="http://schemas.microsoft.com/office/drawing/2014/main" xmlns="" id="{C2ABE03E-1E56-465A-925D-0805580EEFD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CB00D1C8-6F07-44F8-90A6-AA715D14AB86}"/>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29/11/2021</a:t>
            </a:fld>
            <a:endParaRPr lang="pt-BR">
              <a:solidFill>
                <a:prstClr val="black">
                  <a:tint val="75000"/>
                </a:prstClr>
              </a:solidFill>
            </a:endParaRPr>
          </a:p>
        </p:txBody>
      </p:sp>
      <p:sp>
        <p:nvSpPr>
          <p:cNvPr id="5" name="Espaço Reservado para Rodapé 4">
            <a:extLst>
              <a:ext uri="{FF2B5EF4-FFF2-40B4-BE49-F238E27FC236}">
                <a16:creationId xmlns:a16="http://schemas.microsoft.com/office/drawing/2014/main" xmlns="" id="{69323DB6-8970-419B-BC45-463CA50ECC9D}"/>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a16="http://schemas.microsoft.com/office/drawing/2014/main" xmlns="" id="{6C91E7A8-E91E-4EA4-9D8E-DD7C2607262A}"/>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212670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A2B9DCC-045B-4F3F-BFE3-12341038E1A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7274CE7B-A1C4-48ED-A458-A4E0DB0989B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D5EA0B83-6021-4760-9BFE-65424ED1960D}"/>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29/11/2021</a:t>
            </a:fld>
            <a:endParaRPr lang="pt-BR">
              <a:solidFill>
                <a:prstClr val="black">
                  <a:tint val="75000"/>
                </a:prstClr>
              </a:solidFill>
            </a:endParaRPr>
          </a:p>
        </p:txBody>
      </p:sp>
      <p:sp>
        <p:nvSpPr>
          <p:cNvPr id="5" name="Espaço Reservado para Rodapé 4">
            <a:extLst>
              <a:ext uri="{FF2B5EF4-FFF2-40B4-BE49-F238E27FC236}">
                <a16:creationId xmlns:a16="http://schemas.microsoft.com/office/drawing/2014/main" xmlns="" id="{197524EF-DBBF-46E4-97F1-420CAF726923}"/>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a16="http://schemas.microsoft.com/office/drawing/2014/main" xmlns="" id="{16349861-8853-4D4B-8FAF-BF883A183052}"/>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143623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4EF85D9-D979-4C53-A5EE-A180574EB1D4}"/>
              </a:ext>
            </a:extLst>
          </p:cNvPr>
          <p:cNvSpPr>
            <a:spLocks noGrp="1"/>
          </p:cNvSpPr>
          <p:nvPr>
            <p:ph type="title"/>
          </p:nvPr>
        </p:nvSpPr>
        <p:spPr>
          <a:xfrm>
            <a:off x="623888" y="1709739"/>
            <a:ext cx="7886700" cy="2852737"/>
          </a:xfrm>
        </p:spPr>
        <p:txBody>
          <a:bodyPr anchor="b"/>
          <a:lstStyle>
            <a:lvl1pPr>
              <a:defRPr sz="4500"/>
            </a:lvl1pPr>
          </a:lstStyle>
          <a:p>
            <a:r>
              <a:rPr lang="pt-BR"/>
              <a:t>Clique para editar o título Mestre</a:t>
            </a:r>
          </a:p>
        </p:txBody>
      </p:sp>
      <p:sp>
        <p:nvSpPr>
          <p:cNvPr id="3" name="Espaço Reservado para Texto 2">
            <a:extLst>
              <a:ext uri="{FF2B5EF4-FFF2-40B4-BE49-F238E27FC236}">
                <a16:creationId xmlns:a16="http://schemas.microsoft.com/office/drawing/2014/main" xmlns="" id="{BCE0C76B-6D70-493C-8499-F849D0D370C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xmlns="" id="{E08430D3-6968-4C29-BDFD-52FDF84B05DC}"/>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29/11/2021</a:t>
            </a:fld>
            <a:endParaRPr lang="pt-BR">
              <a:solidFill>
                <a:prstClr val="black">
                  <a:tint val="75000"/>
                </a:prstClr>
              </a:solidFill>
            </a:endParaRPr>
          </a:p>
        </p:txBody>
      </p:sp>
      <p:sp>
        <p:nvSpPr>
          <p:cNvPr id="5" name="Espaço Reservado para Rodapé 4">
            <a:extLst>
              <a:ext uri="{FF2B5EF4-FFF2-40B4-BE49-F238E27FC236}">
                <a16:creationId xmlns:a16="http://schemas.microsoft.com/office/drawing/2014/main" xmlns="" id="{E43613F1-FE7D-4F34-A46E-4687288B26DD}"/>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a16="http://schemas.microsoft.com/office/drawing/2014/main" xmlns="" id="{3F2A352D-397C-4808-9B89-4BED22457279}"/>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06669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809208B-C921-483C-AD8A-BCF434C021C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CEF40057-C77D-4AAD-99E2-7600BA1E3702}"/>
              </a:ext>
            </a:extLst>
          </p:cNvPr>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xmlns="" id="{46EC4B9E-1787-400B-A3E1-BDA0590A2058}"/>
              </a:ext>
            </a:extLst>
          </p:cNvPr>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xmlns="" id="{45220685-C88A-4BD9-A266-BC6A6B734E2F}"/>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29/11/2021</a:t>
            </a:fld>
            <a:endParaRPr lang="pt-BR">
              <a:solidFill>
                <a:prstClr val="black">
                  <a:tint val="75000"/>
                </a:prstClr>
              </a:solidFill>
            </a:endParaRPr>
          </a:p>
        </p:txBody>
      </p:sp>
      <p:sp>
        <p:nvSpPr>
          <p:cNvPr id="6" name="Espaço Reservado para Rodapé 5">
            <a:extLst>
              <a:ext uri="{FF2B5EF4-FFF2-40B4-BE49-F238E27FC236}">
                <a16:creationId xmlns:a16="http://schemas.microsoft.com/office/drawing/2014/main" xmlns="" id="{D736ADF2-32E9-4408-851A-0FA028930E5E}"/>
              </a:ext>
            </a:extLst>
          </p:cNvPr>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a:extLst>
              <a:ext uri="{FF2B5EF4-FFF2-40B4-BE49-F238E27FC236}">
                <a16:creationId xmlns:a16="http://schemas.microsoft.com/office/drawing/2014/main" xmlns="" id="{ECBCD9A6-77AE-43F2-9DF2-AA46E5C2ADF9}"/>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29428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3E90712-1398-4DEE-9D63-A444CA858762}"/>
              </a:ext>
            </a:extLst>
          </p:cNvPr>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xmlns="" id="{F3DF1FFB-D71A-40CA-8883-485A9F5E3D5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xmlns="" id="{25833D65-3C61-4A38-B18F-8084A587BDAF}"/>
              </a:ext>
            </a:extLst>
          </p:cNvPr>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xmlns="" id="{9C20DCDC-D72B-4FAA-A862-22AF9F39FC8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xmlns="" id="{FD8A8B24-5C7E-4F77-99E0-7601981D0EBD}"/>
              </a:ext>
            </a:extLst>
          </p:cNvPr>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xmlns="" id="{30DB6B21-B01C-4E69-91D4-9935B36FE38B}"/>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29/11/2021</a:t>
            </a:fld>
            <a:endParaRPr lang="pt-BR">
              <a:solidFill>
                <a:prstClr val="black">
                  <a:tint val="75000"/>
                </a:prstClr>
              </a:solidFill>
            </a:endParaRPr>
          </a:p>
        </p:txBody>
      </p:sp>
      <p:sp>
        <p:nvSpPr>
          <p:cNvPr id="8" name="Espaço Reservado para Rodapé 7">
            <a:extLst>
              <a:ext uri="{FF2B5EF4-FFF2-40B4-BE49-F238E27FC236}">
                <a16:creationId xmlns:a16="http://schemas.microsoft.com/office/drawing/2014/main" xmlns="" id="{3B6C6B48-73B7-4FDB-A473-87070EFA2523}"/>
              </a:ext>
            </a:extLst>
          </p:cNvPr>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a:extLst>
              <a:ext uri="{FF2B5EF4-FFF2-40B4-BE49-F238E27FC236}">
                <a16:creationId xmlns:a16="http://schemas.microsoft.com/office/drawing/2014/main" xmlns="" id="{8983936B-740F-4213-8D36-9A9E02D5CA8E}"/>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4294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C4E8F16-8072-434E-8EDD-DAD7DF2E1C7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xmlns="" id="{56C58D66-B3CE-4970-A981-3716B5C29E55}"/>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29/11/2021</a:t>
            </a:fld>
            <a:endParaRPr lang="pt-BR">
              <a:solidFill>
                <a:prstClr val="black">
                  <a:tint val="75000"/>
                </a:prstClr>
              </a:solidFill>
            </a:endParaRPr>
          </a:p>
        </p:txBody>
      </p:sp>
      <p:sp>
        <p:nvSpPr>
          <p:cNvPr id="4" name="Espaço Reservado para Rodapé 3">
            <a:extLst>
              <a:ext uri="{FF2B5EF4-FFF2-40B4-BE49-F238E27FC236}">
                <a16:creationId xmlns:a16="http://schemas.microsoft.com/office/drawing/2014/main" xmlns="" id="{78D19E02-5DCC-45E5-B3A6-882F669416F3}"/>
              </a:ext>
            </a:extLst>
          </p:cNvPr>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a:extLst>
              <a:ext uri="{FF2B5EF4-FFF2-40B4-BE49-F238E27FC236}">
                <a16:creationId xmlns:a16="http://schemas.microsoft.com/office/drawing/2014/main" xmlns="" id="{ADF0BFFB-6AD4-47D1-A8F7-198CD765CDFF}"/>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83998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6D2625CF-8866-4FCF-82D3-186C42850640}"/>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29/11/2021</a:t>
            </a:fld>
            <a:endParaRPr lang="pt-BR">
              <a:solidFill>
                <a:prstClr val="black">
                  <a:tint val="75000"/>
                </a:prstClr>
              </a:solidFill>
            </a:endParaRPr>
          </a:p>
        </p:txBody>
      </p:sp>
      <p:sp>
        <p:nvSpPr>
          <p:cNvPr id="3" name="Espaço Reservado para Rodapé 2">
            <a:extLst>
              <a:ext uri="{FF2B5EF4-FFF2-40B4-BE49-F238E27FC236}">
                <a16:creationId xmlns:a16="http://schemas.microsoft.com/office/drawing/2014/main" xmlns="" id="{23FA292F-8C51-43F5-B9E9-7D164C4511DA}"/>
              </a:ext>
            </a:extLst>
          </p:cNvPr>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a:extLst>
              <a:ext uri="{FF2B5EF4-FFF2-40B4-BE49-F238E27FC236}">
                <a16:creationId xmlns:a16="http://schemas.microsoft.com/office/drawing/2014/main" xmlns="" id="{2128DFBF-8DAA-4110-98BE-2199B026AA5A}"/>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862126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42EF138-3DC9-4500-93F4-66D2F4B37CA9}"/>
              </a:ext>
            </a:extLst>
          </p:cNvPr>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Conteúdo 2">
            <a:extLst>
              <a:ext uri="{FF2B5EF4-FFF2-40B4-BE49-F238E27FC236}">
                <a16:creationId xmlns:a16="http://schemas.microsoft.com/office/drawing/2014/main" xmlns="" id="{F6DE32D0-61F4-48F5-A3C4-5445661DA81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xmlns="" id="{DD1DE7B9-ED79-4ECF-9A5D-D6C9FC4FF36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xmlns="" id="{32B46CC5-02B5-44FD-B034-64C5B6009312}"/>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29/11/2021</a:t>
            </a:fld>
            <a:endParaRPr lang="pt-BR">
              <a:solidFill>
                <a:prstClr val="black">
                  <a:tint val="75000"/>
                </a:prstClr>
              </a:solidFill>
            </a:endParaRPr>
          </a:p>
        </p:txBody>
      </p:sp>
      <p:sp>
        <p:nvSpPr>
          <p:cNvPr id="6" name="Espaço Reservado para Rodapé 5">
            <a:extLst>
              <a:ext uri="{FF2B5EF4-FFF2-40B4-BE49-F238E27FC236}">
                <a16:creationId xmlns:a16="http://schemas.microsoft.com/office/drawing/2014/main" xmlns="" id="{3F487B12-DEA5-4C38-A942-65C927190516}"/>
              </a:ext>
            </a:extLst>
          </p:cNvPr>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a:extLst>
              <a:ext uri="{FF2B5EF4-FFF2-40B4-BE49-F238E27FC236}">
                <a16:creationId xmlns:a16="http://schemas.microsoft.com/office/drawing/2014/main" xmlns="" id="{6ACBE049-0E90-4E71-9223-320819F14D13}"/>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36212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10F92B6-C4DE-480F-9027-80BE12317C05}" type="datetimeFigureOut">
              <a:rPr lang="pt-BR" smtClean="0"/>
              <a:t>29/11/2021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t>‹nº›</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A848B8E-A4C3-4DBA-B41A-E5D92FCE513F}"/>
              </a:ext>
            </a:extLst>
          </p:cNvPr>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Imagem 2">
            <a:extLst>
              <a:ext uri="{FF2B5EF4-FFF2-40B4-BE49-F238E27FC236}">
                <a16:creationId xmlns:a16="http://schemas.microsoft.com/office/drawing/2014/main" xmlns="" id="{16AAEC1F-DA3F-4C2B-BEB7-DA85694BE2B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a:extLst>
              <a:ext uri="{FF2B5EF4-FFF2-40B4-BE49-F238E27FC236}">
                <a16:creationId xmlns:a16="http://schemas.microsoft.com/office/drawing/2014/main" xmlns="" id="{719F8C7E-C6B7-44C0-870F-45282C2183C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xmlns="" id="{F794C5C2-DF02-4E4F-A669-EB82A35EC167}"/>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29/11/2021</a:t>
            </a:fld>
            <a:endParaRPr lang="pt-BR">
              <a:solidFill>
                <a:prstClr val="black">
                  <a:tint val="75000"/>
                </a:prstClr>
              </a:solidFill>
            </a:endParaRPr>
          </a:p>
        </p:txBody>
      </p:sp>
      <p:sp>
        <p:nvSpPr>
          <p:cNvPr id="6" name="Espaço Reservado para Rodapé 5">
            <a:extLst>
              <a:ext uri="{FF2B5EF4-FFF2-40B4-BE49-F238E27FC236}">
                <a16:creationId xmlns:a16="http://schemas.microsoft.com/office/drawing/2014/main" xmlns="" id="{59B0A304-B453-4F00-85B8-0352DE092CF3}"/>
              </a:ext>
            </a:extLst>
          </p:cNvPr>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a:extLst>
              <a:ext uri="{FF2B5EF4-FFF2-40B4-BE49-F238E27FC236}">
                <a16:creationId xmlns:a16="http://schemas.microsoft.com/office/drawing/2014/main" xmlns="" id="{93576DDC-A936-436B-AF24-519722574ADD}"/>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802364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9D7E060-A805-43D9-81C6-082E5054546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3F54F925-3E4F-4306-A40A-89B127D6C832}"/>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F5D125EA-072A-4278-A888-8A2D1E0D71E0}"/>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29/11/2021</a:t>
            </a:fld>
            <a:endParaRPr lang="pt-BR">
              <a:solidFill>
                <a:prstClr val="black">
                  <a:tint val="75000"/>
                </a:prstClr>
              </a:solidFill>
            </a:endParaRPr>
          </a:p>
        </p:txBody>
      </p:sp>
      <p:sp>
        <p:nvSpPr>
          <p:cNvPr id="5" name="Espaço Reservado para Rodapé 4">
            <a:extLst>
              <a:ext uri="{FF2B5EF4-FFF2-40B4-BE49-F238E27FC236}">
                <a16:creationId xmlns:a16="http://schemas.microsoft.com/office/drawing/2014/main" xmlns="" id="{942CA8CB-030B-4595-BF0B-BEAEA458C27A}"/>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a16="http://schemas.microsoft.com/office/drawing/2014/main" xmlns="" id="{0B20F830-65CF-4257-A214-CE74E82C9198}"/>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89977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6B1981D1-7A5A-415B-9C0B-6104CF05416A}"/>
              </a:ext>
            </a:extLst>
          </p:cNvPr>
          <p:cNvSpPr>
            <a:spLocks noGrp="1"/>
          </p:cNvSpPr>
          <p:nvPr>
            <p:ph type="title" orient="vert"/>
          </p:nvPr>
        </p:nvSpPr>
        <p:spPr>
          <a:xfrm>
            <a:off x="6543675" y="365125"/>
            <a:ext cx="1971675"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F5B9219A-1B86-4F91-B167-45CA19F4DAAD}"/>
              </a:ext>
            </a:extLst>
          </p:cNvPr>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044287F9-1CC1-43AE-8F55-6D1B3AB76ED7}"/>
              </a:ext>
            </a:extLst>
          </p:cNvPr>
          <p:cNvSpPr>
            <a:spLocks noGrp="1"/>
          </p:cNvSpPr>
          <p:nvPr>
            <p:ph type="dt" sz="half" idx="10"/>
          </p:nvPr>
        </p:nvSpPr>
        <p:spPr/>
        <p:txBody>
          <a:bodyPr/>
          <a:lstStyle/>
          <a:p>
            <a:fld id="{A62476CD-90E2-4ACF-AA6A-E78C329684F0}" type="datetimeFigureOut">
              <a:rPr lang="pt-BR" smtClean="0">
                <a:solidFill>
                  <a:prstClr val="black">
                    <a:tint val="75000"/>
                  </a:prstClr>
                </a:solidFill>
              </a:rPr>
              <a:pPr/>
              <a:t>29/11/2021</a:t>
            </a:fld>
            <a:endParaRPr lang="pt-BR">
              <a:solidFill>
                <a:prstClr val="black">
                  <a:tint val="75000"/>
                </a:prstClr>
              </a:solidFill>
            </a:endParaRPr>
          </a:p>
        </p:txBody>
      </p:sp>
      <p:sp>
        <p:nvSpPr>
          <p:cNvPr id="5" name="Espaço Reservado para Rodapé 4">
            <a:extLst>
              <a:ext uri="{FF2B5EF4-FFF2-40B4-BE49-F238E27FC236}">
                <a16:creationId xmlns:a16="http://schemas.microsoft.com/office/drawing/2014/main" xmlns="" id="{DDFE65F2-5E32-4AB8-ACE7-236D882745A4}"/>
              </a:ext>
            </a:extLst>
          </p:cNvPr>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a:extLst>
              <a:ext uri="{FF2B5EF4-FFF2-40B4-BE49-F238E27FC236}">
                <a16:creationId xmlns:a16="http://schemas.microsoft.com/office/drawing/2014/main" xmlns="" id="{EAC6F026-6049-4355-ACC4-B3BB2BF2B1C8}"/>
              </a:ext>
            </a:extLst>
          </p:cNvPr>
          <p:cNvSpPr>
            <a:spLocks noGrp="1"/>
          </p:cNvSpPr>
          <p:nvPr>
            <p:ph type="sldNum" sz="quarter" idx="12"/>
          </p:nvPr>
        </p:nvSpPr>
        <p:spPr/>
        <p:txBody>
          <a:body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54426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D10F92B6-C4DE-480F-9027-80BE12317C05}" type="datetimeFigureOut">
              <a:rPr lang="pt-BR" smtClean="0"/>
              <a:t>29/11/2021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A6D2A4C-8715-4C48-8C97-057E65F26990}" type="slidenum">
              <a:rPr lang="pt-BR" smtClean="0"/>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D10F92B6-C4DE-480F-9027-80BE12317C05}" type="datetimeFigureOut">
              <a:rPr lang="pt-BR" smtClean="0"/>
              <a:t>29/11/2021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A6D2A4C-8715-4C48-8C97-057E65F26990}"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D10F92B6-C4DE-480F-9027-80BE12317C05}" type="datetimeFigureOut">
              <a:rPr lang="pt-BR" smtClean="0"/>
              <a:t>29/11/2021</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CA6D2A4C-8715-4C48-8C97-057E65F26990}" type="slidenum">
              <a:rPr lang="pt-BR" smtClean="0"/>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D10F92B6-C4DE-480F-9027-80BE12317C05}" type="datetimeFigureOut">
              <a:rPr lang="pt-BR" smtClean="0"/>
              <a:t>29/11/2021</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CA6D2A4C-8715-4C48-8C97-057E65F26990}"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10F92B6-C4DE-480F-9027-80BE12317C05}" type="datetimeFigureOut">
              <a:rPr lang="pt-BR" smtClean="0"/>
              <a:t>29/11/2021</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CA6D2A4C-8715-4C48-8C97-057E65F26990}"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D10F92B6-C4DE-480F-9027-80BE12317C05}" type="datetimeFigureOut">
              <a:rPr lang="pt-BR" smtClean="0"/>
              <a:t>29/11/2021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A6D2A4C-8715-4C48-8C97-057E65F26990}" type="slidenum">
              <a:rPr lang="pt-BR" smtClean="0"/>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D10F92B6-C4DE-480F-9027-80BE12317C05}" type="datetimeFigureOut">
              <a:rPr lang="pt-BR" smtClean="0"/>
              <a:t>29/11/2021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CA6D2A4C-8715-4C48-8C97-057E65F26990}" type="slidenum">
              <a:rPr lang="pt-BR" smtClean="0"/>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F92B6-C4DE-480F-9027-80BE12317C05}" type="datetimeFigureOut">
              <a:rPr lang="pt-BR" smtClean="0"/>
              <a:t>29/11/2021</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D2A4C-8715-4C48-8C97-057E65F26990}" type="slidenum">
              <a:rPr lang="pt-BR" smtClean="0"/>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xmlns="" id="{5F0EE01A-AA81-4632-BF8D-BB532A113F9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xmlns="" id="{B1395B69-D4C1-4B80-B0F5-4C7DCB5C64B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5F65B9E1-32C2-4C97-825D-6DF197BE389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2476CD-90E2-4ACF-AA6A-E78C329684F0}" type="datetimeFigureOut">
              <a:rPr lang="pt-BR" smtClean="0">
                <a:solidFill>
                  <a:prstClr val="black">
                    <a:tint val="75000"/>
                  </a:prstClr>
                </a:solidFill>
              </a:rPr>
              <a:pPr/>
              <a:t>29/11/2021</a:t>
            </a:fld>
            <a:endParaRPr lang="pt-BR">
              <a:solidFill>
                <a:prstClr val="black">
                  <a:tint val="75000"/>
                </a:prstClr>
              </a:solidFill>
            </a:endParaRPr>
          </a:p>
        </p:txBody>
      </p:sp>
      <p:sp>
        <p:nvSpPr>
          <p:cNvPr id="5" name="Espaço Reservado para Rodapé 4">
            <a:extLst>
              <a:ext uri="{FF2B5EF4-FFF2-40B4-BE49-F238E27FC236}">
                <a16:creationId xmlns:a16="http://schemas.microsoft.com/office/drawing/2014/main" xmlns="" id="{018891A3-510B-446E-97E9-B8B2901FEF0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a:extLst>
              <a:ext uri="{FF2B5EF4-FFF2-40B4-BE49-F238E27FC236}">
                <a16:creationId xmlns:a16="http://schemas.microsoft.com/office/drawing/2014/main" xmlns="" id="{FFD2487F-42DB-47FC-890F-A6B962502E1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998BEB8-AB25-4544-847D-8036641660D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5716997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55.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chart" Target="../charts/chart56.xml"/></Relationships>
</file>

<file path=ppt/slides/_rels/slide10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103.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10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10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06.xml.rels><?xml version="1.0" encoding="UTF-8" standalone="yes"?>
<Relationships xmlns="http://schemas.openxmlformats.org/package/2006/relationships"><Relationship Id="rId8" Type="http://schemas.openxmlformats.org/officeDocument/2006/relationships/customXml" Target="../ink/ink227.xml"/><Relationship Id="rId13" Type="http://schemas.openxmlformats.org/officeDocument/2006/relationships/image" Target="../media/image277.emf"/><Relationship Id="rId18" Type="http://schemas.openxmlformats.org/officeDocument/2006/relationships/customXml" Target="../ink/ink232.xml"/><Relationship Id="rId3" Type="http://schemas.openxmlformats.org/officeDocument/2006/relationships/image" Target="../media/image14.jpeg"/><Relationship Id="rId7" Type="http://schemas.openxmlformats.org/officeDocument/2006/relationships/image" Target="../media/image274.emf"/><Relationship Id="rId12" Type="http://schemas.openxmlformats.org/officeDocument/2006/relationships/customXml" Target="../ink/ink229.xml"/><Relationship Id="rId17" Type="http://schemas.openxmlformats.org/officeDocument/2006/relationships/image" Target="../media/image279.emf"/><Relationship Id="rId2" Type="http://schemas.openxmlformats.org/officeDocument/2006/relationships/image" Target="../media/image15.gif"/><Relationship Id="rId16" Type="http://schemas.openxmlformats.org/officeDocument/2006/relationships/customXml" Target="../ink/ink231.xml"/><Relationship Id="rId1" Type="http://schemas.openxmlformats.org/officeDocument/2006/relationships/slideLayout" Target="../slideLayouts/slideLayout13.xml"/><Relationship Id="rId6" Type="http://schemas.openxmlformats.org/officeDocument/2006/relationships/customXml" Target="../ink/ink226.xml"/><Relationship Id="rId11" Type="http://schemas.openxmlformats.org/officeDocument/2006/relationships/image" Target="../media/image276.emf"/><Relationship Id="rId5" Type="http://schemas.openxmlformats.org/officeDocument/2006/relationships/image" Target="../media/image273.emf"/><Relationship Id="rId15" Type="http://schemas.openxmlformats.org/officeDocument/2006/relationships/image" Target="../media/image278.emf"/><Relationship Id="rId10" Type="http://schemas.openxmlformats.org/officeDocument/2006/relationships/customXml" Target="../ink/ink228.xml"/><Relationship Id="rId19" Type="http://schemas.openxmlformats.org/officeDocument/2006/relationships/image" Target="../media/image280.emf"/><Relationship Id="rId4" Type="http://schemas.openxmlformats.org/officeDocument/2006/relationships/customXml" Target="../ink/ink225.xml"/><Relationship Id="rId9" Type="http://schemas.openxmlformats.org/officeDocument/2006/relationships/image" Target="../media/image275.emf"/><Relationship Id="rId14" Type="http://schemas.openxmlformats.org/officeDocument/2006/relationships/customXml" Target="../ink/ink230.xml"/></Relationships>
</file>

<file path=ppt/slides/_rels/slide107.xml.rels><?xml version="1.0" encoding="UTF-8" standalone="yes"?>
<Relationships xmlns="http://schemas.openxmlformats.org/package/2006/relationships"><Relationship Id="rId3" Type="http://schemas.openxmlformats.org/officeDocument/2006/relationships/image" Target="../media/image281.emf"/><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282.png"/></Relationships>
</file>

<file path=ppt/slides/_rels/slide10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83.emf"/><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gi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10.xml.rels><?xml version="1.0" encoding="UTF-8" standalone="yes"?>
<Relationships xmlns="http://schemas.openxmlformats.org/package/2006/relationships"><Relationship Id="rId8" Type="http://schemas.openxmlformats.org/officeDocument/2006/relationships/image" Target="../media/image286.emf"/><Relationship Id="rId13" Type="http://schemas.openxmlformats.org/officeDocument/2006/relationships/customXml" Target="../ink/ink237.xml"/><Relationship Id="rId3" Type="http://schemas.openxmlformats.org/officeDocument/2006/relationships/image" Target="../media/image15.gif"/><Relationship Id="rId7" Type="http://schemas.openxmlformats.org/officeDocument/2006/relationships/customXml" Target="../ink/ink234.xml"/><Relationship Id="rId12" Type="http://schemas.openxmlformats.org/officeDocument/2006/relationships/image" Target="../media/image288.emf"/><Relationship Id="rId2" Type="http://schemas.openxmlformats.org/officeDocument/2006/relationships/image" Target="../media/image284.png"/><Relationship Id="rId16" Type="http://schemas.openxmlformats.org/officeDocument/2006/relationships/image" Target="../media/image290.emf"/><Relationship Id="rId1" Type="http://schemas.openxmlformats.org/officeDocument/2006/relationships/slideLayout" Target="../slideLayouts/slideLayout13.xml"/><Relationship Id="rId6" Type="http://schemas.openxmlformats.org/officeDocument/2006/relationships/image" Target="../media/image285.emf"/><Relationship Id="rId11" Type="http://schemas.openxmlformats.org/officeDocument/2006/relationships/customXml" Target="../ink/ink236.xml"/><Relationship Id="rId5" Type="http://schemas.openxmlformats.org/officeDocument/2006/relationships/customXml" Target="../ink/ink233.xml"/><Relationship Id="rId15" Type="http://schemas.openxmlformats.org/officeDocument/2006/relationships/customXml" Target="../ink/ink238.xml"/><Relationship Id="rId10" Type="http://schemas.openxmlformats.org/officeDocument/2006/relationships/image" Target="../media/image287.emf"/><Relationship Id="rId4" Type="http://schemas.openxmlformats.org/officeDocument/2006/relationships/image" Target="../media/image14.jpeg"/><Relationship Id="rId9" Type="http://schemas.openxmlformats.org/officeDocument/2006/relationships/customXml" Target="../ink/ink235.xml"/><Relationship Id="rId14" Type="http://schemas.openxmlformats.org/officeDocument/2006/relationships/image" Target="../media/image289.emf"/></Relationships>
</file>

<file path=ppt/slides/_rels/slide111.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3.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4.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5.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4.jpeg"/><Relationship Id="rId4" Type="http://schemas.openxmlformats.org/officeDocument/2006/relationships/image" Target="../media/image8.png"/><Relationship Id="rId9"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4.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5.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hart" Target="../charts/chart28.xml"/><Relationship Id="rId4" Type="http://schemas.openxmlformats.org/officeDocument/2006/relationships/image" Target="../media/image14.jpe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hart" Target="../charts/chart29.xml"/><Relationship Id="rId4" Type="http://schemas.openxmlformats.org/officeDocument/2006/relationships/image" Target="../media/image14.jpe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hart" Target="../charts/chart30.xml"/><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hart" Target="../charts/chart31.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4.jpeg"/><Relationship Id="rId4" Type="http://schemas.openxmlformats.org/officeDocument/2006/relationships/image" Target="../media/image8.png"/><Relationship Id="rId9"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7.emf"/><Relationship Id="rId18" Type="http://schemas.openxmlformats.org/officeDocument/2006/relationships/customXml" Target="../ink/ink4.xml"/><Relationship Id="rId3" Type="http://schemas.openxmlformats.org/officeDocument/2006/relationships/image" Target="../media/image31.png"/><Relationship Id="rId21" Type="http://schemas.openxmlformats.org/officeDocument/2006/relationships/image" Target="../media/image41.emf"/><Relationship Id="rId7" Type="http://schemas.openxmlformats.org/officeDocument/2006/relationships/image" Target="../media/image35.png"/><Relationship Id="rId12" Type="http://schemas.openxmlformats.org/officeDocument/2006/relationships/customXml" Target="../ink/ink1.xml"/><Relationship Id="rId17" Type="http://schemas.openxmlformats.org/officeDocument/2006/relationships/image" Target="../media/image39.emf"/><Relationship Id="rId2" Type="http://schemas.openxmlformats.org/officeDocument/2006/relationships/image" Target="../media/image30.jpeg"/><Relationship Id="rId16" Type="http://schemas.openxmlformats.org/officeDocument/2006/relationships/customXml" Target="../ink/ink3.xml"/><Relationship Id="rId20" Type="http://schemas.openxmlformats.org/officeDocument/2006/relationships/customXml" Target="../ink/ink5.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jpeg"/><Relationship Id="rId5" Type="http://schemas.openxmlformats.org/officeDocument/2006/relationships/image" Target="../media/image33.png"/><Relationship Id="rId15" Type="http://schemas.openxmlformats.org/officeDocument/2006/relationships/image" Target="../media/image38.emf"/><Relationship Id="rId23" Type="http://schemas.openxmlformats.org/officeDocument/2006/relationships/image" Target="../media/image42.emf"/><Relationship Id="rId10" Type="http://schemas.openxmlformats.org/officeDocument/2006/relationships/image" Target="../media/image3.jpeg"/><Relationship Id="rId19" Type="http://schemas.openxmlformats.org/officeDocument/2006/relationships/image" Target="../media/image40.emf"/><Relationship Id="rId4" Type="http://schemas.openxmlformats.org/officeDocument/2006/relationships/image" Target="../media/image32.png"/><Relationship Id="rId9" Type="http://schemas.openxmlformats.org/officeDocument/2006/relationships/chart" Target="../charts/chart34.xml"/><Relationship Id="rId14" Type="http://schemas.openxmlformats.org/officeDocument/2006/relationships/customXml" Target="../ink/ink2.xml"/><Relationship Id="rId22" Type="http://schemas.openxmlformats.org/officeDocument/2006/relationships/customXml" Target="../ink/ink6.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customXml" Target="../ink/ink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9.jpeg"/><Relationship Id="rId2" Type="http://schemas.openxmlformats.org/officeDocument/2006/relationships/image" Target="../media/image15.gif"/><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49.png"/><Relationship Id="rId7" Type="http://schemas.openxmlformats.org/officeDocument/2006/relationships/image" Target="../media/image50.emf"/><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51.emf"/></Relationships>
</file>

<file path=ppt/slides/_rels/slide61.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customXml" Target="../ink/ink15.xml"/><Relationship Id="rId18" Type="http://schemas.openxmlformats.org/officeDocument/2006/relationships/image" Target="../media/image60.emf"/><Relationship Id="rId3" Type="http://schemas.openxmlformats.org/officeDocument/2006/relationships/customXml" Target="../ink/ink10.xml"/><Relationship Id="rId21" Type="http://schemas.openxmlformats.org/officeDocument/2006/relationships/customXml" Target="../ink/ink19.xml"/><Relationship Id="rId7" Type="http://schemas.openxmlformats.org/officeDocument/2006/relationships/customXml" Target="../ink/ink12.xml"/><Relationship Id="rId12" Type="http://schemas.openxmlformats.org/officeDocument/2006/relationships/image" Target="../media/image57.emf"/><Relationship Id="rId17" Type="http://schemas.openxmlformats.org/officeDocument/2006/relationships/customXml" Target="../ink/ink17.xml"/><Relationship Id="rId2" Type="http://schemas.openxmlformats.org/officeDocument/2006/relationships/image" Target="../media/image52.emf"/><Relationship Id="rId16" Type="http://schemas.openxmlformats.org/officeDocument/2006/relationships/image" Target="../media/image59.emf"/><Relationship Id="rId20" Type="http://schemas.openxmlformats.org/officeDocument/2006/relationships/image" Target="../media/image61.emf"/><Relationship Id="rId1" Type="http://schemas.openxmlformats.org/officeDocument/2006/relationships/slideLayout" Target="../slideLayouts/slideLayout12.xml"/><Relationship Id="rId6" Type="http://schemas.openxmlformats.org/officeDocument/2006/relationships/image" Target="../media/image54.emf"/><Relationship Id="rId11" Type="http://schemas.openxmlformats.org/officeDocument/2006/relationships/customXml" Target="../ink/ink14.xml"/><Relationship Id="rId24" Type="http://schemas.openxmlformats.org/officeDocument/2006/relationships/image" Target="../media/image63.emf"/><Relationship Id="rId5" Type="http://schemas.openxmlformats.org/officeDocument/2006/relationships/customXml" Target="../ink/ink11.xml"/><Relationship Id="rId15" Type="http://schemas.openxmlformats.org/officeDocument/2006/relationships/customXml" Target="../ink/ink16.xml"/><Relationship Id="rId23" Type="http://schemas.openxmlformats.org/officeDocument/2006/relationships/customXml" Target="../ink/ink20.xml"/><Relationship Id="rId10" Type="http://schemas.openxmlformats.org/officeDocument/2006/relationships/image" Target="../media/image56.emf"/><Relationship Id="rId19" Type="http://schemas.openxmlformats.org/officeDocument/2006/relationships/customXml" Target="../ink/ink18.xml"/><Relationship Id="rId4" Type="http://schemas.openxmlformats.org/officeDocument/2006/relationships/image" Target="../media/image53.emf"/><Relationship Id="rId9" Type="http://schemas.openxmlformats.org/officeDocument/2006/relationships/customXml" Target="../ink/ink13.xml"/><Relationship Id="rId14" Type="http://schemas.openxmlformats.org/officeDocument/2006/relationships/image" Target="../media/image58.emf"/><Relationship Id="rId22" Type="http://schemas.openxmlformats.org/officeDocument/2006/relationships/image" Target="../media/image62.emf"/></Relationships>
</file>

<file path=ppt/slides/_rels/slide62.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3.jpeg"/><Relationship Id="rId7" Type="http://schemas.openxmlformats.org/officeDocument/2006/relationships/customXml" Target="../ink/ink22.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64.emf"/><Relationship Id="rId5" Type="http://schemas.openxmlformats.org/officeDocument/2006/relationships/customXml" Target="../ink/ink21.xml"/><Relationship Id="rId4" Type="http://schemas.openxmlformats.org/officeDocument/2006/relationships/image" Target="../media/image4.jpeg"/></Relationships>
</file>

<file path=ppt/slides/_rels/slide6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customXml" Target="../ink/ink25.xml"/><Relationship Id="rId13" Type="http://schemas.openxmlformats.org/officeDocument/2006/relationships/customXml" Target="../ink/ink29.xml"/><Relationship Id="rId3" Type="http://schemas.openxmlformats.org/officeDocument/2006/relationships/slideLayout" Target="../slideLayouts/slideLayout7.xml"/><Relationship Id="rId7" Type="http://schemas.openxmlformats.org/officeDocument/2006/relationships/customXml" Target="../ink/ink24.xml"/><Relationship Id="rId12" Type="http://schemas.openxmlformats.org/officeDocument/2006/relationships/customXml" Target="../ink/ink2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2.emf"/><Relationship Id="rId11" Type="http://schemas.openxmlformats.org/officeDocument/2006/relationships/image" Target="../media/image73.emf"/><Relationship Id="rId5" Type="http://schemas.openxmlformats.org/officeDocument/2006/relationships/customXml" Target="../ink/ink23.xml"/><Relationship Id="rId10" Type="http://schemas.openxmlformats.org/officeDocument/2006/relationships/customXml" Target="../ink/ink27.xml"/><Relationship Id="rId4" Type="http://schemas.openxmlformats.org/officeDocument/2006/relationships/image" Target="../media/image71.png"/><Relationship Id="rId9" Type="http://schemas.openxmlformats.org/officeDocument/2006/relationships/customXml" Target="../ink/ink26.xml"/><Relationship Id="rId14" Type="http://schemas.openxmlformats.org/officeDocument/2006/relationships/customXml" Target="../ink/ink30.xml"/></Relationships>
</file>

<file path=ppt/slides/_rels/slide67.xml.rels><?xml version="1.0" encoding="UTF-8" standalone="yes"?>
<Relationships xmlns="http://schemas.openxmlformats.org/package/2006/relationships"><Relationship Id="rId13" Type="http://schemas.openxmlformats.org/officeDocument/2006/relationships/customXml" Target="../ink/ink35.xml"/><Relationship Id="rId18" Type="http://schemas.openxmlformats.org/officeDocument/2006/relationships/image" Target="../media/image81.emf"/><Relationship Id="rId26" Type="http://schemas.openxmlformats.org/officeDocument/2006/relationships/image" Target="../media/image85.emf"/><Relationship Id="rId39" Type="http://schemas.openxmlformats.org/officeDocument/2006/relationships/customXml" Target="../ink/ink48.xml"/><Relationship Id="rId21" Type="http://schemas.openxmlformats.org/officeDocument/2006/relationships/customXml" Target="../ink/ink39.xml"/><Relationship Id="rId34" Type="http://schemas.openxmlformats.org/officeDocument/2006/relationships/image" Target="../media/image89.emf"/><Relationship Id="rId42" Type="http://schemas.openxmlformats.org/officeDocument/2006/relationships/image" Target="../media/image93.emf"/><Relationship Id="rId47" Type="http://schemas.openxmlformats.org/officeDocument/2006/relationships/customXml" Target="../ink/ink52.xml"/><Relationship Id="rId50" Type="http://schemas.openxmlformats.org/officeDocument/2006/relationships/image" Target="../media/image97.emf"/><Relationship Id="rId55" Type="http://schemas.openxmlformats.org/officeDocument/2006/relationships/customXml" Target="../ink/ink56.xml"/><Relationship Id="rId63" Type="http://schemas.openxmlformats.org/officeDocument/2006/relationships/customXml" Target="../ink/ink60.xml"/><Relationship Id="rId7" Type="http://schemas.openxmlformats.org/officeDocument/2006/relationships/customXml" Target="../ink/ink32.xml"/><Relationship Id="rId2" Type="http://schemas.openxmlformats.org/officeDocument/2006/relationships/image" Target="../media/image15.gif"/><Relationship Id="rId16" Type="http://schemas.openxmlformats.org/officeDocument/2006/relationships/image" Target="../media/image80.emf"/><Relationship Id="rId20" Type="http://schemas.openxmlformats.org/officeDocument/2006/relationships/image" Target="../media/image82.emf"/><Relationship Id="rId29" Type="http://schemas.openxmlformats.org/officeDocument/2006/relationships/customXml" Target="../ink/ink43.xml"/><Relationship Id="rId41" Type="http://schemas.openxmlformats.org/officeDocument/2006/relationships/customXml" Target="../ink/ink49.xml"/><Relationship Id="rId54" Type="http://schemas.openxmlformats.org/officeDocument/2006/relationships/image" Target="../media/image99.emf"/><Relationship Id="rId62" Type="http://schemas.openxmlformats.org/officeDocument/2006/relationships/image" Target="../media/image103.emf"/><Relationship Id="rId1" Type="http://schemas.openxmlformats.org/officeDocument/2006/relationships/slideLayout" Target="../slideLayouts/slideLayout18.xml"/><Relationship Id="rId6" Type="http://schemas.openxmlformats.org/officeDocument/2006/relationships/image" Target="../media/image75.emf"/><Relationship Id="rId11" Type="http://schemas.openxmlformats.org/officeDocument/2006/relationships/customXml" Target="../ink/ink34.xml"/><Relationship Id="rId24" Type="http://schemas.openxmlformats.org/officeDocument/2006/relationships/image" Target="../media/image84.emf"/><Relationship Id="rId32" Type="http://schemas.openxmlformats.org/officeDocument/2006/relationships/image" Target="../media/image88.emf"/><Relationship Id="rId37" Type="http://schemas.openxmlformats.org/officeDocument/2006/relationships/customXml" Target="../ink/ink47.xml"/><Relationship Id="rId40" Type="http://schemas.openxmlformats.org/officeDocument/2006/relationships/image" Target="../media/image92.emf"/><Relationship Id="rId45" Type="http://schemas.openxmlformats.org/officeDocument/2006/relationships/customXml" Target="../ink/ink51.xml"/><Relationship Id="rId53" Type="http://schemas.openxmlformats.org/officeDocument/2006/relationships/customXml" Target="../ink/ink55.xml"/><Relationship Id="rId58" Type="http://schemas.openxmlformats.org/officeDocument/2006/relationships/image" Target="../media/image101.emf"/><Relationship Id="rId66" Type="http://schemas.openxmlformats.org/officeDocument/2006/relationships/image" Target="../media/image105.emf"/><Relationship Id="rId5" Type="http://schemas.openxmlformats.org/officeDocument/2006/relationships/customXml" Target="../ink/ink31.xml"/><Relationship Id="rId15" Type="http://schemas.openxmlformats.org/officeDocument/2006/relationships/customXml" Target="../ink/ink36.xml"/><Relationship Id="rId23" Type="http://schemas.openxmlformats.org/officeDocument/2006/relationships/customXml" Target="../ink/ink40.xml"/><Relationship Id="rId28" Type="http://schemas.openxmlformats.org/officeDocument/2006/relationships/image" Target="../media/image86.emf"/><Relationship Id="rId36" Type="http://schemas.openxmlformats.org/officeDocument/2006/relationships/image" Target="../media/image90.emf"/><Relationship Id="rId49" Type="http://schemas.openxmlformats.org/officeDocument/2006/relationships/customXml" Target="../ink/ink53.xml"/><Relationship Id="rId57" Type="http://schemas.openxmlformats.org/officeDocument/2006/relationships/customXml" Target="../ink/ink57.xml"/><Relationship Id="rId61" Type="http://schemas.openxmlformats.org/officeDocument/2006/relationships/customXml" Target="../ink/ink59.xml"/><Relationship Id="rId10" Type="http://schemas.openxmlformats.org/officeDocument/2006/relationships/image" Target="../media/image77.emf"/><Relationship Id="rId19" Type="http://schemas.openxmlformats.org/officeDocument/2006/relationships/customXml" Target="../ink/ink38.xml"/><Relationship Id="rId31" Type="http://schemas.openxmlformats.org/officeDocument/2006/relationships/customXml" Target="../ink/ink44.xml"/><Relationship Id="rId44" Type="http://schemas.openxmlformats.org/officeDocument/2006/relationships/image" Target="../media/image94.emf"/><Relationship Id="rId52" Type="http://schemas.openxmlformats.org/officeDocument/2006/relationships/image" Target="../media/image98.emf"/><Relationship Id="rId60" Type="http://schemas.openxmlformats.org/officeDocument/2006/relationships/image" Target="../media/image102.emf"/><Relationship Id="rId65" Type="http://schemas.openxmlformats.org/officeDocument/2006/relationships/customXml" Target="../ink/ink61.xml"/><Relationship Id="rId4" Type="http://schemas.openxmlformats.org/officeDocument/2006/relationships/image" Target="../media/image14.jpeg"/><Relationship Id="rId9" Type="http://schemas.openxmlformats.org/officeDocument/2006/relationships/customXml" Target="../ink/ink33.xml"/><Relationship Id="rId14" Type="http://schemas.openxmlformats.org/officeDocument/2006/relationships/image" Target="../media/image79.emf"/><Relationship Id="rId22" Type="http://schemas.openxmlformats.org/officeDocument/2006/relationships/image" Target="../media/image83.emf"/><Relationship Id="rId27" Type="http://schemas.openxmlformats.org/officeDocument/2006/relationships/customXml" Target="../ink/ink42.xml"/><Relationship Id="rId30" Type="http://schemas.openxmlformats.org/officeDocument/2006/relationships/image" Target="../media/image87.emf"/><Relationship Id="rId35" Type="http://schemas.openxmlformats.org/officeDocument/2006/relationships/customXml" Target="../ink/ink46.xml"/><Relationship Id="rId43" Type="http://schemas.openxmlformats.org/officeDocument/2006/relationships/customXml" Target="../ink/ink50.xml"/><Relationship Id="rId48" Type="http://schemas.openxmlformats.org/officeDocument/2006/relationships/image" Target="../media/image96.emf"/><Relationship Id="rId56" Type="http://schemas.openxmlformats.org/officeDocument/2006/relationships/image" Target="../media/image100.emf"/><Relationship Id="rId64" Type="http://schemas.openxmlformats.org/officeDocument/2006/relationships/image" Target="../media/image104.emf"/><Relationship Id="rId8" Type="http://schemas.openxmlformats.org/officeDocument/2006/relationships/image" Target="../media/image76.emf"/><Relationship Id="rId51" Type="http://schemas.openxmlformats.org/officeDocument/2006/relationships/customXml" Target="../ink/ink54.xml"/><Relationship Id="rId3" Type="http://schemas.openxmlformats.org/officeDocument/2006/relationships/image" Target="../media/image74.png"/><Relationship Id="rId12" Type="http://schemas.openxmlformats.org/officeDocument/2006/relationships/image" Target="../media/image78.emf"/><Relationship Id="rId17" Type="http://schemas.openxmlformats.org/officeDocument/2006/relationships/customXml" Target="../ink/ink37.xml"/><Relationship Id="rId25" Type="http://schemas.openxmlformats.org/officeDocument/2006/relationships/customXml" Target="../ink/ink41.xml"/><Relationship Id="rId33" Type="http://schemas.openxmlformats.org/officeDocument/2006/relationships/customXml" Target="../ink/ink45.xml"/><Relationship Id="rId38" Type="http://schemas.openxmlformats.org/officeDocument/2006/relationships/image" Target="../media/image91.emf"/><Relationship Id="rId46" Type="http://schemas.openxmlformats.org/officeDocument/2006/relationships/image" Target="../media/image95.emf"/><Relationship Id="rId59" Type="http://schemas.openxmlformats.org/officeDocument/2006/relationships/customXml" Target="../ink/ink58.xml"/></Relationships>
</file>

<file path=ppt/slides/_rels/slide68.xml.rels><?xml version="1.0" encoding="UTF-8" standalone="yes"?>
<Relationships xmlns="http://schemas.openxmlformats.org/package/2006/relationships"><Relationship Id="rId8" Type="http://schemas.openxmlformats.org/officeDocument/2006/relationships/image" Target="../media/image108.emf"/><Relationship Id="rId13" Type="http://schemas.openxmlformats.org/officeDocument/2006/relationships/customXml" Target="../ink/ink66.xml"/><Relationship Id="rId18" Type="http://schemas.openxmlformats.org/officeDocument/2006/relationships/image" Target="../media/image113.emf"/><Relationship Id="rId26" Type="http://schemas.openxmlformats.org/officeDocument/2006/relationships/image" Target="../media/image117.emf"/><Relationship Id="rId3" Type="http://schemas.openxmlformats.org/officeDocument/2006/relationships/image" Target="../media/image15.gif"/><Relationship Id="rId21" Type="http://schemas.openxmlformats.org/officeDocument/2006/relationships/customXml" Target="../ink/ink70.xml"/><Relationship Id="rId34" Type="http://schemas.openxmlformats.org/officeDocument/2006/relationships/image" Target="../media/image121.emf"/><Relationship Id="rId7" Type="http://schemas.openxmlformats.org/officeDocument/2006/relationships/customXml" Target="../ink/ink63.xml"/><Relationship Id="rId12" Type="http://schemas.openxmlformats.org/officeDocument/2006/relationships/image" Target="../media/image110.emf"/><Relationship Id="rId17" Type="http://schemas.openxmlformats.org/officeDocument/2006/relationships/customXml" Target="../ink/ink68.xml"/><Relationship Id="rId25" Type="http://schemas.openxmlformats.org/officeDocument/2006/relationships/customXml" Target="../ink/ink72.xml"/><Relationship Id="rId33" Type="http://schemas.openxmlformats.org/officeDocument/2006/relationships/customXml" Target="../ink/ink76.xml"/><Relationship Id="rId38" Type="http://schemas.openxmlformats.org/officeDocument/2006/relationships/image" Target="../media/image123.emf"/><Relationship Id="rId2" Type="http://schemas.openxmlformats.org/officeDocument/2006/relationships/notesSlide" Target="../notesSlides/notesSlide29.xml"/><Relationship Id="rId16" Type="http://schemas.openxmlformats.org/officeDocument/2006/relationships/image" Target="../media/image112.emf"/><Relationship Id="rId20" Type="http://schemas.openxmlformats.org/officeDocument/2006/relationships/image" Target="../media/image114.emf"/><Relationship Id="rId29" Type="http://schemas.openxmlformats.org/officeDocument/2006/relationships/customXml" Target="../ink/ink74.xml"/><Relationship Id="rId1" Type="http://schemas.openxmlformats.org/officeDocument/2006/relationships/slideLayout" Target="../slideLayouts/slideLayout18.xml"/><Relationship Id="rId6" Type="http://schemas.openxmlformats.org/officeDocument/2006/relationships/image" Target="../media/image107.emf"/><Relationship Id="rId11" Type="http://schemas.openxmlformats.org/officeDocument/2006/relationships/customXml" Target="../ink/ink65.xml"/><Relationship Id="rId24" Type="http://schemas.openxmlformats.org/officeDocument/2006/relationships/image" Target="../media/image116.emf"/><Relationship Id="rId32" Type="http://schemas.openxmlformats.org/officeDocument/2006/relationships/image" Target="../media/image120.emf"/><Relationship Id="rId37" Type="http://schemas.openxmlformats.org/officeDocument/2006/relationships/customXml" Target="../ink/ink78.xml"/><Relationship Id="rId5" Type="http://schemas.openxmlformats.org/officeDocument/2006/relationships/customXml" Target="../ink/ink62.xml"/><Relationship Id="rId15" Type="http://schemas.openxmlformats.org/officeDocument/2006/relationships/customXml" Target="../ink/ink67.xml"/><Relationship Id="rId23" Type="http://schemas.openxmlformats.org/officeDocument/2006/relationships/customXml" Target="../ink/ink71.xml"/><Relationship Id="rId28" Type="http://schemas.openxmlformats.org/officeDocument/2006/relationships/image" Target="../media/image118.emf"/><Relationship Id="rId36" Type="http://schemas.openxmlformats.org/officeDocument/2006/relationships/image" Target="../media/image122.emf"/><Relationship Id="rId10" Type="http://schemas.openxmlformats.org/officeDocument/2006/relationships/image" Target="../media/image109.emf"/><Relationship Id="rId19" Type="http://schemas.openxmlformats.org/officeDocument/2006/relationships/customXml" Target="../ink/ink69.xml"/><Relationship Id="rId31" Type="http://schemas.openxmlformats.org/officeDocument/2006/relationships/customXml" Target="../ink/ink75.xml"/><Relationship Id="rId4" Type="http://schemas.openxmlformats.org/officeDocument/2006/relationships/image" Target="../media/image106.emf"/><Relationship Id="rId9" Type="http://schemas.openxmlformats.org/officeDocument/2006/relationships/customXml" Target="../ink/ink64.xml"/><Relationship Id="rId14" Type="http://schemas.openxmlformats.org/officeDocument/2006/relationships/image" Target="../media/image111.emf"/><Relationship Id="rId22" Type="http://schemas.openxmlformats.org/officeDocument/2006/relationships/image" Target="../media/image115.emf"/><Relationship Id="rId27" Type="http://schemas.openxmlformats.org/officeDocument/2006/relationships/customXml" Target="../ink/ink73.xml"/><Relationship Id="rId30" Type="http://schemas.openxmlformats.org/officeDocument/2006/relationships/image" Target="../media/image119.emf"/><Relationship Id="rId35" Type="http://schemas.openxmlformats.org/officeDocument/2006/relationships/customXml" Target="../ink/ink77.xml"/></Relationships>
</file>

<file path=ppt/slides/_rels/slide69.xml.rels><?xml version="1.0" encoding="UTF-8" standalone="yes"?>
<Relationships xmlns="http://schemas.openxmlformats.org/package/2006/relationships"><Relationship Id="rId8" Type="http://schemas.openxmlformats.org/officeDocument/2006/relationships/image" Target="../media/image125.emf"/><Relationship Id="rId13" Type="http://schemas.openxmlformats.org/officeDocument/2006/relationships/customXml" Target="../ink/ink82.xml"/><Relationship Id="rId18" Type="http://schemas.openxmlformats.org/officeDocument/2006/relationships/image" Target="../media/image130.emf"/><Relationship Id="rId3" Type="http://schemas.openxmlformats.org/officeDocument/2006/relationships/notesSlide" Target="../notesSlides/notesSlide30.xml"/><Relationship Id="rId7" Type="http://schemas.openxmlformats.org/officeDocument/2006/relationships/customXml" Target="../ink/ink79.xml"/><Relationship Id="rId12" Type="http://schemas.openxmlformats.org/officeDocument/2006/relationships/image" Target="../media/image127.emf"/><Relationship Id="rId17" Type="http://schemas.openxmlformats.org/officeDocument/2006/relationships/customXml" Target="../ink/ink84.xml"/><Relationship Id="rId2" Type="http://schemas.openxmlformats.org/officeDocument/2006/relationships/slideLayout" Target="../slideLayouts/slideLayout18.xml"/><Relationship Id="rId16" Type="http://schemas.openxmlformats.org/officeDocument/2006/relationships/image" Target="../media/image129.emf"/><Relationship Id="rId1" Type="http://schemas.openxmlformats.org/officeDocument/2006/relationships/vmlDrawing" Target="../drawings/vmlDrawing1.vml"/><Relationship Id="rId6" Type="http://schemas.openxmlformats.org/officeDocument/2006/relationships/image" Target="../media/image15.gif"/><Relationship Id="rId11" Type="http://schemas.openxmlformats.org/officeDocument/2006/relationships/customXml" Target="../ink/ink81.xml"/><Relationship Id="rId5" Type="http://schemas.openxmlformats.org/officeDocument/2006/relationships/image" Target="../media/image124.emf"/><Relationship Id="rId15" Type="http://schemas.openxmlformats.org/officeDocument/2006/relationships/customXml" Target="../ink/ink83.xml"/><Relationship Id="rId10" Type="http://schemas.openxmlformats.org/officeDocument/2006/relationships/image" Target="../media/image126.emf"/><Relationship Id="rId4" Type="http://schemas.openxmlformats.org/officeDocument/2006/relationships/oleObject" Target="../embeddings/oleObject1.bin"/><Relationship Id="rId9" Type="http://schemas.openxmlformats.org/officeDocument/2006/relationships/customXml" Target="../ink/ink80.xml"/><Relationship Id="rId14" Type="http://schemas.openxmlformats.org/officeDocument/2006/relationships/image" Target="../media/image128.em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gif"/><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8" Type="http://schemas.openxmlformats.org/officeDocument/2006/relationships/customXml" Target="../ink/ink88.xml"/><Relationship Id="rId13" Type="http://schemas.openxmlformats.org/officeDocument/2006/relationships/image" Target="../media/image133.emf"/><Relationship Id="rId18" Type="http://schemas.openxmlformats.org/officeDocument/2006/relationships/image" Target="../media/image135.emf"/><Relationship Id="rId3" Type="http://schemas.openxmlformats.org/officeDocument/2006/relationships/customXml" Target="../ink/ink85.xml"/><Relationship Id="rId21" Type="http://schemas.openxmlformats.org/officeDocument/2006/relationships/customXml" Target="../ink/ink97.xml"/><Relationship Id="rId7" Type="http://schemas.openxmlformats.org/officeDocument/2006/relationships/customXml" Target="../ink/ink87.xml"/><Relationship Id="rId12" Type="http://schemas.openxmlformats.org/officeDocument/2006/relationships/customXml" Target="../ink/ink92.xml"/><Relationship Id="rId17" Type="http://schemas.openxmlformats.org/officeDocument/2006/relationships/customXml" Target="../ink/ink95.xml"/><Relationship Id="rId2" Type="http://schemas.openxmlformats.org/officeDocument/2006/relationships/notesSlide" Target="../notesSlides/notesSlide31.xml"/><Relationship Id="rId16" Type="http://schemas.openxmlformats.org/officeDocument/2006/relationships/customXml" Target="../ink/ink94.xml"/><Relationship Id="rId20" Type="http://schemas.openxmlformats.org/officeDocument/2006/relationships/image" Target="../media/image136.emf"/><Relationship Id="rId1" Type="http://schemas.openxmlformats.org/officeDocument/2006/relationships/slideLayout" Target="../slideLayouts/slideLayout7.xml"/><Relationship Id="rId6" Type="http://schemas.openxmlformats.org/officeDocument/2006/relationships/image" Target="../media/image132.emf"/><Relationship Id="rId11" Type="http://schemas.openxmlformats.org/officeDocument/2006/relationships/customXml" Target="../ink/ink91.xml"/><Relationship Id="rId5" Type="http://schemas.openxmlformats.org/officeDocument/2006/relationships/customXml" Target="../ink/ink86.xml"/><Relationship Id="rId15" Type="http://schemas.openxmlformats.org/officeDocument/2006/relationships/image" Target="../media/image134.emf"/><Relationship Id="rId10" Type="http://schemas.openxmlformats.org/officeDocument/2006/relationships/customXml" Target="../ink/ink90.xml"/><Relationship Id="rId19" Type="http://schemas.openxmlformats.org/officeDocument/2006/relationships/customXml" Target="../ink/ink96.xml"/><Relationship Id="rId4" Type="http://schemas.openxmlformats.org/officeDocument/2006/relationships/image" Target="../media/image131.emf"/><Relationship Id="rId9" Type="http://schemas.openxmlformats.org/officeDocument/2006/relationships/customXml" Target="../ink/ink89.xml"/><Relationship Id="rId14" Type="http://schemas.openxmlformats.org/officeDocument/2006/relationships/customXml" Target="../ink/ink93.xml"/><Relationship Id="rId22" Type="http://schemas.openxmlformats.org/officeDocument/2006/relationships/image" Target="../media/image137.emf"/></Relationships>
</file>

<file path=ppt/slides/_rels/slide71.xml.rels><?xml version="1.0" encoding="UTF-8" standalone="yes"?>
<Relationships xmlns="http://schemas.openxmlformats.org/package/2006/relationships"><Relationship Id="rId8" Type="http://schemas.openxmlformats.org/officeDocument/2006/relationships/customXml" Target="../ink/ink99.xml"/><Relationship Id="rId13" Type="http://schemas.openxmlformats.org/officeDocument/2006/relationships/image" Target="../media/image142.emf"/><Relationship Id="rId18" Type="http://schemas.openxmlformats.org/officeDocument/2006/relationships/customXml" Target="../ink/ink104.xml"/><Relationship Id="rId26" Type="http://schemas.openxmlformats.org/officeDocument/2006/relationships/customXml" Target="../ink/ink108.xml"/><Relationship Id="rId39" Type="http://schemas.openxmlformats.org/officeDocument/2006/relationships/image" Target="../media/image155.emf"/><Relationship Id="rId3" Type="http://schemas.openxmlformats.org/officeDocument/2006/relationships/image" Target="../media/image8.png"/><Relationship Id="rId21" Type="http://schemas.openxmlformats.org/officeDocument/2006/relationships/image" Target="../media/image146.emf"/><Relationship Id="rId34" Type="http://schemas.openxmlformats.org/officeDocument/2006/relationships/customXml" Target="../ink/ink112.xml"/><Relationship Id="rId7" Type="http://schemas.openxmlformats.org/officeDocument/2006/relationships/image" Target="../media/image139.emf"/><Relationship Id="rId12" Type="http://schemas.openxmlformats.org/officeDocument/2006/relationships/customXml" Target="../ink/ink101.xml"/><Relationship Id="rId17" Type="http://schemas.openxmlformats.org/officeDocument/2006/relationships/image" Target="../media/image144.emf"/><Relationship Id="rId25" Type="http://schemas.openxmlformats.org/officeDocument/2006/relationships/image" Target="../media/image148.emf"/><Relationship Id="rId33" Type="http://schemas.openxmlformats.org/officeDocument/2006/relationships/image" Target="../media/image152.emf"/><Relationship Id="rId38" Type="http://schemas.openxmlformats.org/officeDocument/2006/relationships/customXml" Target="../ink/ink114.xml"/><Relationship Id="rId2" Type="http://schemas.openxmlformats.org/officeDocument/2006/relationships/image" Target="../media/image138.jpeg"/><Relationship Id="rId16" Type="http://schemas.openxmlformats.org/officeDocument/2006/relationships/customXml" Target="../ink/ink103.xml"/><Relationship Id="rId20" Type="http://schemas.openxmlformats.org/officeDocument/2006/relationships/customXml" Target="../ink/ink105.xml"/><Relationship Id="rId29" Type="http://schemas.openxmlformats.org/officeDocument/2006/relationships/image" Target="../media/image150.emf"/><Relationship Id="rId1" Type="http://schemas.openxmlformats.org/officeDocument/2006/relationships/slideLayout" Target="../slideLayouts/slideLayout7.xml"/><Relationship Id="rId6" Type="http://schemas.openxmlformats.org/officeDocument/2006/relationships/customXml" Target="../ink/ink98.xml"/><Relationship Id="rId11" Type="http://schemas.openxmlformats.org/officeDocument/2006/relationships/image" Target="../media/image141.emf"/><Relationship Id="rId24" Type="http://schemas.openxmlformats.org/officeDocument/2006/relationships/customXml" Target="../ink/ink107.xml"/><Relationship Id="rId32" Type="http://schemas.openxmlformats.org/officeDocument/2006/relationships/customXml" Target="../ink/ink111.xml"/><Relationship Id="rId37" Type="http://schemas.openxmlformats.org/officeDocument/2006/relationships/image" Target="../media/image154.emf"/><Relationship Id="rId5" Type="http://schemas.openxmlformats.org/officeDocument/2006/relationships/image" Target="../media/image6.png"/><Relationship Id="rId15" Type="http://schemas.openxmlformats.org/officeDocument/2006/relationships/image" Target="../media/image143.emf"/><Relationship Id="rId23" Type="http://schemas.openxmlformats.org/officeDocument/2006/relationships/image" Target="../media/image147.emf"/><Relationship Id="rId28" Type="http://schemas.openxmlformats.org/officeDocument/2006/relationships/customXml" Target="../ink/ink109.xml"/><Relationship Id="rId36" Type="http://schemas.openxmlformats.org/officeDocument/2006/relationships/customXml" Target="../ink/ink113.xml"/><Relationship Id="rId10" Type="http://schemas.openxmlformats.org/officeDocument/2006/relationships/customXml" Target="../ink/ink100.xml"/><Relationship Id="rId19" Type="http://schemas.openxmlformats.org/officeDocument/2006/relationships/image" Target="../media/image145.emf"/><Relationship Id="rId31" Type="http://schemas.openxmlformats.org/officeDocument/2006/relationships/image" Target="../media/image151.emf"/><Relationship Id="rId4" Type="http://schemas.openxmlformats.org/officeDocument/2006/relationships/image" Target="../media/image9.jpeg"/><Relationship Id="rId9" Type="http://schemas.openxmlformats.org/officeDocument/2006/relationships/image" Target="../media/image140.emf"/><Relationship Id="rId14" Type="http://schemas.openxmlformats.org/officeDocument/2006/relationships/customXml" Target="../ink/ink102.xml"/><Relationship Id="rId22" Type="http://schemas.openxmlformats.org/officeDocument/2006/relationships/customXml" Target="../ink/ink106.xml"/><Relationship Id="rId27" Type="http://schemas.openxmlformats.org/officeDocument/2006/relationships/image" Target="../media/image149.emf"/><Relationship Id="rId30" Type="http://schemas.openxmlformats.org/officeDocument/2006/relationships/customXml" Target="../ink/ink110.xml"/><Relationship Id="rId35" Type="http://schemas.openxmlformats.org/officeDocument/2006/relationships/image" Target="../media/image153.emf"/></Relationships>
</file>

<file path=ppt/slides/_rels/slide72.xml.rels><?xml version="1.0" encoding="UTF-8" standalone="yes"?>
<Relationships xmlns="http://schemas.openxmlformats.org/package/2006/relationships"><Relationship Id="rId8" Type="http://schemas.openxmlformats.org/officeDocument/2006/relationships/customXml" Target="../ink/ink116.xml"/><Relationship Id="rId13" Type="http://schemas.openxmlformats.org/officeDocument/2006/relationships/image" Target="../media/image159.emf"/><Relationship Id="rId18" Type="http://schemas.openxmlformats.org/officeDocument/2006/relationships/customXml" Target="../ink/ink121.xml"/><Relationship Id="rId3" Type="http://schemas.openxmlformats.org/officeDocument/2006/relationships/image" Target="../media/image3.jpeg"/><Relationship Id="rId21" Type="http://schemas.openxmlformats.org/officeDocument/2006/relationships/image" Target="../media/image163.emf"/><Relationship Id="rId7" Type="http://schemas.openxmlformats.org/officeDocument/2006/relationships/image" Target="../media/image156.emf"/><Relationship Id="rId12" Type="http://schemas.openxmlformats.org/officeDocument/2006/relationships/customXml" Target="../ink/ink118.xml"/><Relationship Id="rId17" Type="http://schemas.openxmlformats.org/officeDocument/2006/relationships/image" Target="../media/image161.emf"/><Relationship Id="rId25" Type="http://schemas.openxmlformats.org/officeDocument/2006/relationships/image" Target="../media/image165.emf"/><Relationship Id="rId2" Type="http://schemas.openxmlformats.org/officeDocument/2006/relationships/notesSlide" Target="../notesSlides/notesSlide32.xml"/><Relationship Id="rId16" Type="http://schemas.openxmlformats.org/officeDocument/2006/relationships/customXml" Target="../ink/ink120.xml"/><Relationship Id="rId20" Type="http://schemas.openxmlformats.org/officeDocument/2006/relationships/customXml" Target="../ink/ink122.xml"/><Relationship Id="rId1" Type="http://schemas.openxmlformats.org/officeDocument/2006/relationships/slideLayout" Target="../slideLayouts/slideLayout12.xml"/><Relationship Id="rId6" Type="http://schemas.openxmlformats.org/officeDocument/2006/relationships/customXml" Target="../ink/ink115.xml"/><Relationship Id="rId11" Type="http://schemas.openxmlformats.org/officeDocument/2006/relationships/image" Target="../media/image158.emf"/><Relationship Id="rId24" Type="http://schemas.openxmlformats.org/officeDocument/2006/relationships/customXml" Target="../ink/ink124.xml"/><Relationship Id="rId5" Type="http://schemas.openxmlformats.org/officeDocument/2006/relationships/chart" Target="../charts/chart35.xml"/><Relationship Id="rId15" Type="http://schemas.openxmlformats.org/officeDocument/2006/relationships/image" Target="../media/image160.emf"/><Relationship Id="rId23" Type="http://schemas.openxmlformats.org/officeDocument/2006/relationships/image" Target="../media/image164.emf"/><Relationship Id="rId10" Type="http://schemas.openxmlformats.org/officeDocument/2006/relationships/customXml" Target="../ink/ink117.xml"/><Relationship Id="rId19" Type="http://schemas.openxmlformats.org/officeDocument/2006/relationships/image" Target="../media/image162.emf"/><Relationship Id="rId4" Type="http://schemas.openxmlformats.org/officeDocument/2006/relationships/image" Target="../media/image4.jpeg"/><Relationship Id="rId9" Type="http://schemas.openxmlformats.org/officeDocument/2006/relationships/image" Target="../media/image157.emf"/><Relationship Id="rId14" Type="http://schemas.openxmlformats.org/officeDocument/2006/relationships/customXml" Target="../ink/ink119.xml"/><Relationship Id="rId22" Type="http://schemas.openxmlformats.org/officeDocument/2006/relationships/customXml" Target="../ink/ink123.xml"/></Relationships>
</file>

<file path=ppt/slides/_rels/slide73.xml.rels><?xml version="1.0" encoding="UTF-8" standalone="yes"?>
<Relationships xmlns="http://schemas.openxmlformats.org/package/2006/relationships"><Relationship Id="rId13" Type="http://schemas.openxmlformats.org/officeDocument/2006/relationships/image" Target="../media/image169.emf"/><Relationship Id="rId18" Type="http://schemas.openxmlformats.org/officeDocument/2006/relationships/customXml" Target="../ink/ink131.xml"/><Relationship Id="rId26" Type="http://schemas.openxmlformats.org/officeDocument/2006/relationships/customXml" Target="../ink/ink135.xml"/><Relationship Id="rId39" Type="http://schemas.openxmlformats.org/officeDocument/2006/relationships/image" Target="../media/image182.emf"/><Relationship Id="rId21" Type="http://schemas.openxmlformats.org/officeDocument/2006/relationships/image" Target="../media/image173.emf"/><Relationship Id="rId34" Type="http://schemas.openxmlformats.org/officeDocument/2006/relationships/customXml" Target="../ink/ink139.xml"/><Relationship Id="rId42" Type="http://schemas.openxmlformats.org/officeDocument/2006/relationships/customXml" Target="../ink/ink143.xml"/><Relationship Id="rId47" Type="http://schemas.openxmlformats.org/officeDocument/2006/relationships/image" Target="../media/image134.emf"/><Relationship Id="rId50" Type="http://schemas.openxmlformats.org/officeDocument/2006/relationships/customXml" Target="../ink/ink147.xml"/><Relationship Id="rId55" Type="http://schemas.openxmlformats.org/officeDocument/2006/relationships/image" Target="../media/image189.emf"/><Relationship Id="rId7" Type="http://schemas.openxmlformats.org/officeDocument/2006/relationships/image" Target="../media/image166.emf"/><Relationship Id="rId12" Type="http://schemas.openxmlformats.org/officeDocument/2006/relationships/customXml" Target="../ink/ink128.xml"/><Relationship Id="rId17" Type="http://schemas.openxmlformats.org/officeDocument/2006/relationships/image" Target="../media/image171.emf"/><Relationship Id="rId25" Type="http://schemas.openxmlformats.org/officeDocument/2006/relationships/image" Target="../media/image175.emf"/><Relationship Id="rId33" Type="http://schemas.openxmlformats.org/officeDocument/2006/relationships/image" Target="../media/image179.emf"/><Relationship Id="rId38" Type="http://schemas.openxmlformats.org/officeDocument/2006/relationships/customXml" Target="../ink/ink141.xml"/><Relationship Id="rId46" Type="http://schemas.openxmlformats.org/officeDocument/2006/relationships/customXml" Target="../ink/ink145.xml"/><Relationship Id="rId2" Type="http://schemas.openxmlformats.org/officeDocument/2006/relationships/notesSlide" Target="../notesSlides/notesSlide33.xml"/><Relationship Id="rId16" Type="http://schemas.openxmlformats.org/officeDocument/2006/relationships/customXml" Target="../ink/ink130.xml"/><Relationship Id="rId20" Type="http://schemas.openxmlformats.org/officeDocument/2006/relationships/customXml" Target="../ink/ink132.xml"/><Relationship Id="rId29" Type="http://schemas.openxmlformats.org/officeDocument/2006/relationships/image" Target="../media/image177.emf"/><Relationship Id="rId41" Type="http://schemas.openxmlformats.org/officeDocument/2006/relationships/image" Target="../media/image183.emf"/><Relationship Id="rId54" Type="http://schemas.openxmlformats.org/officeDocument/2006/relationships/customXml" Target="../ink/ink149.xml"/><Relationship Id="rId1" Type="http://schemas.openxmlformats.org/officeDocument/2006/relationships/slideLayout" Target="../slideLayouts/slideLayout12.xml"/><Relationship Id="rId6" Type="http://schemas.openxmlformats.org/officeDocument/2006/relationships/customXml" Target="../ink/ink125.xml"/><Relationship Id="rId11" Type="http://schemas.openxmlformats.org/officeDocument/2006/relationships/image" Target="../media/image168.emf"/><Relationship Id="rId24" Type="http://schemas.openxmlformats.org/officeDocument/2006/relationships/customXml" Target="../ink/ink134.xml"/><Relationship Id="rId32" Type="http://schemas.openxmlformats.org/officeDocument/2006/relationships/customXml" Target="../ink/ink138.xml"/><Relationship Id="rId37" Type="http://schemas.openxmlformats.org/officeDocument/2006/relationships/image" Target="../media/image181.emf"/><Relationship Id="rId40" Type="http://schemas.openxmlformats.org/officeDocument/2006/relationships/customXml" Target="../ink/ink142.xml"/><Relationship Id="rId45" Type="http://schemas.openxmlformats.org/officeDocument/2006/relationships/image" Target="../media/image185.emf"/><Relationship Id="rId53" Type="http://schemas.openxmlformats.org/officeDocument/2006/relationships/image" Target="../media/image188.emf"/><Relationship Id="rId5" Type="http://schemas.openxmlformats.org/officeDocument/2006/relationships/chart" Target="../charts/chart36.xml"/><Relationship Id="rId15" Type="http://schemas.openxmlformats.org/officeDocument/2006/relationships/image" Target="../media/image170.emf"/><Relationship Id="rId23" Type="http://schemas.openxmlformats.org/officeDocument/2006/relationships/image" Target="../media/image174.emf"/><Relationship Id="rId28" Type="http://schemas.openxmlformats.org/officeDocument/2006/relationships/customXml" Target="../ink/ink136.xml"/><Relationship Id="rId36" Type="http://schemas.openxmlformats.org/officeDocument/2006/relationships/customXml" Target="../ink/ink140.xml"/><Relationship Id="rId49" Type="http://schemas.openxmlformats.org/officeDocument/2006/relationships/image" Target="../media/image186.emf"/><Relationship Id="rId10" Type="http://schemas.openxmlformats.org/officeDocument/2006/relationships/customXml" Target="../ink/ink127.xml"/><Relationship Id="rId19" Type="http://schemas.openxmlformats.org/officeDocument/2006/relationships/image" Target="../media/image172.emf"/><Relationship Id="rId31" Type="http://schemas.openxmlformats.org/officeDocument/2006/relationships/image" Target="../media/image178.emf"/><Relationship Id="rId44" Type="http://schemas.openxmlformats.org/officeDocument/2006/relationships/customXml" Target="../ink/ink144.xml"/><Relationship Id="rId52" Type="http://schemas.openxmlformats.org/officeDocument/2006/relationships/customXml" Target="../ink/ink148.xml"/><Relationship Id="rId4" Type="http://schemas.openxmlformats.org/officeDocument/2006/relationships/image" Target="../media/image4.jpeg"/><Relationship Id="rId9" Type="http://schemas.openxmlformats.org/officeDocument/2006/relationships/image" Target="../media/image167.emf"/><Relationship Id="rId14" Type="http://schemas.openxmlformats.org/officeDocument/2006/relationships/customXml" Target="../ink/ink129.xml"/><Relationship Id="rId22" Type="http://schemas.openxmlformats.org/officeDocument/2006/relationships/customXml" Target="../ink/ink133.xml"/><Relationship Id="rId27" Type="http://schemas.openxmlformats.org/officeDocument/2006/relationships/image" Target="../media/image176.emf"/><Relationship Id="rId30" Type="http://schemas.openxmlformats.org/officeDocument/2006/relationships/customXml" Target="../ink/ink137.xml"/><Relationship Id="rId35" Type="http://schemas.openxmlformats.org/officeDocument/2006/relationships/image" Target="../media/image180.emf"/><Relationship Id="rId43" Type="http://schemas.openxmlformats.org/officeDocument/2006/relationships/image" Target="../media/image184.emf"/><Relationship Id="rId48" Type="http://schemas.openxmlformats.org/officeDocument/2006/relationships/customXml" Target="../ink/ink146.xml"/><Relationship Id="rId8" Type="http://schemas.openxmlformats.org/officeDocument/2006/relationships/customXml" Target="../ink/ink126.xml"/><Relationship Id="rId51" Type="http://schemas.openxmlformats.org/officeDocument/2006/relationships/image" Target="../media/image187.emf"/><Relationship Id="rId3" Type="http://schemas.openxmlformats.org/officeDocument/2006/relationships/image" Target="../media/image3.jpeg"/></Relationships>
</file>

<file path=ppt/slides/_rels/slide74.xml.rels><?xml version="1.0" encoding="UTF-8" standalone="yes"?>
<Relationships xmlns="http://schemas.openxmlformats.org/package/2006/relationships"><Relationship Id="rId8" Type="http://schemas.openxmlformats.org/officeDocument/2006/relationships/customXml" Target="../ink/ink151.xml"/><Relationship Id="rId3" Type="http://schemas.openxmlformats.org/officeDocument/2006/relationships/image" Target="../media/image3.jpeg"/><Relationship Id="rId7" Type="http://schemas.openxmlformats.org/officeDocument/2006/relationships/image" Target="../media/image190.emf"/><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customXml" Target="../ink/ink150.xml"/><Relationship Id="rId11" Type="http://schemas.openxmlformats.org/officeDocument/2006/relationships/image" Target="../media/image192.emf"/><Relationship Id="rId5" Type="http://schemas.openxmlformats.org/officeDocument/2006/relationships/chart" Target="../charts/chart37.xml"/><Relationship Id="rId10" Type="http://schemas.openxmlformats.org/officeDocument/2006/relationships/customXml" Target="../ink/ink152.xml"/><Relationship Id="rId4" Type="http://schemas.openxmlformats.org/officeDocument/2006/relationships/image" Target="../media/image4.jpeg"/><Relationship Id="rId9" Type="http://schemas.openxmlformats.org/officeDocument/2006/relationships/image" Target="../media/image191.emf"/></Relationships>
</file>

<file path=ppt/slides/_rels/slide75.xml.rels><?xml version="1.0" encoding="UTF-8" standalone="yes"?>
<Relationships xmlns="http://schemas.openxmlformats.org/package/2006/relationships"><Relationship Id="rId8" Type="http://schemas.openxmlformats.org/officeDocument/2006/relationships/customXml" Target="../ink/ink154.xml"/><Relationship Id="rId13" Type="http://schemas.openxmlformats.org/officeDocument/2006/relationships/image" Target="../media/image196.emf"/><Relationship Id="rId18" Type="http://schemas.openxmlformats.org/officeDocument/2006/relationships/customXml" Target="../ink/ink159.xml"/><Relationship Id="rId3" Type="http://schemas.openxmlformats.org/officeDocument/2006/relationships/image" Target="../media/image3.jpeg"/><Relationship Id="rId21" Type="http://schemas.openxmlformats.org/officeDocument/2006/relationships/image" Target="../media/image200.emf"/><Relationship Id="rId7" Type="http://schemas.openxmlformats.org/officeDocument/2006/relationships/image" Target="../media/image193.emf"/><Relationship Id="rId12" Type="http://schemas.openxmlformats.org/officeDocument/2006/relationships/customXml" Target="../ink/ink156.xml"/><Relationship Id="rId17" Type="http://schemas.openxmlformats.org/officeDocument/2006/relationships/image" Target="../media/image198.emf"/><Relationship Id="rId2" Type="http://schemas.openxmlformats.org/officeDocument/2006/relationships/notesSlide" Target="../notesSlides/notesSlide35.xml"/><Relationship Id="rId16" Type="http://schemas.openxmlformats.org/officeDocument/2006/relationships/customXml" Target="../ink/ink158.xml"/><Relationship Id="rId20" Type="http://schemas.openxmlformats.org/officeDocument/2006/relationships/customXml" Target="../ink/ink160.xml"/><Relationship Id="rId1" Type="http://schemas.openxmlformats.org/officeDocument/2006/relationships/slideLayout" Target="../slideLayouts/slideLayout12.xml"/><Relationship Id="rId6" Type="http://schemas.openxmlformats.org/officeDocument/2006/relationships/customXml" Target="../ink/ink153.xml"/><Relationship Id="rId11" Type="http://schemas.openxmlformats.org/officeDocument/2006/relationships/image" Target="../media/image195.emf"/><Relationship Id="rId5" Type="http://schemas.openxmlformats.org/officeDocument/2006/relationships/chart" Target="../charts/chart38.xml"/><Relationship Id="rId15" Type="http://schemas.openxmlformats.org/officeDocument/2006/relationships/image" Target="../media/image197.emf"/><Relationship Id="rId23" Type="http://schemas.openxmlformats.org/officeDocument/2006/relationships/image" Target="../media/image201.emf"/><Relationship Id="rId10" Type="http://schemas.openxmlformats.org/officeDocument/2006/relationships/customXml" Target="../ink/ink155.xml"/><Relationship Id="rId19" Type="http://schemas.openxmlformats.org/officeDocument/2006/relationships/image" Target="../media/image199.emf"/><Relationship Id="rId4" Type="http://schemas.openxmlformats.org/officeDocument/2006/relationships/image" Target="../media/image4.jpeg"/><Relationship Id="rId9" Type="http://schemas.openxmlformats.org/officeDocument/2006/relationships/image" Target="../media/image194.emf"/><Relationship Id="rId14" Type="http://schemas.openxmlformats.org/officeDocument/2006/relationships/customXml" Target="../ink/ink157.xml"/><Relationship Id="rId22" Type="http://schemas.openxmlformats.org/officeDocument/2006/relationships/customXml" Target="../ink/ink161.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chart" Target="../charts/chart39.xml"/><Relationship Id="rId4" Type="http://schemas.openxmlformats.org/officeDocument/2006/relationships/image" Target="../media/image4.jpeg"/></Relationships>
</file>

<file path=ppt/slides/_rels/slide77.xml.rels><?xml version="1.0" encoding="UTF-8" standalone="yes"?>
<Relationships xmlns="http://schemas.openxmlformats.org/package/2006/relationships"><Relationship Id="rId8" Type="http://schemas.openxmlformats.org/officeDocument/2006/relationships/customXml" Target="../ink/ink163.xml"/><Relationship Id="rId13" Type="http://schemas.openxmlformats.org/officeDocument/2006/relationships/image" Target="../media/image205.emf"/><Relationship Id="rId18" Type="http://schemas.openxmlformats.org/officeDocument/2006/relationships/customXml" Target="../ink/ink168.xml"/><Relationship Id="rId26" Type="http://schemas.openxmlformats.org/officeDocument/2006/relationships/customXml" Target="../ink/ink172.xml"/><Relationship Id="rId3" Type="http://schemas.openxmlformats.org/officeDocument/2006/relationships/image" Target="../media/image3.jpeg"/><Relationship Id="rId21" Type="http://schemas.openxmlformats.org/officeDocument/2006/relationships/image" Target="../media/image209.emf"/><Relationship Id="rId7" Type="http://schemas.openxmlformats.org/officeDocument/2006/relationships/image" Target="../media/image202.emf"/><Relationship Id="rId12" Type="http://schemas.openxmlformats.org/officeDocument/2006/relationships/customXml" Target="../ink/ink165.xml"/><Relationship Id="rId17" Type="http://schemas.openxmlformats.org/officeDocument/2006/relationships/image" Target="../media/image207.emf"/><Relationship Id="rId25" Type="http://schemas.openxmlformats.org/officeDocument/2006/relationships/image" Target="../media/image211.emf"/><Relationship Id="rId33" Type="http://schemas.openxmlformats.org/officeDocument/2006/relationships/image" Target="../media/image215.emf"/><Relationship Id="rId2" Type="http://schemas.openxmlformats.org/officeDocument/2006/relationships/notesSlide" Target="../notesSlides/notesSlide37.xml"/><Relationship Id="rId16" Type="http://schemas.openxmlformats.org/officeDocument/2006/relationships/customXml" Target="../ink/ink167.xml"/><Relationship Id="rId20" Type="http://schemas.openxmlformats.org/officeDocument/2006/relationships/customXml" Target="../ink/ink169.xml"/><Relationship Id="rId29" Type="http://schemas.openxmlformats.org/officeDocument/2006/relationships/image" Target="../media/image213.emf"/><Relationship Id="rId1" Type="http://schemas.openxmlformats.org/officeDocument/2006/relationships/slideLayout" Target="../slideLayouts/slideLayout12.xml"/><Relationship Id="rId6" Type="http://schemas.openxmlformats.org/officeDocument/2006/relationships/customXml" Target="../ink/ink162.xml"/><Relationship Id="rId11" Type="http://schemas.openxmlformats.org/officeDocument/2006/relationships/image" Target="../media/image204.emf"/><Relationship Id="rId24" Type="http://schemas.openxmlformats.org/officeDocument/2006/relationships/customXml" Target="../ink/ink171.xml"/><Relationship Id="rId32" Type="http://schemas.openxmlformats.org/officeDocument/2006/relationships/customXml" Target="../ink/ink175.xml"/><Relationship Id="rId5" Type="http://schemas.openxmlformats.org/officeDocument/2006/relationships/chart" Target="../charts/chart40.xml"/><Relationship Id="rId15" Type="http://schemas.openxmlformats.org/officeDocument/2006/relationships/image" Target="../media/image206.emf"/><Relationship Id="rId23" Type="http://schemas.openxmlformats.org/officeDocument/2006/relationships/image" Target="../media/image210.emf"/><Relationship Id="rId28" Type="http://schemas.openxmlformats.org/officeDocument/2006/relationships/customXml" Target="../ink/ink173.xml"/><Relationship Id="rId10" Type="http://schemas.openxmlformats.org/officeDocument/2006/relationships/customXml" Target="../ink/ink164.xml"/><Relationship Id="rId19" Type="http://schemas.openxmlformats.org/officeDocument/2006/relationships/image" Target="../media/image208.emf"/><Relationship Id="rId31" Type="http://schemas.openxmlformats.org/officeDocument/2006/relationships/image" Target="../media/image214.emf"/><Relationship Id="rId4" Type="http://schemas.openxmlformats.org/officeDocument/2006/relationships/image" Target="../media/image4.jpeg"/><Relationship Id="rId9" Type="http://schemas.openxmlformats.org/officeDocument/2006/relationships/image" Target="../media/image203.emf"/><Relationship Id="rId14" Type="http://schemas.openxmlformats.org/officeDocument/2006/relationships/customXml" Target="../ink/ink166.xml"/><Relationship Id="rId22" Type="http://schemas.openxmlformats.org/officeDocument/2006/relationships/customXml" Target="../ink/ink170.xml"/><Relationship Id="rId27" Type="http://schemas.openxmlformats.org/officeDocument/2006/relationships/image" Target="../media/image212.emf"/><Relationship Id="rId30" Type="http://schemas.openxmlformats.org/officeDocument/2006/relationships/customXml" Target="../ink/ink174.xml"/></Relationships>
</file>

<file path=ppt/slides/_rels/slide78.xml.rels><?xml version="1.0" encoding="UTF-8" standalone="yes"?>
<Relationships xmlns="http://schemas.openxmlformats.org/package/2006/relationships"><Relationship Id="rId13" Type="http://schemas.openxmlformats.org/officeDocument/2006/relationships/image" Target="../media/image219.emf"/><Relationship Id="rId18" Type="http://schemas.openxmlformats.org/officeDocument/2006/relationships/customXml" Target="../ink/ink182.xml"/><Relationship Id="rId26" Type="http://schemas.openxmlformats.org/officeDocument/2006/relationships/customXml" Target="../ink/ink186.xml"/><Relationship Id="rId39" Type="http://schemas.openxmlformats.org/officeDocument/2006/relationships/image" Target="../media/image232.emf"/><Relationship Id="rId3" Type="http://schemas.openxmlformats.org/officeDocument/2006/relationships/image" Target="../media/image3.jpeg"/><Relationship Id="rId21" Type="http://schemas.openxmlformats.org/officeDocument/2006/relationships/image" Target="../media/image223.emf"/><Relationship Id="rId34" Type="http://schemas.openxmlformats.org/officeDocument/2006/relationships/customXml" Target="../ink/ink190.xml"/><Relationship Id="rId42" Type="http://schemas.openxmlformats.org/officeDocument/2006/relationships/customXml" Target="../ink/ink194.xml"/><Relationship Id="rId47" Type="http://schemas.openxmlformats.org/officeDocument/2006/relationships/image" Target="../media/image236.emf"/><Relationship Id="rId7" Type="http://schemas.openxmlformats.org/officeDocument/2006/relationships/image" Target="../media/image216.emf"/><Relationship Id="rId12" Type="http://schemas.openxmlformats.org/officeDocument/2006/relationships/customXml" Target="../ink/ink179.xml"/><Relationship Id="rId17" Type="http://schemas.openxmlformats.org/officeDocument/2006/relationships/image" Target="../media/image221.emf"/><Relationship Id="rId25" Type="http://schemas.openxmlformats.org/officeDocument/2006/relationships/image" Target="../media/image225.emf"/><Relationship Id="rId33" Type="http://schemas.openxmlformats.org/officeDocument/2006/relationships/image" Target="../media/image229.emf"/><Relationship Id="rId38" Type="http://schemas.openxmlformats.org/officeDocument/2006/relationships/customXml" Target="../ink/ink192.xml"/><Relationship Id="rId46" Type="http://schemas.openxmlformats.org/officeDocument/2006/relationships/customXml" Target="../ink/ink196.xml"/><Relationship Id="rId2" Type="http://schemas.openxmlformats.org/officeDocument/2006/relationships/notesSlide" Target="../notesSlides/notesSlide38.xml"/><Relationship Id="rId16" Type="http://schemas.openxmlformats.org/officeDocument/2006/relationships/customXml" Target="../ink/ink181.xml"/><Relationship Id="rId20" Type="http://schemas.openxmlformats.org/officeDocument/2006/relationships/customXml" Target="../ink/ink183.xml"/><Relationship Id="rId29" Type="http://schemas.openxmlformats.org/officeDocument/2006/relationships/image" Target="../media/image227.emf"/><Relationship Id="rId41" Type="http://schemas.openxmlformats.org/officeDocument/2006/relationships/image" Target="../media/image233.emf"/><Relationship Id="rId1" Type="http://schemas.openxmlformats.org/officeDocument/2006/relationships/slideLayout" Target="../slideLayouts/slideLayout12.xml"/><Relationship Id="rId6" Type="http://schemas.openxmlformats.org/officeDocument/2006/relationships/customXml" Target="../ink/ink176.xml"/><Relationship Id="rId11" Type="http://schemas.openxmlformats.org/officeDocument/2006/relationships/image" Target="../media/image218.emf"/><Relationship Id="rId24" Type="http://schemas.openxmlformats.org/officeDocument/2006/relationships/customXml" Target="../ink/ink185.xml"/><Relationship Id="rId32" Type="http://schemas.openxmlformats.org/officeDocument/2006/relationships/customXml" Target="../ink/ink189.xml"/><Relationship Id="rId37" Type="http://schemas.openxmlformats.org/officeDocument/2006/relationships/image" Target="../media/image231.emf"/><Relationship Id="rId40" Type="http://schemas.openxmlformats.org/officeDocument/2006/relationships/customXml" Target="../ink/ink193.xml"/><Relationship Id="rId45" Type="http://schemas.openxmlformats.org/officeDocument/2006/relationships/image" Target="../media/image235.emf"/><Relationship Id="rId5" Type="http://schemas.openxmlformats.org/officeDocument/2006/relationships/chart" Target="../charts/chart41.xml"/><Relationship Id="rId15" Type="http://schemas.openxmlformats.org/officeDocument/2006/relationships/image" Target="../media/image220.emf"/><Relationship Id="rId23" Type="http://schemas.openxmlformats.org/officeDocument/2006/relationships/image" Target="../media/image224.emf"/><Relationship Id="rId28" Type="http://schemas.openxmlformats.org/officeDocument/2006/relationships/customXml" Target="../ink/ink187.xml"/><Relationship Id="rId36" Type="http://schemas.openxmlformats.org/officeDocument/2006/relationships/customXml" Target="../ink/ink191.xml"/><Relationship Id="rId49" Type="http://schemas.openxmlformats.org/officeDocument/2006/relationships/image" Target="../media/image237.emf"/><Relationship Id="rId10" Type="http://schemas.openxmlformats.org/officeDocument/2006/relationships/customXml" Target="../ink/ink178.xml"/><Relationship Id="rId19" Type="http://schemas.openxmlformats.org/officeDocument/2006/relationships/image" Target="../media/image222.emf"/><Relationship Id="rId31" Type="http://schemas.openxmlformats.org/officeDocument/2006/relationships/image" Target="../media/image228.emf"/><Relationship Id="rId44" Type="http://schemas.openxmlformats.org/officeDocument/2006/relationships/customXml" Target="../ink/ink195.xml"/><Relationship Id="rId4" Type="http://schemas.openxmlformats.org/officeDocument/2006/relationships/image" Target="../media/image4.jpeg"/><Relationship Id="rId9" Type="http://schemas.openxmlformats.org/officeDocument/2006/relationships/image" Target="../media/image217.emf"/><Relationship Id="rId14" Type="http://schemas.openxmlformats.org/officeDocument/2006/relationships/customXml" Target="../ink/ink180.xml"/><Relationship Id="rId22" Type="http://schemas.openxmlformats.org/officeDocument/2006/relationships/customXml" Target="../ink/ink184.xml"/><Relationship Id="rId27" Type="http://schemas.openxmlformats.org/officeDocument/2006/relationships/image" Target="../media/image226.emf"/><Relationship Id="rId30" Type="http://schemas.openxmlformats.org/officeDocument/2006/relationships/customXml" Target="../ink/ink188.xml"/><Relationship Id="rId35" Type="http://schemas.openxmlformats.org/officeDocument/2006/relationships/image" Target="../media/image230.emf"/><Relationship Id="rId43" Type="http://schemas.openxmlformats.org/officeDocument/2006/relationships/image" Target="../media/image234.emf"/><Relationship Id="rId48" Type="http://schemas.openxmlformats.org/officeDocument/2006/relationships/customXml" Target="../ink/ink197.xml"/><Relationship Id="rId8" Type="http://schemas.openxmlformats.org/officeDocument/2006/relationships/customXml" Target="../ink/ink177.xml"/></Relationships>
</file>

<file path=ppt/slides/_rels/slide79.xml.rels><?xml version="1.0" encoding="UTF-8" standalone="yes"?>
<Relationships xmlns="http://schemas.openxmlformats.org/package/2006/relationships"><Relationship Id="rId8" Type="http://schemas.openxmlformats.org/officeDocument/2006/relationships/customXml" Target="../ink/ink200.xml"/><Relationship Id="rId13" Type="http://schemas.openxmlformats.org/officeDocument/2006/relationships/image" Target="../media/image242.emf"/><Relationship Id="rId3" Type="http://schemas.openxmlformats.org/officeDocument/2006/relationships/image" Target="../media/image4.jpeg"/><Relationship Id="rId7" Type="http://schemas.openxmlformats.org/officeDocument/2006/relationships/image" Target="../media/image239.emf"/><Relationship Id="rId12" Type="http://schemas.openxmlformats.org/officeDocument/2006/relationships/customXml" Target="../ink/ink202.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customXml" Target="../ink/ink199.xml"/><Relationship Id="rId11" Type="http://schemas.openxmlformats.org/officeDocument/2006/relationships/image" Target="../media/image241.emf"/><Relationship Id="rId5" Type="http://schemas.openxmlformats.org/officeDocument/2006/relationships/image" Target="../media/image238.emf"/><Relationship Id="rId15" Type="http://schemas.openxmlformats.org/officeDocument/2006/relationships/image" Target="../media/image243.emf"/><Relationship Id="rId10" Type="http://schemas.openxmlformats.org/officeDocument/2006/relationships/customXml" Target="../ink/ink201.xml"/><Relationship Id="rId4" Type="http://schemas.openxmlformats.org/officeDocument/2006/relationships/customXml" Target="../ink/ink198.xml"/><Relationship Id="rId9" Type="http://schemas.openxmlformats.org/officeDocument/2006/relationships/image" Target="../media/image240.emf"/><Relationship Id="rId14" Type="http://schemas.openxmlformats.org/officeDocument/2006/relationships/customXml" Target="../ink/ink20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244.jpeg"/><Relationship Id="rId4" Type="http://schemas.openxmlformats.org/officeDocument/2006/relationships/image" Target="../media/image14.jpeg"/></Relationships>
</file>

<file path=ppt/slides/_rels/slide8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5.gif"/><Relationship Id="rId4" Type="http://schemas.openxmlformats.org/officeDocument/2006/relationships/image" Target="../media/image246.png"/></Relationships>
</file>

<file path=ppt/slides/_rels/slide8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47.png"/><Relationship Id="rId7" Type="http://schemas.openxmlformats.org/officeDocument/2006/relationships/image" Target="../media/image15.gi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248.png"/><Relationship Id="rId4" Type="http://schemas.openxmlformats.org/officeDocument/2006/relationships/image" Target="NULL"/></Relationships>
</file>

<file path=ppt/slides/_rels/slide8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49.jpg"/><Relationship Id="rId7"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g"/></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134.emf"/><Relationship Id="rId5" Type="http://schemas.openxmlformats.org/officeDocument/2006/relationships/customXml" Target="../ink/ink204.xml"/><Relationship Id="rId4" Type="http://schemas.openxmlformats.org/officeDocument/2006/relationships/image" Target="../media/image14.jpeg"/></Relationships>
</file>

<file path=ppt/slides/_rels/slide85.xml.rels><?xml version="1.0" encoding="UTF-8" standalone="yes"?>
<Relationships xmlns="http://schemas.openxmlformats.org/package/2006/relationships"><Relationship Id="rId8" Type="http://schemas.openxmlformats.org/officeDocument/2006/relationships/image" Target="../media/image254.emf"/><Relationship Id="rId13" Type="http://schemas.openxmlformats.org/officeDocument/2006/relationships/customXml" Target="../ink/ink209.xml"/><Relationship Id="rId3" Type="http://schemas.openxmlformats.org/officeDocument/2006/relationships/image" Target="../media/image13.png"/><Relationship Id="rId7" Type="http://schemas.openxmlformats.org/officeDocument/2006/relationships/customXml" Target="../ink/ink206.xml"/><Relationship Id="rId12" Type="http://schemas.openxmlformats.org/officeDocument/2006/relationships/image" Target="../media/image256.emf"/><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253.emf"/><Relationship Id="rId11" Type="http://schemas.openxmlformats.org/officeDocument/2006/relationships/customXml" Target="../ink/ink208.xml"/><Relationship Id="rId5" Type="http://schemas.openxmlformats.org/officeDocument/2006/relationships/customXml" Target="../ink/ink205.xml"/><Relationship Id="rId10" Type="http://schemas.openxmlformats.org/officeDocument/2006/relationships/image" Target="../media/image255.emf"/><Relationship Id="rId4" Type="http://schemas.openxmlformats.org/officeDocument/2006/relationships/image" Target="../media/image14.jpeg"/><Relationship Id="rId9" Type="http://schemas.openxmlformats.org/officeDocument/2006/relationships/customXml" Target="../ink/ink207.xml"/><Relationship Id="rId14" Type="http://schemas.openxmlformats.org/officeDocument/2006/relationships/image" Target="../media/image257.emf"/></Relationships>
</file>

<file path=ppt/slides/_rels/slide86.xml.rels><?xml version="1.0" encoding="UTF-8" standalone="yes"?>
<Relationships xmlns="http://schemas.openxmlformats.org/package/2006/relationships"><Relationship Id="rId8" Type="http://schemas.openxmlformats.org/officeDocument/2006/relationships/image" Target="../media/image259.emf"/><Relationship Id="rId13" Type="http://schemas.openxmlformats.org/officeDocument/2006/relationships/customXml" Target="../ink/ink214.xml"/><Relationship Id="rId3" Type="http://schemas.openxmlformats.org/officeDocument/2006/relationships/image" Target="../media/image13.png"/><Relationship Id="rId7" Type="http://schemas.openxmlformats.org/officeDocument/2006/relationships/customXml" Target="../ink/ink211.xml"/><Relationship Id="rId12" Type="http://schemas.openxmlformats.org/officeDocument/2006/relationships/image" Target="../media/image261.emf"/><Relationship Id="rId2" Type="http://schemas.openxmlformats.org/officeDocument/2006/relationships/chart" Target="../charts/chart42.xml"/><Relationship Id="rId1" Type="http://schemas.openxmlformats.org/officeDocument/2006/relationships/slideLayout" Target="../slideLayouts/slideLayout18.xml"/><Relationship Id="rId6" Type="http://schemas.openxmlformats.org/officeDocument/2006/relationships/image" Target="../media/image258.emf"/><Relationship Id="rId11" Type="http://schemas.openxmlformats.org/officeDocument/2006/relationships/customXml" Target="../ink/ink213.xml"/><Relationship Id="rId5" Type="http://schemas.openxmlformats.org/officeDocument/2006/relationships/customXml" Target="../ink/ink210.xml"/><Relationship Id="rId10" Type="http://schemas.openxmlformats.org/officeDocument/2006/relationships/image" Target="../media/image260.emf"/><Relationship Id="rId4" Type="http://schemas.openxmlformats.org/officeDocument/2006/relationships/image" Target="../media/image14.jpeg"/><Relationship Id="rId9" Type="http://schemas.openxmlformats.org/officeDocument/2006/relationships/customXml" Target="../ink/ink212.xml"/><Relationship Id="rId14" Type="http://schemas.openxmlformats.org/officeDocument/2006/relationships/image" Target="../media/image262.emf"/></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43.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88.xml.rels><?xml version="1.0" encoding="UTF-8" standalone="yes"?>
<Relationships xmlns="http://schemas.openxmlformats.org/package/2006/relationships"><Relationship Id="rId8" Type="http://schemas.openxmlformats.org/officeDocument/2006/relationships/customXml" Target="../ink/ink216.xml"/><Relationship Id="rId13" Type="http://schemas.openxmlformats.org/officeDocument/2006/relationships/image" Target="../media/image266.emf"/><Relationship Id="rId3" Type="http://schemas.openxmlformats.org/officeDocument/2006/relationships/chart" Target="../charts/chart44.xml"/><Relationship Id="rId7" Type="http://schemas.openxmlformats.org/officeDocument/2006/relationships/image" Target="../media/image263.emf"/><Relationship Id="rId12" Type="http://schemas.openxmlformats.org/officeDocument/2006/relationships/customXml" Target="../ink/ink218.xml"/><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customXml" Target="../ink/ink215.xml"/><Relationship Id="rId11" Type="http://schemas.openxmlformats.org/officeDocument/2006/relationships/image" Target="../media/image265.emf"/><Relationship Id="rId5" Type="http://schemas.openxmlformats.org/officeDocument/2006/relationships/image" Target="../media/image14.jpeg"/><Relationship Id="rId10" Type="http://schemas.openxmlformats.org/officeDocument/2006/relationships/customXml" Target="../ink/ink217.xml"/><Relationship Id="rId4" Type="http://schemas.openxmlformats.org/officeDocument/2006/relationships/image" Target="../media/image13.png"/><Relationship Id="rId9" Type="http://schemas.openxmlformats.org/officeDocument/2006/relationships/image" Target="../media/image264.emf"/></Relationships>
</file>

<file path=ppt/slides/_rels/slide89.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46.xml"/><Relationship Id="rId1" Type="http://schemas.openxmlformats.org/officeDocument/2006/relationships/slideLayout" Target="../slideLayouts/slideLayout18.xml"/><Relationship Id="rId4" Type="http://schemas.openxmlformats.org/officeDocument/2006/relationships/image" Target="../media/image14.jpeg"/></Relationships>
</file>

<file path=ppt/slides/_rels/slide91.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92.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93.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5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5.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96.xml.rels><?xml version="1.0" encoding="UTF-8" standalone="yes"?>
<Relationships xmlns="http://schemas.openxmlformats.org/package/2006/relationships"><Relationship Id="rId8" Type="http://schemas.openxmlformats.org/officeDocument/2006/relationships/customXml" Target="../ink/ink220.xml"/><Relationship Id="rId13" Type="http://schemas.openxmlformats.org/officeDocument/2006/relationships/image" Target="../media/image270.emf"/><Relationship Id="rId3" Type="http://schemas.openxmlformats.org/officeDocument/2006/relationships/chart" Target="../charts/chart52.xml"/><Relationship Id="rId7" Type="http://schemas.openxmlformats.org/officeDocument/2006/relationships/image" Target="../media/image267.emf"/><Relationship Id="rId12" Type="http://schemas.openxmlformats.org/officeDocument/2006/relationships/customXml" Target="../ink/ink222.xml"/><Relationship Id="rId17" Type="http://schemas.openxmlformats.org/officeDocument/2006/relationships/image" Target="../media/image272.emf"/><Relationship Id="rId2" Type="http://schemas.openxmlformats.org/officeDocument/2006/relationships/notesSlide" Target="../notesSlides/notesSlide51.xml"/><Relationship Id="rId16" Type="http://schemas.openxmlformats.org/officeDocument/2006/relationships/customXml" Target="../ink/ink224.xml"/><Relationship Id="rId1" Type="http://schemas.openxmlformats.org/officeDocument/2006/relationships/slideLayout" Target="../slideLayouts/slideLayout2.xml"/><Relationship Id="rId6" Type="http://schemas.openxmlformats.org/officeDocument/2006/relationships/customXml" Target="../ink/ink219.xml"/><Relationship Id="rId11" Type="http://schemas.openxmlformats.org/officeDocument/2006/relationships/image" Target="../media/image269.emf"/><Relationship Id="rId5" Type="http://schemas.openxmlformats.org/officeDocument/2006/relationships/image" Target="../media/image4.jpeg"/><Relationship Id="rId15" Type="http://schemas.openxmlformats.org/officeDocument/2006/relationships/image" Target="../media/image271.emf"/><Relationship Id="rId10" Type="http://schemas.openxmlformats.org/officeDocument/2006/relationships/customXml" Target="../ink/ink221.xml"/><Relationship Id="rId4" Type="http://schemas.openxmlformats.org/officeDocument/2006/relationships/image" Target="../media/image3.jpeg"/><Relationship Id="rId9" Type="http://schemas.openxmlformats.org/officeDocument/2006/relationships/image" Target="../media/image268.emf"/><Relationship Id="rId14" Type="http://schemas.openxmlformats.org/officeDocument/2006/relationships/customXml" Target="../ink/ink223.xml"/></Relationships>
</file>

<file path=ppt/slides/_rels/slide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chart" Target="../charts/chart53.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chart" Target="../charts/char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716352" y="234309"/>
            <a:ext cx="5784701" cy="3046988"/>
          </a:xfrm>
          <a:prstGeom prst="rect">
            <a:avLst/>
          </a:prstGeom>
          <a:noFill/>
        </p:spPr>
        <p:txBody>
          <a:bodyPr wrap="square" rtlCol="0">
            <a:spAutoFit/>
          </a:bodyPr>
          <a:lstStyle/>
          <a:p>
            <a:pPr algn="ctr"/>
            <a:r>
              <a:rPr lang="pt-BR" sz="3200" b="1" i="1" spc="-113" dirty="0" smtClean="0">
                <a:solidFill>
                  <a:schemeClr val="tx1">
                    <a:lumMod val="50000"/>
                  </a:schemeClr>
                </a:solidFill>
                <a:latin typeface="Calibri" panose="020F0502020204030204" pitchFamily="34" charset="0"/>
                <a:cs typeface="Calibri" panose="020F0502020204030204" pitchFamily="34" charset="0"/>
              </a:rPr>
              <a:t>Silagem de Grãos Úmidos, </a:t>
            </a:r>
            <a:r>
              <a:rPr lang="pt-BR" sz="3200" b="1" i="1" spc="-113" dirty="0">
                <a:solidFill>
                  <a:schemeClr val="tx1">
                    <a:lumMod val="50000"/>
                  </a:schemeClr>
                </a:solidFill>
                <a:latin typeface="Calibri" panose="020F0502020204030204" pitchFamily="34" charset="0"/>
                <a:cs typeface="Calibri" panose="020F0502020204030204" pitchFamily="34" charset="0"/>
              </a:rPr>
              <a:t>R</a:t>
            </a:r>
            <a:r>
              <a:rPr lang="pt-BR" sz="3200" b="1" i="1" spc="-113" dirty="0" smtClean="0">
                <a:solidFill>
                  <a:schemeClr val="tx1">
                    <a:lumMod val="50000"/>
                  </a:schemeClr>
                </a:solidFill>
                <a:latin typeface="Calibri" panose="020F0502020204030204" pitchFamily="34" charset="0"/>
                <a:cs typeface="Calibri" panose="020F0502020204030204" pitchFamily="34" charset="0"/>
              </a:rPr>
              <a:t>eidratados e </a:t>
            </a:r>
            <a:r>
              <a:rPr lang="pt-BR" sz="3200" b="1" i="1" spc="-113" dirty="0" err="1" smtClean="0">
                <a:solidFill>
                  <a:schemeClr val="tx1">
                    <a:lumMod val="50000"/>
                  </a:schemeClr>
                </a:solidFill>
                <a:latin typeface="Calibri" panose="020F0502020204030204" pitchFamily="34" charset="0"/>
                <a:cs typeface="Calibri" panose="020F0502020204030204" pitchFamily="34" charset="0"/>
              </a:rPr>
              <a:t>Snaplage</a:t>
            </a:r>
            <a:endParaRPr lang="pt-BR" sz="3200" b="1" i="1" spc="-113" dirty="0" smtClean="0">
              <a:solidFill>
                <a:schemeClr val="tx1">
                  <a:lumMod val="50000"/>
                </a:schemeClr>
              </a:solidFill>
              <a:latin typeface="Calibri" panose="020F0502020204030204" pitchFamily="34" charset="0"/>
              <a:cs typeface="Calibri" panose="020F0502020204030204" pitchFamily="34" charset="0"/>
            </a:endParaRPr>
          </a:p>
          <a:p>
            <a:pPr algn="ctr"/>
            <a:endParaRPr lang="pt-BR" sz="3200" b="1" i="1" spc="-113" dirty="0" smtClean="0">
              <a:solidFill>
                <a:schemeClr val="tx1">
                  <a:lumMod val="50000"/>
                </a:schemeClr>
              </a:solidFill>
              <a:latin typeface="Calibri" panose="020F0502020204030204" pitchFamily="34" charset="0"/>
              <a:cs typeface="Calibri" panose="020F0502020204030204" pitchFamily="34" charset="0"/>
            </a:endParaRPr>
          </a:p>
          <a:p>
            <a:pPr algn="ctr"/>
            <a:r>
              <a:rPr lang="pt-BR" sz="3200" b="1" i="1" spc="-113" dirty="0" smtClean="0">
                <a:solidFill>
                  <a:schemeClr val="tx1">
                    <a:lumMod val="50000"/>
                  </a:schemeClr>
                </a:solidFill>
                <a:latin typeface="Calibri" panose="020F0502020204030204" pitchFamily="34" charset="0"/>
                <a:cs typeface="Calibri" panose="020F0502020204030204" pitchFamily="34" charset="0"/>
              </a:rPr>
              <a:t>Inovações</a:t>
            </a:r>
            <a:endParaRPr lang="pt-BR" sz="3200" b="1" dirty="0"/>
          </a:p>
          <a:p>
            <a:pPr algn="ctr"/>
            <a:endParaRPr lang="pt-BR" sz="3200" b="1" dirty="0"/>
          </a:p>
          <a:p>
            <a:pPr algn="ctr"/>
            <a:endParaRPr lang="pt-BR" sz="3200" b="1" dirty="0"/>
          </a:p>
        </p:txBody>
      </p:sp>
      <p:sp>
        <p:nvSpPr>
          <p:cNvPr id="6" name="TextBox 4"/>
          <p:cNvSpPr txBox="1">
            <a:spLocks noChangeArrowheads="1"/>
          </p:cNvSpPr>
          <p:nvPr/>
        </p:nvSpPr>
        <p:spPr bwMode="auto">
          <a:xfrm>
            <a:off x="0" y="6043259"/>
            <a:ext cx="9144000" cy="447943"/>
          </a:xfrm>
          <a:prstGeom prst="rect">
            <a:avLst/>
          </a:prstGeom>
          <a:solidFill>
            <a:srgbClr val="008080"/>
          </a:solidFill>
          <a:ln w="9525">
            <a:noFill/>
            <a:miter lim="800000"/>
            <a:headEnd/>
            <a:tailEnd/>
          </a:ln>
        </p:spPr>
        <p:txBody>
          <a:bodyPr>
            <a:spAutoFit/>
          </a:bodyPr>
          <a:lstStyle/>
          <a:p>
            <a:pPr algn="ctr"/>
            <a:endParaRPr lang="en-US" sz="2311" b="1" i="1" dirty="0">
              <a:solidFill>
                <a:schemeClr val="bg1"/>
              </a:solidFill>
              <a:latin typeface="Arial "/>
              <a:cs typeface="Arial" pitchFamily="34" charset="0"/>
            </a:endParaRPr>
          </a:p>
        </p:txBody>
      </p:sp>
      <p:pic>
        <p:nvPicPr>
          <p:cNvPr id="2052" name="Picture 4" descr="http://www.sindfrutas.com.br/wp-content/uploads/2013/12/lavoura-de-milho.jpg"/>
          <p:cNvPicPr>
            <a:picLocks noChangeAspect="1" noChangeArrowheads="1"/>
          </p:cNvPicPr>
          <p:nvPr/>
        </p:nvPicPr>
        <p:blipFill rotWithShape="1">
          <a:blip r:embed="rId3">
            <a:extLst>
              <a:ext uri="{28A0092B-C50C-407E-A947-70E740481C1C}">
                <a14:useLocalDpi xmlns:a14="http://schemas.microsoft.com/office/drawing/2010/main" val="0"/>
              </a:ext>
            </a:extLst>
          </a:blip>
          <a:srcRect t="41585"/>
          <a:stretch/>
        </p:blipFill>
        <p:spPr bwMode="auto">
          <a:xfrm>
            <a:off x="6846" y="4866442"/>
            <a:ext cx="9144000" cy="16589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encrypted-tbn2.gstatic.com/images?q=tbn:ANd9GcRXf1Ap1rbgF5ZOlnHpj9E9vpR3CAOP-6oott9EeMuZO7WmB9Fec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740" y="2582366"/>
            <a:ext cx="3143275" cy="1909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tângulo 1"/>
          <p:cNvSpPr/>
          <p:nvPr/>
        </p:nvSpPr>
        <p:spPr>
          <a:xfrm>
            <a:off x="5148064" y="3224959"/>
            <a:ext cx="4651027" cy="1692771"/>
          </a:xfrm>
          <a:prstGeom prst="rect">
            <a:avLst/>
          </a:prstGeom>
        </p:spPr>
        <p:txBody>
          <a:bodyPr wrap="square">
            <a:spAutoFit/>
          </a:bodyPr>
          <a:lstStyle/>
          <a:p>
            <a:r>
              <a:rPr lang="pt-BR" sz="2800" b="1" i="1" spc="-113" dirty="0">
                <a:solidFill>
                  <a:schemeClr val="tx1">
                    <a:lumMod val="50000"/>
                  </a:schemeClr>
                </a:solidFill>
                <a:latin typeface="Calibri" panose="020F0502020204030204" pitchFamily="34" charset="0"/>
                <a:cs typeface="Calibri" panose="020F0502020204030204" pitchFamily="34" charset="0"/>
              </a:rPr>
              <a:t>Luiz Gustavo </a:t>
            </a:r>
            <a:r>
              <a:rPr lang="pt-BR" sz="2800" b="1" i="1" spc="-113" dirty="0" smtClean="0">
                <a:solidFill>
                  <a:schemeClr val="tx1">
                    <a:lumMod val="50000"/>
                  </a:schemeClr>
                </a:solidFill>
                <a:latin typeface="Calibri" panose="020F0502020204030204" pitchFamily="34" charset="0"/>
                <a:cs typeface="Calibri" panose="020F0502020204030204" pitchFamily="34" charset="0"/>
              </a:rPr>
              <a:t>Nussio</a:t>
            </a:r>
          </a:p>
          <a:p>
            <a:r>
              <a:rPr lang="pt-BR" sz="2800" b="1" i="1" spc="-113" dirty="0" smtClean="0">
                <a:solidFill>
                  <a:schemeClr val="tx1">
                    <a:lumMod val="50000"/>
                  </a:schemeClr>
                </a:solidFill>
                <a:latin typeface="Calibri" panose="020F0502020204030204" pitchFamily="34" charset="0"/>
                <a:cs typeface="Calibri" panose="020F0502020204030204" pitchFamily="34" charset="0"/>
              </a:rPr>
              <a:t>Departamento de Zootecnia</a:t>
            </a:r>
          </a:p>
          <a:p>
            <a:r>
              <a:rPr lang="pt-BR" sz="2800" b="1" i="1" spc="-113" dirty="0" smtClean="0">
                <a:solidFill>
                  <a:schemeClr val="tx1">
                    <a:lumMod val="50000"/>
                  </a:schemeClr>
                </a:solidFill>
                <a:latin typeface="Calibri" panose="020F0502020204030204" pitchFamily="34" charset="0"/>
                <a:cs typeface="Calibri" panose="020F0502020204030204" pitchFamily="34" charset="0"/>
              </a:rPr>
              <a:t>USP/ESALQ</a:t>
            </a:r>
          </a:p>
          <a:p>
            <a:r>
              <a:rPr lang="pt-BR" sz="2000" i="1" spc="-113" dirty="0" smtClean="0">
                <a:solidFill>
                  <a:schemeClr val="tx1">
                    <a:lumMod val="50000"/>
                  </a:schemeClr>
                </a:solidFill>
                <a:latin typeface="Calibri" panose="020F0502020204030204" pitchFamily="34" charset="0"/>
                <a:cs typeface="Calibri" panose="020F0502020204030204" pitchFamily="34" charset="0"/>
              </a:rPr>
              <a:t>nussio@usp.br</a:t>
            </a:r>
            <a:endParaRPr lang="pt-BR" sz="2000" i="1" dirty="0"/>
          </a:p>
        </p:txBody>
      </p:sp>
      <p:pic>
        <p:nvPicPr>
          <p:cNvPr id="9" name="Imagem 13">
            <a:extLst>
              <a:ext uri="{FF2B5EF4-FFF2-40B4-BE49-F238E27FC236}">
                <a16:creationId xmlns="" xmlns:a16="http://schemas.microsoft.com/office/drawing/2014/main"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553" y="159753"/>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zootecnia.esalq.usp.br/sites/default/files/styles/noticia_largura_150/public/labnussiolog.jpg?itok=aF5hjhV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7578" y="81814"/>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536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bwMode="auto">
          <a:xfrm>
            <a:off x="351695" y="791308"/>
            <a:ext cx="8440615" cy="644769"/>
          </a:xfrm>
          <a:prstGeom prst="rect">
            <a:avLst/>
          </a:prstGeom>
          <a:noFill/>
          <a:ln w="9525" cap="flat" cmpd="sng" algn="ctr">
            <a:noFill/>
            <a:prstDash val="solid"/>
            <a:round/>
            <a:headEnd type="none" w="med" len="med"/>
            <a:tailEnd type="none" w="med" len="med"/>
          </a:ln>
          <a:effectLst>
            <a:innerShdw blurRad="114300">
              <a:prstClr val="black"/>
            </a:innerShdw>
            <a:reflection blurRad="6350" stA="50000" endA="300" endPos="55000" dir="5400000" sy="-100000" algn="bl" rotWithShape="0"/>
            <a:softEdge rad="31750"/>
          </a:effectLst>
          <a:scene3d>
            <a:camera prst="orthographicFront">
              <a:rot lat="0" lon="0" rev="0"/>
            </a:camera>
            <a:lightRig rig="glow" dir="t">
              <a:rot lat="0" lon="0" rev="4800000"/>
            </a:lightRig>
          </a:scene3d>
          <a:sp3d prstMaterial="matte">
            <a:bevelT w="127000" h="63500" prst="artDeco"/>
          </a:sp3d>
        </p:spPr>
        <p:txBody>
          <a:bodyPr lIns="314272" tIns="157136" rIns="314272" bIns="157136"/>
          <a:lstStyle/>
          <a:p>
            <a:pPr algn="ctr" defTabSz="628519" eaLnBrk="0" fontAlgn="base" hangingPunct="0">
              <a:lnSpc>
                <a:spcPct val="90000"/>
              </a:lnSpc>
              <a:spcBef>
                <a:spcPct val="50000"/>
              </a:spcBef>
              <a:spcAft>
                <a:spcPct val="0"/>
              </a:spcAft>
              <a:defRPr/>
            </a:pPr>
            <a:endParaRPr lang="en-US" sz="1846" b="1" kern="0" dirty="0">
              <a:solidFill>
                <a:srgbClr val="FFFFFF"/>
              </a:solidFill>
              <a:effectLst>
                <a:outerShdw blurRad="38100" dist="38100" dir="2700000" algn="tl">
                  <a:srgbClr val="000000">
                    <a:alpha val="43137"/>
                  </a:srgbClr>
                </a:outerShdw>
              </a:effectLst>
              <a:cs typeface="Arial" pitchFamily="34" charset="0"/>
            </a:endParaRPr>
          </a:p>
        </p:txBody>
      </p:sp>
      <p:graphicFrame>
        <p:nvGraphicFramePr>
          <p:cNvPr id="4" name="Gráfico 3"/>
          <p:cNvGraphicFramePr>
            <a:graphicFrameLocks/>
          </p:cNvGraphicFramePr>
          <p:nvPr>
            <p:extLst>
              <p:ext uri="{D42A27DB-BD31-4B8C-83A1-F6EECF244321}">
                <p14:modId xmlns:p14="http://schemas.microsoft.com/office/powerpoint/2010/main" val="1320019697"/>
              </p:ext>
            </p:extLst>
          </p:nvPr>
        </p:nvGraphicFramePr>
        <p:xfrm>
          <a:off x="539552" y="1846385"/>
          <a:ext cx="7754822"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CaixaDeTexto 1"/>
          <p:cNvSpPr txBox="1"/>
          <p:nvPr/>
        </p:nvSpPr>
        <p:spPr>
          <a:xfrm>
            <a:off x="2755799" y="5597770"/>
            <a:ext cx="773723" cy="329001"/>
          </a:xfrm>
          <a:prstGeom prst="rect">
            <a:avLst/>
          </a:prstGeom>
          <a:noFill/>
        </p:spPr>
        <p:txBody>
          <a:bodyPr wrap="square" rtlCol="0">
            <a:spAutoFit/>
          </a:bodyPr>
          <a:lstStyle/>
          <a:p>
            <a:pPr algn="ctr" fontAlgn="base">
              <a:spcBef>
                <a:spcPct val="0"/>
              </a:spcBef>
              <a:spcAft>
                <a:spcPct val="0"/>
              </a:spcAft>
            </a:pPr>
            <a:r>
              <a:rPr lang="en-US" sz="1538" b="1" dirty="0">
                <a:solidFill>
                  <a:srgbClr val="000000"/>
                </a:solidFill>
                <a:latin typeface="Comic Sans MS" pitchFamily="66" charset="0"/>
              </a:rPr>
              <a:t>Flint</a:t>
            </a:r>
            <a:endParaRPr lang="pt-BR" sz="1538" b="1" dirty="0">
              <a:solidFill>
                <a:srgbClr val="000000"/>
              </a:solidFill>
              <a:latin typeface="Comic Sans MS" pitchFamily="66" charset="0"/>
            </a:endParaRPr>
          </a:p>
        </p:txBody>
      </p:sp>
      <p:sp>
        <p:nvSpPr>
          <p:cNvPr id="6" name="CaixaDeTexto 5"/>
          <p:cNvSpPr txBox="1"/>
          <p:nvPr/>
        </p:nvSpPr>
        <p:spPr>
          <a:xfrm>
            <a:off x="5690068" y="5597770"/>
            <a:ext cx="773723" cy="329001"/>
          </a:xfrm>
          <a:prstGeom prst="rect">
            <a:avLst/>
          </a:prstGeom>
          <a:noFill/>
        </p:spPr>
        <p:txBody>
          <a:bodyPr wrap="square" rtlCol="0">
            <a:spAutoFit/>
          </a:bodyPr>
          <a:lstStyle/>
          <a:p>
            <a:pPr algn="ctr" fontAlgn="base">
              <a:spcBef>
                <a:spcPct val="0"/>
              </a:spcBef>
              <a:spcAft>
                <a:spcPct val="0"/>
              </a:spcAft>
            </a:pPr>
            <a:r>
              <a:rPr lang="en-US" sz="1538" b="1" dirty="0">
                <a:solidFill>
                  <a:srgbClr val="000000"/>
                </a:solidFill>
                <a:latin typeface="Comic Sans MS" pitchFamily="66" charset="0"/>
              </a:rPr>
              <a:t>Dent</a:t>
            </a:r>
            <a:endParaRPr lang="pt-BR" sz="1538" b="1" dirty="0">
              <a:solidFill>
                <a:srgbClr val="000000"/>
              </a:solidFill>
              <a:latin typeface="Comic Sans MS" pitchFamily="66" charset="0"/>
            </a:endParaRPr>
          </a:p>
        </p:txBody>
      </p:sp>
      <p:sp>
        <p:nvSpPr>
          <p:cNvPr id="7" name="CaixaDeTexto 6"/>
          <p:cNvSpPr txBox="1"/>
          <p:nvPr/>
        </p:nvSpPr>
        <p:spPr>
          <a:xfrm>
            <a:off x="6797383" y="5771327"/>
            <a:ext cx="1617751" cy="258084"/>
          </a:xfrm>
          <a:prstGeom prst="rect">
            <a:avLst/>
          </a:prstGeom>
          <a:noFill/>
        </p:spPr>
        <p:txBody>
          <a:bodyPr wrap="none" rtlCol="0">
            <a:spAutoFit/>
          </a:bodyPr>
          <a:lstStyle/>
          <a:p>
            <a:pPr fontAlgn="base">
              <a:spcBef>
                <a:spcPct val="0"/>
              </a:spcBef>
              <a:spcAft>
                <a:spcPct val="0"/>
              </a:spcAft>
            </a:pPr>
            <a:r>
              <a:rPr lang="pt-BR" sz="1077" dirty="0" err="1">
                <a:solidFill>
                  <a:srgbClr val="000000"/>
                </a:solidFill>
              </a:rPr>
              <a:t>Source</a:t>
            </a:r>
            <a:r>
              <a:rPr lang="pt-BR" sz="1077" dirty="0">
                <a:solidFill>
                  <a:srgbClr val="000000"/>
                </a:solidFill>
              </a:rPr>
              <a:t>: Fernandes (2014)</a:t>
            </a:r>
          </a:p>
        </p:txBody>
      </p:sp>
      <p:sp>
        <p:nvSpPr>
          <p:cNvPr id="9" name="Rectangle 4"/>
          <p:cNvSpPr>
            <a:spLocks noChangeArrowheads="1"/>
          </p:cNvSpPr>
          <p:nvPr/>
        </p:nvSpPr>
        <p:spPr bwMode="auto">
          <a:xfrm>
            <a:off x="128079" y="1210654"/>
            <a:ext cx="8440615" cy="369368"/>
          </a:xfrm>
          <a:prstGeom prst="rect">
            <a:avLst/>
          </a:prstGeom>
          <a:noFill/>
          <a:ln w="9525">
            <a:noFill/>
            <a:miter lim="800000"/>
            <a:headEnd/>
            <a:tailEnd/>
          </a:ln>
          <a:effectLst/>
        </p:spPr>
        <p:txBody>
          <a:bodyPr wrap="square" lIns="70331" tIns="35165" rIns="70331" bIns="35165" anchor="ctr">
            <a:spAutoFit/>
          </a:bodyPr>
          <a:lstStyle/>
          <a:p>
            <a:pPr algn="ctr" defTabSz="628519" eaLnBrk="0" fontAlgn="base" hangingPunct="0">
              <a:lnSpc>
                <a:spcPct val="90000"/>
              </a:lnSpc>
              <a:spcBef>
                <a:spcPct val="50000"/>
              </a:spcBef>
              <a:spcAft>
                <a:spcPct val="0"/>
              </a:spcAft>
              <a:defRPr/>
            </a:pPr>
            <a:r>
              <a:rPr lang="en-US" sz="2154" kern="0" dirty="0">
                <a:latin typeface="Comic Sans MS" pitchFamily="66" charset="0"/>
                <a:cs typeface="Arial" pitchFamily="34" charset="0"/>
              </a:rPr>
              <a:t>Tempo de </a:t>
            </a:r>
            <a:r>
              <a:rPr lang="en-US" sz="2154" kern="0" dirty="0" err="1">
                <a:latin typeface="Comic Sans MS" pitchFamily="66" charset="0"/>
                <a:cs typeface="Arial" pitchFamily="34" charset="0"/>
              </a:rPr>
              <a:t>estocagem</a:t>
            </a:r>
            <a:r>
              <a:rPr lang="en-US" sz="2154" kern="0" dirty="0">
                <a:latin typeface="Comic Sans MS" pitchFamily="66" charset="0"/>
                <a:cs typeface="Arial" pitchFamily="34" charset="0"/>
              </a:rPr>
              <a:t> e </a:t>
            </a:r>
            <a:r>
              <a:rPr lang="en-US" sz="2154" kern="0" dirty="0" err="1">
                <a:latin typeface="Comic Sans MS" pitchFamily="66" charset="0"/>
                <a:cs typeface="Arial" pitchFamily="34" charset="0"/>
              </a:rPr>
              <a:t>digestibilidade</a:t>
            </a:r>
            <a:r>
              <a:rPr lang="en-US" sz="2154" kern="0" dirty="0">
                <a:latin typeface="Comic Sans MS" pitchFamily="66" charset="0"/>
                <a:cs typeface="Arial" pitchFamily="34" charset="0"/>
              </a:rPr>
              <a:t> do </a:t>
            </a:r>
            <a:r>
              <a:rPr lang="en-US" sz="2154" kern="0" dirty="0" err="1">
                <a:latin typeface="Comic Sans MS" pitchFamily="66" charset="0"/>
                <a:cs typeface="Arial" pitchFamily="34" charset="0"/>
              </a:rPr>
              <a:t>amido</a:t>
            </a:r>
            <a:r>
              <a:rPr lang="en-US" sz="2154" kern="0" dirty="0">
                <a:latin typeface="Comic Sans MS" pitchFamily="66" charset="0"/>
                <a:cs typeface="Arial" pitchFamily="34" charset="0"/>
              </a:rPr>
              <a:t> </a:t>
            </a:r>
            <a:r>
              <a:rPr lang="en-US" sz="2154" kern="0" dirty="0" err="1">
                <a:latin typeface="Comic Sans MS" pitchFamily="66" charset="0"/>
                <a:cs typeface="Arial" pitchFamily="34" charset="0"/>
              </a:rPr>
              <a:t>em</a:t>
            </a:r>
            <a:r>
              <a:rPr lang="en-US" sz="2154" kern="0" dirty="0">
                <a:latin typeface="Comic Sans MS" pitchFamily="66" charset="0"/>
                <a:cs typeface="Arial" pitchFamily="34" charset="0"/>
              </a:rPr>
              <a:t> </a:t>
            </a:r>
            <a:r>
              <a:rPr lang="en-US" sz="2154" kern="0" dirty="0" smtClean="0">
                <a:latin typeface="Comic Sans MS" pitchFamily="66" charset="0"/>
                <a:cs typeface="Arial" pitchFamily="34" charset="0"/>
              </a:rPr>
              <a:t>SGU </a:t>
            </a:r>
            <a:r>
              <a:rPr lang="en-US" sz="2154" kern="0" dirty="0" err="1">
                <a:latin typeface="Comic Sans MS" pitchFamily="66" charset="0"/>
                <a:cs typeface="Arial" pitchFamily="34" charset="0"/>
              </a:rPr>
              <a:t>vs</a:t>
            </a:r>
            <a:r>
              <a:rPr lang="en-US" sz="2154" kern="0" dirty="0">
                <a:latin typeface="Comic Sans MS" pitchFamily="66" charset="0"/>
                <a:cs typeface="Arial" pitchFamily="34" charset="0"/>
              </a:rPr>
              <a:t> </a:t>
            </a:r>
            <a:r>
              <a:rPr lang="en-US" sz="2154" kern="0" dirty="0" smtClean="0">
                <a:latin typeface="Comic Sans MS" pitchFamily="66" charset="0"/>
                <a:cs typeface="Arial" pitchFamily="34" charset="0"/>
              </a:rPr>
              <a:t>SGR</a:t>
            </a:r>
            <a:endParaRPr lang="en-US" sz="2154" kern="0" dirty="0">
              <a:latin typeface="Comic Sans MS" pitchFamily="66" charset="0"/>
              <a:cs typeface="Arial" pitchFamily="34" charset="0"/>
            </a:endParaRPr>
          </a:p>
        </p:txBody>
      </p:sp>
      <p:pic>
        <p:nvPicPr>
          <p:cNvPr id="10" name="Imagem 9">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4387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1">
            <a:extLst>
              <a:ext uri="{FF2B5EF4-FFF2-40B4-BE49-F238E27FC236}">
                <a16:creationId xmlns="" xmlns:a16="http://schemas.microsoft.com/office/drawing/2014/main" id="{861EF011-646B-4C01-8C00-FC6B3691E07F}"/>
              </a:ext>
            </a:extLst>
          </p:cNvPr>
          <p:cNvGraphicFramePr>
            <a:graphicFrameLocks/>
          </p:cNvGraphicFramePr>
          <p:nvPr>
            <p:extLst>
              <p:ext uri="{D42A27DB-BD31-4B8C-83A1-F6EECF244321}">
                <p14:modId xmlns:p14="http://schemas.microsoft.com/office/powerpoint/2010/main" val="845062178"/>
              </p:ext>
            </p:extLst>
          </p:nvPr>
        </p:nvGraphicFramePr>
        <p:xfrm>
          <a:off x="899592" y="1202656"/>
          <a:ext cx="6768752" cy="4084325"/>
        </p:xfrm>
        <a:graphic>
          <a:graphicData uri="http://schemas.openxmlformats.org/drawingml/2006/chart">
            <c:chart xmlns:c="http://schemas.openxmlformats.org/drawingml/2006/chart" xmlns:r="http://schemas.openxmlformats.org/officeDocument/2006/relationships" r:id="rId2"/>
          </a:graphicData>
        </a:graphic>
      </p:graphicFrame>
      <p:sp>
        <p:nvSpPr>
          <p:cNvPr id="3" name="CaixaDeTexto 5">
            <a:extLst>
              <a:ext uri="{FF2B5EF4-FFF2-40B4-BE49-F238E27FC236}">
                <a16:creationId xmlns="" xmlns:a16="http://schemas.microsoft.com/office/drawing/2014/main" id="{E84B15F5-3113-4043-A66B-13DB24D6D73E}"/>
              </a:ext>
            </a:extLst>
          </p:cNvPr>
          <p:cNvSpPr txBox="1"/>
          <p:nvPr/>
        </p:nvSpPr>
        <p:spPr>
          <a:xfrm>
            <a:off x="4716016" y="5157192"/>
            <a:ext cx="3528392" cy="300082"/>
          </a:xfrm>
          <a:prstGeom prst="rect">
            <a:avLst/>
          </a:prstGeom>
          <a:noFill/>
        </p:spPr>
        <p:txBody>
          <a:bodyPr wrap="square" rtlCol="0">
            <a:spAutoFit/>
          </a:bodyPr>
          <a:lstStyle/>
          <a:p>
            <a:r>
              <a:rPr lang="pt-BR" sz="1350" b="1" dirty="0"/>
              <a:t>Sant’Anna </a:t>
            </a:r>
            <a:r>
              <a:rPr lang="en-US" sz="1350" b="1" dirty="0"/>
              <a:t>(2020 dados </a:t>
            </a:r>
            <a:r>
              <a:rPr lang="en-US" sz="1350" b="1" dirty="0" err="1"/>
              <a:t>não</a:t>
            </a:r>
            <a:r>
              <a:rPr lang="en-US" sz="1350" b="1" dirty="0"/>
              <a:t> </a:t>
            </a:r>
            <a:r>
              <a:rPr lang="en-US" sz="1350" b="1" dirty="0" err="1"/>
              <a:t>publicados</a:t>
            </a:r>
            <a:r>
              <a:rPr lang="en-US" sz="1350" b="1" dirty="0"/>
              <a:t>)</a:t>
            </a:r>
            <a:endParaRPr lang="pt-BR" sz="1350" b="1" dirty="0"/>
          </a:p>
        </p:txBody>
      </p:sp>
      <p:grpSp>
        <p:nvGrpSpPr>
          <p:cNvPr id="11" name="Agrupar 9">
            <a:extLst>
              <a:ext uri="{FF2B5EF4-FFF2-40B4-BE49-F238E27FC236}">
                <a16:creationId xmlns="" xmlns:a16="http://schemas.microsoft.com/office/drawing/2014/main" id="{7A9C2EBC-2368-40AE-9078-4D7D03F794FA}"/>
              </a:ext>
            </a:extLst>
          </p:cNvPr>
          <p:cNvGrpSpPr/>
          <p:nvPr/>
        </p:nvGrpSpPr>
        <p:grpSpPr>
          <a:xfrm>
            <a:off x="1911986" y="379073"/>
            <a:ext cx="5143500" cy="601394"/>
            <a:chOff x="1406769" y="225084"/>
            <a:chExt cx="9144000" cy="1069144"/>
          </a:xfrm>
        </p:grpSpPr>
        <p:sp>
          <p:nvSpPr>
            <p:cNvPr id="12" name="Retângulo: Cantos Diagonais Arredondados 10">
              <a:extLst>
                <a:ext uri="{FF2B5EF4-FFF2-40B4-BE49-F238E27FC236}">
                  <a16:creationId xmlns="" xmlns:a16="http://schemas.microsoft.com/office/drawing/2014/main" id="{DC02F0B8-DB18-4540-B628-95BCA261E2F9}"/>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pt-BR" sz="760"/>
            </a:p>
          </p:txBody>
        </p:sp>
        <p:sp>
          <p:nvSpPr>
            <p:cNvPr id="13" name="CaixaDeTexto 13">
              <a:extLst>
                <a:ext uri="{FF2B5EF4-FFF2-40B4-BE49-F238E27FC236}">
                  <a16:creationId xmlns="" xmlns:a16="http://schemas.microsoft.com/office/drawing/2014/main" id="{1E76DB27-5107-4F41-9C16-AF045F151795}"/>
                </a:ext>
              </a:extLst>
            </p:cNvPr>
            <p:cNvSpPr txBox="1"/>
            <p:nvPr/>
          </p:nvSpPr>
          <p:spPr>
            <a:xfrm>
              <a:off x="1674054" y="301612"/>
              <a:ext cx="8679767" cy="820737"/>
            </a:xfrm>
            <a:prstGeom prst="rect">
              <a:avLst/>
            </a:prstGeom>
            <a:noFill/>
          </p:spPr>
          <p:txBody>
            <a:bodyPr wrap="square" rtlCol="0">
              <a:spAutoFit/>
            </a:bodyPr>
            <a:lstStyle/>
            <a:p>
              <a:pPr algn="ctr"/>
              <a:r>
                <a:rPr lang="pt-BR" sz="2400" b="1" dirty="0" err="1" smtClean="0">
                  <a:solidFill>
                    <a:schemeClr val="bg1"/>
                  </a:solidFill>
                </a:rPr>
                <a:t>Snaplage</a:t>
              </a:r>
              <a:r>
                <a:rPr lang="pt-BR" sz="2400" b="1" dirty="0" smtClean="0">
                  <a:solidFill>
                    <a:schemeClr val="bg1"/>
                  </a:solidFill>
                </a:rPr>
                <a:t> - Perdas na colheita</a:t>
              </a:r>
              <a:endParaRPr lang="pt-BR" sz="2400" b="1" dirty="0">
                <a:solidFill>
                  <a:schemeClr val="bg1"/>
                </a:solidFill>
              </a:endParaRPr>
            </a:p>
          </p:txBody>
        </p:sp>
      </p:gr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90434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5">
            <a:extLst>
              <a:ext uri="{FF2B5EF4-FFF2-40B4-BE49-F238E27FC236}">
                <a16:creationId xmlns="" xmlns:a16="http://schemas.microsoft.com/office/drawing/2014/main" id="{E84B15F5-3113-4043-A66B-13DB24D6D73E}"/>
              </a:ext>
            </a:extLst>
          </p:cNvPr>
          <p:cNvSpPr txBox="1"/>
          <p:nvPr/>
        </p:nvSpPr>
        <p:spPr>
          <a:xfrm>
            <a:off x="4716016" y="5157192"/>
            <a:ext cx="3528392" cy="300082"/>
          </a:xfrm>
          <a:prstGeom prst="rect">
            <a:avLst/>
          </a:prstGeom>
          <a:noFill/>
        </p:spPr>
        <p:txBody>
          <a:bodyPr wrap="square" rtlCol="0">
            <a:spAutoFit/>
          </a:bodyPr>
          <a:lstStyle/>
          <a:p>
            <a:r>
              <a:rPr lang="pt-BR" sz="1350" b="1" dirty="0"/>
              <a:t>Sant’Anna </a:t>
            </a:r>
            <a:r>
              <a:rPr lang="en-US" sz="1350" b="1" dirty="0"/>
              <a:t>(2020 dados </a:t>
            </a:r>
            <a:r>
              <a:rPr lang="en-US" sz="1350" b="1" dirty="0" err="1"/>
              <a:t>não</a:t>
            </a:r>
            <a:r>
              <a:rPr lang="en-US" sz="1350" b="1" dirty="0"/>
              <a:t> </a:t>
            </a:r>
            <a:r>
              <a:rPr lang="en-US" sz="1350" b="1" dirty="0" err="1"/>
              <a:t>publicados</a:t>
            </a:r>
            <a:r>
              <a:rPr lang="en-US" sz="1350" b="1" dirty="0"/>
              <a:t>)</a:t>
            </a:r>
            <a:endParaRPr lang="pt-BR" sz="1350" b="1" dirty="0"/>
          </a:p>
        </p:txBody>
      </p:sp>
      <p:grpSp>
        <p:nvGrpSpPr>
          <p:cNvPr id="11" name="Agrupar 9">
            <a:extLst>
              <a:ext uri="{FF2B5EF4-FFF2-40B4-BE49-F238E27FC236}">
                <a16:creationId xmlns="" xmlns:a16="http://schemas.microsoft.com/office/drawing/2014/main" id="{7A9C2EBC-2368-40AE-9078-4D7D03F794FA}"/>
              </a:ext>
            </a:extLst>
          </p:cNvPr>
          <p:cNvGrpSpPr/>
          <p:nvPr/>
        </p:nvGrpSpPr>
        <p:grpSpPr>
          <a:xfrm>
            <a:off x="1911986" y="379073"/>
            <a:ext cx="5143500" cy="601394"/>
            <a:chOff x="1406769" y="225084"/>
            <a:chExt cx="9144000" cy="1069144"/>
          </a:xfrm>
        </p:grpSpPr>
        <p:sp>
          <p:nvSpPr>
            <p:cNvPr id="12" name="Retângulo: Cantos Diagonais Arredondados 10">
              <a:extLst>
                <a:ext uri="{FF2B5EF4-FFF2-40B4-BE49-F238E27FC236}">
                  <a16:creationId xmlns="" xmlns:a16="http://schemas.microsoft.com/office/drawing/2014/main" id="{DC02F0B8-DB18-4540-B628-95BCA261E2F9}"/>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pt-BR" sz="760"/>
            </a:p>
          </p:txBody>
        </p:sp>
        <p:sp>
          <p:nvSpPr>
            <p:cNvPr id="13" name="CaixaDeTexto 13">
              <a:extLst>
                <a:ext uri="{FF2B5EF4-FFF2-40B4-BE49-F238E27FC236}">
                  <a16:creationId xmlns="" xmlns:a16="http://schemas.microsoft.com/office/drawing/2014/main" id="{1E76DB27-5107-4F41-9C16-AF045F151795}"/>
                </a:ext>
              </a:extLst>
            </p:cNvPr>
            <p:cNvSpPr txBox="1"/>
            <p:nvPr/>
          </p:nvSpPr>
          <p:spPr>
            <a:xfrm>
              <a:off x="1674054" y="301612"/>
              <a:ext cx="8679767" cy="820737"/>
            </a:xfrm>
            <a:prstGeom prst="rect">
              <a:avLst/>
            </a:prstGeom>
            <a:noFill/>
          </p:spPr>
          <p:txBody>
            <a:bodyPr wrap="square" rtlCol="0">
              <a:spAutoFit/>
            </a:bodyPr>
            <a:lstStyle/>
            <a:p>
              <a:pPr algn="ctr"/>
              <a:r>
                <a:rPr lang="pt-BR" sz="2400" b="1" dirty="0" err="1" smtClean="0">
                  <a:solidFill>
                    <a:schemeClr val="bg1"/>
                  </a:solidFill>
                </a:rPr>
                <a:t>Snaplage</a:t>
              </a:r>
              <a:r>
                <a:rPr lang="pt-BR" sz="2400" b="1" dirty="0" smtClean="0">
                  <a:solidFill>
                    <a:schemeClr val="bg1"/>
                  </a:solidFill>
                </a:rPr>
                <a:t> - Perdas na colheita</a:t>
              </a:r>
              <a:endParaRPr lang="pt-BR" sz="2400" b="1" dirty="0">
                <a:solidFill>
                  <a:schemeClr val="bg1"/>
                </a:solidFill>
              </a:endParaRPr>
            </a:p>
          </p:txBody>
        </p:sp>
      </p:gr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Gráfico 8">
            <a:extLst>
              <a:ext uri="{FF2B5EF4-FFF2-40B4-BE49-F238E27FC236}">
                <a16:creationId xmlns="" xmlns:a16="http://schemas.microsoft.com/office/drawing/2014/main" id="{630162F1-755D-4CC8-9A62-7E42F25C5684}"/>
              </a:ext>
            </a:extLst>
          </p:cNvPr>
          <p:cNvGraphicFramePr>
            <a:graphicFrameLocks/>
          </p:cNvGraphicFramePr>
          <p:nvPr>
            <p:extLst>
              <p:ext uri="{D42A27DB-BD31-4B8C-83A1-F6EECF244321}">
                <p14:modId xmlns:p14="http://schemas.microsoft.com/office/powerpoint/2010/main" val="2765266259"/>
              </p:ext>
            </p:extLst>
          </p:nvPr>
        </p:nvGraphicFramePr>
        <p:xfrm>
          <a:off x="1187624" y="1202656"/>
          <a:ext cx="6768751" cy="39545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49428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EA6F7EA-B49F-4802-B4FA-F0BD8C89A200}"/>
              </a:ext>
            </a:extLst>
          </p:cNvPr>
          <p:cNvSpPr>
            <a:spLocks noGrp="1"/>
          </p:cNvSpPr>
          <p:nvPr>
            <p:ph idx="1"/>
          </p:nvPr>
        </p:nvSpPr>
        <p:spPr>
          <a:xfrm>
            <a:off x="919447" y="1484784"/>
            <a:ext cx="7272808" cy="3816423"/>
          </a:xfrm>
        </p:spPr>
        <p:txBody>
          <a:bodyPr>
            <a:normAutofit fontScale="85000" lnSpcReduction="20000"/>
          </a:bodyPr>
          <a:lstStyle/>
          <a:p>
            <a:pPr marL="342900" indent="-342900" algn="just"/>
            <a:r>
              <a:rPr lang="pt-BR" sz="2300" dirty="0">
                <a:latin typeface="Times New Roman" panose="02020603050405020304" pitchFamily="18" charset="0"/>
                <a:cs typeface="Times New Roman" panose="02020603050405020304" pitchFamily="18" charset="0"/>
              </a:rPr>
              <a:t>GU e </a:t>
            </a:r>
            <a:r>
              <a:rPr lang="pt-BR" sz="2300" dirty="0" err="1" smtClean="0">
                <a:latin typeface="Times New Roman" panose="02020603050405020304" pitchFamily="18" charset="0"/>
                <a:cs typeface="Times New Roman" panose="02020603050405020304" pitchFamily="18" charset="0"/>
              </a:rPr>
              <a:t>Snaplage</a:t>
            </a:r>
            <a:endParaRPr lang="pt-BR" sz="2300" dirty="0">
              <a:latin typeface="Times New Roman" panose="02020603050405020304" pitchFamily="18" charset="0"/>
              <a:cs typeface="Times New Roman" panose="02020603050405020304" pitchFamily="18" charset="0"/>
            </a:endParaRPr>
          </a:p>
          <a:p>
            <a:pPr marL="0" indent="0" algn="just">
              <a:buNone/>
            </a:pPr>
            <a:endParaRPr lang="pt-BR" sz="2300" dirty="0">
              <a:latin typeface="Times New Roman" panose="02020603050405020304" pitchFamily="18" charset="0"/>
              <a:cs typeface="Times New Roman" panose="02020603050405020304" pitchFamily="18" charset="0"/>
            </a:endParaRPr>
          </a:p>
          <a:p>
            <a:pPr marL="342900" indent="-342900" algn="just"/>
            <a:r>
              <a:rPr lang="pt-BR" sz="2300" dirty="0">
                <a:latin typeface="Times New Roman" panose="02020603050405020304" pitchFamily="18" charset="0"/>
                <a:cs typeface="Times New Roman" panose="02020603050405020304" pitchFamily="18" charset="0"/>
              </a:rPr>
              <a:t>Armazenamento: 30 e 60 dias</a:t>
            </a:r>
          </a:p>
          <a:p>
            <a:pPr marL="342900" indent="-342900" algn="just"/>
            <a:endParaRPr lang="pt-BR" sz="2300" dirty="0">
              <a:latin typeface="Times New Roman" panose="02020603050405020304" pitchFamily="18" charset="0"/>
              <a:cs typeface="Times New Roman" panose="02020603050405020304" pitchFamily="18" charset="0"/>
            </a:endParaRPr>
          </a:p>
          <a:p>
            <a:r>
              <a:rPr lang="pt-BR" sz="2300" dirty="0">
                <a:latin typeface="Times New Roman" panose="02020603050405020304" pitchFamily="18" charset="0"/>
                <a:cs typeface="Times New Roman" panose="02020603050405020304" pitchFamily="18" charset="0"/>
              </a:rPr>
              <a:t>Tratamentos: </a:t>
            </a:r>
          </a:p>
          <a:p>
            <a:pPr lvl="1"/>
            <a:r>
              <a:rPr lang="pt-BR" sz="2300" dirty="0">
                <a:latin typeface="Times New Roman" panose="02020603050405020304" pitchFamily="18" charset="0"/>
                <a:cs typeface="Times New Roman" panose="02020603050405020304" pitchFamily="18" charset="0"/>
              </a:rPr>
              <a:t>Controle</a:t>
            </a:r>
          </a:p>
          <a:p>
            <a:pPr lvl="1"/>
            <a:r>
              <a:rPr lang="pt-BR" sz="2300" i="1" dirty="0"/>
              <a:t>Lactobacillus buchneri</a:t>
            </a:r>
            <a:r>
              <a:rPr lang="pt-BR" sz="2300" dirty="0"/>
              <a:t> 100000 ufc/g de forragem (BAL_100)</a:t>
            </a:r>
          </a:p>
          <a:p>
            <a:pPr lvl="1"/>
            <a:r>
              <a:rPr lang="pt-BR" sz="2300" i="1" dirty="0"/>
              <a:t>Lactobacillus buchneri</a:t>
            </a:r>
            <a:r>
              <a:rPr lang="pt-BR" sz="2300" dirty="0"/>
              <a:t> 500000 ufc/g de forragem (BAL_500)</a:t>
            </a:r>
          </a:p>
          <a:p>
            <a:pPr lvl="1"/>
            <a:r>
              <a:rPr lang="pt-BR" sz="2300" dirty="0" err="1" smtClean="0"/>
              <a:t>Lupro</a:t>
            </a:r>
            <a:r>
              <a:rPr lang="pt-BR" sz="2300" dirty="0" smtClean="0"/>
              <a:t>-Mix® NA </a:t>
            </a:r>
          </a:p>
          <a:p>
            <a:pPr marL="342900" lvl="1" indent="0">
              <a:buNone/>
            </a:pPr>
            <a:r>
              <a:rPr lang="pt-BR" sz="2300" dirty="0"/>
              <a:t>(</a:t>
            </a:r>
            <a:r>
              <a:rPr lang="pt-BR" sz="2300" dirty="0" smtClean="0"/>
              <a:t>35% ácido </a:t>
            </a:r>
            <a:r>
              <a:rPr lang="pt-BR" sz="2300" dirty="0" err="1" smtClean="0"/>
              <a:t>propiônico</a:t>
            </a:r>
            <a:r>
              <a:rPr lang="pt-BR" sz="2300" dirty="0" smtClean="0"/>
              <a:t>, 21% de formato de sódio, 20% de ácido fórmico, 4% </a:t>
            </a:r>
            <a:r>
              <a:rPr lang="pt-BR" sz="2300" dirty="0" err="1" smtClean="0"/>
              <a:t>propionato</a:t>
            </a:r>
            <a:r>
              <a:rPr lang="pt-BR" sz="2300" dirty="0" smtClean="0"/>
              <a:t> de sódio e 20% de água</a:t>
            </a:r>
            <a:endParaRPr lang="pt-BR" sz="1500" dirty="0"/>
          </a:p>
          <a:p>
            <a:pPr marL="503635" lvl="1" indent="-160735">
              <a:buFontTx/>
              <a:buChar char="-"/>
            </a:pPr>
            <a:endParaRPr lang="pt-BR" sz="1500" dirty="0"/>
          </a:p>
          <a:p>
            <a:pPr marL="0" indent="0" algn="just">
              <a:buNone/>
            </a:pPr>
            <a:r>
              <a:rPr lang="pt-BR" sz="1800" dirty="0">
                <a:latin typeface="Times New Roman" panose="02020603050405020304" pitchFamily="18" charset="0"/>
                <a:cs typeface="Times New Roman" panose="02020603050405020304" pitchFamily="18" charset="0"/>
              </a:rPr>
              <a:t>		    		</a:t>
            </a:r>
          </a:p>
          <a:p>
            <a:pPr marL="342900" indent="-342900" algn="just"/>
            <a:endParaRPr lang="pt-BR" sz="1800"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11" name="Retângulo: Cantos Diagonais Arredondados 35">
            <a:extLst>
              <a:ext uri="{FF2B5EF4-FFF2-40B4-BE49-F238E27FC236}">
                <a16:creationId xmlns="" xmlns:a16="http://schemas.microsoft.com/office/drawing/2014/main" id="{70C5885A-4771-4601-9D0A-116ECBFF13E2}"/>
              </a:ext>
            </a:extLst>
          </p:cNvPr>
          <p:cNvSpPr/>
          <p:nvPr/>
        </p:nvSpPr>
        <p:spPr>
          <a:xfrm>
            <a:off x="1126851" y="262224"/>
            <a:ext cx="6858000" cy="801858"/>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sp>
        <p:nvSpPr>
          <p:cNvPr id="6" name="Rectangle 4"/>
          <p:cNvSpPr>
            <a:spLocks noChangeArrowheads="1"/>
          </p:cNvSpPr>
          <p:nvPr/>
        </p:nvSpPr>
        <p:spPr bwMode="auto">
          <a:xfrm>
            <a:off x="1979712" y="474644"/>
            <a:ext cx="5328592" cy="377018"/>
          </a:xfrm>
          <a:prstGeom prst="rect">
            <a:avLst/>
          </a:prstGeom>
          <a:noFill/>
          <a:ln w="9525">
            <a:noFill/>
            <a:miter lim="800000"/>
            <a:headEnd/>
            <a:tailEnd/>
          </a:ln>
          <a:effectLst/>
        </p:spPr>
        <p:txBody>
          <a:bodyPr wrap="square" lIns="68573" tIns="34286" rIns="68573" bIns="34286" anchor="ctr">
            <a:spAutoFit/>
          </a:bodyPr>
          <a:lstStyle/>
          <a:p>
            <a:pPr algn="ctr" fontAlgn="base">
              <a:spcBef>
                <a:spcPct val="0"/>
              </a:spcBef>
              <a:spcAft>
                <a:spcPct val="0"/>
              </a:spcAft>
            </a:pPr>
            <a:r>
              <a:rPr lang="pt-BR" sz="2000" b="1" dirty="0" smtClean="0">
                <a:solidFill>
                  <a:srgbClr val="FFFFFF"/>
                </a:solidFill>
              </a:rPr>
              <a:t>Salvo &amp; </a:t>
            </a:r>
            <a:r>
              <a:rPr lang="pt-BR" sz="2000" b="1" dirty="0" err="1" smtClean="0">
                <a:solidFill>
                  <a:srgbClr val="FFFFFF"/>
                </a:solidFill>
              </a:rPr>
              <a:t>Nazato</a:t>
            </a:r>
            <a:r>
              <a:rPr lang="pt-BR" sz="2000" b="1" dirty="0" smtClean="0">
                <a:solidFill>
                  <a:srgbClr val="FFFFFF"/>
                </a:solidFill>
              </a:rPr>
              <a:t> </a:t>
            </a:r>
            <a:r>
              <a:rPr lang="pt-BR" sz="2000" b="1" dirty="0">
                <a:solidFill>
                  <a:srgbClr val="FFFFFF"/>
                </a:solidFill>
              </a:rPr>
              <a:t>(2020, dados não publicados) </a:t>
            </a:r>
            <a:endParaRPr lang="en-US" sz="2000" b="1" dirty="0">
              <a:solidFill>
                <a:srgbClr val="FFFFFF"/>
              </a:solidFill>
            </a:endParaRPr>
          </a:p>
        </p:txBody>
      </p:sp>
      <p:pic>
        <p:nvPicPr>
          <p:cNvPr id="12" name="Imagem 11">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1822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descr="Resultado de imagem para 3º Simpósio Internacional de Vitaminas e Tecnologias - ISVIT”">
            <a:extLst>
              <a:ext uri="{FF2B5EF4-FFF2-40B4-BE49-F238E27FC236}">
                <a16:creationId xmlns="" xmlns:a16="http://schemas.microsoft.com/office/drawing/2014/main" id="{7B326886-49C8-469F-95D5-BC65D7CC95D7}"/>
              </a:ext>
            </a:extLst>
          </p:cNvPr>
          <p:cNvSpPr>
            <a:spLocks noChangeAspect="1" noChangeArrowheads="1"/>
          </p:cNvSpPr>
          <p:nvPr/>
        </p:nvSpPr>
        <p:spPr bwMode="auto">
          <a:xfrm>
            <a:off x="2121694" y="1509117"/>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solidFill>
                <a:prstClr val="black"/>
              </a:solidFill>
              <a:latin typeface="Calibri" panose="020F0502020204030204"/>
            </a:endParaRPr>
          </a:p>
        </p:txBody>
      </p:sp>
      <p:graphicFrame>
        <p:nvGraphicFramePr>
          <p:cNvPr id="12" name="Gráfico 11"/>
          <p:cNvGraphicFramePr>
            <a:graphicFrameLocks/>
          </p:cNvGraphicFramePr>
          <p:nvPr>
            <p:extLst>
              <p:ext uri="{D42A27DB-BD31-4B8C-83A1-F6EECF244321}">
                <p14:modId xmlns:p14="http://schemas.microsoft.com/office/powerpoint/2010/main" val="3708556346"/>
              </p:ext>
            </p:extLst>
          </p:nvPr>
        </p:nvGraphicFramePr>
        <p:xfrm>
          <a:off x="1591549" y="1829240"/>
          <a:ext cx="5788479" cy="2579915"/>
        </p:xfrm>
        <a:graphic>
          <a:graphicData uri="http://schemas.openxmlformats.org/drawingml/2006/chart">
            <c:chart xmlns:c="http://schemas.openxmlformats.org/drawingml/2006/chart" xmlns:r="http://schemas.openxmlformats.org/officeDocument/2006/relationships" r:id="rId3"/>
          </a:graphicData>
        </a:graphic>
      </p:graphicFrame>
      <p:sp>
        <p:nvSpPr>
          <p:cNvPr id="2" name="CaixaDeTexto 1"/>
          <p:cNvSpPr txBox="1"/>
          <p:nvPr/>
        </p:nvSpPr>
        <p:spPr>
          <a:xfrm>
            <a:off x="1657350" y="4432902"/>
            <a:ext cx="6343650" cy="715837"/>
          </a:xfrm>
          <a:prstGeom prst="rect">
            <a:avLst/>
          </a:prstGeom>
          <a:noFill/>
        </p:spPr>
        <p:txBody>
          <a:bodyPr wrap="square" rtlCol="0">
            <a:spAutoFit/>
          </a:bodyPr>
          <a:lstStyle/>
          <a:p>
            <a:r>
              <a:rPr lang="pt-BR" sz="1013" dirty="0" err="1"/>
              <a:t>Snaplage</a:t>
            </a:r>
            <a:r>
              <a:rPr lang="pt-BR" sz="1013" dirty="0"/>
              <a:t> no tempo 30: EPM=1,07; </a:t>
            </a:r>
            <a:r>
              <a:rPr lang="pt-BR" sz="1013" dirty="0" err="1"/>
              <a:t>Snaplage</a:t>
            </a:r>
            <a:r>
              <a:rPr lang="pt-BR" sz="1013" dirty="0"/>
              <a:t> no tempo 60: EPM=0,026; grão úmido no tempo 30: EPM=1,30; grão úmido no tempo 60: EPM=0,05</a:t>
            </a:r>
          </a:p>
          <a:p>
            <a:endParaRPr lang="en-US" sz="1013" dirty="0"/>
          </a:p>
          <a:p>
            <a:endParaRPr lang="en-US" sz="1013" dirty="0"/>
          </a:p>
        </p:txBody>
      </p:sp>
      <p:sp>
        <p:nvSpPr>
          <p:cNvPr id="3" name="CaixaDeTexto 5">
            <a:extLst>
              <a:ext uri="{FF2B5EF4-FFF2-40B4-BE49-F238E27FC236}">
                <a16:creationId xmlns="" xmlns:a16="http://schemas.microsoft.com/office/drawing/2014/main" id="{E7BABC42-D59F-4824-8E11-22E88CA0D93B}"/>
              </a:ext>
            </a:extLst>
          </p:cNvPr>
          <p:cNvSpPr txBox="1"/>
          <p:nvPr/>
        </p:nvSpPr>
        <p:spPr>
          <a:xfrm>
            <a:off x="4355976" y="4779150"/>
            <a:ext cx="3396309" cy="300082"/>
          </a:xfrm>
          <a:prstGeom prst="rect">
            <a:avLst/>
          </a:prstGeom>
          <a:noFill/>
        </p:spPr>
        <p:txBody>
          <a:bodyPr wrap="square" rtlCol="0">
            <a:spAutoFit/>
          </a:bodyPr>
          <a:lstStyle/>
          <a:p>
            <a:r>
              <a:rPr lang="pt-BR" sz="1350" b="1" dirty="0" smtClean="0"/>
              <a:t>Salvo &amp; </a:t>
            </a:r>
            <a:r>
              <a:rPr lang="pt-BR" sz="1350" b="1" dirty="0" err="1" smtClean="0"/>
              <a:t>Nazato</a:t>
            </a:r>
            <a:r>
              <a:rPr lang="pt-BR" sz="1350" b="1" dirty="0" smtClean="0"/>
              <a:t> </a:t>
            </a:r>
            <a:r>
              <a:rPr lang="en-US" sz="1350" b="1" dirty="0"/>
              <a:t>(2020 dados </a:t>
            </a:r>
            <a:r>
              <a:rPr lang="en-US" sz="1350" b="1" dirty="0" err="1"/>
              <a:t>não</a:t>
            </a:r>
            <a:r>
              <a:rPr lang="en-US" sz="1350" b="1" dirty="0"/>
              <a:t> </a:t>
            </a:r>
            <a:r>
              <a:rPr lang="en-US" sz="1350" b="1" dirty="0" err="1"/>
              <a:t>publicados</a:t>
            </a:r>
            <a:r>
              <a:rPr lang="en-US" sz="1350" b="1" dirty="0"/>
              <a:t>)</a:t>
            </a:r>
            <a:endParaRPr lang="pt-BR" sz="1350" b="1" dirty="0"/>
          </a:p>
        </p:txBody>
      </p:sp>
      <p:grpSp>
        <p:nvGrpSpPr>
          <p:cNvPr id="25" name="Agrupar 9">
            <a:extLst>
              <a:ext uri="{FF2B5EF4-FFF2-40B4-BE49-F238E27FC236}">
                <a16:creationId xmlns="" xmlns:a16="http://schemas.microsoft.com/office/drawing/2014/main" id="{AE0C1F44-4A00-46B0-A0BF-62A3008D6862}"/>
              </a:ext>
            </a:extLst>
          </p:cNvPr>
          <p:cNvGrpSpPr/>
          <p:nvPr/>
        </p:nvGrpSpPr>
        <p:grpSpPr>
          <a:xfrm>
            <a:off x="1391717" y="1085641"/>
            <a:ext cx="6360569" cy="601394"/>
            <a:chOff x="388808" y="225084"/>
            <a:chExt cx="11307678" cy="1069144"/>
          </a:xfrm>
        </p:grpSpPr>
        <p:sp>
          <p:nvSpPr>
            <p:cNvPr id="26" name="Retângulo: Cantos Diagonais Arredondados 10">
              <a:extLst>
                <a:ext uri="{FF2B5EF4-FFF2-40B4-BE49-F238E27FC236}">
                  <a16:creationId xmlns="" xmlns:a16="http://schemas.microsoft.com/office/drawing/2014/main" id="{7EB4CF4B-6C15-45AD-B2EF-7E81E819F535}"/>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pt-BR" sz="760"/>
            </a:p>
          </p:txBody>
        </p:sp>
        <p:pic>
          <p:nvPicPr>
            <p:cNvPr id="27" name="Imagem 11">
              <a:extLst>
                <a:ext uri="{FF2B5EF4-FFF2-40B4-BE49-F238E27FC236}">
                  <a16:creationId xmlns="" xmlns:a16="http://schemas.microsoft.com/office/drawing/2014/main" id="{CD8922AC-10F4-45B6-A9C7-B62EBBCB31A1}"/>
                </a:ext>
              </a:extLst>
            </p:cNvPr>
            <p:cNvPicPr>
              <a:picLocks noChangeAspect="1"/>
            </p:cNvPicPr>
            <p:nvPr/>
          </p:nvPicPr>
          <p:blipFill>
            <a:blip r:embed="rId4"/>
            <a:stretch>
              <a:fillRect/>
            </a:stretch>
          </p:blipFill>
          <p:spPr>
            <a:xfrm>
              <a:off x="388808" y="225084"/>
              <a:ext cx="767736" cy="1069144"/>
            </a:xfrm>
            <a:prstGeom prst="rect">
              <a:avLst/>
            </a:prstGeom>
          </p:spPr>
        </p:pic>
        <p:pic>
          <p:nvPicPr>
            <p:cNvPr id="28" name="Picture 2" descr="C:\Users\Joao Daniel\Downloads\QCF_USA.jpg">
              <a:extLst>
                <a:ext uri="{FF2B5EF4-FFF2-40B4-BE49-F238E27FC236}">
                  <a16:creationId xmlns="" xmlns:a16="http://schemas.microsoft.com/office/drawing/2014/main" id="{0D37DFC6-4B93-4DE0-853F-8A29CE2008AA}"/>
                </a:ext>
              </a:extLst>
            </p:cNvPr>
            <p:cNvPicPr>
              <a:picLocks noChangeAspect="1" noChangeArrowheads="1"/>
            </p:cNvPicPr>
            <p:nvPr/>
          </p:nvPicPr>
          <p:blipFill>
            <a:blip r:embed="rId5"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29" name="CaixaDeTexto 13">
              <a:extLst>
                <a:ext uri="{FF2B5EF4-FFF2-40B4-BE49-F238E27FC236}">
                  <a16:creationId xmlns="" xmlns:a16="http://schemas.microsoft.com/office/drawing/2014/main" id="{35B088E3-BF0A-4CEE-942C-75784C907575}"/>
                </a:ext>
              </a:extLst>
            </p:cNvPr>
            <p:cNvSpPr txBox="1"/>
            <p:nvPr/>
          </p:nvSpPr>
          <p:spPr>
            <a:xfrm>
              <a:off x="1674054" y="301612"/>
              <a:ext cx="8679767" cy="820737"/>
            </a:xfrm>
            <a:prstGeom prst="rect">
              <a:avLst/>
            </a:prstGeom>
            <a:noFill/>
          </p:spPr>
          <p:txBody>
            <a:bodyPr wrap="square" rtlCol="0">
              <a:spAutoFit/>
            </a:bodyPr>
            <a:lstStyle/>
            <a:p>
              <a:pPr algn="ctr"/>
              <a:r>
                <a:rPr lang="pt-BR" sz="2400" b="1" dirty="0">
                  <a:solidFill>
                    <a:schemeClr val="bg1"/>
                  </a:solidFill>
                </a:rPr>
                <a:t>MS</a:t>
              </a:r>
            </a:p>
          </p:txBody>
        </p:sp>
      </p:grpSp>
    </p:spTree>
    <p:extLst>
      <p:ext uri="{BB962C8B-B14F-4D97-AF65-F5344CB8AC3E}">
        <p14:creationId xmlns:p14="http://schemas.microsoft.com/office/powerpoint/2010/main" val="89376413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descr="Resultado de imagem para 3º Simpósio Internacional de Vitaminas e Tecnologias - ISVIT”">
            <a:extLst>
              <a:ext uri="{FF2B5EF4-FFF2-40B4-BE49-F238E27FC236}">
                <a16:creationId xmlns="" xmlns:a16="http://schemas.microsoft.com/office/drawing/2014/main" id="{7B326886-49C8-469F-95D5-BC65D7CC95D7}"/>
              </a:ext>
            </a:extLst>
          </p:cNvPr>
          <p:cNvSpPr>
            <a:spLocks noChangeAspect="1" noChangeArrowheads="1"/>
          </p:cNvSpPr>
          <p:nvPr/>
        </p:nvSpPr>
        <p:spPr bwMode="auto">
          <a:xfrm>
            <a:off x="2121694" y="1509117"/>
            <a:ext cx="171450" cy="171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pt-BR" sz="1013">
              <a:solidFill>
                <a:prstClr val="black"/>
              </a:solidFill>
              <a:latin typeface="Calibri" panose="020F0502020204030204"/>
            </a:endParaRPr>
          </a:p>
        </p:txBody>
      </p:sp>
      <p:sp>
        <p:nvSpPr>
          <p:cNvPr id="6" name="Rectangle 4"/>
          <p:cNvSpPr>
            <a:spLocks noChangeArrowheads="1"/>
          </p:cNvSpPr>
          <p:nvPr/>
        </p:nvSpPr>
        <p:spPr bwMode="auto">
          <a:xfrm>
            <a:off x="1946087" y="1655311"/>
            <a:ext cx="5143500" cy="328931"/>
          </a:xfrm>
          <a:prstGeom prst="rect">
            <a:avLst/>
          </a:prstGeom>
          <a:noFill/>
          <a:ln w="9525">
            <a:noFill/>
            <a:miter lim="800000"/>
            <a:headEnd/>
            <a:tailEnd/>
          </a:ln>
          <a:effectLst/>
        </p:spPr>
        <p:txBody>
          <a:bodyPr wrap="square" lIns="51430" tIns="25715" rIns="51430" bIns="25715" anchor="ctr">
            <a:spAutoFit/>
          </a:bodyPr>
          <a:lstStyle/>
          <a:p>
            <a:pPr algn="ctr" fontAlgn="base">
              <a:spcBef>
                <a:spcPct val="0"/>
              </a:spcBef>
              <a:spcAft>
                <a:spcPct val="0"/>
              </a:spcAft>
            </a:pPr>
            <a:r>
              <a:rPr lang="pt-BR" b="1" dirty="0">
                <a:solidFill>
                  <a:srgbClr val="FFFFFF"/>
                </a:solidFill>
                <a:latin typeface="Calibri" panose="020F0502020204030204"/>
              </a:rPr>
              <a:t>PH</a:t>
            </a:r>
            <a:endParaRPr lang="en-US" b="1" dirty="0">
              <a:solidFill>
                <a:srgbClr val="FFFFFF"/>
              </a:solidFill>
              <a:latin typeface="Calibri" panose="020F0502020204030204"/>
            </a:endParaRPr>
          </a:p>
        </p:txBody>
      </p:sp>
      <p:graphicFrame>
        <p:nvGraphicFramePr>
          <p:cNvPr id="11" name="Gráfico 10"/>
          <p:cNvGraphicFramePr>
            <a:graphicFrameLocks/>
          </p:cNvGraphicFramePr>
          <p:nvPr>
            <p:extLst>
              <p:ext uri="{D42A27DB-BD31-4B8C-83A1-F6EECF244321}">
                <p14:modId xmlns:p14="http://schemas.microsoft.com/office/powerpoint/2010/main" val="3870578549"/>
              </p:ext>
            </p:extLst>
          </p:nvPr>
        </p:nvGraphicFramePr>
        <p:xfrm>
          <a:off x="1677941" y="1836241"/>
          <a:ext cx="5755821" cy="2710543"/>
        </p:xfrm>
        <a:graphic>
          <a:graphicData uri="http://schemas.openxmlformats.org/drawingml/2006/chart">
            <c:chart xmlns:c="http://schemas.openxmlformats.org/drawingml/2006/chart" xmlns:r="http://schemas.openxmlformats.org/officeDocument/2006/relationships" r:id="rId3"/>
          </a:graphicData>
        </a:graphic>
      </p:graphicFrame>
      <p:sp>
        <p:nvSpPr>
          <p:cNvPr id="10" name="CaixaDeTexto 9"/>
          <p:cNvSpPr txBox="1"/>
          <p:nvPr/>
        </p:nvSpPr>
        <p:spPr>
          <a:xfrm>
            <a:off x="1418468" y="4571401"/>
            <a:ext cx="6343650" cy="715837"/>
          </a:xfrm>
          <a:prstGeom prst="rect">
            <a:avLst/>
          </a:prstGeom>
          <a:noFill/>
        </p:spPr>
        <p:txBody>
          <a:bodyPr wrap="square" rtlCol="0">
            <a:spAutoFit/>
          </a:bodyPr>
          <a:lstStyle/>
          <a:p>
            <a:r>
              <a:rPr lang="pt-BR" sz="1013" dirty="0" err="1"/>
              <a:t>Snaplage</a:t>
            </a:r>
            <a:r>
              <a:rPr lang="pt-BR" sz="1013" dirty="0"/>
              <a:t> no tempo 30: EPM=0,042; </a:t>
            </a:r>
            <a:r>
              <a:rPr lang="pt-BR" sz="1013" dirty="0" err="1"/>
              <a:t>Snaplage</a:t>
            </a:r>
            <a:r>
              <a:rPr lang="pt-BR" sz="1013" dirty="0"/>
              <a:t> no tempo 60: EPM=1,67; grão úmido no tempo 30: EPM=0,052; grão úmido no tempo 60: EPM=1,47</a:t>
            </a:r>
          </a:p>
          <a:p>
            <a:endParaRPr lang="en-US" sz="1013" dirty="0"/>
          </a:p>
          <a:p>
            <a:endParaRPr lang="en-US" sz="1013" dirty="0"/>
          </a:p>
        </p:txBody>
      </p:sp>
      <p:sp>
        <p:nvSpPr>
          <p:cNvPr id="3" name="CaixaDeTexto 5">
            <a:extLst>
              <a:ext uri="{FF2B5EF4-FFF2-40B4-BE49-F238E27FC236}">
                <a16:creationId xmlns="" xmlns:a16="http://schemas.microsoft.com/office/drawing/2014/main" id="{898C7311-D207-4CF5-A37D-A6059BDDD236}"/>
              </a:ext>
            </a:extLst>
          </p:cNvPr>
          <p:cNvSpPr txBox="1"/>
          <p:nvPr/>
        </p:nvSpPr>
        <p:spPr>
          <a:xfrm>
            <a:off x="4139953" y="4986899"/>
            <a:ext cx="3622166" cy="300082"/>
          </a:xfrm>
          <a:prstGeom prst="rect">
            <a:avLst/>
          </a:prstGeom>
          <a:noFill/>
        </p:spPr>
        <p:txBody>
          <a:bodyPr wrap="square" rtlCol="0">
            <a:spAutoFit/>
          </a:bodyPr>
          <a:lstStyle/>
          <a:p>
            <a:r>
              <a:rPr lang="pt-BR" sz="1350" b="1" dirty="0" err="1" smtClean="0"/>
              <a:t>Salvo&amp;Nazato</a:t>
            </a:r>
            <a:r>
              <a:rPr lang="pt-BR" sz="1350" b="1" dirty="0" smtClean="0"/>
              <a:t> </a:t>
            </a:r>
            <a:r>
              <a:rPr lang="en-US" sz="1350" b="1" dirty="0"/>
              <a:t>(2020 dados </a:t>
            </a:r>
            <a:r>
              <a:rPr lang="en-US" sz="1350" b="1" dirty="0" err="1"/>
              <a:t>não</a:t>
            </a:r>
            <a:r>
              <a:rPr lang="en-US" sz="1350" b="1" dirty="0"/>
              <a:t> </a:t>
            </a:r>
            <a:r>
              <a:rPr lang="en-US" sz="1350" b="1" dirty="0" err="1"/>
              <a:t>publicados</a:t>
            </a:r>
            <a:r>
              <a:rPr lang="en-US" sz="1350" b="1" dirty="0"/>
              <a:t>)</a:t>
            </a:r>
            <a:endParaRPr lang="pt-BR" sz="1350" b="1" dirty="0"/>
          </a:p>
        </p:txBody>
      </p:sp>
      <p:grpSp>
        <p:nvGrpSpPr>
          <p:cNvPr id="20" name="Agrupar 9">
            <a:extLst>
              <a:ext uri="{FF2B5EF4-FFF2-40B4-BE49-F238E27FC236}">
                <a16:creationId xmlns="" xmlns:a16="http://schemas.microsoft.com/office/drawing/2014/main" id="{A418152E-8E4E-4B28-BB3D-8566CEC94C1D}"/>
              </a:ext>
            </a:extLst>
          </p:cNvPr>
          <p:cNvGrpSpPr/>
          <p:nvPr/>
        </p:nvGrpSpPr>
        <p:grpSpPr>
          <a:xfrm>
            <a:off x="1391717" y="1085641"/>
            <a:ext cx="6360569" cy="601394"/>
            <a:chOff x="388808" y="225084"/>
            <a:chExt cx="11307678" cy="1069144"/>
          </a:xfrm>
        </p:grpSpPr>
        <p:sp>
          <p:nvSpPr>
            <p:cNvPr id="21" name="Retângulo: Cantos Diagonais Arredondados 10">
              <a:extLst>
                <a:ext uri="{FF2B5EF4-FFF2-40B4-BE49-F238E27FC236}">
                  <a16:creationId xmlns="" xmlns:a16="http://schemas.microsoft.com/office/drawing/2014/main" id="{D0413804-51E9-4984-9342-C0DAC085DC9E}"/>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pt-BR" sz="760"/>
            </a:p>
          </p:txBody>
        </p:sp>
        <p:pic>
          <p:nvPicPr>
            <p:cNvPr id="22" name="Imagem 11">
              <a:extLst>
                <a:ext uri="{FF2B5EF4-FFF2-40B4-BE49-F238E27FC236}">
                  <a16:creationId xmlns="" xmlns:a16="http://schemas.microsoft.com/office/drawing/2014/main" id="{009EA219-8D6A-4EC0-9257-160C11027F55}"/>
                </a:ext>
              </a:extLst>
            </p:cNvPr>
            <p:cNvPicPr>
              <a:picLocks noChangeAspect="1"/>
            </p:cNvPicPr>
            <p:nvPr/>
          </p:nvPicPr>
          <p:blipFill>
            <a:blip r:embed="rId4"/>
            <a:stretch>
              <a:fillRect/>
            </a:stretch>
          </p:blipFill>
          <p:spPr>
            <a:xfrm>
              <a:off x="388808" y="225084"/>
              <a:ext cx="767736" cy="1069144"/>
            </a:xfrm>
            <a:prstGeom prst="rect">
              <a:avLst/>
            </a:prstGeom>
          </p:spPr>
        </p:pic>
        <p:pic>
          <p:nvPicPr>
            <p:cNvPr id="23" name="Picture 2" descr="C:\Users\Joao Daniel\Downloads\QCF_USA.jpg">
              <a:extLst>
                <a:ext uri="{FF2B5EF4-FFF2-40B4-BE49-F238E27FC236}">
                  <a16:creationId xmlns="" xmlns:a16="http://schemas.microsoft.com/office/drawing/2014/main" id="{776F76B7-B002-47F9-B8AA-4F210089D24E}"/>
                </a:ext>
              </a:extLst>
            </p:cNvPr>
            <p:cNvPicPr>
              <a:picLocks noChangeAspect="1" noChangeArrowheads="1"/>
            </p:cNvPicPr>
            <p:nvPr/>
          </p:nvPicPr>
          <p:blipFill>
            <a:blip r:embed="rId5"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24" name="CaixaDeTexto 13">
              <a:extLst>
                <a:ext uri="{FF2B5EF4-FFF2-40B4-BE49-F238E27FC236}">
                  <a16:creationId xmlns="" xmlns:a16="http://schemas.microsoft.com/office/drawing/2014/main" id="{A5DF72F8-43FC-4286-BC54-7929C79173EE}"/>
                </a:ext>
              </a:extLst>
            </p:cNvPr>
            <p:cNvSpPr txBox="1"/>
            <p:nvPr/>
          </p:nvSpPr>
          <p:spPr>
            <a:xfrm>
              <a:off x="1674054" y="301612"/>
              <a:ext cx="8679767" cy="820737"/>
            </a:xfrm>
            <a:prstGeom prst="rect">
              <a:avLst/>
            </a:prstGeom>
            <a:noFill/>
          </p:spPr>
          <p:txBody>
            <a:bodyPr wrap="square" rtlCol="0">
              <a:spAutoFit/>
            </a:bodyPr>
            <a:lstStyle/>
            <a:p>
              <a:pPr algn="ctr"/>
              <a:r>
                <a:rPr lang="pt-BR" sz="2400" b="1" dirty="0">
                  <a:solidFill>
                    <a:schemeClr val="bg1"/>
                  </a:solidFill>
                </a:rPr>
                <a:t>pH</a:t>
              </a:r>
            </a:p>
          </p:txBody>
        </p:sp>
      </p:grpSp>
    </p:spTree>
    <p:extLst>
      <p:ext uri="{BB962C8B-B14F-4D97-AF65-F5344CB8AC3E}">
        <p14:creationId xmlns:p14="http://schemas.microsoft.com/office/powerpoint/2010/main" val="209882229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152A7AD-C145-4C39-8E65-18B07464BD1C}"/>
              </a:ext>
            </a:extLst>
          </p:cNvPr>
          <p:cNvGrpSpPr/>
          <p:nvPr/>
        </p:nvGrpSpPr>
        <p:grpSpPr>
          <a:xfrm>
            <a:off x="2" y="571831"/>
            <a:ext cx="9143999" cy="698500"/>
            <a:chOff x="36004" y="626326"/>
            <a:chExt cx="9143999" cy="838200"/>
          </a:xfrm>
        </p:grpSpPr>
        <p:sp>
          <p:nvSpPr>
            <p:cNvPr id="12" name="Retângulo 5">
              <a:extLst>
                <a:ext uri="{FF2B5EF4-FFF2-40B4-BE49-F238E27FC236}">
                  <a16:creationId xmlns:a16="http://schemas.microsoft.com/office/drawing/2014/main" xmlns="" id="{E28AEFC1-F1D4-430B-81C4-617992299DF8}"/>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defTabSz="680896" eaLnBrk="0" hangingPunct="0">
                <a:lnSpc>
                  <a:spcPct val="90000"/>
                </a:lnSpc>
                <a:spcBef>
                  <a:spcPct val="50000"/>
                </a:spcBef>
                <a:defRPr/>
              </a:pPr>
              <a:endParaRPr lang="en-US" sz="2000" b="1" kern="0" dirty="0">
                <a:solidFill>
                  <a:prstClr val="white"/>
                </a:solidFill>
                <a:latin typeface="Arial" pitchFamily="34" charset="0"/>
                <a:cs typeface="Arial" pitchFamily="34" charset="0"/>
              </a:endParaRPr>
            </a:p>
          </p:txBody>
        </p:sp>
        <p:pic>
          <p:nvPicPr>
            <p:cNvPr id="14" name="Imagem 8" descr="logo-esalq.gif">
              <a:extLst>
                <a:ext uri="{FF2B5EF4-FFF2-40B4-BE49-F238E27FC236}">
                  <a16:creationId xmlns:a16="http://schemas.microsoft.com/office/drawing/2014/main" xmlns="" id="{335A3C13-5154-466A-9E69-E564C00FF457}"/>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2" descr="C:\Users\Joao Daniel\Downloads\QCF_USA.jpg">
              <a:extLst>
                <a:ext uri="{FF2B5EF4-FFF2-40B4-BE49-F238E27FC236}">
                  <a16:creationId xmlns:a16="http://schemas.microsoft.com/office/drawing/2014/main" xmlns="" id="{178FCE55-6C9B-4B44-8E8B-5B05C7BB744C}"/>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6" name="Retângulo 5"/>
          <p:cNvSpPr/>
          <p:nvPr/>
        </p:nvSpPr>
        <p:spPr bwMode="auto">
          <a:xfrm>
            <a:off x="-108520" y="2228867"/>
            <a:ext cx="9143999" cy="6985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algn="ctr" defTabSz="680896" eaLnBrk="0" hangingPunct="0">
              <a:lnSpc>
                <a:spcPct val="90000"/>
              </a:lnSpc>
              <a:spcBef>
                <a:spcPct val="50000"/>
              </a:spcBef>
              <a:defRPr/>
            </a:pPr>
            <a:r>
              <a:rPr lang="en-US" sz="2667" kern="0" dirty="0">
                <a:effectLst>
                  <a:outerShdw blurRad="38100" dist="38100" dir="2700000" algn="tl">
                    <a:srgbClr val="000000">
                      <a:alpha val="43137"/>
                    </a:srgbClr>
                  </a:outerShdw>
                </a:effectLst>
                <a:latin typeface="Calibri" panose="020F0502020204030204" pitchFamily="34" charset="0"/>
                <a:cs typeface="Arial" pitchFamily="34" charset="0"/>
              </a:rPr>
              <a:t>    </a:t>
            </a:r>
            <a:r>
              <a:rPr lang="en-US" sz="3667" kern="0" dirty="0" err="1" smtClean="0">
                <a:effectLst>
                  <a:outerShdw blurRad="38100" dist="38100" dir="2700000" algn="tl">
                    <a:srgbClr val="000000">
                      <a:alpha val="43137"/>
                    </a:srgbClr>
                  </a:outerShdw>
                </a:effectLst>
                <a:latin typeface="Calibri" panose="020F0502020204030204" pitchFamily="34" charset="0"/>
                <a:cs typeface="Arial" pitchFamily="34" charset="0"/>
              </a:rPr>
              <a:t>Perfil</a:t>
            </a:r>
            <a:r>
              <a:rPr lang="en-US" sz="3667" kern="0" dirty="0" smtClean="0">
                <a:effectLst>
                  <a:outerShdw blurRad="38100" dist="38100" dir="2700000" algn="tl">
                    <a:srgbClr val="000000">
                      <a:alpha val="43137"/>
                    </a:srgbClr>
                  </a:outerShdw>
                </a:effectLst>
                <a:latin typeface="Calibri" panose="020F0502020204030204" pitchFamily="34" charset="0"/>
                <a:cs typeface="Arial" pitchFamily="34" charset="0"/>
              </a:rPr>
              <a:t> </a:t>
            </a:r>
            <a:r>
              <a:rPr lang="en-US" sz="3667" kern="0" dirty="0" err="1" smtClean="0">
                <a:effectLst>
                  <a:outerShdw blurRad="38100" dist="38100" dir="2700000" algn="tl">
                    <a:srgbClr val="000000">
                      <a:alpha val="43137"/>
                    </a:srgbClr>
                  </a:outerShdw>
                </a:effectLst>
                <a:latin typeface="Calibri" panose="020F0502020204030204" pitchFamily="34" charset="0"/>
                <a:cs typeface="Arial" pitchFamily="34" charset="0"/>
              </a:rPr>
              <a:t>Microbiano</a:t>
            </a:r>
            <a:r>
              <a:rPr lang="en-US" sz="3667" kern="0" dirty="0" smtClean="0">
                <a:effectLst>
                  <a:outerShdw blurRad="38100" dist="38100" dir="2700000" algn="tl">
                    <a:srgbClr val="000000">
                      <a:alpha val="43137"/>
                    </a:srgbClr>
                  </a:outerShdw>
                </a:effectLst>
                <a:latin typeface="Calibri" panose="020F0502020204030204" pitchFamily="34" charset="0"/>
                <a:cs typeface="Arial" pitchFamily="34" charset="0"/>
              </a:rPr>
              <a:t> da SGU</a:t>
            </a:r>
          </a:p>
          <a:p>
            <a:pPr algn="ctr" defTabSz="680896" eaLnBrk="0" hangingPunct="0">
              <a:lnSpc>
                <a:spcPct val="90000"/>
              </a:lnSpc>
              <a:spcBef>
                <a:spcPct val="50000"/>
              </a:spcBef>
              <a:defRPr/>
            </a:pPr>
            <a:r>
              <a:rPr lang="en-US" sz="3667" kern="0" dirty="0" err="1" smtClean="0">
                <a:effectLst>
                  <a:outerShdw blurRad="38100" dist="38100" dir="2700000" algn="tl">
                    <a:srgbClr val="000000">
                      <a:alpha val="43137"/>
                    </a:srgbClr>
                  </a:outerShdw>
                </a:effectLst>
                <a:latin typeface="Calibri" panose="020F0502020204030204" pitchFamily="34" charset="0"/>
                <a:cs typeface="Arial" pitchFamily="34" charset="0"/>
              </a:rPr>
              <a:t>Segurança</a:t>
            </a:r>
            <a:r>
              <a:rPr lang="en-US" sz="3667" kern="0" dirty="0" smtClean="0">
                <a:effectLst>
                  <a:outerShdw blurRad="38100" dist="38100" dir="2700000" algn="tl">
                    <a:srgbClr val="000000">
                      <a:alpha val="43137"/>
                    </a:srgbClr>
                  </a:outerShdw>
                </a:effectLst>
                <a:latin typeface="Calibri" panose="020F0502020204030204" pitchFamily="34" charset="0"/>
                <a:cs typeface="Arial" pitchFamily="34" charset="0"/>
              </a:rPr>
              <a:t> </a:t>
            </a:r>
            <a:r>
              <a:rPr lang="en-US" sz="3667" kern="0" dirty="0" err="1" smtClean="0">
                <a:effectLst>
                  <a:outerShdw blurRad="38100" dist="38100" dir="2700000" algn="tl">
                    <a:srgbClr val="000000">
                      <a:alpha val="43137"/>
                    </a:srgbClr>
                  </a:outerShdw>
                </a:effectLst>
                <a:latin typeface="Calibri" panose="020F0502020204030204" pitchFamily="34" charset="0"/>
                <a:cs typeface="Arial" pitchFamily="34" charset="0"/>
              </a:rPr>
              <a:t>Alimentar</a:t>
            </a:r>
            <a:endParaRPr lang="en-US" sz="3667" kern="0" dirty="0">
              <a:effectLst>
                <a:outerShdw blurRad="38100" dist="38100" dir="2700000" algn="tl">
                  <a:srgbClr val="000000">
                    <a:alpha val="43137"/>
                  </a:srgbClr>
                </a:outerShdw>
              </a:effectLst>
              <a:latin typeface="Calibri" panose="020F0502020204030204" pitchFamily="34" charset="0"/>
              <a:cs typeface="Arial" pitchFamily="34" charset="0"/>
            </a:endParaRPr>
          </a:p>
          <a:p>
            <a:pPr algn="ctr" defTabSz="680896" eaLnBrk="0" hangingPunct="0">
              <a:lnSpc>
                <a:spcPct val="90000"/>
              </a:lnSpc>
              <a:spcBef>
                <a:spcPct val="50000"/>
              </a:spcBef>
              <a:defRPr/>
            </a:pPr>
            <a:endParaRPr lang="en-US" sz="2333" kern="0" dirty="0">
              <a:effectLst>
                <a:outerShdw blurRad="38100" dist="38100" dir="2700000" algn="tl">
                  <a:srgbClr val="000000">
                    <a:alpha val="43137"/>
                  </a:srgbClr>
                </a:outerShdw>
              </a:effectLst>
              <a:latin typeface="Calibri" panose="020F0502020204030204" pitchFamily="34" charset="0"/>
              <a:cs typeface="Arial" pitchFamily="34" charset="0"/>
            </a:endParaRPr>
          </a:p>
        </p:txBody>
      </p:sp>
    </p:spTree>
    <p:extLst>
      <p:ext uri="{BB962C8B-B14F-4D97-AF65-F5344CB8AC3E}">
        <p14:creationId xmlns:p14="http://schemas.microsoft.com/office/powerpoint/2010/main" val="412340966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extLst/>
          </p:nvPr>
        </p:nvGraphicFramePr>
        <p:xfrm>
          <a:off x="474177" y="1628800"/>
          <a:ext cx="8350870" cy="3535680"/>
        </p:xfrm>
        <a:graphic>
          <a:graphicData uri="http://schemas.openxmlformats.org/drawingml/2006/table">
            <a:tbl>
              <a:tblPr firstRow="1" bandRow="1">
                <a:tableStyleId>{5C22544A-7EE6-4342-B048-85BDC9FD1C3A}</a:tableStyleId>
              </a:tblPr>
              <a:tblGrid>
                <a:gridCol w="929471">
                  <a:extLst>
                    <a:ext uri="{9D8B030D-6E8A-4147-A177-3AD203B41FA5}">
                      <a16:colId xmlns:a16="http://schemas.microsoft.com/office/drawing/2014/main" xmlns="" val="20000"/>
                    </a:ext>
                  </a:extLst>
                </a:gridCol>
                <a:gridCol w="1800200">
                  <a:extLst>
                    <a:ext uri="{9D8B030D-6E8A-4147-A177-3AD203B41FA5}">
                      <a16:colId xmlns:a16="http://schemas.microsoft.com/office/drawing/2014/main" xmlns="" val="20001"/>
                    </a:ext>
                  </a:extLst>
                </a:gridCol>
                <a:gridCol w="796847">
                  <a:extLst>
                    <a:ext uri="{9D8B030D-6E8A-4147-A177-3AD203B41FA5}">
                      <a16:colId xmlns:a16="http://schemas.microsoft.com/office/drawing/2014/main" xmlns="" val="20002"/>
                    </a:ext>
                  </a:extLst>
                </a:gridCol>
                <a:gridCol w="1175506">
                  <a:extLst>
                    <a:ext uri="{9D8B030D-6E8A-4147-A177-3AD203B41FA5}">
                      <a16:colId xmlns:a16="http://schemas.microsoft.com/office/drawing/2014/main" xmlns="" val="20003"/>
                    </a:ext>
                  </a:extLst>
                </a:gridCol>
                <a:gridCol w="1175506">
                  <a:extLst>
                    <a:ext uri="{9D8B030D-6E8A-4147-A177-3AD203B41FA5}">
                      <a16:colId xmlns:a16="http://schemas.microsoft.com/office/drawing/2014/main" xmlns="" val="20004"/>
                    </a:ext>
                  </a:extLst>
                </a:gridCol>
                <a:gridCol w="1297834">
                  <a:extLst>
                    <a:ext uri="{9D8B030D-6E8A-4147-A177-3AD203B41FA5}">
                      <a16:colId xmlns:a16="http://schemas.microsoft.com/office/drawing/2014/main" xmlns="" val="20005"/>
                    </a:ext>
                  </a:extLst>
                </a:gridCol>
                <a:gridCol w="1175506">
                  <a:extLst>
                    <a:ext uri="{9D8B030D-6E8A-4147-A177-3AD203B41FA5}">
                      <a16:colId xmlns:a16="http://schemas.microsoft.com/office/drawing/2014/main" xmlns="" val="20006"/>
                    </a:ext>
                  </a:extLst>
                </a:gridCol>
              </a:tblGrid>
              <a:tr h="431800">
                <a:tc>
                  <a:txBody>
                    <a:bodyPr/>
                    <a:lstStyle/>
                    <a:p>
                      <a:r>
                        <a:rPr lang="pt-BR" sz="2400" dirty="0" err="1" smtClean="0"/>
                        <a:t>Aw</a:t>
                      </a:r>
                      <a:endParaRPr lang="pt-BR" sz="2400" dirty="0"/>
                    </a:p>
                  </a:txBody>
                  <a:tcPr marL="76200" marR="76200" marT="38100" marB="38100"/>
                </a:tc>
                <a:tc>
                  <a:txBody>
                    <a:bodyPr/>
                    <a:lstStyle/>
                    <a:p>
                      <a:pPr algn="ctr"/>
                      <a:r>
                        <a:rPr lang="pt-BR" sz="2400" dirty="0" smtClean="0"/>
                        <a:t>Umidade, %</a:t>
                      </a:r>
                      <a:endParaRPr lang="pt-BR" sz="2400" dirty="0"/>
                    </a:p>
                  </a:txBody>
                  <a:tcPr marL="76200" marR="76200" marT="38100" marB="38100"/>
                </a:tc>
                <a:tc>
                  <a:txBody>
                    <a:bodyPr/>
                    <a:lstStyle/>
                    <a:p>
                      <a:pPr algn="ctr"/>
                      <a:r>
                        <a:rPr lang="pt-BR" sz="2400" dirty="0" smtClean="0"/>
                        <a:t>LAB</a:t>
                      </a:r>
                      <a:endParaRPr lang="pt-BR" sz="2400" dirty="0"/>
                    </a:p>
                  </a:txBody>
                  <a:tcPr marL="76200" marR="76200" marT="38100" marB="38100"/>
                </a:tc>
                <a:tc gridSpan="2">
                  <a:txBody>
                    <a:bodyPr/>
                    <a:lstStyle/>
                    <a:p>
                      <a:pPr algn="ctr"/>
                      <a:r>
                        <a:rPr lang="pt-BR" sz="2400" i="1" dirty="0" smtClean="0"/>
                        <a:t>A. </a:t>
                      </a:r>
                      <a:r>
                        <a:rPr lang="pt-BR" sz="2400" i="1" dirty="0" err="1" smtClean="0"/>
                        <a:t>Flavus</a:t>
                      </a:r>
                      <a:endParaRPr lang="pt-BR" sz="2400" i="1" dirty="0"/>
                    </a:p>
                  </a:txBody>
                  <a:tcPr marL="76200" marR="76200" marT="38100" marB="38100"/>
                </a:tc>
                <a:tc hMerge="1">
                  <a:txBody>
                    <a:bodyPr/>
                    <a:lstStyle/>
                    <a:p>
                      <a:pPr algn="ctr"/>
                      <a:endParaRPr lang="pt-BR" dirty="0"/>
                    </a:p>
                  </a:txBody>
                  <a:tcPr/>
                </a:tc>
                <a:tc gridSpan="2">
                  <a:txBody>
                    <a:bodyPr/>
                    <a:lstStyle/>
                    <a:p>
                      <a:pPr algn="ctr"/>
                      <a:r>
                        <a:rPr lang="pt-BR" sz="2400" i="1" dirty="0" smtClean="0"/>
                        <a:t>P. </a:t>
                      </a:r>
                      <a:r>
                        <a:rPr lang="pt-BR" sz="2400" i="1" dirty="0" err="1" smtClean="0"/>
                        <a:t>verrucosum</a:t>
                      </a:r>
                      <a:endParaRPr lang="pt-BR" sz="2400" i="1" dirty="0"/>
                    </a:p>
                  </a:txBody>
                  <a:tcPr marL="76200" marR="76200" marT="38100" marB="38100"/>
                </a:tc>
                <a:tc hMerge="1">
                  <a:txBody>
                    <a:bodyPr/>
                    <a:lstStyle/>
                    <a:p>
                      <a:pPr algn="ctr"/>
                      <a:endParaRPr lang="pt-BR" dirty="0"/>
                    </a:p>
                  </a:txBody>
                  <a:tcPr/>
                </a:tc>
                <a:extLst>
                  <a:ext uri="{0D108BD9-81ED-4DB2-BD59-A6C34878D82A}">
                    <a16:rowId xmlns:a16="http://schemas.microsoft.com/office/drawing/2014/main" xmlns="" val="10000"/>
                  </a:ext>
                </a:extLst>
              </a:tr>
              <a:tr h="309033">
                <a:tc>
                  <a:txBody>
                    <a:bodyPr/>
                    <a:lstStyle/>
                    <a:p>
                      <a:endParaRPr lang="pt-BR" sz="2400"/>
                    </a:p>
                  </a:txBody>
                  <a:tcPr marL="76200" marR="76200" marT="38100" marB="38100"/>
                </a:tc>
                <a:tc>
                  <a:txBody>
                    <a:bodyPr/>
                    <a:lstStyle/>
                    <a:p>
                      <a:endParaRPr lang="pt-BR" sz="2400"/>
                    </a:p>
                  </a:txBody>
                  <a:tcPr marL="76200" marR="76200" marT="38100" marB="38100"/>
                </a:tc>
                <a:tc>
                  <a:txBody>
                    <a:bodyPr/>
                    <a:lstStyle/>
                    <a:p>
                      <a:pPr algn="ctr"/>
                      <a:endParaRPr lang="pt-BR" sz="2400" dirty="0"/>
                    </a:p>
                  </a:txBody>
                  <a:tcPr marL="76200" marR="76200" marT="38100" marB="38100"/>
                </a:tc>
                <a:tc>
                  <a:txBody>
                    <a:bodyPr/>
                    <a:lstStyle/>
                    <a:p>
                      <a:pPr algn="ctr"/>
                      <a:r>
                        <a:rPr lang="pt-BR" sz="2400" dirty="0" err="1" smtClean="0"/>
                        <a:t>growth</a:t>
                      </a:r>
                      <a:endParaRPr lang="pt-BR" sz="2400" dirty="0"/>
                    </a:p>
                  </a:txBody>
                  <a:tcPr marL="76200" marR="76200" marT="38100" marB="38100"/>
                </a:tc>
                <a:tc>
                  <a:txBody>
                    <a:bodyPr/>
                    <a:lstStyle/>
                    <a:p>
                      <a:pPr algn="ctr"/>
                      <a:r>
                        <a:rPr lang="pt-BR" sz="2400" dirty="0" smtClean="0"/>
                        <a:t>AF1</a:t>
                      </a:r>
                      <a:endParaRPr lang="pt-BR" sz="2400" dirty="0"/>
                    </a:p>
                  </a:txBody>
                  <a:tcPr marL="76200" marR="76200" marT="38100" marB="38100"/>
                </a:tc>
                <a:tc>
                  <a:txBody>
                    <a:bodyPr/>
                    <a:lstStyle/>
                    <a:p>
                      <a:pPr algn="ctr"/>
                      <a:r>
                        <a:rPr lang="pt-BR" sz="2400" dirty="0" err="1" smtClean="0"/>
                        <a:t>growth</a:t>
                      </a:r>
                      <a:endParaRPr lang="pt-BR" sz="2400" dirty="0"/>
                    </a:p>
                  </a:txBody>
                  <a:tcPr marL="76200" marR="76200" marT="38100" marB="38100"/>
                </a:tc>
                <a:tc>
                  <a:txBody>
                    <a:bodyPr/>
                    <a:lstStyle/>
                    <a:p>
                      <a:pPr algn="ctr"/>
                      <a:r>
                        <a:rPr lang="pt-BR" sz="2400" dirty="0" smtClean="0"/>
                        <a:t>OTA</a:t>
                      </a:r>
                      <a:endParaRPr lang="pt-BR" sz="2400" dirty="0"/>
                    </a:p>
                  </a:txBody>
                  <a:tcPr marL="76200" marR="76200" marT="38100" marB="38100"/>
                </a:tc>
                <a:extLst>
                  <a:ext uri="{0D108BD9-81ED-4DB2-BD59-A6C34878D82A}">
                    <a16:rowId xmlns:a16="http://schemas.microsoft.com/office/drawing/2014/main" xmlns="" val="10001"/>
                  </a:ext>
                </a:extLst>
              </a:tr>
              <a:tr h="381000">
                <a:tc>
                  <a:txBody>
                    <a:bodyPr/>
                    <a:lstStyle/>
                    <a:p>
                      <a:r>
                        <a:rPr lang="pt-BR" sz="2400" dirty="0" smtClean="0"/>
                        <a:t>0.98</a:t>
                      </a:r>
                      <a:endParaRPr lang="pt-BR" sz="2400" dirty="0"/>
                    </a:p>
                  </a:txBody>
                  <a:tcPr marL="76200" marR="76200" marT="38100" marB="38100"/>
                </a:tc>
                <a:tc>
                  <a:txBody>
                    <a:bodyPr/>
                    <a:lstStyle/>
                    <a:p>
                      <a:pPr algn="ctr"/>
                      <a:r>
                        <a:rPr lang="pt-BR" sz="2400" dirty="0" smtClean="0"/>
                        <a:t>30-32</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extLst>
                  <a:ext uri="{0D108BD9-81ED-4DB2-BD59-A6C34878D82A}">
                    <a16:rowId xmlns:a16="http://schemas.microsoft.com/office/drawing/2014/main" xmlns="" val="10002"/>
                  </a:ext>
                </a:extLst>
              </a:tr>
              <a:tr h="381000">
                <a:tc>
                  <a:txBody>
                    <a:bodyPr/>
                    <a:lstStyle/>
                    <a:p>
                      <a:r>
                        <a:rPr lang="pt-BR" sz="2400" dirty="0" smtClean="0"/>
                        <a:t>0.95</a:t>
                      </a:r>
                      <a:endParaRPr lang="pt-BR" sz="2400" dirty="0"/>
                    </a:p>
                  </a:txBody>
                  <a:tcPr marL="76200" marR="76200" marT="38100" marB="38100"/>
                </a:tc>
                <a:tc>
                  <a:txBody>
                    <a:bodyPr/>
                    <a:lstStyle/>
                    <a:p>
                      <a:pPr algn="ctr"/>
                      <a:r>
                        <a:rPr lang="pt-BR" sz="2400" dirty="0" smtClean="0"/>
                        <a:t>26-27</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extLst>
                  <a:ext uri="{0D108BD9-81ED-4DB2-BD59-A6C34878D82A}">
                    <a16:rowId xmlns:a16="http://schemas.microsoft.com/office/drawing/2014/main" xmlns="" val="10003"/>
                  </a:ext>
                </a:extLst>
              </a:tr>
              <a:tr h="381000">
                <a:tc>
                  <a:txBody>
                    <a:bodyPr/>
                    <a:lstStyle/>
                    <a:p>
                      <a:r>
                        <a:rPr lang="pt-BR" sz="2400" dirty="0" smtClean="0"/>
                        <a:t>0.92</a:t>
                      </a:r>
                      <a:endParaRPr lang="pt-BR" sz="2400" dirty="0"/>
                    </a:p>
                  </a:txBody>
                  <a:tcPr marL="76200" marR="76200" marT="38100" marB="38100"/>
                </a:tc>
                <a:tc>
                  <a:txBody>
                    <a:bodyPr/>
                    <a:lstStyle/>
                    <a:p>
                      <a:pPr algn="ctr"/>
                      <a:r>
                        <a:rPr lang="pt-BR" sz="2400" dirty="0" smtClean="0"/>
                        <a:t>24-25</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extLst>
                  <a:ext uri="{0D108BD9-81ED-4DB2-BD59-A6C34878D82A}">
                    <a16:rowId xmlns:a16="http://schemas.microsoft.com/office/drawing/2014/main" xmlns="" val="10004"/>
                  </a:ext>
                </a:extLst>
              </a:tr>
              <a:tr h="381000">
                <a:tc>
                  <a:txBody>
                    <a:bodyPr/>
                    <a:lstStyle/>
                    <a:p>
                      <a:r>
                        <a:rPr lang="pt-BR" sz="2400" dirty="0" smtClean="0"/>
                        <a:t>0.90</a:t>
                      </a:r>
                      <a:endParaRPr lang="pt-BR" sz="2400" dirty="0"/>
                    </a:p>
                  </a:txBody>
                  <a:tcPr marL="76200" marR="76200" marT="38100" marB="38100"/>
                </a:tc>
                <a:tc>
                  <a:txBody>
                    <a:bodyPr/>
                    <a:lstStyle/>
                    <a:p>
                      <a:pPr algn="ctr"/>
                      <a:r>
                        <a:rPr lang="pt-BR" sz="2400" dirty="0" smtClean="0"/>
                        <a:t>23-24</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extLst>
                  <a:ext uri="{0D108BD9-81ED-4DB2-BD59-A6C34878D82A}">
                    <a16:rowId xmlns:a16="http://schemas.microsoft.com/office/drawing/2014/main" xmlns="" val="10005"/>
                  </a:ext>
                </a:extLst>
              </a:tr>
              <a:tr h="381000">
                <a:tc>
                  <a:txBody>
                    <a:bodyPr/>
                    <a:lstStyle/>
                    <a:p>
                      <a:r>
                        <a:rPr lang="pt-BR" sz="2400" dirty="0" smtClean="0"/>
                        <a:t>0.80</a:t>
                      </a:r>
                      <a:endParaRPr lang="pt-BR" sz="2400" dirty="0"/>
                    </a:p>
                  </a:txBody>
                  <a:tcPr marL="76200" marR="76200" marT="38100" marB="38100"/>
                </a:tc>
                <a:tc>
                  <a:txBody>
                    <a:bodyPr/>
                    <a:lstStyle/>
                    <a:p>
                      <a:pPr algn="ctr"/>
                      <a:r>
                        <a:rPr lang="pt-BR" sz="2400" dirty="0" smtClean="0"/>
                        <a:t>16-17</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extLst>
                  <a:ext uri="{0D108BD9-81ED-4DB2-BD59-A6C34878D82A}">
                    <a16:rowId xmlns:a16="http://schemas.microsoft.com/office/drawing/2014/main" xmlns="" val="10006"/>
                  </a:ext>
                </a:extLst>
              </a:tr>
              <a:tr h="381000">
                <a:tc>
                  <a:txBody>
                    <a:bodyPr/>
                    <a:lstStyle/>
                    <a:p>
                      <a:r>
                        <a:rPr lang="pt-BR" sz="2400" dirty="0" smtClean="0"/>
                        <a:t>0.70</a:t>
                      </a:r>
                      <a:endParaRPr lang="pt-BR" sz="2400" dirty="0"/>
                    </a:p>
                  </a:txBody>
                  <a:tcPr marL="76200" marR="76200" marT="38100" marB="38100"/>
                </a:tc>
                <a:tc>
                  <a:txBody>
                    <a:bodyPr/>
                    <a:lstStyle/>
                    <a:p>
                      <a:pPr algn="ctr"/>
                      <a:r>
                        <a:rPr lang="pt-BR" sz="2400" dirty="0" smtClean="0"/>
                        <a:t>15-16</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tc>
                  <a:txBody>
                    <a:bodyPr/>
                    <a:lstStyle/>
                    <a:p>
                      <a:pPr algn="ctr"/>
                      <a:r>
                        <a:rPr lang="pt-BR" sz="2400" dirty="0" smtClean="0"/>
                        <a:t>-</a:t>
                      </a:r>
                      <a:endParaRPr lang="pt-BR" sz="2400" dirty="0"/>
                    </a:p>
                  </a:txBody>
                  <a:tcPr marL="76200" marR="76200" marT="38100" marB="38100"/>
                </a:tc>
                <a:extLst>
                  <a:ext uri="{0D108BD9-81ED-4DB2-BD59-A6C34878D82A}">
                    <a16:rowId xmlns:a16="http://schemas.microsoft.com/office/drawing/2014/main" xmlns="" val="10007"/>
                  </a:ext>
                </a:extLst>
              </a:tr>
            </a:tbl>
          </a:graphicData>
        </a:graphic>
      </p:graphicFrame>
      <p:sp>
        <p:nvSpPr>
          <p:cNvPr id="5" name="Retângulo 4"/>
          <p:cNvSpPr/>
          <p:nvPr/>
        </p:nvSpPr>
        <p:spPr>
          <a:xfrm>
            <a:off x="6516716" y="5373216"/>
            <a:ext cx="2325637" cy="369332"/>
          </a:xfrm>
          <a:prstGeom prst="rect">
            <a:avLst/>
          </a:prstGeom>
        </p:spPr>
        <p:txBody>
          <a:bodyPr wrap="none">
            <a:spAutoFit/>
          </a:bodyPr>
          <a:lstStyle/>
          <a:p>
            <a:r>
              <a:rPr lang="pt-BR" dirty="0"/>
              <a:t>(</a:t>
            </a:r>
            <a:r>
              <a:rPr lang="pt-BR" dirty="0" smtClean="0"/>
              <a:t>adaptado de </a:t>
            </a:r>
            <a:r>
              <a:rPr lang="pt-BR" dirty="0" err="1"/>
              <a:t>Driehuis</a:t>
            </a:r>
            <a:r>
              <a:rPr lang="pt-BR" sz="1500" dirty="0"/>
              <a:t>)</a:t>
            </a:r>
          </a:p>
        </p:txBody>
      </p:sp>
      <p:grpSp>
        <p:nvGrpSpPr>
          <p:cNvPr id="6" name="Group 5">
            <a:extLst>
              <a:ext uri="{FF2B5EF4-FFF2-40B4-BE49-F238E27FC236}">
                <a16:creationId xmlns:a16="http://schemas.microsoft.com/office/drawing/2014/main" xmlns="" id="{BAB902AD-7A5F-4BD3-8250-DBFA4D6A513F}"/>
              </a:ext>
            </a:extLst>
          </p:cNvPr>
          <p:cNvGrpSpPr/>
          <p:nvPr/>
        </p:nvGrpSpPr>
        <p:grpSpPr>
          <a:xfrm>
            <a:off x="2" y="584363"/>
            <a:ext cx="9143999" cy="698500"/>
            <a:chOff x="36004" y="626326"/>
            <a:chExt cx="9143999" cy="838200"/>
          </a:xfrm>
        </p:grpSpPr>
        <p:sp>
          <p:nvSpPr>
            <p:cNvPr id="7" name="Retângulo 6">
              <a:extLst>
                <a:ext uri="{FF2B5EF4-FFF2-40B4-BE49-F238E27FC236}">
                  <a16:creationId xmlns:a16="http://schemas.microsoft.com/office/drawing/2014/main" xmlns="" id="{928ACFE4-181E-4506-8FEA-B393C9564323}"/>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defTabSz="680896" eaLnBrk="0" hangingPunct="0">
                <a:lnSpc>
                  <a:spcPct val="90000"/>
                </a:lnSpc>
                <a:spcBef>
                  <a:spcPct val="50000"/>
                </a:spcBef>
                <a:defRPr/>
              </a:pPr>
              <a:endParaRPr lang="en-US" sz="2000" b="1" kern="0" dirty="0">
                <a:solidFill>
                  <a:prstClr val="white"/>
                </a:solidFill>
                <a:latin typeface="Arial" pitchFamily="34" charset="0"/>
                <a:cs typeface="Arial" pitchFamily="34" charset="0"/>
              </a:endParaRPr>
            </a:p>
          </p:txBody>
        </p:sp>
        <p:pic>
          <p:nvPicPr>
            <p:cNvPr id="8" name="Imagem 8" descr="logo-esalq.gif">
              <a:extLst>
                <a:ext uri="{FF2B5EF4-FFF2-40B4-BE49-F238E27FC236}">
                  <a16:creationId xmlns:a16="http://schemas.microsoft.com/office/drawing/2014/main" xmlns="" id="{6D0D29FD-9C32-4B30-939C-8E5C71E7C9EA}"/>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Users\Joao Daniel\Downloads\QCF_USA.jpg">
              <a:extLst>
                <a:ext uri="{FF2B5EF4-FFF2-40B4-BE49-F238E27FC236}">
                  <a16:creationId xmlns:a16="http://schemas.microsoft.com/office/drawing/2014/main" xmlns="" id="{61ADBD1D-BC7E-4368-9F63-942590992CDE}"/>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 name="Retângulo 2"/>
          <p:cNvSpPr/>
          <p:nvPr/>
        </p:nvSpPr>
        <p:spPr>
          <a:xfrm>
            <a:off x="1772416" y="744254"/>
            <a:ext cx="5453737" cy="553934"/>
          </a:xfrm>
          <a:prstGeom prst="rect">
            <a:avLst/>
          </a:prstGeom>
        </p:spPr>
        <p:txBody>
          <a:bodyPr wrap="none">
            <a:spAutoFit/>
          </a:bodyPr>
          <a:lstStyle/>
          <a:p>
            <a:pPr algn="ctr" defTabSz="680896" eaLnBrk="0" hangingPunct="0">
              <a:lnSpc>
                <a:spcPct val="90000"/>
              </a:lnSpc>
              <a:spcBef>
                <a:spcPct val="50000"/>
              </a:spcBef>
              <a:defRPr/>
            </a:pPr>
            <a:r>
              <a:rPr lang="en-US" sz="3333" kern="0" dirty="0" err="1" smtClean="0">
                <a:solidFill>
                  <a:schemeClr val="bg1"/>
                </a:solidFill>
                <a:latin typeface="Calibri" panose="020F0502020204030204" pitchFamily="34" charset="0"/>
                <a:cs typeface="Arial" pitchFamily="34" charset="0"/>
              </a:rPr>
              <a:t>Silagem</a:t>
            </a:r>
            <a:r>
              <a:rPr lang="en-US" sz="3333" kern="0" dirty="0" smtClean="0">
                <a:solidFill>
                  <a:schemeClr val="bg1"/>
                </a:solidFill>
                <a:latin typeface="Calibri" panose="020F0502020204030204" pitchFamily="34" charset="0"/>
                <a:cs typeface="Arial" pitchFamily="34" charset="0"/>
              </a:rPr>
              <a:t> de </a:t>
            </a:r>
            <a:r>
              <a:rPr lang="en-US" sz="3333" kern="0" dirty="0" err="1" smtClean="0">
                <a:solidFill>
                  <a:schemeClr val="bg1"/>
                </a:solidFill>
                <a:latin typeface="Calibri" panose="020F0502020204030204" pitchFamily="34" charset="0"/>
                <a:cs typeface="Arial" pitchFamily="34" charset="0"/>
              </a:rPr>
              <a:t>grãos</a:t>
            </a:r>
            <a:r>
              <a:rPr lang="en-US" sz="3333" kern="0" dirty="0" smtClean="0">
                <a:solidFill>
                  <a:schemeClr val="bg1"/>
                </a:solidFill>
                <a:latin typeface="Calibri" panose="020F0502020204030204" pitchFamily="34" charset="0"/>
                <a:cs typeface="Arial" pitchFamily="34" charset="0"/>
              </a:rPr>
              <a:t> </a:t>
            </a:r>
            <a:r>
              <a:rPr lang="en-US" sz="3333" kern="0" dirty="0" err="1" smtClean="0">
                <a:solidFill>
                  <a:schemeClr val="bg1"/>
                </a:solidFill>
                <a:latin typeface="Calibri" panose="020F0502020204030204" pitchFamily="34" charset="0"/>
                <a:cs typeface="Arial" pitchFamily="34" charset="0"/>
              </a:rPr>
              <a:t>úmidos</a:t>
            </a:r>
            <a:r>
              <a:rPr lang="en-US" sz="3333" kern="0" dirty="0" smtClean="0">
                <a:solidFill>
                  <a:schemeClr val="bg1"/>
                </a:solidFill>
                <a:latin typeface="Calibri" panose="020F0502020204030204" pitchFamily="34" charset="0"/>
                <a:cs typeface="Arial" pitchFamily="34" charset="0"/>
              </a:rPr>
              <a:t> e Aw</a:t>
            </a:r>
            <a:endParaRPr lang="en-US" sz="3333" kern="0" dirty="0">
              <a:solidFill>
                <a:schemeClr val="bg1"/>
              </a:solidFill>
              <a:latin typeface="Calibri" panose="020F0502020204030204" pitchFamily="34" charset="0"/>
              <a:cs typeface="Arial" pitchFamily="34" charset="0"/>
            </a:endParaRPr>
          </a:p>
        </p:txBody>
      </p:sp>
      <mc:AlternateContent xmlns:mc="http://schemas.openxmlformats.org/markup-compatibility/2006">
        <mc:Choice xmlns:p14="http://schemas.microsoft.com/office/powerpoint/2010/main" Requires="p14">
          <p:contentPart p14:bwMode="auto" r:id="rId4">
            <p14:nvContentPartPr>
              <p14:cNvPr id="2" name="Tinta 1"/>
              <p14:cNvContentPartPr/>
              <p14:nvPr/>
            </p14:nvContentPartPr>
            <p14:xfrm>
              <a:off x="495360" y="4724280"/>
              <a:ext cx="571680" cy="23400"/>
            </p14:xfrm>
          </p:contentPart>
        </mc:Choice>
        <mc:Fallback>
          <p:pic>
            <p:nvPicPr>
              <p:cNvPr id="2" name="Tinta 1"/>
              <p:cNvPicPr/>
              <p:nvPr/>
            </p:nvPicPr>
            <p:blipFill>
              <a:blip r:embed="rId5"/>
              <a:stretch>
                <a:fillRect/>
              </a:stretch>
            </p:blipFill>
            <p:spPr>
              <a:xfrm>
                <a:off x="479160" y="4660920"/>
                <a:ext cx="60372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Tinta 9"/>
              <p14:cNvContentPartPr/>
              <p14:nvPr/>
            </p14:nvContentPartPr>
            <p14:xfrm>
              <a:off x="3375720" y="4732200"/>
              <a:ext cx="5669640" cy="122040"/>
            </p14:xfrm>
          </p:contentPart>
        </mc:Choice>
        <mc:Fallback>
          <p:pic>
            <p:nvPicPr>
              <p:cNvPr id="10" name="Tinta 9"/>
              <p:cNvPicPr/>
              <p:nvPr/>
            </p:nvPicPr>
            <p:blipFill>
              <a:blip r:embed="rId7"/>
              <a:stretch>
                <a:fillRect/>
              </a:stretch>
            </p:blipFill>
            <p:spPr>
              <a:xfrm>
                <a:off x="3359520" y="4668480"/>
                <a:ext cx="570168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Tinta 10"/>
              <p14:cNvContentPartPr/>
              <p14:nvPr/>
            </p14:nvContentPartPr>
            <p14:xfrm>
              <a:off x="479880" y="2621160"/>
              <a:ext cx="360" cy="671040"/>
            </p14:xfrm>
          </p:contentPart>
        </mc:Choice>
        <mc:Fallback>
          <p:pic>
            <p:nvPicPr>
              <p:cNvPr id="11" name="Tinta 10"/>
              <p:cNvPicPr/>
              <p:nvPr/>
            </p:nvPicPr>
            <p:blipFill>
              <a:blip r:embed="rId9"/>
              <a:stretch>
                <a:fillRect/>
              </a:stretch>
            </p:blipFill>
            <p:spPr>
              <a:xfrm>
                <a:off x="464040" y="2557800"/>
                <a:ext cx="32040" cy="7977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Tinta 11"/>
              <p14:cNvContentPartPr/>
              <p14:nvPr/>
            </p14:nvContentPartPr>
            <p14:xfrm>
              <a:off x="3184920" y="2903400"/>
              <a:ext cx="716760" cy="23040"/>
            </p14:xfrm>
          </p:contentPart>
        </mc:Choice>
        <mc:Fallback>
          <p:pic>
            <p:nvPicPr>
              <p:cNvPr id="12" name="Tinta 11"/>
              <p:cNvPicPr/>
              <p:nvPr/>
            </p:nvPicPr>
            <p:blipFill>
              <a:blip r:embed="rId11"/>
              <a:stretch>
                <a:fillRect/>
              </a:stretch>
            </p:blipFill>
            <p:spPr>
              <a:xfrm>
                <a:off x="3169080" y="2839680"/>
                <a:ext cx="74844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3" name="Tinta 12"/>
              <p14:cNvContentPartPr/>
              <p14:nvPr/>
            </p14:nvContentPartPr>
            <p14:xfrm>
              <a:off x="4076640" y="4191120"/>
              <a:ext cx="5006520" cy="160200"/>
            </p14:xfrm>
          </p:contentPart>
        </mc:Choice>
        <mc:Fallback>
          <p:pic>
            <p:nvPicPr>
              <p:cNvPr id="13" name="Tinta 12"/>
              <p:cNvPicPr/>
              <p:nvPr/>
            </p:nvPicPr>
            <p:blipFill>
              <a:blip r:embed="rId13"/>
              <a:stretch>
                <a:fillRect/>
              </a:stretch>
            </p:blipFill>
            <p:spPr>
              <a:xfrm>
                <a:off x="4060800" y="4127400"/>
                <a:ext cx="5038200" cy="2876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4" name="Tinta 13"/>
              <p14:cNvContentPartPr/>
              <p14:nvPr/>
            </p14:nvContentPartPr>
            <p14:xfrm>
              <a:off x="464760" y="4251960"/>
              <a:ext cx="922320" cy="15480"/>
            </p14:xfrm>
          </p:contentPart>
        </mc:Choice>
        <mc:Fallback>
          <p:pic>
            <p:nvPicPr>
              <p:cNvPr id="14" name="Tinta 13"/>
              <p:cNvPicPr/>
              <p:nvPr/>
            </p:nvPicPr>
            <p:blipFill>
              <a:blip r:embed="rId15"/>
              <a:stretch>
                <a:fillRect/>
              </a:stretch>
            </p:blipFill>
            <p:spPr>
              <a:xfrm>
                <a:off x="448920" y="4188600"/>
                <a:ext cx="95400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Tinta 14"/>
              <p14:cNvContentPartPr/>
              <p14:nvPr/>
            </p14:nvContentPartPr>
            <p14:xfrm>
              <a:off x="5371920" y="2430720"/>
              <a:ext cx="709200" cy="61560"/>
            </p14:xfrm>
          </p:contentPart>
        </mc:Choice>
        <mc:Fallback>
          <p:pic>
            <p:nvPicPr>
              <p:cNvPr id="15" name="Tinta 14"/>
              <p:cNvPicPr/>
              <p:nvPr/>
            </p:nvPicPr>
            <p:blipFill>
              <a:blip r:embed="rId17"/>
              <a:stretch>
                <a:fillRect/>
              </a:stretch>
            </p:blipFill>
            <p:spPr>
              <a:xfrm>
                <a:off x="5356080" y="2367360"/>
                <a:ext cx="740880" cy="1882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6" name="Tinta 15"/>
              <p14:cNvContentPartPr/>
              <p14:nvPr/>
            </p14:nvContentPartPr>
            <p14:xfrm>
              <a:off x="7871400" y="2476440"/>
              <a:ext cx="846000" cy="69120"/>
            </p14:xfrm>
          </p:contentPart>
        </mc:Choice>
        <mc:Fallback>
          <p:pic>
            <p:nvPicPr>
              <p:cNvPr id="16" name="Tinta 15"/>
              <p:cNvPicPr/>
              <p:nvPr/>
            </p:nvPicPr>
            <p:blipFill>
              <a:blip r:embed="rId19"/>
              <a:stretch>
                <a:fillRect/>
              </a:stretch>
            </p:blipFill>
            <p:spPr>
              <a:xfrm>
                <a:off x="7855560" y="2413080"/>
                <a:ext cx="877680" cy="195840"/>
              </a:xfrm>
              <a:prstGeom prst="rect">
                <a:avLst/>
              </a:prstGeom>
            </p:spPr>
          </p:pic>
        </mc:Fallback>
      </mc:AlternateContent>
    </p:spTree>
    <p:extLst>
      <p:ext uri="{BB962C8B-B14F-4D97-AF65-F5344CB8AC3E}">
        <p14:creationId xmlns:p14="http://schemas.microsoft.com/office/powerpoint/2010/main" val="83212911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26195" y="1904234"/>
            <a:ext cx="9046961" cy="3639437"/>
          </a:xfrm>
          <a:prstGeom prst="rect">
            <a:avLst/>
          </a:prstGeom>
        </p:spPr>
      </p:pic>
      <p:pic>
        <p:nvPicPr>
          <p:cNvPr id="3" name="Imagem 2"/>
          <p:cNvPicPr>
            <a:picLocks noChangeAspect="1"/>
          </p:cNvPicPr>
          <p:nvPr/>
        </p:nvPicPr>
        <p:blipFill>
          <a:blip r:embed="rId4"/>
          <a:stretch>
            <a:fillRect/>
          </a:stretch>
        </p:blipFill>
        <p:spPr>
          <a:xfrm>
            <a:off x="-26195" y="583039"/>
            <a:ext cx="9170195" cy="1254869"/>
          </a:xfrm>
          <a:prstGeom prst="rect">
            <a:avLst/>
          </a:prstGeom>
        </p:spPr>
      </p:pic>
      <p:sp>
        <p:nvSpPr>
          <p:cNvPr id="4" name="Retângulo 3"/>
          <p:cNvSpPr/>
          <p:nvPr/>
        </p:nvSpPr>
        <p:spPr>
          <a:xfrm>
            <a:off x="2579762" y="620568"/>
            <a:ext cx="3501280" cy="605230"/>
          </a:xfrm>
          <a:prstGeom prst="rect">
            <a:avLst/>
          </a:prstGeom>
        </p:spPr>
        <p:txBody>
          <a:bodyPr wrap="none">
            <a:spAutoFit/>
          </a:bodyPr>
          <a:lstStyle/>
          <a:p>
            <a:pPr lvl="0" algn="ctr" fontAlgn="base">
              <a:spcBef>
                <a:spcPct val="0"/>
              </a:spcBef>
              <a:spcAft>
                <a:spcPct val="0"/>
              </a:spcAft>
            </a:pPr>
            <a:r>
              <a:rPr lang="en-US" sz="3333" kern="0" dirty="0" err="1" smtClean="0">
                <a:solidFill>
                  <a:srgbClr val="FFFFFF"/>
                </a:solidFill>
                <a:latin typeface="Calibri" panose="020F0502020204030204" pitchFamily="34" charset="0"/>
                <a:cs typeface="Calibri" panose="020F0502020204030204" pitchFamily="34" charset="0"/>
              </a:rPr>
              <a:t>Surto</a:t>
            </a:r>
            <a:r>
              <a:rPr lang="en-US" sz="3333" kern="0" dirty="0" smtClean="0">
                <a:solidFill>
                  <a:srgbClr val="FFFFFF"/>
                </a:solidFill>
                <a:latin typeface="Calibri" panose="020F0502020204030204" pitchFamily="34" charset="0"/>
                <a:cs typeface="Calibri" panose="020F0502020204030204" pitchFamily="34" charset="0"/>
              </a:rPr>
              <a:t> de </a:t>
            </a:r>
            <a:r>
              <a:rPr lang="en-US" sz="3333" kern="0" dirty="0" err="1" smtClean="0">
                <a:solidFill>
                  <a:srgbClr val="FFFFFF"/>
                </a:solidFill>
                <a:latin typeface="Calibri" panose="020F0502020204030204" pitchFamily="34" charset="0"/>
                <a:cs typeface="Calibri" panose="020F0502020204030204" pitchFamily="34" charset="0"/>
              </a:rPr>
              <a:t>botulismo</a:t>
            </a:r>
            <a:endParaRPr lang="en-US" sz="3333" kern="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31859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3D3ED378-76DE-4234-83D7-39AE9ABFE591}"/>
              </a:ext>
            </a:extLst>
          </p:cNvPr>
          <p:cNvGrpSpPr/>
          <p:nvPr/>
        </p:nvGrpSpPr>
        <p:grpSpPr>
          <a:xfrm>
            <a:off x="5226360" y="3549014"/>
            <a:ext cx="4067542" cy="2679758"/>
            <a:chOff x="179512" y="1196752"/>
            <a:chExt cx="4392489" cy="3653580"/>
          </a:xfrm>
        </p:grpSpPr>
        <p:pic>
          <p:nvPicPr>
            <p:cNvPr id="2" name="Picture 1">
              <a:extLst>
                <a:ext uri="{FF2B5EF4-FFF2-40B4-BE49-F238E27FC236}">
                  <a16:creationId xmlns:a16="http://schemas.microsoft.com/office/drawing/2014/main" xmlns="" id="{32BC0D33-31A1-4307-B4EB-59BC6C904ABC}"/>
                </a:ext>
              </a:extLst>
            </p:cNvPr>
            <p:cNvPicPr>
              <a:picLocks noChangeAspect="1"/>
            </p:cNvPicPr>
            <p:nvPr/>
          </p:nvPicPr>
          <p:blipFill>
            <a:blip r:embed="rId2" cstate="print"/>
            <a:stretch>
              <a:fillRect/>
            </a:stretch>
          </p:blipFill>
          <p:spPr>
            <a:xfrm>
              <a:off x="179512" y="1196752"/>
              <a:ext cx="4165730" cy="3212976"/>
            </a:xfrm>
            <a:prstGeom prst="rect">
              <a:avLst/>
            </a:prstGeom>
          </p:spPr>
        </p:pic>
        <p:sp>
          <p:nvSpPr>
            <p:cNvPr id="7" name="TextBox 6">
              <a:extLst>
                <a:ext uri="{FF2B5EF4-FFF2-40B4-BE49-F238E27FC236}">
                  <a16:creationId xmlns:a16="http://schemas.microsoft.com/office/drawing/2014/main" xmlns="" id="{7C2F54C7-4A08-479D-A018-EC580E06E405}"/>
                </a:ext>
              </a:extLst>
            </p:cNvPr>
            <p:cNvSpPr txBox="1"/>
            <p:nvPr/>
          </p:nvSpPr>
          <p:spPr>
            <a:xfrm>
              <a:off x="1373750" y="4409729"/>
              <a:ext cx="3198251" cy="440603"/>
            </a:xfrm>
            <a:prstGeom prst="rect">
              <a:avLst/>
            </a:prstGeom>
            <a:noFill/>
          </p:spPr>
          <p:txBody>
            <a:bodyPr wrap="square" rtlCol="0">
              <a:spAutoFit/>
            </a:bodyPr>
            <a:lstStyle/>
            <a:p>
              <a:r>
                <a:rPr lang="pt-BR" sz="1500" dirty="0" err="1"/>
                <a:t>Guizelini</a:t>
              </a:r>
              <a:r>
                <a:rPr lang="pt-BR" sz="1500" dirty="0"/>
                <a:t> </a:t>
              </a:r>
              <a:r>
                <a:rPr lang="pt-BR" sz="1500"/>
                <a:t>et al. </a:t>
              </a:r>
              <a:r>
                <a:rPr lang="pt-BR" sz="1500" dirty="0"/>
                <a:t>(</a:t>
              </a:r>
              <a:r>
                <a:rPr lang="pt-BR" sz="1500"/>
                <a:t>2019).</a:t>
              </a:r>
              <a:endParaRPr lang="pt-BR" sz="1500" dirty="0"/>
            </a:p>
          </p:txBody>
        </p:sp>
      </p:grpSp>
      <p:sp>
        <p:nvSpPr>
          <p:cNvPr id="10" name="Rectangle 9">
            <a:extLst>
              <a:ext uri="{FF2B5EF4-FFF2-40B4-BE49-F238E27FC236}">
                <a16:creationId xmlns:a16="http://schemas.microsoft.com/office/drawing/2014/main" xmlns="" id="{E1C52528-687D-40B2-8E69-0CAD4DAF912F}"/>
              </a:ext>
            </a:extLst>
          </p:cNvPr>
          <p:cNvSpPr/>
          <p:nvPr/>
        </p:nvSpPr>
        <p:spPr>
          <a:xfrm>
            <a:off x="336141" y="1642276"/>
            <a:ext cx="8758605" cy="2528834"/>
          </a:xfrm>
          <a:prstGeom prst="rect">
            <a:avLst/>
          </a:prstGeom>
        </p:spPr>
        <p:txBody>
          <a:bodyPr wrap="square">
            <a:spAutoFit/>
          </a:bodyPr>
          <a:lstStyle/>
          <a:p>
            <a:pPr marL="238115" indent="-238115">
              <a:buFont typeface="Arial" panose="020B0604020202020204" pitchFamily="34" charset="0"/>
              <a:buChar char="•"/>
            </a:pPr>
            <a:r>
              <a:rPr lang="en-US" sz="2000" dirty="0">
                <a:latin typeface="Calibri" panose="020F0502020204030204" pitchFamily="34" charset="0"/>
                <a:cs typeface="Calibri" panose="020F0502020204030204" pitchFamily="34" charset="0"/>
              </a:rPr>
              <a:t>Feedlot steers fed rehydrated corn grain silage contaminated with </a:t>
            </a:r>
            <a:r>
              <a:rPr lang="en-US" sz="2000" i="1" dirty="0">
                <a:latin typeface="Calibri" panose="020F0502020204030204" pitchFamily="34" charset="0"/>
                <a:cs typeface="Calibri" panose="020F0502020204030204" pitchFamily="34" charset="0"/>
              </a:rPr>
              <a:t>Clostridium botulinum </a:t>
            </a:r>
            <a:r>
              <a:rPr lang="en-US" sz="2000" dirty="0">
                <a:latin typeface="Calibri" panose="020F0502020204030204" pitchFamily="34" charset="0"/>
                <a:cs typeface="Calibri" panose="020F0502020204030204" pitchFamily="34" charset="0"/>
              </a:rPr>
              <a:t>neurotoxin type C </a:t>
            </a:r>
          </a:p>
          <a:p>
            <a:endParaRPr lang="en-US" sz="2000" dirty="0">
              <a:latin typeface="Calibri" panose="020F0502020204030204" pitchFamily="34" charset="0"/>
              <a:cs typeface="Calibri" panose="020F0502020204030204" pitchFamily="34" charset="0"/>
            </a:endParaRPr>
          </a:p>
          <a:p>
            <a:pPr marL="238115" indent="-238115">
              <a:buFont typeface="Arial" panose="020B0604020202020204" pitchFamily="34" charset="0"/>
              <a:buChar char="•"/>
            </a:pPr>
            <a:r>
              <a:rPr lang="en-US" sz="2000" dirty="0">
                <a:latin typeface="Calibri" panose="020F0502020204030204" pitchFamily="34" charset="0"/>
                <a:cs typeface="Calibri" panose="020F0502020204030204" pitchFamily="34" charset="0"/>
              </a:rPr>
              <a:t>Midwestern Brazil August 2017</a:t>
            </a:r>
          </a:p>
          <a:p>
            <a:pPr marL="238115" indent="-238115">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38115" indent="-238115">
              <a:buFont typeface="Arial" panose="020B0604020202020204" pitchFamily="34" charset="0"/>
              <a:buChar char="•"/>
            </a:pPr>
            <a:r>
              <a:rPr lang="en-US" sz="2000" dirty="0">
                <a:latin typeface="Calibri" panose="020F0502020204030204" pitchFamily="34" charset="0"/>
                <a:cs typeface="Calibri" panose="020F0502020204030204" pitchFamily="34" charset="0"/>
              </a:rPr>
              <a:t>The onset of the outbreak occurred 15 d after 1700 steers started to be fed the contaminated silage</a:t>
            </a:r>
          </a:p>
          <a:p>
            <a:pPr marL="238115" indent="-238115">
              <a:buFont typeface="Arial" panose="020B0604020202020204" pitchFamily="34" charset="0"/>
              <a:buChar char="•"/>
            </a:pPr>
            <a:endParaRPr lang="en-US" sz="1833" dirty="0"/>
          </a:p>
        </p:txBody>
      </p:sp>
      <p:sp>
        <p:nvSpPr>
          <p:cNvPr id="4" name="Rectangle 3">
            <a:extLst>
              <a:ext uri="{FF2B5EF4-FFF2-40B4-BE49-F238E27FC236}">
                <a16:creationId xmlns:a16="http://schemas.microsoft.com/office/drawing/2014/main" xmlns="" id="{F484C832-3BC4-4C35-AF0B-8AAC3C198FA1}"/>
              </a:ext>
            </a:extLst>
          </p:cNvPr>
          <p:cNvSpPr/>
          <p:nvPr/>
        </p:nvSpPr>
        <p:spPr>
          <a:xfrm>
            <a:off x="336140" y="4081546"/>
            <a:ext cx="4890220" cy="1631216"/>
          </a:xfrm>
          <a:prstGeom prst="rect">
            <a:avLst/>
          </a:prstGeom>
        </p:spPr>
        <p:txBody>
          <a:bodyPr wrap="square">
            <a:spAutoFit/>
          </a:bodyPr>
          <a:lstStyle/>
          <a:p>
            <a:pPr marL="238115" indent="-238115">
              <a:buFont typeface="Arial" panose="020B0604020202020204" pitchFamily="34" charset="0"/>
              <a:buChar char="•"/>
            </a:pPr>
            <a:r>
              <a:rPr lang="en-US" sz="2000" dirty="0">
                <a:latin typeface="Calibri" panose="020F0502020204030204" pitchFamily="34" charset="0"/>
                <a:cs typeface="Calibri" panose="020F0502020204030204" pitchFamily="34" charset="0"/>
              </a:rPr>
              <a:t>Alert and afebrile with varying degrees of flaccid paralysis in various muscle groups.</a:t>
            </a:r>
          </a:p>
          <a:p>
            <a:pPr marL="238115" indent="-238115">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38115" indent="-238115">
              <a:buFont typeface="Arial" panose="020B0604020202020204" pitchFamily="34" charset="0"/>
              <a:buChar char="•"/>
            </a:pPr>
            <a:r>
              <a:rPr lang="en-US" sz="2000" dirty="0">
                <a:latin typeface="Calibri" panose="020F0502020204030204" pitchFamily="34" charset="0"/>
                <a:cs typeface="Calibri" panose="020F0502020204030204" pitchFamily="34" charset="0"/>
              </a:rPr>
              <a:t>1100 steers were affected, 1090 died in 4 d. </a:t>
            </a:r>
            <a:endParaRPr lang="pt-BR" sz="2000" dirty="0">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A0165F38-AA98-4D29-B139-93869EE63681}"/>
              </a:ext>
            </a:extLst>
          </p:cNvPr>
          <p:cNvGrpSpPr/>
          <p:nvPr/>
        </p:nvGrpSpPr>
        <p:grpSpPr>
          <a:xfrm>
            <a:off x="2" y="584363"/>
            <a:ext cx="9143999" cy="698500"/>
            <a:chOff x="36004" y="626326"/>
            <a:chExt cx="9143999" cy="838200"/>
          </a:xfrm>
        </p:grpSpPr>
        <p:sp>
          <p:nvSpPr>
            <p:cNvPr id="12" name="Retângulo 5">
              <a:extLst>
                <a:ext uri="{FF2B5EF4-FFF2-40B4-BE49-F238E27FC236}">
                  <a16:creationId xmlns:a16="http://schemas.microsoft.com/office/drawing/2014/main" xmlns="" id="{98200C21-0924-470D-8344-48BD9C0EEED1}"/>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defTabSz="680896" eaLnBrk="0" hangingPunct="0">
                <a:lnSpc>
                  <a:spcPct val="90000"/>
                </a:lnSpc>
                <a:spcBef>
                  <a:spcPct val="50000"/>
                </a:spcBef>
                <a:defRPr/>
              </a:pPr>
              <a:endParaRPr lang="en-US" sz="2000" b="1" kern="0" dirty="0">
                <a:solidFill>
                  <a:prstClr val="white"/>
                </a:solidFill>
                <a:latin typeface="Arial" pitchFamily="34" charset="0"/>
                <a:cs typeface="Arial" pitchFamily="34" charset="0"/>
              </a:endParaRPr>
            </a:p>
          </p:txBody>
        </p:sp>
        <p:pic>
          <p:nvPicPr>
            <p:cNvPr id="13" name="Imagem 8" descr="logo-esalq.gif">
              <a:extLst>
                <a:ext uri="{FF2B5EF4-FFF2-40B4-BE49-F238E27FC236}">
                  <a16:creationId xmlns:a16="http://schemas.microsoft.com/office/drawing/2014/main" xmlns="" id="{81BB6F04-4998-4AAB-99D5-6A077D6CDD98}"/>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2" descr="C:\Users\Joao Daniel\Downloads\QCF_USA.jpg">
              <a:extLst>
                <a:ext uri="{FF2B5EF4-FFF2-40B4-BE49-F238E27FC236}">
                  <a16:creationId xmlns:a16="http://schemas.microsoft.com/office/drawing/2014/main" xmlns="" id="{1221793F-60B4-4876-8C20-419AA9644D4F}"/>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7" name="Rectangle 4">
            <a:extLst>
              <a:ext uri="{FF2B5EF4-FFF2-40B4-BE49-F238E27FC236}">
                <a16:creationId xmlns:a16="http://schemas.microsoft.com/office/drawing/2014/main" xmlns="" id="{8097D40E-ABA2-49C5-961B-BFFF59090E23}"/>
              </a:ext>
            </a:extLst>
          </p:cNvPr>
          <p:cNvSpPr>
            <a:spLocks noChangeArrowheads="1"/>
          </p:cNvSpPr>
          <p:nvPr/>
        </p:nvSpPr>
        <p:spPr bwMode="auto">
          <a:xfrm>
            <a:off x="520696" y="603658"/>
            <a:ext cx="8166104" cy="589833"/>
          </a:xfrm>
          <a:prstGeom prst="rect">
            <a:avLst/>
          </a:prstGeom>
          <a:noFill/>
          <a:ln w="9525">
            <a:noFill/>
            <a:miter lim="800000"/>
            <a:headEnd/>
            <a:tailEnd/>
          </a:ln>
          <a:effectLst/>
        </p:spPr>
        <p:txBody>
          <a:bodyPr wrap="square" lIns="76192" tIns="38096" rIns="76192" bIns="38096" anchor="ctr">
            <a:spAutoFit/>
          </a:bodyPr>
          <a:lstStyle/>
          <a:p>
            <a:pPr algn="ctr" fontAlgn="base">
              <a:spcBef>
                <a:spcPct val="0"/>
              </a:spcBef>
              <a:spcAft>
                <a:spcPct val="0"/>
              </a:spcAft>
            </a:pPr>
            <a:r>
              <a:rPr lang="en-US" sz="3333" kern="0" dirty="0" err="1" smtClean="0">
                <a:solidFill>
                  <a:schemeClr val="bg1"/>
                </a:solidFill>
                <a:latin typeface="Calibri" panose="020F0502020204030204" pitchFamily="34" charset="0"/>
                <a:cs typeface="Calibri" panose="020F0502020204030204" pitchFamily="34" charset="0"/>
              </a:rPr>
              <a:t>Surto</a:t>
            </a:r>
            <a:r>
              <a:rPr lang="en-US" sz="3333" kern="0" dirty="0" smtClean="0">
                <a:solidFill>
                  <a:schemeClr val="bg1"/>
                </a:solidFill>
                <a:latin typeface="Calibri" panose="020F0502020204030204" pitchFamily="34" charset="0"/>
                <a:cs typeface="Calibri" panose="020F0502020204030204" pitchFamily="34" charset="0"/>
              </a:rPr>
              <a:t> de </a:t>
            </a:r>
            <a:r>
              <a:rPr lang="en-US" sz="3333" kern="0" dirty="0" err="1" smtClean="0">
                <a:solidFill>
                  <a:schemeClr val="bg1"/>
                </a:solidFill>
                <a:latin typeface="Calibri" panose="020F0502020204030204" pitchFamily="34" charset="0"/>
                <a:cs typeface="Calibri" panose="020F0502020204030204" pitchFamily="34" charset="0"/>
              </a:rPr>
              <a:t>botulismo</a:t>
            </a:r>
            <a:endParaRPr lang="en-US" sz="3333" kern="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264319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2012044-EDE8-4A40-BE5D-C9B385D405C6}"/>
              </a:ext>
            </a:extLst>
          </p:cNvPr>
          <p:cNvSpPr/>
          <p:nvPr/>
        </p:nvSpPr>
        <p:spPr>
          <a:xfrm>
            <a:off x="189088" y="1295012"/>
            <a:ext cx="8954913" cy="4887428"/>
          </a:xfrm>
          <a:prstGeom prst="rect">
            <a:avLst/>
          </a:prstGeom>
        </p:spPr>
        <p:txBody>
          <a:bodyPr wrap="square">
            <a:spAutoFit/>
          </a:bodyPr>
          <a:lstStyle/>
          <a:p>
            <a:r>
              <a:rPr lang="en-US" sz="1833" b="1" dirty="0">
                <a:latin typeface="Calibri" panose="020F0502020204030204" pitchFamily="34" charset="0"/>
                <a:cs typeface="Calibri" panose="020F0502020204030204" pitchFamily="34" charset="0"/>
              </a:rPr>
              <a:t>Diet</a:t>
            </a:r>
          </a:p>
          <a:p>
            <a:pPr marL="285739" indent="-285739">
              <a:buFont typeface="Arial" panose="020B0604020202020204" pitchFamily="34" charset="0"/>
              <a:buChar char="•"/>
            </a:pPr>
            <a:r>
              <a:rPr lang="en-US" sz="1833" dirty="0">
                <a:latin typeface="Calibri" panose="020F0502020204030204" pitchFamily="34" charset="0"/>
                <a:cs typeface="Calibri" panose="020F0502020204030204" pitchFamily="34" charset="0"/>
              </a:rPr>
              <a:t>5X per day with a daily-prepared ration </a:t>
            </a:r>
          </a:p>
          <a:p>
            <a:pPr marL="238115" indent="-238115">
              <a:buFont typeface="Arial" panose="020B0604020202020204" pitchFamily="34" charset="0"/>
              <a:buChar char="•"/>
            </a:pPr>
            <a:r>
              <a:rPr lang="en-US" sz="1833" dirty="0">
                <a:latin typeface="Calibri" panose="020F0502020204030204" pitchFamily="34" charset="0"/>
                <a:cs typeface="Calibri" panose="020F0502020204030204" pitchFamily="34" charset="0"/>
              </a:rPr>
              <a:t>Corn grain silage (46.3%), guinea grass (39.8%), hulls of soybean grain (5.2%), cotton seeds (5.1%), soybean bran (1.6%), a mix of macro minerals, trace minerals and vitamins (1.1%), urea (0.7%) and limestone (0.2%). </a:t>
            </a:r>
          </a:p>
          <a:p>
            <a:endParaRPr lang="en-US" sz="1833" dirty="0">
              <a:latin typeface="Calibri" panose="020F0502020204030204" pitchFamily="34" charset="0"/>
              <a:cs typeface="Calibri" panose="020F0502020204030204" pitchFamily="34" charset="0"/>
            </a:endParaRPr>
          </a:p>
          <a:p>
            <a:r>
              <a:rPr lang="en-US" sz="1833" b="1" dirty="0">
                <a:latin typeface="Calibri" panose="020F0502020204030204" pitchFamily="34" charset="0"/>
                <a:cs typeface="Calibri" panose="020F0502020204030204" pitchFamily="34" charset="0"/>
              </a:rPr>
              <a:t>Reconstituted corn grain silage</a:t>
            </a:r>
          </a:p>
          <a:p>
            <a:pPr marL="238115" indent="-238115">
              <a:buFont typeface="Arial" panose="020B0604020202020204" pitchFamily="34" charset="0"/>
              <a:buChar char="•"/>
            </a:pPr>
            <a:r>
              <a:rPr lang="en-US" sz="1833" dirty="0">
                <a:latin typeface="Calibri" panose="020F0502020204030204" pitchFamily="34" charset="0"/>
                <a:cs typeface="Calibri" panose="020F0502020204030204" pitchFamily="34" charset="0"/>
              </a:rPr>
              <a:t>Corn grain was bought from neighbor farms with </a:t>
            </a:r>
            <a:r>
              <a:rPr lang="en-US" sz="1833" dirty="0">
                <a:solidFill>
                  <a:srgbClr val="FF0000"/>
                </a:solidFill>
                <a:latin typeface="Calibri" panose="020F0502020204030204" pitchFamily="34" charset="0"/>
                <a:cs typeface="Calibri" panose="020F0502020204030204" pitchFamily="34" charset="0"/>
              </a:rPr>
              <a:t>14% humidity</a:t>
            </a:r>
            <a:r>
              <a:rPr lang="en-US" sz="1833" dirty="0">
                <a:latin typeface="Calibri" panose="020F0502020204030204" pitchFamily="34" charset="0"/>
                <a:cs typeface="Calibri" panose="020F0502020204030204" pitchFamily="34" charset="0"/>
              </a:rPr>
              <a:t>. </a:t>
            </a:r>
          </a:p>
          <a:p>
            <a:pPr marL="238115" indent="-238115">
              <a:buFont typeface="Arial" panose="020B0604020202020204" pitchFamily="34" charset="0"/>
              <a:buChar char="•"/>
            </a:pPr>
            <a:r>
              <a:rPr lang="en-US" sz="1833" dirty="0">
                <a:solidFill>
                  <a:srgbClr val="FF0000"/>
                </a:solidFill>
                <a:latin typeface="Calibri" panose="020F0502020204030204" pitchFamily="34" charset="0"/>
                <a:cs typeface="Calibri" panose="020F0502020204030204" pitchFamily="34" charset="0"/>
              </a:rPr>
              <a:t>Reconstituted to 32% </a:t>
            </a:r>
            <a:r>
              <a:rPr lang="en-US" sz="1833" dirty="0">
                <a:latin typeface="Calibri" panose="020F0502020204030204" pitchFamily="34" charset="0"/>
                <a:cs typeface="Calibri" panose="020F0502020204030204" pitchFamily="34" charset="0"/>
              </a:rPr>
              <a:t>and  put in bags with a capacity of 130 to 150 tons.</a:t>
            </a:r>
          </a:p>
          <a:p>
            <a:pPr marL="238115" indent="-238115">
              <a:buFont typeface="Arial" panose="020B0604020202020204" pitchFamily="34" charset="0"/>
              <a:buChar char="•"/>
            </a:pPr>
            <a:endParaRPr lang="en-US" sz="1833" dirty="0">
              <a:latin typeface="Calibri" panose="020F0502020204030204" pitchFamily="34" charset="0"/>
              <a:cs typeface="Calibri" panose="020F0502020204030204" pitchFamily="34" charset="0"/>
            </a:endParaRPr>
          </a:p>
          <a:p>
            <a:r>
              <a:rPr lang="en-US" sz="1833" b="1" dirty="0">
                <a:latin typeface="Calibri" panose="020F0502020204030204" pitchFamily="34" charset="0"/>
                <a:cs typeface="Calibri" panose="020F0502020204030204" pitchFamily="34" charset="0"/>
              </a:rPr>
              <a:t>Feeding</a:t>
            </a:r>
          </a:p>
          <a:p>
            <a:pPr marL="238115" indent="-238115">
              <a:buFont typeface="Arial" panose="020B0604020202020204" pitchFamily="34" charset="0"/>
              <a:buChar char="•"/>
            </a:pPr>
            <a:r>
              <a:rPr lang="en-US" sz="1833" dirty="0">
                <a:latin typeface="Calibri" panose="020F0502020204030204" pitchFamily="34" charset="0"/>
                <a:cs typeface="Calibri" panose="020F0502020204030204" pitchFamily="34" charset="0"/>
              </a:rPr>
              <a:t>In June 30th, the 1700 steers were brought to the feedlot and distributed in groups of 170 in 10 contiguous lots. </a:t>
            </a:r>
          </a:p>
          <a:p>
            <a:pPr marL="238115" indent="-238115">
              <a:buFont typeface="Arial" panose="020B0604020202020204" pitchFamily="34" charset="0"/>
              <a:buChar char="•"/>
            </a:pPr>
            <a:r>
              <a:rPr lang="en-US" sz="1833" dirty="0">
                <a:latin typeface="Calibri" panose="020F0502020204030204" pitchFamily="34" charset="0"/>
                <a:cs typeface="Calibri" panose="020F0502020204030204" pitchFamily="34" charset="0"/>
              </a:rPr>
              <a:t>The steers were fed dry corn for 15 d and an entire bag of reconstituted corn grain silage that appeared normal for 20 d. </a:t>
            </a:r>
          </a:p>
          <a:p>
            <a:pPr marL="238115" indent="-238115">
              <a:buFont typeface="Arial" panose="020B0604020202020204" pitchFamily="34" charset="0"/>
              <a:buChar char="•"/>
            </a:pPr>
            <a:r>
              <a:rPr lang="en-US" sz="1833" dirty="0">
                <a:latin typeface="Calibri" panose="020F0502020204030204" pitchFamily="34" charset="0"/>
                <a:cs typeface="Calibri" panose="020F0502020204030204" pitchFamily="34" charset="0"/>
              </a:rPr>
              <a:t>The bag used at the time of the outbreak was opened after that and since fed to the cattle for 15 d.</a:t>
            </a:r>
          </a:p>
        </p:txBody>
      </p:sp>
      <p:grpSp>
        <p:nvGrpSpPr>
          <p:cNvPr id="7" name="Group 6">
            <a:extLst>
              <a:ext uri="{FF2B5EF4-FFF2-40B4-BE49-F238E27FC236}">
                <a16:creationId xmlns:a16="http://schemas.microsoft.com/office/drawing/2014/main" xmlns="" id="{20AB3288-B8F2-492E-B184-08778609FE69}"/>
              </a:ext>
            </a:extLst>
          </p:cNvPr>
          <p:cNvGrpSpPr/>
          <p:nvPr/>
        </p:nvGrpSpPr>
        <p:grpSpPr>
          <a:xfrm>
            <a:off x="2" y="584363"/>
            <a:ext cx="9143999" cy="698500"/>
            <a:chOff x="36004" y="626326"/>
            <a:chExt cx="9143999" cy="838200"/>
          </a:xfrm>
        </p:grpSpPr>
        <p:sp>
          <p:nvSpPr>
            <p:cNvPr id="8" name="Retângulo 5">
              <a:extLst>
                <a:ext uri="{FF2B5EF4-FFF2-40B4-BE49-F238E27FC236}">
                  <a16:creationId xmlns:a16="http://schemas.microsoft.com/office/drawing/2014/main" xmlns="" id="{5D0ED49F-174F-420A-AE51-1E2026FA45D7}"/>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defTabSz="680896" eaLnBrk="0" hangingPunct="0">
                <a:lnSpc>
                  <a:spcPct val="90000"/>
                </a:lnSpc>
                <a:spcBef>
                  <a:spcPct val="50000"/>
                </a:spcBef>
                <a:defRPr/>
              </a:pPr>
              <a:endParaRPr lang="en-US" sz="2000" b="1" kern="0" dirty="0">
                <a:solidFill>
                  <a:prstClr val="white"/>
                </a:solidFill>
                <a:latin typeface="Arial" pitchFamily="34" charset="0"/>
                <a:cs typeface="Arial" pitchFamily="34" charset="0"/>
              </a:endParaRPr>
            </a:p>
          </p:txBody>
        </p:sp>
        <p:pic>
          <p:nvPicPr>
            <p:cNvPr id="9" name="Imagem 8" descr="logo-esalq.gif">
              <a:extLst>
                <a:ext uri="{FF2B5EF4-FFF2-40B4-BE49-F238E27FC236}">
                  <a16:creationId xmlns:a16="http://schemas.microsoft.com/office/drawing/2014/main" xmlns="" id="{C511A46D-17CD-4A30-8F96-9E345131B9A7}"/>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C:\Users\Joao Daniel\Downloads\QCF_USA.jpg">
              <a:extLst>
                <a:ext uri="{FF2B5EF4-FFF2-40B4-BE49-F238E27FC236}">
                  <a16:creationId xmlns:a16="http://schemas.microsoft.com/office/drawing/2014/main" xmlns="" id="{6BADC98A-A762-4E52-9DBA-23F6E4BCF6EC}"/>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1" name="Rectangle 4">
            <a:extLst>
              <a:ext uri="{FF2B5EF4-FFF2-40B4-BE49-F238E27FC236}">
                <a16:creationId xmlns:a16="http://schemas.microsoft.com/office/drawing/2014/main" xmlns="" id="{2A90E0EF-BB56-42C6-BF50-914304EBC06E}"/>
              </a:ext>
            </a:extLst>
          </p:cNvPr>
          <p:cNvSpPr>
            <a:spLocks noChangeArrowheads="1"/>
          </p:cNvSpPr>
          <p:nvPr/>
        </p:nvSpPr>
        <p:spPr bwMode="auto">
          <a:xfrm>
            <a:off x="520696" y="603658"/>
            <a:ext cx="8166104" cy="589833"/>
          </a:xfrm>
          <a:prstGeom prst="rect">
            <a:avLst/>
          </a:prstGeom>
          <a:noFill/>
          <a:ln w="9525">
            <a:noFill/>
            <a:miter lim="800000"/>
            <a:headEnd/>
            <a:tailEnd/>
          </a:ln>
          <a:effectLst/>
        </p:spPr>
        <p:txBody>
          <a:bodyPr wrap="square" lIns="76192" tIns="38096" rIns="76192" bIns="38096" anchor="ctr">
            <a:spAutoFit/>
          </a:bodyPr>
          <a:lstStyle/>
          <a:p>
            <a:pPr algn="ctr" fontAlgn="base">
              <a:spcBef>
                <a:spcPct val="0"/>
              </a:spcBef>
              <a:spcAft>
                <a:spcPct val="0"/>
              </a:spcAft>
            </a:pPr>
            <a:r>
              <a:rPr lang="en-US" sz="3333" kern="0" dirty="0" err="1" smtClean="0">
                <a:solidFill>
                  <a:schemeClr val="bg1"/>
                </a:solidFill>
                <a:latin typeface="Calibri" panose="020F0502020204030204" pitchFamily="34" charset="0"/>
                <a:cs typeface="Calibri" panose="020F0502020204030204" pitchFamily="34" charset="0"/>
              </a:rPr>
              <a:t>Surto</a:t>
            </a:r>
            <a:r>
              <a:rPr lang="en-US" sz="3333" kern="0" dirty="0" smtClean="0">
                <a:solidFill>
                  <a:schemeClr val="bg1"/>
                </a:solidFill>
                <a:latin typeface="Calibri" panose="020F0502020204030204" pitchFamily="34" charset="0"/>
                <a:cs typeface="Calibri" panose="020F0502020204030204" pitchFamily="34" charset="0"/>
              </a:rPr>
              <a:t> de </a:t>
            </a:r>
            <a:r>
              <a:rPr lang="en-US" sz="3333" kern="0" dirty="0" err="1" smtClean="0">
                <a:solidFill>
                  <a:schemeClr val="bg1"/>
                </a:solidFill>
                <a:latin typeface="Calibri" panose="020F0502020204030204" pitchFamily="34" charset="0"/>
                <a:cs typeface="Calibri" panose="020F0502020204030204" pitchFamily="34" charset="0"/>
              </a:rPr>
              <a:t>botulismo</a:t>
            </a:r>
            <a:endParaRPr lang="en-US" sz="3333" kern="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2760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tângulo 70"/>
          <p:cNvSpPr/>
          <p:nvPr/>
        </p:nvSpPr>
        <p:spPr bwMode="auto">
          <a:xfrm>
            <a:off x="351693" y="791308"/>
            <a:ext cx="8440615" cy="644769"/>
          </a:xfrm>
          <a:prstGeom prst="rect">
            <a:avLst/>
          </a:prstGeom>
          <a:noFill/>
          <a:ln w="9525" cap="flat" cmpd="sng" algn="ctr">
            <a:noFill/>
            <a:prstDash val="solid"/>
            <a:round/>
            <a:headEnd type="none" w="med" len="med"/>
            <a:tailEnd type="none" w="med" len="med"/>
          </a:ln>
          <a:effectLst>
            <a:innerShdw blurRad="114300">
              <a:prstClr val="black"/>
            </a:innerShdw>
            <a:reflection blurRad="6350" stA="50000" endA="300" endPos="55000" dir="5400000" sy="-100000" algn="bl" rotWithShape="0"/>
            <a:softEdge rad="31750"/>
          </a:effectLst>
          <a:scene3d>
            <a:camera prst="orthographicFront">
              <a:rot lat="0" lon="0" rev="0"/>
            </a:camera>
            <a:lightRig rig="glow" dir="t">
              <a:rot lat="0" lon="0" rev="4800000"/>
            </a:lightRig>
          </a:scene3d>
          <a:sp3d prstMaterial="matte">
            <a:bevelT w="127000" h="63500" prst="artDeco"/>
          </a:sp3d>
        </p:spPr>
        <p:txBody>
          <a:bodyPr lIns="314272" tIns="157136" rIns="314272" bIns="157136"/>
          <a:lstStyle/>
          <a:p>
            <a:pPr defTabSz="628519" eaLnBrk="0" fontAlgn="base" hangingPunct="0">
              <a:lnSpc>
                <a:spcPct val="90000"/>
              </a:lnSpc>
              <a:spcBef>
                <a:spcPct val="50000"/>
              </a:spcBef>
              <a:spcAft>
                <a:spcPct val="0"/>
              </a:spcAft>
              <a:defRPr/>
            </a:pPr>
            <a:endParaRPr lang="en-US" sz="1692" b="1" kern="0" dirty="0">
              <a:solidFill>
                <a:srgbClr val="FFFFFF"/>
              </a:solidFill>
              <a:effectLst>
                <a:outerShdw blurRad="38100" dist="38100" dir="2700000" algn="tl">
                  <a:srgbClr val="000000">
                    <a:alpha val="43137"/>
                  </a:srgbClr>
                </a:outerShdw>
              </a:effectLst>
              <a:cs typeface="Arial" pitchFamily="34" charset="0"/>
            </a:endParaRPr>
          </a:p>
        </p:txBody>
      </p:sp>
      <p:graphicFrame>
        <p:nvGraphicFramePr>
          <p:cNvPr id="5" name="Gráfico 4"/>
          <p:cNvGraphicFramePr>
            <a:graphicFrameLocks/>
          </p:cNvGraphicFramePr>
          <p:nvPr>
            <p:extLst>
              <p:ext uri="{D42A27DB-BD31-4B8C-83A1-F6EECF244321}">
                <p14:modId xmlns:p14="http://schemas.microsoft.com/office/powerpoint/2010/main" val="4132236734"/>
              </p:ext>
            </p:extLst>
          </p:nvPr>
        </p:nvGraphicFramePr>
        <p:xfrm>
          <a:off x="889078" y="1518313"/>
          <a:ext cx="7643926" cy="416437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4"/>
          <p:cNvSpPr>
            <a:spLocks noChangeArrowheads="1"/>
          </p:cNvSpPr>
          <p:nvPr/>
        </p:nvSpPr>
        <p:spPr bwMode="auto">
          <a:xfrm>
            <a:off x="464782" y="930182"/>
            <a:ext cx="8440615" cy="449710"/>
          </a:xfrm>
          <a:prstGeom prst="rect">
            <a:avLst/>
          </a:prstGeom>
          <a:noFill/>
          <a:ln w="9525">
            <a:noFill/>
            <a:miter lim="800000"/>
            <a:headEnd/>
            <a:tailEnd/>
          </a:ln>
          <a:effectLst/>
        </p:spPr>
        <p:txBody>
          <a:bodyPr wrap="square" lIns="70331" tIns="35165" rIns="70331" bIns="35165" anchor="ctr">
            <a:spAutoFit/>
          </a:bodyPr>
          <a:lstStyle/>
          <a:p>
            <a:pPr algn="ctr" fontAlgn="base">
              <a:spcBef>
                <a:spcPct val="0"/>
              </a:spcBef>
              <a:spcAft>
                <a:spcPct val="0"/>
              </a:spcAft>
            </a:pPr>
            <a:r>
              <a:rPr lang="pt-BR" sz="1846" b="1" dirty="0">
                <a:solidFill>
                  <a:srgbClr val="FFFFFF"/>
                </a:solidFill>
                <a:latin typeface="Comic Sans MS" pitchFamily="66" charset="0"/>
              </a:rPr>
              <a:t>[</a:t>
            </a:r>
            <a:r>
              <a:rPr lang="pt-BR" sz="2461" dirty="0">
                <a:latin typeface="Comic Sans MS" pitchFamily="66" charset="0"/>
              </a:rPr>
              <a:t>Queda na </a:t>
            </a:r>
            <a:r>
              <a:rPr lang="pt-BR" sz="2461" dirty="0" err="1">
                <a:latin typeface="Comic Sans MS" pitchFamily="66" charset="0"/>
              </a:rPr>
              <a:t>prolamina</a:t>
            </a:r>
            <a:r>
              <a:rPr lang="pt-BR" sz="2461" dirty="0">
                <a:latin typeface="Comic Sans MS" pitchFamily="66" charset="0"/>
              </a:rPr>
              <a:t> ao longo do tempo de estocagem</a:t>
            </a:r>
            <a:endParaRPr lang="en-US" sz="2461" dirty="0">
              <a:latin typeface="Comic Sans MS" pitchFamily="66" charset="0"/>
            </a:endParaRPr>
          </a:p>
        </p:txBody>
      </p:sp>
      <p:sp>
        <p:nvSpPr>
          <p:cNvPr id="7" name="CaixaDeTexto 6"/>
          <p:cNvSpPr txBox="1"/>
          <p:nvPr/>
        </p:nvSpPr>
        <p:spPr>
          <a:xfrm>
            <a:off x="6586368" y="5712712"/>
            <a:ext cx="1617751" cy="258084"/>
          </a:xfrm>
          <a:prstGeom prst="rect">
            <a:avLst/>
          </a:prstGeom>
          <a:noFill/>
        </p:spPr>
        <p:txBody>
          <a:bodyPr wrap="none" rtlCol="0">
            <a:spAutoFit/>
          </a:bodyPr>
          <a:lstStyle/>
          <a:p>
            <a:pPr fontAlgn="base">
              <a:spcBef>
                <a:spcPct val="0"/>
              </a:spcBef>
              <a:spcAft>
                <a:spcPct val="0"/>
              </a:spcAft>
            </a:pPr>
            <a:r>
              <a:rPr lang="pt-BR" sz="1077" dirty="0" err="1">
                <a:solidFill>
                  <a:srgbClr val="000000"/>
                </a:solidFill>
              </a:rPr>
              <a:t>Source</a:t>
            </a:r>
            <a:r>
              <a:rPr lang="pt-BR" sz="1077" dirty="0">
                <a:solidFill>
                  <a:srgbClr val="000000"/>
                </a:solidFill>
              </a:rPr>
              <a:t>: Fernandes (2014)</a:t>
            </a:r>
          </a:p>
        </p:txBody>
      </p:sp>
      <p:pic>
        <p:nvPicPr>
          <p:cNvPr id="10" name="Imagem 9">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76326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65867F8-7D12-4B1D-BC75-06315AF932CA}"/>
              </a:ext>
            </a:extLst>
          </p:cNvPr>
          <p:cNvPicPr>
            <a:picLocks noChangeAspect="1"/>
          </p:cNvPicPr>
          <p:nvPr/>
        </p:nvPicPr>
        <p:blipFill rotWithShape="1">
          <a:blip r:embed="rId2"/>
          <a:srcRect l="20863" t="9381" r="22437" b="10781"/>
          <a:stretch/>
        </p:blipFill>
        <p:spPr>
          <a:xfrm>
            <a:off x="1700076" y="1448780"/>
            <a:ext cx="5760638" cy="4560507"/>
          </a:xfrm>
          <a:prstGeom prst="rect">
            <a:avLst/>
          </a:prstGeom>
        </p:spPr>
      </p:pic>
      <p:sp>
        <p:nvSpPr>
          <p:cNvPr id="2" name="TextBox 1">
            <a:extLst>
              <a:ext uri="{FF2B5EF4-FFF2-40B4-BE49-F238E27FC236}">
                <a16:creationId xmlns:a16="http://schemas.microsoft.com/office/drawing/2014/main" xmlns="" id="{2C918C59-576F-41CD-B678-15F1815B3977}"/>
              </a:ext>
            </a:extLst>
          </p:cNvPr>
          <p:cNvSpPr txBox="1"/>
          <p:nvPr/>
        </p:nvSpPr>
        <p:spPr>
          <a:xfrm>
            <a:off x="1811693" y="1028734"/>
            <a:ext cx="2880320" cy="323165"/>
          </a:xfrm>
          <a:prstGeom prst="rect">
            <a:avLst/>
          </a:prstGeom>
          <a:solidFill>
            <a:schemeClr val="bg1"/>
          </a:solidFill>
        </p:spPr>
        <p:txBody>
          <a:bodyPr wrap="square" rtlCol="0">
            <a:spAutoFit/>
          </a:bodyPr>
          <a:lstStyle/>
          <a:p>
            <a:endParaRPr lang="pt-BR" sz="1500" dirty="0"/>
          </a:p>
        </p:txBody>
      </p:sp>
      <p:grpSp>
        <p:nvGrpSpPr>
          <p:cNvPr id="5" name="Group 6">
            <a:extLst>
              <a:ext uri="{FF2B5EF4-FFF2-40B4-BE49-F238E27FC236}">
                <a16:creationId xmlns:a16="http://schemas.microsoft.com/office/drawing/2014/main" xmlns="" id="{20AB3288-B8F2-492E-B184-08778609FE69}"/>
              </a:ext>
            </a:extLst>
          </p:cNvPr>
          <p:cNvGrpSpPr/>
          <p:nvPr/>
        </p:nvGrpSpPr>
        <p:grpSpPr>
          <a:xfrm>
            <a:off x="2" y="584363"/>
            <a:ext cx="9143999" cy="698500"/>
            <a:chOff x="36004" y="626326"/>
            <a:chExt cx="9143999" cy="838200"/>
          </a:xfrm>
        </p:grpSpPr>
        <p:sp>
          <p:nvSpPr>
            <p:cNvPr id="6" name="Retângulo 5">
              <a:extLst>
                <a:ext uri="{FF2B5EF4-FFF2-40B4-BE49-F238E27FC236}">
                  <a16:creationId xmlns:a16="http://schemas.microsoft.com/office/drawing/2014/main" xmlns="" id="{5D0ED49F-174F-420A-AE51-1E2026FA45D7}"/>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defTabSz="680896" eaLnBrk="0" hangingPunct="0">
                <a:lnSpc>
                  <a:spcPct val="90000"/>
                </a:lnSpc>
                <a:spcBef>
                  <a:spcPct val="50000"/>
                </a:spcBef>
                <a:defRPr/>
              </a:pPr>
              <a:endParaRPr lang="en-US" sz="2000" b="1" kern="0" dirty="0">
                <a:solidFill>
                  <a:prstClr val="white"/>
                </a:solidFill>
                <a:latin typeface="Arial" pitchFamily="34" charset="0"/>
                <a:cs typeface="Arial" pitchFamily="34" charset="0"/>
              </a:endParaRPr>
            </a:p>
          </p:txBody>
        </p:sp>
        <p:pic>
          <p:nvPicPr>
            <p:cNvPr id="7" name="Imagem 6" descr="logo-esalq.gif">
              <a:extLst>
                <a:ext uri="{FF2B5EF4-FFF2-40B4-BE49-F238E27FC236}">
                  <a16:creationId xmlns:a16="http://schemas.microsoft.com/office/drawing/2014/main" xmlns="" id="{C511A46D-17CD-4A30-8F96-9E345131B9A7}"/>
                </a:ext>
              </a:extLst>
            </p:cNvPr>
            <p:cNvPicPr>
              <a:picLocks noChangeAspect="1"/>
            </p:cNvPicPr>
            <p:nvPr/>
          </p:nvPicPr>
          <p:blipFill>
            <a:blip r:embed="rId3"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C:\Users\Joao Daniel\Downloads\QCF_USA.jpg">
              <a:extLst>
                <a:ext uri="{FF2B5EF4-FFF2-40B4-BE49-F238E27FC236}">
                  <a16:creationId xmlns:a16="http://schemas.microsoft.com/office/drawing/2014/main" xmlns="" id="{6BADC98A-A762-4E52-9DBA-23F6E4BCF6EC}"/>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 name="CaixaDeTexto 2"/>
          <p:cNvSpPr txBox="1"/>
          <p:nvPr/>
        </p:nvSpPr>
        <p:spPr>
          <a:xfrm>
            <a:off x="1691680" y="668694"/>
            <a:ext cx="7020780" cy="605230"/>
          </a:xfrm>
          <a:prstGeom prst="rect">
            <a:avLst/>
          </a:prstGeom>
          <a:noFill/>
        </p:spPr>
        <p:txBody>
          <a:bodyPr wrap="square" rtlCol="0">
            <a:spAutoFit/>
          </a:bodyPr>
          <a:lstStyle/>
          <a:p>
            <a:r>
              <a:rPr lang="pt-BR" sz="3333" dirty="0" smtClean="0">
                <a:solidFill>
                  <a:schemeClr val="bg1"/>
                </a:solidFill>
              </a:rPr>
              <a:t>Composição </a:t>
            </a:r>
            <a:r>
              <a:rPr lang="pt-BR" sz="3333" dirty="0" err="1" smtClean="0">
                <a:solidFill>
                  <a:schemeClr val="bg1"/>
                </a:solidFill>
              </a:rPr>
              <a:t>bromatológica</a:t>
            </a:r>
            <a:r>
              <a:rPr lang="pt-BR" sz="3333" dirty="0" smtClean="0">
                <a:solidFill>
                  <a:schemeClr val="bg1"/>
                </a:solidFill>
              </a:rPr>
              <a:t> da SGU</a:t>
            </a:r>
            <a:endParaRPr lang="pt-BR" sz="3333" dirty="0">
              <a:solidFill>
                <a:schemeClr val="bg1"/>
              </a:solidFill>
            </a:endParaRPr>
          </a:p>
        </p:txBody>
      </p:sp>
      <p:sp>
        <p:nvSpPr>
          <p:cNvPr id="9" name="CaixaDeTexto 8"/>
          <p:cNvSpPr txBox="1"/>
          <p:nvPr/>
        </p:nvSpPr>
        <p:spPr>
          <a:xfrm>
            <a:off x="1691680" y="1388774"/>
            <a:ext cx="3120347" cy="323165"/>
          </a:xfrm>
          <a:prstGeom prst="rect">
            <a:avLst/>
          </a:prstGeom>
          <a:solidFill>
            <a:schemeClr val="bg1"/>
          </a:solidFill>
        </p:spPr>
        <p:txBody>
          <a:bodyPr wrap="square" rtlCol="0">
            <a:spAutoFit/>
          </a:bodyPr>
          <a:lstStyle/>
          <a:p>
            <a:endParaRPr lang="pt-BR" sz="1500" dirty="0"/>
          </a:p>
        </p:txBody>
      </p:sp>
      <mc:AlternateContent xmlns:mc="http://schemas.openxmlformats.org/markup-compatibility/2006">
        <mc:Choice xmlns:p14="http://schemas.microsoft.com/office/powerpoint/2010/main" Requires="p14">
          <p:contentPart p14:bwMode="auto" r:id="rId5">
            <p14:nvContentPartPr>
              <p14:cNvPr id="10" name="Tinta 9"/>
              <p14:cNvContentPartPr/>
              <p14:nvPr/>
            </p14:nvContentPartPr>
            <p14:xfrm>
              <a:off x="1257120" y="1889640"/>
              <a:ext cx="259560" cy="228960"/>
            </p14:xfrm>
          </p:contentPart>
        </mc:Choice>
        <mc:Fallback>
          <p:pic>
            <p:nvPicPr>
              <p:cNvPr id="10" name="Tinta 9"/>
              <p:cNvPicPr/>
              <p:nvPr/>
            </p:nvPicPr>
            <p:blipFill>
              <a:blip r:embed="rId6"/>
              <a:stretch>
                <a:fillRect/>
              </a:stretch>
            </p:blipFill>
            <p:spPr>
              <a:xfrm>
                <a:off x="1241280" y="1826280"/>
                <a:ext cx="291240" cy="3560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Tinta 10"/>
              <p14:cNvContentPartPr/>
              <p14:nvPr/>
            </p14:nvContentPartPr>
            <p14:xfrm>
              <a:off x="1455480" y="1965960"/>
              <a:ext cx="145080" cy="305280"/>
            </p14:xfrm>
          </p:contentPart>
        </mc:Choice>
        <mc:Fallback>
          <p:pic>
            <p:nvPicPr>
              <p:cNvPr id="11" name="Tinta 10"/>
              <p:cNvPicPr/>
              <p:nvPr/>
            </p:nvPicPr>
            <p:blipFill>
              <a:blip r:embed="rId8"/>
              <a:stretch>
                <a:fillRect/>
              </a:stretch>
            </p:blipFill>
            <p:spPr>
              <a:xfrm>
                <a:off x="1439280" y="1902600"/>
                <a:ext cx="177120" cy="432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Tinta 11"/>
              <p14:cNvContentPartPr/>
              <p14:nvPr/>
            </p14:nvContentPartPr>
            <p14:xfrm>
              <a:off x="792360" y="4488120"/>
              <a:ext cx="632880" cy="153000"/>
            </p14:xfrm>
          </p:contentPart>
        </mc:Choice>
        <mc:Fallback>
          <p:pic>
            <p:nvPicPr>
              <p:cNvPr id="12" name="Tinta 11"/>
              <p:cNvPicPr/>
              <p:nvPr/>
            </p:nvPicPr>
            <p:blipFill>
              <a:blip r:embed="rId10"/>
              <a:stretch>
                <a:fillRect/>
              </a:stretch>
            </p:blipFill>
            <p:spPr>
              <a:xfrm>
                <a:off x="776520" y="4424760"/>
                <a:ext cx="664560" cy="2797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Tinta 12"/>
              <p14:cNvContentPartPr/>
              <p14:nvPr/>
            </p14:nvContentPartPr>
            <p14:xfrm>
              <a:off x="1295280" y="4335840"/>
              <a:ext cx="221400" cy="411840"/>
            </p14:xfrm>
          </p:contentPart>
        </mc:Choice>
        <mc:Fallback>
          <p:pic>
            <p:nvPicPr>
              <p:cNvPr id="13" name="Tinta 12"/>
              <p:cNvPicPr/>
              <p:nvPr/>
            </p:nvPicPr>
            <p:blipFill>
              <a:blip r:embed="rId12"/>
              <a:stretch>
                <a:fillRect/>
              </a:stretch>
            </p:blipFill>
            <p:spPr>
              <a:xfrm>
                <a:off x="1279440" y="4272120"/>
                <a:ext cx="253080" cy="5389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Tinta 13"/>
              <p14:cNvContentPartPr/>
              <p14:nvPr/>
            </p14:nvContentPartPr>
            <p14:xfrm>
              <a:off x="556200" y="5600880"/>
              <a:ext cx="891720" cy="198360"/>
            </p14:xfrm>
          </p:contentPart>
        </mc:Choice>
        <mc:Fallback>
          <p:pic>
            <p:nvPicPr>
              <p:cNvPr id="14" name="Tinta 13"/>
              <p:cNvPicPr/>
              <p:nvPr/>
            </p:nvPicPr>
            <p:blipFill>
              <a:blip r:embed="rId14"/>
              <a:stretch>
                <a:fillRect/>
              </a:stretch>
            </p:blipFill>
            <p:spPr>
              <a:xfrm>
                <a:off x="540360" y="5537160"/>
                <a:ext cx="923400" cy="32544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5" name="Tinta 14"/>
              <p14:cNvContentPartPr/>
              <p14:nvPr/>
            </p14:nvContentPartPr>
            <p14:xfrm>
              <a:off x="1295280" y="5486400"/>
              <a:ext cx="259560" cy="282240"/>
            </p14:xfrm>
          </p:contentPart>
        </mc:Choice>
        <mc:Fallback>
          <p:pic>
            <p:nvPicPr>
              <p:cNvPr id="15" name="Tinta 14"/>
              <p:cNvPicPr/>
              <p:nvPr/>
            </p:nvPicPr>
            <p:blipFill>
              <a:blip r:embed="rId16"/>
              <a:stretch>
                <a:fillRect/>
              </a:stretch>
            </p:blipFill>
            <p:spPr>
              <a:xfrm>
                <a:off x="1279440" y="5423040"/>
                <a:ext cx="291240" cy="409320"/>
              </a:xfrm>
              <a:prstGeom prst="rect">
                <a:avLst/>
              </a:prstGeom>
            </p:spPr>
          </p:pic>
        </mc:Fallback>
      </mc:AlternateContent>
    </p:spTree>
    <p:extLst>
      <p:ext uri="{BB962C8B-B14F-4D97-AF65-F5344CB8AC3E}">
        <p14:creationId xmlns:p14="http://schemas.microsoft.com/office/powerpoint/2010/main" val="300168935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Predio.jpg"/>
          <p:cNvPicPr>
            <a:picLocks noChangeAspect="1"/>
          </p:cNvPicPr>
          <p:nvPr/>
        </p:nvPicPr>
        <p:blipFill>
          <a:blip r:embed="rId2" cstate="print"/>
          <a:srcRect l="14440" t="37888" r="8078"/>
          <a:stretch>
            <a:fillRect/>
          </a:stretch>
        </p:blipFill>
        <p:spPr>
          <a:xfrm>
            <a:off x="-1" y="-1"/>
            <a:ext cx="9144001" cy="6096001"/>
          </a:xfrm>
          <a:prstGeom prst="rect">
            <a:avLst/>
          </a:prstGeom>
          <a:ln>
            <a:noFill/>
          </a:ln>
          <a:effectLst>
            <a:outerShdw blurRad="292100" dist="139700" dir="2700000" algn="tl" rotWithShape="0">
              <a:srgbClr val="333333">
                <a:alpha val="65000"/>
              </a:srgbClr>
            </a:outerShdw>
          </a:effectLst>
        </p:spPr>
      </p:pic>
      <p:sp>
        <p:nvSpPr>
          <p:cNvPr id="3" name="Text Box 6"/>
          <p:cNvSpPr txBox="1">
            <a:spLocks noChangeArrowheads="1"/>
          </p:cNvSpPr>
          <p:nvPr/>
        </p:nvSpPr>
        <p:spPr bwMode="auto">
          <a:xfrm>
            <a:off x="6400800" y="6172200"/>
            <a:ext cx="2743200" cy="646321"/>
          </a:xfrm>
          <a:prstGeom prst="rect">
            <a:avLst/>
          </a:prstGeom>
          <a:noFill/>
          <a:ln w="9525">
            <a:noFill/>
            <a:miter lim="800000"/>
            <a:headEnd/>
            <a:tailEnd/>
          </a:ln>
          <a:effectLst/>
        </p:spPr>
        <p:txBody>
          <a:bodyPr wrap="square" lIns="91430" tIns="45715" rIns="91430" bIns="45715">
            <a:spAutoFit/>
          </a:bodyPr>
          <a:lstStyle/>
          <a:p>
            <a:pPr algn="ctr">
              <a:spcBef>
                <a:spcPct val="50000"/>
              </a:spcBef>
            </a:pPr>
            <a:r>
              <a:rPr lang="en-US" sz="3600" b="1" dirty="0" smtClean="0"/>
              <a:t>Obrigado !</a:t>
            </a:r>
            <a:endParaRPr lang="en-US" sz="3600" b="1" dirty="0"/>
          </a:p>
        </p:txBody>
      </p:sp>
      <p:sp>
        <p:nvSpPr>
          <p:cNvPr id="5" name="Text Box 6"/>
          <p:cNvSpPr txBox="1">
            <a:spLocks noChangeArrowheads="1"/>
          </p:cNvSpPr>
          <p:nvPr/>
        </p:nvSpPr>
        <p:spPr bwMode="auto">
          <a:xfrm>
            <a:off x="107504" y="6184178"/>
            <a:ext cx="3124200" cy="523210"/>
          </a:xfrm>
          <a:prstGeom prst="rect">
            <a:avLst/>
          </a:prstGeom>
          <a:noFill/>
          <a:ln w="9525">
            <a:noFill/>
            <a:miter lim="800000"/>
            <a:headEnd/>
            <a:tailEnd/>
          </a:ln>
          <a:effectLst/>
        </p:spPr>
        <p:txBody>
          <a:bodyPr wrap="square" lIns="91430" tIns="45715" rIns="91430" bIns="45715">
            <a:spAutoFit/>
          </a:bodyPr>
          <a:lstStyle/>
          <a:p>
            <a:pPr algn="ctr">
              <a:spcBef>
                <a:spcPct val="50000"/>
              </a:spcBef>
            </a:pPr>
            <a:r>
              <a:rPr lang="en-US" sz="2800" b="1" dirty="0" smtClean="0"/>
              <a:t>nussio@usp.br</a:t>
            </a:r>
            <a:endParaRPr lang="en-US" sz="2800" b="1" dirty="0"/>
          </a:p>
        </p:txBody>
      </p:sp>
    </p:spTree>
    <p:extLst>
      <p:ext uri="{BB962C8B-B14F-4D97-AF65-F5344CB8AC3E}">
        <p14:creationId xmlns:p14="http://schemas.microsoft.com/office/powerpoint/2010/main" val="97137842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0" y="0"/>
            <a:ext cx="9144000" cy="6858000"/>
          </a:xfrm>
          <a:prstGeom prst="rect">
            <a:avLst/>
          </a:prstGeom>
        </p:spPr>
      </p:pic>
      <p:sp>
        <p:nvSpPr>
          <p:cNvPr id="4" name="Text Box 6"/>
          <p:cNvSpPr txBox="1">
            <a:spLocks noChangeArrowheads="1"/>
          </p:cNvSpPr>
          <p:nvPr/>
        </p:nvSpPr>
        <p:spPr bwMode="auto">
          <a:xfrm>
            <a:off x="-252536" y="4149080"/>
            <a:ext cx="3124200" cy="523210"/>
          </a:xfrm>
          <a:prstGeom prst="rect">
            <a:avLst/>
          </a:prstGeom>
          <a:noFill/>
          <a:ln w="9525">
            <a:noFill/>
            <a:miter lim="800000"/>
            <a:headEnd/>
            <a:tailEnd/>
          </a:ln>
          <a:effectLst/>
        </p:spPr>
        <p:txBody>
          <a:bodyPr wrap="square" lIns="91430" tIns="45715" rIns="91430" bIns="45715">
            <a:spAutoFit/>
          </a:bodyPr>
          <a:lstStyle/>
          <a:p>
            <a:pPr algn="ctr">
              <a:spcBef>
                <a:spcPct val="50000"/>
              </a:spcBef>
            </a:pPr>
            <a:r>
              <a:rPr lang="en-US" sz="2800" b="1" dirty="0" smtClean="0"/>
              <a:t>nussio@usp.br</a:t>
            </a:r>
            <a:endParaRPr lang="en-US" sz="2800" b="1" dirty="0"/>
          </a:p>
        </p:txBody>
      </p:sp>
    </p:spTree>
    <p:extLst>
      <p:ext uri="{BB962C8B-B14F-4D97-AF65-F5344CB8AC3E}">
        <p14:creationId xmlns:p14="http://schemas.microsoft.com/office/powerpoint/2010/main" val="2754054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6"/>
          <p:cNvGraphicFramePr>
            <a:graphicFrameLocks/>
          </p:cNvGraphicFramePr>
          <p:nvPr>
            <p:extLst/>
          </p:nvPr>
        </p:nvGraphicFramePr>
        <p:xfrm>
          <a:off x="755576" y="1412776"/>
          <a:ext cx="7697024" cy="4452235"/>
        </p:xfrm>
        <a:graphic>
          <a:graphicData uri="http://schemas.openxmlformats.org/drawingml/2006/chart">
            <c:chart xmlns:c="http://schemas.openxmlformats.org/drawingml/2006/chart" xmlns:r="http://schemas.openxmlformats.org/officeDocument/2006/relationships" r:id="rId2"/>
          </a:graphicData>
        </a:graphic>
      </p:graphicFrame>
      <p:sp>
        <p:nvSpPr>
          <p:cNvPr id="14" name="Caixa de Texto 2"/>
          <p:cNvSpPr txBox="1">
            <a:spLocks noChangeArrowheads="1"/>
          </p:cNvSpPr>
          <p:nvPr/>
        </p:nvSpPr>
        <p:spPr bwMode="auto">
          <a:xfrm>
            <a:off x="2857501" y="2057401"/>
            <a:ext cx="1067276" cy="492919"/>
          </a:xfrm>
          <a:prstGeom prst="rect">
            <a:avLst/>
          </a:prstGeom>
          <a:noFill/>
          <a:ln w="9525">
            <a:noFill/>
            <a:miter lim="800000"/>
            <a:headEnd/>
            <a:tailEnd/>
          </a:ln>
        </p:spPr>
        <p:txBody>
          <a:bodyPr rot="0" vert="horz" wrap="square" lIns="68580" tIns="34290" rIns="68580" bIns="3429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lnSpc>
                <a:spcPct val="115000"/>
              </a:lnSpc>
            </a:pPr>
            <a:r>
              <a:rPr lang="pt-BR" sz="1200" dirty="0">
                <a:solidFill>
                  <a:prstClr val="black"/>
                </a:solidFill>
                <a:latin typeface="Arial" panose="020B0604020202020204" pitchFamily="34" charset="0"/>
                <a:ea typeface="Calibri"/>
                <a:cs typeface="Arial" panose="020B0604020202020204" pitchFamily="34" charset="0"/>
              </a:rPr>
              <a:t>R</a:t>
            </a:r>
            <a:r>
              <a:rPr lang="pt-BR" sz="1200" baseline="30000" dirty="0">
                <a:solidFill>
                  <a:prstClr val="black"/>
                </a:solidFill>
                <a:latin typeface="Arial" panose="020B0604020202020204" pitchFamily="34" charset="0"/>
                <a:ea typeface="Calibri"/>
                <a:cs typeface="Arial" panose="020B0604020202020204" pitchFamily="34" charset="0"/>
              </a:rPr>
              <a:t>2</a:t>
            </a:r>
            <a:r>
              <a:rPr lang="pt-BR" sz="1200" dirty="0">
                <a:solidFill>
                  <a:prstClr val="black"/>
                </a:solidFill>
                <a:latin typeface="Arial" panose="020B0604020202020204" pitchFamily="34" charset="0"/>
                <a:ea typeface="Calibri"/>
                <a:cs typeface="Arial" panose="020B0604020202020204" pitchFamily="34" charset="0"/>
              </a:rPr>
              <a:t> = 0,87</a:t>
            </a:r>
          </a:p>
          <a:p>
            <a:pPr defTabSz="685800">
              <a:lnSpc>
                <a:spcPct val="115000"/>
              </a:lnSpc>
            </a:pPr>
            <a:r>
              <a:rPr lang="pt-BR" sz="1200" i="1" dirty="0">
                <a:solidFill>
                  <a:prstClr val="black"/>
                </a:solidFill>
                <a:latin typeface="Arial" panose="020B0604020202020204" pitchFamily="34" charset="0"/>
                <a:ea typeface="Calibri"/>
                <a:cs typeface="Arial" panose="020B0604020202020204" pitchFamily="34" charset="0"/>
              </a:rPr>
              <a:t>P</a:t>
            </a:r>
            <a:r>
              <a:rPr lang="pt-BR" sz="1200" dirty="0">
                <a:solidFill>
                  <a:prstClr val="black"/>
                </a:solidFill>
                <a:latin typeface="Arial" panose="020B0604020202020204" pitchFamily="34" charset="0"/>
                <a:ea typeface="Calibri"/>
                <a:cs typeface="Arial" panose="020B0604020202020204" pitchFamily="34" charset="0"/>
              </a:rPr>
              <a:t> &lt;0,01</a:t>
            </a:r>
          </a:p>
        </p:txBody>
      </p:sp>
      <p:grpSp>
        <p:nvGrpSpPr>
          <p:cNvPr id="11" name="Agrupar 33">
            <a:extLst>
              <a:ext uri="{FF2B5EF4-FFF2-40B4-BE49-F238E27FC236}">
                <a16:creationId xmlns:a16="http://schemas.microsoft.com/office/drawing/2014/main" xmlns="" id="{EF4AB5E2-A96D-4C3E-B955-402DE5F4DD0E}"/>
              </a:ext>
            </a:extLst>
          </p:cNvPr>
          <p:cNvGrpSpPr/>
          <p:nvPr/>
        </p:nvGrpSpPr>
        <p:grpSpPr>
          <a:xfrm>
            <a:off x="331621" y="294751"/>
            <a:ext cx="8480759" cy="801858"/>
            <a:chOff x="388808" y="225084"/>
            <a:chExt cx="11307678" cy="1069144"/>
          </a:xfrm>
        </p:grpSpPr>
        <p:sp>
          <p:nvSpPr>
            <p:cNvPr id="15" name="Retângulo: Cantos Diagonais Arredondados 35">
              <a:extLst>
                <a:ext uri="{FF2B5EF4-FFF2-40B4-BE49-F238E27FC236}">
                  <a16:creationId xmlns:a16="http://schemas.microsoft.com/office/drawing/2014/main" xmlns="" id="{551FD466-A168-4F94-993D-07B722CF0165}"/>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6" name="Imagem 36">
              <a:extLst>
                <a:ext uri="{FF2B5EF4-FFF2-40B4-BE49-F238E27FC236}">
                  <a16:creationId xmlns:a16="http://schemas.microsoft.com/office/drawing/2014/main" xmlns="" id="{1106A913-937B-45BE-982E-507E6CFAC83D}"/>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7" name="Picture 2" descr="C:\Users\Joao Daniel\Downloads\QCF_USA.jpg">
              <a:extLst>
                <a:ext uri="{FF2B5EF4-FFF2-40B4-BE49-F238E27FC236}">
                  <a16:creationId xmlns:a16="http://schemas.microsoft.com/office/drawing/2014/main" xmlns="" id="{8ADFCC9F-FB76-446A-BFB2-07A598D4D17B}"/>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8" name="CaixaDeTexto 40">
              <a:extLst>
                <a:ext uri="{FF2B5EF4-FFF2-40B4-BE49-F238E27FC236}">
                  <a16:creationId xmlns:a16="http://schemas.microsoft.com/office/drawing/2014/main" xmlns="" id="{3796C2F4-D694-4F87-8E18-B12FE8BE45D3}"/>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10" name="Rectangle 4"/>
          <p:cNvSpPr>
            <a:spLocks noChangeArrowheads="1"/>
          </p:cNvSpPr>
          <p:nvPr/>
        </p:nvSpPr>
        <p:spPr bwMode="auto">
          <a:xfrm>
            <a:off x="1000402" y="563515"/>
            <a:ext cx="6858000" cy="346241"/>
          </a:xfrm>
          <a:prstGeom prst="rect">
            <a:avLst/>
          </a:prstGeom>
          <a:noFill/>
          <a:ln w="9525">
            <a:noFill/>
            <a:miter lim="800000"/>
            <a:headEnd/>
            <a:tailEnd/>
          </a:ln>
          <a:effectLst/>
        </p:spPr>
        <p:txBody>
          <a:bodyPr wrap="square" lIns="68573" tIns="34286" rIns="68573" bIns="34286" anchor="ctr">
            <a:spAutoFit/>
          </a:bodyPr>
          <a:lstStyle/>
          <a:p>
            <a:pPr algn="ctr" defTabSz="685800"/>
            <a:r>
              <a:rPr lang="en-US" b="1" kern="0" dirty="0" err="1">
                <a:solidFill>
                  <a:prstClr val="white"/>
                </a:solidFill>
                <a:effectLst>
                  <a:outerShdw blurRad="38100" dist="38100" dir="2700000" algn="tl">
                    <a:srgbClr val="000000">
                      <a:alpha val="43137"/>
                    </a:srgbClr>
                  </a:outerShdw>
                </a:effectLst>
                <a:latin typeface="Arial" pitchFamily="34" charset="0"/>
                <a:cs typeface="Arial" pitchFamily="34" charset="0"/>
              </a:rPr>
              <a:t>Proteína</a:t>
            </a:r>
            <a:r>
              <a:rPr lang="en-US" b="1" kern="0" dirty="0">
                <a:solidFill>
                  <a:prstClr val="white"/>
                </a:solidFill>
                <a:effectLst>
                  <a:outerShdw blurRad="38100" dist="38100" dir="2700000" algn="tl">
                    <a:srgbClr val="000000">
                      <a:alpha val="43137"/>
                    </a:srgbClr>
                  </a:outerShdw>
                </a:effectLst>
                <a:latin typeface="Arial" pitchFamily="34" charset="0"/>
                <a:cs typeface="Arial" pitchFamily="34" charset="0"/>
              </a:rPr>
              <a:t> </a:t>
            </a:r>
            <a:r>
              <a:rPr lang="en-US" b="1" kern="0" dirty="0" err="1">
                <a:solidFill>
                  <a:prstClr val="white"/>
                </a:solidFill>
                <a:effectLst>
                  <a:outerShdw blurRad="38100" dist="38100" dir="2700000" algn="tl">
                    <a:srgbClr val="000000">
                      <a:alpha val="43137"/>
                    </a:srgbClr>
                  </a:outerShdw>
                </a:effectLst>
                <a:latin typeface="Arial" pitchFamily="34" charset="0"/>
                <a:cs typeface="Arial" pitchFamily="34" charset="0"/>
              </a:rPr>
              <a:t>solúvel</a:t>
            </a:r>
            <a:r>
              <a:rPr lang="en-US" b="1" kern="0" dirty="0">
                <a:solidFill>
                  <a:prstClr val="white"/>
                </a:solidFill>
                <a:effectLst>
                  <a:outerShdw blurRad="38100" dist="38100" dir="2700000" algn="tl">
                    <a:srgbClr val="000000">
                      <a:alpha val="43137"/>
                    </a:srgbClr>
                  </a:outerShdw>
                </a:effectLst>
                <a:latin typeface="Arial" pitchFamily="34" charset="0"/>
                <a:cs typeface="Arial" pitchFamily="34" charset="0"/>
              </a:rPr>
              <a:t> x </a:t>
            </a:r>
            <a:r>
              <a:rPr lang="en-US" b="1" kern="0" dirty="0" err="1">
                <a:solidFill>
                  <a:prstClr val="white"/>
                </a:solidFill>
                <a:effectLst>
                  <a:outerShdw blurRad="38100" dist="38100" dir="2700000" algn="tl">
                    <a:srgbClr val="000000">
                      <a:alpha val="43137"/>
                    </a:srgbClr>
                  </a:outerShdw>
                </a:effectLst>
                <a:latin typeface="Arial" pitchFamily="34" charset="0"/>
                <a:cs typeface="Arial" pitchFamily="34" charset="0"/>
              </a:rPr>
              <a:t>digestibilidade</a:t>
            </a:r>
            <a:r>
              <a:rPr lang="en-US" b="1" kern="0" dirty="0">
                <a:solidFill>
                  <a:prstClr val="white"/>
                </a:solidFill>
                <a:effectLst>
                  <a:outerShdw blurRad="38100" dist="38100" dir="2700000" algn="tl">
                    <a:srgbClr val="000000">
                      <a:alpha val="43137"/>
                    </a:srgbClr>
                  </a:outerShdw>
                </a:effectLst>
                <a:latin typeface="Arial" pitchFamily="34" charset="0"/>
                <a:cs typeface="Arial" pitchFamily="34" charset="0"/>
              </a:rPr>
              <a:t> de amido (</a:t>
            </a:r>
            <a:r>
              <a:rPr lang="en-US" b="1" kern="0" dirty="0" err="1">
                <a:solidFill>
                  <a:prstClr val="white"/>
                </a:solidFill>
                <a:effectLst>
                  <a:outerShdw blurRad="38100" dist="38100" dir="2700000" algn="tl">
                    <a:srgbClr val="000000">
                      <a:alpha val="43137"/>
                    </a:srgbClr>
                  </a:outerShdw>
                </a:effectLst>
                <a:latin typeface="Arial" pitchFamily="34" charset="0"/>
                <a:cs typeface="Arial" pitchFamily="34" charset="0"/>
              </a:rPr>
              <a:t>grão</a:t>
            </a:r>
            <a:r>
              <a:rPr lang="en-US" b="1" kern="0" dirty="0">
                <a:solidFill>
                  <a:prstClr val="white"/>
                </a:solidFill>
                <a:effectLst>
                  <a:outerShdw blurRad="38100" dist="38100" dir="2700000" algn="tl">
                    <a:srgbClr val="000000">
                      <a:alpha val="43137"/>
                    </a:srgbClr>
                  </a:outerShdw>
                </a:effectLst>
                <a:latin typeface="Arial" pitchFamily="34" charset="0"/>
                <a:cs typeface="Arial" pitchFamily="34" charset="0"/>
              </a:rPr>
              <a:t> </a:t>
            </a:r>
            <a:r>
              <a:rPr lang="en-US" b="1" kern="0" dirty="0" err="1">
                <a:solidFill>
                  <a:prstClr val="white"/>
                </a:solidFill>
                <a:effectLst>
                  <a:outerShdw blurRad="38100" dist="38100" dir="2700000" algn="tl">
                    <a:srgbClr val="000000">
                      <a:alpha val="43137"/>
                    </a:srgbClr>
                  </a:outerShdw>
                </a:effectLst>
                <a:latin typeface="Arial" pitchFamily="34" charset="0"/>
                <a:cs typeface="Arial" pitchFamily="34" charset="0"/>
              </a:rPr>
              <a:t>úmido</a:t>
            </a:r>
            <a:r>
              <a:rPr lang="en-US" b="1" kern="0" dirty="0">
                <a:solidFill>
                  <a:prstClr val="white"/>
                </a:solidFill>
                <a:effectLst>
                  <a:outerShdw blurRad="38100" dist="38100" dir="2700000" algn="tl">
                    <a:srgbClr val="000000">
                      <a:alpha val="43137"/>
                    </a:srgbClr>
                  </a:outerShdw>
                </a:effectLst>
                <a:latin typeface="Arial" pitchFamily="34" charset="0"/>
                <a:cs typeface="Arial" pitchFamily="34" charset="0"/>
              </a:rPr>
              <a:t>)</a:t>
            </a:r>
          </a:p>
        </p:txBody>
      </p:sp>
    </p:spTree>
    <p:extLst>
      <p:ext uri="{BB962C8B-B14F-4D97-AF65-F5344CB8AC3E}">
        <p14:creationId xmlns:p14="http://schemas.microsoft.com/office/powerpoint/2010/main" val="1108369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7072629" y="5632545"/>
            <a:ext cx="1429237" cy="338554"/>
          </a:xfrm>
          <a:prstGeom prst="rect">
            <a:avLst/>
          </a:prstGeom>
          <a:noFill/>
        </p:spPr>
        <p:txBody>
          <a:bodyPr wrap="none" rtlCol="0">
            <a:spAutoFit/>
          </a:bodyPr>
          <a:lstStyle/>
          <a:p>
            <a:pPr defTabSz="685800"/>
            <a:r>
              <a:rPr lang="pt-BR" sz="1600" b="1" dirty="0">
                <a:solidFill>
                  <a:prstClr val="black"/>
                </a:solidFill>
                <a:latin typeface="Calibri" panose="020F0502020204030204"/>
              </a:rPr>
              <a:t>Kung Jr. (2014)</a:t>
            </a:r>
          </a:p>
        </p:txBody>
      </p:sp>
      <p:graphicFrame>
        <p:nvGraphicFramePr>
          <p:cNvPr id="7" name="Chart 9"/>
          <p:cNvGraphicFramePr>
            <a:graphicFrameLocks/>
          </p:cNvGraphicFramePr>
          <p:nvPr>
            <p:extLst/>
          </p:nvPr>
        </p:nvGraphicFramePr>
        <p:xfrm>
          <a:off x="907422" y="1491520"/>
          <a:ext cx="7481001" cy="4302607"/>
        </p:xfrm>
        <a:graphic>
          <a:graphicData uri="http://schemas.openxmlformats.org/drawingml/2006/chart">
            <c:chart xmlns:c="http://schemas.openxmlformats.org/drawingml/2006/chart" xmlns:r="http://schemas.openxmlformats.org/officeDocument/2006/relationships" r:id="rId2"/>
          </a:graphicData>
        </a:graphic>
      </p:graphicFrame>
      <p:sp>
        <p:nvSpPr>
          <p:cNvPr id="8" name="Caixa de Texto 2"/>
          <p:cNvSpPr txBox="1">
            <a:spLocks noChangeArrowheads="1"/>
          </p:cNvSpPr>
          <p:nvPr/>
        </p:nvSpPr>
        <p:spPr bwMode="auto">
          <a:xfrm>
            <a:off x="2400301" y="2000251"/>
            <a:ext cx="1067276" cy="492919"/>
          </a:xfrm>
          <a:prstGeom prst="rect">
            <a:avLst/>
          </a:prstGeom>
          <a:noFill/>
          <a:ln w="9525">
            <a:noFill/>
            <a:miter lim="800000"/>
            <a:headEnd/>
            <a:tailEnd/>
          </a:ln>
        </p:spPr>
        <p:txBody>
          <a:bodyPr rot="0" vert="horz" wrap="square" lIns="68580" tIns="34290" rIns="68580" bIns="3429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lnSpc>
                <a:spcPct val="115000"/>
              </a:lnSpc>
            </a:pPr>
            <a:r>
              <a:rPr lang="pt-BR" sz="1200" dirty="0">
                <a:solidFill>
                  <a:prstClr val="black"/>
                </a:solidFill>
                <a:latin typeface="Arial" panose="020B0604020202020204" pitchFamily="34" charset="0"/>
                <a:ea typeface="Calibri"/>
                <a:cs typeface="Arial" panose="020B0604020202020204" pitchFamily="34" charset="0"/>
              </a:rPr>
              <a:t>R</a:t>
            </a:r>
            <a:r>
              <a:rPr lang="pt-BR" sz="1200" baseline="30000" dirty="0">
                <a:solidFill>
                  <a:prstClr val="black"/>
                </a:solidFill>
                <a:latin typeface="Arial" panose="020B0604020202020204" pitchFamily="34" charset="0"/>
                <a:ea typeface="Calibri"/>
                <a:cs typeface="Arial" panose="020B0604020202020204" pitchFamily="34" charset="0"/>
              </a:rPr>
              <a:t>2</a:t>
            </a:r>
            <a:r>
              <a:rPr lang="pt-BR" sz="1200" dirty="0">
                <a:solidFill>
                  <a:prstClr val="black"/>
                </a:solidFill>
                <a:latin typeface="Arial" panose="020B0604020202020204" pitchFamily="34" charset="0"/>
                <a:ea typeface="Calibri"/>
                <a:cs typeface="Arial" panose="020B0604020202020204" pitchFamily="34" charset="0"/>
              </a:rPr>
              <a:t> = 0,81</a:t>
            </a:r>
          </a:p>
          <a:p>
            <a:pPr defTabSz="685800">
              <a:lnSpc>
                <a:spcPct val="115000"/>
              </a:lnSpc>
            </a:pPr>
            <a:r>
              <a:rPr lang="pt-BR" sz="1200" dirty="0">
                <a:solidFill>
                  <a:prstClr val="black"/>
                </a:solidFill>
                <a:latin typeface="Arial" panose="020B0604020202020204" pitchFamily="34" charset="0"/>
                <a:ea typeface="Calibri"/>
                <a:cs typeface="Arial" panose="020B0604020202020204" pitchFamily="34" charset="0"/>
              </a:rPr>
              <a:t>P &lt;0,01</a:t>
            </a:r>
          </a:p>
        </p:txBody>
      </p:sp>
      <p:grpSp>
        <p:nvGrpSpPr>
          <p:cNvPr id="3" name="Group 2">
            <a:extLst>
              <a:ext uri="{FF2B5EF4-FFF2-40B4-BE49-F238E27FC236}">
                <a16:creationId xmlns:a16="http://schemas.microsoft.com/office/drawing/2014/main" xmlns="" id="{BD70DDDD-FCD1-410B-B422-627E2A55617F}"/>
              </a:ext>
            </a:extLst>
          </p:cNvPr>
          <p:cNvGrpSpPr/>
          <p:nvPr/>
        </p:nvGrpSpPr>
        <p:grpSpPr>
          <a:xfrm>
            <a:off x="1475656" y="5157192"/>
            <a:ext cx="6725291" cy="492919"/>
            <a:chOff x="2047164" y="4961815"/>
            <a:chExt cx="5476581" cy="287235"/>
          </a:xfrm>
        </p:grpSpPr>
        <p:sp>
          <p:nvSpPr>
            <p:cNvPr id="2" name="CaixaDeTexto 1"/>
            <p:cNvSpPr txBox="1"/>
            <p:nvPr/>
          </p:nvSpPr>
          <p:spPr>
            <a:xfrm>
              <a:off x="2047164" y="4961815"/>
              <a:ext cx="342900" cy="276999"/>
            </a:xfrm>
            <a:prstGeom prst="rect">
              <a:avLst/>
            </a:prstGeom>
            <a:noFill/>
          </p:spPr>
          <p:txBody>
            <a:bodyPr wrap="square" rtlCol="0">
              <a:spAutoFit/>
            </a:bodyPr>
            <a:lstStyle/>
            <a:p>
              <a:pPr algn="ctr" defTabSz="685800"/>
              <a:r>
                <a:rPr lang="en-US" sz="1200" b="1" dirty="0">
                  <a:solidFill>
                    <a:prstClr val="black"/>
                  </a:solidFill>
                  <a:latin typeface="Calibri" panose="020F0502020204030204"/>
                </a:rPr>
                <a:t>0</a:t>
              </a:r>
              <a:endParaRPr lang="pt-BR" sz="1200" b="1" dirty="0">
                <a:solidFill>
                  <a:prstClr val="black"/>
                </a:solidFill>
                <a:latin typeface="Calibri" panose="020F0502020204030204"/>
              </a:endParaRPr>
            </a:p>
          </p:txBody>
        </p:sp>
        <p:sp>
          <p:nvSpPr>
            <p:cNvPr id="10" name="CaixaDeTexto 9"/>
            <p:cNvSpPr txBox="1"/>
            <p:nvPr/>
          </p:nvSpPr>
          <p:spPr>
            <a:xfrm>
              <a:off x="5251830" y="4972051"/>
              <a:ext cx="342900" cy="276999"/>
            </a:xfrm>
            <a:prstGeom prst="rect">
              <a:avLst/>
            </a:prstGeom>
            <a:noFill/>
          </p:spPr>
          <p:txBody>
            <a:bodyPr wrap="square" rtlCol="0">
              <a:spAutoFit/>
            </a:bodyPr>
            <a:lstStyle/>
            <a:p>
              <a:pPr algn="ctr" defTabSz="685800"/>
              <a:r>
                <a:rPr lang="en-US" sz="1200" b="1" dirty="0">
                  <a:solidFill>
                    <a:srgbClr val="FF0000"/>
                  </a:solidFill>
                  <a:latin typeface="Calibri" panose="020F0502020204030204"/>
                </a:rPr>
                <a:t>3</a:t>
              </a:r>
              <a:endParaRPr lang="pt-BR" sz="1200" b="1" dirty="0">
                <a:solidFill>
                  <a:srgbClr val="FF0000"/>
                </a:solidFill>
                <a:latin typeface="Calibri" panose="020F0502020204030204"/>
              </a:endParaRPr>
            </a:p>
          </p:txBody>
        </p:sp>
        <p:sp>
          <p:nvSpPr>
            <p:cNvPr id="14" name="CaixaDeTexto 13"/>
            <p:cNvSpPr txBox="1"/>
            <p:nvPr/>
          </p:nvSpPr>
          <p:spPr>
            <a:xfrm>
              <a:off x="7153987" y="4972051"/>
              <a:ext cx="369758" cy="276999"/>
            </a:xfrm>
            <a:prstGeom prst="rect">
              <a:avLst/>
            </a:prstGeom>
            <a:noFill/>
          </p:spPr>
          <p:txBody>
            <a:bodyPr wrap="square" rtlCol="0">
              <a:spAutoFit/>
            </a:bodyPr>
            <a:lstStyle/>
            <a:p>
              <a:pPr algn="ctr" defTabSz="685800"/>
              <a:r>
                <a:rPr lang="en-US" sz="1200" b="1" dirty="0">
                  <a:solidFill>
                    <a:prstClr val="black"/>
                  </a:solidFill>
                  <a:latin typeface="Calibri" panose="020F0502020204030204"/>
                </a:rPr>
                <a:t>5</a:t>
              </a:r>
              <a:endParaRPr lang="pt-BR" sz="1200" b="1" dirty="0">
                <a:solidFill>
                  <a:prstClr val="black"/>
                </a:solidFill>
                <a:latin typeface="Calibri" panose="020F0502020204030204"/>
              </a:endParaRPr>
            </a:p>
          </p:txBody>
        </p:sp>
        <p:sp>
          <p:nvSpPr>
            <p:cNvPr id="15" name="CaixaDeTexto 14"/>
            <p:cNvSpPr txBox="1"/>
            <p:nvPr/>
          </p:nvSpPr>
          <p:spPr>
            <a:xfrm>
              <a:off x="6259643" y="4972051"/>
              <a:ext cx="369758" cy="276999"/>
            </a:xfrm>
            <a:prstGeom prst="rect">
              <a:avLst/>
            </a:prstGeom>
            <a:noFill/>
          </p:spPr>
          <p:txBody>
            <a:bodyPr wrap="square" rtlCol="0">
              <a:spAutoFit/>
            </a:bodyPr>
            <a:lstStyle/>
            <a:p>
              <a:pPr algn="ctr" defTabSz="685800"/>
              <a:r>
                <a:rPr lang="en-US" sz="1200" b="1" dirty="0">
                  <a:solidFill>
                    <a:prstClr val="black"/>
                  </a:solidFill>
                  <a:latin typeface="Calibri" panose="020F0502020204030204"/>
                </a:rPr>
                <a:t>4</a:t>
              </a:r>
              <a:endParaRPr lang="pt-BR" sz="1200" b="1" dirty="0">
                <a:solidFill>
                  <a:prstClr val="black"/>
                </a:solidFill>
                <a:latin typeface="Calibri" panose="020F0502020204030204"/>
              </a:endParaRPr>
            </a:p>
          </p:txBody>
        </p:sp>
        <p:sp>
          <p:nvSpPr>
            <p:cNvPr id="16" name="CaixaDeTexto 15"/>
            <p:cNvSpPr txBox="1"/>
            <p:nvPr/>
          </p:nvSpPr>
          <p:spPr>
            <a:xfrm>
              <a:off x="4145093" y="4972051"/>
              <a:ext cx="369758" cy="276999"/>
            </a:xfrm>
            <a:prstGeom prst="rect">
              <a:avLst/>
            </a:prstGeom>
            <a:noFill/>
          </p:spPr>
          <p:txBody>
            <a:bodyPr wrap="square" rtlCol="0">
              <a:spAutoFit/>
            </a:bodyPr>
            <a:lstStyle/>
            <a:p>
              <a:pPr algn="ctr" defTabSz="685800"/>
              <a:r>
                <a:rPr lang="en-US" sz="1200" b="1" dirty="0">
                  <a:solidFill>
                    <a:prstClr val="black"/>
                  </a:solidFill>
                  <a:latin typeface="Calibri" panose="020F0502020204030204"/>
                </a:rPr>
                <a:t>2</a:t>
              </a:r>
              <a:endParaRPr lang="pt-BR" sz="1200" b="1" dirty="0">
                <a:solidFill>
                  <a:prstClr val="black"/>
                </a:solidFill>
                <a:latin typeface="Calibri" panose="020F0502020204030204"/>
              </a:endParaRPr>
            </a:p>
          </p:txBody>
        </p:sp>
        <p:sp>
          <p:nvSpPr>
            <p:cNvPr id="17" name="CaixaDeTexto 16"/>
            <p:cNvSpPr txBox="1"/>
            <p:nvPr/>
          </p:nvSpPr>
          <p:spPr>
            <a:xfrm>
              <a:off x="3116393" y="4972051"/>
              <a:ext cx="369758" cy="276999"/>
            </a:xfrm>
            <a:prstGeom prst="rect">
              <a:avLst/>
            </a:prstGeom>
            <a:noFill/>
          </p:spPr>
          <p:txBody>
            <a:bodyPr wrap="square" rtlCol="0">
              <a:spAutoFit/>
            </a:bodyPr>
            <a:lstStyle/>
            <a:p>
              <a:pPr algn="ctr" defTabSz="685800"/>
              <a:r>
                <a:rPr lang="en-US" sz="1200" b="1" dirty="0">
                  <a:solidFill>
                    <a:prstClr val="black"/>
                  </a:solidFill>
                  <a:latin typeface="Calibri" panose="020F0502020204030204"/>
                </a:rPr>
                <a:t>1</a:t>
              </a:r>
              <a:endParaRPr lang="pt-BR" sz="1200" b="1" dirty="0">
                <a:solidFill>
                  <a:prstClr val="black"/>
                </a:solidFill>
                <a:latin typeface="Calibri" panose="020F0502020204030204"/>
              </a:endParaRPr>
            </a:p>
          </p:txBody>
        </p:sp>
      </p:grpSp>
      <p:grpSp>
        <p:nvGrpSpPr>
          <p:cNvPr id="18" name="Agrupar 33">
            <a:extLst>
              <a:ext uri="{FF2B5EF4-FFF2-40B4-BE49-F238E27FC236}">
                <a16:creationId xmlns:a16="http://schemas.microsoft.com/office/drawing/2014/main" xmlns="" id="{981A4076-F71F-4EDC-893A-B2EA33749ED8}"/>
              </a:ext>
            </a:extLst>
          </p:cNvPr>
          <p:cNvGrpSpPr/>
          <p:nvPr/>
        </p:nvGrpSpPr>
        <p:grpSpPr>
          <a:xfrm>
            <a:off x="331621" y="322886"/>
            <a:ext cx="8480759" cy="801858"/>
            <a:chOff x="388808" y="225084"/>
            <a:chExt cx="11307678" cy="1069144"/>
          </a:xfrm>
        </p:grpSpPr>
        <p:sp>
          <p:nvSpPr>
            <p:cNvPr id="19" name="Retângulo: Cantos Diagonais Arredondados 35">
              <a:extLst>
                <a:ext uri="{FF2B5EF4-FFF2-40B4-BE49-F238E27FC236}">
                  <a16:creationId xmlns:a16="http://schemas.microsoft.com/office/drawing/2014/main" xmlns="" id="{E3BC9E83-0B00-4C74-87A7-DD4176466B36}"/>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20" name="Imagem 36">
              <a:extLst>
                <a:ext uri="{FF2B5EF4-FFF2-40B4-BE49-F238E27FC236}">
                  <a16:creationId xmlns:a16="http://schemas.microsoft.com/office/drawing/2014/main" xmlns="" id="{A37768C2-4E5F-41A4-880E-65149B5026FD}"/>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21" name="Picture 2" descr="C:\Users\Joao Daniel\Downloads\QCF_USA.jpg">
              <a:extLst>
                <a:ext uri="{FF2B5EF4-FFF2-40B4-BE49-F238E27FC236}">
                  <a16:creationId xmlns:a16="http://schemas.microsoft.com/office/drawing/2014/main" xmlns="" id="{9B056671-E85B-4CF0-A7BB-442B936C3D49}"/>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22" name="CaixaDeTexto 40">
              <a:extLst>
                <a:ext uri="{FF2B5EF4-FFF2-40B4-BE49-F238E27FC236}">
                  <a16:creationId xmlns:a16="http://schemas.microsoft.com/office/drawing/2014/main" xmlns="" id="{C41A1769-7718-448E-BC64-0390DE027396}"/>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11" name="Rectangle 4"/>
          <p:cNvSpPr>
            <a:spLocks noChangeArrowheads="1"/>
          </p:cNvSpPr>
          <p:nvPr/>
        </p:nvSpPr>
        <p:spPr bwMode="auto">
          <a:xfrm>
            <a:off x="1083270" y="551799"/>
            <a:ext cx="6858000" cy="377018"/>
          </a:xfrm>
          <a:prstGeom prst="rect">
            <a:avLst/>
          </a:prstGeom>
          <a:noFill/>
          <a:ln w="9525">
            <a:noFill/>
            <a:miter lim="800000"/>
            <a:headEnd/>
            <a:tailEnd/>
          </a:ln>
          <a:effectLst/>
        </p:spPr>
        <p:txBody>
          <a:bodyPr wrap="square" lIns="68573" tIns="34286" rIns="68573" bIns="34286" anchor="ctr">
            <a:spAutoFit/>
          </a:bodyPr>
          <a:lstStyle/>
          <a:p>
            <a:pPr algn="ctr" defTabSz="685800"/>
            <a:r>
              <a:rPr lang="en-US" sz="2000" b="1" kern="0" dirty="0">
                <a:solidFill>
                  <a:prstClr val="white"/>
                </a:solidFill>
                <a:effectLst>
                  <a:outerShdw blurRad="38100" dist="38100" dir="2700000" algn="tl">
                    <a:srgbClr val="000000">
                      <a:alpha val="43137"/>
                    </a:srgbClr>
                  </a:outerShdw>
                </a:effectLst>
                <a:latin typeface="Arial" pitchFamily="34" charset="0"/>
                <a:cs typeface="Arial" pitchFamily="34" charset="0"/>
              </a:rPr>
              <a:t>N-NH</a:t>
            </a:r>
            <a:r>
              <a:rPr lang="en-US" sz="2000" b="1" kern="0" baseline="-25000" dirty="0">
                <a:solidFill>
                  <a:prstClr val="white"/>
                </a:solidFill>
                <a:effectLst>
                  <a:outerShdw blurRad="38100" dist="38100" dir="2700000" algn="tl">
                    <a:srgbClr val="000000">
                      <a:alpha val="43137"/>
                    </a:srgbClr>
                  </a:outerShdw>
                </a:effectLst>
                <a:latin typeface="Arial" pitchFamily="34" charset="0"/>
                <a:cs typeface="Arial" pitchFamily="34" charset="0"/>
              </a:rPr>
              <a:t>3</a:t>
            </a:r>
            <a:r>
              <a:rPr lang="en-US" sz="2000" b="1" kern="0" dirty="0">
                <a:solidFill>
                  <a:prstClr val="white"/>
                </a:solidFill>
                <a:effectLst>
                  <a:outerShdw blurRad="38100" dist="38100" dir="2700000" algn="tl">
                    <a:srgbClr val="000000">
                      <a:alpha val="43137"/>
                    </a:srgbClr>
                  </a:outerShdw>
                </a:effectLst>
                <a:latin typeface="Arial" pitchFamily="34" charset="0"/>
                <a:cs typeface="Arial" pitchFamily="34" charset="0"/>
              </a:rPr>
              <a:t> x </a:t>
            </a:r>
            <a:r>
              <a:rPr lang="en-US" sz="2000" b="1" kern="0" dirty="0" err="1">
                <a:solidFill>
                  <a:prstClr val="white"/>
                </a:solidFill>
                <a:effectLst>
                  <a:outerShdw blurRad="38100" dist="38100" dir="2700000" algn="tl">
                    <a:srgbClr val="000000">
                      <a:alpha val="43137"/>
                    </a:srgbClr>
                  </a:outerShdw>
                </a:effectLst>
                <a:latin typeface="Arial" pitchFamily="34" charset="0"/>
                <a:cs typeface="Arial" pitchFamily="34" charset="0"/>
              </a:rPr>
              <a:t>digestibilidade</a:t>
            </a:r>
            <a:r>
              <a:rPr lang="en-US" sz="2000" b="1" kern="0" dirty="0">
                <a:solidFill>
                  <a:prstClr val="white"/>
                </a:solidFill>
                <a:effectLst>
                  <a:outerShdw blurRad="38100" dist="38100" dir="2700000" algn="tl">
                    <a:srgbClr val="000000">
                      <a:alpha val="43137"/>
                    </a:srgbClr>
                  </a:outerShdw>
                </a:effectLst>
                <a:latin typeface="Arial" pitchFamily="34" charset="0"/>
                <a:cs typeface="Arial" pitchFamily="34" charset="0"/>
              </a:rPr>
              <a:t> de amido (</a:t>
            </a:r>
            <a:r>
              <a:rPr lang="en-US" sz="2000" b="1" kern="0" dirty="0" err="1">
                <a:solidFill>
                  <a:prstClr val="white"/>
                </a:solidFill>
                <a:effectLst>
                  <a:outerShdw blurRad="38100" dist="38100" dir="2700000" algn="tl">
                    <a:srgbClr val="000000">
                      <a:alpha val="43137"/>
                    </a:srgbClr>
                  </a:outerShdw>
                </a:effectLst>
                <a:latin typeface="Arial" pitchFamily="34" charset="0"/>
                <a:cs typeface="Arial" pitchFamily="34" charset="0"/>
              </a:rPr>
              <a:t>grão</a:t>
            </a:r>
            <a:r>
              <a:rPr lang="en-US" sz="2000" b="1" kern="0" dirty="0">
                <a:solidFill>
                  <a:prstClr val="white"/>
                </a:solidFill>
                <a:effectLst>
                  <a:outerShdw blurRad="38100" dist="38100" dir="2700000" algn="tl">
                    <a:srgbClr val="000000">
                      <a:alpha val="43137"/>
                    </a:srgbClr>
                  </a:outerShdw>
                </a:effectLst>
                <a:latin typeface="Arial" pitchFamily="34" charset="0"/>
                <a:cs typeface="Arial" pitchFamily="34" charset="0"/>
              </a:rPr>
              <a:t> </a:t>
            </a:r>
            <a:r>
              <a:rPr lang="en-US" sz="2000" b="1" kern="0" dirty="0" err="1">
                <a:solidFill>
                  <a:prstClr val="white"/>
                </a:solidFill>
                <a:effectLst>
                  <a:outerShdw blurRad="38100" dist="38100" dir="2700000" algn="tl">
                    <a:srgbClr val="000000">
                      <a:alpha val="43137"/>
                    </a:srgbClr>
                  </a:outerShdw>
                </a:effectLst>
                <a:latin typeface="Arial" pitchFamily="34" charset="0"/>
                <a:cs typeface="Arial" pitchFamily="34" charset="0"/>
              </a:rPr>
              <a:t>úmido</a:t>
            </a:r>
            <a:r>
              <a:rPr lang="en-US" sz="2000" b="1" kern="0" dirty="0">
                <a:solidFill>
                  <a:prstClr val="white"/>
                </a:solidFill>
                <a:effectLst>
                  <a:outerShdw blurRad="38100" dist="38100" dir="2700000" algn="tl">
                    <a:srgbClr val="000000">
                      <a:alpha val="43137"/>
                    </a:srgbClr>
                  </a:outerShdw>
                </a:effectLst>
                <a:latin typeface="Arial" pitchFamily="34" charset="0"/>
                <a:cs typeface="Arial" pitchFamily="34" charset="0"/>
              </a:rPr>
              <a:t>)</a:t>
            </a:r>
          </a:p>
        </p:txBody>
      </p:sp>
    </p:spTree>
    <p:extLst>
      <p:ext uri="{BB962C8B-B14F-4D97-AF65-F5344CB8AC3E}">
        <p14:creationId xmlns:p14="http://schemas.microsoft.com/office/powerpoint/2010/main" val="1972185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bwMode="auto">
          <a:xfrm>
            <a:off x="351695" y="791308"/>
            <a:ext cx="8440615" cy="644769"/>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14272" tIns="157136" rIns="314272" bIns="157136"/>
          <a:lstStyle/>
          <a:p>
            <a:pPr algn="ctr" defTabSz="628519" eaLnBrk="0" fontAlgn="base" hangingPunct="0">
              <a:lnSpc>
                <a:spcPct val="90000"/>
              </a:lnSpc>
              <a:spcBef>
                <a:spcPct val="50000"/>
              </a:spcBef>
              <a:spcAft>
                <a:spcPct val="0"/>
              </a:spcAft>
              <a:defRPr/>
            </a:pPr>
            <a:endParaRPr lang="en-US" sz="1846" b="1" kern="0" dirty="0">
              <a:solidFill>
                <a:srgbClr val="FFFFFF"/>
              </a:solidFill>
              <a:effectLst>
                <a:outerShdw blurRad="38100" dist="38100" dir="2700000" algn="tl">
                  <a:srgbClr val="000000">
                    <a:alpha val="43137"/>
                  </a:srgbClr>
                </a:outerShdw>
              </a:effectLst>
              <a:cs typeface="Arial" pitchFamily="34" charset="0"/>
            </a:endParaRPr>
          </a:p>
        </p:txBody>
      </p:sp>
      <p:sp>
        <p:nvSpPr>
          <p:cNvPr id="19" name="CaixaDeTexto 18"/>
          <p:cNvSpPr txBox="1"/>
          <p:nvPr/>
        </p:nvSpPr>
        <p:spPr>
          <a:xfrm>
            <a:off x="4738643" y="5700022"/>
            <a:ext cx="4020901" cy="369332"/>
          </a:xfrm>
          <a:prstGeom prst="rect">
            <a:avLst/>
          </a:prstGeom>
          <a:noFill/>
        </p:spPr>
        <p:txBody>
          <a:bodyPr wrap="square" rtlCol="0">
            <a:spAutoFit/>
          </a:bodyPr>
          <a:lstStyle/>
          <a:p>
            <a:r>
              <a:rPr lang="en-US" b="1" dirty="0" err="1" smtClean="0"/>
              <a:t>Fonte</a:t>
            </a:r>
            <a:r>
              <a:rPr lang="en-US" b="1" dirty="0" smtClean="0"/>
              <a:t>: </a:t>
            </a:r>
            <a:r>
              <a:rPr lang="en-US" b="1" dirty="0" err="1" smtClean="0"/>
              <a:t>Junges</a:t>
            </a:r>
            <a:r>
              <a:rPr lang="en-US" b="1" dirty="0" smtClean="0"/>
              <a:t> </a:t>
            </a:r>
            <a:r>
              <a:rPr lang="en-US" b="1" dirty="0"/>
              <a:t>et al., 2017 </a:t>
            </a:r>
            <a:r>
              <a:rPr lang="en-US" b="1" dirty="0" smtClean="0"/>
              <a:t>JDS</a:t>
            </a:r>
            <a:endParaRPr lang="en-US" b="1" dirty="0"/>
          </a:p>
        </p:txBody>
      </p:sp>
      <p:graphicFrame>
        <p:nvGraphicFramePr>
          <p:cNvPr id="20" name="Gráfico 19">
            <a:extLst>
              <a:ext uri="{FF2B5EF4-FFF2-40B4-BE49-F238E27FC236}">
                <a16:creationId xmlns="" xmlns:a16="http://schemas.microsoft.com/office/drawing/2014/main" id="{ECF68D98-2B23-4A07-BDA9-6B08E2090E4B}"/>
              </a:ext>
            </a:extLst>
          </p:cNvPr>
          <p:cNvGraphicFramePr>
            <a:graphicFrameLocks/>
          </p:cNvGraphicFramePr>
          <p:nvPr>
            <p:extLst>
              <p:ext uri="{D42A27DB-BD31-4B8C-83A1-F6EECF244321}">
                <p14:modId xmlns:p14="http://schemas.microsoft.com/office/powerpoint/2010/main" val="2208802886"/>
              </p:ext>
            </p:extLst>
          </p:nvPr>
        </p:nvGraphicFramePr>
        <p:xfrm>
          <a:off x="868836" y="1601105"/>
          <a:ext cx="7219685" cy="4069173"/>
        </p:xfrm>
        <a:graphic>
          <a:graphicData uri="http://schemas.openxmlformats.org/drawingml/2006/chart">
            <c:chart xmlns:c="http://schemas.openxmlformats.org/drawingml/2006/chart" xmlns:r="http://schemas.openxmlformats.org/officeDocument/2006/relationships" r:id="rId2"/>
          </a:graphicData>
        </a:graphic>
      </p:graphicFrame>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331640" y="692696"/>
            <a:ext cx="6580384" cy="523220"/>
          </a:xfrm>
          <a:prstGeom prst="rect">
            <a:avLst/>
          </a:prstGeom>
          <a:noFill/>
        </p:spPr>
        <p:txBody>
          <a:bodyPr wrap="square" rtlCol="0">
            <a:spAutoFit/>
          </a:bodyPr>
          <a:lstStyle/>
          <a:p>
            <a:pPr algn="ctr"/>
            <a:r>
              <a:rPr lang="pt-BR" sz="2800" b="1" dirty="0" smtClean="0"/>
              <a:t>Fontes de Proteólise em Silagens de Grãos</a:t>
            </a:r>
            <a:endParaRPr lang="pt-BR" sz="2800" b="1" dirty="0"/>
          </a:p>
        </p:txBody>
      </p:sp>
    </p:spTree>
    <p:extLst>
      <p:ext uri="{BB962C8B-B14F-4D97-AF65-F5344CB8AC3E}">
        <p14:creationId xmlns:p14="http://schemas.microsoft.com/office/powerpoint/2010/main" val="29362293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p:nvPr>
            <p:extLst/>
          </p:nvPr>
        </p:nvGraphicFramePr>
        <p:xfrm>
          <a:off x="611560" y="1485264"/>
          <a:ext cx="7965676" cy="4031968"/>
        </p:xfrm>
        <a:graphic>
          <a:graphicData uri="http://schemas.openxmlformats.org/drawingml/2006/chart">
            <c:chart xmlns:c="http://schemas.openxmlformats.org/drawingml/2006/chart" xmlns:r="http://schemas.openxmlformats.org/officeDocument/2006/relationships" r:id="rId3"/>
          </a:graphicData>
        </a:graphic>
      </p:graphicFrame>
      <p:sp>
        <p:nvSpPr>
          <p:cNvPr id="2" name="CaixaDeTexto 1"/>
          <p:cNvSpPr txBox="1"/>
          <p:nvPr/>
        </p:nvSpPr>
        <p:spPr>
          <a:xfrm>
            <a:off x="5940152" y="3419708"/>
            <a:ext cx="2720617" cy="338554"/>
          </a:xfrm>
          <a:prstGeom prst="rect">
            <a:avLst/>
          </a:prstGeom>
          <a:noFill/>
        </p:spPr>
        <p:txBody>
          <a:bodyPr wrap="none" rtlCol="0">
            <a:spAutoFit/>
          </a:bodyPr>
          <a:lstStyle/>
          <a:p>
            <a:r>
              <a:rPr lang="pt-BR" sz="1600" dirty="0">
                <a:latin typeface="Times New Roman" panose="02020603050405020304" pitchFamily="18" charset="0"/>
                <a:cs typeface="Times New Roman" panose="02020603050405020304" pitchFamily="18" charset="0"/>
              </a:rPr>
              <a:t>GU e GSR (40,81% e 41,92%)</a:t>
            </a:r>
          </a:p>
        </p:txBody>
      </p:sp>
      <p:grpSp>
        <p:nvGrpSpPr>
          <p:cNvPr id="6" name="Group 5">
            <a:extLst>
              <a:ext uri="{FF2B5EF4-FFF2-40B4-BE49-F238E27FC236}">
                <a16:creationId xmlns:a16="http://schemas.microsoft.com/office/drawing/2014/main" xmlns="" id="{54531BBB-F761-42D2-A194-2C40838C9907}"/>
              </a:ext>
            </a:extLst>
          </p:cNvPr>
          <p:cNvGrpSpPr/>
          <p:nvPr/>
        </p:nvGrpSpPr>
        <p:grpSpPr>
          <a:xfrm>
            <a:off x="331621" y="238479"/>
            <a:ext cx="8480759" cy="801858"/>
            <a:chOff x="331621" y="266614"/>
            <a:chExt cx="8480759" cy="801858"/>
          </a:xfrm>
        </p:grpSpPr>
        <p:grpSp>
          <p:nvGrpSpPr>
            <p:cNvPr id="7" name="Agrupar 33">
              <a:extLst>
                <a:ext uri="{FF2B5EF4-FFF2-40B4-BE49-F238E27FC236}">
                  <a16:creationId xmlns:a16="http://schemas.microsoft.com/office/drawing/2014/main" xmlns="" id="{C4F3251D-A7CD-460E-BED9-400738A7A247}"/>
                </a:ext>
              </a:extLst>
            </p:cNvPr>
            <p:cNvGrpSpPr/>
            <p:nvPr/>
          </p:nvGrpSpPr>
          <p:grpSpPr>
            <a:xfrm>
              <a:off x="331621" y="266614"/>
              <a:ext cx="8480759" cy="801858"/>
              <a:chOff x="388808" y="225084"/>
              <a:chExt cx="11307678" cy="1069144"/>
            </a:xfrm>
          </p:grpSpPr>
          <p:sp>
            <p:nvSpPr>
              <p:cNvPr id="8" name="Retângulo: Cantos Diagonais Arredondados 35">
                <a:extLst>
                  <a:ext uri="{FF2B5EF4-FFF2-40B4-BE49-F238E27FC236}">
                    <a16:creationId xmlns:a16="http://schemas.microsoft.com/office/drawing/2014/main" xmlns="" id="{EB1D05DE-AEB0-4913-94AA-002E8F643CD0}"/>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3600" b="1"/>
              </a:p>
            </p:txBody>
          </p:sp>
          <p:pic>
            <p:nvPicPr>
              <p:cNvPr id="11" name="Imagem 36">
                <a:extLst>
                  <a:ext uri="{FF2B5EF4-FFF2-40B4-BE49-F238E27FC236}">
                    <a16:creationId xmlns:a16="http://schemas.microsoft.com/office/drawing/2014/main" xmlns="" id="{04B7363C-06A3-4C9B-89C6-343F24E774E0}"/>
                  </a:ext>
                </a:extLst>
              </p:cNvPr>
              <p:cNvPicPr>
                <a:picLocks noChangeAspect="1"/>
              </p:cNvPicPr>
              <p:nvPr/>
            </p:nvPicPr>
            <p:blipFill>
              <a:blip r:embed="rId4"/>
              <a:stretch>
                <a:fillRect/>
              </a:stretch>
            </p:blipFill>
            <p:spPr>
              <a:xfrm>
                <a:off x="388808" y="225084"/>
                <a:ext cx="767736" cy="1069144"/>
              </a:xfrm>
              <a:prstGeom prst="rect">
                <a:avLst/>
              </a:prstGeom>
            </p:spPr>
          </p:pic>
          <p:pic>
            <p:nvPicPr>
              <p:cNvPr id="12" name="Picture 2" descr="C:\Users\Joao Daniel\Downloads\QCF_USA.jpg">
                <a:extLst>
                  <a:ext uri="{FF2B5EF4-FFF2-40B4-BE49-F238E27FC236}">
                    <a16:creationId xmlns:a16="http://schemas.microsoft.com/office/drawing/2014/main" xmlns="" id="{AF54B2D2-62F0-473F-AAAB-682E82068474}"/>
                  </a:ext>
                </a:extLst>
              </p:cNvPr>
              <p:cNvPicPr>
                <a:picLocks noChangeAspect="1" noChangeArrowheads="1"/>
              </p:cNvPicPr>
              <p:nvPr/>
            </p:nvPicPr>
            <p:blipFill>
              <a:blip r:embed="rId5"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3" name="CaixaDeTexto 40">
                <a:extLst>
                  <a:ext uri="{FF2B5EF4-FFF2-40B4-BE49-F238E27FC236}">
                    <a16:creationId xmlns:a16="http://schemas.microsoft.com/office/drawing/2014/main" xmlns="" id="{52E2AE3B-F937-42A6-B5D7-1A44AF3C658D}"/>
                  </a:ext>
                </a:extLst>
              </p:cNvPr>
              <p:cNvSpPr txBox="1"/>
              <p:nvPr/>
            </p:nvSpPr>
            <p:spPr>
              <a:xfrm>
                <a:off x="1674055" y="301612"/>
                <a:ext cx="8679767" cy="861775"/>
              </a:xfrm>
              <a:prstGeom prst="rect">
                <a:avLst/>
              </a:prstGeom>
              <a:noFill/>
            </p:spPr>
            <p:txBody>
              <a:bodyPr wrap="square" rtlCol="0">
                <a:spAutoFit/>
              </a:bodyPr>
              <a:lstStyle/>
              <a:p>
                <a:pPr algn="ctr"/>
                <a:endParaRPr lang="pt-BR" sz="3600" b="1" dirty="0">
                  <a:solidFill>
                    <a:schemeClr val="bg1"/>
                  </a:solidFill>
                  <a:latin typeface="Georgia" panose="02040502050405020303" pitchFamily="18" charset="0"/>
                </a:endParaRPr>
              </a:p>
            </p:txBody>
          </p:sp>
        </p:grpSp>
        <p:sp>
          <p:nvSpPr>
            <p:cNvPr id="4" name="TextBox 3">
              <a:extLst>
                <a:ext uri="{FF2B5EF4-FFF2-40B4-BE49-F238E27FC236}">
                  <a16:creationId xmlns:a16="http://schemas.microsoft.com/office/drawing/2014/main" xmlns="" id="{DAD6974C-18AC-438F-936C-B68862E1D5BE}"/>
                </a:ext>
              </a:extLst>
            </p:cNvPr>
            <p:cNvSpPr txBox="1"/>
            <p:nvPr/>
          </p:nvSpPr>
          <p:spPr>
            <a:xfrm>
              <a:off x="1691680" y="404664"/>
              <a:ext cx="6048672" cy="584775"/>
            </a:xfrm>
            <a:prstGeom prst="rect">
              <a:avLst/>
            </a:prstGeom>
            <a:noFill/>
          </p:spPr>
          <p:txBody>
            <a:bodyPr wrap="square" rtlCol="0">
              <a:spAutoFit/>
            </a:bodyPr>
            <a:lstStyle/>
            <a:p>
              <a:pPr algn="ctr"/>
              <a:r>
                <a:rPr lang="en-US" sz="3200" b="1" dirty="0" err="1">
                  <a:solidFill>
                    <a:schemeClr val="bg1"/>
                  </a:solidFill>
                </a:rPr>
                <a:t>Prote</a:t>
              </a:r>
              <a:r>
                <a:rPr lang="pt-BR" sz="3200" b="1" dirty="0">
                  <a:solidFill>
                    <a:schemeClr val="bg1"/>
                  </a:solidFill>
                </a:rPr>
                <a:t>ína solúvel</a:t>
              </a:r>
              <a:endParaRPr lang="en-US" sz="3200" b="1" dirty="0">
                <a:solidFill>
                  <a:schemeClr val="bg1"/>
                </a:solidFill>
              </a:endParaRPr>
            </a:p>
          </p:txBody>
        </p:sp>
      </p:grpSp>
      <p:sp>
        <p:nvSpPr>
          <p:cNvPr id="16" name="CaixaDeTexto 15"/>
          <p:cNvSpPr txBox="1"/>
          <p:nvPr/>
        </p:nvSpPr>
        <p:spPr>
          <a:xfrm>
            <a:off x="6974770" y="5661248"/>
            <a:ext cx="1661224" cy="338554"/>
          </a:xfrm>
          <a:prstGeom prst="rect">
            <a:avLst/>
          </a:prstGeom>
          <a:noFill/>
        </p:spPr>
        <p:txBody>
          <a:bodyPr wrap="none" rtlCol="0">
            <a:spAutoFit/>
          </a:bodyPr>
          <a:lstStyle/>
          <a:p>
            <a:pPr fontAlgn="base">
              <a:spcBef>
                <a:spcPct val="0"/>
              </a:spcBef>
              <a:spcAft>
                <a:spcPct val="0"/>
              </a:spcAft>
            </a:pPr>
            <a:r>
              <a:rPr lang="pt-BR" sz="1600" b="1" dirty="0">
                <a:solidFill>
                  <a:srgbClr val="000000"/>
                </a:solidFill>
              </a:rPr>
              <a:t>Fernandes (2014)</a:t>
            </a:r>
          </a:p>
        </p:txBody>
      </p:sp>
    </p:spTree>
    <p:extLst>
      <p:ext uri="{BB962C8B-B14F-4D97-AF65-F5344CB8AC3E}">
        <p14:creationId xmlns:p14="http://schemas.microsoft.com/office/powerpoint/2010/main" val="154148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p:nvPr>
            <p:extLst/>
          </p:nvPr>
        </p:nvGraphicFramePr>
        <p:xfrm>
          <a:off x="539552" y="1340768"/>
          <a:ext cx="7955988" cy="3959960"/>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xmlns="" id="{BC3AFCE9-B645-4163-BB0E-B6E317C012D1}"/>
              </a:ext>
            </a:extLst>
          </p:cNvPr>
          <p:cNvGrpSpPr/>
          <p:nvPr/>
        </p:nvGrpSpPr>
        <p:grpSpPr>
          <a:xfrm>
            <a:off x="331621" y="238479"/>
            <a:ext cx="8480759" cy="801858"/>
            <a:chOff x="331621" y="266614"/>
            <a:chExt cx="8480759" cy="801858"/>
          </a:xfrm>
        </p:grpSpPr>
        <p:grpSp>
          <p:nvGrpSpPr>
            <p:cNvPr id="11" name="Agrupar 33">
              <a:extLst>
                <a:ext uri="{FF2B5EF4-FFF2-40B4-BE49-F238E27FC236}">
                  <a16:creationId xmlns:a16="http://schemas.microsoft.com/office/drawing/2014/main" xmlns="" id="{3430336B-B501-4B73-AA7D-290F21BE1622}"/>
                </a:ext>
              </a:extLst>
            </p:cNvPr>
            <p:cNvGrpSpPr/>
            <p:nvPr/>
          </p:nvGrpSpPr>
          <p:grpSpPr>
            <a:xfrm>
              <a:off x="331621" y="266614"/>
              <a:ext cx="8480759" cy="801858"/>
              <a:chOff x="388808" y="225084"/>
              <a:chExt cx="11307678" cy="1069144"/>
            </a:xfrm>
          </p:grpSpPr>
          <p:sp>
            <p:nvSpPr>
              <p:cNvPr id="13" name="Retângulo: Cantos Diagonais Arredondados 35">
                <a:extLst>
                  <a:ext uri="{FF2B5EF4-FFF2-40B4-BE49-F238E27FC236}">
                    <a16:creationId xmlns:a16="http://schemas.microsoft.com/office/drawing/2014/main" xmlns="" id="{38A11A70-C57A-44A1-BADD-F21399AF64C7}"/>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b="1"/>
              </a:p>
            </p:txBody>
          </p:sp>
          <p:pic>
            <p:nvPicPr>
              <p:cNvPr id="14" name="Imagem 36">
                <a:extLst>
                  <a:ext uri="{FF2B5EF4-FFF2-40B4-BE49-F238E27FC236}">
                    <a16:creationId xmlns:a16="http://schemas.microsoft.com/office/drawing/2014/main" xmlns="" id="{C11A3898-A927-4B6C-A29C-9F9EDA43B465}"/>
                  </a:ext>
                </a:extLst>
              </p:cNvPr>
              <p:cNvPicPr>
                <a:picLocks noChangeAspect="1"/>
              </p:cNvPicPr>
              <p:nvPr/>
            </p:nvPicPr>
            <p:blipFill>
              <a:blip r:embed="rId4"/>
              <a:stretch>
                <a:fillRect/>
              </a:stretch>
            </p:blipFill>
            <p:spPr>
              <a:xfrm>
                <a:off x="388808" y="225084"/>
                <a:ext cx="767736" cy="1069144"/>
              </a:xfrm>
              <a:prstGeom prst="rect">
                <a:avLst/>
              </a:prstGeom>
            </p:spPr>
          </p:pic>
          <p:pic>
            <p:nvPicPr>
              <p:cNvPr id="15" name="Picture 2" descr="C:\Users\Joao Daniel\Downloads\QCF_USA.jpg">
                <a:extLst>
                  <a:ext uri="{FF2B5EF4-FFF2-40B4-BE49-F238E27FC236}">
                    <a16:creationId xmlns:a16="http://schemas.microsoft.com/office/drawing/2014/main" xmlns="" id="{E61C0B4C-428D-423A-9934-75BF224DC5AD}"/>
                  </a:ext>
                </a:extLst>
              </p:cNvPr>
              <p:cNvPicPr>
                <a:picLocks noChangeAspect="1" noChangeArrowheads="1"/>
              </p:cNvPicPr>
              <p:nvPr/>
            </p:nvPicPr>
            <p:blipFill>
              <a:blip r:embed="rId5"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6" name="CaixaDeTexto 40">
                <a:extLst>
                  <a:ext uri="{FF2B5EF4-FFF2-40B4-BE49-F238E27FC236}">
                    <a16:creationId xmlns:a16="http://schemas.microsoft.com/office/drawing/2014/main" xmlns="" id="{F1B96DC5-E103-476A-A4DE-9A9E1F0BCBEB}"/>
                  </a:ext>
                </a:extLst>
              </p:cNvPr>
              <p:cNvSpPr txBox="1"/>
              <p:nvPr/>
            </p:nvSpPr>
            <p:spPr>
              <a:xfrm>
                <a:off x="1674055" y="301612"/>
                <a:ext cx="8679767" cy="800219"/>
              </a:xfrm>
              <a:prstGeom prst="rect">
                <a:avLst/>
              </a:prstGeom>
              <a:noFill/>
            </p:spPr>
            <p:txBody>
              <a:bodyPr wrap="square" rtlCol="0">
                <a:spAutoFit/>
              </a:bodyPr>
              <a:lstStyle/>
              <a:p>
                <a:pPr algn="ctr"/>
                <a:endParaRPr lang="pt-BR" sz="3300" b="1" dirty="0">
                  <a:solidFill>
                    <a:schemeClr val="bg1"/>
                  </a:solidFill>
                  <a:latin typeface="Georgia" panose="02040502050405020303" pitchFamily="18" charset="0"/>
                </a:endParaRPr>
              </a:p>
            </p:txBody>
          </p:sp>
        </p:grpSp>
        <p:sp>
          <p:nvSpPr>
            <p:cNvPr id="12" name="TextBox 11">
              <a:extLst>
                <a:ext uri="{FF2B5EF4-FFF2-40B4-BE49-F238E27FC236}">
                  <a16:creationId xmlns:a16="http://schemas.microsoft.com/office/drawing/2014/main" xmlns="" id="{B2516B24-8FC5-4618-A1FC-AF729571A8B3}"/>
                </a:ext>
              </a:extLst>
            </p:cNvPr>
            <p:cNvSpPr txBox="1"/>
            <p:nvPr/>
          </p:nvSpPr>
          <p:spPr>
            <a:xfrm>
              <a:off x="1691680" y="404664"/>
              <a:ext cx="6048672" cy="584775"/>
            </a:xfrm>
            <a:prstGeom prst="rect">
              <a:avLst/>
            </a:prstGeom>
            <a:noFill/>
          </p:spPr>
          <p:txBody>
            <a:bodyPr wrap="square" rtlCol="0">
              <a:spAutoFit/>
            </a:bodyPr>
            <a:lstStyle/>
            <a:p>
              <a:pPr algn="ctr"/>
              <a:r>
                <a:rPr lang="pt-BR" sz="3200" b="1" dirty="0">
                  <a:solidFill>
                    <a:schemeClr val="bg1"/>
                  </a:solidFill>
                </a:rPr>
                <a:t>N</a:t>
              </a:r>
              <a:r>
                <a:rPr lang="en-US" sz="3200" b="1" dirty="0" err="1">
                  <a:solidFill>
                    <a:schemeClr val="bg1"/>
                  </a:solidFill>
                </a:rPr>
                <a:t>itrogênio</a:t>
              </a:r>
              <a:r>
                <a:rPr lang="en-US" sz="3200" b="1" dirty="0">
                  <a:solidFill>
                    <a:schemeClr val="bg1"/>
                  </a:solidFill>
                </a:rPr>
                <a:t> </a:t>
              </a:r>
              <a:r>
                <a:rPr lang="en-US" sz="3200" b="1" dirty="0" err="1">
                  <a:solidFill>
                    <a:schemeClr val="bg1"/>
                  </a:solidFill>
                </a:rPr>
                <a:t>amoniacal</a:t>
              </a:r>
              <a:endParaRPr lang="en-US" sz="3200" b="1" dirty="0">
                <a:solidFill>
                  <a:schemeClr val="bg1"/>
                </a:solidFill>
              </a:endParaRPr>
            </a:p>
          </p:txBody>
        </p:sp>
      </p:grpSp>
      <p:sp>
        <p:nvSpPr>
          <p:cNvPr id="17" name="CaixaDeTexto 16"/>
          <p:cNvSpPr txBox="1"/>
          <p:nvPr/>
        </p:nvSpPr>
        <p:spPr>
          <a:xfrm>
            <a:off x="6974770" y="5517232"/>
            <a:ext cx="1661224" cy="338554"/>
          </a:xfrm>
          <a:prstGeom prst="rect">
            <a:avLst/>
          </a:prstGeom>
          <a:noFill/>
        </p:spPr>
        <p:txBody>
          <a:bodyPr wrap="none" rtlCol="0">
            <a:spAutoFit/>
          </a:bodyPr>
          <a:lstStyle/>
          <a:p>
            <a:pPr fontAlgn="base">
              <a:spcBef>
                <a:spcPct val="0"/>
              </a:spcBef>
              <a:spcAft>
                <a:spcPct val="0"/>
              </a:spcAft>
            </a:pPr>
            <a:r>
              <a:rPr lang="pt-BR" sz="1600" b="1" dirty="0">
                <a:solidFill>
                  <a:srgbClr val="000000"/>
                </a:solidFill>
              </a:rPr>
              <a:t>Fernandes (2014)</a:t>
            </a:r>
          </a:p>
        </p:txBody>
      </p:sp>
    </p:spTree>
    <p:extLst>
      <p:ext uri="{BB962C8B-B14F-4D97-AF65-F5344CB8AC3E}">
        <p14:creationId xmlns:p14="http://schemas.microsoft.com/office/powerpoint/2010/main" val="3931071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p:nvPr>
            <p:extLst/>
          </p:nvPr>
        </p:nvGraphicFramePr>
        <p:xfrm>
          <a:off x="539552" y="1340768"/>
          <a:ext cx="7863992" cy="4103976"/>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xmlns="" id="{1E13F3A3-27A1-4067-816A-EC5F6E677EE6}"/>
              </a:ext>
            </a:extLst>
          </p:cNvPr>
          <p:cNvGrpSpPr/>
          <p:nvPr/>
        </p:nvGrpSpPr>
        <p:grpSpPr>
          <a:xfrm>
            <a:off x="331621" y="238479"/>
            <a:ext cx="8480759" cy="801858"/>
            <a:chOff x="331621" y="266614"/>
            <a:chExt cx="8480759" cy="801858"/>
          </a:xfrm>
        </p:grpSpPr>
        <p:grpSp>
          <p:nvGrpSpPr>
            <p:cNvPr id="8" name="Agrupar 33">
              <a:extLst>
                <a:ext uri="{FF2B5EF4-FFF2-40B4-BE49-F238E27FC236}">
                  <a16:creationId xmlns:a16="http://schemas.microsoft.com/office/drawing/2014/main" xmlns="" id="{09AEE030-5D5E-4DE4-B623-D27263F7CD42}"/>
                </a:ext>
              </a:extLst>
            </p:cNvPr>
            <p:cNvGrpSpPr/>
            <p:nvPr/>
          </p:nvGrpSpPr>
          <p:grpSpPr>
            <a:xfrm>
              <a:off x="331621" y="266614"/>
              <a:ext cx="8480759" cy="801858"/>
              <a:chOff x="388808" y="225084"/>
              <a:chExt cx="11307678" cy="1069144"/>
            </a:xfrm>
          </p:grpSpPr>
          <p:sp>
            <p:nvSpPr>
              <p:cNvPr id="12" name="Retângulo: Cantos Diagonais Arredondados 35">
                <a:extLst>
                  <a:ext uri="{FF2B5EF4-FFF2-40B4-BE49-F238E27FC236}">
                    <a16:creationId xmlns:a16="http://schemas.microsoft.com/office/drawing/2014/main" xmlns="" id="{483C2162-0D3C-4A69-90EC-A3062537C84C}"/>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3600" b="1" dirty="0"/>
              </a:p>
            </p:txBody>
          </p:sp>
          <p:pic>
            <p:nvPicPr>
              <p:cNvPr id="13" name="Imagem 36">
                <a:extLst>
                  <a:ext uri="{FF2B5EF4-FFF2-40B4-BE49-F238E27FC236}">
                    <a16:creationId xmlns:a16="http://schemas.microsoft.com/office/drawing/2014/main" xmlns="" id="{5A9B6B42-A7D0-448B-9231-079FE9E37E08}"/>
                  </a:ext>
                </a:extLst>
              </p:cNvPr>
              <p:cNvPicPr>
                <a:picLocks noChangeAspect="1"/>
              </p:cNvPicPr>
              <p:nvPr/>
            </p:nvPicPr>
            <p:blipFill>
              <a:blip r:embed="rId4"/>
              <a:stretch>
                <a:fillRect/>
              </a:stretch>
            </p:blipFill>
            <p:spPr>
              <a:xfrm>
                <a:off x="388808" y="225084"/>
                <a:ext cx="767736" cy="1069144"/>
              </a:xfrm>
              <a:prstGeom prst="rect">
                <a:avLst/>
              </a:prstGeom>
            </p:spPr>
          </p:pic>
          <p:pic>
            <p:nvPicPr>
              <p:cNvPr id="14" name="Picture 2" descr="C:\Users\Joao Daniel\Downloads\QCF_USA.jpg">
                <a:extLst>
                  <a:ext uri="{FF2B5EF4-FFF2-40B4-BE49-F238E27FC236}">
                    <a16:creationId xmlns:a16="http://schemas.microsoft.com/office/drawing/2014/main" xmlns="" id="{CA455C0A-7E1D-4147-B4EA-59F9518F8173}"/>
                  </a:ext>
                </a:extLst>
              </p:cNvPr>
              <p:cNvPicPr>
                <a:picLocks noChangeAspect="1" noChangeArrowheads="1"/>
              </p:cNvPicPr>
              <p:nvPr/>
            </p:nvPicPr>
            <p:blipFill>
              <a:blip r:embed="rId5"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5" name="CaixaDeTexto 40">
                <a:extLst>
                  <a:ext uri="{FF2B5EF4-FFF2-40B4-BE49-F238E27FC236}">
                    <a16:creationId xmlns:a16="http://schemas.microsoft.com/office/drawing/2014/main" xmlns="" id="{696BDFDC-7702-4B31-9ADD-C17302BF1607}"/>
                  </a:ext>
                </a:extLst>
              </p:cNvPr>
              <p:cNvSpPr txBox="1"/>
              <p:nvPr/>
            </p:nvSpPr>
            <p:spPr>
              <a:xfrm>
                <a:off x="1674055" y="301612"/>
                <a:ext cx="8679767" cy="800219"/>
              </a:xfrm>
              <a:prstGeom prst="rect">
                <a:avLst/>
              </a:prstGeom>
              <a:noFill/>
            </p:spPr>
            <p:txBody>
              <a:bodyPr wrap="square" rtlCol="0">
                <a:spAutoFit/>
              </a:bodyPr>
              <a:lstStyle/>
              <a:p>
                <a:pPr algn="ctr"/>
                <a:endParaRPr lang="pt-BR" sz="3300" b="1" dirty="0">
                  <a:solidFill>
                    <a:schemeClr val="bg1"/>
                  </a:solidFill>
                  <a:latin typeface="Georgia" panose="02040502050405020303" pitchFamily="18" charset="0"/>
                </a:endParaRPr>
              </a:p>
            </p:txBody>
          </p:sp>
        </p:grpSp>
        <p:sp>
          <p:nvSpPr>
            <p:cNvPr id="11" name="TextBox 10">
              <a:extLst>
                <a:ext uri="{FF2B5EF4-FFF2-40B4-BE49-F238E27FC236}">
                  <a16:creationId xmlns:a16="http://schemas.microsoft.com/office/drawing/2014/main" xmlns="" id="{1DC4AC90-1D19-4006-BC63-8A83910C79E9}"/>
                </a:ext>
              </a:extLst>
            </p:cNvPr>
            <p:cNvSpPr txBox="1"/>
            <p:nvPr/>
          </p:nvSpPr>
          <p:spPr>
            <a:xfrm>
              <a:off x="1691680" y="404664"/>
              <a:ext cx="6048672" cy="584775"/>
            </a:xfrm>
            <a:prstGeom prst="rect">
              <a:avLst/>
            </a:prstGeom>
            <a:noFill/>
          </p:spPr>
          <p:txBody>
            <a:bodyPr wrap="square" rtlCol="0">
              <a:spAutoFit/>
            </a:bodyPr>
            <a:lstStyle/>
            <a:p>
              <a:pPr algn="ctr"/>
              <a:r>
                <a:rPr lang="pt-BR" sz="3200" b="1" dirty="0">
                  <a:solidFill>
                    <a:schemeClr val="bg1"/>
                  </a:solidFill>
                </a:rPr>
                <a:t>p</a:t>
              </a:r>
              <a:r>
                <a:rPr lang="en-US" sz="3200" b="1" dirty="0">
                  <a:solidFill>
                    <a:schemeClr val="bg1"/>
                  </a:solidFill>
                </a:rPr>
                <a:t>H</a:t>
              </a:r>
            </a:p>
          </p:txBody>
        </p:sp>
      </p:grpSp>
      <p:sp>
        <p:nvSpPr>
          <p:cNvPr id="16" name="CaixaDeTexto 15"/>
          <p:cNvSpPr txBox="1"/>
          <p:nvPr/>
        </p:nvSpPr>
        <p:spPr>
          <a:xfrm>
            <a:off x="6974770" y="5661248"/>
            <a:ext cx="1661224" cy="338554"/>
          </a:xfrm>
          <a:prstGeom prst="rect">
            <a:avLst/>
          </a:prstGeom>
          <a:noFill/>
        </p:spPr>
        <p:txBody>
          <a:bodyPr wrap="none" rtlCol="0">
            <a:spAutoFit/>
          </a:bodyPr>
          <a:lstStyle/>
          <a:p>
            <a:pPr fontAlgn="base">
              <a:spcBef>
                <a:spcPct val="0"/>
              </a:spcBef>
              <a:spcAft>
                <a:spcPct val="0"/>
              </a:spcAft>
            </a:pPr>
            <a:r>
              <a:rPr lang="pt-BR" sz="1600" b="1" dirty="0">
                <a:solidFill>
                  <a:srgbClr val="000000"/>
                </a:solidFill>
              </a:rPr>
              <a:t>Fernandes (2014)</a:t>
            </a:r>
          </a:p>
        </p:txBody>
      </p:sp>
    </p:spTree>
    <p:extLst>
      <p:ext uri="{BB962C8B-B14F-4D97-AF65-F5344CB8AC3E}">
        <p14:creationId xmlns:p14="http://schemas.microsoft.com/office/powerpoint/2010/main" val="1386389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p:cNvGraphicFramePr/>
          <p:nvPr>
            <p:extLst/>
          </p:nvPr>
        </p:nvGraphicFramePr>
        <p:xfrm>
          <a:off x="683568" y="1340768"/>
          <a:ext cx="7920880" cy="4032448"/>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xmlns="" id="{D70A0BCE-1EA4-4E66-A880-3DB1A19EE4E6}"/>
              </a:ext>
            </a:extLst>
          </p:cNvPr>
          <p:cNvGrpSpPr/>
          <p:nvPr/>
        </p:nvGrpSpPr>
        <p:grpSpPr>
          <a:xfrm>
            <a:off x="331621" y="238479"/>
            <a:ext cx="8480759" cy="801858"/>
            <a:chOff x="331621" y="266614"/>
            <a:chExt cx="8480759" cy="801858"/>
          </a:xfrm>
        </p:grpSpPr>
        <p:grpSp>
          <p:nvGrpSpPr>
            <p:cNvPr id="10" name="Agrupar 33">
              <a:extLst>
                <a:ext uri="{FF2B5EF4-FFF2-40B4-BE49-F238E27FC236}">
                  <a16:creationId xmlns:a16="http://schemas.microsoft.com/office/drawing/2014/main" xmlns="" id="{8B8D8F2E-2685-41FA-8940-8689F24E53C1}"/>
                </a:ext>
              </a:extLst>
            </p:cNvPr>
            <p:cNvGrpSpPr/>
            <p:nvPr/>
          </p:nvGrpSpPr>
          <p:grpSpPr>
            <a:xfrm>
              <a:off x="331621" y="266614"/>
              <a:ext cx="8480759" cy="801858"/>
              <a:chOff x="388808" y="225084"/>
              <a:chExt cx="11307678" cy="1069144"/>
            </a:xfrm>
          </p:grpSpPr>
          <p:sp>
            <p:nvSpPr>
              <p:cNvPr id="12" name="Retângulo: Cantos Diagonais Arredondados 35">
                <a:extLst>
                  <a:ext uri="{FF2B5EF4-FFF2-40B4-BE49-F238E27FC236}">
                    <a16:creationId xmlns:a16="http://schemas.microsoft.com/office/drawing/2014/main" xmlns="" id="{F20343DE-C052-4AD6-8BAE-6DD70B57FD13}"/>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b="1"/>
              </a:p>
            </p:txBody>
          </p:sp>
          <p:pic>
            <p:nvPicPr>
              <p:cNvPr id="13" name="Imagem 36">
                <a:extLst>
                  <a:ext uri="{FF2B5EF4-FFF2-40B4-BE49-F238E27FC236}">
                    <a16:creationId xmlns:a16="http://schemas.microsoft.com/office/drawing/2014/main" xmlns="" id="{BAAEA4FB-FDAC-4705-A6DB-AFD175FBD75A}"/>
                  </a:ext>
                </a:extLst>
              </p:cNvPr>
              <p:cNvPicPr>
                <a:picLocks noChangeAspect="1"/>
              </p:cNvPicPr>
              <p:nvPr/>
            </p:nvPicPr>
            <p:blipFill>
              <a:blip r:embed="rId4"/>
              <a:stretch>
                <a:fillRect/>
              </a:stretch>
            </p:blipFill>
            <p:spPr>
              <a:xfrm>
                <a:off x="388808" y="225084"/>
                <a:ext cx="767736" cy="1069144"/>
              </a:xfrm>
              <a:prstGeom prst="rect">
                <a:avLst/>
              </a:prstGeom>
            </p:spPr>
          </p:pic>
          <p:pic>
            <p:nvPicPr>
              <p:cNvPr id="14" name="Picture 2" descr="C:\Users\Joao Daniel\Downloads\QCF_USA.jpg">
                <a:extLst>
                  <a:ext uri="{FF2B5EF4-FFF2-40B4-BE49-F238E27FC236}">
                    <a16:creationId xmlns:a16="http://schemas.microsoft.com/office/drawing/2014/main" xmlns="" id="{739AA92C-9B52-456D-AE86-D69ABBE6593F}"/>
                  </a:ext>
                </a:extLst>
              </p:cNvPr>
              <p:cNvPicPr>
                <a:picLocks noChangeAspect="1" noChangeArrowheads="1"/>
              </p:cNvPicPr>
              <p:nvPr/>
            </p:nvPicPr>
            <p:blipFill>
              <a:blip r:embed="rId5"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5" name="CaixaDeTexto 40">
                <a:extLst>
                  <a:ext uri="{FF2B5EF4-FFF2-40B4-BE49-F238E27FC236}">
                    <a16:creationId xmlns:a16="http://schemas.microsoft.com/office/drawing/2014/main" xmlns="" id="{F8CF707C-CEC7-4182-AC2D-24C999097CBA}"/>
                  </a:ext>
                </a:extLst>
              </p:cNvPr>
              <p:cNvSpPr txBox="1"/>
              <p:nvPr/>
            </p:nvSpPr>
            <p:spPr>
              <a:xfrm>
                <a:off x="1674055" y="301612"/>
                <a:ext cx="8679767" cy="800219"/>
              </a:xfrm>
              <a:prstGeom prst="rect">
                <a:avLst/>
              </a:prstGeom>
              <a:noFill/>
            </p:spPr>
            <p:txBody>
              <a:bodyPr wrap="square" rtlCol="0">
                <a:spAutoFit/>
              </a:bodyPr>
              <a:lstStyle/>
              <a:p>
                <a:pPr algn="ctr"/>
                <a:endParaRPr lang="pt-BR" sz="3300" b="1" dirty="0">
                  <a:solidFill>
                    <a:schemeClr val="bg1"/>
                  </a:solidFill>
                  <a:latin typeface="Georgia" panose="02040502050405020303" pitchFamily="18" charset="0"/>
                </a:endParaRPr>
              </a:p>
            </p:txBody>
          </p:sp>
        </p:grpSp>
        <p:sp>
          <p:nvSpPr>
            <p:cNvPr id="11" name="TextBox 10">
              <a:extLst>
                <a:ext uri="{FF2B5EF4-FFF2-40B4-BE49-F238E27FC236}">
                  <a16:creationId xmlns:a16="http://schemas.microsoft.com/office/drawing/2014/main" xmlns="" id="{F00D82AC-28B1-47EB-88CE-3412BFF87A91}"/>
                </a:ext>
              </a:extLst>
            </p:cNvPr>
            <p:cNvSpPr txBox="1"/>
            <p:nvPr/>
          </p:nvSpPr>
          <p:spPr>
            <a:xfrm>
              <a:off x="1691680" y="404664"/>
              <a:ext cx="6048672" cy="584775"/>
            </a:xfrm>
            <a:prstGeom prst="rect">
              <a:avLst/>
            </a:prstGeom>
            <a:noFill/>
          </p:spPr>
          <p:txBody>
            <a:bodyPr wrap="square" rtlCol="0">
              <a:spAutoFit/>
            </a:bodyPr>
            <a:lstStyle/>
            <a:p>
              <a:pPr algn="ctr"/>
              <a:r>
                <a:rPr lang="pt-BR" sz="3200" b="1" dirty="0">
                  <a:solidFill>
                    <a:schemeClr val="bg1"/>
                  </a:solidFill>
                </a:rPr>
                <a:t>Ácido lático</a:t>
              </a:r>
              <a:endParaRPr lang="en-US" sz="3200" b="1" dirty="0">
                <a:solidFill>
                  <a:schemeClr val="bg1"/>
                </a:solidFill>
              </a:endParaRPr>
            </a:p>
          </p:txBody>
        </p:sp>
      </p:grpSp>
      <p:sp>
        <p:nvSpPr>
          <p:cNvPr id="16" name="CaixaDeTexto 15"/>
          <p:cNvSpPr txBox="1"/>
          <p:nvPr/>
        </p:nvSpPr>
        <p:spPr>
          <a:xfrm>
            <a:off x="7122480" y="5661248"/>
            <a:ext cx="1661224" cy="338554"/>
          </a:xfrm>
          <a:prstGeom prst="rect">
            <a:avLst/>
          </a:prstGeom>
          <a:noFill/>
        </p:spPr>
        <p:txBody>
          <a:bodyPr wrap="none" rtlCol="0">
            <a:spAutoFit/>
          </a:bodyPr>
          <a:lstStyle/>
          <a:p>
            <a:pPr fontAlgn="base">
              <a:spcBef>
                <a:spcPct val="0"/>
              </a:spcBef>
              <a:spcAft>
                <a:spcPct val="0"/>
              </a:spcAft>
            </a:pPr>
            <a:r>
              <a:rPr lang="pt-BR" sz="1600" b="1" dirty="0">
                <a:solidFill>
                  <a:srgbClr val="000000"/>
                </a:solidFill>
              </a:rPr>
              <a:t>Fernandes (2014)</a:t>
            </a:r>
          </a:p>
        </p:txBody>
      </p:sp>
    </p:spTree>
    <p:extLst>
      <p:ext uri="{BB962C8B-B14F-4D97-AF65-F5344CB8AC3E}">
        <p14:creationId xmlns:p14="http://schemas.microsoft.com/office/powerpoint/2010/main" val="26270780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p:cNvGraphicFramePr/>
          <p:nvPr>
            <p:extLst/>
          </p:nvPr>
        </p:nvGraphicFramePr>
        <p:xfrm>
          <a:off x="748381" y="1196752"/>
          <a:ext cx="8063999" cy="4176464"/>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xmlns="" id="{B9B81921-1C3E-4954-B0F7-3766519C0BC4}"/>
              </a:ext>
            </a:extLst>
          </p:cNvPr>
          <p:cNvGrpSpPr/>
          <p:nvPr/>
        </p:nvGrpSpPr>
        <p:grpSpPr>
          <a:xfrm>
            <a:off x="331621" y="210344"/>
            <a:ext cx="8480759" cy="801858"/>
            <a:chOff x="331621" y="266614"/>
            <a:chExt cx="8480759" cy="801858"/>
          </a:xfrm>
        </p:grpSpPr>
        <p:grpSp>
          <p:nvGrpSpPr>
            <p:cNvPr id="8" name="Agrupar 33">
              <a:extLst>
                <a:ext uri="{FF2B5EF4-FFF2-40B4-BE49-F238E27FC236}">
                  <a16:creationId xmlns:a16="http://schemas.microsoft.com/office/drawing/2014/main" xmlns="" id="{F2E2FE93-4635-4F33-AB20-3436FB80DF03}"/>
                </a:ext>
              </a:extLst>
            </p:cNvPr>
            <p:cNvGrpSpPr/>
            <p:nvPr/>
          </p:nvGrpSpPr>
          <p:grpSpPr>
            <a:xfrm>
              <a:off x="331621" y="266614"/>
              <a:ext cx="8480759" cy="801858"/>
              <a:chOff x="388808" y="225084"/>
              <a:chExt cx="11307678" cy="1069144"/>
            </a:xfrm>
          </p:grpSpPr>
          <p:sp>
            <p:nvSpPr>
              <p:cNvPr id="10" name="Retângulo: Cantos Diagonais Arredondados 35">
                <a:extLst>
                  <a:ext uri="{FF2B5EF4-FFF2-40B4-BE49-F238E27FC236}">
                    <a16:creationId xmlns:a16="http://schemas.microsoft.com/office/drawing/2014/main" xmlns="" id="{A22936CE-205B-4E1F-81B6-C3EDBCED00BA}"/>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b="1"/>
              </a:p>
            </p:txBody>
          </p:sp>
          <p:pic>
            <p:nvPicPr>
              <p:cNvPr id="11" name="Imagem 36">
                <a:extLst>
                  <a:ext uri="{FF2B5EF4-FFF2-40B4-BE49-F238E27FC236}">
                    <a16:creationId xmlns:a16="http://schemas.microsoft.com/office/drawing/2014/main" xmlns="" id="{BADB5431-712E-45FE-B409-44949C418CD6}"/>
                  </a:ext>
                </a:extLst>
              </p:cNvPr>
              <p:cNvPicPr>
                <a:picLocks noChangeAspect="1"/>
              </p:cNvPicPr>
              <p:nvPr/>
            </p:nvPicPr>
            <p:blipFill>
              <a:blip r:embed="rId4"/>
              <a:stretch>
                <a:fillRect/>
              </a:stretch>
            </p:blipFill>
            <p:spPr>
              <a:xfrm>
                <a:off x="388808" y="225084"/>
                <a:ext cx="767736" cy="1069144"/>
              </a:xfrm>
              <a:prstGeom prst="rect">
                <a:avLst/>
              </a:prstGeom>
            </p:spPr>
          </p:pic>
          <p:pic>
            <p:nvPicPr>
              <p:cNvPr id="12" name="Picture 2" descr="C:\Users\Joao Daniel\Downloads\QCF_USA.jpg">
                <a:extLst>
                  <a:ext uri="{FF2B5EF4-FFF2-40B4-BE49-F238E27FC236}">
                    <a16:creationId xmlns:a16="http://schemas.microsoft.com/office/drawing/2014/main" xmlns="" id="{05090F89-1024-4DAD-9E1B-7026BA63C697}"/>
                  </a:ext>
                </a:extLst>
              </p:cNvPr>
              <p:cNvPicPr>
                <a:picLocks noChangeAspect="1" noChangeArrowheads="1"/>
              </p:cNvPicPr>
              <p:nvPr/>
            </p:nvPicPr>
            <p:blipFill>
              <a:blip r:embed="rId5"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3" name="CaixaDeTexto 40">
                <a:extLst>
                  <a:ext uri="{FF2B5EF4-FFF2-40B4-BE49-F238E27FC236}">
                    <a16:creationId xmlns:a16="http://schemas.microsoft.com/office/drawing/2014/main" xmlns="" id="{4A714FD5-A80C-4DAD-AB01-92B0EE1BEC14}"/>
                  </a:ext>
                </a:extLst>
              </p:cNvPr>
              <p:cNvSpPr txBox="1"/>
              <p:nvPr/>
            </p:nvSpPr>
            <p:spPr>
              <a:xfrm>
                <a:off x="1674055" y="301612"/>
                <a:ext cx="8679767" cy="800219"/>
              </a:xfrm>
              <a:prstGeom prst="rect">
                <a:avLst/>
              </a:prstGeom>
              <a:noFill/>
            </p:spPr>
            <p:txBody>
              <a:bodyPr wrap="square" rtlCol="0">
                <a:spAutoFit/>
              </a:bodyPr>
              <a:lstStyle/>
              <a:p>
                <a:pPr algn="ctr"/>
                <a:endParaRPr lang="pt-BR" sz="3300" b="1" dirty="0">
                  <a:solidFill>
                    <a:schemeClr val="bg1"/>
                  </a:solidFill>
                  <a:latin typeface="Georgia" panose="02040502050405020303" pitchFamily="18" charset="0"/>
                </a:endParaRPr>
              </a:p>
            </p:txBody>
          </p:sp>
        </p:grpSp>
        <p:sp>
          <p:nvSpPr>
            <p:cNvPr id="9" name="TextBox 8">
              <a:extLst>
                <a:ext uri="{FF2B5EF4-FFF2-40B4-BE49-F238E27FC236}">
                  <a16:creationId xmlns:a16="http://schemas.microsoft.com/office/drawing/2014/main" xmlns="" id="{27425135-6169-4C69-BC3D-41E739112B41}"/>
                </a:ext>
              </a:extLst>
            </p:cNvPr>
            <p:cNvSpPr txBox="1"/>
            <p:nvPr/>
          </p:nvSpPr>
          <p:spPr>
            <a:xfrm>
              <a:off x="1691680" y="404664"/>
              <a:ext cx="6048672" cy="584775"/>
            </a:xfrm>
            <a:prstGeom prst="rect">
              <a:avLst/>
            </a:prstGeom>
            <a:noFill/>
          </p:spPr>
          <p:txBody>
            <a:bodyPr wrap="square" rtlCol="0">
              <a:spAutoFit/>
            </a:bodyPr>
            <a:lstStyle/>
            <a:p>
              <a:pPr algn="ctr"/>
              <a:r>
                <a:rPr lang="pt-BR" sz="3200" b="1" dirty="0">
                  <a:solidFill>
                    <a:schemeClr val="bg1"/>
                  </a:solidFill>
                </a:rPr>
                <a:t>Ácido acético</a:t>
              </a:r>
              <a:endParaRPr lang="en-US" sz="3200" b="1" dirty="0">
                <a:solidFill>
                  <a:schemeClr val="bg1"/>
                </a:solidFill>
              </a:endParaRPr>
            </a:p>
          </p:txBody>
        </p:sp>
      </p:grpSp>
      <p:sp>
        <p:nvSpPr>
          <p:cNvPr id="14" name="CaixaDeTexto 13"/>
          <p:cNvSpPr txBox="1"/>
          <p:nvPr/>
        </p:nvSpPr>
        <p:spPr>
          <a:xfrm>
            <a:off x="7122480" y="5589240"/>
            <a:ext cx="1661224" cy="338554"/>
          </a:xfrm>
          <a:prstGeom prst="rect">
            <a:avLst/>
          </a:prstGeom>
          <a:noFill/>
        </p:spPr>
        <p:txBody>
          <a:bodyPr wrap="none" rtlCol="0">
            <a:spAutoFit/>
          </a:bodyPr>
          <a:lstStyle/>
          <a:p>
            <a:pPr fontAlgn="base">
              <a:spcBef>
                <a:spcPct val="0"/>
              </a:spcBef>
              <a:spcAft>
                <a:spcPct val="0"/>
              </a:spcAft>
            </a:pPr>
            <a:r>
              <a:rPr lang="pt-BR" sz="1600" b="1" dirty="0">
                <a:solidFill>
                  <a:srgbClr val="000000"/>
                </a:solidFill>
              </a:rPr>
              <a:t>Fernandes (2014)</a:t>
            </a:r>
          </a:p>
        </p:txBody>
      </p:sp>
    </p:spTree>
    <p:extLst>
      <p:ext uri="{BB962C8B-B14F-4D97-AF65-F5344CB8AC3E}">
        <p14:creationId xmlns:p14="http://schemas.microsoft.com/office/powerpoint/2010/main" val="11465876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643192" cy="1143000"/>
          </a:xfrm>
        </p:spPr>
        <p:txBody>
          <a:bodyPr>
            <a:normAutofit fontScale="90000"/>
          </a:bodyPr>
          <a:lstStyle/>
          <a:p>
            <a:r>
              <a:rPr lang="pt-BR" dirty="0" smtClean="0"/>
              <a:t>Equipe de Qualidade e </a:t>
            </a:r>
            <a:br>
              <a:rPr lang="pt-BR" dirty="0" smtClean="0"/>
            </a:br>
            <a:r>
              <a:rPr lang="pt-BR" dirty="0" smtClean="0"/>
              <a:t>Conservação de Forragens</a:t>
            </a:r>
            <a:endParaRPr lang="pt-BR" dirty="0"/>
          </a:p>
        </p:txBody>
      </p:sp>
      <p:pic>
        <p:nvPicPr>
          <p:cNvPr id="4" name="Espaço Reservado para Conteú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1"/>
            <a:ext cx="5321565" cy="3991174"/>
          </a:xfrm>
        </p:spPr>
      </p:pic>
      <p:sp>
        <p:nvSpPr>
          <p:cNvPr id="5" name="Título 1"/>
          <p:cNvSpPr txBox="1">
            <a:spLocks/>
          </p:cNvSpPr>
          <p:nvPr/>
        </p:nvSpPr>
        <p:spPr>
          <a:xfrm>
            <a:off x="539552" y="5591375"/>
            <a:ext cx="7643192"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pt-BR" sz="2800" baseline="0" dirty="0" smtClean="0"/>
              <a:t>Departamento de Zootecnia</a:t>
            </a:r>
          </a:p>
          <a:p>
            <a:pPr fontAlgn="auto">
              <a:spcAft>
                <a:spcPts val="0"/>
              </a:spcAft>
            </a:pPr>
            <a:r>
              <a:rPr lang="pt-BR" sz="2800" baseline="0" dirty="0" smtClean="0"/>
              <a:t>Escola Superior de Agricultura “Luiz de Queiroz”</a:t>
            </a:r>
          </a:p>
          <a:p>
            <a:pPr fontAlgn="auto">
              <a:spcAft>
                <a:spcPts val="0"/>
              </a:spcAft>
            </a:pPr>
            <a:r>
              <a:rPr lang="pt-BR" sz="2800" baseline="0" dirty="0" smtClean="0"/>
              <a:t>Universidade de São Paulo</a:t>
            </a:r>
            <a:endParaRPr lang="pt-BR" sz="2800" baseline="0" dirty="0"/>
          </a:p>
        </p:txBody>
      </p:sp>
      <p:pic>
        <p:nvPicPr>
          <p:cNvPr id="9" name="Imagem 8">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404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p:cNvGraphicFramePr/>
          <p:nvPr>
            <p:extLst/>
          </p:nvPr>
        </p:nvGraphicFramePr>
        <p:xfrm>
          <a:off x="611560" y="1340768"/>
          <a:ext cx="8028138" cy="3959960"/>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xmlns="" id="{47A6A13C-5464-41F8-A42C-8AE967AF3204}"/>
              </a:ext>
            </a:extLst>
          </p:cNvPr>
          <p:cNvGrpSpPr/>
          <p:nvPr/>
        </p:nvGrpSpPr>
        <p:grpSpPr>
          <a:xfrm>
            <a:off x="331621" y="210344"/>
            <a:ext cx="8480759" cy="801858"/>
            <a:chOff x="331621" y="266614"/>
            <a:chExt cx="8480759" cy="801858"/>
          </a:xfrm>
        </p:grpSpPr>
        <p:grpSp>
          <p:nvGrpSpPr>
            <p:cNvPr id="10" name="Agrupar 33">
              <a:extLst>
                <a:ext uri="{FF2B5EF4-FFF2-40B4-BE49-F238E27FC236}">
                  <a16:creationId xmlns:a16="http://schemas.microsoft.com/office/drawing/2014/main" xmlns="" id="{B63D202E-C852-4B58-9CB8-0E114F724907}"/>
                </a:ext>
              </a:extLst>
            </p:cNvPr>
            <p:cNvGrpSpPr/>
            <p:nvPr/>
          </p:nvGrpSpPr>
          <p:grpSpPr>
            <a:xfrm>
              <a:off x="331621" y="266614"/>
              <a:ext cx="8480759" cy="801858"/>
              <a:chOff x="388808" y="225084"/>
              <a:chExt cx="11307678" cy="1069144"/>
            </a:xfrm>
          </p:grpSpPr>
          <p:sp>
            <p:nvSpPr>
              <p:cNvPr id="14" name="Retângulo: Cantos Diagonais Arredondados 35">
                <a:extLst>
                  <a:ext uri="{FF2B5EF4-FFF2-40B4-BE49-F238E27FC236}">
                    <a16:creationId xmlns:a16="http://schemas.microsoft.com/office/drawing/2014/main" xmlns="" id="{AB132DDD-1149-4498-A58E-B37DF98B4B63}"/>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b="1"/>
              </a:p>
            </p:txBody>
          </p:sp>
          <p:pic>
            <p:nvPicPr>
              <p:cNvPr id="15" name="Imagem 36">
                <a:extLst>
                  <a:ext uri="{FF2B5EF4-FFF2-40B4-BE49-F238E27FC236}">
                    <a16:creationId xmlns:a16="http://schemas.microsoft.com/office/drawing/2014/main" xmlns="" id="{356B2803-EC3E-4FAE-B371-A9A971D414AC}"/>
                  </a:ext>
                </a:extLst>
              </p:cNvPr>
              <p:cNvPicPr>
                <a:picLocks noChangeAspect="1"/>
              </p:cNvPicPr>
              <p:nvPr/>
            </p:nvPicPr>
            <p:blipFill>
              <a:blip r:embed="rId4"/>
              <a:stretch>
                <a:fillRect/>
              </a:stretch>
            </p:blipFill>
            <p:spPr>
              <a:xfrm>
                <a:off x="388808" y="225084"/>
                <a:ext cx="767736" cy="1069144"/>
              </a:xfrm>
              <a:prstGeom prst="rect">
                <a:avLst/>
              </a:prstGeom>
            </p:spPr>
          </p:pic>
          <p:pic>
            <p:nvPicPr>
              <p:cNvPr id="16" name="Picture 2" descr="C:\Users\Joao Daniel\Downloads\QCF_USA.jpg">
                <a:extLst>
                  <a:ext uri="{FF2B5EF4-FFF2-40B4-BE49-F238E27FC236}">
                    <a16:creationId xmlns:a16="http://schemas.microsoft.com/office/drawing/2014/main" xmlns="" id="{D64958A7-B462-4F4C-94D1-C5055791136C}"/>
                  </a:ext>
                </a:extLst>
              </p:cNvPr>
              <p:cNvPicPr>
                <a:picLocks noChangeAspect="1" noChangeArrowheads="1"/>
              </p:cNvPicPr>
              <p:nvPr/>
            </p:nvPicPr>
            <p:blipFill>
              <a:blip r:embed="rId5"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7" name="CaixaDeTexto 40">
                <a:extLst>
                  <a:ext uri="{FF2B5EF4-FFF2-40B4-BE49-F238E27FC236}">
                    <a16:creationId xmlns:a16="http://schemas.microsoft.com/office/drawing/2014/main" xmlns="" id="{E70624FE-82F5-4BCE-BBAC-31C1E415AADF}"/>
                  </a:ext>
                </a:extLst>
              </p:cNvPr>
              <p:cNvSpPr txBox="1"/>
              <p:nvPr/>
            </p:nvSpPr>
            <p:spPr>
              <a:xfrm>
                <a:off x="1674055" y="301612"/>
                <a:ext cx="8679767" cy="800219"/>
              </a:xfrm>
              <a:prstGeom prst="rect">
                <a:avLst/>
              </a:prstGeom>
              <a:noFill/>
            </p:spPr>
            <p:txBody>
              <a:bodyPr wrap="square" rtlCol="0">
                <a:spAutoFit/>
              </a:bodyPr>
              <a:lstStyle/>
              <a:p>
                <a:pPr algn="ctr"/>
                <a:endParaRPr lang="pt-BR" sz="3300" b="1" dirty="0">
                  <a:solidFill>
                    <a:schemeClr val="bg1"/>
                  </a:solidFill>
                  <a:latin typeface="Georgia" panose="02040502050405020303" pitchFamily="18" charset="0"/>
                </a:endParaRPr>
              </a:p>
            </p:txBody>
          </p:sp>
        </p:grpSp>
        <p:sp>
          <p:nvSpPr>
            <p:cNvPr id="13" name="TextBox 12">
              <a:extLst>
                <a:ext uri="{FF2B5EF4-FFF2-40B4-BE49-F238E27FC236}">
                  <a16:creationId xmlns:a16="http://schemas.microsoft.com/office/drawing/2014/main" xmlns="" id="{751A3F53-5A84-44FE-A7A4-1B7C7F80478B}"/>
                </a:ext>
              </a:extLst>
            </p:cNvPr>
            <p:cNvSpPr txBox="1"/>
            <p:nvPr/>
          </p:nvSpPr>
          <p:spPr>
            <a:xfrm>
              <a:off x="1691680" y="404664"/>
              <a:ext cx="6048672" cy="584775"/>
            </a:xfrm>
            <a:prstGeom prst="rect">
              <a:avLst/>
            </a:prstGeom>
            <a:noFill/>
          </p:spPr>
          <p:txBody>
            <a:bodyPr wrap="square" rtlCol="0">
              <a:spAutoFit/>
            </a:bodyPr>
            <a:lstStyle/>
            <a:p>
              <a:pPr algn="ctr"/>
              <a:r>
                <a:rPr lang="pt-BR" sz="3200" b="1" dirty="0">
                  <a:solidFill>
                    <a:schemeClr val="bg1"/>
                  </a:solidFill>
                </a:rPr>
                <a:t>Ácido butírico</a:t>
              </a:r>
              <a:endParaRPr lang="en-US" sz="3200" b="1" dirty="0">
                <a:solidFill>
                  <a:schemeClr val="bg1"/>
                </a:solidFill>
              </a:endParaRPr>
            </a:p>
          </p:txBody>
        </p:sp>
      </p:grpSp>
      <p:sp>
        <p:nvSpPr>
          <p:cNvPr id="11" name="CaixaDeTexto 10"/>
          <p:cNvSpPr txBox="1"/>
          <p:nvPr/>
        </p:nvSpPr>
        <p:spPr>
          <a:xfrm>
            <a:off x="6974770" y="5517232"/>
            <a:ext cx="1661224" cy="338554"/>
          </a:xfrm>
          <a:prstGeom prst="rect">
            <a:avLst/>
          </a:prstGeom>
          <a:noFill/>
        </p:spPr>
        <p:txBody>
          <a:bodyPr wrap="none" rtlCol="0">
            <a:spAutoFit/>
          </a:bodyPr>
          <a:lstStyle/>
          <a:p>
            <a:pPr fontAlgn="base">
              <a:spcBef>
                <a:spcPct val="0"/>
              </a:spcBef>
              <a:spcAft>
                <a:spcPct val="0"/>
              </a:spcAft>
            </a:pPr>
            <a:r>
              <a:rPr lang="pt-BR" sz="1600" b="1" dirty="0">
                <a:solidFill>
                  <a:srgbClr val="000000"/>
                </a:solidFill>
              </a:rPr>
              <a:t>Fernandes (2014)</a:t>
            </a:r>
          </a:p>
        </p:txBody>
      </p:sp>
    </p:spTree>
    <p:extLst>
      <p:ext uri="{BB962C8B-B14F-4D97-AF65-F5344CB8AC3E}">
        <p14:creationId xmlns:p14="http://schemas.microsoft.com/office/powerpoint/2010/main" val="897715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p:nvPr>
            <p:extLst/>
          </p:nvPr>
        </p:nvGraphicFramePr>
        <p:xfrm>
          <a:off x="467544" y="1196752"/>
          <a:ext cx="8064896" cy="4320480"/>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xmlns="" id="{5D323F97-F15E-473B-9B6B-5DF9CE18BE81}"/>
              </a:ext>
            </a:extLst>
          </p:cNvPr>
          <p:cNvGrpSpPr/>
          <p:nvPr/>
        </p:nvGrpSpPr>
        <p:grpSpPr>
          <a:xfrm>
            <a:off x="331621" y="210344"/>
            <a:ext cx="8480759" cy="801858"/>
            <a:chOff x="331621" y="266614"/>
            <a:chExt cx="8480759" cy="801858"/>
          </a:xfrm>
        </p:grpSpPr>
        <p:grpSp>
          <p:nvGrpSpPr>
            <p:cNvPr id="11" name="Agrupar 33">
              <a:extLst>
                <a:ext uri="{FF2B5EF4-FFF2-40B4-BE49-F238E27FC236}">
                  <a16:creationId xmlns:a16="http://schemas.microsoft.com/office/drawing/2014/main" xmlns="" id="{63603E13-505D-4D97-8D76-FAC4D3F730A0}"/>
                </a:ext>
              </a:extLst>
            </p:cNvPr>
            <p:cNvGrpSpPr/>
            <p:nvPr/>
          </p:nvGrpSpPr>
          <p:grpSpPr>
            <a:xfrm>
              <a:off x="331621" y="266614"/>
              <a:ext cx="8480759" cy="801858"/>
              <a:chOff x="388808" y="225084"/>
              <a:chExt cx="11307678" cy="1069144"/>
            </a:xfrm>
          </p:grpSpPr>
          <p:sp>
            <p:nvSpPr>
              <p:cNvPr id="13" name="Retângulo: Cantos Diagonais Arredondados 35">
                <a:extLst>
                  <a:ext uri="{FF2B5EF4-FFF2-40B4-BE49-F238E27FC236}">
                    <a16:creationId xmlns:a16="http://schemas.microsoft.com/office/drawing/2014/main" xmlns="" id="{40AE0854-EF89-48CC-9F09-A4BB3F47A2F4}"/>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b="1"/>
              </a:p>
            </p:txBody>
          </p:sp>
          <p:pic>
            <p:nvPicPr>
              <p:cNvPr id="14" name="Imagem 36">
                <a:extLst>
                  <a:ext uri="{FF2B5EF4-FFF2-40B4-BE49-F238E27FC236}">
                    <a16:creationId xmlns:a16="http://schemas.microsoft.com/office/drawing/2014/main" xmlns="" id="{7FB1FE7B-A5C6-443F-8223-0C70DE46E49D}"/>
                  </a:ext>
                </a:extLst>
              </p:cNvPr>
              <p:cNvPicPr>
                <a:picLocks noChangeAspect="1"/>
              </p:cNvPicPr>
              <p:nvPr/>
            </p:nvPicPr>
            <p:blipFill>
              <a:blip r:embed="rId4"/>
              <a:stretch>
                <a:fillRect/>
              </a:stretch>
            </p:blipFill>
            <p:spPr>
              <a:xfrm>
                <a:off x="388808" y="225084"/>
                <a:ext cx="767736" cy="1069144"/>
              </a:xfrm>
              <a:prstGeom prst="rect">
                <a:avLst/>
              </a:prstGeom>
            </p:spPr>
          </p:pic>
          <p:pic>
            <p:nvPicPr>
              <p:cNvPr id="15" name="Picture 2" descr="C:\Users\Joao Daniel\Downloads\QCF_USA.jpg">
                <a:extLst>
                  <a:ext uri="{FF2B5EF4-FFF2-40B4-BE49-F238E27FC236}">
                    <a16:creationId xmlns:a16="http://schemas.microsoft.com/office/drawing/2014/main" xmlns="" id="{14DFFD2D-C134-4C9C-87D4-F17906F8DA34}"/>
                  </a:ext>
                </a:extLst>
              </p:cNvPr>
              <p:cNvPicPr>
                <a:picLocks noChangeAspect="1" noChangeArrowheads="1"/>
              </p:cNvPicPr>
              <p:nvPr/>
            </p:nvPicPr>
            <p:blipFill>
              <a:blip r:embed="rId5"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6" name="CaixaDeTexto 40">
                <a:extLst>
                  <a:ext uri="{FF2B5EF4-FFF2-40B4-BE49-F238E27FC236}">
                    <a16:creationId xmlns:a16="http://schemas.microsoft.com/office/drawing/2014/main" xmlns="" id="{C90AB96F-5C10-4271-878E-76F4580CD522}"/>
                  </a:ext>
                </a:extLst>
              </p:cNvPr>
              <p:cNvSpPr txBox="1"/>
              <p:nvPr/>
            </p:nvSpPr>
            <p:spPr>
              <a:xfrm>
                <a:off x="1674055" y="301612"/>
                <a:ext cx="8679767" cy="800219"/>
              </a:xfrm>
              <a:prstGeom prst="rect">
                <a:avLst/>
              </a:prstGeom>
              <a:noFill/>
            </p:spPr>
            <p:txBody>
              <a:bodyPr wrap="square" rtlCol="0">
                <a:spAutoFit/>
              </a:bodyPr>
              <a:lstStyle/>
              <a:p>
                <a:pPr algn="ctr"/>
                <a:endParaRPr lang="pt-BR" sz="3300" b="1" dirty="0">
                  <a:solidFill>
                    <a:schemeClr val="bg1"/>
                  </a:solidFill>
                  <a:latin typeface="Georgia" panose="02040502050405020303" pitchFamily="18" charset="0"/>
                </a:endParaRPr>
              </a:p>
            </p:txBody>
          </p:sp>
        </p:grpSp>
        <p:sp>
          <p:nvSpPr>
            <p:cNvPr id="12" name="TextBox 11">
              <a:extLst>
                <a:ext uri="{FF2B5EF4-FFF2-40B4-BE49-F238E27FC236}">
                  <a16:creationId xmlns:a16="http://schemas.microsoft.com/office/drawing/2014/main" xmlns="" id="{DA1AD0F0-519A-47BD-B53E-E2DB12C938AB}"/>
                </a:ext>
              </a:extLst>
            </p:cNvPr>
            <p:cNvSpPr txBox="1"/>
            <p:nvPr/>
          </p:nvSpPr>
          <p:spPr>
            <a:xfrm>
              <a:off x="1691680" y="404664"/>
              <a:ext cx="6048672" cy="584775"/>
            </a:xfrm>
            <a:prstGeom prst="rect">
              <a:avLst/>
            </a:prstGeom>
            <a:noFill/>
          </p:spPr>
          <p:txBody>
            <a:bodyPr wrap="square" rtlCol="0">
              <a:spAutoFit/>
            </a:bodyPr>
            <a:lstStyle/>
            <a:p>
              <a:pPr algn="ctr"/>
              <a:r>
                <a:rPr lang="pt-BR" sz="3200" b="1" dirty="0">
                  <a:solidFill>
                    <a:schemeClr val="bg1"/>
                  </a:solidFill>
                </a:rPr>
                <a:t>Perda de MS</a:t>
              </a:r>
              <a:endParaRPr lang="en-US" sz="3200" b="1" dirty="0">
                <a:solidFill>
                  <a:schemeClr val="bg1"/>
                </a:solidFill>
              </a:endParaRPr>
            </a:p>
          </p:txBody>
        </p:sp>
      </p:grpSp>
      <p:sp>
        <p:nvSpPr>
          <p:cNvPr id="17" name="CaixaDeTexto 16"/>
          <p:cNvSpPr txBox="1"/>
          <p:nvPr/>
        </p:nvSpPr>
        <p:spPr>
          <a:xfrm>
            <a:off x="6909740" y="5661248"/>
            <a:ext cx="1661224" cy="338554"/>
          </a:xfrm>
          <a:prstGeom prst="rect">
            <a:avLst/>
          </a:prstGeom>
          <a:noFill/>
        </p:spPr>
        <p:txBody>
          <a:bodyPr wrap="none" rtlCol="0">
            <a:spAutoFit/>
          </a:bodyPr>
          <a:lstStyle/>
          <a:p>
            <a:pPr fontAlgn="base">
              <a:spcBef>
                <a:spcPct val="0"/>
              </a:spcBef>
              <a:spcAft>
                <a:spcPct val="0"/>
              </a:spcAft>
            </a:pPr>
            <a:r>
              <a:rPr lang="pt-BR" sz="1600" b="1" dirty="0">
                <a:solidFill>
                  <a:srgbClr val="000000"/>
                </a:solidFill>
              </a:rPr>
              <a:t>Fernandes (2014)</a:t>
            </a:r>
          </a:p>
        </p:txBody>
      </p:sp>
    </p:spTree>
    <p:extLst>
      <p:ext uri="{BB962C8B-B14F-4D97-AF65-F5344CB8AC3E}">
        <p14:creationId xmlns:p14="http://schemas.microsoft.com/office/powerpoint/2010/main" val="2320897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p:cNvGraphicFramePr/>
          <p:nvPr>
            <p:extLst/>
          </p:nvPr>
        </p:nvGraphicFramePr>
        <p:xfrm>
          <a:off x="539552" y="1340768"/>
          <a:ext cx="8005598" cy="4104456"/>
        </p:xfrm>
        <a:graphic>
          <a:graphicData uri="http://schemas.openxmlformats.org/drawingml/2006/chart">
            <c:chart xmlns:c="http://schemas.openxmlformats.org/drawingml/2006/chart" xmlns:r="http://schemas.openxmlformats.org/officeDocument/2006/relationships" r:id="rId3"/>
          </a:graphicData>
        </a:graphic>
      </p:graphicFrame>
      <p:sp>
        <p:nvSpPr>
          <p:cNvPr id="2" name="CaixaDeTexto 1"/>
          <p:cNvSpPr txBox="1"/>
          <p:nvPr/>
        </p:nvSpPr>
        <p:spPr>
          <a:xfrm>
            <a:off x="5220072" y="3068960"/>
            <a:ext cx="3594317" cy="923330"/>
          </a:xfrm>
          <a:prstGeom prst="rect">
            <a:avLst/>
          </a:prstGeom>
          <a:noFill/>
        </p:spPr>
        <p:txBody>
          <a:bodyPr wrap="none" rtlCol="0">
            <a:spAutoFit/>
          </a:bodyPr>
          <a:lstStyle/>
          <a:p>
            <a:r>
              <a:rPr lang="pt-BR" dirty="0">
                <a:latin typeface="Times New Roman" panose="02020603050405020304" pitchFamily="18" charset="0"/>
                <a:cs typeface="Times New Roman" panose="02020603050405020304" pitchFamily="18" charset="0"/>
              </a:rPr>
              <a:t>Valores similares entre 60 e 120 dias</a:t>
            </a:r>
          </a:p>
          <a:p>
            <a:r>
              <a:rPr lang="pt-BR" dirty="0">
                <a:latin typeface="Times New Roman" panose="02020603050405020304" pitchFamily="18" charset="0"/>
                <a:cs typeface="Times New Roman" panose="02020603050405020304" pitchFamily="18" charset="0"/>
              </a:rPr>
              <a:t>IAC 8390 – 76%</a:t>
            </a:r>
          </a:p>
          <a:p>
            <a:r>
              <a:rPr lang="pt-BR" dirty="0">
                <a:latin typeface="Times New Roman" panose="02020603050405020304" pitchFamily="18" charset="0"/>
                <a:cs typeface="Times New Roman" panose="02020603050405020304" pitchFamily="18" charset="0"/>
              </a:rPr>
              <a:t>AG1051 – 80%</a:t>
            </a:r>
          </a:p>
        </p:txBody>
      </p:sp>
      <p:grpSp>
        <p:nvGrpSpPr>
          <p:cNvPr id="8" name="Group 7">
            <a:extLst>
              <a:ext uri="{FF2B5EF4-FFF2-40B4-BE49-F238E27FC236}">
                <a16:creationId xmlns:a16="http://schemas.microsoft.com/office/drawing/2014/main" xmlns="" id="{2968142D-3161-472B-A083-A0EED4490859}"/>
              </a:ext>
            </a:extLst>
          </p:cNvPr>
          <p:cNvGrpSpPr/>
          <p:nvPr/>
        </p:nvGrpSpPr>
        <p:grpSpPr>
          <a:xfrm>
            <a:off x="331621" y="210344"/>
            <a:ext cx="8480759" cy="801858"/>
            <a:chOff x="331621" y="266614"/>
            <a:chExt cx="8480759" cy="801858"/>
          </a:xfrm>
        </p:grpSpPr>
        <p:grpSp>
          <p:nvGrpSpPr>
            <p:cNvPr id="9" name="Agrupar 33">
              <a:extLst>
                <a:ext uri="{FF2B5EF4-FFF2-40B4-BE49-F238E27FC236}">
                  <a16:creationId xmlns:a16="http://schemas.microsoft.com/office/drawing/2014/main" xmlns="" id="{3C9FD31B-1A08-49E8-938E-919C2AD205DE}"/>
                </a:ext>
              </a:extLst>
            </p:cNvPr>
            <p:cNvGrpSpPr/>
            <p:nvPr/>
          </p:nvGrpSpPr>
          <p:grpSpPr>
            <a:xfrm>
              <a:off x="331621" y="266614"/>
              <a:ext cx="8480759" cy="801858"/>
              <a:chOff x="388808" y="225084"/>
              <a:chExt cx="11307678" cy="1069144"/>
            </a:xfrm>
          </p:grpSpPr>
          <p:sp>
            <p:nvSpPr>
              <p:cNvPr id="11" name="Retângulo: Cantos Diagonais Arredondados 35">
                <a:extLst>
                  <a:ext uri="{FF2B5EF4-FFF2-40B4-BE49-F238E27FC236}">
                    <a16:creationId xmlns:a16="http://schemas.microsoft.com/office/drawing/2014/main" xmlns="" id="{5B8FAFCF-E682-4F99-84F4-7829EF9C0EC1}"/>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b="1"/>
              </a:p>
            </p:txBody>
          </p:sp>
          <p:pic>
            <p:nvPicPr>
              <p:cNvPr id="12" name="Imagem 36">
                <a:extLst>
                  <a:ext uri="{FF2B5EF4-FFF2-40B4-BE49-F238E27FC236}">
                    <a16:creationId xmlns:a16="http://schemas.microsoft.com/office/drawing/2014/main" xmlns="" id="{D3926C8F-6DD7-47A8-9240-F518B8C3DAD2}"/>
                  </a:ext>
                </a:extLst>
              </p:cNvPr>
              <p:cNvPicPr>
                <a:picLocks noChangeAspect="1"/>
              </p:cNvPicPr>
              <p:nvPr/>
            </p:nvPicPr>
            <p:blipFill>
              <a:blip r:embed="rId4"/>
              <a:stretch>
                <a:fillRect/>
              </a:stretch>
            </p:blipFill>
            <p:spPr>
              <a:xfrm>
                <a:off x="388808" y="225084"/>
                <a:ext cx="767736" cy="1069144"/>
              </a:xfrm>
              <a:prstGeom prst="rect">
                <a:avLst/>
              </a:prstGeom>
            </p:spPr>
          </p:pic>
          <p:pic>
            <p:nvPicPr>
              <p:cNvPr id="13" name="Picture 2" descr="C:\Users\Joao Daniel\Downloads\QCF_USA.jpg">
                <a:extLst>
                  <a:ext uri="{FF2B5EF4-FFF2-40B4-BE49-F238E27FC236}">
                    <a16:creationId xmlns:a16="http://schemas.microsoft.com/office/drawing/2014/main" xmlns="" id="{BCE1C997-06A3-40B7-9743-3A97D7F8F500}"/>
                  </a:ext>
                </a:extLst>
              </p:cNvPr>
              <p:cNvPicPr>
                <a:picLocks noChangeAspect="1" noChangeArrowheads="1"/>
              </p:cNvPicPr>
              <p:nvPr/>
            </p:nvPicPr>
            <p:blipFill>
              <a:blip r:embed="rId5"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4" name="CaixaDeTexto 40">
                <a:extLst>
                  <a:ext uri="{FF2B5EF4-FFF2-40B4-BE49-F238E27FC236}">
                    <a16:creationId xmlns:a16="http://schemas.microsoft.com/office/drawing/2014/main" xmlns="" id="{0546B14F-55A3-4800-A60A-D8ADFD18008B}"/>
                  </a:ext>
                </a:extLst>
              </p:cNvPr>
              <p:cNvSpPr txBox="1"/>
              <p:nvPr/>
            </p:nvSpPr>
            <p:spPr>
              <a:xfrm>
                <a:off x="1674055" y="301612"/>
                <a:ext cx="8679767" cy="800219"/>
              </a:xfrm>
              <a:prstGeom prst="rect">
                <a:avLst/>
              </a:prstGeom>
              <a:noFill/>
            </p:spPr>
            <p:txBody>
              <a:bodyPr wrap="square" rtlCol="0">
                <a:spAutoFit/>
              </a:bodyPr>
              <a:lstStyle/>
              <a:p>
                <a:pPr algn="ctr"/>
                <a:endParaRPr lang="pt-BR" sz="3300" b="1" dirty="0">
                  <a:solidFill>
                    <a:schemeClr val="bg1"/>
                  </a:solidFill>
                  <a:latin typeface="Georgia" panose="02040502050405020303" pitchFamily="18" charset="0"/>
                </a:endParaRPr>
              </a:p>
            </p:txBody>
          </p:sp>
        </p:grpSp>
        <p:sp>
          <p:nvSpPr>
            <p:cNvPr id="10" name="TextBox 9">
              <a:extLst>
                <a:ext uri="{FF2B5EF4-FFF2-40B4-BE49-F238E27FC236}">
                  <a16:creationId xmlns:a16="http://schemas.microsoft.com/office/drawing/2014/main" xmlns="" id="{239A6392-AAFD-4C48-89C6-2B658657C07A}"/>
                </a:ext>
              </a:extLst>
            </p:cNvPr>
            <p:cNvSpPr txBox="1"/>
            <p:nvPr/>
          </p:nvSpPr>
          <p:spPr>
            <a:xfrm>
              <a:off x="1691680" y="404664"/>
              <a:ext cx="6048672" cy="584775"/>
            </a:xfrm>
            <a:prstGeom prst="rect">
              <a:avLst/>
            </a:prstGeom>
            <a:noFill/>
          </p:spPr>
          <p:txBody>
            <a:bodyPr wrap="square" rtlCol="0">
              <a:spAutoFit/>
            </a:bodyPr>
            <a:lstStyle/>
            <a:p>
              <a:pPr algn="ctr"/>
              <a:r>
                <a:rPr lang="pt-BR" sz="3200" b="1" dirty="0">
                  <a:solidFill>
                    <a:schemeClr val="bg1"/>
                  </a:solidFill>
                </a:rPr>
                <a:t>Degradabilidade da MS </a:t>
              </a:r>
              <a:endParaRPr lang="en-US" sz="3200" b="1" dirty="0">
                <a:solidFill>
                  <a:schemeClr val="bg1"/>
                </a:solidFill>
              </a:endParaRPr>
            </a:p>
          </p:txBody>
        </p:sp>
      </p:grpSp>
      <p:sp>
        <p:nvSpPr>
          <p:cNvPr id="15" name="CaixaDeTexto 14"/>
          <p:cNvSpPr txBox="1"/>
          <p:nvPr/>
        </p:nvSpPr>
        <p:spPr>
          <a:xfrm>
            <a:off x="7151156" y="5589240"/>
            <a:ext cx="1661224" cy="338554"/>
          </a:xfrm>
          <a:prstGeom prst="rect">
            <a:avLst/>
          </a:prstGeom>
          <a:noFill/>
        </p:spPr>
        <p:txBody>
          <a:bodyPr wrap="none" rtlCol="0">
            <a:spAutoFit/>
          </a:bodyPr>
          <a:lstStyle/>
          <a:p>
            <a:pPr fontAlgn="base">
              <a:spcBef>
                <a:spcPct val="0"/>
              </a:spcBef>
              <a:spcAft>
                <a:spcPct val="0"/>
              </a:spcAft>
            </a:pPr>
            <a:r>
              <a:rPr lang="pt-BR" sz="1600" b="1" dirty="0">
                <a:solidFill>
                  <a:srgbClr val="000000"/>
                </a:solidFill>
              </a:rPr>
              <a:t>Fernandes (2014)</a:t>
            </a:r>
          </a:p>
        </p:txBody>
      </p:sp>
    </p:spTree>
    <p:extLst>
      <p:ext uri="{BB962C8B-B14F-4D97-AF65-F5344CB8AC3E}">
        <p14:creationId xmlns:p14="http://schemas.microsoft.com/office/powerpoint/2010/main" val="188231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p:cNvGraphicFramePr/>
          <p:nvPr>
            <p:extLst/>
          </p:nvPr>
        </p:nvGraphicFramePr>
        <p:xfrm>
          <a:off x="683568" y="1340768"/>
          <a:ext cx="7919372" cy="4104456"/>
        </p:xfrm>
        <a:graphic>
          <a:graphicData uri="http://schemas.openxmlformats.org/drawingml/2006/chart">
            <c:chart xmlns:c="http://schemas.openxmlformats.org/drawingml/2006/chart" xmlns:r="http://schemas.openxmlformats.org/officeDocument/2006/relationships" r:id="rId3"/>
          </a:graphicData>
        </a:graphic>
      </p:graphicFrame>
      <p:sp>
        <p:nvSpPr>
          <p:cNvPr id="2" name="CaixaDeTexto 1"/>
          <p:cNvSpPr txBox="1"/>
          <p:nvPr/>
        </p:nvSpPr>
        <p:spPr>
          <a:xfrm>
            <a:off x="5990651" y="2698938"/>
            <a:ext cx="2704587" cy="646331"/>
          </a:xfrm>
          <a:prstGeom prst="rect">
            <a:avLst/>
          </a:prstGeom>
          <a:noFill/>
        </p:spPr>
        <p:txBody>
          <a:bodyPr wrap="none" rtlCol="0">
            <a:spAutoFit/>
          </a:bodyPr>
          <a:lstStyle/>
          <a:p>
            <a:pPr algn="just"/>
            <a:r>
              <a:rPr lang="pt-BR" dirty="0">
                <a:latin typeface="Times New Roman" panose="02020603050405020304" pitchFamily="18" charset="0"/>
                <a:cs typeface="Times New Roman" panose="02020603050405020304" pitchFamily="18" charset="0"/>
              </a:rPr>
              <a:t>AG 1051 – 95,71% (PI)</a:t>
            </a:r>
          </a:p>
          <a:p>
            <a:pPr algn="just"/>
            <a:r>
              <a:rPr lang="pt-BR" dirty="0">
                <a:latin typeface="Times New Roman" panose="02020603050405020304" pitchFamily="18" charset="0"/>
                <a:cs typeface="Times New Roman" panose="02020603050405020304" pitchFamily="18" charset="0"/>
              </a:rPr>
              <a:t>IAC 8390 – 90,91% (GSR)</a:t>
            </a:r>
          </a:p>
        </p:txBody>
      </p:sp>
      <p:grpSp>
        <p:nvGrpSpPr>
          <p:cNvPr id="8" name="Group 7">
            <a:extLst>
              <a:ext uri="{FF2B5EF4-FFF2-40B4-BE49-F238E27FC236}">
                <a16:creationId xmlns:a16="http://schemas.microsoft.com/office/drawing/2014/main" xmlns="" id="{A0300E14-123F-4027-BFA5-769D9531C6D2}"/>
              </a:ext>
            </a:extLst>
          </p:cNvPr>
          <p:cNvGrpSpPr/>
          <p:nvPr/>
        </p:nvGrpSpPr>
        <p:grpSpPr>
          <a:xfrm>
            <a:off x="331621" y="210344"/>
            <a:ext cx="8480759" cy="801858"/>
            <a:chOff x="331621" y="266614"/>
            <a:chExt cx="8480759" cy="801858"/>
          </a:xfrm>
        </p:grpSpPr>
        <p:grpSp>
          <p:nvGrpSpPr>
            <p:cNvPr id="9" name="Agrupar 33">
              <a:extLst>
                <a:ext uri="{FF2B5EF4-FFF2-40B4-BE49-F238E27FC236}">
                  <a16:creationId xmlns:a16="http://schemas.microsoft.com/office/drawing/2014/main" xmlns="" id="{61C900E8-2665-44F3-858C-D7C3A5758423}"/>
                </a:ext>
              </a:extLst>
            </p:cNvPr>
            <p:cNvGrpSpPr/>
            <p:nvPr/>
          </p:nvGrpSpPr>
          <p:grpSpPr>
            <a:xfrm>
              <a:off x="331621" y="266614"/>
              <a:ext cx="8480759" cy="801858"/>
              <a:chOff x="388808" y="225084"/>
              <a:chExt cx="11307678" cy="1069144"/>
            </a:xfrm>
          </p:grpSpPr>
          <p:sp>
            <p:nvSpPr>
              <p:cNvPr id="11" name="Retângulo: Cantos Diagonais Arredondados 35">
                <a:extLst>
                  <a:ext uri="{FF2B5EF4-FFF2-40B4-BE49-F238E27FC236}">
                    <a16:creationId xmlns:a16="http://schemas.microsoft.com/office/drawing/2014/main" xmlns="" id="{4BD910DE-21CB-44FD-90CF-3B73CB202F4E}"/>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b="1"/>
              </a:p>
            </p:txBody>
          </p:sp>
          <p:pic>
            <p:nvPicPr>
              <p:cNvPr id="12" name="Imagem 36">
                <a:extLst>
                  <a:ext uri="{FF2B5EF4-FFF2-40B4-BE49-F238E27FC236}">
                    <a16:creationId xmlns:a16="http://schemas.microsoft.com/office/drawing/2014/main" xmlns="" id="{7E309F0E-F818-43DD-BC09-0BE12361BA9F}"/>
                  </a:ext>
                </a:extLst>
              </p:cNvPr>
              <p:cNvPicPr>
                <a:picLocks noChangeAspect="1"/>
              </p:cNvPicPr>
              <p:nvPr/>
            </p:nvPicPr>
            <p:blipFill>
              <a:blip r:embed="rId4"/>
              <a:stretch>
                <a:fillRect/>
              </a:stretch>
            </p:blipFill>
            <p:spPr>
              <a:xfrm>
                <a:off x="388808" y="225084"/>
                <a:ext cx="767736" cy="1069144"/>
              </a:xfrm>
              <a:prstGeom prst="rect">
                <a:avLst/>
              </a:prstGeom>
            </p:spPr>
          </p:pic>
          <p:pic>
            <p:nvPicPr>
              <p:cNvPr id="13" name="Picture 2" descr="C:\Users\Joao Daniel\Downloads\QCF_USA.jpg">
                <a:extLst>
                  <a:ext uri="{FF2B5EF4-FFF2-40B4-BE49-F238E27FC236}">
                    <a16:creationId xmlns:a16="http://schemas.microsoft.com/office/drawing/2014/main" xmlns="" id="{74F8BA18-9C02-4F72-8B08-47D04A7FE395}"/>
                  </a:ext>
                </a:extLst>
              </p:cNvPr>
              <p:cNvPicPr>
                <a:picLocks noChangeAspect="1" noChangeArrowheads="1"/>
              </p:cNvPicPr>
              <p:nvPr/>
            </p:nvPicPr>
            <p:blipFill>
              <a:blip r:embed="rId5"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4" name="CaixaDeTexto 40">
                <a:extLst>
                  <a:ext uri="{FF2B5EF4-FFF2-40B4-BE49-F238E27FC236}">
                    <a16:creationId xmlns:a16="http://schemas.microsoft.com/office/drawing/2014/main" xmlns="" id="{F7DD43D6-215F-40EE-B726-91B63C975CAC}"/>
                  </a:ext>
                </a:extLst>
              </p:cNvPr>
              <p:cNvSpPr txBox="1"/>
              <p:nvPr/>
            </p:nvSpPr>
            <p:spPr>
              <a:xfrm>
                <a:off x="1674055" y="301612"/>
                <a:ext cx="8679767" cy="800219"/>
              </a:xfrm>
              <a:prstGeom prst="rect">
                <a:avLst/>
              </a:prstGeom>
              <a:noFill/>
            </p:spPr>
            <p:txBody>
              <a:bodyPr wrap="square" rtlCol="0">
                <a:spAutoFit/>
              </a:bodyPr>
              <a:lstStyle/>
              <a:p>
                <a:pPr algn="ctr"/>
                <a:endParaRPr lang="pt-BR" sz="3300" b="1" dirty="0">
                  <a:solidFill>
                    <a:schemeClr val="bg1"/>
                  </a:solidFill>
                  <a:latin typeface="Georgia" panose="02040502050405020303" pitchFamily="18" charset="0"/>
                </a:endParaRPr>
              </a:p>
            </p:txBody>
          </p:sp>
        </p:grpSp>
        <p:sp>
          <p:nvSpPr>
            <p:cNvPr id="10" name="TextBox 9">
              <a:extLst>
                <a:ext uri="{FF2B5EF4-FFF2-40B4-BE49-F238E27FC236}">
                  <a16:creationId xmlns:a16="http://schemas.microsoft.com/office/drawing/2014/main" xmlns="" id="{592C0BD1-3C06-45C6-8C75-DC4B26DE2E30}"/>
                </a:ext>
              </a:extLst>
            </p:cNvPr>
            <p:cNvSpPr txBox="1"/>
            <p:nvPr/>
          </p:nvSpPr>
          <p:spPr>
            <a:xfrm>
              <a:off x="1691680" y="404664"/>
              <a:ext cx="6048672" cy="584775"/>
            </a:xfrm>
            <a:prstGeom prst="rect">
              <a:avLst/>
            </a:prstGeom>
            <a:noFill/>
          </p:spPr>
          <p:txBody>
            <a:bodyPr wrap="square" rtlCol="0">
              <a:spAutoFit/>
            </a:bodyPr>
            <a:lstStyle/>
            <a:p>
              <a:pPr algn="ctr"/>
              <a:r>
                <a:rPr lang="pt-BR" sz="3200" b="1" dirty="0">
                  <a:solidFill>
                    <a:schemeClr val="bg1"/>
                  </a:solidFill>
                </a:rPr>
                <a:t>Degradabilidade do amido </a:t>
              </a:r>
              <a:endParaRPr lang="en-US" sz="3200" b="1" dirty="0">
                <a:solidFill>
                  <a:schemeClr val="bg1"/>
                </a:solidFill>
              </a:endParaRPr>
            </a:p>
          </p:txBody>
        </p:sp>
      </p:grpSp>
      <p:sp>
        <p:nvSpPr>
          <p:cNvPr id="15" name="CaixaDeTexto 14"/>
          <p:cNvSpPr txBox="1"/>
          <p:nvPr/>
        </p:nvSpPr>
        <p:spPr>
          <a:xfrm>
            <a:off x="7034014" y="5589240"/>
            <a:ext cx="1661224" cy="338554"/>
          </a:xfrm>
          <a:prstGeom prst="rect">
            <a:avLst/>
          </a:prstGeom>
          <a:noFill/>
        </p:spPr>
        <p:txBody>
          <a:bodyPr wrap="none" rtlCol="0">
            <a:spAutoFit/>
          </a:bodyPr>
          <a:lstStyle/>
          <a:p>
            <a:pPr fontAlgn="base">
              <a:spcBef>
                <a:spcPct val="0"/>
              </a:spcBef>
              <a:spcAft>
                <a:spcPct val="0"/>
              </a:spcAft>
            </a:pPr>
            <a:r>
              <a:rPr lang="pt-BR" sz="1600" b="1" dirty="0">
                <a:solidFill>
                  <a:srgbClr val="000000"/>
                </a:solidFill>
              </a:rPr>
              <a:t>Fernandes (2014)</a:t>
            </a:r>
          </a:p>
        </p:txBody>
      </p:sp>
    </p:spTree>
    <p:extLst>
      <p:ext uri="{BB962C8B-B14F-4D97-AF65-F5344CB8AC3E}">
        <p14:creationId xmlns:p14="http://schemas.microsoft.com/office/powerpoint/2010/main" val="83187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p:cNvGraphicFramePr>
            <a:graphicFrameLocks/>
          </p:cNvGraphicFramePr>
          <p:nvPr>
            <p:extLst/>
          </p:nvPr>
        </p:nvGraphicFramePr>
        <p:xfrm>
          <a:off x="609600" y="1219200"/>
          <a:ext cx="8191500" cy="5155090"/>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upo 4"/>
          <p:cNvGrpSpPr/>
          <p:nvPr/>
        </p:nvGrpSpPr>
        <p:grpSpPr>
          <a:xfrm>
            <a:off x="2660831" y="1428373"/>
            <a:ext cx="2449773" cy="4106931"/>
            <a:chOff x="2660831" y="1428373"/>
            <a:chExt cx="2449773" cy="4106931"/>
          </a:xfrm>
        </p:grpSpPr>
        <p:cxnSp>
          <p:nvCxnSpPr>
            <p:cNvPr id="3" name="Conector de seta reta 2"/>
            <p:cNvCxnSpPr/>
            <p:nvPr/>
          </p:nvCxnSpPr>
          <p:spPr>
            <a:xfrm flipH="1" flipV="1">
              <a:off x="5001904" y="2715904"/>
              <a:ext cx="76200" cy="2819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Elipse 3"/>
            <p:cNvSpPr/>
            <p:nvPr/>
          </p:nvSpPr>
          <p:spPr>
            <a:xfrm rot="1583585">
              <a:off x="2660831" y="1428373"/>
              <a:ext cx="2449773" cy="152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pt-BR">
                <a:solidFill>
                  <a:srgbClr val="FFFFFF"/>
                </a:solidFill>
              </a:endParaRPr>
            </a:p>
          </p:txBody>
        </p:sp>
      </p:grpSp>
      <p:sp>
        <p:nvSpPr>
          <p:cNvPr id="13" name="AutoShape 6" descr="Resultado de imagem para 3º Simpósio Internacional de Vitaminas e Tecnologias - ISVIT”">
            <a:extLst>
              <a:ext uri="{FF2B5EF4-FFF2-40B4-BE49-F238E27FC236}">
                <a16:creationId xmlns:a16="http://schemas.microsoft.com/office/drawing/2014/main" xmlns="" id="{CF2274C2-CBD2-415B-8C99-6B024FB4DB45}"/>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9" name="Agrupar 33">
            <a:extLst>
              <a:ext uri="{FF2B5EF4-FFF2-40B4-BE49-F238E27FC236}">
                <a16:creationId xmlns:a16="http://schemas.microsoft.com/office/drawing/2014/main" xmlns="" id="{7D47BEE2-552E-42F5-A9FD-05BCF84DFFA7}"/>
              </a:ext>
            </a:extLst>
          </p:cNvPr>
          <p:cNvGrpSpPr/>
          <p:nvPr/>
        </p:nvGrpSpPr>
        <p:grpSpPr>
          <a:xfrm>
            <a:off x="331621" y="322886"/>
            <a:ext cx="8480759" cy="801858"/>
            <a:chOff x="388808" y="225084"/>
            <a:chExt cx="11307678" cy="1069144"/>
          </a:xfrm>
        </p:grpSpPr>
        <p:sp>
          <p:nvSpPr>
            <p:cNvPr id="20" name="Retângulo: Cantos Diagonais Arredondados 35">
              <a:extLst>
                <a:ext uri="{FF2B5EF4-FFF2-40B4-BE49-F238E27FC236}">
                  <a16:creationId xmlns:a16="http://schemas.microsoft.com/office/drawing/2014/main" xmlns="" id="{F3E0C029-A045-4ABB-A59F-B60149D4A9A1}"/>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21" name="Imagem 36">
              <a:extLst>
                <a:ext uri="{FF2B5EF4-FFF2-40B4-BE49-F238E27FC236}">
                  <a16:creationId xmlns:a16="http://schemas.microsoft.com/office/drawing/2014/main" xmlns="" id="{22353B1B-EDC7-4DDB-A319-6A4344052C51}"/>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22" name="Picture 2" descr="C:\Users\Joao Daniel\Downloads\QCF_USA.jpg">
              <a:extLst>
                <a:ext uri="{FF2B5EF4-FFF2-40B4-BE49-F238E27FC236}">
                  <a16:creationId xmlns:a16="http://schemas.microsoft.com/office/drawing/2014/main" xmlns="" id="{593E66A8-C459-46BB-A0E1-E98DF852AFE5}"/>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23" name="CaixaDeTexto 40">
              <a:extLst>
                <a:ext uri="{FF2B5EF4-FFF2-40B4-BE49-F238E27FC236}">
                  <a16:creationId xmlns:a16="http://schemas.microsoft.com/office/drawing/2014/main" xmlns="" id="{13823980-67CC-4C0F-A72F-BE9A9CAC0C1F}"/>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10" name="Rectangle 4"/>
          <p:cNvSpPr>
            <a:spLocks noChangeArrowheads="1"/>
          </p:cNvSpPr>
          <p:nvPr/>
        </p:nvSpPr>
        <p:spPr bwMode="auto">
          <a:xfrm>
            <a:off x="-21531" y="410423"/>
            <a:ext cx="9144000"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en-US" sz="3200" b="1" kern="0" dirty="0" err="1">
                <a:solidFill>
                  <a:srgbClr val="FFFFFF"/>
                </a:solidFill>
                <a:effectLst>
                  <a:outerShdw blurRad="38100" dist="38100" dir="2700000" algn="tl">
                    <a:srgbClr val="000000">
                      <a:alpha val="43137"/>
                    </a:srgbClr>
                  </a:outerShdw>
                </a:effectLst>
                <a:cs typeface="Arial" pitchFamily="34" charset="0"/>
              </a:rPr>
              <a:t>Degradabilidade</a:t>
            </a:r>
            <a:r>
              <a:rPr lang="en-US" sz="3200" b="1" kern="0" dirty="0">
                <a:solidFill>
                  <a:srgbClr val="FFFFFF"/>
                </a:solidFill>
                <a:effectLst>
                  <a:outerShdw blurRad="38100" dist="38100" dir="2700000" algn="tl">
                    <a:srgbClr val="000000">
                      <a:alpha val="43137"/>
                    </a:srgbClr>
                  </a:outerShdw>
                </a:effectLst>
                <a:cs typeface="Arial" pitchFamily="34" charset="0"/>
              </a:rPr>
              <a:t> do amido x </a:t>
            </a:r>
            <a:r>
              <a:rPr lang="en-US" sz="3200" b="1" kern="0" dirty="0" err="1">
                <a:solidFill>
                  <a:srgbClr val="FFFFFF"/>
                </a:solidFill>
                <a:effectLst>
                  <a:outerShdw blurRad="38100" dist="38100" dir="2700000" algn="tl">
                    <a:srgbClr val="000000">
                      <a:alpha val="43137"/>
                    </a:srgbClr>
                  </a:outerShdw>
                </a:effectLst>
                <a:cs typeface="Arial" pitchFamily="34" charset="0"/>
              </a:rPr>
              <a:t>prolamina</a:t>
            </a:r>
            <a:endParaRPr lang="en-US" sz="3200" b="1" kern="0" dirty="0">
              <a:solidFill>
                <a:srgbClr val="FFFFFF"/>
              </a:solidFill>
              <a:effectLst>
                <a:outerShdw blurRad="38100" dist="38100" dir="2700000" algn="tl">
                  <a:srgbClr val="000000">
                    <a:alpha val="43137"/>
                  </a:srgbClr>
                </a:outerShdw>
              </a:effectLst>
              <a:cs typeface="Arial" pitchFamily="34" charset="0"/>
            </a:endParaRPr>
          </a:p>
        </p:txBody>
      </p:sp>
      <p:sp>
        <p:nvSpPr>
          <p:cNvPr id="15" name="CaixaDeTexto 14"/>
          <p:cNvSpPr txBox="1"/>
          <p:nvPr/>
        </p:nvSpPr>
        <p:spPr>
          <a:xfrm>
            <a:off x="7167104" y="6021288"/>
            <a:ext cx="1661224" cy="338554"/>
          </a:xfrm>
          <a:prstGeom prst="rect">
            <a:avLst/>
          </a:prstGeom>
          <a:noFill/>
        </p:spPr>
        <p:txBody>
          <a:bodyPr wrap="none" rtlCol="0">
            <a:spAutoFit/>
          </a:bodyPr>
          <a:lstStyle/>
          <a:p>
            <a:pPr fontAlgn="base">
              <a:spcBef>
                <a:spcPct val="0"/>
              </a:spcBef>
              <a:spcAft>
                <a:spcPct val="0"/>
              </a:spcAft>
            </a:pPr>
            <a:r>
              <a:rPr lang="pt-BR" sz="1600" b="1" dirty="0">
                <a:solidFill>
                  <a:srgbClr val="000000"/>
                </a:solidFill>
              </a:rPr>
              <a:t>Fernandes (2014)</a:t>
            </a:r>
          </a:p>
        </p:txBody>
      </p:sp>
    </p:spTree>
    <p:extLst>
      <p:ext uri="{BB962C8B-B14F-4D97-AF65-F5344CB8AC3E}">
        <p14:creationId xmlns:p14="http://schemas.microsoft.com/office/powerpoint/2010/main" val="258097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91883"/>
            <a:ext cx="8229600" cy="5433467"/>
          </a:xfrm>
        </p:spPr>
        <p:txBody>
          <a:bodyPr/>
          <a:lstStyle/>
          <a:p>
            <a:r>
              <a:rPr lang="pt-BR" dirty="0"/>
              <a:t>PCoA</a:t>
            </a:r>
          </a:p>
        </p:txBody>
      </p:sp>
      <p:grpSp>
        <p:nvGrpSpPr>
          <p:cNvPr id="35" name="Group 34"/>
          <p:cNvGrpSpPr/>
          <p:nvPr/>
        </p:nvGrpSpPr>
        <p:grpSpPr>
          <a:xfrm>
            <a:off x="2551849" y="1231551"/>
            <a:ext cx="3975809" cy="4824536"/>
            <a:chOff x="2884692" y="4077072"/>
            <a:chExt cx="3975809" cy="4824536"/>
          </a:xfrm>
        </p:grpSpPr>
        <p:grpSp>
          <p:nvGrpSpPr>
            <p:cNvPr id="36" name="Group 35"/>
            <p:cNvGrpSpPr/>
            <p:nvPr/>
          </p:nvGrpSpPr>
          <p:grpSpPr>
            <a:xfrm>
              <a:off x="2884692" y="4077072"/>
              <a:ext cx="3975809" cy="3672408"/>
              <a:chOff x="3707904" y="1535306"/>
              <a:chExt cx="3975809" cy="3672408"/>
            </a:xfrm>
          </p:grpSpPr>
          <p:pic>
            <p:nvPicPr>
              <p:cNvPr id="45" name="Picture 3" descr="C:\Users\Paula\Documents\Dissertação arquivos\Dados seq e tabela normalizada\PCoAelipses 95% sequenciamento\Pcoa maturidade elip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88" t="15471" r="13483" b="15643"/>
              <a:stretch/>
            </p:blipFill>
            <p:spPr bwMode="auto">
              <a:xfrm>
                <a:off x="4067944" y="1535306"/>
                <a:ext cx="3615769" cy="341110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5418093" y="4869160"/>
                <a:ext cx="954107" cy="338554"/>
              </a:xfrm>
              <a:prstGeom prst="rect">
                <a:avLst/>
              </a:prstGeom>
              <a:noFill/>
            </p:spPr>
            <p:txBody>
              <a:bodyPr wrap="none" rtlCol="0">
                <a:spAutoFit/>
              </a:bodyPr>
              <a:lstStyle/>
              <a:p>
                <a:r>
                  <a:rPr lang="pt-BR" sz="1600" b="1" dirty="0">
                    <a:solidFill>
                      <a:prstClr val="black"/>
                    </a:solidFill>
                    <a:latin typeface="Times New Roman" panose="02020603050405020304" pitchFamily="18" charset="0"/>
                    <a:cs typeface="Times New Roman" panose="02020603050405020304" pitchFamily="18" charset="0"/>
                  </a:rPr>
                  <a:t>43.565%</a:t>
                </a:r>
              </a:p>
            </p:txBody>
          </p:sp>
          <p:sp>
            <p:nvSpPr>
              <p:cNvPr id="47" name="TextBox 46"/>
              <p:cNvSpPr txBox="1"/>
              <p:nvPr/>
            </p:nvSpPr>
            <p:spPr>
              <a:xfrm>
                <a:off x="3707904" y="2761764"/>
                <a:ext cx="430887" cy="861774"/>
              </a:xfrm>
              <a:prstGeom prst="rect">
                <a:avLst/>
              </a:prstGeom>
              <a:noFill/>
            </p:spPr>
            <p:txBody>
              <a:bodyPr vert="vert270" wrap="none" rtlCol="0">
                <a:spAutoFit/>
              </a:bodyPr>
              <a:lstStyle/>
              <a:p>
                <a:r>
                  <a:rPr lang="pt-BR" sz="1600" b="1" dirty="0">
                    <a:solidFill>
                      <a:prstClr val="black"/>
                    </a:solidFill>
                    <a:latin typeface="Times New Roman" panose="02020603050405020304" pitchFamily="18" charset="0"/>
                    <a:cs typeface="Times New Roman" panose="02020603050405020304" pitchFamily="18" charset="0"/>
                  </a:rPr>
                  <a:t>16.298%</a:t>
                </a:r>
              </a:p>
            </p:txBody>
          </p:sp>
        </p:grpSp>
        <p:grpSp>
          <p:nvGrpSpPr>
            <p:cNvPr id="37" name="Group 36"/>
            <p:cNvGrpSpPr/>
            <p:nvPr/>
          </p:nvGrpSpPr>
          <p:grpSpPr>
            <a:xfrm>
              <a:off x="3372993" y="7585719"/>
              <a:ext cx="995521" cy="1315889"/>
              <a:chOff x="703866" y="4703658"/>
              <a:chExt cx="995521" cy="1315889"/>
            </a:xfrm>
          </p:grpSpPr>
          <p:sp>
            <p:nvSpPr>
              <p:cNvPr id="39" name="Oval 38"/>
              <p:cNvSpPr/>
              <p:nvPr/>
            </p:nvSpPr>
            <p:spPr>
              <a:xfrm>
                <a:off x="703866" y="4795534"/>
                <a:ext cx="216024" cy="1846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prstClr val="white"/>
                  </a:solidFill>
                  <a:latin typeface="Times New Roman" panose="02020603050405020304" pitchFamily="18" charset="0"/>
                  <a:cs typeface="Times New Roman" panose="02020603050405020304" pitchFamily="18" charset="0"/>
                </a:endParaRPr>
              </a:p>
            </p:txBody>
          </p:sp>
          <p:sp>
            <p:nvSpPr>
              <p:cNvPr id="40" name="Oval 39"/>
              <p:cNvSpPr/>
              <p:nvPr/>
            </p:nvSpPr>
            <p:spPr>
              <a:xfrm>
                <a:off x="703866" y="5266698"/>
                <a:ext cx="216024" cy="184666"/>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prstClr val="white"/>
                  </a:solidFill>
                  <a:latin typeface="Times New Roman" panose="02020603050405020304" pitchFamily="18" charset="0"/>
                  <a:cs typeface="Times New Roman" panose="02020603050405020304" pitchFamily="18" charset="0"/>
                </a:endParaRPr>
              </a:p>
            </p:txBody>
          </p:sp>
          <p:sp>
            <p:nvSpPr>
              <p:cNvPr id="41" name="Oval 40"/>
              <p:cNvSpPr/>
              <p:nvPr/>
            </p:nvSpPr>
            <p:spPr>
              <a:xfrm>
                <a:off x="703866" y="5770754"/>
                <a:ext cx="216024" cy="18466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600" b="1">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919286" y="5207714"/>
                <a:ext cx="534121" cy="307777"/>
              </a:xfrm>
              <a:prstGeom prst="rect">
                <a:avLst/>
              </a:prstGeom>
              <a:noFill/>
            </p:spPr>
            <p:txBody>
              <a:bodyPr wrap="none" rtlCol="0">
                <a:spAutoFit/>
              </a:bodyPr>
              <a:lstStyle/>
              <a:p>
                <a:r>
                  <a:rPr lang="pt-BR" sz="1400" b="1" dirty="0">
                    <a:solidFill>
                      <a:prstClr val="black"/>
                    </a:solidFill>
                    <a:latin typeface="Times New Roman" panose="02020603050405020304" pitchFamily="18" charset="0"/>
                    <a:cs typeface="Times New Roman" panose="02020603050405020304" pitchFamily="18" charset="0"/>
                  </a:rPr>
                  <a:t>WM</a:t>
                </a:r>
              </a:p>
            </p:txBody>
          </p:sp>
          <p:sp>
            <p:nvSpPr>
              <p:cNvPr id="43" name="TextBox 42"/>
              <p:cNvSpPr txBox="1"/>
              <p:nvPr/>
            </p:nvSpPr>
            <p:spPr>
              <a:xfrm>
                <a:off x="885942" y="4703658"/>
                <a:ext cx="623889" cy="307777"/>
              </a:xfrm>
              <a:prstGeom prst="rect">
                <a:avLst/>
              </a:prstGeom>
              <a:noFill/>
            </p:spPr>
            <p:txBody>
              <a:bodyPr wrap="none" rtlCol="0">
                <a:spAutoFit/>
              </a:bodyPr>
              <a:lstStyle/>
              <a:p>
                <a:r>
                  <a:rPr lang="pt-BR" sz="1400" b="1" dirty="0">
                    <a:solidFill>
                      <a:prstClr val="black"/>
                    </a:solidFill>
                    <a:latin typeface="Times New Roman" panose="02020603050405020304" pitchFamily="18" charset="0"/>
                    <a:cs typeface="Times New Roman" panose="02020603050405020304" pitchFamily="18" charset="0"/>
                  </a:rPr>
                  <a:t>HMC</a:t>
                </a:r>
              </a:p>
            </p:txBody>
          </p:sp>
          <p:sp>
            <p:nvSpPr>
              <p:cNvPr id="44" name="TextBox 43"/>
              <p:cNvSpPr txBox="1"/>
              <p:nvPr/>
            </p:nvSpPr>
            <p:spPr>
              <a:xfrm>
                <a:off x="886344" y="5711770"/>
                <a:ext cx="813043" cy="307777"/>
              </a:xfrm>
              <a:prstGeom prst="rect">
                <a:avLst/>
              </a:prstGeom>
              <a:noFill/>
            </p:spPr>
            <p:txBody>
              <a:bodyPr wrap="none" rtlCol="0">
                <a:spAutoFit/>
              </a:bodyPr>
              <a:lstStyle/>
              <a:p>
                <a:r>
                  <a:rPr lang="pt-BR" sz="1400" b="1" dirty="0">
                    <a:solidFill>
                      <a:prstClr val="black"/>
                    </a:solidFill>
                    <a:latin typeface="Times New Roman" panose="02020603050405020304" pitchFamily="18" charset="0"/>
                    <a:cs typeface="Times New Roman" panose="02020603050405020304" pitchFamily="18" charset="0"/>
                  </a:rPr>
                  <a:t>R-HMC</a:t>
                </a:r>
              </a:p>
            </p:txBody>
          </p:sp>
        </p:grpSp>
      </p:grpSp>
      <p:sp>
        <p:nvSpPr>
          <p:cNvPr id="18" name="AutoShape 6" descr="Resultado de imagem para 3º Simpósio Internacional de Vitaminas e Tecnologias - ISVIT”">
            <a:extLst>
              <a:ext uri="{FF2B5EF4-FFF2-40B4-BE49-F238E27FC236}">
                <a16:creationId xmlns:a16="http://schemas.microsoft.com/office/drawing/2014/main" xmlns="" id="{7C48AEFC-4FFA-46F1-9CED-912ADFCD9A33}"/>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26" name="Agrupar 33">
            <a:extLst>
              <a:ext uri="{FF2B5EF4-FFF2-40B4-BE49-F238E27FC236}">
                <a16:creationId xmlns:a16="http://schemas.microsoft.com/office/drawing/2014/main" xmlns="" id="{9F287069-062D-4893-B736-ADE4CF1B28A9}"/>
              </a:ext>
            </a:extLst>
          </p:cNvPr>
          <p:cNvGrpSpPr/>
          <p:nvPr/>
        </p:nvGrpSpPr>
        <p:grpSpPr>
          <a:xfrm>
            <a:off x="347283" y="250078"/>
            <a:ext cx="8480759" cy="801858"/>
            <a:chOff x="388808" y="225084"/>
            <a:chExt cx="11307678" cy="1069144"/>
          </a:xfrm>
        </p:grpSpPr>
        <p:sp>
          <p:nvSpPr>
            <p:cNvPr id="27" name="Retângulo: Cantos Diagonais Arredondados 35">
              <a:extLst>
                <a:ext uri="{FF2B5EF4-FFF2-40B4-BE49-F238E27FC236}">
                  <a16:creationId xmlns:a16="http://schemas.microsoft.com/office/drawing/2014/main" xmlns="" id="{D2CC0604-2953-47E7-80A7-7A1D8004B466}"/>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28" name="Imagem 36">
              <a:extLst>
                <a:ext uri="{FF2B5EF4-FFF2-40B4-BE49-F238E27FC236}">
                  <a16:creationId xmlns:a16="http://schemas.microsoft.com/office/drawing/2014/main" xmlns="" id="{6FD9942F-3E75-4072-8E22-762A59F71E5B}"/>
                </a:ext>
              </a:extLst>
            </p:cNvPr>
            <p:cNvPicPr>
              <a:picLocks noChangeAspect="1"/>
            </p:cNvPicPr>
            <p:nvPr/>
          </p:nvPicPr>
          <p:blipFill>
            <a:blip r:embed="rId4"/>
            <a:stretch>
              <a:fillRect/>
            </a:stretch>
          </p:blipFill>
          <p:spPr>
            <a:xfrm>
              <a:off x="388808" y="225084"/>
              <a:ext cx="767736" cy="1069144"/>
            </a:xfrm>
            <a:prstGeom prst="rect">
              <a:avLst/>
            </a:prstGeom>
          </p:spPr>
        </p:pic>
        <p:pic>
          <p:nvPicPr>
            <p:cNvPr id="29" name="Picture 2" descr="C:\Users\Joao Daniel\Downloads\QCF_USA.jpg">
              <a:extLst>
                <a:ext uri="{FF2B5EF4-FFF2-40B4-BE49-F238E27FC236}">
                  <a16:creationId xmlns:a16="http://schemas.microsoft.com/office/drawing/2014/main" xmlns="" id="{8C2D5088-0CD2-4850-8743-130A2AF72E30}"/>
                </a:ext>
              </a:extLst>
            </p:cNvPr>
            <p:cNvPicPr>
              <a:picLocks noChangeAspect="1" noChangeArrowheads="1"/>
            </p:cNvPicPr>
            <p:nvPr/>
          </p:nvPicPr>
          <p:blipFill>
            <a:blip r:embed="rId5"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30" name="CaixaDeTexto 40">
              <a:extLst>
                <a:ext uri="{FF2B5EF4-FFF2-40B4-BE49-F238E27FC236}">
                  <a16:creationId xmlns:a16="http://schemas.microsoft.com/office/drawing/2014/main" xmlns="" id="{0CBDEE44-45CB-4B69-936A-3CD50CE1B80C}"/>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25" name="Rectangle 4">
            <a:extLst>
              <a:ext uri="{FF2B5EF4-FFF2-40B4-BE49-F238E27FC236}">
                <a16:creationId xmlns:a16="http://schemas.microsoft.com/office/drawing/2014/main" xmlns="" id="{1499EF35-0617-4A7A-BE0D-5259EAA4EFA3}"/>
              </a:ext>
            </a:extLst>
          </p:cNvPr>
          <p:cNvSpPr>
            <a:spLocks noChangeArrowheads="1"/>
          </p:cNvSpPr>
          <p:nvPr/>
        </p:nvSpPr>
        <p:spPr bwMode="auto">
          <a:xfrm>
            <a:off x="664017" y="285573"/>
            <a:ext cx="7860863"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kern="0" dirty="0">
                <a:solidFill>
                  <a:schemeClr val="bg1"/>
                </a:solidFill>
                <a:cs typeface="Arial" pitchFamily="34" charset="0"/>
              </a:rPr>
              <a:t>C</a:t>
            </a:r>
            <a:r>
              <a:rPr lang="en-US" sz="3200" b="1" kern="0" dirty="0" err="1">
                <a:solidFill>
                  <a:schemeClr val="bg1"/>
                </a:solidFill>
                <a:cs typeface="Arial" pitchFamily="34" charset="0"/>
              </a:rPr>
              <a:t>omunidade</a:t>
            </a:r>
            <a:r>
              <a:rPr lang="en-US" sz="3200" b="1" kern="0" dirty="0">
                <a:solidFill>
                  <a:schemeClr val="bg1"/>
                </a:solidFill>
                <a:cs typeface="Arial" pitchFamily="34" charset="0"/>
              </a:rPr>
              <a:t> de </a:t>
            </a:r>
            <a:r>
              <a:rPr lang="en-US" sz="3200" b="1" kern="0" dirty="0" err="1">
                <a:solidFill>
                  <a:schemeClr val="bg1"/>
                </a:solidFill>
                <a:cs typeface="Arial" pitchFamily="34" charset="0"/>
              </a:rPr>
              <a:t>microrganismos</a:t>
            </a:r>
            <a:endParaRPr lang="en-US" sz="3200" b="1" kern="0" dirty="0">
              <a:solidFill>
                <a:schemeClr val="bg1"/>
              </a:solidFill>
              <a:cs typeface="Arial" pitchFamily="34" charset="0"/>
            </a:endParaRPr>
          </a:p>
        </p:txBody>
      </p:sp>
      <p:sp>
        <p:nvSpPr>
          <p:cNvPr id="3" name="TextBox 2">
            <a:extLst>
              <a:ext uri="{FF2B5EF4-FFF2-40B4-BE49-F238E27FC236}">
                <a16:creationId xmlns:a16="http://schemas.microsoft.com/office/drawing/2014/main" xmlns="" id="{10E0AB99-F74C-469A-A804-26B08BF38077}"/>
              </a:ext>
            </a:extLst>
          </p:cNvPr>
          <p:cNvSpPr txBox="1"/>
          <p:nvPr/>
        </p:nvSpPr>
        <p:spPr>
          <a:xfrm>
            <a:off x="5667665" y="5487904"/>
            <a:ext cx="2818656" cy="338554"/>
          </a:xfrm>
          <a:prstGeom prst="rect">
            <a:avLst/>
          </a:prstGeom>
          <a:noFill/>
        </p:spPr>
        <p:txBody>
          <a:bodyPr wrap="square" rtlCol="0">
            <a:spAutoFit/>
          </a:bodyPr>
          <a:lstStyle/>
          <a:p>
            <a:pPr algn="r"/>
            <a:r>
              <a:rPr lang="en-US" sz="1600" b="1" dirty="0" err="1"/>
              <a:t>Carvalho</a:t>
            </a:r>
            <a:r>
              <a:rPr lang="en-US" sz="1600" b="1" dirty="0"/>
              <a:t> (2014)</a:t>
            </a:r>
          </a:p>
        </p:txBody>
      </p:sp>
    </p:spTree>
    <p:extLst>
      <p:ext uri="{BB962C8B-B14F-4D97-AF65-F5344CB8AC3E}">
        <p14:creationId xmlns:p14="http://schemas.microsoft.com/office/powerpoint/2010/main" val="11196074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840" y="1197344"/>
            <a:ext cx="8639216" cy="3854168"/>
          </a:xfrm>
        </p:spPr>
        <p:txBody>
          <a:bodyPr/>
          <a:lstStyle/>
          <a:p>
            <a:pPr marL="0" indent="0" algn="just">
              <a:buNone/>
            </a:pPr>
            <a:endParaRPr lang="pt-BR" sz="2400" dirty="0"/>
          </a:p>
          <a:p>
            <a:pPr lvl="1" algn="just"/>
            <a:endParaRPr lang="pt-BR" dirty="0"/>
          </a:p>
        </p:txBody>
      </p:sp>
      <p:grpSp>
        <p:nvGrpSpPr>
          <p:cNvPr id="7" name="Group 6"/>
          <p:cNvGrpSpPr/>
          <p:nvPr/>
        </p:nvGrpSpPr>
        <p:grpSpPr>
          <a:xfrm>
            <a:off x="505669" y="1378942"/>
            <a:ext cx="8352928" cy="4054804"/>
            <a:chOff x="1547664" y="2852936"/>
            <a:chExt cx="7488832" cy="3446583"/>
          </a:xfrm>
        </p:grpSpPr>
        <p:grpSp>
          <p:nvGrpSpPr>
            <p:cNvPr id="2" name="Group 1"/>
            <p:cNvGrpSpPr/>
            <p:nvPr/>
          </p:nvGrpSpPr>
          <p:grpSpPr>
            <a:xfrm>
              <a:off x="1547664" y="2852936"/>
              <a:ext cx="7488832" cy="3446583"/>
              <a:chOff x="906581" y="1825079"/>
              <a:chExt cx="8064896" cy="4208495"/>
            </a:xfrm>
          </p:grpSpPr>
          <p:graphicFrame>
            <p:nvGraphicFramePr>
              <p:cNvPr id="20" name="Chart 19"/>
              <p:cNvGraphicFramePr>
                <a:graphicFrameLocks/>
              </p:cNvGraphicFramePr>
              <p:nvPr/>
            </p:nvGraphicFramePr>
            <p:xfrm>
              <a:off x="906581" y="2033320"/>
              <a:ext cx="8064896" cy="4000254"/>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4246610" y="1825079"/>
                <a:ext cx="1040044" cy="383331"/>
              </a:xfrm>
              <a:prstGeom prst="rect">
                <a:avLst/>
              </a:prstGeom>
              <a:noFill/>
            </p:spPr>
            <p:txBody>
              <a:bodyPr wrap="square" rtlCol="0">
                <a:spAutoFit/>
              </a:bodyPr>
              <a:lstStyle/>
              <a:p>
                <a:r>
                  <a:rPr lang="pt-BR" b="1" dirty="0">
                    <a:solidFill>
                      <a:prstClr val="black"/>
                    </a:solidFill>
                    <a:latin typeface="Times New Roman" panose="02020603050405020304" pitchFamily="18" charset="0"/>
                    <a:cs typeface="Times New Roman" panose="02020603050405020304" pitchFamily="18" charset="0"/>
                  </a:rPr>
                  <a:t>R-HMC</a:t>
                </a:r>
                <a:endParaRPr lang="pt-BR" sz="1600" b="1" dirty="0">
                  <a:solidFill>
                    <a:prstClr val="black"/>
                  </a:solidFill>
                  <a:latin typeface="Times New Roman" panose="02020603050405020304" pitchFamily="18" charset="0"/>
                  <a:cs typeface="Times New Roman" panose="02020603050405020304" pitchFamily="18" charset="0"/>
                </a:endParaRPr>
              </a:p>
            </p:txBody>
          </p:sp>
        </p:grpSp>
        <p:sp>
          <p:nvSpPr>
            <p:cNvPr id="5" name="TextBox 4"/>
            <p:cNvSpPr txBox="1"/>
            <p:nvPr/>
          </p:nvSpPr>
          <p:spPr>
            <a:xfrm>
              <a:off x="2844200" y="4941168"/>
              <a:ext cx="452998" cy="261610"/>
            </a:xfrm>
            <a:prstGeom prst="rect">
              <a:avLst/>
            </a:prstGeom>
            <a:noFill/>
          </p:spPr>
          <p:txBody>
            <a:bodyPr wrap="none" rtlCol="0">
              <a:spAutoFit/>
            </a:bodyPr>
            <a:lstStyle/>
            <a:p>
              <a:r>
                <a:rPr lang="pt-BR" sz="1400" b="1" dirty="0">
                  <a:solidFill>
                    <a:prstClr val="black"/>
                  </a:solidFill>
                </a:rPr>
                <a:t>13,8</a:t>
              </a:r>
            </a:p>
          </p:txBody>
        </p:sp>
        <p:sp>
          <p:nvSpPr>
            <p:cNvPr id="24" name="TextBox 23"/>
            <p:cNvSpPr txBox="1"/>
            <p:nvPr/>
          </p:nvSpPr>
          <p:spPr>
            <a:xfrm>
              <a:off x="3439628" y="4941168"/>
              <a:ext cx="371079" cy="261610"/>
            </a:xfrm>
            <a:prstGeom prst="rect">
              <a:avLst/>
            </a:prstGeom>
            <a:noFill/>
          </p:spPr>
          <p:txBody>
            <a:bodyPr wrap="none" rtlCol="0">
              <a:spAutoFit/>
            </a:bodyPr>
            <a:lstStyle/>
            <a:p>
              <a:r>
                <a:rPr lang="pt-BR" sz="1400" b="1" dirty="0">
                  <a:solidFill>
                    <a:prstClr val="black"/>
                  </a:solidFill>
                </a:rPr>
                <a:t>9,1</a:t>
              </a:r>
            </a:p>
          </p:txBody>
        </p:sp>
        <p:sp>
          <p:nvSpPr>
            <p:cNvPr id="25" name="TextBox 24"/>
            <p:cNvSpPr txBox="1"/>
            <p:nvPr/>
          </p:nvSpPr>
          <p:spPr>
            <a:xfrm>
              <a:off x="4284360" y="4941168"/>
              <a:ext cx="452998" cy="261610"/>
            </a:xfrm>
            <a:prstGeom prst="rect">
              <a:avLst/>
            </a:prstGeom>
            <a:noFill/>
          </p:spPr>
          <p:txBody>
            <a:bodyPr wrap="none" rtlCol="0">
              <a:spAutoFit/>
            </a:bodyPr>
            <a:lstStyle/>
            <a:p>
              <a:r>
                <a:rPr lang="pt-BR" sz="1400" b="1" dirty="0">
                  <a:solidFill>
                    <a:prstClr val="black"/>
                  </a:solidFill>
                </a:rPr>
                <a:t>19,5</a:t>
              </a:r>
            </a:p>
          </p:txBody>
        </p:sp>
        <p:sp>
          <p:nvSpPr>
            <p:cNvPr id="26" name="TextBox 25"/>
            <p:cNvSpPr txBox="1"/>
            <p:nvPr/>
          </p:nvSpPr>
          <p:spPr>
            <a:xfrm>
              <a:off x="3058621" y="4149080"/>
              <a:ext cx="452998" cy="261610"/>
            </a:xfrm>
            <a:prstGeom prst="rect">
              <a:avLst/>
            </a:prstGeom>
            <a:noFill/>
          </p:spPr>
          <p:txBody>
            <a:bodyPr wrap="none" rtlCol="0">
              <a:spAutoFit/>
            </a:bodyPr>
            <a:lstStyle/>
            <a:p>
              <a:r>
                <a:rPr lang="pt-BR" sz="1400" b="1" dirty="0">
                  <a:solidFill>
                    <a:prstClr val="black"/>
                  </a:solidFill>
                </a:rPr>
                <a:t>24,0</a:t>
              </a:r>
            </a:p>
          </p:txBody>
        </p:sp>
        <p:sp>
          <p:nvSpPr>
            <p:cNvPr id="27" name="TextBox 26"/>
            <p:cNvSpPr txBox="1"/>
            <p:nvPr/>
          </p:nvSpPr>
          <p:spPr>
            <a:xfrm>
              <a:off x="3994725" y="4149080"/>
              <a:ext cx="452998" cy="261610"/>
            </a:xfrm>
            <a:prstGeom prst="rect">
              <a:avLst/>
            </a:prstGeom>
            <a:noFill/>
          </p:spPr>
          <p:txBody>
            <a:bodyPr wrap="none" rtlCol="0">
              <a:spAutoFit/>
            </a:bodyPr>
            <a:lstStyle/>
            <a:p>
              <a:r>
                <a:rPr lang="pt-BR" sz="1400" b="1" dirty="0">
                  <a:solidFill>
                    <a:prstClr val="black"/>
                  </a:solidFill>
                </a:rPr>
                <a:t>11,2</a:t>
              </a:r>
            </a:p>
          </p:txBody>
        </p:sp>
        <p:sp>
          <p:nvSpPr>
            <p:cNvPr id="28" name="TextBox 27"/>
            <p:cNvSpPr txBox="1"/>
            <p:nvPr/>
          </p:nvSpPr>
          <p:spPr>
            <a:xfrm>
              <a:off x="4786813" y="4149080"/>
              <a:ext cx="452998" cy="261610"/>
            </a:xfrm>
            <a:prstGeom prst="rect">
              <a:avLst/>
            </a:prstGeom>
            <a:noFill/>
          </p:spPr>
          <p:txBody>
            <a:bodyPr wrap="none" rtlCol="0">
              <a:spAutoFit/>
            </a:bodyPr>
            <a:lstStyle/>
            <a:p>
              <a:r>
                <a:rPr lang="pt-BR" sz="1400" b="1" dirty="0">
                  <a:solidFill>
                    <a:prstClr val="black"/>
                  </a:solidFill>
                </a:rPr>
                <a:t>12,9</a:t>
              </a:r>
            </a:p>
          </p:txBody>
        </p:sp>
        <p:sp>
          <p:nvSpPr>
            <p:cNvPr id="29" name="TextBox 28"/>
            <p:cNvSpPr txBox="1"/>
            <p:nvPr/>
          </p:nvSpPr>
          <p:spPr>
            <a:xfrm>
              <a:off x="2986613" y="3284984"/>
              <a:ext cx="452998" cy="261610"/>
            </a:xfrm>
            <a:prstGeom prst="rect">
              <a:avLst/>
            </a:prstGeom>
            <a:noFill/>
          </p:spPr>
          <p:txBody>
            <a:bodyPr wrap="none" rtlCol="0">
              <a:spAutoFit/>
            </a:bodyPr>
            <a:lstStyle/>
            <a:p>
              <a:r>
                <a:rPr lang="pt-BR" sz="1400" b="1" dirty="0">
                  <a:solidFill>
                    <a:prstClr val="black"/>
                  </a:solidFill>
                </a:rPr>
                <a:t>20,5</a:t>
              </a:r>
            </a:p>
          </p:txBody>
        </p:sp>
        <p:sp>
          <p:nvSpPr>
            <p:cNvPr id="30" name="TextBox 29"/>
            <p:cNvSpPr txBox="1"/>
            <p:nvPr/>
          </p:nvSpPr>
          <p:spPr>
            <a:xfrm>
              <a:off x="3779912" y="3284984"/>
              <a:ext cx="371079" cy="261610"/>
            </a:xfrm>
            <a:prstGeom prst="rect">
              <a:avLst/>
            </a:prstGeom>
            <a:noFill/>
          </p:spPr>
          <p:txBody>
            <a:bodyPr wrap="none" rtlCol="0">
              <a:spAutoFit/>
            </a:bodyPr>
            <a:lstStyle/>
            <a:p>
              <a:r>
                <a:rPr lang="pt-BR" sz="1400" b="1" dirty="0">
                  <a:solidFill>
                    <a:prstClr val="black"/>
                  </a:solidFill>
                </a:rPr>
                <a:t>6,8</a:t>
              </a:r>
            </a:p>
          </p:txBody>
        </p:sp>
        <p:sp>
          <p:nvSpPr>
            <p:cNvPr id="31" name="TextBox 30"/>
            <p:cNvSpPr txBox="1"/>
            <p:nvPr/>
          </p:nvSpPr>
          <p:spPr>
            <a:xfrm>
              <a:off x="4786813" y="3284984"/>
              <a:ext cx="452998" cy="261610"/>
            </a:xfrm>
            <a:prstGeom prst="rect">
              <a:avLst/>
            </a:prstGeom>
            <a:noFill/>
          </p:spPr>
          <p:txBody>
            <a:bodyPr wrap="none" rtlCol="0">
              <a:spAutoFit/>
            </a:bodyPr>
            <a:lstStyle/>
            <a:p>
              <a:r>
                <a:rPr lang="pt-BR" sz="1400" b="1" dirty="0">
                  <a:solidFill>
                    <a:prstClr val="black"/>
                  </a:solidFill>
                </a:rPr>
                <a:t>37,7</a:t>
              </a:r>
            </a:p>
          </p:txBody>
        </p:sp>
      </p:grpSp>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87475"/>
          <a:stretch/>
        </p:blipFill>
        <p:spPr>
          <a:xfrm>
            <a:off x="-51227" y="5130580"/>
            <a:ext cx="9144000" cy="516293"/>
          </a:xfrm>
          <a:prstGeom prst="rect">
            <a:avLst/>
          </a:prstGeom>
        </p:spPr>
      </p:pic>
      <p:grpSp>
        <p:nvGrpSpPr>
          <p:cNvPr id="33" name="Agrupar 33">
            <a:extLst>
              <a:ext uri="{FF2B5EF4-FFF2-40B4-BE49-F238E27FC236}">
                <a16:creationId xmlns:a16="http://schemas.microsoft.com/office/drawing/2014/main" xmlns="" id="{1E8D64CC-EBD0-4DA5-B712-F0231BD74993}"/>
              </a:ext>
            </a:extLst>
          </p:cNvPr>
          <p:cNvGrpSpPr/>
          <p:nvPr/>
        </p:nvGrpSpPr>
        <p:grpSpPr>
          <a:xfrm>
            <a:off x="347283" y="250078"/>
            <a:ext cx="8480759" cy="801858"/>
            <a:chOff x="388808" y="225084"/>
            <a:chExt cx="11307678" cy="1069144"/>
          </a:xfrm>
        </p:grpSpPr>
        <p:sp>
          <p:nvSpPr>
            <p:cNvPr id="37" name="Retângulo: Cantos Diagonais Arredondados 35">
              <a:extLst>
                <a:ext uri="{FF2B5EF4-FFF2-40B4-BE49-F238E27FC236}">
                  <a16:creationId xmlns:a16="http://schemas.microsoft.com/office/drawing/2014/main" xmlns="" id="{729DB289-518B-4803-A778-2EDACF3E826D}"/>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38" name="Imagem 36">
              <a:extLst>
                <a:ext uri="{FF2B5EF4-FFF2-40B4-BE49-F238E27FC236}">
                  <a16:creationId xmlns:a16="http://schemas.microsoft.com/office/drawing/2014/main" xmlns="" id="{DFE0DC3E-E7D0-4AA6-9F38-C5E446F93E18}"/>
                </a:ext>
              </a:extLst>
            </p:cNvPr>
            <p:cNvPicPr>
              <a:picLocks noChangeAspect="1"/>
            </p:cNvPicPr>
            <p:nvPr/>
          </p:nvPicPr>
          <p:blipFill>
            <a:blip r:embed="rId5"/>
            <a:stretch>
              <a:fillRect/>
            </a:stretch>
          </p:blipFill>
          <p:spPr>
            <a:xfrm>
              <a:off x="388808" y="225084"/>
              <a:ext cx="767736" cy="1069144"/>
            </a:xfrm>
            <a:prstGeom prst="rect">
              <a:avLst/>
            </a:prstGeom>
          </p:spPr>
        </p:pic>
        <p:pic>
          <p:nvPicPr>
            <p:cNvPr id="39" name="Picture 2" descr="C:\Users\Joao Daniel\Downloads\QCF_USA.jpg">
              <a:extLst>
                <a:ext uri="{FF2B5EF4-FFF2-40B4-BE49-F238E27FC236}">
                  <a16:creationId xmlns:a16="http://schemas.microsoft.com/office/drawing/2014/main" xmlns="" id="{D2CA905E-D7FB-450F-8EDE-58CE99CA1876}"/>
                </a:ext>
              </a:extLst>
            </p:cNvPr>
            <p:cNvPicPr>
              <a:picLocks noChangeAspect="1" noChangeArrowheads="1"/>
            </p:cNvPicPr>
            <p:nvPr/>
          </p:nvPicPr>
          <p:blipFill>
            <a:blip r:embed="rId6"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40" name="CaixaDeTexto 40">
              <a:extLst>
                <a:ext uri="{FF2B5EF4-FFF2-40B4-BE49-F238E27FC236}">
                  <a16:creationId xmlns:a16="http://schemas.microsoft.com/office/drawing/2014/main" xmlns="" id="{895A13B8-93A1-4BA2-A25D-3862322DEBB4}"/>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6" name="Rectangle 4">
            <a:extLst>
              <a:ext uri="{FF2B5EF4-FFF2-40B4-BE49-F238E27FC236}">
                <a16:creationId xmlns:a16="http://schemas.microsoft.com/office/drawing/2014/main" xmlns="" id="{120FCAB4-906A-40F5-A653-E46BC863F6ED}"/>
              </a:ext>
            </a:extLst>
          </p:cNvPr>
          <p:cNvSpPr>
            <a:spLocks noChangeArrowheads="1"/>
          </p:cNvSpPr>
          <p:nvPr/>
        </p:nvSpPr>
        <p:spPr bwMode="auto">
          <a:xfrm>
            <a:off x="664017" y="285573"/>
            <a:ext cx="7860863"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kern="0" dirty="0">
                <a:solidFill>
                  <a:schemeClr val="bg1"/>
                </a:solidFill>
                <a:cs typeface="Arial" pitchFamily="34" charset="0"/>
              </a:rPr>
              <a:t>C</a:t>
            </a:r>
            <a:r>
              <a:rPr lang="en-US" sz="3200" b="1" kern="0" dirty="0" err="1">
                <a:solidFill>
                  <a:schemeClr val="bg1"/>
                </a:solidFill>
                <a:cs typeface="Arial" pitchFamily="34" charset="0"/>
              </a:rPr>
              <a:t>omunidade</a:t>
            </a:r>
            <a:r>
              <a:rPr lang="en-US" sz="3200" b="1" kern="0" dirty="0">
                <a:solidFill>
                  <a:schemeClr val="bg1"/>
                </a:solidFill>
                <a:cs typeface="Arial" pitchFamily="34" charset="0"/>
              </a:rPr>
              <a:t> de </a:t>
            </a:r>
            <a:r>
              <a:rPr lang="en-US" sz="3200" b="1" kern="0" dirty="0" err="1">
                <a:solidFill>
                  <a:schemeClr val="bg1"/>
                </a:solidFill>
                <a:cs typeface="Arial" pitchFamily="34" charset="0"/>
              </a:rPr>
              <a:t>microrganismos</a:t>
            </a:r>
            <a:endParaRPr lang="en-US" sz="3200" b="1" kern="0" dirty="0">
              <a:solidFill>
                <a:schemeClr val="bg1"/>
              </a:solidFill>
              <a:cs typeface="Arial" pitchFamily="34" charset="0"/>
            </a:endParaRPr>
          </a:p>
        </p:txBody>
      </p:sp>
      <p:sp>
        <p:nvSpPr>
          <p:cNvPr id="32" name="TextBox 2">
            <a:extLst>
              <a:ext uri="{FF2B5EF4-FFF2-40B4-BE49-F238E27FC236}">
                <a16:creationId xmlns:a16="http://schemas.microsoft.com/office/drawing/2014/main" xmlns="" id="{10E0AB99-F74C-469A-A804-26B08BF38077}"/>
              </a:ext>
            </a:extLst>
          </p:cNvPr>
          <p:cNvSpPr txBox="1"/>
          <p:nvPr/>
        </p:nvSpPr>
        <p:spPr>
          <a:xfrm>
            <a:off x="5667665" y="5762948"/>
            <a:ext cx="2818656" cy="338554"/>
          </a:xfrm>
          <a:prstGeom prst="rect">
            <a:avLst/>
          </a:prstGeom>
          <a:noFill/>
        </p:spPr>
        <p:txBody>
          <a:bodyPr wrap="square" rtlCol="0">
            <a:spAutoFit/>
          </a:bodyPr>
          <a:lstStyle/>
          <a:p>
            <a:pPr algn="r"/>
            <a:r>
              <a:rPr lang="en-US" sz="1600" b="1" dirty="0" err="1"/>
              <a:t>Carvalho</a:t>
            </a:r>
            <a:r>
              <a:rPr lang="en-US" sz="1600" b="1" dirty="0"/>
              <a:t> (2014)</a:t>
            </a:r>
          </a:p>
        </p:txBody>
      </p:sp>
    </p:spTree>
    <p:extLst>
      <p:ext uri="{BB962C8B-B14F-4D97-AF65-F5344CB8AC3E}">
        <p14:creationId xmlns:p14="http://schemas.microsoft.com/office/powerpoint/2010/main" val="39234363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bwMode="auto">
          <a:xfrm>
            <a:off x="351695" y="791308"/>
            <a:ext cx="8440615" cy="937846"/>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14272" tIns="157136" rIns="314272" bIns="157136"/>
          <a:lstStyle/>
          <a:p>
            <a:pPr algn="ctr" defTabSz="628519" eaLnBrk="0" fontAlgn="base" hangingPunct="0">
              <a:lnSpc>
                <a:spcPct val="90000"/>
              </a:lnSpc>
              <a:spcBef>
                <a:spcPct val="50000"/>
              </a:spcBef>
              <a:spcAft>
                <a:spcPct val="0"/>
              </a:spcAft>
              <a:defRPr/>
            </a:pPr>
            <a:r>
              <a:rPr lang="pt-BR" sz="2461" kern="0" dirty="0">
                <a:latin typeface="Comic Sans MS" pitchFamily="66" charset="0"/>
                <a:cs typeface="Arial" pitchFamily="34" charset="0"/>
              </a:rPr>
              <a:t>Perfil de fermentação – Silagens de </a:t>
            </a:r>
            <a:r>
              <a:rPr lang="pt-BR" sz="2461" kern="0" dirty="0" smtClean="0">
                <a:latin typeface="Comic Sans MS" pitchFamily="66" charset="0"/>
                <a:cs typeface="Arial" pitchFamily="34" charset="0"/>
              </a:rPr>
              <a:t>grãos úmidos</a:t>
            </a:r>
            <a:endParaRPr lang="pt-BR" sz="2461" kern="0" dirty="0">
              <a:latin typeface="Comic Sans MS" pitchFamily="66" charset="0"/>
              <a:cs typeface="Arial" pitchFamily="34" charset="0"/>
            </a:endParaRPr>
          </a:p>
        </p:txBody>
      </p:sp>
      <p:graphicFrame>
        <p:nvGraphicFramePr>
          <p:cNvPr id="3" name="Tabela 2"/>
          <p:cNvGraphicFramePr>
            <a:graphicFrameLocks noGrp="1"/>
          </p:cNvGraphicFramePr>
          <p:nvPr>
            <p:extLst/>
          </p:nvPr>
        </p:nvGraphicFramePr>
        <p:xfrm>
          <a:off x="517398" y="1800054"/>
          <a:ext cx="8109208" cy="3235283"/>
        </p:xfrm>
        <a:graphic>
          <a:graphicData uri="http://schemas.openxmlformats.org/drawingml/2006/table">
            <a:tbl>
              <a:tblPr firstRow="1" bandRow="1">
                <a:tableStyleId>{9D7B26C5-4107-4FEC-AEDC-1716B250A1EF}</a:tableStyleId>
              </a:tblPr>
              <a:tblGrid>
                <a:gridCol w="3357822">
                  <a:extLst>
                    <a:ext uri="{9D8B030D-6E8A-4147-A177-3AD203B41FA5}">
                      <a16:colId xmlns="" xmlns:a16="http://schemas.microsoft.com/office/drawing/2014/main" val="20000"/>
                    </a:ext>
                  </a:extLst>
                </a:gridCol>
                <a:gridCol w="1446652">
                  <a:extLst>
                    <a:ext uri="{9D8B030D-6E8A-4147-A177-3AD203B41FA5}">
                      <a16:colId xmlns="" xmlns:a16="http://schemas.microsoft.com/office/drawing/2014/main" val="20001"/>
                    </a:ext>
                  </a:extLst>
                </a:gridCol>
                <a:gridCol w="1808765">
                  <a:extLst>
                    <a:ext uri="{9D8B030D-6E8A-4147-A177-3AD203B41FA5}">
                      <a16:colId xmlns="" xmlns:a16="http://schemas.microsoft.com/office/drawing/2014/main" val="20002"/>
                    </a:ext>
                  </a:extLst>
                </a:gridCol>
                <a:gridCol w="1495969">
                  <a:extLst>
                    <a:ext uri="{9D8B030D-6E8A-4147-A177-3AD203B41FA5}">
                      <a16:colId xmlns="" xmlns:a16="http://schemas.microsoft.com/office/drawing/2014/main" val="20003"/>
                    </a:ext>
                  </a:extLst>
                </a:gridCol>
              </a:tblGrid>
              <a:tr h="345073">
                <a:tc>
                  <a:txBody>
                    <a:bodyPr/>
                    <a:lstStyle/>
                    <a:p>
                      <a:pPr algn="l" fontAlgn="b"/>
                      <a:r>
                        <a:rPr lang="en-US" sz="1800" b="1" i="0" u="none" strike="noStrike" dirty="0">
                          <a:solidFill>
                            <a:schemeClr val="tx1"/>
                          </a:solidFill>
                          <a:effectLst/>
                          <a:latin typeface="Calibri" panose="020F0502020204030204" pitchFamily="34" charset="0"/>
                        </a:rPr>
                        <a:t>Trait</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dirty="0" smtClean="0">
                          <a:effectLst/>
                          <a:latin typeface="Calibri" panose="020F0502020204030204" pitchFamily="34" charset="0"/>
                        </a:rPr>
                        <a:t>Média</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dirty="0" smtClean="0">
                          <a:effectLst/>
                          <a:latin typeface="Calibri" panose="020F0502020204030204" pitchFamily="34" charset="0"/>
                        </a:rPr>
                        <a:t>Mínimo</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en-US" sz="1800" b="1" i="0" u="none" strike="noStrike" dirty="0" err="1" smtClean="0">
                          <a:solidFill>
                            <a:schemeClr val="tx1"/>
                          </a:solidFill>
                          <a:effectLst/>
                          <a:latin typeface="Calibri" panose="020F0502020204030204" pitchFamily="34" charset="0"/>
                        </a:rPr>
                        <a:t>Máximo</a:t>
                      </a:r>
                      <a:endParaRPr lang="pt-BR" sz="1800" b="0" i="0" u="none" strike="noStrike" dirty="0">
                        <a:solidFill>
                          <a:srgbClr val="000000"/>
                        </a:solidFill>
                        <a:effectLst/>
                        <a:latin typeface="Calibri" panose="020F0502020204030204" pitchFamily="34" charset="0"/>
                      </a:endParaRPr>
                    </a:p>
                  </a:txBody>
                  <a:tcPr marL="8792" marR="8792" marT="7327" marB="0" anchor="b"/>
                </a:tc>
                <a:extLst>
                  <a:ext uri="{0D108BD9-81ED-4DB2-BD59-A6C34878D82A}">
                    <a16:rowId xmlns="" xmlns:a16="http://schemas.microsoft.com/office/drawing/2014/main" val="10000"/>
                  </a:ext>
                </a:extLst>
              </a:tr>
              <a:tr h="289021">
                <a:tc>
                  <a:txBody>
                    <a:bodyPr/>
                    <a:lstStyle/>
                    <a:p>
                      <a:pPr algn="l" fontAlgn="b"/>
                      <a:r>
                        <a:rPr lang="pt-BR" sz="1800" b="0" u="none" strike="noStrike" dirty="0" smtClean="0">
                          <a:effectLst/>
                          <a:latin typeface="Calibri" panose="020F0502020204030204" pitchFamily="34" charset="0"/>
                        </a:rPr>
                        <a:t>MS, </a:t>
                      </a:r>
                      <a:r>
                        <a:rPr lang="pt-BR" sz="1800" b="0" u="none" strike="noStrike" dirty="0">
                          <a:effectLst/>
                          <a:latin typeface="Calibri" panose="020F0502020204030204" pitchFamily="34" charset="0"/>
                        </a:rPr>
                        <a:t>%</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68,2</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60,3</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76,8</a:t>
                      </a:r>
                      <a:endParaRPr lang="pt-BR" sz="1800" b="0" i="0" u="none" strike="noStrike" dirty="0">
                        <a:solidFill>
                          <a:srgbClr val="000000"/>
                        </a:solidFill>
                        <a:effectLst/>
                        <a:latin typeface="Calibri" panose="020F0502020204030204" pitchFamily="34" charset="0"/>
                      </a:endParaRPr>
                    </a:p>
                  </a:txBody>
                  <a:tcPr marL="8792" marR="8792" marT="7327" marB="0" anchor="b"/>
                </a:tc>
                <a:extLst>
                  <a:ext uri="{0D108BD9-81ED-4DB2-BD59-A6C34878D82A}">
                    <a16:rowId xmlns="" xmlns:a16="http://schemas.microsoft.com/office/drawing/2014/main" val="10001"/>
                  </a:ext>
                </a:extLst>
              </a:tr>
              <a:tr h="289021">
                <a:tc>
                  <a:txBody>
                    <a:bodyPr/>
                    <a:lstStyle/>
                    <a:p>
                      <a:pPr algn="l" fontAlgn="b"/>
                      <a:r>
                        <a:rPr lang="pt-BR" sz="1800" b="0" u="none" strike="noStrike" dirty="0">
                          <a:effectLst/>
                          <a:latin typeface="Calibri" panose="020F0502020204030204" pitchFamily="34" charset="0"/>
                        </a:rPr>
                        <a:t>pH</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4,2</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3,7</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5,0</a:t>
                      </a:r>
                      <a:endParaRPr lang="pt-BR" sz="1800" b="0" i="0" u="none" strike="noStrike" dirty="0">
                        <a:solidFill>
                          <a:srgbClr val="000000"/>
                        </a:solidFill>
                        <a:effectLst/>
                        <a:latin typeface="Calibri" panose="020F0502020204030204" pitchFamily="34" charset="0"/>
                      </a:endParaRPr>
                    </a:p>
                  </a:txBody>
                  <a:tcPr marL="8792" marR="8792" marT="7327" marB="0" anchor="b"/>
                </a:tc>
                <a:extLst>
                  <a:ext uri="{0D108BD9-81ED-4DB2-BD59-A6C34878D82A}">
                    <a16:rowId xmlns="" xmlns:a16="http://schemas.microsoft.com/office/drawing/2014/main" val="10002"/>
                  </a:ext>
                </a:extLst>
              </a:tr>
              <a:tr h="289021">
                <a:tc>
                  <a:txBody>
                    <a:bodyPr/>
                    <a:lstStyle/>
                    <a:p>
                      <a:pPr algn="l" fontAlgn="b"/>
                      <a:r>
                        <a:rPr lang="pt-BR" sz="1800" b="0" u="none" strike="noStrike" dirty="0" smtClean="0">
                          <a:effectLst/>
                          <a:latin typeface="Calibri" panose="020F0502020204030204" pitchFamily="34" charset="0"/>
                        </a:rPr>
                        <a:t>Ácido lático, </a:t>
                      </a:r>
                      <a:r>
                        <a:rPr lang="pt-BR" sz="1800" b="0" u="none" strike="noStrike" dirty="0">
                          <a:effectLst/>
                          <a:latin typeface="Calibri" panose="020F0502020204030204" pitchFamily="34" charset="0"/>
                        </a:rPr>
                        <a:t>% MS</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1,5</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0,1</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4,2</a:t>
                      </a:r>
                      <a:endParaRPr lang="pt-BR" sz="1800" b="0" i="0" u="none" strike="noStrike" dirty="0">
                        <a:solidFill>
                          <a:srgbClr val="000000"/>
                        </a:solidFill>
                        <a:effectLst/>
                        <a:latin typeface="Calibri" panose="020F0502020204030204" pitchFamily="34" charset="0"/>
                      </a:endParaRPr>
                    </a:p>
                  </a:txBody>
                  <a:tcPr marL="8792" marR="8792" marT="7327" marB="0" anchor="b"/>
                </a:tc>
                <a:extLst>
                  <a:ext uri="{0D108BD9-81ED-4DB2-BD59-A6C34878D82A}">
                    <a16:rowId xmlns="" xmlns:a16="http://schemas.microsoft.com/office/drawing/2014/main" val="10003"/>
                  </a:ext>
                </a:extLst>
              </a:tr>
              <a:tr h="289021">
                <a:tc>
                  <a:txBody>
                    <a:bodyPr/>
                    <a:lstStyle/>
                    <a:p>
                      <a:pPr algn="l" fontAlgn="b"/>
                      <a:r>
                        <a:rPr lang="pt-BR" sz="1800" b="0" u="none" strike="noStrike" dirty="0" smtClean="0">
                          <a:effectLst/>
                          <a:latin typeface="Calibri" panose="020F0502020204030204" pitchFamily="34" charset="0"/>
                        </a:rPr>
                        <a:t>Ácido acético, </a:t>
                      </a:r>
                      <a:r>
                        <a:rPr lang="pt-BR" sz="1800" b="0" u="none" strike="noStrike" dirty="0">
                          <a:effectLst/>
                          <a:latin typeface="Calibri" panose="020F0502020204030204" pitchFamily="34" charset="0"/>
                        </a:rPr>
                        <a:t>% MS</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0,5</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0,0</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2,5</a:t>
                      </a:r>
                      <a:endParaRPr lang="pt-BR" sz="1800" b="0" i="0" u="none" strike="noStrike" dirty="0">
                        <a:solidFill>
                          <a:srgbClr val="000000"/>
                        </a:solidFill>
                        <a:effectLst/>
                        <a:latin typeface="Calibri" panose="020F0502020204030204" pitchFamily="34" charset="0"/>
                      </a:endParaRPr>
                    </a:p>
                  </a:txBody>
                  <a:tcPr marL="8792" marR="8792" marT="7327" marB="0" anchor="b"/>
                </a:tc>
                <a:extLst>
                  <a:ext uri="{0D108BD9-81ED-4DB2-BD59-A6C34878D82A}">
                    <a16:rowId xmlns="" xmlns:a16="http://schemas.microsoft.com/office/drawing/2014/main" val="10004"/>
                  </a:ext>
                </a:extLst>
              </a:tr>
              <a:tr h="289021">
                <a:tc>
                  <a:txBody>
                    <a:bodyPr/>
                    <a:lstStyle/>
                    <a:p>
                      <a:pPr algn="l" fontAlgn="b"/>
                      <a:r>
                        <a:rPr lang="pt-BR" sz="1800" b="0" u="none" strike="noStrike" dirty="0" smtClean="0">
                          <a:effectLst/>
                          <a:latin typeface="Calibri" panose="020F0502020204030204" pitchFamily="34" charset="0"/>
                        </a:rPr>
                        <a:t>Etanol, </a:t>
                      </a:r>
                      <a:r>
                        <a:rPr lang="pt-BR" sz="1800" b="0" u="none" strike="noStrike" dirty="0">
                          <a:effectLst/>
                          <a:latin typeface="Calibri" panose="020F0502020204030204" pitchFamily="34" charset="0"/>
                        </a:rPr>
                        <a:t>% MS</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0,8</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0,1</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2,8</a:t>
                      </a:r>
                      <a:endParaRPr lang="pt-BR" sz="1800" b="0" i="0" u="none" strike="noStrike" dirty="0">
                        <a:solidFill>
                          <a:srgbClr val="000000"/>
                        </a:solidFill>
                        <a:effectLst/>
                        <a:latin typeface="Calibri" panose="020F0502020204030204" pitchFamily="34" charset="0"/>
                      </a:endParaRPr>
                    </a:p>
                  </a:txBody>
                  <a:tcPr marL="8792" marR="8792" marT="7327" marB="0" anchor="b"/>
                </a:tc>
                <a:extLst>
                  <a:ext uri="{0D108BD9-81ED-4DB2-BD59-A6C34878D82A}">
                    <a16:rowId xmlns="" xmlns:a16="http://schemas.microsoft.com/office/drawing/2014/main" val="10005"/>
                  </a:ext>
                </a:extLst>
              </a:tr>
              <a:tr h="289021">
                <a:tc>
                  <a:txBody>
                    <a:bodyPr/>
                    <a:lstStyle/>
                    <a:p>
                      <a:pPr algn="l" fontAlgn="b"/>
                      <a:r>
                        <a:rPr lang="pt-BR" sz="1800" b="0" u="none" strike="noStrike" dirty="0" smtClean="0">
                          <a:effectLst/>
                          <a:latin typeface="Calibri" panose="020F0502020204030204" pitchFamily="34" charset="0"/>
                        </a:rPr>
                        <a:t>BAL, </a:t>
                      </a:r>
                      <a:r>
                        <a:rPr lang="pt-BR" sz="1800" b="0" u="none" strike="noStrike" dirty="0">
                          <a:effectLst/>
                          <a:latin typeface="Calibri" panose="020F0502020204030204" pitchFamily="34" charset="0"/>
                        </a:rPr>
                        <a:t>log </a:t>
                      </a:r>
                      <a:r>
                        <a:rPr lang="pt-BR" sz="1800" b="0" u="none" strike="noStrike" dirty="0" err="1">
                          <a:effectLst/>
                          <a:latin typeface="Calibri" panose="020F0502020204030204" pitchFamily="34" charset="0"/>
                        </a:rPr>
                        <a:t>ufc</a:t>
                      </a:r>
                      <a:r>
                        <a:rPr lang="pt-BR" sz="1800" b="0" u="none" strike="noStrike" dirty="0">
                          <a:effectLst/>
                          <a:latin typeface="Calibri" panose="020F0502020204030204" pitchFamily="34" charset="0"/>
                        </a:rPr>
                        <a:t>/g MN</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6,2</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2,5</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8,5</a:t>
                      </a:r>
                      <a:endParaRPr lang="pt-BR" sz="1800" b="0" i="0" u="none" strike="noStrike" dirty="0">
                        <a:solidFill>
                          <a:srgbClr val="000000"/>
                        </a:solidFill>
                        <a:effectLst/>
                        <a:latin typeface="Calibri" panose="020F0502020204030204" pitchFamily="34" charset="0"/>
                      </a:endParaRPr>
                    </a:p>
                  </a:txBody>
                  <a:tcPr marL="8792" marR="8792" marT="7327" marB="0" anchor="b"/>
                </a:tc>
                <a:extLst>
                  <a:ext uri="{0D108BD9-81ED-4DB2-BD59-A6C34878D82A}">
                    <a16:rowId xmlns="" xmlns:a16="http://schemas.microsoft.com/office/drawing/2014/main" val="10006"/>
                  </a:ext>
                </a:extLst>
              </a:tr>
              <a:tr h="289021">
                <a:tc>
                  <a:txBody>
                    <a:bodyPr/>
                    <a:lstStyle/>
                    <a:p>
                      <a:pPr algn="l" fontAlgn="b"/>
                      <a:r>
                        <a:rPr lang="pt-BR" sz="1800" b="0" u="none" strike="noStrike" dirty="0" smtClean="0">
                          <a:effectLst/>
                          <a:latin typeface="Calibri" panose="020F0502020204030204" pitchFamily="34" charset="0"/>
                        </a:rPr>
                        <a:t>Leveduras, </a:t>
                      </a:r>
                      <a:r>
                        <a:rPr lang="pt-BR" sz="1800" b="0" u="none" strike="noStrike" dirty="0">
                          <a:effectLst/>
                          <a:latin typeface="Calibri" panose="020F0502020204030204" pitchFamily="34" charset="0"/>
                        </a:rPr>
                        <a:t>log </a:t>
                      </a:r>
                      <a:r>
                        <a:rPr lang="pt-BR" sz="1800" b="0" u="none" strike="noStrike" dirty="0" err="1">
                          <a:effectLst/>
                          <a:latin typeface="Calibri" panose="020F0502020204030204" pitchFamily="34" charset="0"/>
                        </a:rPr>
                        <a:t>ufc</a:t>
                      </a:r>
                      <a:r>
                        <a:rPr lang="pt-BR" sz="1800" b="0" u="none" strike="noStrike" dirty="0">
                          <a:effectLst/>
                          <a:latin typeface="Calibri" panose="020F0502020204030204" pitchFamily="34" charset="0"/>
                        </a:rPr>
                        <a:t>/g MN</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4,6</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3,2</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6,7</a:t>
                      </a:r>
                      <a:endParaRPr lang="pt-BR" sz="1800" b="0" i="0" u="none" strike="noStrike" dirty="0">
                        <a:solidFill>
                          <a:srgbClr val="000000"/>
                        </a:solidFill>
                        <a:effectLst/>
                        <a:latin typeface="Calibri" panose="020F0502020204030204" pitchFamily="34" charset="0"/>
                      </a:endParaRPr>
                    </a:p>
                  </a:txBody>
                  <a:tcPr marL="8792" marR="8792" marT="7327" marB="0" anchor="b"/>
                </a:tc>
                <a:extLst>
                  <a:ext uri="{0D108BD9-81ED-4DB2-BD59-A6C34878D82A}">
                    <a16:rowId xmlns="" xmlns:a16="http://schemas.microsoft.com/office/drawing/2014/main" val="10007"/>
                  </a:ext>
                </a:extLst>
              </a:tr>
              <a:tr h="289021">
                <a:tc>
                  <a:txBody>
                    <a:bodyPr/>
                    <a:lstStyle/>
                    <a:p>
                      <a:pPr algn="l" fontAlgn="b"/>
                      <a:r>
                        <a:rPr lang="pt-BR" sz="1800" b="0" u="none" strike="noStrike" dirty="0" err="1" smtClean="0">
                          <a:effectLst/>
                          <a:latin typeface="Calibri" panose="020F0502020204030204" pitchFamily="34" charset="0"/>
                        </a:rPr>
                        <a:t>Fungus</a:t>
                      </a:r>
                      <a:r>
                        <a:rPr lang="pt-BR" sz="1800" b="0" u="none" strike="noStrike" dirty="0" smtClean="0">
                          <a:effectLst/>
                          <a:latin typeface="Calibri" panose="020F0502020204030204" pitchFamily="34" charset="0"/>
                        </a:rPr>
                        <a:t>, </a:t>
                      </a:r>
                      <a:r>
                        <a:rPr lang="pt-BR" sz="1800" b="0" u="none" strike="noStrike" dirty="0">
                          <a:effectLst/>
                          <a:latin typeface="Calibri" panose="020F0502020204030204" pitchFamily="34" charset="0"/>
                        </a:rPr>
                        <a:t>log </a:t>
                      </a:r>
                      <a:r>
                        <a:rPr lang="pt-BR" sz="1800" b="0" u="none" strike="noStrike" dirty="0" err="1">
                          <a:effectLst/>
                          <a:latin typeface="Calibri" panose="020F0502020204030204" pitchFamily="34" charset="0"/>
                        </a:rPr>
                        <a:t>ufc</a:t>
                      </a:r>
                      <a:r>
                        <a:rPr lang="pt-BR" sz="1800" b="0" u="none" strike="noStrike" dirty="0">
                          <a:effectLst/>
                          <a:latin typeface="Calibri" panose="020F0502020204030204" pitchFamily="34" charset="0"/>
                        </a:rPr>
                        <a:t>/g MN</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3,3</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1,1</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7,3</a:t>
                      </a:r>
                      <a:endParaRPr lang="pt-BR" sz="1800" b="0" i="0" u="none" strike="noStrike" dirty="0">
                        <a:solidFill>
                          <a:srgbClr val="000000"/>
                        </a:solidFill>
                        <a:effectLst/>
                        <a:latin typeface="Calibri" panose="020F0502020204030204" pitchFamily="34" charset="0"/>
                      </a:endParaRPr>
                    </a:p>
                  </a:txBody>
                  <a:tcPr marL="8792" marR="8792" marT="7327" marB="0" anchor="b"/>
                </a:tc>
                <a:extLst>
                  <a:ext uri="{0D108BD9-81ED-4DB2-BD59-A6C34878D82A}">
                    <a16:rowId xmlns="" xmlns:a16="http://schemas.microsoft.com/office/drawing/2014/main" val="10008"/>
                  </a:ext>
                </a:extLst>
              </a:tr>
              <a:tr h="289021">
                <a:tc>
                  <a:txBody>
                    <a:bodyPr/>
                    <a:lstStyle/>
                    <a:p>
                      <a:pPr algn="l" fontAlgn="b"/>
                      <a:r>
                        <a:rPr lang="pt-BR" sz="1800" b="0" u="none" strike="noStrike" dirty="0" smtClean="0">
                          <a:effectLst/>
                          <a:latin typeface="Calibri" panose="020F0502020204030204" pitchFamily="34" charset="0"/>
                        </a:rPr>
                        <a:t>Perdas fermentativas, </a:t>
                      </a:r>
                      <a:r>
                        <a:rPr lang="pt-BR" sz="1800" b="0" u="none" strike="noStrike" dirty="0">
                          <a:effectLst/>
                          <a:latin typeface="Calibri" panose="020F0502020204030204" pitchFamily="34" charset="0"/>
                        </a:rPr>
                        <a:t>%</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2,4</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0,5</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dirty="0">
                          <a:effectLst/>
                          <a:latin typeface="Calibri" panose="020F0502020204030204" pitchFamily="34" charset="0"/>
                        </a:rPr>
                        <a:t>6,8</a:t>
                      </a:r>
                      <a:endParaRPr lang="pt-BR" sz="1800" b="0" i="0" u="none" strike="noStrike" dirty="0">
                        <a:solidFill>
                          <a:srgbClr val="000000"/>
                        </a:solidFill>
                        <a:effectLst/>
                        <a:latin typeface="Calibri" panose="020F0502020204030204" pitchFamily="34" charset="0"/>
                      </a:endParaRPr>
                    </a:p>
                  </a:txBody>
                  <a:tcPr marL="8792" marR="8792" marT="7327" marB="0" anchor="b"/>
                </a:tc>
                <a:extLst>
                  <a:ext uri="{0D108BD9-81ED-4DB2-BD59-A6C34878D82A}">
                    <a16:rowId xmlns="" xmlns:a16="http://schemas.microsoft.com/office/drawing/2014/main" val="10009"/>
                  </a:ext>
                </a:extLst>
              </a:tr>
              <a:tr h="289021">
                <a:tc>
                  <a:txBody>
                    <a:bodyPr/>
                    <a:lstStyle/>
                    <a:p>
                      <a:pPr algn="l" fontAlgn="b"/>
                      <a:r>
                        <a:rPr lang="pt-BR" sz="1800" b="0" u="none" strike="noStrike" dirty="0" smtClean="0">
                          <a:effectLst/>
                          <a:latin typeface="Calibri" panose="020F0502020204030204" pitchFamily="34" charset="0"/>
                        </a:rPr>
                        <a:t>Estabilidade aeróbia, </a:t>
                      </a:r>
                      <a:r>
                        <a:rPr lang="pt-BR" sz="1800" b="0" u="none" strike="noStrike" dirty="0">
                          <a:effectLst/>
                          <a:latin typeface="Calibri" panose="020F0502020204030204" pitchFamily="34" charset="0"/>
                        </a:rPr>
                        <a:t>h</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57,8</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21,0</a:t>
                      </a:r>
                      <a:endParaRPr lang="pt-BR" sz="1800" b="0" i="0" u="none" strike="noStrike" dirty="0">
                        <a:solidFill>
                          <a:srgbClr val="000000"/>
                        </a:solidFill>
                        <a:effectLst/>
                        <a:latin typeface="Calibri" panose="020F0502020204030204" pitchFamily="34" charset="0"/>
                      </a:endParaRPr>
                    </a:p>
                  </a:txBody>
                  <a:tcPr marL="8792" marR="8792" marT="7327" marB="0" anchor="b"/>
                </a:tc>
                <a:tc>
                  <a:txBody>
                    <a:bodyPr/>
                    <a:lstStyle/>
                    <a:p>
                      <a:pPr algn="ctr" fontAlgn="b"/>
                      <a:r>
                        <a:rPr lang="pt-BR" sz="1800" u="none" strike="noStrike">
                          <a:effectLst/>
                          <a:latin typeface="Calibri" panose="020F0502020204030204" pitchFamily="34" charset="0"/>
                        </a:rPr>
                        <a:t>156,0</a:t>
                      </a:r>
                      <a:endParaRPr lang="pt-BR" sz="1800" b="0" i="0" u="none" strike="noStrike" dirty="0">
                        <a:solidFill>
                          <a:srgbClr val="000000"/>
                        </a:solidFill>
                        <a:effectLst/>
                        <a:latin typeface="Calibri" panose="020F0502020204030204" pitchFamily="34" charset="0"/>
                      </a:endParaRPr>
                    </a:p>
                  </a:txBody>
                  <a:tcPr marL="8792" marR="8792" marT="7327" marB="0" anchor="b"/>
                </a:tc>
                <a:extLst>
                  <a:ext uri="{0D108BD9-81ED-4DB2-BD59-A6C34878D82A}">
                    <a16:rowId xmlns="" xmlns:a16="http://schemas.microsoft.com/office/drawing/2014/main" val="10010"/>
                  </a:ext>
                </a:extLst>
              </a:tr>
            </a:tbl>
          </a:graphicData>
        </a:graphic>
      </p:graphicFrame>
      <p:sp>
        <p:nvSpPr>
          <p:cNvPr id="4" name="Retângulo 3"/>
          <p:cNvSpPr/>
          <p:nvPr/>
        </p:nvSpPr>
        <p:spPr>
          <a:xfrm>
            <a:off x="351693" y="5195697"/>
            <a:ext cx="8440615" cy="565796"/>
          </a:xfrm>
          <a:prstGeom prst="rect">
            <a:avLst/>
          </a:prstGeom>
        </p:spPr>
        <p:txBody>
          <a:bodyPr wrap="square">
            <a:spAutoFit/>
          </a:bodyPr>
          <a:lstStyle/>
          <a:p>
            <a:r>
              <a:rPr lang="pt-BR" sz="769" dirty="0"/>
              <a:t>AUERBACH et </a:t>
            </a:r>
            <a:r>
              <a:rPr lang="pt-BR" sz="769"/>
              <a:t>al., </a:t>
            </a:r>
            <a:r>
              <a:rPr lang="pt-BR" sz="769" dirty="0"/>
              <a:t>2015; BASSO et </a:t>
            </a:r>
            <a:r>
              <a:rPr lang="pt-BR" sz="769"/>
              <a:t>al., </a:t>
            </a:r>
            <a:r>
              <a:rPr lang="pt-BR" sz="769" dirty="0"/>
              <a:t>2012; BIRO et </a:t>
            </a:r>
            <a:r>
              <a:rPr lang="pt-BR" sz="769"/>
              <a:t>al., 2006, </a:t>
            </a:r>
            <a:r>
              <a:rPr lang="pt-BR" sz="769" dirty="0"/>
              <a:t>2009; CANIBE et </a:t>
            </a:r>
            <a:r>
              <a:rPr lang="pt-BR" sz="769"/>
              <a:t>al., </a:t>
            </a:r>
            <a:r>
              <a:rPr lang="pt-BR" sz="769" dirty="0"/>
              <a:t>2014; COUDURE et </a:t>
            </a:r>
            <a:r>
              <a:rPr lang="pt-BR" sz="769"/>
              <a:t>al., </a:t>
            </a:r>
            <a:r>
              <a:rPr lang="pt-BR" sz="769" dirty="0"/>
              <a:t>2012; </a:t>
            </a:r>
            <a:r>
              <a:rPr lang="pt-BR" sz="769"/>
              <a:t>DA SILVA, </a:t>
            </a:r>
            <a:r>
              <a:rPr lang="pt-BR" sz="769" dirty="0"/>
              <a:t>N. </a:t>
            </a:r>
            <a:r>
              <a:rPr lang="pt-BR" sz="769"/>
              <a:t>et al, </a:t>
            </a:r>
            <a:r>
              <a:rPr lang="pt-BR" sz="769" dirty="0"/>
              <a:t>2015; </a:t>
            </a:r>
            <a:r>
              <a:rPr lang="pt-BR" sz="769"/>
              <a:t>DA SILVA, </a:t>
            </a:r>
            <a:r>
              <a:rPr lang="pt-BR" sz="769" dirty="0"/>
              <a:t>T. et </a:t>
            </a:r>
            <a:r>
              <a:rPr lang="pt-BR" sz="769"/>
              <a:t>al., </a:t>
            </a:r>
            <a:r>
              <a:rPr lang="pt-BR" sz="769" dirty="0"/>
              <a:t>2015; DAWSON; RUST</a:t>
            </a:r>
            <a:r>
              <a:rPr lang="pt-BR" sz="769"/>
              <a:t>; YOKOYAMA, </a:t>
            </a:r>
            <a:r>
              <a:rPr lang="pt-BR" sz="769" dirty="0"/>
              <a:t>1998</a:t>
            </a:r>
            <a:r>
              <a:rPr lang="pt-BR" sz="769"/>
              <a:t>; DOLEZAL;ZEMAN, </a:t>
            </a:r>
            <a:r>
              <a:rPr lang="pt-BR" sz="769" dirty="0"/>
              <a:t>2005; DUTTON</a:t>
            </a:r>
            <a:r>
              <a:rPr lang="pt-BR" sz="769"/>
              <a:t>; OTTERBY, </a:t>
            </a:r>
            <a:r>
              <a:rPr lang="pt-BR" sz="769" dirty="0"/>
              <a:t>1971; FERRARETTO; FREDIN</a:t>
            </a:r>
            <a:r>
              <a:rPr lang="pt-BR" sz="769"/>
              <a:t>; SHAVER, </a:t>
            </a:r>
            <a:r>
              <a:rPr lang="pt-BR" sz="769" dirty="0"/>
              <a:t>2015; FLORES-GALARZA et </a:t>
            </a:r>
            <a:r>
              <a:rPr lang="pt-BR" sz="769"/>
              <a:t>al., </a:t>
            </a:r>
            <a:r>
              <a:rPr lang="pt-BR" sz="769" dirty="0"/>
              <a:t>1985; GÁLIK et </a:t>
            </a:r>
            <a:r>
              <a:rPr lang="pt-BR" sz="769"/>
              <a:t>al.,  2007, </a:t>
            </a:r>
            <a:r>
              <a:rPr lang="pt-BR" sz="769" dirty="0"/>
              <a:t>2008; GALLO; RAJCAKOVA</a:t>
            </a:r>
            <a:r>
              <a:rPr lang="pt-BR" sz="769"/>
              <a:t>; MLYNAR, </a:t>
            </a:r>
            <a:r>
              <a:rPr lang="pt-BR" sz="769" dirty="0"/>
              <a:t>2015; ÍTAVO et </a:t>
            </a:r>
            <a:r>
              <a:rPr lang="pt-BR" sz="769"/>
              <a:t>al., 2006, </a:t>
            </a:r>
            <a:r>
              <a:rPr lang="pt-BR" sz="769" dirty="0"/>
              <a:t>2009; JOBIM et </a:t>
            </a:r>
            <a:r>
              <a:rPr lang="pt-BR" sz="769"/>
              <a:t>al., </a:t>
            </a:r>
            <a:r>
              <a:rPr lang="pt-BR" sz="769" dirty="0"/>
              <a:t>2008; KUNG Jr. et </a:t>
            </a:r>
            <a:r>
              <a:rPr lang="pt-BR" sz="769"/>
              <a:t>al., 2004, </a:t>
            </a:r>
            <a:r>
              <a:rPr lang="pt-BR" sz="769" dirty="0"/>
              <a:t>2007; KUNG Jr.; WINDLE</a:t>
            </a:r>
            <a:r>
              <a:rPr lang="pt-BR" sz="769"/>
              <a:t>; WALKER, </a:t>
            </a:r>
            <a:r>
              <a:rPr lang="pt-BR" sz="769" dirty="0"/>
              <a:t>2014</a:t>
            </a:r>
            <a:r>
              <a:rPr lang="pt-BR" sz="769"/>
              <a:t>; LOUCKA, </a:t>
            </a:r>
            <a:r>
              <a:rPr lang="pt-BR" sz="769" dirty="0"/>
              <a:t>2010; MLYNÁR; RAJČÁKOVÁ</a:t>
            </a:r>
            <a:r>
              <a:rPr lang="pt-BR" sz="769"/>
              <a:t>; GALLO, </a:t>
            </a:r>
            <a:r>
              <a:rPr lang="pt-BR" sz="769" dirty="0"/>
              <a:t>2012; MORAIS et </a:t>
            </a:r>
            <a:r>
              <a:rPr lang="pt-BR" sz="769"/>
              <a:t>al., </a:t>
            </a:r>
            <a:r>
              <a:rPr lang="pt-BR" sz="769" dirty="0"/>
              <a:t>2012; PRIGGE et </a:t>
            </a:r>
            <a:r>
              <a:rPr lang="pt-BR" sz="769"/>
              <a:t>al., </a:t>
            </a:r>
            <a:r>
              <a:rPr lang="pt-BR" sz="769" dirty="0"/>
              <a:t>1976; PYŚ et </a:t>
            </a:r>
            <a:r>
              <a:rPr lang="pt-BR" sz="769"/>
              <a:t>al., </a:t>
            </a:r>
            <a:r>
              <a:rPr lang="pt-BR" sz="769" dirty="0"/>
              <a:t>2009; PYŚ; KARPOWICZ</a:t>
            </a:r>
            <a:r>
              <a:rPr lang="pt-BR" sz="769"/>
              <a:t>; SZAŁATA, </a:t>
            </a:r>
            <a:r>
              <a:rPr lang="pt-BR" sz="769" dirty="0"/>
              <a:t>2010; REIS et </a:t>
            </a:r>
            <a:r>
              <a:rPr lang="pt-BR" sz="769"/>
              <a:t>al., </a:t>
            </a:r>
            <a:r>
              <a:rPr lang="pt-BR" sz="769" dirty="0"/>
              <a:t>2008; REVELLO-CHION; BORREANI</a:t>
            </a:r>
            <a:r>
              <a:rPr lang="pt-BR" sz="769"/>
              <a:t>; MUCK, </a:t>
            </a:r>
            <a:r>
              <a:rPr lang="pt-BR" sz="769" dirty="0"/>
              <a:t>2012; TAYLOR</a:t>
            </a:r>
            <a:r>
              <a:rPr lang="pt-BR" sz="769"/>
              <a:t>; KUNG, </a:t>
            </a:r>
            <a:r>
              <a:rPr lang="pt-BR" sz="769" dirty="0"/>
              <a:t>2002; WARDYNSKI; RUST</a:t>
            </a:r>
            <a:r>
              <a:rPr lang="pt-BR" sz="769"/>
              <a:t>; YOKOYAMA, </a:t>
            </a:r>
            <a:r>
              <a:rPr lang="pt-BR" sz="769" dirty="0"/>
              <a:t>1993). </a:t>
            </a:r>
          </a:p>
        </p:txBody>
      </p:sp>
      <p:pic>
        <p:nvPicPr>
          <p:cNvPr id="5" name="Imagem 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941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5583" y="764277"/>
            <a:ext cx="8229600" cy="1143000"/>
          </a:xfrm>
        </p:spPr>
        <p:txBody>
          <a:bodyPr>
            <a:normAutofit/>
          </a:bodyPr>
          <a:lstStyle/>
          <a:p>
            <a:r>
              <a:rPr lang="pt-BR" sz="2769" b="1" dirty="0">
                <a:latin typeface="Comic Sans MS" panose="030F0702030302020204" pitchFamily="66" charset="0"/>
              </a:rPr>
              <a:t>Silagem</a:t>
            </a:r>
            <a:r>
              <a:rPr lang="pt-BR" sz="3077" b="1" dirty="0">
                <a:latin typeface="Comic Sans MS" panose="030F0702030302020204" pitchFamily="66" charset="0"/>
              </a:rPr>
              <a:t> de grãos úmidos ou reidratados</a:t>
            </a:r>
          </a:p>
        </p:txBody>
      </p:sp>
      <p:sp>
        <p:nvSpPr>
          <p:cNvPr id="3" name="Espaço Reservado para Conteúdo 2"/>
          <p:cNvSpPr>
            <a:spLocks noGrp="1"/>
          </p:cNvSpPr>
          <p:nvPr>
            <p:ph idx="1"/>
          </p:nvPr>
        </p:nvSpPr>
        <p:spPr/>
        <p:txBody>
          <a:bodyPr>
            <a:normAutofit fontScale="92500" lnSpcReduction="20000"/>
          </a:bodyPr>
          <a:lstStyle/>
          <a:p>
            <a:pPr marL="0" indent="0" algn="just">
              <a:buNone/>
            </a:pPr>
            <a:r>
              <a:rPr lang="pt-BR" dirty="0">
                <a:latin typeface="Comic Sans MS" panose="030F0702030302020204" pitchFamily="66" charset="0"/>
              </a:rPr>
              <a:t>Revisão de trabalhos utilizando silagem de </a:t>
            </a:r>
            <a:r>
              <a:rPr lang="pt-BR" dirty="0" smtClean="0">
                <a:latin typeface="Comic Sans MS" panose="030F0702030302020204" pitchFamily="66" charset="0"/>
              </a:rPr>
              <a:t>grãos </a:t>
            </a:r>
            <a:r>
              <a:rPr lang="pt-BR" dirty="0">
                <a:latin typeface="Comic Sans MS" panose="030F0702030302020204" pitchFamily="66" charset="0"/>
              </a:rPr>
              <a:t>no Brasil para bovinos de corte</a:t>
            </a:r>
          </a:p>
          <a:p>
            <a:pPr marL="0" indent="0" algn="just">
              <a:buNone/>
            </a:pPr>
            <a:endParaRPr lang="pt-BR" dirty="0">
              <a:latin typeface="Comic Sans MS" panose="030F0702030302020204" pitchFamily="66" charset="0"/>
            </a:endParaRPr>
          </a:p>
          <a:p>
            <a:pPr marL="0" indent="0" algn="just">
              <a:buNone/>
            </a:pPr>
            <a:r>
              <a:rPr lang="pt-BR" dirty="0">
                <a:latin typeface="Comic Sans MS" panose="030F0702030302020204" pitchFamily="66" charset="0"/>
              </a:rPr>
              <a:t>	- 11 trabalhos encontrados (Almeida Júnior et al. 2008; </a:t>
            </a:r>
            <a:r>
              <a:rPr lang="pt-BR" dirty="0" err="1">
                <a:latin typeface="Comic Sans MS" panose="030F0702030302020204" pitchFamily="66" charset="0"/>
              </a:rPr>
              <a:t>Berndt</a:t>
            </a:r>
            <a:r>
              <a:rPr lang="pt-BR" dirty="0">
                <a:latin typeface="Comic Sans MS" panose="030F0702030302020204" pitchFamily="66" charset="0"/>
              </a:rPr>
              <a:t> et al. 2002; Caetano et al. 2015; </a:t>
            </a:r>
            <a:r>
              <a:rPr lang="pt-BR" dirty="0" err="1">
                <a:latin typeface="Comic Sans MS" panose="030F0702030302020204" pitchFamily="66" charset="0"/>
              </a:rPr>
              <a:t>Carareto</a:t>
            </a:r>
            <a:r>
              <a:rPr lang="pt-BR" dirty="0">
                <a:latin typeface="Comic Sans MS" panose="030F0702030302020204" pitchFamily="66" charset="0"/>
              </a:rPr>
              <a:t> 2011; Costa et al. 2002; Henrique et al. 2007; </a:t>
            </a:r>
            <a:r>
              <a:rPr lang="pt-BR" dirty="0" err="1">
                <a:latin typeface="Comic Sans MS" panose="030F0702030302020204" pitchFamily="66" charset="0"/>
              </a:rPr>
              <a:t>Putrino</a:t>
            </a:r>
            <a:r>
              <a:rPr lang="pt-BR" dirty="0">
                <a:latin typeface="Comic Sans MS" panose="030F0702030302020204" pitchFamily="66" charset="0"/>
              </a:rPr>
              <a:t> 2006; Silva  2015; Silva 2016; Silva et al. 2007; </a:t>
            </a:r>
            <a:r>
              <a:rPr lang="pt-BR" dirty="0" err="1">
                <a:latin typeface="Comic Sans MS" panose="030F0702030302020204" pitchFamily="66" charset="0"/>
              </a:rPr>
              <a:t>Tres</a:t>
            </a:r>
            <a:r>
              <a:rPr lang="pt-BR" dirty="0">
                <a:latin typeface="Comic Sans MS" panose="030F0702030302020204" pitchFamily="66" charset="0"/>
              </a:rPr>
              <a:t> 2015)</a:t>
            </a:r>
          </a:p>
          <a:p>
            <a:pPr marL="0" indent="0" algn="just">
              <a:buNone/>
            </a:pPr>
            <a:endParaRPr lang="pt-BR" dirty="0">
              <a:latin typeface="Comic Sans MS" panose="030F0702030302020204" pitchFamily="66" charset="0"/>
            </a:endParaRPr>
          </a:p>
          <a:p>
            <a:pPr marL="0" indent="0" algn="just">
              <a:buNone/>
            </a:pPr>
            <a:r>
              <a:rPr lang="pt-BR" dirty="0">
                <a:latin typeface="Comic Sans MS" panose="030F0702030302020204" pitchFamily="66" charset="0"/>
              </a:rPr>
              <a:t>	</a:t>
            </a:r>
          </a:p>
          <a:p>
            <a:pPr marL="0" indent="0" algn="just">
              <a:buNone/>
            </a:pPr>
            <a:endParaRPr lang="pt-BR" dirty="0">
              <a:latin typeface="Comic Sans MS" panose="030F0702030302020204" pitchFamily="66" charset="0"/>
            </a:endParaRPr>
          </a:p>
          <a:p>
            <a:pPr marL="0" indent="0" algn="just">
              <a:buNone/>
            </a:pPr>
            <a:endParaRPr lang="pt-BR" dirty="0">
              <a:latin typeface="Comic Sans MS" panose="030F0702030302020204" pitchFamily="66" charset="0"/>
            </a:endParaRPr>
          </a:p>
        </p:txBody>
      </p:sp>
      <p:pic>
        <p:nvPicPr>
          <p:cNvPr id="5" name="Imagem 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007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 xmlns:a16="http://schemas.microsoft.com/office/drawing/2014/main" id="{ED5591DB-2F76-4D51-80A2-C0265C5BE1CC}"/>
              </a:ext>
            </a:extLst>
          </p:cNvPr>
          <p:cNvSpPr>
            <a:spLocks noGrp="1"/>
          </p:cNvSpPr>
          <p:nvPr>
            <p:ph type="title"/>
          </p:nvPr>
        </p:nvSpPr>
        <p:spPr>
          <a:xfrm>
            <a:off x="457200" y="1002568"/>
            <a:ext cx="8229600" cy="879231"/>
          </a:xfrm>
        </p:spPr>
        <p:txBody>
          <a:bodyPr>
            <a:normAutofit/>
          </a:bodyPr>
          <a:lstStyle/>
          <a:p>
            <a:r>
              <a:rPr lang="pt-BR" sz="2769" b="1" dirty="0">
                <a:latin typeface="Comic Sans MS" panose="030F0702030302020204" pitchFamily="66" charset="0"/>
              </a:rPr>
              <a:t>Silagem</a:t>
            </a:r>
            <a:r>
              <a:rPr lang="pt-BR" sz="3077" b="1" dirty="0">
                <a:latin typeface="Comic Sans MS" panose="030F0702030302020204" pitchFamily="66" charset="0"/>
              </a:rPr>
              <a:t> de grãos úmidos ou reidratados</a:t>
            </a:r>
          </a:p>
        </p:txBody>
      </p:sp>
      <p:graphicFrame>
        <p:nvGraphicFramePr>
          <p:cNvPr id="8" name="Tabela 7">
            <a:extLst>
              <a:ext uri="{FF2B5EF4-FFF2-40B4-BE49-F238E27FC236}">
                <a16:creationId xmlns="" xmlns:a16="http://schemas.microsoft.com/office/drawing/2014/main" id="{4BB822FE-CBE4-4F63-8D0D-25A8E92BFD5D}"/>
              </a:ext>
            </a:extLst>
          </p:cNvPr>
          <p:cNvGraphicFramePr>
            <a:graphicFrameLocks noGrp="1"/>
          </p:cNvGraphicFramePr>
          <p:nvPr>
            <p:extLst>
              <p:ext uri="{D42A27DB-BD31-4B8C-83A1-F6EECF244321}">
                <p14:modId xmlns:p14="http://schemas.microsoft.com/office/powerpoint/2010/main" val="4146386790"/>
              </p:ext>
            </p:extLst>
          </p:nvPr>
        </p:nvGraphicFramePr>
        <p:xfrm>
          <a:off x="457200" y="2022231"/>
          <a:ext cx="8229601" cy="3634154"/>
        </p:xfrm>
        <a:graphic>
          <a:graphicData uri="http://schemas.openxmlformats.org/drawingml/2006/table">
            <a:tbl>
              <a:tblPr>
                <a:tableStyleId>{8EC20E35-A176-4012-BC5E-935CFFF8708E}</a:tableStyleId>
              </a:tblPr>
              <a:tblGrid>
                <a:gridCol w="3466728">
                  <a:extLst>
                    <a:ext uri="{9D8B030D-6E8A-4147-A177-3AD203B41FA5}">
                      <a16:colId xmlns="" xmlns:a16="http://schemas.microsoft.com/office/drawing/2014/main" val="906329991"/>
                    </a:ext>
                  </a:extLst>
                </a:gridCol>
                <a:gridCol w="1728192">
                  <a:extLst>
                    <a:ext uri="{9D8B030D-6E8A-4147-A177-3AD203B41FA5}">
                      <a16:colId xmlns="" xmlns:a16="http://schemas.microsoft.com/office/drawing/2014/main" val="1854742734"/>
                    </a:ext>
                  </a:extLst>
                </a:gridCol>
                <a:gridCol w="1656184">
                  <a:extLst>
                    <a:ext uri="{9D8B030D-6E8A-4147-A177-3AD203B41FA5}">
                      <a16:colId xmlns="" xmlns:a16="http://schemas.microsoft.com/office/drawing/2014/main" val="2419349217"/>
                    </a:ext>
                  </a:extLst>
                </a:gridCol>
                <a:gridCol w="1378497">
                  <a:extLst>
                    <a:ext uri="{9D8B030D-6E8A-4147-A177-3AD203B41FA5}">
                      <a16:colId xmlns="" xmlns:a16="http://schemas.microsoft.com/office/drawing/2014/main" val="2269518107"/>
                    </a:ext>
                  </a:extLst>
                </a:gridCol>
              </a:tblGrid>
              <a:tr h="455715">
                <a:tc>
                  <a:txBody>
                    <a:bodyPr/>
                    <a:lstStyle/>
                    <a:p>
                      <a:pPr algn="l" fontAlgn="b"/>
                      <a:endParaRPr lang="pt-BR" sz="2000" b="0"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b="1" u="none" strike="noStrike" dirty="0">
                          <a:effectLst/>
                          <a:latin typeface="Comic Sans MS" panose="030F0702030302020204" pitchFamily="66" charset="0"/>
                        </a:rPr>
                        <a:t>Média</a:t>
                      </a:r>
                      <a:endParaRPr lang="pt-BR" sz="2000" b="1"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b="1" u="none" strike="noStrike" dirty="0">
                          <a:effectLst/>
                          <a:latin typeface="Comic Sans MS" panose="030F0702030302020204" pitchFamily="66" charset="0"/>
                        </a:rPr>
                        <a:t>Máximo</a:t>
                      </a:r>
                      <a:endParaRPr lang="pt-BR" sz="2000" b="1"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b="1" u="none" strike="noStrike" dirty="0">
                          <a:effectLst/>
                          <a:latin typeface="Comic Sans MS" panose="030F0702030302020204" pitchFamily="66" charset="0"/>
                        </a:rPr>
                        <a:t>Mínimo</a:t>
                      </a:r>
                      <a:endParaRPr lang="pt-BR" sz="2000" b="1" i="0" u="none" strike="noStrike" dirty="0">
                        <a:solidFill>
                          <a:srgbClr val="000000"/>
                        </a:solidFill>
                        <a:effectLst/>
                        <a:latin typeface="Comic Sans MS" panose="030F0702030302020204" pitchFamily="66" charset="0"/>
                      </a:endParaRPr>
                    </a:p>
                  </a:txBody>
                  <a:tcPr marL="7327" marR="7327" marT="7327" marB="0" anchor="b"/>
                </a:tc>
                <a:extLst>
                  <a:ext uri="{0D108BD9-81ED-4DB2-BD59-A6C34878D82A}">
                    <a16:rowId xmlns="" xmlns:a16="http://schemas.microsoft.com/office/drawing/2014/main" val="4111864347"/>
                  </a:ext>
                </a:extLst>
              </a:tr>
              <a:tr h="899864">
                <a:tc>
                  <a:txBody>
                    <a:bodyPr/>
                    <a:lstStyle/>
                    <a:p>
                      <a:pPr algn="l" fontAlgn="b"/>
                      <a:r>
                        <a:rPr lang="pt-BR" sz="2000" u="none" strike="noStrike" dirty="0">
                          <a:effectLst/>
                          <a:latin typeface="Comic Sans MS" panose="030F0702030302020204" pitchFamily="66" charset="0"/>
                        </a:rPr>
                        <a:t>Nível de Forragem (%MS)</a:t>
                      </a:r>
                      <a:endParaRPr lang="pt-BR" sz="2000" b="1"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26,83</a:t>
                      </a:r>
                      <a:endParaRPr lang="pt-BR" sz="2000" b="0"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60,00</a:t>
                      </a:r>
                      <a:endParaRPr lang="pt-BR" sz="2000" b="0"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4,00</a:t>
                      </a:r>
                      <a:endParaRPr lang="pt-BR" sz="2000" b="0" i="0" u="none" strike="noStrike" dirty="0">
                        <a:solidFill>
                          <a:srgbClr val="000000"/>
                        </a:solidFill>
                        <a:effectLst/>
                        <a:latin typeface="Comic Sans MS" panose="030F0702030302020204" pitchFamily="66" charset="0"/>
                      </a:endParaRPr>
                    </a:p>
                  </a:txBody>
                  <a:tcPr marL="7327" marR="7327" marT="7327" marB="0" anchor="b"/>
                </a:tc>
                <a:extLst>
                  <a:ext uri="{0D108BD9-81ED-4DB2-BD59-A6C34878D82A}">
                    <a16:rowId xmlns="" xmlns:a16="http://schemas.microsoft.com/office/drawing/2014/main" val="3930123602"/>
                  </a:ext>
                </a:extLst>
              </a:tr>
              <a:tr h="455715">
                <a:tc>
                  <a:txBody>
                    <a:bodyPr/>
                    <a:lstStyle/>
                    <a:p>
                      <a:pPr algn="l" fontAlgn="b"/>
                      <a:r>
                        <a:rPr lang="pt-BR" sz="2000" u="none" strike="noStrike" dirty="0">
                          <a:effectLst/>
                          <a:latin typeface="Comic Sans MS" panose="030F0702030302020204" pitchFamily="66" charset="0"/>
                        </a:rPr>
                        <a:t>Nível de Grão (%MS)</a:t>
                      </a:r>
                      <a:endParaRPr lang="pt-BR" sz="2000" b="1"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53,78</a:t>
                      </a:r>
                      <a:endParaRPr lang="pt-BR" sz="2000" b="0"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79,00</a:t>
                      </a:r>
                      <a:endParaRPr lang="pt-BR" sz="2000" b="0"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22,00</a:t>
                      </a:r>
                      <a:endParaRPr lang="pt-BR" sz="2000" b="0" i="0" u="none" strike="noStrike" dirty="0">
                        <a:solidFill>
                          <a:srgbClr val="000000"/>
                        </a:solidFill>
                        <a:effectLst/>
                        <a:latin typeface="Comic Sans MS" panose="030F0702030302020204" pitchFamily="66" charset="0"/>
                      </a:endParaRPr>
                    </a:p>
                  </a:txBody>
                  <a:tcPr marL="7327" marR="7327" marT="7327" marB="0" anchor="b"/>
                </a:tc>
                <a:extLst>
                  <a:ext uri="{0D108BD9-81ED-4DB2-BD59-A6C34878D82A}">
                    <a16:rowId xmlns="" xmlns:a16="http://schemas.microsoft.com/office/drawing/2014/main" val="1142007392"/>
                  </a:ext>
                </a:extLst>
              </a:tr>
              <a:tr h="455715">
                <a:tc>
                  <a:txBody>
                    <a:bodyPr/>
                    <a:lstStyle/>
                    <a:p>
                      <a:pPr algn="l" fontAlgn="b"/>
                      <a:r>
                        <a:rPr lang="pt-BR" sz="2000" u="none" strike="noStrike" dirty="0">
                          <a:effectLst/>
                          <a:latin typeface="Comic Sans MS" panose="030F0702030302020204" pitchFamily="66" charset="0"/>
                        </a:rPr>
                        <a:t>Umidade do Grão (%)</a:t>
                      </a:r>
                      <a:endParaRPr lang="pt-BR" sz="2000" b="1"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33,27</a:t>
                      </a:r>
                      <a:endParaRPr lang="pt-BR" sz="2000" b="0"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40,00</a:t>
                      </a:r>
                      <a:endParaRPr lang="pt-BR" sz="2000" b="0"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23,00</a:t>
                      </a:r>
                      <a:endParaRPr lang="pt-BR" sz="2000" b="0" i="0" u="none" strike="noStrike" dirty="0">
                        <a:solidFill>
                          <a:srgbClr val="000000"/>
                        </a:solidFill>
                        <a:effectLst/>
                        <a:latin typeface="Comic Sans MS" panose="030F0702030302020204" pitchFamily="66" charset="0"/>
                      </a:endParaRPr>
                    </a:p>
                  </a:txBody>
                  <a:tcPr marL="7327" marR="7327" marT="7327" marB="0" anchor="b"/>
                </a:tc>
                <a:extLst>
                  <a:ext uri="{0D108BD9-81ED-4DB2-BD59-A6C34878D82A}">
                    <a16:rowId xmlns="" xmlns:a16="http://schemas.microsoft.com/office/drawing/2014/main" val="784314950"/>
                  </a:ext>
                </a:extLst>
              </a:tr>
              <a:tr h="455715">
                <a:tc>
                  <a:txBody>
                    <a:bodyPr/>
                    <a:lstStyle/>
                    <a:p>
                      <a:pPr algn="l" fontAlgn="b"/>
                      <a:r>
                        <a:rPr lang="pt-BR" sz="2000" u="none" strike="noStrike" dirty="0">
                          <a:effectLst/>
                          <a:latin typeface="Comic Sans MS" panose="030F0702030302020204" pitchFamily="66" charset="0"/>
                        </a:rPr>
                        <a:t>Variação CMS (%)</a:t>
                      </a:r>
                      <a:endParaRPr lang="pt-BR" sz="2000" b="1"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-10,79</a:t>
                      </a:r>
                      <a:endParaRPr lang="pt-BR" sz="2000" b="0"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0,43</a:t>
                      </a:r>
                      <a:endParaRPr lang="pt-BR" sz="2000" b="0"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-25,38</a:t>
                      </a:r>
                      <a:endParaRPr lang="pt-BR" sz="2000" b="0" i="0" u="none" strike="noStrike" dirty="0">
                        <a:solidFill>
                          <a:srgbClr val="000000"/>
                        </a:solidFill>
                        <a:effectLst/>
                        <a:latin typeface="Comic Sans MS" panose="030F0702030302020204" pitchFamily="66" charset="0"/>
                      </a:endParaRPr>
                    </a:p>
                  </a:txBody>
                  <a:tcPr marL="7327" marR="7327" marT="7327" marB="0" anchor="b"/>
                </a:tc>
                <a:extLst>
                  <a:ext uri="{0D108BD9-81ED-4DB2-BD59-A6C34878D82A}">
                    <a16:rowId xmlns="" xmlns:a16="http://schemas.microsoft.com/office/drawing/2014/main" val="3116534746"/>
                  </a:ext>
                </a:extLst>
              </a:tr>
              <a:tr h="455715">
                <a:tc>
                  <a:txBody>
                    <a:bodyPr/>
                    <a:lstStyle/>
                    <a:p>
                      <a:pPr algn="l" fontAlgn="b"/>
                      <a:r>
                        <a:rPr lang="pt-BR" sz="2000" u="none" strike="noStrike" dirty="0">
                          <a:effectLst/>
                          <a:latin typeface="Comic Sans MS" panose="030F0702030302020204" pitchFamily="66" charset="0"/>
                        </a:rPr>
                        <a:t>Variação GMD (%)</a:t>
                      </a:r>
                      <a:endParaRPr lang="pt-BR" sz="2000" b="1"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2,09</a:t>
                      </a:r>
                      <a:endParaRPr lang="pt-BR" sz="2000" b="0"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15,00</a:t>
                      </a:r>
                      <a:endParaRPr lang="pt-BR" sz="2000" b="0"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-10,40</a:t>
                      </a:r>
                      <a:endParaRPr lang="pt-BR" sz="2000" b="0" i="0" u="none" strike="noStrike" dirty="0">
                        <a:solidFill>
                          <a:srgbClr val="000000"/>
                        </a:solidFill>
                        <a:effectLst/>
                        <a:latin typeface="Comic Sans MS" panose="030F0702030302020204" pitchFamily="66" charset="0"/>
                      </a:endParaRPr>
                    </a:p>
                  </a:txBody>
                  <a:tcPr marL="7327" marR="7327" marT="7327" marB="0" anchor="b"/>
                </a:tc>
                <a:extLst>
                  <a:ext uri="{0D108BD9-81ED-4DB2-BD59-A6C34878D82A}">
                    <a16:rowId xmlns="" xmlns:a16="http://schemas.microsoft.com/office/drawing/2014/main" val="376641849"/>
                  </a:ext>
                </a:extLst>
              </a:tr>
              <a:tr h="455715">
                <a:tc>
                  <a:txBody>
                    <a:bodyPr/>
                    <a:lstStyle/>
                    <a:p>
                      <a:pPr algn="l" fontAlgn="b"/>
                      <a:r>
                        <a:rPr lang="pt-BR" sz="2000" u="none" strike="noStrike" dirty="0">
                          <a:effectLst/>
                          <a:latin typeface="Comic Sans MS" panose="030F0702030302020204" pitchFamily="66" charset="0"/>
                        </a:rPr>
                        <a:t>Variação EA (%)</a:t>
                      </a:r>
                      <a:endParaRPr lang="pt-BR" sz="2000" b="1"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16,19</a:t>
                      </a:r>
                      <a:endParaRPr lang="pt-BR" sz="2000" b="0"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28,57</a:t>
                      </a:r>
                      <a:endParaRPr lang="pt-BR" sz="2000" b="0" i="0" u="none" strike="noStrike" dirty="0">
                        <a:solidFill>
                          <a:srgbClr val="000000"/>
                        </a:solidFill>
                        <a:effectLst/>
                        <a:latin typeface="Comic Sans MS" panose="030F0702030302020204" pitchFamily="66" charset="0"/>
                      </a:endParaRPr>
                    </a:p>
                  </a:txBody>
                  <a:tcPr marL="7327" marR="7327" marT="7327" marB="0" anchor="b"/>
                </a:tc>
                <a:tc>
                  <a:txBody>
                    <a:bodyPr/>
                    <a:lstStyle/>
                    <a:p>
                      <a:pPr algn="ctr" fontAlgn="b"/>
                      <a:r>
                        <a:rPr lang="pt-BR" sz="2000" u="none" strike="noStrike" dirty="0">
                          <a:effectLst/>
                          <a:latin typeface="Comic Sans MS" panose="030F0702030302020204" pitchFamily="66" charset="0"/>
                        </a:rPr>
                        <a:t>3,13</a:t>
                      </a:r>
                      <a:endParaRPr lang="pt-BR" sz="2000" b="0" i="0" u="none" strike="noStrike" dirty="0">
                        <a:solidFill>
                          <a:srgbClr val="000000"/>
                        </a:solidFill>
                        <a:effectLst/>
                        <a:latin typeface="Comic Sans MS" panose="030F0702030302020204" pitchFamily="66" charset="0"/>
                      </a:endParaRPr>
                    </a:p>
                  </a:txBody>
                  <a:tcPr marL="7327" marR="7327" marT="7327" marB="0" anchor="b"/>
                </a:tc>
                <a:extLst>
                  <a:ext uri="{0D108BD9-81ED-4DB2-BD59-A6C34878D82A}">
                    <a16:rowId xmlns="" xmlns:a16="http://schemas.microsoft.com/office/drawing/2014/main" val="1822857215"/>
                  </a:ext>
                </a:extLst>
              </a:tr>
            </a:tbl>
          </a:graphicData>
        </a:graphic>
      </p:graphicFrame>
      <p:sp>
        <p:nvSpPr>
          <p:cNvPr id="10" name="Retângulo 9">
            <a:extLst>
              <a:ext uri="{FF2B5EF4-FFF2-40B4-BE49-F238E27FC236}">
                <a16:creationId xmlns="" xmlns:a16="http://schemas.microsoft.com/office/drawing/2014/main" id="{2444AFF4-C765-4C69-9072-AF4015358564}"/>
              </a:ext>
            </a:extLst>
          </p:cNvPr>
          <p:cNvSpPr/>
          <p:nvPr/>
        </p:nvSpPr>
        <p:spPr>
          <a:xfrm>
            <a:off x="4283968" y="4365104"/>
            <a:ext cx="937846" cy="4689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p>
        </p:txBody>
      </p:sp>
      <p:sp>
        <p:nvSpPr>
          <p:cNvPr id="11" name="Retângulo 10">
            <a:extLst>
              <a:ext uri="{FF2B5EF4-FFF2-40B4-BE49-F238E27FC236}">
                <a16:creationId xmlns="" xmlns:a16="http://schemas.microsoft.com/office/drawing/2014/main" id="{29B7985A-882B-4D3F-BB7A-C3E83FF0FA85}"/>
              </a:ext>
            </a:extLst>
          </p:cNvPr>
          <p:cNvSpPr/>
          <p:nvPr/>
        </p:nvSpPr>
        <p:spPr>
          <a:xfrm>
            <a:off x="4283968" y="5229200"/>
            <a:ext cx="937846" cy="4689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p>
        </p:txBody>
      </p:sp>
      <p:pic>
        <p:nvPicPr>
          <p:cNvPr id="9" name="Imagem 8">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5956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cstate="print"/>
          <a:srcRect/>
          <a:stretch>
            <a:fillRect/>
          </a:stretch>
        </p:blipFill>
        <p:spPr bwMode="auto">
          <a:xfrm>
            <a:off x="7064585" y="3967562"/>
            <a:ext cx="609298" cy="1510897"/>
          </a:xfrm>
          <a:prstGeom prst="rect">
            <a:avLst/>
          </a:prstGeom>
          <a:noFill/>
          <a:ln w="9525">
            <a:noFill/>
            <a:miter lim="800000"/>
            <a:headEnd/>
            <a:tailEnd/>
          </a:ln>
          <a:effectLst/>
        </p:spPr>
      </p:pic>
      <p:pic>
        <p:nvPicPr>
          <p:cNvPr id="4106" name="Picture 10"/>
          <p:cNvPicPr>
            <a:picLocks noChangeAspect="1" noChangeArrowheads="1"/>
          </p:cNvPicPr>
          <p:nvPr/>
        </p:nvPicPr>
        <p:blipFill>
          <a:blip r:embed="rId3" cstate="print"/>
          <a:srcRect/>
          <a:stretch>
            <a:fillRect/>
          </a:stretch>
        </p:blipFill>
        <p:spPr bwMode="auto">
          <a:xfrm>
            <a:off x="6122942" y="3539782"/>
            <a:ext cx="762000" cy="1052425"/>
          </a:xfrm>
          <a:prstGeom prst="rect">
            <a:avLst/>
          </a:prstGeom>
          <a:noFill/>
          <a:ln w="9525">
            <a:noFill/>
            <a:miter lim="800000"/>
            <a:headEnd/>
            <a:tailEnd/>
          </a:ln>
          <a:effectLst/>
        </p:spPr>
      </p:pic>
      <p:pic>
        <p:nvPicPr>
          <p:cNvPr id="4104" name="Picture 8"/>
          <p:cNvPicPr>
            <a:picLocks noChangeAspect="1" noChangeArrowheads="1"/>
          </p:cNvPicPr>
          <p:nvPr/>
        </p:nvPicPr>
        <p:blipFill>
          <a:blip r:embed="rId4" cstate="print"/>
          <a:srcRect/>
          <a:stretch>
            <a:fillRect/>
          </a:stretch>
        </p:blipFill>
        <p:spPr bwMode="auto">
          <a:xfrm rot="2954357">
            <a:off x="5684238" y="3427538"/>
            <a:ext cx="434465" cy="942057"/>
          </a:xfrm>
          <a:prstGeom prst="rect">
            <a:avLst/>
          </a:prstGeom>
          <a:noFill/>
          <a:ln w="9525">
            <a:noFill/>
            <a:miter lim="800000"/>
            <a:headEnd/>
            <a:tailEnd/>
          </a:ln>
        </p:spPr>
      </p:pic>
      <p:grpSp>
        <p:nvGrpSpPr>
          <p:cNvPr id="32" name="Grupo 31"/>
          <p:cNvGrpSpPr/>
          <p:nvPr/>
        </p:nvGrpSpPr>
        <p:grpSpPr>
          <a:xfrm>
            <a:off x="234462" y="1379542"/>
            <a:ext cx="1855200" cy="4633326"/>
            <a:chOff x="216024" y="1356821"/>
            <a:chExt cx="2411760" cy="5075274"/>
          </a:xfrm>
        </p:grpSpPr>
        <p:grpSp>
          <p:nvGrpSpPr>
            <p:cNvPr id="21" name="Grupo 20"/>
            <p:cNvGrpSpPr/>
            <p:nvPr/>
          </p:nvGrpSpPr>
          <p:grpSpPr>
            <a:xfrm>
              <a:off x="1331640" y="1776793"/>
              <a:ext cx="0" cy="4316503"/>
              <a:chOff x="1403648" y="1920809"/>
              <a:chExt cx="0" cy="4316503"/>
            </a:xfrm>
          </p:grpSpPr>
          <p:cxnSp>
            <p:nvCxnSpPr>
              <p:cNvPr id="12" name="Conector de seta reta 11"/>
              <p:cNvCxnSpPr/>
              <p:nvPr/>
            </p:nvCxnSpPr>
            <p:spPr>
              <a:xfrm flipV="1">
                <a:off x="1403648" y="1920809"/>
                <a:ext cx="0" cy="2016225"/>
              </a:xfrm>
              <a:prstGeom prst="straightConnector1">
                <a:avLst/>
              </a:prstGeom>
              <a:ln w="114300">
                <a:gradFill flip="none" rotWithShape="1">
                  <a:gsLst>
                    <a:gs pos="0">
                      <a:srgbClr val="92D050"/>
                    </a:gs>
                    <a:gs pos="50000">
                      <a:srgbClr val="FFFF00"/>
                    </a:gs>
                    <a:gs pos="100000">
                      <a:srgbClr val="FFC000"/>
                    </a:gs>
                  </a:gsLst>
                  <a:lin ang="5400000" scaled="0"/>
                  <a:tileRect/>
                </a:gradFill>
                <a:tailEnd type="arrow"/>
              </a:ln>
            </p:spPr>
            <p:style>
              <a:lnRef idx="1">
                <a:schemeClr val="accent1"/>
              </a:lnRef>
              <a:fillRef idx="0">
                <a:schemeClr val="accent1"/>
              </a:fillRef>
              <a:effectRef idx="0">
                <a:schemeClr val="accent1"/>
              </a:effectRef>
              <a:fontRef idx="minor">
                <a:schemeClr val="tx1"/>
              </a:fontRef>
            </p:style>
          </p:cxnSp>
          <p:cxnSp>
            <p:nvCxnSpPr>
              <p:cNvPr id="14" name="Conector de seta reta 13"/>
              <p:cNvCxnSpPr/>
              <p:nvPr/>
            </p:nvCxnSpPr>
            <p:spPr>
              <a:xfrm>
                <a:off x="1403648" y="3861048"/>
                <a:ext cx="0" cy="2376264"/>
              </a:xfrm>
              <a:prstGeom prst="straightConnector1">
                <a:avLst/>
              </a:prstGeom>
              <a:ln w="114300">
                <a:gradFill flip="none" rotWithShape="1">
                  <a:gsLst>
                    <a:gs pos="0">
                      <a:srgbClr val="92D050"/>
                    </a:gs>
                    <a:gs pos="50000">
                      <a:srgbClr val="006600"/>
                    </a:gs>
                    <a:gs pos="100000">
                      <a:srgbClr val="006600"/>
                    </a:gs>
                  </a:gsLst>
                  <a:lin ang="5400000" scaled="0"/>
                  <a:tileRect/>
                </a:gradFill>
                <a:tailEnd type="arrow"/>
              </a:ln>
            </p:spPr>
            <p:style>
              <a:lnRef idx="1">
                <a:schemeClr val="accent1"/>
              </a:lnRef>
              <a:fillRef idx="0">
                <a:schemeClr val="accent1"/>
              </a:fillRef>
              <a:effectRef idx="0">
                <a:schemeClr val="accent1"/>
              </a:effectRef>
              <a:fontRef idx="minor">
                <a:schemeClr val="tx1"/>
              </a:fontRef>
            </p:style>
          </p:cxnSp>
        </p:grpSp>
        <p:sp>
          <p:nvSpPr>
            <p:cNvPr id="19" name="CaixaDeTexto 18"/>
            <p:cNvSpPr txBox="1"/>
            <p:nvPr/>
          </p:nvSpPr>
          <p:spPr>
            <a:xfrm>
              <a:off x="216024" y="1356821"/>
              <a:ext cx="2411760" cy="464261"/>
            </a:xfrm>
            <a:prstGeom prst="rect">
              <a:avLst/>
            </a:prstGeom>
            <a:noFill/>
          </p:spPr>
          <p:txBody>
            <a:bodyPr wrap="square" rtlCol="0">
              <a:spAutoFit/>
            </a:bodyPr>
            <a:lstStyle/>
            <a:p>
              <a:r>
                <a:rPr lang="pt-BR" sz="2154" b="1" dirty="0">
                  <a:solidFill>
                    <a:srgbClr val="FFC000"/>
                  </a:solidFill>
                </a:rPr>
                <a:t>Concentrado</a:t>
              </a:r>
            </a:p>
          </p:txBody>
        </p:sp>
        <p:sp>
          <p:nvSpPr>
            <p:cNvPr id="20" name="CaixaDeTexto 19"/>
            <p:cNvSpPr txBox="1"/>
            <p:nvPr/>
          </p:nvSpPr>
          <p:spPr>
            <a:xfrm>
              <a:off x="467544" y="5967834"/>
              <a:ext cx="2160240" cy="464261"/>
            </a:xfrm>
            <a:prstGeom prst="rect">
              <a:avLst/>
            </a:prstGeom>
            <a:noFill/>
          </p:spPr>
          <p:txBody>
            <a:bodyPr wrap="square" rtlCol="0">
              <a:spAutoFit/>
            </a:bodyPr>
            <a:lstStyle/>
            <a:p>
              <a:r>
                <a:rPr lang="pt-BR" sz="2154" b="1" dirty="0">
                  <a:solidFill>
                    <a:srgbClr val="006600"/>
                  </a:solidFill>
                </a:rPr>
                <a:t>Volumoso</a:t>
              </a:r>
            </a:p>
          </p:txBody>
        </p:sp>
      </p:grpSp>
      <p:sp>
        <p:nvSpPr>
          <p:cNvPr id="22" name="CaixaDeTexto 21"/>
          <p:cNvSpPr txBox="1"/>
          <p:nvPr/>
        </p:nvSpPr>
        <p:spPr>
          <a:xfrm>
            <a:off x="1699846" y="1711888"/>
            <a:ext cx="1661723" cy="4495333"/>
          </a:xfrm>
          <a:prstGeom prst="rect">
            <a:avLst/>
          </a:prstGeom>
          <a:noFill/>
        </p:spPr>
        <p:txBody>
          <a:bodyPr wrap="square" rtlCol="0">
            <a:spAutoFit/>
          </a:bodyPr>
          <a:lstStyle/>
          <a:p>
            <a:r>
              <a:rPr lang="pt-BR" sz="1846" b="1" dirty="0"/>
              <a:t>Grão seco </a:t>
            </a:r>
          </a:p>
          <a:p>
            <a:endParaRPr lang="pt-BR" sz="1846" b="1" dirty="0"/>
          </a:p>
          <a:p>
            <a:r>
              <a:rPr lang="pt-BR" sz="1846" b="1" dirty="0"/>
              <a:t>Grão úmido e reidratado</a:t>
            </a:r>
          </a:p>
          <a:p>
            <a:endParaRPr lang="pt-BR" sz="1846" b="1" dirty="0"/>
          </a:p>
          <a:p>
            <a:r>
              <a:rPr lang="pt-BR" sz="1846" b="1" i="1" dirty="0" err="1"/>
              <a:t>Earlage</a:t>
            </a:r>
            <a:endParaRPr lang="pt-BR" sz="1846" b="1" i="1" dirty="0"/>
          </a:p>
          <a:p>
            <a:endParaRPr lang="pt-BR" sz="1846" b="1" dirty="0"/>
          </a:p>
          <a:p>
            <a:r>
              <a:rPr lang="pt-BR" sz="1846" b="1" i="1" dirty="0" err="1"/>
              <a:t>Snaplage</a:t>
            </a:r>
            <a:endParaRPr lang="pt-BR" sz="1846" b="1" i="1" dirty="0"/>
          </a:p>
          <a:p>
            <a:endParaRPr lang="pt-BR" sz="1846" b="1" dirty="0"/>
          </a:p>
          <a:p>
            <a:r>
              <a:rPr lang="pt-BR" sz="1846" b="1" i="1" dirty="0" err="1"/>
              <a:t>Toplage</a:t>
            </a:r>
            <a:endParaRPr lang="pt-BR" sz="1846" b="1" i="1" dirty="0"/>
          </a:p>
          <a:p>
            <a:endParaRPr lang="pt-BR" sz="1846" b="1" dirty="0"/>
          </a:p>
          <a:p>
            <a:r>
              <a:rPr lang="pt-BR" sz="1846" b="1" dirty="0"/>
              <a:t>Planta inteira</a:t>
            </a:r>
            <a:endParaRPr lang="pt-BR" sz="1846" b="1" i="1" dirty="0"/>
          </a:p>
          <a:p>
            <a:endParaRPr lang="pt-BR" sz="1846" b="1" dirty="0"/>
          </a:p>
          <a:p>
            <a:r>
              <a:rPr lang="pt-BR" sz="1846" b="1" i="1" dirty="0" err="1"/>
              <a:t>Stalklage</a:t>
            </a:r>
            <a:endParaRPr lang="pt-BR" sz="1846" b="1" i="1" dirty="0"/>
          </a:p>
          <a:p>
            <a:endParaRPr lang="pt-BR" sz="1385" dirty="0"/>
          </a:p>
          <a:p>
            <a:endParaRPr lang="pt-BR" sz="1385" dirty="0"/>
          </a:p>
        </p:txBody>
      </p:sp>
      <p:cxnSp>
        <p:nvCxnSpPr>
          <p:cNvPr id="25" name="Conector de seta reta 24"/>
          <p:cNvCxnSpPr>
            <a:cxnSpLocks/>
          </p:cNvCxnSpPr>
          <p:nvPr/>
        </p:nvCxnSpPr>
        <p:spPr>
          <a:xfrm>
            <a:off x="2930769" y="1933449"/>
            <a:ext cx="108732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onector de seta reta 25"/>
          <p:cNvCxnSpPr>
            <a:cxnSpLocks/>
          </p:cNvCxnSpPr>
          <p:nvPr/>
        </p:nvCxnSpPr>
        <p:spPr>
          <a:xfrm>
            <a:off x="3165231" y="2598138"/>
            <a:ext cx="11298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ector de seta reta 26"/>
          <p:cNvCxnSpPr>
            <a:cxnSpLocks/>
          </p:cNvCxnSpPr>
          <p:nvPr/>
        </p:nvCxnSpPr>
        <p:spPr>
          <a:xfrm>
            <a:off x="2637692" y="3318218"/>
            <a:ext cx="254360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a:cxnSpLocks/>
          </p:cNvCxnSpPr>
          <p:nvPr/>
        </p:nvCxnSpPr>
        <p:spPr>
          <a:xfrm>
            <a:off x="2754923" y="3872126"/>
            <a:ext cx="281411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ector de seta reta 28"/>
          <p:cNvCxnSpPr>
            <a:cxnSpLocks/>
          </p:cNvCxnSpPr>
          <p:nvPr/>
        </p:nvCxnSpPr>
        <p:spPr>
          <a:xfrm>
            <a:off x="2637692" y="4426034"/>
            <a:ext cx="359603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Conector de seta reta 29"/>
          <p:cNvCxnSpPr>
            <a:cxnSpLocks/>
          </p:cNvCxnSpPr>
          <p:nvPr/>
        </p:nvCxnSpPr>
        <p:spPr>
          <a:xfrm>
            <a:off x="3165231" y="5035332"/>
            <a:ext cx="378857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ector de seta reta 30"/>
          <p:cNvCxnSpPr>
            <a:cxnSpLocks/>
          </p:cNvCxnSpPr>
          <p:nvPr/>
        </p:nvCxnSpPr>
        <p:spPr>
          <a:xfrm>
            <a:off x="2754923" y="5589034"/>
            <a:ext cx="4586615" cy="2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2" descr="http://i.istockimg.com/file_thumbview_approve/27161002/5/stock-illustration-27161002-de-gr%C3%A3o-de-milho.jpg"/>
          <p:cNvPicPr>
            <a:picLocks noChangeAspect="1" noChangeArrowheads="1"/>
          </p:cNvPicPr>
          <p:nvPr/>
        </p:nvPicPr>
        <p:blipFill>
          <a:blip r:embed="rId5" cstate="print"/>
          <a:srcRect/>
          <a:stretch>
            <a:fillRect/>
          </a:stretch>
        </p:blipFill>
        <p:spPr bwMode="auto">
          <a:xfrm>
            <a:off x="4128874" y="1601105"/>
            <a:ext cx="443126" cy="627317"/>
          </a:xfrm>
          <a:prstGeom prst="rect">
            <a:avLst/>
          </a:prstGeom>
          <a:noFill/>
          <a:ln>
            <a:solidFill>
              <a:schemeClr val="tx1"/>
            </a:solidFill>
          </a:ln>
        </p:spPr>
      </p:pic>
      <p:grpSp>
        <p:nvGrpSpPr>
          <p:cNvPr id="38" name="Grupo 37"/>
          <p:cNvGrpSpPr/>
          <p:nvPr/>
        </p:nvGrpSpPr>
        <p:grpSpPr>
          <a:xfrm>
            <a:off x="4350437" y="2431968"/>
            <a:ext cx="1329378" cy="519885"/>
            <a:chOff x="4932040" y="2037425"/>
            <a:chExt cx="2016224" cy="843290"/>
          </a:xfrm>
        </p:grpSpPr>
        <p:pic>
          <p:nvPicPr>
            <p:cNvPr id="4099" name="Picture 3" descr="C:\Users\Pedro\AppData\Local\Microsoft\Windows\Temporary Internet Files\Content.IE5\RU4JSKEQ\gota de agua[1].JPG"/>
            <p:cNvPicPr>
              <a:picLocks noChangeAspect="1" noChangeArrowheads="1"/>
            </p:cNvPicPr>
            <p:nvPr/>
          </p:nvPicPr>
          <p:blipFill>
            <a:blip r:embed="rId6" cstate="print"/>
            <a:srcRect/>
            <a:stretch>
              <a:fillRect/>
            </a:stretch>
          </p:blipFill>
          <p:spPr bwMode="auto">
            <a:xfrm>
              <a:off x="6093681" y="2060849"/>
              <a:ext cx="854583" cy="819866"/>
            </a:xfrm>
            <a:prstGeom prst="rect">
              <a:avLst/>
            </a:prstGeom>
            <a:noFill/>
          </p:spPr>
        </p:pic>
        <p:pic>
          <p:nvPicPr>
            <p:cNvPr id="4098" name="Picture 2" descr="http://i.istockimg.com/file_thumbview_approve/27161002/5/stock-illustration-27161002-de-gr%C3%A3o-de-milho.jpg"/>
            <p:cNvPicPr>
              <a:picLocks noChangeAspect="1" noChangeArrowheads="1"/>
            </p:cNvPicPr>
            <p:nvPr/>
          </p:nvPicPr>
          <p:blipFill>
            <a:blip r:embed="rId5" cstate="print"/>
            <a:srcRect/>
            <a:stretch>
              <a:fillRect/>
            </a:stretch>
          </p:blipFill>
          <p:spPr bwMode="auto">
            <a:xfrm>
              <a:off x="4932040" y="2037425"/>
              <a:ext cx="576064" cy="815512"/>
            </a:xfrm>
            <a:prstGeom prst="rect">
              <a:avLst/>
            </a:prstGeom>
            <a:noFill/>
            <a:ln>
              <a:solidFill>
                <a:schemeClr val="tx1"/>
              </a:solidFill>
            </a:ln>
          </p:spPr>
        </p:pic>
        <p:sp>
          <p:nvSpPr>
            <p:cNvPr id="35" name="Mais 34"/>
            <p:cNvSpPr/>
            <p:nvPr/>
          </p:nvSpPr>
          <p:spPr>
            <a:xfrm>
              <a:off x="5673824" y="2226568"/>
              <a:ext cx="554360" cy="482352"/>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p>
          </p:txBody>
        </p:sp>
      </p:grpSp>
      <p:pic>
        <p:nvPicPr>
          <p:cNvPr id="4103" name="Picture 7"/>
          <p:cNvPicPr>
            <a:picLocks noChangeAspect="1" noChangeArrowheads="1"/>
          </p:cNvPicPr>
          <p:nvPr/>
        </p:nvPicPr>
        <p:blipFill>
          <a:blip r:embed="rId7" cstate="print"/>
          <a:srcRect/>
          <a:stretch>
            <a:fillRect/>
          </a:stretch>
        </p:blipFill>
        <p:spPr bwMode="auto">
          <a:xfrm rot="3159241">
            <a:off x="5348274" y="2891769"/>
            <a:ext cx="316605" cy="994778"/>
          </a:xfrm>
          <a:prstGeom prst="rect">
            <a:avLst/>
          </a:prstGeom>
          <a:noFill/>
          <a:ln w="9525">
            <a:noFill/>
            <a:miter lim="800000"/>
            <a:headEnd/>
            <a:tailEnd/>
          </a:ln>
        </p:spPr>
      </p:pic>
      <p:pic>
        <p:nvPicPr>
          <p:cNvPr id="4108" name="Picture 12"/>
          <p:cNvPicPr>
            <a:picLocks noChangeAspect="1" noChangeArrowheads="1"/>
          </p:cNvPicPr>
          <p:nvPr/>
        </p:nvPicPr>
        <p:blipFill>
          <a:blip r:embed="rId8" cstate="print"/>
          <a:srcRect/>
          <a:stretch>
            <a:fillRect/>
          </a:stretch>
        </p:blipFill>
        <p:spPr bwMode="auto">
          <a:xfrm>
            <a:off x="7508583" y="4992286"/>
            <a:ext cx="608426" cy="1040080"/>
          </a:xfrm>
          <a:prstGeom prst="rect">
            <a:avLst/>
          </a:prstGeom>
          <a:noFill/>
          <a:ln w="9525">
            <a:noFill/>
            <a:miter lim="800000"/>
            <a:headEnd/>
            <a:tailEnd/>
          </a:ln>
          <a:effectLst/>
        </p:spPr>
      </p:pic>
      <p:sp>
        <p:nvSpPr>
          <p:cNvPr id="39" name="Mais 38"/>
          <p:cNvSpPr/>
          <p:nvPr/>
        </p:nvSpPr>
        <p:spPr>
          <a:xfrm>
            <a:off x="6676849" y="4005611"/>
            <a:ext cx="221563" cy="198861"/>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p>
        </p:txBody>
      </p:sp>
      <p:pic>
        <p:nvPicPr>
          <p:cNvPr id="40" name="Picture 8"/>
          <p:cNvPicPr>
            <a:picLocks noChangeAspect="1" noChangeArrowheads="1"/>
          </p:cNvPicPr>
          <p:nvPr/>
        </p:nvPicPr>
        <p:blipFill>
          <a:blip r:embed="rId4" cstate="print"/>
          <a:srcRect/>
          <a:stretch>
            <a:fillRect/>
          </a:stretch>
        </p:blipFill>
        <p:spPr bwMode="auto">
          <a:xfrm rot="2954357">
            <a:off x="6951756" y="3950802"/>
            <a:ext cx="167892" cy="364045"/>
          </a:xfrm>
          <a:prstGeom prst="rect">
            <a:avLst/>
          </a:prstGeom>
          <a:noFill/>
          <a:ln w="9525">
            <a:noFill/>
            <a:miter lim="800000"/>
            <a:headEnd/>
            <a:tailEnd/>
          </a:ln>
        </p:spPr>
      </p:pic>
      <p:sp>
        <p:nvSpPr>
          <p:cNvPr id="34" name="Título 1">
            <a:extLst>
              <a:ext uri="{FF2B5EF4-FFF2-40B4-BE49-F238E27FC236}">
                <a16:creationId xmlns="" xmlns:a16="http://schemas.microsoft.com/office/drawing/2014/main" id="{FB1C57F6-3DED-45CE-AE56-5CEB25CC6193}"/>
              </a:ext>
            </a:extLst>
          </p:cNvPr>
          <p:cNvSpPr txBox="1">
            <a:spLocks/>
          </p:cNvSpPr>
          <p:nvPr/>
        </p:nvSpPr>
        <p:spPr>
          <a:xfrm>
            <a:off x="457200" y="1002568"/>
            <a:ext cx="8229600" cy="87923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077" b="1" dirty="0">
                <a:latin typeface="Comic Sans MS" panose="030F0702030302020204" pitchFamily="66" charset="0"/>
              </a:rPr>
              <a:t>Tipos de silagens - milho</a:t>
            </a:r>
          </a:p>
        </p:txBody>
      </p:sp>
      <p:pic>
        <p:nvPicPr>
          <p:cNvPr id="41" name="Imagem 40">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descr="http://www.zootecnia.esalq.usp.br/sites/default/files/styles/noticia_largura_150/public/labnussiolog.jpg?itok=aF5hjhV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8533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115616" y="274638"/>
            <a:ext cx="7128792" cy="1210146"/>
          </a:xfrm>
        </p:spPr>
        <p:txBody>
          <a:bodyPr>
            <a:noAutofit/>
          </a:bodyPr>
          <a:lstStyle/>
          <a:p>
            <a:r>
              <a:rPr lang="pt-BR" sz="2200" b="1" dirty="0" smtClean="0"/>
              <a:t>Desempenho de Gado de Corte- SGU, SGR e grãos secos</a:t>
            </a:r>
            <a:endParaRPr lang="pt-BR" sz="2200" b="1" dirty="0"/>
          </a:p>
        </p:txBody>
      </p:sp>
      <p:grpSp>
        <p:nvGrpSpPr>
          <p:cNvPr id="5" name="Grupo 4"/>
          <p:cNvGrpSpPr/>
          <p:nvPr/>
        </p:nvGrpSpPr>
        <p:grpSpPr>
          <a:xfrm>
            <a:off x="179512" y="145920"/>
            <a:ext cx="8653202" cy="978824"/>
            <a:chOff x="179512" y="145920"/>
            <a:chExt cx="8653202" cy="978824"/>
          </a:xfrm>
        </p:grpSpPr>
        <p:pic>
          <p:nvPicPr>
            <p:cNvPr id="6" name="Imagem 1" descr="Qualidade e Conservação de Forragens.jpg"/>
            <p:cNvPicPr>
              <a:picLocks noChangeAspect="1"/>
            </p:cNvPicPr>
            <p:nvPr/>
          </p:nvPicPr>
          <p:blipFill>
            <a:blip r:embed="rId2" cstate="print"/>
            <a:srcRect/>
            <a:stretch>
              <a:fillRect/>
            </a:stretch>
          </p:blipFill>
          <p:spPr bwMode="auto">
            <a:xfrm>
              <a:off x="179512" y="145920"/>
              <a:ext cx="936104" cy="978824"/>
            </a:xfrm>
            <a:prstGeom prst="rect">
              <a:avLst/>
            </a:prstGeom>
            <a:noFill/>
            <a:ln w="9525">
              <a:noFill/>
              <a:miter lim="800000"/>
              <a:headEnd/>
              <a:tailEnd/>
            </a:ln>
          </p:spPr>
        </p:pic>
        <p:pic>
          <p:nvPicPr>
            <p:cNvPr id="7" name="Imagem 2" descr="logo-esalq.gif"/>
            <p:cNvPicPr>
              <a:picLocks noChangeAspect="1"/>
            </p:cNvPicPr>
            <p:nvPr/>
          </p:nvPicPr>
          <p:blipFill>
            <a:blip r:embed="rId3" cstate="print"/>
            <a:srcRect/>
            <a:stretch>
              <a:fillRect/>
            </a:stretch>
          </p:blipFill>
          <p:spPr bwMode="auto">
            <a:xfrm>
              <a:off x="8244408" y="188640"/>
              <a:ext cx="588306" cy="864096"/>
            </a:xfrm>
            <a:prstGeom prst="rect">
              <a:avLst/>
            </a:prstGeom>
            <a:noFill/>
            <a:ln w="9525">
              <a:noFill/>
              <a:miter lim="800000"/>
              <a:headEnd/>
              <a:tailEnd/>
            </a:ln>
          </p:spPr>
        </p:pic>
      </p:grpSp>
      <p:sp>
        <p:nvSpPr>
          <p:cNvPr id="10" name="CaixaDeTexto 9"/>
          <p:cNvSpPr txBox="1"/>
          <p:nvPr/>
        </p:nvSpPr>
        <p:spPr>
          <a:xfrm>
            <a:off x="7668344" y="6453336"/>
            <a:ext cx="3384376" cy="307777"/>
          </a:xfrm>
          <a:prstGeom prst="rect">
            <a:avLst/>
          </a:prstGeom>
          <a:noFill/>
        </p:spPr>
        <p:txBody>
          <a:bodyPr wrap="square" rtlCol="0">
            <a:spAutoFit/>
          </a:bodyPr>
          <a:lstStyle/>
          <a:p>
            <a:r>
              <a:rPr lang="pt-BR" sz="1400" dirty="0" smtClean="0"/>
              <a:t>Silva et al. (2016)</a:t>
            </a:r>
            <a:endParaRPr lang="pt-BR" sz="1400" dirty="0"/>
          </a:p>
        </p:txBody>
      </p:sp>
      <p:pic>
        <p:nvPicPr>
          <p:cNvPr id="11" name="Imagem 10"/>
          <p:cNvPicPr>
            <a:picLocks noChangeAspect="1"/>
          </p:cNvPicPr>
          <p:nvPr/>
        </p:nvPicPr>
        <p:blipFill>
          <a:blip r:embed="rId4"/>
          <a:stretch>
            <a:fillRect/>
          </a:stretch>
        </p:blipFill>
        <p:spPr>
          <a:xfrm>
            <a:off x="179512" y="1201263"/>
            <a:ext cx="8891620" cy="5026570"/>
          </a:xfrm>
          <a:prstGeom prst="rect">
            <a:avLst/>
          </a:prstGeom>
        </p:spPr>
      </p:pic>
    </p:spTree>
    <p:extLst>
      <p:ext uri="{BB962C8B-B14F-4D97-AF65-F5344CB8AC3E}">
        <p14:creationId xmlns:p14="http://schemas.microsoft.com/office/powerpoint/2010/main" val="7109688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descr="Resultado de imagem para 3º Simpósio Internacional de Vitaminas e Tecnologias - ISVIT”">
            <a:extLst>
              <a:ext uri="{FF2B5EF4-FFF2-40B4-BE49-F238E27FC236}">
                <a16:creationId xmlns:a16="http://schemas.microsoft.com/office/drawing/2014/main" xmlns="" id="{7B326886-49C8-469F-95D5-BC65D7CC95D7}"/>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5" name="Agrupar 33">
            <a:extLst>
              <a:ext uri="{FF2B5EF4-FFF2-40B4-BE49-F238E27FC236}">
                <a16:creationId xmlns:a16="http://schemas.microsoft.com/office/drawing/2014/main" xmlns="" id="{24D960D1-A5A4-4A82-BA9F-F093CAEF5C0A}"/>
              </a:ext>
            </a:extLst>
          </p:cNvPr>
          <p:cNvGrpSpPr/>
          <p:nvPr/>
        </p:nvGrpSpPr>
        <p:grpSpPr>
          <a:xfrm>
            <a:off x="331620" y="214220"/>
            <a:ext cx="8480759" cy="801858"/>
            <a:chOff x="388808" y="225084"/>
            <a:chExt cx="11307678" cy="1069144"/>
          </a:xfrm>
          <a:solidFill>
            <a:schemeClr val="accent3"/>
          </a:solidFill>
        </p:grpSpPr>
        <p:sp>
          <p:nvSpPr>
            <p:cNvPr id="16" name="Retângulo: Cantos Diagonais Arredondados 35">
              <a:extLst>
                <a:ext uri="{FF2B5EF4-FFF2-40B4-BE49-F238E27FC236}">
                  <a16:creationId xmlns:a16="http://schemas.microsoft.com/office/drawing/2014/main" xmlns="" id="{70C5885A-4771-4601-9D0A-116ECBFF13E2}"/>
                </a:ext>
              </a:extLst>
            </p:cNvPr>
            <p:cNvSpPr/>
            <p:nvPr/>
          </p:nvSpPr>
          <p:spPr>
            <a:xfrm>
              <a:off x="1406769" y="225084"/>
              <a:ext cx="9144000" cy="1069144"/>
            </a:xfrm>
            <a:prstGeom prst="round2DiagRect">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7" name="Imagem 36">
              <a:extLst>
                <a:ext uri="{FF2B5EF4-FFF2-40B4-BE49-F238E27FC236}">
                  <a16:creationId xmlns:a16="http://schemas.microsoft.com/office/drawing/2014/main" xmlns="" id="{E46A7E57-FEBF-4749-837D-2009D1747CE6}"/>
                </a:ext>
              </a:extLst>
            </p:cNvPr>
            <p:cNvPicPr>
              <a:picLocks noChangeAspect="1"/>
            </p:cNvPicPr>
            <p:nvPr/>
          </p:nvPicPr>
          <p:blipFill>
            <a:blip r:embed="rId3"/>
            <a:stretch>
              <a:fillRect/>
            </a:stretch>
          </p:blipFill>
          <p:spPr>
            <a:xfrm>
              <a:off x="388808" y="225084"/>
              <a:ext cx="767736" cy="1069144"/>
            </a:xfrm>
            <a:prstGeom prst="rect">
              <a:avLst/>
            </a:prstGeom>
            <a:grpFill/>
          </p:spPr>
        </p:pic>
        <p:pic>
          <p:nvPicPr>
            <p:cNvPr id="18" name="Picture 2" descr="C:\Users\Joao Daniel\Downloads\QCF_USA.jpg">
              <a:extLst>
                <a:ext uri="{FF2B5EF4-FFF2-40B4-BE49-F238E27FC236}">
                  <a16:creationId xmlns:a16="http://schemas.microsoft.com/office/drawing/2014/main" xmlns="" id="{21D1F95C-3E46-4C11-A9E9-211EA8A2283C}"/>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grpFill/>
            <a:ln>
              <a:noFill/>
            </a:ln>
            <a:effectLst/>
          </p:spPr>
        </p:pic>
        <p:sp>
          <p:nvSpPr>
            <p:cNvPr id="19" name="CaixaDeTexto 40">
              <a:extLst>
                <a:ext uri="{FF2B5EF4-FFF2-40B4-BE49-F238E27FC236}">
                  <a16:creationId xmlns:a16="http://schemas.microsoft.com/office/drawing/2014/main" xmlns="" id="{1AC68E6E-A309-4280-9BD2-471B0032964D}"/>
                </a:ext>
              </a:extLst>
            </p:cNvPr>
            <p:cNvSpPr txBox="1"/>
            <p:nvPr/>
          </p:nvSpPr>
          <p:spPr>
            <a:xfrm>
              <a:off x="1674055" y="301612"/>
              <a:ext cx="8679767" cy="800219"/>
            </a:xfrm>
            <a:prstGeom prst="rect">
              <a:avLst/>
            </a:prstGeom>
            <a:grp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6" name="Rectangle 4"/>
          <p:cNvSpPr>
            <a:spLocks noChangeArrowheads="1"/>
          </p:cNvSpPr>
          <p:nvPr/>
        </p:nvSpPr>
        <p:spPr bwMode="auto">
          <a:xfrm>
            <a:off x="-96289" y="214220"/>
            <a:ext cx="9144000" cy="707876"/>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4000" b="1" dirty="0">
                <a:solidFill>
                  <a:srgbClr val="FFFFFF"/>
                </a:solidFill>
              </a:rPr>
              <a:t>Grão Seco x Reconstituído</a:t>
            </a:r>
            <a:endParaRPr lang="en-US" sz="4000" b="1" dirty="0">
              <a:solidFill>
                <a:srgbClr val="FFFFFF"/>
              </a:solidFill>
            </a:endParaRPr>
          </a:p>
        </p:txBody>
      </p:sp>
      <p:sp>
        <p:nvSpPr>
          <p:cNvPr id="3" name="Content Placeholder 2">
            <a:extLst>
              <a:ext uri="{FF2B5EF4-FFF2-40B4-BE49-F238E27FC236}">
                <a16:creationId xmlns:a16="http://schemas.microsoft.com/office/drawing/2014/main" xmlns="" id="{3EA6F7EA-B49F-4802-B4FA-F0BD8C89A200}"/>
              </a:ext>
            </a:extLst>
          </p:cNvPr>
          <p:cNvSpPr>
            <a:spLocks noGrp="1"/>
          </p:cNvSpPr>
          <p:nvPr>
            <p:ph sz="half" idx="1"/>
          </p:nvPr>
        </p:nvSpPr>
        <p:spPr/>
        <p:txBody>
          <a:bodyPr>
            <a:normAutofit lnSpcReduction="10000"/>
          </a:bodyPr>
          <a:lstStyle/>
          <a:p>
            <a:pPr marL="457200" indent="-457200" algn="just">
              <a:buFont typeface="Arial" panose="020B0604020202020204" pitchFamily="34" charset="0"/>
              <a:buChar char="•"/>
            </a:pPr>
            <a:endParaRPr lang="pt-BR" sz="24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pt-BR" sz="2600" dirty="0">
                <a:latin typeface="Times New Roman" panose="02020603050405020304" pitchFamily="18" charset="0"/>
                <a:cs typeface="Times New Roman" panose="02020603050405020304" pitchFamily="18" charset="0"/>
              </a:rPr>
              <a:t>Grão reconstituído de milho</a:t>
            </a:r>
            <a:r>
              <a:rPr lang="en-US" sz="2600" dirty="0">
                <a:latin typeface="Times New Roman" panose="02020603050405020304" pitchFamily="18" charset="0"/>
                <a:cs typeface="Times New Roman" panose="02020603050405020304" pitchFamily="18" charset="0"/>
              </a:rPr>
              <a:t>: 32% </a:t>
            </a:r>
            <a:r>
              <a:rPr lang="en-US" sz="2600" dirty="0" err="1">
                <a:latin typeface="Times New Roman" panose="02020603050405020304" pitchFamily="18" charset="0"/>
                <a:cs typeface="Times New Roman" panose="02020603050405020304" pitchFamily="18" charset="0"/>
              </a:rPr>
              <a:t>umidade</a:t>
            </a:r>
            <a:endParaRPr lang="pt-BR" sz="26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pt-BR" sz="2600" dirty="0">
                <a:latin typeface="Times New Roman" panose="02020603050405020304" pitchFamily="18" charset="0"/>
                <a:cs typeface="Times New Roman" panose="02020603050405020304" pitchFamily="18" charset="0"/>
              </a:rPr>
              <a:t>Armazenamento: 180 dias</a:t>
            </a:r>
          </a:p>
          <a:p>
            <a:pPr marL="457200" indent="-457200" algn="just">
              <a:buFont typeface="Arial" panose="020B0604020202020204" pitchFamily="34" charset="0"/>
              <a:buChar char="•"/>
            </a:pPr>
            <a:r>
              <a:rPr lang="pt-BR" sz="2600" dirty="0">
                <a:latin typeface="Times New Roman" panose="02020603050405020304" pitchFamily="18" charset="0"/>
                <a:cs typeface="Times New Roman" panose="02020603050405020304" pitchFamily="18" charset="0"/>
              </a:rPr>
              <a:t>Benzoato de sódio</a:t>
            </a:r>
            <a:r>
              <a:rPr lang="en-US" sz="2600" dirty="0">
                <a:latin typeface="Times New Roman" panose="02020603050405020304" pitchFamily="18" charset="0"/>
                <a:cs typeface="Times New Roman" panose="02020603050405020304" pitchFamily="18" charset="0"/>
              </a:rPr>
              <a:t>: 0.1 %</a:t>
            </a:r>
          </a:p>
          <a:p>
            <a:pPr marL="457200" indent="-457200" algn="just">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Tratamentos</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Milho</a:t>
            </a:r>
            <a:r>
              <a:rPr lang="en-US" sz="2600" dirty="0">
                <a:latin typeface="Times New Roman" panose="02020603050405020304" pitchFamily="18" charset="0"/>
                <a:cs typeface="Times New Roman" panose="02020603050405020304" pitchFamily="18" charset="0"/>
              </a:rPr>
              <a:t> seco, </a:t>
            </a:r>
            <a:r>
              <a:rPr lang="en-US" sz="2600" dirty="0" err="1">
                <a:latin typeface="Times New Roman" panose="02020603050405020304" pitchFamily="18" charset="0"/>
                <a:cs typeface="Times New Roman" panose="02020603050405020304" pitchFamily="18" charset="0"/>
              </a:rPr>
              <a:t>reconstituído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controle</a:t>
            </a:r>
            <a:r>
              <a:rPr lang="en-US" sz="2600" dirty="0">
                <a:latin typeface="Times New Roman" panose="02020603050405020304" pitchFamily="18" charset="0"/>
                <a:cs typeface="Times New Roman" panose="02020603050405020304" pitchFamily="18" charset="0"/>
              </a:rPr>
              <a:t> e  </a:t>
            </a:r>
            <a:r>
              <a:rPr lang="en-US" sz="2600" dirty="0" err="1">
                <a:latin typeface="Times New Roman" panose="02020603050405020304" pitchFamily="18" charset="0"/>
                <a:cs typeface="Times New Roman" panose="02020603050405020304" pitchFamily="18" charset="0"/>
              </a:rPr>
              <a:t>reconstituído</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benzoato</a:t>
            </a:r>
            <a:endParaRPr lang="en-US" sz="26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21 </a:t>
            </a:r>
            <a:r>
              <a:rPr lang="en-US" sz="2600" dirty="0" err="1">
                <a:latin typeface="Times New Roman" panose="02020603050405020304" pitchFamily="18" charset="0"/>
                <a:cs typeface="Times New Roman" panose="02020603050405020304" pitchFamily="18" charset="0"/>
              </a:rPr>
              <a:t>vacas</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holandesas</a:t>
            </a:r>
            <a:endParaRPr lang="en-US" sz="2600" dirty="0">
              <a:latin typeface="Times New Roman" panose="02020603050405020304" pitchFamily="18"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xmlns="" id="{7A8601B9-62ED-49BA-B240-2D9F2C2C0347}"/>
              </a:ext>
            </a:extLst>
          </p:cNvPr>
          <p:cNvSpPr>
            <a:spLocks noGrp="1"/>
          </p:cNvSpPr>
          <p:nvPr>
            <p:ph sz="half" idx="2"/>
          </p:nvPr>
        </p:nvSpPr>
        <p:spPr/>
        <p:txBody>
          <a:bodyPr>
            <a:normAutofit lnSpcReduction="10000"/>
          </a:bodyPr>
          <a:lstStyle/>
          <a:p>
            <a:pPr marL="457200" indent="-457200" algn="just">
              <a:buFont typeface="Arial" panose="020B0604020202020204" pitchFamily="34" charset="0"/>
              <a:buChar char="•"/>
            </a:pPr>
            <a:endParaRPr lang="pt-BR" sz="28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pt-BR" sz="2600" dirty="0">
                <a:latin typeface="Times New Roman" panose="02020603050405020304" pitchFamily="18" charset="0"/>
                <a:cs typeface="Times New Roman" panose="02020603050405020304" pitchFamily="18" charset="0"/>
              </a:rPr>
              <a:t>Grão reconstituído de sorgo</a:t>
            </a:r>
            <a:r>
              <a:rPr lang="en-US" sz="2600" dirty="0">
                <a:latin typeface="Times New Roman" panose="02020603050405020304" pitchFamily="18" charset="0"/>
                <a:cs typeface="Times New Roman" panose="02020603050405020304" pitchFamily="18" charset="0"/>
              </a:rPr>
              <a:t>: 34% </a:t>
            </a:r>
            <a:r>
              <a:rPr lang="en-US" sz="2600" dirty="0" err="1">
                <a:latin typeface="Times New Roman" panose="02020603050405020304" pitchFamily="18" charset="0"/>
                <a:cs typeface="Times New Roman" panose="02020603050405020304" pitchFamily="18" charset="0"/>
              </a:rPr>
              <a:t>umidade</a:t>
            </a:r>
            <a:endParaRPr lang="pt-BR" sz="26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pt-BR" sz="2600" dirty="0">
                <a:latin typeface="Times New Roman" panose="02020603050405020304" pitchFamily="18" charset="0"/>
                <a:cs typeface="Times New Roman" panose="02020603050405020304" pitchFamily="18" charset="0"/>
              </a:rPr>
              <a:t>Armazenamento: 60 dias</a:t>
            </a:r>
          </a:p>
          <a:p>
            <a:pPr marL="457200" indent="-457200" algn="just">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Tratamentos</a:t>
            </a:r>
            <a:r>
              <a:rPr lang="en-US" sz="2600" dirty="0">
                <a:latin typeface="Times New Roman" panose="02020603050405020304" pitchFamily="18" charset="0"/>
                <a:cs typeface="Times New Roman" panose="02020603050405020304" pitchFamily="18" charset="0"/>
              </a:rPr>
              <a:t>: Sorgo seco, </a:t>
            </a:r>
            <a:r>
              <a:rPr lang="en-US" sz="2600" dirty="0" err="1">
                <a:latin typeface="Times New Roman" panose="02020603050405020304" pitchFamily="18" charset="0"/>
                <a:cs typeface="Times New Roman" panose="02020603050405020304" pitchFamily="18" charset="0"/>
              </a:rPr>
              <a:t>reconstituído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reconstituído</a:t>
            </a:r>
            <a:r>
              <a:rPr lang="en-US" sz="2600" dirty="0">
                <a:latin typeface="Times New Roman" panose="02020603050405020304" pitchFamily="18" charset="0"/>
                <a:cs typeface="Times New Roman" panose="02020603050405020304" pitchFamily="18" charset="0"/>
              </a:rPr>
              <a:t> + </a:t>
            </a:r>
            <a:r>
              <a:rPr lang="en-US" sz="2600" dirty="0" err="1" smtClean="0">
                <a:latin typeface="Times New Roman" panose="02020603050405020304" pitchFamily="18" charset="0"/>
                <a:cs typeface="Times New Roman" panose="02020603050405020304" pitchFamily="18" charset="0"/>
              </a:rPr>
              <a:t>benzoato</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e </a:t>
            </a:r>
            <a:r>
              <a:rPr lang="en-US" sz="2600" dirty="0" err="1" smtClean="0">
                <a:latin typeface="Times New Roman" panose="02020603050405020304" pitchFamily="18" charset="0"/>
                <a:cs typeface="Times New Roman" panose="02020603050405020304" pitchFamily="18" charset="0"/>
              </a:rPr>
              <a:t>reconstituído</a:t>
            </a:r>
            <a:r>
              <a:rPr lang="en-US" sz="2600" dirty="0" smtClean="0">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buchneri</a:t>
            </a:r>
            <a:endParaRPr lang="en-US" sz="26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21 </a:t>
            </a:r>
            <a:r>
              <a:rPr lang="en-US" sz="2600" dirty="0" err="1">
                <a:latin typeface="Times New Roman" panose="02020603050405020304" pitchFamily="18" charset="0"/>
                <a:cs typeface="Times New Roman" panose="02020603050405020304" pitchFamily="18" charset="0"/>
              </a:rPr>
              <a:t>vacas</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holandesas</a:t>
            </a:r>
            <a:endParaRPr lang="en-US" sz="2600" dirty="0">
              <a:latin typeface="Times New Roman" panose="02020603050405020304" pitchFamily="18"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xmlns="" id="{D898C2EE-ACA2-44A0-9A46-33B4B8FEAEAD}"/>
              </a:ext>
            </a:extLst>
          </p:cNvPr>
          <p:cNvSpPr txBox="1"/>
          <p:nvPr/>
        </p:nvSpPr>
        <p:spPr>
          <a:xfrm>
            <a:off x="628650" y="1308405"/>
            <a:ext cx="3727326" cy="584775"/>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BR" sz="3200" dirty="0"/>
              <a:t>Morais (2016)</a:t>
            </a:r>
            <a:endParaRPr lang="en-US" sz="3200" dirty="0"/>
          </a:p>
        </p:txBody>
      </p:sp>
      <p:sp>
        <p:nvSpPr>
          <p:cNvPr id="7" name="TextBox 6">
            <a:extLst>
              <a:ext uri="{FF2B5EF4-FFF2-40B4-BE49-F238E27FC236}">
                <a16:creationId xmlns:a16="http://schemas.microsoft.com/office/drawing/2014/main" xmlns="" id="{E5B2C8B8-EDEB-4A7B-8429-3E5B1F15EFF8}"/>
              </a:ext>
            </a:extLst>
          </p:cNvPr>
          <p:cNvSpPr txBox="1"/>
          <p:nvPr/>
        </p:nvSpPr>
        <p:spPr>
          <a:xfrm>
            <a:off x="4644008" y="1317989"/>
            <a:ext cx="3727326" cy="584775"/>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pt-BR" sz="3200" dirty="0" err="1"/>
              <a:t>Schonell</a:t>
            </a:r>
            <a:r>
              <a:rPr lang="pt-BR" sz="3200" dirty="0"/>
              <a:t> (2016)</a:t>
            </a:r>
            <a:endParaRPr lang="en-US" sz="3200" dirty="0"/>
          </a:p>
        </p:txBody>
      </p:sp>
    </p:spTree>
    <p:extLst>
      <p:ext uri="{BB962C8B-B14F-4D97-AF65-F5344CB8AC3E}">
        <p14:creationId xmlns:p14="http://schemas.microsoft.com/office/powerpoint/2010/main" val="40994480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áfico 11">
            <a:extLst>
              <a:ext uri="{FF2B5EF4-FFF2-40B4-BE49-F238E27FC236}">
                <a16:creationId xmlns:a16="http://schemas.microsoft.com/office/drawing/2014/main" xmlns="" id="{E32B113E-7F56-48E4-BB5A-9233FCD6EB78}"/>
              </a:ext>
            </a:extLst>
          </p:cNvPr>
          <p:cNvGraphicFramePr>
            <a:graphicFrameLocks/>
          </p:cNvGraphicFramePr>
          <p:nvPr>
            <p:extLst/>
          </p:nvPr>
        </p:nvGraphicFramePr>
        <p:xfrm>
          <a:off x="331619" y="1268761"/>
          <a:ext cx="8295975" cy="4752528"/>
        </p:xfrm>
        <a:graphic>
          <a:graphicData uri="http://schemas.openxmlformats.org/drawingml/2006/chart">
            <c:chart xmlns:c="http://schemas.openxmlformats.org/drawingml/2006/chart" xmlns:r="http://schemas.openxmlformats.org/officeDocument/2006/relationships" r:id="rId2"/>
          </a:graphicData>
        </a:graphic>
      </p:graphicFrame>
      <p:sp>
        <p:nvSpPr>
          <p:cNvPr id="13" name="Retângulo 12">
            <a:extLst>
              <a:ext uri="{FF2B5EF4-FFF2-40B4-BE49-F238E27FC236}">
                <a16:creationId xmlns:a16="http://schemas.microsoft.com/office/drawing/2014/main" xmlns="" id="{BD205E27-F308-405D-ADF3-876EE3C2577F}"/>
              </a:ext>
            </a:extLst>
          </p:cNvPr>
          <p:cNvSpPr/>
          <p:nvPr/>
        </p:nvSpPr>
        <p:spPr>
          <a:xfrm>
            <a:off x="2411760" y="1583879"/>
            <a:ext cx="1669048" cy="707886"/>
          </a:xfrm>
          <a:prstGeom prst="rect">
            <a:avLst/>
          </a:prstGeom>
          <a:noFill/>
        </p:spPr>
        <p:txBody>
          <a:bodyPr wrap="none" lIns="91440" tIns="45720" rIns="91440" bIns="45720">
            <a:spAutoFit/>
          </a:bodyPr>
          <a:lstStyle/>
          <a:p>
            <a:pPr algn="ctr"/>
            <a:r>
              <a:rPr lang="pt-BR" sz="4000" dirty="0">
                <a:ln w="0"/>
                <a:solidFill>
                  <a:srgbClr val="FF0000"/>
                </a:solidFill>
                <a:effectLst>
                  <a:outerShdw blurRad="38100" dist="19050" dir="2700000" algn="tl" rotWithShape="0">
                    <a:schemeClr val="dk1">
                      <a:alpha val="40000"/>
                    </a:schemeClr>
                  </a:outerShdw>
                </a:effectLst>
              </a:rPr>
              <a:t>- 5.4%</a:t>
            </a:r>
            <a:endParaRPr lang="pt-BR" sz="4000" b="0" cap="none" spc="0" dirty="0">
              <a:ln w="0"/>
              <a:solidFill>
                <a:srgbClr val="FF0000"/>
              </a:solidFill>
              <a:effectLst>
                <a:outerShdw blurRad="38100" dist="19050" dir="2700000" algn="tl" rotWithShape="0">
                  <a:schemeClr val="dk1">
                    <a:alpha val="40000"/>
                  </a:schemeClr>
                </a:outerShdw>
              </a:effectLst>
            </a:endParaRPr>
          </a:p>
        </p:txBody>
      </p:sp>
      <p:grpSp>
        <p:nvGrpSpPr>
          <p:cNvPr id="3" name="Group 2">
            <a:extLst>
              <a:ext uri="{FF2B5EF4-FFF2-40B4-BE49-F238E27FC236}">
                <a16:creationId xmlns:a16="http://schemas.microsoft.com/office/drawing/2014/main" xmlns="" id="{158B27A2-B6A7-4F68-B969-CAA562B76CA0}"/>
              </a:ext>
            </a:extLst>
          </p:cNvPr>
          <p:cNvGrpSpPr/>
          <p:nvPr/>
        </p:nvGrpSpPr>
        <p:grpSpPr>
          <a:xfrm>
            <a:off x="331620" y="214220"/>
            <a:ext cx="8480759" cy="1134614"/>
            <a:chOff x="331620" y="214220"/>
            <a:chExt cx="8480759" cy="1134614"/>
          </a:xfrm>
        </p:grpSpPr>
        <p:grpSp>
          <p:nvGrpSpPr>
            <p:cNvPr id="14" name="Agrupar 33">
              <a:extLst>
                <a:ext uri="{FF2B5EF4-FFF2-40B4-BE49-F238E27FC236}">
                  <a16:creationId xmlns:a16="http://schemas.microsoft.com/office/drawing/2014/main" xmlns="" id="{08C8CEF0-7DB6-456F-9625-BDE476A00D8A}"/>
                </a:ext>
              </a:extLst>
            </p:cNvPr>
            <p:cNvGrpSpPr/>
            <p:nvPr/>
          </p:nvGrpSpPr>
          <p:grpSpPr>
            <a:xfrm>
              <a:off x="331620" y="214220"/>
              <a:ext cx="8480759" cy="801858"/>
              <a:chOff x="388808" y="225084"/>
              <a:chExt cx="11307678" cy="1069144"/>
            </a:xfrm>
          </p:grpSpPr>
          <p:sp>
            <p:nvSpPr>
              <p:cNvPr id="15" name="Retângulo: Cantos Diagonais Arredondados 35">
                <a:extLst>
                  <a:ext uri="{FF2B5EF4-FFF2-40B4-BE49-F238E27FC236}">
                    <a16:creationId xmlns:a16="http://schemas.microsoft.com/office/drawing/2014/main" xmlns="" id="{B08C83DD-63A7-45D1-8E6A-F6A31ADDC9C4}"/>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6" name="Imagem 36">
                <a:extLst>
                  <a:ext uri="{FF2B5EF4-FFF2-40B4-BE49-F238E27FC236}">
                    <a16:creationId xmlns:a16="http://schemas.microsoft.com/office/drawing/2014/main" xmlns="" id="{D6D1AAA2-28D5-4293-B1A8-ED40D28F0EE8}"/>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7" name="Picture 2" descr="C:\Users\Joao Daniel\Downloads\QCF_USA.jpg">
                <a:extLst>
                  <a:ext uri="{FF2B5EF4-FFF2-40B4-BE49-F238E27FC236}">
                    <a16:creationId xmlns:a16="http://schemas.microsoft.com/office/drawing/2014/main" xmlns="" id="{58842474-5F9B-4281-AF75-3BCE2B44D4D1}"/>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8" name="CaixaDeTexto 40">
                <a:extLst>
                  <a:ext uri="{FF2B5EF4-FFF2-40B4-BE49-F238E27FC236}">
                    <a16:creationId xmlns:a16="http://schemas.microsoft.com/office/drawing/2014/main" xmlns="" id="{6426E785-F779-4FF9-8802-976429E0DAC6}"/>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2" name="TextBox 1">
              <a:extLst>
                <a:ext uri="{FF2B5EF4-FFF2-40B4-BE49-F238E27FC236}">
                  <a16:creationId xmlns:a16="http://schemas.microsoft.com/office/drawing/2014/main" xmlns="" id="{A9AED31D-BC97-4450-9474-4CCA37B53E75}"/>
                </a:ext>
              </a:extLst>
            </p:cNvPr>
            <p:cNvSpPr txBox="1"/>
            <p:nvPr/>
          </p:nvSpPr>
          <p:spPr>
            <a:xfrm>
              <a:off x="1979712" y="271616"/>
              <a:ext cx="5400600" cy="1077218"/>
            </a:xfrm>
            <a:prstGeom prst="rect">
              <a:avLst/>
            </a:prstGeom>
            <a:noFill/>
          </p:spPr>
          <p:txBody>
            <a:bodyPr wrap="square" rtlCol="0">
              <a:spAutoFit/>
            </a:bodyPr>
            <a:lstStyle/>
            <a:p>
              <a:pPr algn="ctr"/>
              <a:r>
                <a:rPr lang="pt-BR" sz="3200" b="1" dirty="0">
                  <a:solidFill>
                    <a:srgbClr val="FFFFFF"/>
                  </a:solidFill>
                </a:rPr>
                <a:t>Consumo, kg/d</a:t>
              </a:r>
              <a:endParaRPr lang="en-US" sz="3200" b="1" dirty="0">
                <a:solidFill>
                  <a:srgbClr val="FFFFFF"/>
                </a:solidFill>
              </a:endParaRPr>
            </a:p>
            <a:p>
              <a:pPr algn="ctr"/>
              <a:endParaRPr lang="en-US" sz="3200" dirty="0">
                <a:solidFill>
                  <a:schemeClr val="bg1"/>
                </a:solidFill>
              </a:endParaRPr>
            </a:p>
          </p:txBody>
        </p:sp>
      </p:grpSp>
    </p:spTree>
    <p:extLst>
      <p:ext uri="{BB962C8B-B14F-4D97-AF65-F5344CB8AC3E}">
        <p14:creationId xmlns:p14="http://schemas.microsoft.com/office/powerpoint/2010/main" val="248213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áfico 11">
            <a:extLst>
              <a:ext uri="{FF2B5EF4-FFF2-40B4-BE49-F238E27FC236}">
                <a16:creationId xmlns:a16="http://schemas.microsoft.com/office/drawing/2014/main" xmlns="" id="{7E712241-4D40-4510-8B72-362D2C597EEC}"/>
              </a:ext>
            </a:extLst>
          </p:cNvPr>
          <p:cNvGraphicFramePr>
            <a:graphicFrameLocks/>
          </p:cNvGraphicFramePr>
          <p:nvPr>
            <p:extLst/>
          </p:nvPr>
        </p:nvGraphicFramePr>
        <p:xfrm>
          <a:off x="467543" y="1268760"/>
          <a:ext cx="8052039"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13" name="Retângulo 12">
            <a:extLst>
              <a:ext uri="{FF2B5EF4-FFF2-40B4-BE49-F238E27FC236}">
                <a16:creationId xmlns:a16="http://schemas.microsoft.com/office/drawing/2014/main" xmlns="" id="{0D848DE8-63DB-4151-85F8-BF261C01C8C0}"/>
              </a:ext>
            </a:extLst>
          </p:cNvPr>
          <p:cNvSpPr/>
          <p:nvPr/>
        </p:nvSpPr>
        <p:spPr>
          <a:xfrm>
            <a:off x="5364088" y="2636912"/>
            <a:ext cx="1797288" cy="707886"/>
          </a:xfrm>
          <a:prstGeom prst="rect">
            <a:avLst/>
          </a:prstGeom>
          <a:noFill/>
        </p:spPr>
        <p:txBody>
          <a:bodyPr wrap="none" lIns="91440" tIns="45720" rIns="91440" bIns="45720">
            <a:spAutoFit/>
          </a:bodyPr>
          <a:lstStyle/>
          <a:p>
            <a:pPr algn="ctr"/>
            <a:r>
              <a:rPr lang="pt-BR" sz="4000" dirty="0">
                <a:ln w="0"/>
                <a:solidFill>
                  <a:srgbClr val="FF0000"/>
                </a:solidFill>
                <a:effectLst>
                  <a:outerShdw blurRad="38100" dist="19050" dir="2700000" algn="tl" rotWithShape="0">
                    <a:schemeClr val="dk1">
                      <a:alpha val="40000"/>
                    </a:schemeClr>
                  </a:outerShdw>
                </a:effectLst>
              </a:rPr>
              <a:t>+ 5.4%</a:t>
            </a:r>
            <a:endParaRPr lang="pt-BR" sz="4000" b="0" cap="none" spc="0" dirty="0">
              <a:ln w="0"/>
              <a:solidFill>
                <a:srgbClr val="FF0000"/>
              </a:solidFill>
              <a:effectLst>
                <a:outerShdw blurRad="38100" dist="19050" dir="2700000" algn="tl" rotWithShape="0">
                  <a:schemeClr val="dk1">
                    <a:alpha val="40000"/>
                  </a:schemeClr>
                </a:outerShdw>
              </a:effectLst>
            </a:endParaRPr>
          </a:p>
        </p:txBody>
      </p:sp>
      <p:grpSp>
        <p:nvGrpSpPr>
          <p:cNvPr id="15" name="Agrupar 33">
            <a:extLst>
              <a:ext uri="{FF2B5EF4-FFF2-40B4-BE49-F238E27FC236}">
                <a16:creationId xmlns:a16="http://schemas.microsoft.com/office/drawing/2014/main" xmlns="" id="{39DED569-6ABE-4E7B-A4C5-B8F9F7492D6B}"/>
              </a:ext>
            </a:extLst>
          </p:cNvPr>
          <p:cNvGrpSpPr/>
          <p:nvPr/>
        </p:nvGrpSpPr>
        <p:grpSpPr>
          <a:xfrm>
            <a:off x="331620" y="214220"/>
            <a:ext cx="8480759" cy="801858"/>
            <a:chOff x="388808" y="225084"/>
            <a:chExt cx="11307678" cy="1069144"/>
          </a:xfrm>
        </p:grpSpPr>
        <p:sp>
          <p:nvSpPr>
            <p:cNvPr id="17" name="Retângulo: Cantos Diagonais Arredondados 35">
              <a:extLst>
                <a:ext uri="{FF2B5EF4-FFF2-40B4-BE49-F238E27FC236}">
                  <a16:creationId xmlns:a16="http://schemas.microsoft.com/office/drawing/2014/main" xmlns="" id="{F9D85DF3-4E64-424B-A720-C1E296000B3F}"/>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8" name="Imagem 36">
              <a:extLst>
                <a:ext uri="{FF2B5EF4-FFF2-40B4-BE49-F238E27FC236}">
                  <a16:creationId xmlns:a16="http://schemas.microsoft.com/office/drawing/2014/main" xmlns="" id="{03670A7A-3FE9-4D48-A3D4-6C77B9DEB689}"/>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9" name="Picture 2" descr="C:\Users\Joao Daniel\Downloads\QCF_USA.jpg">
              <a:extLst>
                <a:ext uri="{FF2B5EF4-FFF2-40B4-BE49-F238E27FC236}">
                  <a16:creationId xmlns:a16="http://schemas.microsoft.com/office/drawing/2014/main" xmlns="" id="{A4BE4ACD-2707-4B69-B9B1-01B477342467}"/>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20" name="CaixaDeTexto 40">
              <a:extLst>
                <a:ext uri="{FF2B5EF4-FFF2-40B4-BE49-F238E27FC236}">
                  <a16:creationId xmlns:a16="http://schemas.microsoft.com/office/drawing/2014/main" xmlns="" id="{491796AA-7935-4947-92A6-F2966AEA8235}"/>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11" name="TextBox 1">
            <a:extLst>
              <a:ext uri="{FF2B5EF4-FFF2-40B4-BE49-F238E27FC236}">
                <a16:creationId xmlns:a16="http://schemas.microsoft.com/office/drawing/2014/main" xmlns="" id="{A9AED31D-BC97-4450-9474-4CCA37B53E75}"/>
              </a:ext>
            </a:extLst>
          </p:cNvPr>
          <p:cNvSpPr txBox="1"/>
          <p:nvPr/>
        </p:nvSpPr>
        <p:spPr>
          <a:xfrm>
            <a:off x="1147845" y="328051"/>
            <a:ext cx="6805246" cy="523220"/>
          </a:xfrm>
          <a:prstGeom prst="rect">
            <a:avLst/>
          </a:prstGeom>
          <a:noFill/>
        </p:spPr>
        <p:txBody>
          <a:bodyPr wrap="square" rtlCol="0">
            <a:spAutoFit/>
          </a:bodyPr>
          <a:lstStyle/>
          <a:p>
            <a:pPr algn="ctr"/>
            <a:r>
              <a:rPr lang="pt-BR" sz="2800" b="1" dirty="0">
                <a:solidFill>
                  <a:srgbClr val="FFFFFF"/>
                </a:solidFill>
              </a:rPr>
              <a:t>Leite corrigido (3,5% de gordura), kg/d</a:t>
            </a:r>
            <a:endParaRPr lang="en-US" sz="2800" dirty="0">
              <a:solidFill>
                <a:schemeClr val="bg1"/>
              </a:solidFill>
            </a:endParaRPr>
          </a:p>
        </p:txBody>
      </p:sp>
    </p:spTree>
    <p:extLst>
      <p:ext uri="{BB962C8B-B14F-4D97-AF65-F5344CB8AC3E}">
        <p14:creationId xmlns:p14="http://schemas.microsoft.com/office/powerpoint/2010/main" val="392991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áfico 11">
            <a:extLst>
              <a:ext uri="{FF2B5EF4-FFF2-40B4-BE49-F238E27FC236}">
                <a16:creationId xmlns:a16="http://schemas.microsoft.com/office/drawing/2014/main" xmlns="" id="{F852DF44-3961-4455-AEF3-C64BED850AFE}"/>
              </a:ext>
            </a:extLst>
          </p:cNvPr>
          <p:cNvGraphicFramePr>
            <a:graphicFrameLocks/>
          </p:cNvGraphicFramePr>
          <p:nvPr>
            <p:extLst/>
          </p:nvPr>
        </p:nvGraphicFramePr>
        <p:xfrm>
          <a:off x="467545" y="1268760"/>
          <a:ext cx="8007698" cy="4824536"/>
        </p:xfrm>
        <a:graphic>
          <a:graphicData uri="http://schemas.openxmlformats.org/drawingml/2006/chart">
            <c:chart xmlns:c="http://schemas.openxmlformats.org/drawingml/2006/chart" xmlns:r="http://schemas.openxmlformats.org/officeDocument/2006/relationships" r:id="rId2"/>
          </a:graphicData>
        </a:graphic>
      </p:graphicFrame>
      <p:sp>
        <p:nvSpPr>
          <p:cNvPr id="13" name="Retângulo 12">
            <a:extLst>
              <a:ext uri="{FF2B5EF4-FFF2-40B4-BE49-F238E27FC236}">
                <a16:creationId xmlns:a16="http://schemas.microsoft.com/office/drawing/2014/main" xmlns="" id="{011500BE-AED5-47B8-AFE8-697ADC5903BF}"/>
              </a:ext>
            </a:extLst>
          </p:cNvPr>
          <p:cNvSpPr/>
          <p:nvPr/>
        </p:nvSpPr>
        <p:spPr>
          <a:xfrm>
            <a:off x="2411760" y="1484784"/>
            <a:ext cx="1669047" cy="707886"/>
          </a:xfrm>
          <a:prstGeom prst="rect">
            <a:avLst/>
          </a:prstGeom>
          <a:noFill/>
        </p:spPr>
        <p:txBody>
          <a:bodyPr wrap="none" lIns="91440" tIns="45720" rIns="91440" bIns="45720">
            <a:spAutoFit/>
          </a:bodyPr>
          <a:lstStyle/>
          <a:p>
            <a:pPr algn="ctr"/>
            <a:r>
              <a:rPr lang="pt-BR" sz="4000" dirty="0">
                <a:ln w="0"/>
                <a:solidFill>
                  <a:srgbClr val="FF0000"/>
                </a:solidFill>
                <a:effectLst>
                  <a:outerShdw blurRad="38100" dist="19050" dir="2700000" algn="tl" rotWithShape="0">
                    <a:schemeClr val="dk1">
                      <a:alpha val="40000"/>
                    </a:schemeClr>
                  </a:outerShdw>
                </a:effectLst>
              </a:rPr>
              <a:t>- 6.6%</a:t>
            </a:r>
            <a:endParaRPr lang="pt-BR" sz="4000" b="0" cap="none" spc="0" dirty="0">
              <a:ln w="0"/>
              <a:solidFill>
                <a:srgbClr val="FF0000"/>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xmlns="" id="{940FF2F0-2BCA-4C02-85D4-B88D211B38D3}"/>
              </a:ext>
            </a:extLst>
          </p:cNvPr>
          <p:cNvSpPr/>
          <p:nvPr/>
        </p:nvSpPr>
        <p:spPr>
          <a:xfrm>
            <a:off x="5854392" y="3153162"/>
            <a:ext cx="1669047" cy="707886"/>
          </a:xfrm>
          <a:prstGeom prst="rect">
            <a:avLst/>
          </a:prstGeom>
          <a:noFill/>
        </p:spPr>
        <p:txBody>
          <a:bodyPr wrap="none" lIns="91440" tIns="45720" rIns="91440" bIns="45720">
            <a:spAutoFit/>
          </a:bodyPr>
          <a:lstStyle/>
          <a:p>
            <a:pPr algn="ctr"/>
            <a:r>
              <a:rPr lang="pt-BR" sz="4000" dirty="0">
                <a:ln w="0"/>
                <a:solidFill>
                  <a:srgbClr val="FF0000"/>
                </a:solidFill>
                <a:effectLst>
                  <a:outerShdw blurRad="38100" dist="19050" dir="2700000" algn="tl" rotWithShape="0">
                    <a:schemeClr val="dk1">
                      <a:alpha val="40000"/>
                    </a:schemeClr>
                  </a:outerShdw>
                </a:effectLst>
              </a:rPr>
              <a:t>- 9.2%</a:t>
            </a:r>
            <a:endParaRPr lang="pt-BR" sz="4000" b="0" cap="none" spc="0" dirty="0">
              <a:ln w="0"/>
              <a:solidFill>
                <a:srgbClr val="FF0000"/>
              </a:solidFill>
              <a:effectLst>
                <a:outerShdw blurRad="38100" dist="19050" dir="2700000" algn="tl" rotWithShape="0">
                  <a:schemeClr val="dk1">
                    <a:alpha val="40000"/>
                  </a:schemeClr>
                </a:outerShdw>
              </a:effectLst>
            </a:endParaRPr>
          </a:p>
        </p:txBody>
      </p:sp>
      <p:grpSp>
        <p:nvGrpSpPr>
          <p:cNvPr id="15" name="Group 14">
            <a:extLst>
              <a:ext uri="{FF2B5EF4-FFF2-40B4-BE49-F238E27FC236}">
                <a16:creationId xmlns:a16="http://schemas.microsoft.com/office/drawing/2014/main" xmlns="" id="{EF5F2E1B-182C-4714-B51C-0B0A9C74952D}"/>
              </a:ext>
            </a:extLst>
          </p:cNvPr>
          <p:cNvGrpSpPr/>
          <p:nvPr/>
        </p:nvGrpSpPr>
        <p:grpSpPr>
          <a:xfrm>
            <a:off x="331620" y="214220"/>
            <a:ext cx="8480759" cy="801858"/>
            <a:chOff x="331620" y="214220"/>
            <a:chExt cx="8480759" cy="801858"/>
          </a:xfrm>
          <a:solidFill>
            <a:schemeClr val="accent3"/>
          </a:solidFill>
        </p:grpSpPr>
        <p:grpSp>
          <p:nvGrpSpPr>
            <p:cNvPr id="16" name="Agrupar 33">
              <a:extLst>
                <a:ext uri="{FF2B5EF4-FFF2-40B4-BE49-F238E27FC236}">
                  <a16:creationId xmlns:a16="http://schemas.microsoft.com/office/drawing/2014/main" xmlns="" id="{0D9F0AC1-3A42-4887-B165-45282E4E8F80}"/>
                </a:ext>
              </a:extLst>
            </p:cNvPr>
            <p:cNvGrpSpPr/>
            <p:nvPr/>
          </p:nvGrpSpPr>
          <p:grpSpPr>
            <a:xfrm>
              <a:off x="331620" y="214220"/>
              <a:ext cx="8480759" cy="801858"/>
              <a:chOff x="388808" y="225084"/>
              <a:chExt cx="11307678" cy="1069144"/>
            </a:xfrm>
            <a:grpFill/>
          </p:grpSpPr>
          <p:sp>
            <p:nvSpPr>
              <p:cNvPr id="18" name="Retângulo: Cantos Diagonais Arredondados 35">
                <a:extLst>
                  <a:ext uri="{FF2B5EF4-FFF2-40B4-BE49-F238E27FC236}">
                    <a16:creationId xmlns:a16="http://schemas.microsoft.com/office/drawing/2014/main" xmlns="" id="{6DCB23D8-3717-4E60-A256-9A401C5490F7}"/>
                  </a:ext>
                </a:extLst>
              </p:cNvPr>
              <p:cNvSpPr/>
              <p:nvPr/>
            </p:nvSpPr>
            <p:spPr>
              <a:xfrm>
                <a:off x="1406769" y="225084"/>
                <a:ext cx="9144000" cy="1069144"/>
              </a:xfrm>
              <a:prstGeom prst="round2DiagRect">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9" name="Imagem 36">
                <a:extLst>
                  <a:ext uri="{FF2B5EF4-FFF2-40B4-BE49-F238E27FC236}">
                    <a16:creationId xmlns:a16="http://schemas.microsoft.com/office/drawing/2014/main" xmlns="" id="{C34DDFAA-5170-44AF-B72F-E905FCC976E6}"/>
                  </a:ext>
                </a:extLst>
              </p:cNvPr>
              <p:cNvPicPr>
                <a:picLocks noChangeAspect="1"/>
              </p:cNvPicPr>
              <p:nvPr/>
            </p:nvPicPr>
            <p:blipFill>
              <a:blip r:embed="rId3"/>
              <a:stretch>
                <a:fillRect/>
              </a:stretch>
            </p:blipFill>
            <p:spPr>
              <a:xfrm>
                <a:off x="388808" y="225084"/>
                <a:ext cx="767736" cy="1069144"/>
              </a:xfrm>
              <a:prstGeom prst="rect">
                <a:avLst/>
              </a:prstGeom>
              <a:grpFill/>
            </p:spPr>
          </p:pic>
          <p:pic>
            <p:nvPicPr>
              <p:cNvPr id="20" name="Picture 2" descr="C:\Users\Joao Daniel\Downloads\QCF_USA.jpg">
                <a:extLst>
                  <a:ext uri="{FF2B5EF4-FFF2-40B4-BE49-F238E27FC236}">
                    <a16:creationId xmlns:a16="http://schemas.microsoft.com/office/drawing/2014/main" xmlns="" id="{F797659C-8064-4787-A239-AAEE7F3A55E2}"/>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grpFill/>
              <a:ln>
                <a:noFill/>
              </a:ln>
              <a:effectLst/>
            </p:spPr>
          </p:pic>
          <p:sp>
            <p:nvSpPr>
              <p:cNvPr id="21" name="CaixaDeTexto 40">
                <a:extLst>
                  <a:ext uri="{FF2B5EF4-FFF2-40B4-BE49-F238E27FC236}">
                    <a16:creationId xmlns:a16="http://schemas.microsoft.com/office/drawing/2014/main" xmlns="" id="{7E55D116-99CA-4A67-9BE7-0B0EBD95785F}"/>
                  </a:ext>
                </a:extLst>
              </p:cNvPr>
              <p:cNvSpPr txBox="1"/>
              <p:nvPr/>
            </p:nvSpPr>
            <p:spPr>
              <a:xfrm>
                <a:off x="1674055" y="301612"/>
                <a:ext cx="8679767" cy="800219"/>
              </a:xfrm>
              <a:prstGeom prst="rect">
                <a:avLst/>
              </a:prstGeom>
              <a:grp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17" name="TextBox 16">
              <a:extLst>
                <a:ext uri="{FF2B5EF4-FFF2-40B4-BE49-F238E27FC236}">
                  <a16:creationId xmlns:a16="http://schemas.microsoft.com/office/drawing/2014/main" xmlns="" id="{B32FD8E7-144B-456F-9D0F-9A5AFF72FD49}"/>
                </a:ext>
              </a:extLst>
            </p:cNvPr>
            <p:cNvSpPr txBox="1"/>
            <p:nvPr/>
          </p:nvSpPr>
          <p:spPr>
            <a:xfrm>
              <a:off x="1195454" y="332656"/>
              <a:ext cx="6472890" cy="584775"/>
            </a:xfrm>
            <a:prstGeom prst="rect">
              <a:avLst/>
            </a:prstGeom>
            <a:grpFill/>
          </p:spPr>
          <p:txBody>
            <a:bodyPr wrap="square" rtlCol="0">
              <a:spAutoFit/>
            </a:bodyPr>
            <a:lstStyle/>
            <a:p>
              <a:pPr algn="ctr"/>
              <a:r>
                <a:rPr lang="pt-BR" sz="3200" b="1" dirty="0">
                  <a:solidFill>
                    <a:schemeClr val="bg1"/>
                  </a:solidFill>
                </a:rPr>
                <a:t>Nitrogênio </a:t>
              </a:r>
              <a:r>
                <a:rPr lang="pt-BR" sz="3200" b="1" dirty="0" err="1">
                  <a:solidFill>
                    <a:schemeClr val="bg1"/>
                  </a:solidFill>
                </a:rPr>
                <a:t>Ureico</a:t>
              </a:r>
              <a:r>
                <a:rPr lang="pt-BR" sz="3200" b="1" dirty="0">
                  <a:solidFill>
                    <a:schemeClr val="bg1"/>
                  </a:solidFill>
                </a:rPr>
                <a:t> no Leite, mg/</a:t>
              </a:r>
              <a:r>
                <a:rPr lang="pt-BR" sz="3200" b="1" dirty="0" err="1">
                  <a:solidFill>
                    <a:schemeClr val="bg1"/>
                  </a:solidFill>
                </a:rPr>
                <a:t>dL</a:t>
              </a:r>
              <a:endParaRPr lang="en-US" sz="3200" b="1" dirty="0">
                <a:solidFill>
                  <a:schemeClr val="bg1"/>
                </a:solidFill>
              </a:endParaRPr>
            </a:p>
          </p:txBody>
        </p:sp>
      </p:grpSp>
    </p:spTree>
    <p:extLst>
      <p:ext uri="{BB962C8B-B14F-4D97-AF65-F5344CB8AC3E}">
        <p14:creationId xmlns:p14="http://schemas.microsoft.com/office/powerpoint/2010/main" val="155794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áfico 11">
            <a:extLst>
              <a:ext uri="{FF2B5EF4-FFF2-40B4-BE49-F238E27FC236}">
                <a16:creationId xmlns:a16="http://schemas.microsoft.com/office/drawing/2014/main" xmlns="" id="{9CD7C244-58AC-4546-8E15-0CFA00B614DF}"/>
              </a:ext>
            </a:extLst>
          </p:cNvPr>
          <p:cNvGraphicFramePr>
            <a:graphicFrameLocks/>
          </p:cNvGraphicFramePr>
          <p:nvPr>
            <p:extLst/>
          </p:nvPr>
        </p:nvGraphicFramePr>
        <p:xfrm>
          <a:off x="331620" y="1196753"/>
          <a:ext cx="8416844" cy="4968551"/>
        </p:xfrm>
        <a:graphic>
          <a:graphicData uri="http://schemas.openxmlformats.org/drawingml/2006/chart">
            <c:chart xmlns:c="http://schemas.openxmlformats.org/drawingml/2006/chart" xmlns:r="http://schemas.openxmlformats.org/officeDocument/2006/relationships" r:id="rId2"/>
          </a:graphicData>
        </a:graphic>
      </p:graphicFrame>
      <p:sp>
        <p:nvSpPr>
          <p:cNvPr id="13" name="Retângulo 12">
            <a:extLst>
              <a:ext uri="{FF2B5EF4-FFF2-40B4-BE49-F238E27FC236}">
                <a16:creationId xmlns:a16="http://schemas.microsoft.com/office/drawing/2014/main" xmlns="" id="{90B8C6B7-8D24-4340-9FA7-F038001E46A2}"/>
              </a:ext>
            </a:extLst>
          </p:cNvPr>
          <p:cNvSpPr/>
          <p:nvPr/>
        </p:nvSpPr>
        <p:spPr>
          <a:xfrm>
            <a:off x="1763688" y="1844824"/>
            <a:ext cx="1654620" cy="707886"/>
          </a:xfrm>
          <a:prstGeom prst="rect">
            <a:avLst/>
          </a:prstGeom>
          <a:noFill/>
        </p:spPr>
        <p:txBody>
          <a:bodyPr wrap="none" lIns="91440" tIns="45720" rIns="91440" bIns="45720">
            <a:spAutoFit/>
          </a:bodyPr>
          <a:lstStyle/>
          <a:p>
            <a:pPr algn="ctr"/>
            <a:r>
              <a:rPr lang="pt-BR" sz="4000" dirty="0">
                <a:ln w="0"/>
                <a:solidFill>
                  <a:srgbClr val="FF0000"/>
                </a:solidFill>
                <a:effectLst>
                  <a:outerShdw blurRad="38100" dist="19050" dir="2700000" algn="tl" rotWithShape="0">
                    <a:schemeClr val="dk1">
                      <a:alpha val="40000"/>
                    </a:schemeClr>
                  </a:outerShdw>
                </a:effectLst>
              </a:rPr>
              <a:t>+ 10%</a:t>
            </a:r>
            <a:endParaRPr lang="pt-BR" sz="4000" b="0" cap="none" spc="0" dirty="0">
              <a:ln w="0"/>
              <a:solidFill>
                <a:srgbClr val="FF0000"/>
              </a:solidFill>
              <a:effectLst>
                <a:outerShdw blurRad="38100" dist="19050" dir="2700000" algn="tl" rotWithShape="0">
                  <a:schemeClr val="dk1">
                    <a:alpha val="40000"/>
                  </a:schemeClr>
                </a:outerShdw>
              </a:effectLst>
            </a:endParaRPr>
          </a:p>
        </p:txBody>
      </p:sp>
      <p:sp>
        <p:nvSpPr>
          <p:cNvPr id="14" name="Retângulo 13">
            <a:extLst>
              <a:ext uri="{FF2B5EF4-FFF2-40B4-BE49-F238E27FC236}">
                <a16:creationId xmlns:a16="http://schemas.microsoft.com/office/drawing/2014/main" xmlns="" id="{8502316A-A0E0-48DA-BB68-541023EB77E9}"/>
              </a:ext>
            </a:extLst>
          </p:cNvPr>
          <p:cNvSpPr/>
          <p:nvPr/>
        </p:nvSpPr>
        <p:spPr>
          <a:xfrm>
            <a:off x="5724128" y="1016078"/>
            <a:ext cx="1797287" cy="707886"/>
          </a:xfrm>
          <a:prstGeom prst="rect">
            <a:avLst/>
          </a:prstGeom>
          <a:noFill/>
        </p:spPr>
        <p:txBody>
          <a:bodyPr wrap="none" lIns="91440" tIns="45720" rIns="91440" bIns="45720">
            <a:spAutoFit/>
          </a:bodyPr>
          <a:lstStyle/>
          <a:p>
            <a:pPr algn="ctr"/>
            <a:r>
              <a:rPr lang="pt-BR" sz="4000" dirty="0">
                <a:ln w="0"/>
                <a:solidFill>
                  <a:srgbClr val="FF0000"/>
                </a:solidFill>
                <a:effectLst>
                  <a:outerShdw blurRad="38100" dist="19050" dir="2700000" algn="tl" rotWithShape="0">
                    <a:schemeClr val="dk1">
                      <a:alpha val="40000"/>
                    </a:schemeClr>
                  </a:outerShdw>
                </a:effectLst>
              </a:rPr>
              <a:t>+ 1.8%</a:t>
            </a:r>
            <a:endParaRPr lang="pt-BR" sz="4000" b="0" cap="none" spc="0" dirty="0">
              <a:ln w="0"/>
              <a:solidFill>
                <a:srgbClr val="FF0000"/>
              </a:solidFill>
              <a:effectLst>
                <a:outerShdw blurRad="38100" dist="19050" dir="2700000" algn="tl" rotWithShape="0">
                  <a:schemeClr val="dk1">
                    <a:alpha val="40000"/>
                  </a:schemeClr>
                </a:outerShdw>
              </a:effectLst>
            </a:endParaRPr>
          </a:p>
        </p:txBody>
      </p:sp>
      <p:grpSp>
        <p:nvGrpSpPr>
          <p:cNvPr id="15" name="Group 14">
            <a:extLst>
              <a:ext uri="{FF2B5EF4-FFF2-40B4-BE49-F238E27FC236}">
                <a16:creationId xmlns:a16="http://schemas.microsoft.com/office/drawing/2014/main" xmlns="" id="{87A450BD-4A81-4E37-B00B-DBD876C0D010}"/>
              </a:ext>
            </a:extLst>
          </p:cNvPr>
          <p:cNvGrpSpPr/>
          <p:nvPr/>
        </p:nvGrpSpPr>
        <p:grpSpPr>
          <a:xfrm>
            <a:off x="331620" y="214220"/>
            <a:ext cx="8480759" cy="801858"/>
            <a:chOff x="331620" y="214220"/>
            <a:chExt cx="8480759" cy="801858"/>
          </a:xfrm>
        </p:grpSpPr>
        <p:grpSp>
          <p:nvGrpSpPr>
            <p:cNvPr id="16" name="Agrupar 33">
              <a:extLst>
                <a:ext uri="{FF2B5EF4-FFF2-40B4-BE49-F238E27FC236}">
                  <a16:creationId xmlns:a16="http://schemas.microsoft.com/office/drawing/2014/main" xmlns="" id="{9BF1F956-751B-4B4E-B5EC-181B2D6CAF06}"/>
                </a:ext>
              </a:extLst>
            </p:cNvPr>
            <p:cNvGrpSpPr/>
            <p:nvPr/>
          </p:nvGrpSpPr>
          <p:grpSpPr>
            <a:xfrm>
              <a:off x="331620" y="214220"/>
              <a:ext cx="8480759" cy="801858"/>
              <a:chOff x="388808" y="225084"/>
              <a:chExt cx="11307678" cy="1069144"/>
            </a:xfrm>
          </p:grpSpPr>
          <p:sp>
            <p:nvSpPr>
              <p:cNvPr id="18" name="Retângulo: Cantos Diagonais Arredondados 35">
                <a:extLst>
                  <a:ext uri="{FF2B5EF4-FFF2-40B4-BE49-F238E27FC236}">
                    <a16:creationId xmlns:a16="http://schemas.microsoft.com/office/drawing/2014/main" xmlns="" id="{317D200B-1759-4D8A-B9FE-055803B63556}"/>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9" name="Imagem 36">
                <a:extLst>
                  <a:ext uri="{FF2B5EF4-FFF2-40B4-BE49-F238E27FC236}">
                    <a16:creationId xmlns:a16="http://schemas.microsoft.com/office/drawing/2014/main" xmlns="" id="{37FB0CA3-254A-4ABC-B2F1-7076AE68426E}"/>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20" name="Picture 2" descr="C:\Users\Joao Daniel\Downloads\QCF_USA.jpg">
                <a:extLst>
                  <a:ext uri="{FF2B5EF4-FFF2-40B4-BE49-F238E27FC236}">
                    <a16:creationId xmlns:a16="http://schemas.microsoft.com/office/drawing/2014/main" xmlns="" id="{CAA3C968-BF3C-4071-8670-42B0D9B901A9}"/>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21" name="CaixaDeTexto 40">
                <a:extLst>
                  <a:ext uri="{FF2B5EF4-FFF2-40B4-BE49-F238E27FC236}">
                    <a16:creationId xmlns:a16="http://schemas.microsoft.com/office/drawing/2014/main" xmlns="" id="{61EBD308-70E1-4656-8FC5-6950377C68C9}"/>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17" name="TextBox 16">
              <a:extLst>
                <a:ext uri="{FF2B5EF4-FFF2-40B4-BE49-F238E27FC236}">
                  <a16:creationId xmlns:a16="http://schemas.microsoft.com/office/drawing/2014/main" xmlns="" id="{3C20A4CF-4480-4A51-8A2E-96D517833E60}"/>
                </a:ext>
              </a:extLst>
            </p:cNvPr>
            <p:cNvSpPr txBox="1"/>
            <p:nvPr/>
          </p:nvSpPr>
          <p:spPr>
            <a:xfrm>
              <a:off x="1979712" y="322761"/>
              <a:ext cx="5400600" cy="584775"/>
            </a:xfrm>
            <a:prstGeom prst="rect">
              <a:avLst/>
            </a:prstGeom>
            <a:noFill/>
          </p:spPr>
          <p:txBody>
            <a:bodyPr wrap="square" rtlCol="0">
              <a:spAutoFit/>
            </a:bodyPr>
            <a:lstStyle/>
            <a:p>
              <a:pPr algn="ctr"/>
              <a:r>
                <a:rPr lang="pt-BR" sz="3200" b="1" dirty="0" err="1">
                  <a:solidFill>
                    <a:schemeClr val="bg1"/>
                  </a:solidFill>
                </a:rPr>
                <a:t>Digestibilidade</a:t>
              </a:r>
              <a:r>
                <a:rPr lang="pt-BR" sz="3200" b="1" dirty="0">
                  <a:solidFill>
                    <a:schemeClr val="bg1"/>
                  </a:solidFill>
                </a:rPr>
                <a:t> do amido, %</a:t>
              </a:r>
              <a:endParaRPr lang="en-US" sz="3200" b="1" dirty="0">
                <a:solidFill>
                  <a:schemeClr val="bg1"/>
                </a:solidFill>
              </a:endParaRPr>
            </a:p>
          </p:txBody>
        </p:sp>
      </p:grpSp>
    </p:spTree>
    <p:extLst>
      <p:ext uri="{BB962C8B-B14F-4D97-AF65-F5344CB8AC3E}">
        <p14:creationId xmlns:p14="http://schemas.microsoft.com/office/powerpoint/2010/main" val="205716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áfico 12">
            <a:extLst>
              <a:ext uri="{FF2B5EF4-FFF2-40B4-BE49-F238E27FC236}">
                <a16:creationId xmlns:a16="http://schemas.microsoft.com/office/drawing/2014/main" xmlns="" id="{32DE304F-C56F-4523-AB6A-DCE33BD496FF}"/>
              </a:ext>
            </a:extLst>
          </p:cNvPr>
          <p:cNvGraphicFramePr>
            <a:graphicFrameLocks/>
          </p:cNvGraphicFramePr>
          <p:nvPr>
            <p:extLst/>
          </p:nvPr>
        </p:nvGraphicFramePr>
        <p:xfrm>
          <a:off x="611560" y="1196752"/>
          <a:ext cx="7825672" cy="4680520"/>
        </p:xfrm>
        <a:graphic>
          <a:graphicData uri="http://schemas.openxmlformats.org/drawingml/2006/chart">
            <c:chart xmlns:c="http://schemas.openxmlformats.org/drawingml/2006/chart" xmlns:r="http://schemas.openxmlformats.org/officeDocument/2006/relationships" r:id="rId2"/>
          </a:graphicData>
        </a:graphic>
      </p:graphicFrame>
      <p:sp>
        <p:nvSpPr>
          <p:cNvPr id="14" name="Retângulo 13">
            <a:extLst>
              <a:ext uri="{FF2B5EF4-FFF2-40B4-BE49-F238E27FC236}">
                <a16:creationId xmlns:a16="http://schemas.microsoft.com/office/drawing/2014/main" xmlns="" id="{461AB875-B21D-426A-ABDB-1A1278B9E5DB}"/>
              </a:ext>
            </a:extLst>
          </p:cNvPr>
          <p:cNvSpPr/>
          <p:nvPr/>
        </p:nvSpPr>
        <p:spPr>
          <a:xfrm>
            <a:off x="1619672" y="1076508"/>
            <a:ext cx="1797287" cy="707886"/>
          </a:xfrm>
          <a:prstGeom prst="rect">
            <a:avLst/>
          </a:prstGeom>
          <a:noFill/>
        </p:spPr>
        <p:txBody>
          <a:bodyPr wrap="none" lIns="91440" tIns="45720" rIns="91440" bIns="45720">
            <a:spAutoFit/>
          </a:bodyPr>
          <a:lstStyle/>
          <a:p>
            <a:pPr algn="ctr"/>
            <a:r>
              <a:rPr lang="pt-BR" sz="4000" dirty="0">
                <a:ln w="0"/>
                <a:solidFill>
                  <a:srgbClr val="FF0000"/>
                </a:solidFill>
                <a:effectLst>
                  <a:outerShdw blurRad="38100" dist="19050" dir="2700000" algn="tl" rotWithShape="0">
                    <a:schemeClr val="dk1">
                      <a:alpha val="40000"/>
                    </a:schemeClr>
                  </a:outerShdw>
                </a:effectLst>
              </a:rPr>
              <a:t>+ 6.6%</a:t>
            </a:r>
            <a:endParaRPr lang="pt-BR" sz="4000" b="0" cap="none" spc="0" dirty="0">
              <a:ln w="0"/>
              <a:solidFill>
                <a:srgbClr val="FF0000"/>
              </a:solidFill>
              <a:effectLst>
                <a:outerShdw blurRad="38100" dist="19050" dir="2700000" algn="tl" rotWithShape="0">
                  <a:schemeClr val="dk1">
                    <a:alpha val="40000"/>
                  </a:schemeClr>
                </a:outerShdw>
              </a:effectLst>
            </a:endParaRPr>
          </a:p>
        </p:txBody>
      </p:sp>
      <p:sp>
        <p:nvSpPr>
          <p:cNvPr id="15" name="Retângulo 14">
            <a:extLst>
              <a:ext uri="{FF2B5EF4-FFF2-40B4-BE49-F238E27FC236}">
                <a16:creationId xmlns:a16="http://schemas.microsoft.com/office/drawing/2014/main" xmlns="" id="{2EAC0E4A-FC92-473E-8B2D-9C25C68338DC}"/>
              </a:ext>
            </a:extLst>
          </p:cNvPr>
          <p:cNvSpPr/>
          <p:nvPr/>
        </p:nvSpPr>
        <p:spPr>
          <a:xfrm>
            <a:off x="5436096" y="1628800"/>
            <a:ext cx="1797287" cy="707886"/>
          </a:xfrm>
          <a:prstGeom prst="rect">
            <a:avLst/>
          </a:prstGeom>
          <a:noFill/>
        </p:spPr>
        <p:txBody>
          <a:bodyPr wrap="none" lIns="91440" tIns="45720" rIns="91440" bIns="45720">
            <a:spAutoFit/>
          </a:bodyPr>
          <a:lstStyle/>
          <a:p>
            <a:pPr algn="ctr"/>
            <a:r>
              <a:rPr lang="pt-BR" sz="4000" dirty="0">
                <a:ln w="0"/>
                <a:solidFill>
                  <a:srgbClr val="FF0000"/>
                </a:solidFill>
                <a:effectLst>
                  <a:outerShdw blurRad="38100" dist="19050" dir="2700000" algn="tl" rotWithShape="0">
                    <a:schemeClr val="dk1">
                      <a:alpha val="40000"/>
                    </a:schemeClr>
                  </a:outerShdw>
                </a:effectLst>
              </a:rPr>
              <a:t>+ 7.7%</a:t>
            </a:r>
            <a:endParaRPr lang="pt-BR" sz="4000" b="0" cap="none" spc="0" dirty="0">
              <a:ln w="0"/>
              <a:solidFill>
                <a:srgbClr val="FF0000"/>
              </a:solidFill>
              <a:effectLst>
                <a:outerShdw blurRad="38100" dist="19050" dir="2700000" algn="tl" rotWithShape="0">
                  <a:schemeClr val="dk1">
                    <a:alpha val="40000"/>
                  </a:schemeClr>
                </a:outerShdw>
              </a:effectLst>
            </a:endParaRPr>
          </a:p>
        </p:txBody>
      </p:sp>
      <p:grpSp>
        <p:nvGrpSpPr>
          <p:cNvPr id="17" name="Agrupar 33">
            <a:extLst>
              <a:ext uri="{FF2B5EF4-FFF2-40B4-BE49-F238E27FC236}">
                <a16:creationId xmlns:a16="http://schemas.microsoft.com/office/drawing/2014/main" xmlns="" id="{99EC5618-5E4D-44FF-9AD0-FBE0E2D4D39B}"/>
              </a:ext>
            </a:extLst>
          </p:cNvPr>
          <p:cNvGrpSpPr/>
          <p:nvPr/>
        </p:nvGrpSpPr>
        <p:grpSpPr>
          <a:xfrm>
            <a:off x="331620" y="214220"/>
            <a:ext cx="8480759" cy="801858"/>
            <a:chOff x="388808" y="225084"/>
            <a:chExt cx="11307678" cy="1069144"/>
          </a:xfrm>
        </p:grpSpPr>
        <p:sp>
          <p:nvSpPr>
            <p:cNvPr id="19" name="Retângulo: Cantos Diagonais Arredondados 35">
              <a:extLst>
                <a:ext uri="{FF2B5EF4-FFF2-40B4-BE49-F238E27FC236}">
                  <a16:creationId xmlns:a16="http://schemas.microsoft.com/office/drawing/2014/main" xmlns="" id="{D04EFC89-F69F-47AA-B907-D4EBF5E46C58}"/>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20" name="Imagem 36">
              <a:extLst>
                <a:ext uri="{FF2B5EF4-FFF2-40B4-BE49-F238E27FC236}">
                  <a16:creationId xmlns:a16="http://schemas.microsoft.com/office/drawing/2014/main" xmlns="" id="{3969B14C-C660-4168-A248-0DDFD61FF6B0}"/>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21" name="Picture 2" descr="C:\Users\Joao Daniel\Downloads\QCF_USA.jpg">
              <a:extLst>
                <a:ext uri="{FF2B5EF4-FFF2-40B4-BE49-F238E27FC236}">
                  <a16:creationId xmlns:a16="http://schemas.microsoft.com/office/drawing/2014/main" xmlns="" id="{32519ABF-EB6A-4174-BC94-E77C022B59F3}"/>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22" name="CaixaDeTexto 40">
              <a:extLst>
                <a:ext uri="{FF2B5EF4-FFF2-40B4-BE49-F238E27FC236}">
                  <a16:creationId xmlns:a16="http://schemas.microsoft.com/office/drawing/2014/main" xmlns="" id="{40365EE5-B75A-43A8-8312-ADA5D0E25F6F}"/>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12" name="TextBox 16">
            <a:extLst>
              <a:ext uri="{FF2B5EF4-FFF2-40B4-BE49-F238E27FC236}">
                <a16:creationId xmlns:a16="http://schemas.microsoft.com/office/drawing/2014/main" xmlns="" id="{3C20A4CF-4480-4A51-8A2E-96D517833E60}"/>
              </a:ext>
            </a:extLst>
          </p:cNvPr>
          <p:cNvSpPr txBox="1"/>
          <p:nvPr/>
        </p:nvSpPr>
        <p:spPr>
          <a:xfrm>
            <a:off x="1979712" y="322761"/>
            <a:ext cx="5400600" cy="584775"/>
          </a:xfrm>
          <a:prstGeom prst="rect">
            <a:avLst/>
          </a:prstGeom>
          <a:noFill/>
        </p:spPr>
        <p:txBody>
          <a:bodyPr wrap="square" rtlCol="0">
            <a:spAutoFit/>
          </a:bodyPr>
          <a:lstStyle/>
          <a:p>
            <a:pPr algn="ctr"/>
            <a:r>
              <a:rPr lang="en-US" sz="3200" b="1" dirty="0" err="1">
                <a:solidFill>
                  <a:schemeClr val="bg1"/>
                </a:solidFill>
              </a:rPr>
              <a:t>Eficiência</a:t>
            </a:r>
            <a:r>
              <a:rPr lang="en-US" sz="3200" b="1" dirty="0">
                <a:solidFill>
                  <a:schemeClr val="bg1"/>
                </a:solidFill>
              </a:rPr>
              <a:t> </a:t>
            </a:r>
            <a:r>
              <a:rPr lang="en-US" sz="3200" b="1" dirty="0" err="1">
                <a:solidFill>
                  <a:schemeClr val="bg1"/>
                </a:solidFill>
              </a:rPr>
              <a:t>Alimentar</a:t>
            </a:r>
            <a:endParaRPr lang="en-US" sz="3200" b="1" dirty="0">
              <a:solidFill>
                <a:schemeClr val="bg1"/>
              </a:solidFill>
            </a:endParaRPr>
          </a:p>
        </p:txBody>
      </p:sp>
    </p:spTree>
    <p:extLst>
      <p:ext uri="{BB962C8B-B14F-4D97-AF65-F5344CB8AC3E}">
        <p14:creationId xmlns:p14="http://schemas.microsoft.com/office/powerpoint/2010/main" val="3411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945074F-ABF5-4AC8-A16A-62E80F8DA82A}"/>
              </a:ext>
            </a:extLst>
          </p:cNvPr>
          <p:cNvGrpSpPr/>
          <p:nvPr/>
        </p:nvGrpSpPr>
        <p:grpSpPr>
          <a:xfrm>
            <a:off x="215900" y="15875"/>
            <a:ext cx="8596479" cy="1000203"/>
            <a:chOff x="215900" y="15875"/>
            <a:chExt cx="8596479" cy="1000203"/>
          </a:xfrm>
        </p:grpSpPr>
        <p:sp>
          <p:nvSpPr>
            <p:cNvPr id="9" name="AutoShape 6" descr="Resultado de imagem para 3º Simpósio Internacional de Vitaminas e Tecnologias - ISVIT”">
              <a:extLst>
                <a:ext uri="{FF2B5EF4-FFF2-40B4-BE49-F238E27FC236}">
                  <a16:creationId xmlns:a16="http://schemas.microsoft.com/office/drawing/2014/main" xmlns="" id="{7B326886-49C8-469F-95D5-BC65D7CC95D7}"/>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5" name="Agrupar 33">
              <a:extLst>
                <a:ext uri="{FF2B5EF4-FFF2-40B4-BE49-F238E27FC236}">
                  <a16:creationId xmlns:a16="http://schemas.microsoft.com/office/drawing/2014/main" xmlns="" id="{24D960D1-A5A4-4A82-BA9F-F093CAEF5C0A}"/>
                </a:ext>
              </a:extLst>
            </p:cNvPr>
            <p:cNvGrpSpPr/>
            <p:nvPr/>
          </p:nvGrpSpPr>
          <p:grpSpPr>
            <a:xfrm>
              <a:off x="331620" y="214220"/>
              <a:ext cx="8480759" cy="801858"/>
              <a:chOff x="388808" y="225084"/>
              <a:chExt cx="11307678" cy="1069144"/>
            </a:xfrm>
          </p:grpSpPr>
          <p:sp>
            <p:nvSpPr>
              <p:cNvPr id="16" name="Retângulo: Cantos Diagonais Arredondados 35">
                <a:extLst>
                  <a:ext uri="{FF2B5EF4-FFF2-40B4-BE49-F238E27FC236}">
                    <a16:creationId xmlns:a16="http://schemas.microsoft.com/office/drawing/2014/main" xmlns="" id="{70C5885A-4771-4601-9D0A-116ECBFF13E2}"/>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7" name="Imagem 36">
                <a:extLst>
                  <a:ext uri="{FF2B5EF4-FFF2-40B4-BE49-F238E27FC236}">
                    <a16:creationId xmlns:a16="http://schemas.microsoft.com/office/drawing/2014/main" xmlns="" id="{E46A7E57-FEBF-4749-837D-2009D1747CE6}"/>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8" name="Picture 2" descr="C:\Users\Joao Daniel\Downloads\QCF_USA.jpg">
                <a:extLst>
                  <a:ext uri="{FF2B5EF4-FFF2-40B4-BE49-F238E27FC236}">
                    <a16:creationId xmlns:a16="http://schemas.microsoft.com/office/drawing/2014/main" xmlns="" id="{21D1F95C-3E46-4C11-A9E9-211EA8A2283C}"/>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9" name="CaixaDeTexto 40">
                <a:extLst>
                  <a:ext uri="{FF2B5EF4-FFF2-40B4-BE49-F238E27FC236}">
                    <a16:creationId xmlns:a16="http://schemas.microsoft.com/office/drawing/2014/main" xmlns="" id="{1AC68E6E-A309-4280-9BD2-471B0032964D}"/>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grpSp>
      <p:sp>
        <p:nvSpPr>
          <p:cNvPr id="6" name="Rectangle 4"/>
          <p:cNvSpPr>
            <a:spLocks noChangeArrowheads="1"/>
          </p:cNvSpPr>
          <p:nvPr/>
        </p:nvSpPr>
        <p:spPr bwMode="auto">
          <a:xfrm>
            <a:off x="1338619" y="275775"/>
            <a:ext cx="6466762"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a:solidFill>
                  <a:srgbClr val="FFFFFF"/>
                </a:solidFill>
              </a:rPr>
              <a:t>Oliveira (2020)</a:t>
            </a:r>
            <a:endParaRPr lang="en-US" sz="3200" b="1" dirty="0">
              <a:solidFill>
                <a:srgbClr val="FFFFFF"/>
              </a:solidFill>
            </a:endParaRPr>
          </a:p>
        </p:txBody>
      </p:sp>
      <p:sp>
        <p:nvSpPr>
          <p:cNvPr id="3" name="Content Placeholder 2">
            <a:extLst>
              <a:ext uri="{FF2B5EF4-FFF2-40B4-BE49-F238E27FC236}">
                <a16:creationId xmlns:a16="http://schemas.microsoft.com/office/drawing/2014/main" xmlns="" id="{3EA6F7EA-B49F-4802-B4FA-F0BD8C89A200}"/>
              </a:ext>
            </a:extLst>
          </p:cNvPr>
          <p:cNvSpPr>
            <a:spLocks noGrp="1"/>
          </p:cNvSpPr>
          <p:nvPr>
            <p:ph idx="1"/>
          </p:nvPr>
        </p:nvSpPr>
        <p:spPr>
          <a:xfrm>
            <a:off x="607118" y="1412776"/>
            <a:ext cx="7886700" cy="4548163"/>
          </a:xfrm>
        </p:spPr>
        <p:txBody>
          <a:bodyPr>
            <a:normAutofit/>
          </a:bodyPr>
          <a:lstStyle/>
          <a:p>
            <a:pPr marL="457200" indent="-457200" algn="just">
              <a:buFont typeface="Arial" panose="020B0604020202020204" pitchFamily="34" charset="0"/>
              <a:buChar char="•"/>
            </a:pPr>
            <a:r>
              <a:rPr lang="pt-BR" sz="2400" dirty="0">
                <a:latin typeface="Times New Roman" panose="02020603050405020304" pitchFamily="18" charset="0"/>
                <a:cs typeface="Times New Roman" panose="02020603050405020304" pitchFamily="18" charset="0"/>
              </a:rPr>
              <a:t>Milho reconstituído</a:t>
            </a:r>
            <a:r>
              <a:rPr lang="en-US" sz="2400" dirty="0">
                <a:latin typeface="Times New Roman" panose="02020603050405020304" pitchFamily="18" charset="0"/>
                <a:cs typeface="Times New Roman" panose="02020603050405020304" pitchFamily="18" charset="0"/>
              </a:rPr>
              <a:t>: 37% </a:t>
            </a:r>
            <a:r>
              <a:rPr lang="en-US" sz="2400" dirty="0" err="1">
                <a:latin typeface="Times New Roman" panose="02020603050405020304" pitchFamily="18" charset="0"/>
                <a:cs typeface="Times New Roman" panose="02020603050405020304" pitchFamily="18" charset="0"/>
              </a:rPr>
              <a:t>umidade</a:t>
            </a:r>
            <a:endParaRPr lang="pt-BR" sz="2400" dirty="0">
              <a:latin typeface="Times New Roman" panose="02020603050405020304" pitchFamily="18" charset="0"/>
              <a:cs typeface="Times New Roman" panose="02020603050405020304" pitchFamily="18" charset="0"/>
            </a:endParaRPr>
          </a:p>
          <a:p>
            <a:pPr marL="0" indent="0" algn="just">
              <a:buNone/>
            </a:pPr>
            <a:endParaRPr lang="pt-BR" sz="24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pt-BR" sz="2400" dirty="0">
                <a:latin typeface="Times New Roman" panose="02020603050405020304" pitchFamily="18" charset="0"/>
                <a:cs typeface="Times New Roman" panose="02020603050405020304" pitchFamily="18" charset="0"/>
              </a:rPr>
              <a:t>Armazenamento: 15, 30 e 60 dias</a:t>
            </a:r>
          </a:p>
          <a:p>
            <a:pPr marL="457200" indent="-457200" algn="just">
              <a:buFont typeface="Arial" panose="020B0604020202020204" pitchFamily="34" charset="0"/>
              <a:buChar char="•"/>
            </a:pPr>
            <a:endParaRPr lang="pt-BR" sz="24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pt-BR" sz="2400" dirty="0">
                <a:latin typeface="Times New Roman" panose="02020603050405020304" pitchFamily="18" charset="0"/>
                <a:cs typeface="Times New Roman" panose="02020603050405020304" pitchFamily="18" charset="0"/>
              </a:rPr>
              <a:t>Tratamentos: Controle (COM)</a:t>
            </a:r>
          </a:p>
          <a:p>
            <a:pPr marL="0" indent="0" algn="just">
              <a:buNone/>
            </a:pPr>
            <a:r>
              <a:rPr lang="pt-BR" sz="2400" dirty="0">
                <a:latin typeface="Times New Roman" panose="02020603050405020304" pitchFamily="18" charset="0"/>
                <a:cs typeface="Times New Roman" panose="02020603050405020304" pitchFamily="18" charset="0"/>
              </a:rPr>
              <a:t>		    </a:t>
            </a:r>
            <a:r>
              <a:rPr lang="pt-BR" sz="2400" dirty="0" err="1">
                <a:latin typeface="Times New Roman" panose="02020603050405020304" pitchFamily="18" charset="0"/>
                <a:cs typeface="Times New Roman" panose="02020603050405020304" pitchFamily="18" charset="0"/>
              </a:rPr>
              <a:t>Polisorbato</a:t>
            </a:r>
            <a:r>
              <a:rPr lang="pt-BR" sz="2400" dirty="0">
                <a:latin typeface="Times New Roman" panose="02020603050405020304" pitchFamily="18" charset="0"/>
                <a:cs typeface="Times New Roman" panose="02020603050405020304" pitchFamily="18" charset="0"/>
              </a:rPr>
              <a:t> (POL)</a:t>
            </a:r>
          </a:p>
          <a:p>
            <a:pPr marL="0" indent="0" algn="just">
              <a:buNone/>
            </a:pPr>
            <a:r>
              <a:rPr lang="pt-BR" sz="2400" dirty="0">
                <a:latin typeface="Times New Roman" panose="02020603050405020304" pitchFamily="18" charset="0"/>
                <a:cs typeface="Times New Roman" panose="02020603050405020304" pitchFamily="18" charset="0"/>
              </a:rPr>
              <a:t>		    Ácido </a:t>
            </a:r>
            <a:r>
              <a:rPr lang="pt-BR" sz="2400" dirty="0" err="1">
                <a:latin typeface="Times New Roman" panose="02020603050405020304" pitchFamily="18" charset="0"/>
                <a:cs typeface="Times New Roman" panose="02020603050405020304" pitchFamily="18" charset="0"/>
              </a:rPr>
              <a:t>propiônico</a:t>
            </a:r>
            <a:r>
              <a:rPr lang="pt-BR" sz="2400" dirty="0">
                <a:latin typeface="Times New Roman" panose="02020603050405020304" pitchFamily="18" charset="0"/>
                <a:cs typeface="Times New Roman" panose="02020603050405020304" pitchFamily="18" charset="0"/>
              </a:rPr>
              <a:t> (PRO) </a:t>
            </a:r>
          </a:p>
          <a:p>
            <a:pPr marL="0" indent="0" algn="just">
              <a:buNone/>
            </a:pPr>
            <a:r>
              <a:rPr lang="pt-BR" sz="2400" dirty="0">
                <a:latin typeface="Times New Roman" panose="02020603050405020304" pitchFamily="18" charset="0"/>
                <a:cs typeface="Times New Roman" panose="02020603050405020304" pitchFamily="18" charset="0"/>
              </a:rPr>
              <a:t>		    </a:t>
            </a:r>
            <a:r>
              <a:rPr lang="pt-BR" sz="2400" dirty="0" err="1">
                <a:latin typeface="Times New Roman" panose="02020603050405020304" pitchFamily="18" charset="0"/>
                <a:cs typeface="Times New Roman" panose="02020603050405020304" pitchFamily="18" charset="0"/>
              </a:rPr>
              <a:t>Polisorbato</a:t>
            </a:r>
            <a:r>
              <a:rPr lang="pt-BR" sz="2400" dirty="0">
                <a:latin typeface="Times New Roman" panose="02020603050405020304" pitchFamily="18" charset="0"/>
                <a:cs typeface="Times New Roman" panose="02020603050405020304" pitchFamily="18" charset="0"/>
              </a:rPr>
              <a:t> + ácido </a:t>
            </a:r>
            <a:r>
              <a:rPr lang="pt-BR" sz="2400" dirty="0" err="1">
                <a:latin typeface="Times New Roman" panose="02020603050405020304" pitchFamily="18" charset="0"/>
                <a:cs typeface="Times New Roman" panose="02020603050405020304" pitchFamily="18" charset="0"/>
              </a:rPr>
              <a:t>propiônico</a:t>
            </a:r>
            <a:r>
              <a:rPr lang="pt-BR" sz="2400" dirty="0">
                <a:latin typeface="Times New Roman" panose="02020603050405020304" pitchFamily="18" charset="0"/>
                <a:cs typeface="Times New Roman" panose="02020603050405020304" pitchFamily="18" charset="0"/>
              </a:rPr>
              <a:t> (MYC)</a:t>
            </a:r>
          </a:p>
          <a:p>
            <a:pPr marL="457200" indent="-457200" algn="just">
              <a:buFont typeface="Arial" panose="020B0604020202020204" pitchFamily="34" charset="0"/>
              <a:buChar char="•"/>
            </a:pPr>
            <a:endParaRPr lang="pt-BR" sz="24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pt-BR"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56999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áfico 12"/>
          <p:cNvGraphicFramePr/>
          <p:nvPr>
            <p:extLst/>
          </p:nvPr>
        </p:nvGraphicFramePr>
        <p:xfrm>
          <a:off x="1559296" y="1484784"/>
          <a:ext cx="5359037" cy="282157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Box 3"/>
          <p:cNvSpPr txBox="1">
            <a:spLocks noChangeArrowheads="1"/>
          </p:cNvSpPr>
          <p:nvPr/>
        </p:nvSpPr>
        <p:spPr bwMode="auto">
          <a:xfrm>
            <a:off x="1845235" y="4383283"/>
            <a:ext cx="5410465" cy="364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just" eaLnBrk="0" fontAlgn="base" hangingPunct="0">
              <a:spcBef>
                <a:spcPct val="0"/>
              </a:spcBef>
              <a:spcAft>
                <a:spcPts val="600"/>
              </a:spcAft>
            </a:pPr>
            <a:r>
              <a:rPr lang="en-US" sz="1400" dirty="0" err="1">
                <a:latin typeface="Times New Roman" pitchFamily="18" charset="0"/>
                <a:cs typeface="Times New Roman" pitchFamily="18" charset="0"/>
              </a:rPr>
              <a:t>Efeito</a:t>
            </a:r>
            <a:r>
              <a:rPr lang="en-US" sz="1400" dirty="0">
                <a:latin typeface="Times New Roman" pitchFamily="18" charset="0"/>
                <a:cs typeface="Times New Roman" pitchFamily="18" charset="0"/>
              </a:rPr>
              <a:t> de </a:t>
            </a:r>
            <a:r>
              <a:rPr lang="en-US" sz="1400" dirty="0" err="1">
                <a:latin typeface="Times New Roman" pitchFamily="18" charset="0"/>
                <a:cs typeface="Times New Roman" pitchFamily="18" charset="0"/>
              </a:rPr>
              <a:t>aditivo</a:t>
            </a:r>
            <a:r>
              <a:rPr lang="en-US" sz="1400" dirty="0">
                <a:latin typeface="Times New Roman" pitchFamily="18" charset="0"/>
                <a:cs typeface="Times New Roman" pitchFamily="18" charset="0"/>
              </a:rPr>
              <a:t>: </a:t>
            </a:r>
            <a:r>
              <a:rPr lang="en-US" sz="1400" i="1" dirty="0">
                <a:latin typeface="Times New Roman" pitchFamily="18" charset="0"/>
                <a:cs typeface="Times New Roman" pitchFamily="18" charset="0"/>
              </a:rPr>
              <a:t>P</a:t>
            </a:r>
            <a:r>
              <a:rPr lang="en-US" sz="1400" dirty="0">
                <a:latin typeface="Times New Roman" pitchFamily="18" charset="0"/>
                <a:cs typeface="Times New Roman" pitchFamily="18" charset="0"/>
              </a:rPr>
              <a:t> = 0,06, EPM = 0,27; </a:t>
            </a:r>
            <a:r>
              <a:rPr lang="en-US" sz="1400" dirty="0" err="1">
                <a:latin typeface="Times New Roman" pitchFamily="18" charset="0"/>
                <a:cs typeface="Times New Roman" pitchFamily="18" charset="0"/>
              </a:rPr>
              <a:t>efeito</a:t>
            </a:r>
            <a:r>
              <a:rPr lang="en-US" sz="1400" dirty="0">
                <a:latin typeface="Times New Roman" pitchFamily="18" charset="0"/>
                <a:cs typeface="Times New Roman" pitchFamily="18" charset="0"/>
              </a:rPr>
              <a:t> de tempo de </a:t>
            </a:r>
            <a:r>
              <a:rPr lang="en-US" sz="1400" dirty="0" err="1">
                <a:latin typeface="Times New Roman" pitchFamily="18" charset="0"/>
                <a:cs typeface="Times New Roman" pitchFamily="18" charset="0"/>
              </a:rPr>
              <a:t>estocagem</a:t>
            </a:r>
            <a:r>
              <a:rPr lang="en-US" sz="1400" dirty="0">
                <a:latin typeface="Times New Roman" pitchFamily="18" charset="0"/>
                <a:cs typeface="Times New Roman" pitchFamily="18" charset="0"/>
              </a:rPr>
              <a:t>: </a:t>
            </a:r>
            <a:r>
              <a:rPr lang="en-US" sz="1400" i="1" dirty="0">
                <a:latin typeface="Times New Roman" pitchFamily="18" charset="0"/>
                <a:cs typeface="Times New Roman" pitchFamily="18" charset="0"/>
              </a:rPr>
              <a:t>P</a:t>
            </a:r>
            <a:r>
              <a:rPr lang="en-US" sz="1400" dirty="0">
                <a:latin typeface="Times New Roman" pitchFamily="18" charset="0"/>
                <a:cs typeface="Times New Roman" pitchFamily="18" charset="0"/>
              </a:rPr>
              <a:t> &lt; 0,01, EPM = 0,28; </a:t>
            </a:r>
            <a:r>
              <a:rPr lang="en-US" sz="1400" dirty="0" err="1">
                <a:latin typeface="Times New Roman" pitchFamily="18" charset="0"/>
                <a:cs typeface="Times New Roman" pitchFamily="18" charset="0"/>
              </a:rPr>
              <a:t>efeito</a:t>
            </a:r>
            <a:r>
              <a:rPr lang="en-US" sz="1400" dirty="0">
                <a:latin typeface="Times New Roman" pitchFamily="18" charset="0"/>
                <a:cs typeface="Times New Roman" pitchFamily="18" charset="0"/>
              </a:rPr>
              <a:t> da </a:t>
            </a:r>
            <a:r>
              <a:rPr lang="en-US" sz="1400" dirty="0" err="1">
                <a:latin typeface="Times New Roman" pitchFamily="18" charset="0"/>
                <a:cs typeface="Times New Roman" pitchFamily="18" charset="0"/>
              </a:rPr>
              <a:t>interação</a:t>
            </a:r>
            <a:r>
              <a:rPr lang="en-US" sz="1400" dirty="0">
                <a:latin typeface="Times New Roman" pitchFamily="18" charset="0"/>
                <a:cs typeface="Times New Roman" pitchFamily="18" charset="0"/>
              </a:rPr>
              <a:t> entre </a:t>
            </a:r>
            <a:r>
              <a:rPr lang="en-US" sz="1400" dirty="0" err="1">
                <a:latin typeface="Times New Roman" pitchFamily="18" charset="0"/>
                <a:cs typeface="Times New Roman" pitchFamily="18" charset="0"/>
              </a:rPr>
              <a:t>aditivo</a:t>
            </a:r>
            <a:r>
              <a:rPr lang="en-US" sz="1400" dirty="0">
                <a:latin typeface="Times New Roman" pitchFamily="18" charset="0"/>
                <a:cs typeface="Times New Roman" pitchFamily="18" charset="0"/>
              </a:rPr>
              <a:t> e tempo de </a:t>
            </a:r>
            <a:r>
              <a:rPr lang="en-US" sz="1400" dirty="0" err="1">
                <a:latin typeface="Times New Roman" pitchFamily="18" charset="0"/>
                <a:cs typeface="Times New Roman" pitchFamily="18" charset="0"/>
              </a:rPr>
              <a:t>estocagem</a:t>
            </a:r>
            <a:r>
              <a:rPr lang="en-US" sz="1400" dirty="0">
                <a:latin typeface="Times New Roman" pitchFamily="18" charset="0"/>
                <a:cs typeface="Times New Roman" pitchFamily="18" charset="0"/>
              </a:rPr>
              <a:t>: </a:t>
            </a:r>
            <a:r>
              <a:rPr lang="en-US" sz="1400" i="1" dirty="0">
                <a:latin typeface="Times New Roman" pitchFamily="18" charset="0"/>
                <a:cs typeface="Times New Roman" pitchFamily="18" charset="0"/>
              </a:rPr>
              <a:t>P</a:t>
            </a:r>
            <a:r>
              <a:rPr lang="en-US" sz="1400" dirty="0">
                <a:latin typeface="Times New Roman" pitchFamily="18" charset="0"/>
                <a:cs typeface="Times New Roman" pitchFamily="18" charset="0"/>
              </a:rPr>
              <a:t> = 0,08. </a:t>
            </a:r>
            <a:endParaRPr lang="pt-BR" sz="1400" dirty="0">
              <a:latin typeface="Times New Roman" pitchFamily="18" charset="0"/>
              <a:cs typeface="Times New Roman" pitchFamily="18" charset="0"/>
            </a:endParaRPr>
          </a:p>
          <a:p>
            <a:pPr algn="just" defTabSz="685800" eaLnBrk="0" fontAlgn="base" hangingPunct="0">
              <a:spcBef>
                <a:spcPct val="0"/>
              </a:spcBef>
              <a:spcAft>
                <a:spcPts val="600"/>
              </a:spcAft>
            </a:pPr>
            <a:endParaRPr lang="en-US" sz="1400" dirty="0">
              <a:latin typeface="Times New Roman" pitchFamily="18" charset="0"/>
              <a:cs typeface="Times New Roman" pitchFamily="18" charset="0"/>
            </a:endParaRPr>
          </a:p>
          <a:p>
            <a:pPr algn="just" defTabSz="685800" eaLnBrk="0" fontAlgn="base" hangingPunct="0">
              <a:spcBef>
                <a:spcPct val="0"/>
              </a:spcBef>
              <a:spcAft>
                <a:spcPct val="0"/>
              </a:spcAft>
            </a:pPr>
            <a:endParaRPr lang="pt-BR" sz="1400" dirty="0">
              <a:latin typeface="Times New Roman" pitchFamily="18" charset="0"/>
              <a:cs typeface="Times New Roman" pitchFamily="18" charset="0"/>
            </a:endParaRPr>
          </a:p>
        </p:txBody>
      </p:sp>
      <p:sp>
        <p:nvSpPr>
          <p:cNvPr id="6" name="CaixaDeTexto 5"/>
          <p:cNvSpPr txBox="1"/>
          <p:nvPr/>
        </p:nvSpPr>
        <p:spPr>
          <a:xfrm>
            <a:off x="5341226" y="2998371"/>
            <a:ext cx="34289" cy="300082"/>
          </a:xfrm>
          <a:prstGeom prst="rect">
            <a:avLst/>
          </a:prstGeom>
          <a:noFill/>
        </p:spPr>
        <p:txBody>
          <a:bodyPr wrap="square" rtlCol="0">
            <a:spAutoFit/>
          </a:bodyPr>
          <a:lstStyle/>
          <a:p>
            <a:r>
              <a:rPr lang="pt-BR" sz="1350" dirty="0">
                <a:latin typeface="Times New Roman" pitchFamily="18" charset="0"/>
                <a:cs typeface="Times New Roman" pitchFamily="18" charset="0"/>
              </a:rPr>
              <a:t>b</a:t>
            </a:r>
          </a:p>
        </p:txBody>
      </p:sp>
      <p:sp>
        <p:nvSpPr>
          <p:cNvPr id="9" name="CaixaDeTexto 8"/>
          <p:cNvSpPr txBox="1"/>
          <p:nvPr/>
        </p:nvSpPr>
        <p:spPr>
          <a:xfrm>
            <a:off x="5851864" y="2017171"/>
            <a:ext cx="216000" cy="300082"/>
          </a:xfrm>
          <a:prstGeom prst="rect">
            <a:avLst/>
          </a:prstGeom>
          <a:noFill/>
        </p:spPr>
        <p:txBody>
          <a:bodyPr wrap="square" rtlCol="0">
            <a:spAutoFit/>
          </a:bodyPr>
          <a:lstStyle/>
          <a:p>
            <a:r>
              <a:rPr lang="pt-BR" sz="1350" dirty="0">
                <a:latin typeface="Times New Roman" pitchFamily="18" charset="0"/>
                <a:cs typeface="Times New Roman" pitchFamily="18" charset="0"/>
              </a:rPr>
              <a:t>a</a:t>
            </a:r>
          </a:p>
        </p:txBody>
      </p:sp>
      <p:sp>
        <p:nvSpPr>
          <p:cNvPr id="10" name="CaixaDeTexto 9"/>
          <p:cNvSpPr txBox="1"/>
          <p:nvPr/>
        </p:nvSpPr>
        <p:spPr>
          <a:xfrm>
            <a:off x="6412376" y="1752951"/>
            <a:ext cx="216000" cy="300082"/>
          </a:xfrm>
          <a:prstGeom prst="rect">
            <a:avLst/>
          </a:prstGeom>
          <a:noFill/>
        </p:spPr>
        <p:txBody>
          <a:bodyPr wrap="square" rtlCol="0">
            <a:spAutoFit/>
          </a:bodyPr>
          <a:lstStyle/>
          <a:p>
            <a:r>
              <a:rPr lang="pt-BR" sz="1350" dirty="0">
                <a:latin typeface="Times New Roman" pitchFamily="18" charset="0"/>
                <a:cs typeface="Times New Roman" pitchFamily="18" charset="0"/>
              </a:rPr>
              <a:t>a</a:t>
            </a:r>
          </a:p>
        </p:txBody>
      </p:sp>
      <p:sp>
        <p:nvSpPr>
          <p:cNvPr id="3" name="TextBox 2">
            <a:extLst>
              <a:ext uri="{FF2B5EF4-FFF2-40B4-BE49-F238E27FC236}">
                <a16:creationId xmlns:a16="http://schemas.microsoft.com/office/drawing/2014/main" xmlns="" id="{DBB6A167-A876-4194-88B3-1191F503EBEA}"/>
              </a:ext>
            </a:extLst>
          </p:cNvPr>
          <p:cNvSpPr txBox="1"/>
          <p:nvPr/>
        </p:nvSpPr>
        <p:spPr>
          <a:xfrm>
            <a:off x="5529757" y="5050906"/>
            <a:ext cx="2940901" cy="369332"/>
          </a:xfrm>
          <a:prstGeom prst="rect">
            <a:avLst/>
          </a:prstGeom>
          <a:noFill/>
        </p:spPr>
        <p:txBody>
          <a:bodyPr wrap="square" rtlCol="0">
            <a:spAutoFit/>
          </a:bodyPr>
          <a:lstStyle/>
          <a:p>
            <a:pPr algn="r"/>
            <a:r>
              <a:rPr lang="en-US" b="1" dirty="0"/>
              <a:t>Oliveira (2020)</a:t>
            </a:r>
          </a:p>
        </p:txBody>
      </p:sp>
      <p:grpSp>
        <p:nvGrpSpPr>
          <p:cNvPr id="19" name="Group 18">
            <a:extLst>
              <a:ext uri="{FF2B5EF4-FFF2-40B4-BE49-F238E27FC236}">
                <a16:creationId xmlns:a16="http://schemas.microsoft.com/office/drawing/2014/main" xmlns="" id="{EC51D30D-B040-44B5-B6A7-275AF29E3CCF}"/>
              </a:ext>
            </a:extLst>
          </p:cNvPr>
          <p:cNvGrpSpPr/>
          <p:nvPr/>
        </p:nvGrpSpPr>
        <p:grpSpPr>
          <a:xfrm>
            <a:off x="215900" y="15875"/>
            <a:ext cx="8596479" cy="1000203"/>
            <a:chOff x="215900" y="15875"/>
            <a:chExt cx="8596479" cy="1000203"/>
          </a:xfrm>
        </p:grpSpPr>
        <p:grpSp>
          <p:nvGrpSpPr>
            <p:cNvPr id="20" name="Group 19">
              <a:extLst>
                <a:ext uri="{FF2B5EF4-FFF2-40B4-BE49-F238E27FC236}">
                  <a16:creationId xmlns:a16="http://schemas.microsoft.com/office/drawing/2014/main" xmlns="" id="{B9037170-F810-4A27-9496-5E440A17812C}"/>
                </a:ext>
              </a:extLst>
            </p:cNvPr>
            <p:cNvGrpSpPr/>
            <p:nvPr/>
          </p:nvGrpSpPr>
          <p:grpSpPr>
            <a:xfrm>
              <a:off x="215900" y="15875"/>
              <a:ext cx="8596479" cy="1000203"/>
              <a:chOff x="215900" y="15875"/>
              <a:chExt cx="8596479" cy="1000203"/>
            </a:xfrm>
          </p:grpSpPr>
          <p:sp>
            <p:nvSpPr>
              <p:cNvPr id="22" name="AutoShape 6" descr="Resultado de imagem para 3º Simpósio Internacional de Vitaminas e Tecnologias - ISVIT”">
                <a:extLst>
                  <a:ext uri="{FF2B5EF4-FFF2-40B4-BE49-F238E27FC236}">
                    <a16:creationId xmlns:a16="http://schemas.microsoft.com/office/drawing/2014/main" xmlns="" id="{F8D68751-34C7-4000-895C-D7BE0D97D76A}"/>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23" name="Agrupar 33">
                <a:extLst>
                  <a:ext uri="{FF2B5EF4-FFF2-40B4-BE49-F238E27FC236}">
                    <a16:creationId xmlns:a16="http://schemas.microsoft.com/office/drawing/2014/main" xmlns="" id="{BA1C49BF-D0BC-4131-811D-C771E96C4E67}"/>
                  </a:ext>
                </a:extLst>
              </p:cNvPr>
              <p:cNvGrpSpPr/>
              <p:nvPr/>
            </p:nvGrpSpPr>
            <p:grpSpPr>
              <a:xfrm>
                <a:off x="331620" y="214220"/>
                <a:ext cx="8480759" cy="801858"/>
                <a:chOff x="388808" y="225084"/>
                <a:chExt cx="11307678" cy="1069144"/>
              </a:xfrm>
            </p:grpSpPr>
            <p:sp>
              <p:nvSpPr>
                <p:cNvPr id="24" name="Retângulo: Cantos Diagonais Arredondados 35">
                  <a:extLst>
                    <a:ext uri="{FF2B5EF4-FFF2-40B4-BE49-F238E27FC236}">
                      <a16:creationId xmlns:a16="http://schemas.microsoft.com/office/drawing/2014/main" xmlns="" id="{876CD7BE-0237-4D48-8F5D-503418D65013}"/>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25" name="Imagem 36">
                  <a:extLst>
                    <a:ext uri="{FF2B5EF4-FFF2-40B4-BE49-F238E27FC236}">
                      <a16:creationId xmlns:a16="http://schemas.microsoft.com/office/drawing/2014/main" xmlns="" id="{2084E9C7-EBF5-4C70-BDD0-7B7B3E3CE563}"/>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26" name="Picture 2" descr="C:\Users\Joao Daniel\Downloads\QCF_USA.jpg">
                  <a:extLst>
                    <a:ext uri="{FF2B5EF4-FFF2-40B4-BE49-F238E27FC236}">
                      <a16:creationId xmlns:a16="http://schemas.microsoft.com/office/drawing/2014/main" xmlns="" id="{D7B75B9B-3C4C-4E4D-8F8F-64342391D3B9}"/>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27" name="CaixaDeTexto 40">
                  <a:extLst>
                    <a:ext uri="{FF2B5EF4-FFF2-40B4-BE49-F238E27FC236}">
                      <a16:creationId xmlns:a16="http://schemas.microsoft.com/office/drawing/2014/main" xmlns="" id="{85713641-3805-4ED2-9E6A-E935174C96EB}"/>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grpSp>
        <p:sp>
          <p:nvSpPr>
            <p:cNvPr id="21" name="Rectangle 4">
              <a:extLst>
                <a:ext uri="{FF2B5EF4-FFF2-40B4-BE49-F238E27FC236}">
                  <a16:creationId xmlns:a16="http://schemas.microsoft.com/office/drawing/2014/main" xmlns="" id="{DE5A9538-101C-4CA1-AD95-5B1FC891CF9A}"/>
                </a:ext>
              </a:extLst>
            </p:cNvPr>
            <p:cNvSpPr>
              <a:spLocks noChangeArrowheads="1"/>
            </p:cNvSpPr>
            <p:nvPr/>
          </p:nvSpPr>
          <p:spPr bwMode="auto">
            <a:xfrm>
              <a:off x="1338619" y="275775"/>
              <a:ext cx="6466762"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a:solidFill>
                    <a:srgbClr val="FFFFFF"/>
                  </a:solidFill>
                </a:rPr>
                <a:t>N amoniacal</a:t>
              </a:r>
              <a:endParaRPr lang="en-US" sz="3200" b="1" dirty="0">
                <a:solidFill>
                  <a:srgbClr val="FFFFFF"/>
                </a:solidFill>
              </a:endParaRPr>
            </a:p>
          </p:txBody>
        </p:sp>
      </p:grpSp>
    </p:spTree>
    <p:extLst>
      <p:ext uri="{BB962C8B-B14F-4D97-AF65-F5344CB8AC3E}">
        <p14:creationId xmlns:p14="http://schemas.microsoft.com/office/powerpoint/2010/main" val="20736865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áfico 13"/>
          <p:cNvGraphicFramePr/>
          <p:nvPr>
            <p:extLst/>
          </p:nvPr>
        </p:nvGraphicFramePr>
        <p:xfrm>
          <a:off x="1694650" y="1366125"/>
          <a:ext cx="5238361" cy="296047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Box 3"/>
          <p:cNvSpPr txBox="1">
            <a:spLocks noChangeArrowheads="1"/>
          </p:cNvSpPr>
          <p:nvPr/>
        </p:nvSpPr>
        <p:spPr bwMode="auto">
          <a:xfrm>
            <a:off x="1979712" y="4361961"/>
            <a:ext cx="5410465" cy="364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just" eaLnBrk="0" fontAlgn="base" hangingPunct="0">
              <a:spcBef>
                <a:spcPct val="0"/>
              </a:spcBef>
              <a:spcAft>
                <a:spcPts val="600"/>
              </a:spcAft>
            </a:pPr>
            <a:r>
              <a:rPr lang="en-US" sz="1400" dirty="0" err="1">
                <a:latin typeface="Times New Roman" pitchFamily="18" charset="0"/>
                <a:cs typeface="Times New Roman" pitchFamily="18" charset="0"/>
              </a:rPr>
              <a:t>Efeito</a:t>
            </a:r>
            <a:r>
              <a:rPr lang="en-US" sz="1400" dirty="0">
                <a:latin typeface="Times New Roman" pitchFamily="18" charset="0"/>
                <a:cs typeface="Times New Roman" pitchFamily="18" charset="0"/>
              </a:rPr>
              <a:t> de </a:t>
            </a:r>
            <a:r>
              <a:rPr lang="en-US" sz="1400" dirty="0" err="1">
                <a:latin typeface="Times New Roman" pitchFamily="18" charset="0"/>
                <a:cs typeface="Times New Roman" pitchFamily="18" charset="0"/>
              </a:rPr>
              <a:t>aditivo</a:t>
            </a:r>
            <a:r>
              <a:rPr lang="en-US" sz="1400" dirty="0">
                <a:latin typeface="Times New Roman" pitchFamily="18" charset="0"/>
                <a:cs typeface="Times New Roman" pitchFamily="18" charset="0"/>
              </a:rPr>
              <a:t>: </a:t>
            </a:r>
            <a:r>
              <a:rPr lang="en-US" sz="1400" i="1" dirty="0">
                <a:latin typeface="Times New Roman" pitchFamily="18" charset="0"/>
                <a:cs typeface="Times New Roman" pitchFamily="18" charset="0"/>
              </a:rPr>
              <a:t>P</a:t>
            </a:r>
            <a:r>
              <a:rPr lang="en-US" sz="1400" dirty="0">
                <a:latin typeface="Times New Roman" pitchFamily="18" charset="0"/>
                <a:cs typeface="Times New Roman" pitchFamily="18" charset="0"/>
              </a:rPr>
              <a:t> = 0,10, EPM = 2,35; </a:t>
            </a:r>
            <a:r>
              <a:rPr lang="en-US" sz="1400" dirty="0" err="1">
                <a:latin typeface="Times New Roman" pitchFamily="18" charset="0"/>
                <a:cs typeface="Times New Roman" pitchFamily="18" charset="0"/>
              </a:rPr>
              <a:t>efeito</a:t>
            </a:r>
            <a:r>
              <a:rPr lang="en-US" sz="1400" dirty="0">
                <a:latin typeface="Times New Roman" pitchFamily="18" charset="0"/>
                <a:cs typeface="Times New Roman" pitchFamily="18" charset="0"/>
              </a:rPr>
              <a:t> de tempo de </a:t>
            </a:r>
            <a:r>
              <a:rPr lang="en-US" sz="1400" dirty="0" err="1">
                <a:latin typeface="Times New Roman" pitchFamily="18" charset="0"/>
                <a:cs typeface="Times New Roman" pitchFamily="18" charset="0"/>
              </a:rPr>
              <a:t>estocagem</a:t>
            </a:r>
            <a:r>
              <a:rPr lang="en-US" sz="1400" dirty="0">
                <a:latin typeface="Times New Roman" pitchFamily="18" charset="0"/>
                <a:cs typeface="Times New Roman" pitchFamily="18" charset="0"/>
              </a:rPr>
              <a:t>: </a:t>
            </a:r>
            <a:r>
              <a:rPr lang="en-US" sz="1400" i="1" dirty="0">
                <a:latin typeface="Times New Roman" pitchFamily="18" charset="0"/>
                <a:cs typeface="Times New Roman" pitchFamily="18" charset="0"/>
              </a:rPr>
              <a:t>P</a:t>
            </a:r>
            <a:r>
              <a:rPr lang="en-US" sz="1400" dirty="0">
                <a:latin typeface="Times New Roman" pitchFamily="18" charset="0"/>
                <a:cs typeface="Times New Roman" pitchFamily="18" charset="0"/>
              </a:rPr>
              <a:t> &lt; 0,01, EPM = 2,04; </a:t>
            </a:r>
            <a:r>
              <a:rPr lang="en-US" sz="1400" dirty="0" err="1">
                <a:latin typeface="Times New Roman" pitchFamily="18" charset="0"/>
                <a:cs typeface="Times New Roman" pitchFamily="18" charset="0"/>
              </a:rPr>
              <a:t>efeito</a:t>
            </a:r>
            <a:r>
              <a:rPr lang="en-US" sz="1400" dirty="0">
                <a:latin typeface="Times New Roman" pitchFamily="18" charset="0"/>
                <a:cs typeface="Times New Roman" pitchFamily="18" charset="0"/>
              </a:rPr>
              <a:t> da </a:t>
            </a:r>
            <a:r>
              <a:rPr lang="en-US" sz="1400" dirty="0" err="1">
                <a:latin typeface="Times New Roman" pitchFamily="18" charset="0"/>
                <a:cs typeface="Times New Roman" pitchFamily="18" charset="0"/>
              </a:rPr>
              <a:t>interação</a:t>
            </a:r>
            <a:r>
              <a:rPr lang="en-US" sz="1400" dirty="0">
                <a:latin typeface="Times New Roman" pitchFamily="18" charset="0"/>
                <a:cs typeface="Times New Roman" pitchFamily="18" charset="0"/>
              </a:rPr>
              <a:t> entre </a:t>
            </a:r>
            <a:r>
              <a:rPr lang="en-US" sz="1400" dirty="0" err="1">
                <a:latin typeface="Times New Roman" pitchFamily="18" charset="0"/>
                <a:cs typeface="Times New Roman" pitchFamily="18" charset="0"/>
              </a:rPr>
              <a:t>aditivo</a:t>
            </a:r>
            <a:r>
              <a:rPr lang="en-US" sz="1400" dirty="0">
                <a:latin typeface="Times New Roman" pitchFamily="18" charset="0"/>
                <a:cs typeface="Times New Roman" pitchFamily="18" charset="0"/>
              </a:rPr>
              <a:t> e tempo de </a:t>
            </a:r>
            <a:r>
              <a:rPr lang="en-US" sz="1400" dirty="0" err="1">
                <a:latin typeface="Times New Roman" pitchFamily="18" charset="0"/>
                <a:cs typeface="Times New Roman" pitchFamily="18" charset="0"/>
              </a:rPr>
              <a:t>estocagem</a:t>
            </a:r>
            <a:r>
              <a:rPr lang="en-US" sz="1400" dirty="0">
                <a:latin typeface="Times New Roman" pitchFamily="18" charset="0"/>
                <a:cs typeface="Times New Roman" pitchFamily="18" charset="0"/>
              </a:rPr>
              <a:t>: </a:t>
            </a:r>
            <a:r>
              <a:rPr lang="en-US" sz="1400" i="1" dirty="0">
                <a:latin typeface="Times New Roman" pitchFamily="18" charset="0"/>
                <a:cs typeface="Times New Roman" pitchFamily="18" charset="0"/>
              </a:rPr>
              <a:t>P</a:t>
            </a:r>
            <a:r>
              <a:rPr lang="en-US" sz="1400" dirty="0">
                <a:latin typeface="Times New Roman" pitchFamily="18" charset="0"/>
                <a:cs typeface="Times New Roman" pitchFamily="18" charset="0"/>
              </a:rPr>
              <a:t> = 0,42.</a:t>
            </a:r>
            <a:endParaRPr lang="pt-BR" sz="1400" dirty="0">
              <a:latin typeface="Times New Roman" pitchFamily="18" charset="0"/>
              <a:cs typeface="Times New Roman" pitchFamily="18" charset="0"/>
            </a:endParaRPr>
          </a:p>
          <a:p>
            <a:pPr algn="just" eaLnBrk="0" fontAlgn="base" hangingPunct="0">
              <a:spcBef>
                <a:spcPct val="0"/>
              </a:spcBef>
              <a:spcAft>
                <a:spcPts val="600"/>
              </a:spcAft>
            </a:pPr>
            <a:endParaRPr lang="pt-BR" sz="1400" dirty="0">
              <a:latin typeface="Times New Roman" pitchFamily="18" charset="0"/>
              <a:cs typeface="Times New Roman" pitchFamily="18" charset="0"/>
            </a:endParaRPr>
          </a:p>
          <a:p>
            <a:pPr algn="just" eaLnBrk="0" fontAlgn="base" hangingPunct="0">
              <a:spcBef>
                <a:spcPct val="0"/>
              </a:spcBef>
              <a:spcAft>
                <a:spcPts val="600"/>
              </a:spcAft>
            </a:pPr>
            <a:endParaRPr lang="pt-BR" sz="1400" dirty="0">
              <a:latin typeface="Times New Roman" pitchFamily="18" charset="0"/>
              <a:cs typeface="Times New Roman" pitchFamily="18" charset="0"/>
            </a:endParaRPr>
          </a:p>
          <a:p>
            <a:pPr algn="just" defTabSz="685800" eaLnBrk="0" fontAlgn="base" hangingPunct="0">
              <a:spcBef>
                <a:spcPct val="0"/>
              </a:spcBef>
              <a:spcAft>
                <a:spcPts val="600"/>
              </a:spcAft>
            </a:pPr>
            <a:endParaRPr lang="en-US" sz="1400" dirty="0">
              <a:latin typeface="Times New Roman" pitchFamily="18" charset="0"/>
              <a:cs typeface="Times New Roman" pitchFamily="18" charset="0"/>
            </a:endParaRPr>
          </a:p>
          <a:p>
            <a:pPr algn="just" defTabSz="685800" eaLnBrk="0" fontAlgn="base" hangingPunct="0">
              <a:spcBef>
                <a:spcPct val="0"/>
              </a:spcBef>
              <a:spcAft>
                <a:spcPct val="0"/>
              </a:spcAft>
            </a:pPr>
            <a:endParaRPr lang="pt-BR" sz="1400" dirty="0">
              <a:latin typeface="Times New Roman" pitchFamily="18" charset="0"/>
              <a:cs typeface="Times New Roman" pitchFamily="18" charset="0"/>
            </a:endParaRPr>
          </a:p>
        </p:txBody>
      </p:sp>
      <p:sp>
        <p:nvSpPr>
          <p:cNvPr id="9" name="CaixaDeTexto 8"/>
          <p:cNvSpPr txBox="1"/>
          <p:nvPr/>
        </p:nvSpPr>
        <p:spPr>
          <a:xfrm>
            <a:off x="5786255" y="1958974"/>
            <a:ext cx="320032" cy="300082"/>
          </a:xfrm>
          <a:prstGeom prst="rect">
            <a:avLst/>
          </a:prstGeom>
          <a:noFill/>
        </p:spPr>
        <p:txBody>
          <a:bodyPr wrap="square" rtlCol="0">
            <a:spAutoFit/>
          </a:bodyPr>
          <a:lstStyle/>
          <a:p>
            <a:r>
              <a:rPr lang="en-US" sz="1350" dirty="0">
                <a:latin typeface="Times New Roman" pitchFamily="18" charset="0"/>
                <a:cs typeface="Times New Roman" pitchFamily="18" charset="0"/>
              </a:rPr>
              <a:t>a</a:t>
            </a:r>
            <a:endParaRPr lang="pt-BR" sz="1350" dirty="0">
              <a:latin typeface="Times New Roman" pitchFamily="18" charset="0"/>
              <a:cs typeface="Times New Roman" pitchFamily="18" charset="0"/>
            </a:endParaRPr>
          </a:p>
        </p:txBody>
      </p:sp>
      <p:sp>
        <p:nvSpPr>
          <p:cNvPr id="10" name="CaixaDeTexto 9"/>
          <p:cNvSpPr txBox="1"/>
          <p:nvPr/>
        </p:nvSpPr>
        <p:spPr>
          <a:xfrm>
            <a:off x="6362784" y="1799259"/>
            <a:ext cx="216000" cy="300082"/>
          </a:xfrm>
          <a:prstGeom prst="rect">
            <a:avLst/>
          </a:prstGeom>
          <a:noFill/>
        </p:spPr>
        <p:txBody>
          <a:bodyPr wrap="square" rtlCol="0">
            <a:spAutoFit/>
          </a:bodyPr>
          <a:lstStyle/>
          <a:p>
            <a:r>
              <a:rPr lang="en-US" sz="1350" dirty="0">
                <a:latin typeface="Times New Roman" pitchFamily="18" charset="0"/>
                <a:cs typeface="Times New Roman" pitchFamily="18" charset="0"/>
              </a:rPr>
              <a:t>a</a:t>
            </a:r>
            <a:endParaRPr lang="pt-BR" sz="1350" dirty="0">
              <a:latin typeface="Times New Roman" pitchFamily="18" charset="0"/>
              <a:cs typeface="Times New Roman" pitchFamily="18" charset="0"/>
            </a:endParaRPr>
          </a:p>
        </p:txBody>
      </p:sp>
      <p:sp>
        <p:nvSpPr>
          <p:cNvPr id="26" name="CaixaDeTexto 25"/>
          <p:cNvSpPr txBox="1"/>
          <p:nvPr/>
        </p:nvSpPr>
        <p:spPr>
          <a:xfrm>
            <a:off x="5219212" y="2846362"/>
            <a:ext cx="320032" cy="300082"/>
          </a:xfrm>
          <a:prstGeom prst="rect">
            <a:avLst/>
          </a:prstGeom>
          <a:noFill/>
        </p:spPr>
        <p:txBody>
          <a:bodyPr wrap="square" rtlCol="0">
            <a:spAutoFit/>
          </a:bodyPr>
          <a:lstStyle/>
          <a:p>
            <a:r>
              <a:rPr lang="en-US" sz="1350" dirty="0">
                <a:latin typeface="Times New Roman" pitchFamily="18" charset="0"/>
                <a:cs typeface="Times New Roman" pitchFamily="18" charset="0"/>
              </a:rPr>
              <a:t>b</a:t>
            </a:r>
            <a:endParaRPr lang="pt-BR" sz="1350" dirty="0">
              <a:latin typeface="Times New Roman" pitchFamily="18" charset="0"/>
              <a:cs typeface="Times New Roman" pitchFamily="18" charset="0"/>
            </a:endParaRPr>
          </a:p>
        </p:txBody>
      </p:sp>
      <p:grpSp>
        <p:nvGrpSpPr>
          <p:cNvPr id="29" name="Group 28">
            <a:extLst>
              <a:ext uri="{FF2B5EF4-FFF2-40B4-BE49-F238E27FC236}">
                <a16:creationId xmlns:a16="http://schemas.microsoft.com/office/drawing/2014/main" xmlns="" id="{EDE3612D-52E6-4D00-9FAD-DBA29C229AA0}"/>
              </a:ext>
            </a:extLst>
          </p:cNvPr>
          <p:cNvGrpSpPr/>
          <p:nvPr/>
        </p:nvGrpSpPr>
        <p:grpSpPr>
          <a:xfrm>
            <a:off x="215900" y="15875"/>
            <a:ext cx="8596479" cy="1000203"/>
            <a:chOff x="215900" y="15875"/>
            <a:chExt cx="8596479" cy="1000203"/>
          </a:xfrm>
        </p:grpSpPr>
        <p:grpSp>
          <p:nvGrpSpPr>
            <p:cNvPr id="30" name="Group 29">
              <a:extLst>
                <a:ext uri="{FF2B5EF4-FFF2-40B4-BE49-F238E27FC236}">
                  <a16:creationId xmlns:a16="http://schemas.microsoft.com/office/drawing/2014/main" xmlns="" id="{D97534DD-D8FF-48CD-A64E-904545175364}"/>
                </a:ext>
              </a:extLst>
            </p:cNvPr>
            <p:cNvGrpSpPr/>
            <p:nvPr/>
          </p:nvGrpSpPr>
          <p:grpSpPr>
            <a:xfrm>
              <a:off x="215900" y="15875"/>
              <a:ext cx="8596479" cy="1000203"/>
              <a:chOff x="215900" y="15875"/>
              <a:chExt cx="8596479" cy="1000203"/>
            </a:xfrm>
          </p:grpSpPr>
          <p:sp>
            <p:nvSpPr>
              <p:cNvPr id="32" name="AutoShape 6" descr="Resultado de imagem para 3º Simpósio Internacional de Vitaminas e Tecnologias - ISVIT”">
                <a:extLst>
                  <a:ext uri="{FF2B5EF4-FFF2-40B4-BE49-F238E27FC236}">
                    <a16:creationId xmlns:a16="http://schemas.microsoft.com/office/drawing/2014/main" xmlns="" id="{C3B18413-7B80-4556-AA4F-5696FEA95726}"/>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33" name="Agrupar 33">
                <a:extLst>
                  <a:ext uri="{FF2B5EF4-FFF2-40B4-BE49-F238E27FC236}">
                    <a16:creationId xmlns:a16="http://schemas.microsoft.com/office/drawing/2014/main" xmlns="" id="{BB380BC5-D4AD-4978-9138-959578AFEBC5}"/>
                  </a:ext>
                </a:extLst>
              </p:cNvPr>
              <p:cNvGrpSpPr/>
              <p:nvPr/>
            </p:nvGrpSpPr>
            <p:grpSpPr>
              <a:xfrm>
                <a:off x="331620" y="214220"/>
                <a:ext cx="8480759" cy="801858"/>
                <a:chOff x="388808" y="225084"/>
                <a:chExt cx="11307678" cy="1069144"/>
              </a:xfrm>
            </p:grpSpPr>
            <p:sp>
              <p:nvSpPr>
                <p:cNvPr id="34" name="Retângulo: Cantos Diagonais Arredondados 35">
                  <a:extLst>
                    <a:ext uri="{FF2B5EF4-FFF2-40B4-BE49-F238E27FC236}">
                      <a16:creationId xmlns:a16="http://schemas.microsoft.com/office/drawing/2014/main" xmlns="" id="{836203A2-2E08-42AF-ABFB-9745620E29B0}"/>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35" name="Imagem 36">
                  <a:extLst>
                    <a:ext uri="{FF2B5EF4-FFF2-40B4-BE49-F238E27FC236}">
                      <a16:creationId xmlns:a16="http://schemas.microsoft.com/office/drawing/2014/main" xmlns="" id="{82F46D4A-2015-4D22-9FF9-9B220471F79F}"/>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36" name="Picture 2" descr="C:\Users\Joao Daniel\Downloads\QCF_USA.jpg">
                  <a:extLst>
                    <a:ext uri="{FF2B5EF4-FFF2-40B4-BE49-F238E27FC236}">
                      <a16:creationId xmlns:a16="http://schemas.microsoft.com/office/drawing/2014/main" xmlns="" id="{017AAF50-A1EE-4A88-8216-0578E357E5E2}"/>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37" name="CaixaDeTexto 40">
                  <a:extLst>
                    <a:ext uri="{FF2B5EF4-FFF2-40B4-BE49-F238E27FC236}">
                      <a16:creationId xmlns:a16="http://schemas.microsoft.com/office/drawing/2014/main" xmlns="" id="{69C94619-A526-4AE6-8494-D8E07846BD26}"/>
                    </a:ext>
                  </a:extLst>
                </p:cNvPr>
                <p:cNvSpPr txBox="1"/>
                <p:nvPr/>
              </p:nvSpPr>
              <p:spPr>
                <a:xfrm>
                  <a:off x="1674055" y="301612"/>
                  <a:ext cx="8679767" cy="800219"/>
                </a:xfrm>
                <a:prstGeom prst="rect">
                  <a:avLst/>
                </a:prstGeom>
                <a:solidFill>
                  <a:schemeClr val="accent3"/>
                </a:solidFill>
              </p:spPr>
              <p:txBody>
                <a:bodyPr wrap="square" rtlCol="0">
                  <a:spAutoFit/>
                </a:bodyPr>
                <a:lstStyle/>
                <a:p>
                  <a:pPr algn="ctr"/>
                  <a:endParaRPr lang="pt-BR" sz="3300" dirty="0">
                    <a:solidFill>
                      <a:schemeClr val="bg1"/>
                    </a:solidFill>
                    <a:latin typeface="Georgia" panose="02040502050405020303" pitchFamily="18" charset="0"/>
                  </a:endParaRPr>
                </a:p>
              </p:txBody>
            </p:sp>
          </p:grpSp>
        </p:grpSp>
        <p:sp>
          <p:nvSpPr>
            <p:cNvPr id="31" name="Rectangle 4">
              <a:extLst>
                <a:ext uri="{FF2B5EF4-FFF2-40B4-BE49-F238E27FC236}">
                  <a16:creationId xmlns:a16="http://schemas.microsoft.com/office/drawing/2014/main" xmlns="" id="{A8FF6968-F323-43F0-958B-3B30213E1646}"/>
                </a:ext>
              </a:extLst>
            </p:cNvPr>
            <p:cNvSpPr>
              <a:spLocks noChangeArrowheads="1"/>
            </p:cNvSpPr>
            <p:nvPr/>
          </p:nvSpPr>
          <p:spPr bwMode="auto">
            <a:xfrm>
              <a:off x="1338619" y="275775"/>
              <a:ext cx="6466762"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a:solidFill>
                    <a:srgbClr val="FFFFFF"/>
                  </a:solidFill>
                </a:rPr>
                <a:t>Estabilidade aeróbia</a:t>
              </a:r>
              <a:endParaRPr lang="en-US" sz="3200" b="1" dirty="0">
                <a:solidFill>
                  <a:srgbClr val="FFFFFF"/>
                </a:solidFill>
              </a:endParaRPr>
            </a:p>
          </p:txBody>
        </p:sp>
      </p:grpSp>
      <p:sp>
        <p:nvSpPr>
          <p:cNvPr id="17" name="TextBox 2">
            <a:extLst>
              <a:ext uri="{FF2B5EF4-FFF2-40B4-BE49-F238E27FC236}">
                <a16:creationId xmlns:a16="http://schemas.microsoft.com/office/drawing/2014/main" xmlns="" id="{DBB6A167-A876-4194-88B3-1191F503EBEA}"/>
              </a:ext>
            </a:extLst>
          </p:cNvPr>
          <p:cNvSpPr txBox="1"/>
          <p:nvPr/>
        </p:nvSpPr>
        <p:spPr>
          <a:xfrm>
            <a:off x="5418579" y="5075892"/>
            <a:ext cx="2940901" cy="369332"/>
          </a:xfrm>
          <a:prstGeom prst="rect">
            <a:avLst/>
          </a:prstGeom>
          <a:noFill/>
        </p:spPr>
        <p:txBody>
          <a:bodyPr wrap="square" rtlCol="0">
            <a:spAutoFit/>
          </a:bodyPr>
          <a:lstStyle/>
          <a:p>
            <a:pPr algn="r"/>
            <a:r>
              <a:rPr lang="en-US" b="1" dirty="0"/>
              <a:t>Oliveira (2020)</a:t>
            </a:r>
          </a:p>
        </p:txBody>
      </p:sp>
    </p:spTree>
    <p:extLst>
      <p:ext uri="{BB962C8B-B14F-4D97-AF65-F5344CB8AC3E}">
        <p14:creationId xmlns:p14="http://schemas.microsoft.com/office/powerpoint/2010/main" val="788682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33">
            <a:extLst>
              <a:ext uri="{FF2B5EF4-FFF2-40B4-BE49-F238E27FC236}">
                <a16:creationId xmlns:a16="http://schemas.microsoft.com/office/drawing/2014/main" xmlns="" id="{D601E468-EBBF-485C-BC50-B131C655C922}"/>
              </a:ext>
            </a:extLst>
          </p:cNvPr>
          <p:cNvGrpSpPr/>
          <p:nvPr/>
        </p:nvGrpSpPr>
        <p:grpSpPr>
          <a:xfrm>
            <a:off x="331621" y="266614"/>
            <a:ext cx="8480759" cy="801858"/>
            <a:chOff x="388808" y="225084"/>
            <a:chExt cx="11307678" cy="1069144"/>
          </a:xfrm>
        </p:grpSpPr>
        <p:sp>
          <p:nvSpPr>
            <p:cNvPr id="4" name="Retângulo: Cantos Diagonais Arredondados 35">
              <a:extLst>
                <a:ext uri="{FF2B5EF4-FFF2-40B4-BE49-F238E27FC236}">
                  <a16:creationId xmlns:a16="http://schemas.microsoft.com/office/drawing/2014/main" xmlns="" id="{3BA48971-4E85-48E1-B273-D4805997ABDB}"/>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b="1"/>
            </a:p>
          </p:txBody>
        </p:sp>
        <p:pic>
          <p:nvPicPr>
            <p:cNvPr id="5" name="Imagem 36">
              <a:extLst>
                <a:ext uri="{FF2B5EF4-FFF2-40B4-BE49-F238E27FC236}">
                  <a16:creationId xmlns:a16="http://schemas.microsoft.com/office/drawing/2014/main" xmlns="" id="{85ED38DF-40B6-44A1-ABF6-F3960F7F23B7}"/>
                </a:ext>
              </a:extLst>
            </p:cNvPr>
            <p:cNvPicPr>
              <a:picLocks noChangeAspect="1"/>
            </p:cNvPicPr>
            <p:nvPr/>
          </p:nvPicPr>
          <p:blipFill>
            <a:blip r:embed="rId2"/>
            <a:stretch>
              <a:fillRect/>
            </a:stretch>
          </p:blipFill>
          <p:spPr>
            <a:xfrm>
              <a:off x="388808" y="225084"/>
              <a:ext cx="767736" cy="1069144"/>
            </a:xfrm>
            <a:prstGeom prst="rect">
              <a:avLst/>
            </a:prstGeom>
          </p:spPr>
        </p:pic>
        <p:pic>
          <p:nvPicPr>
            <p:cNvPr id="6" name="Picture 2" descr="C:\Users\Joao Daniel\Downloads\QCF_USA.jpg">
              <a:extLst>
                <a:ext uri="{FF2B5EF4-FFF2-40B4-BE49-F238E27FC236}">
                  <a16:creationId xmlns:a16="http://schemas.microsoft.com/office/drawing/2014/main" xmlns="" id="{8622364C-3C22-47A8-9EBD-CBD436EB774D}"/>
                </a:ext>
              </a:extLst>
            </p:cNvPr>
            <p:cNvPicPr>
              <a:picLocks noChangeAspect="1" noChangeArrowheads="1"/>
            </p:cNvPicPr>
            <p:nvPr/>
          </p:nvPicPr>
          <p:blipFill>
            <a:blip r:embed="rId3"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7" name="CaixaDeTexto 40">
              <a:extLst>
                <a:ext uri="{FF2B5EF4-FFF2-40B4-BE49-F238E27FC236}">
                  <a16:creationId xmlns:a16="http://schemas.microsoft.com/office/drawing/2014/main" xmlns="" id="{7AF42358-C685-471E-A17F-F14164218947}"/>
                </a:ext>
              </a:extLst>
            </p:cNvPr>
            <p:cNvSpPr txBox="1"/>
            <p:nvPr/>
          </p:nvSpPr>
          <p:spPr>
            <a:xfrm>
              <a:off x="1674055" y="301612"/>
              <a:ext cx="8679767" cy="800219"/>
            </a:xfrm>
            <a:prstGeom prst="rect">
              <a:avLst/>
            </a:prstGeom>
            <a:noFill/>
          </p:spPr>
          <p:txBody>
            <a:bodyPr wrap="square" rtlCol="0">
              <a:spAutoFit/>
            </a:bodyPr>
            <a:lstStyle/>
            <a:p>
              <a:pPr algn="ctr"/>
              <a:r>
                <a:rPr lang="pt-BR" sz="3200" b="1" dirty="0">
                  <a:solidFill>
                    <a:schemeClr val="bg1"/>
                  </a:solidFill>
                </a:rPr>
                <a:t>TÓPICOS</a:t>
              </a:r>
            </a:p>
          </p:txBody>
        </p:sp>
      </p:grpSp>
      <p:sp>
        <p:nvSpPr>
          <p:cNvPr id="11" name="Content Placeholder 10">
            <a:extLst>
              <a:ext uri="{FF2B5EF4-FFF2-40B4-BE49-F238E27FC236}">
                <a16:creationId xmlns:a16="http://schemas.microsoft.com/office/drawing/2014/main" xmlns="" id="{54569E73-D076-4825-B339-EBDB32D08511}"/>
              </a:ext>
            </a:extLst>
          </p:cNvPr>
          <p:cNvSpPr>
            <a:spLocks noGrp="1"/>
          </p:cNvSpPr>
          <p:nvPr>
            <p:ph idx="1"/>
          </p:nvPr>
        </p:nvSpPr>
        <p:spPr>
          <a:xfrm>
            <a:off x="619522" y="1556792"/>
            <a:ext cx="7886700" cy="4351338"/>
          </a:xfrm>
        </p:spPr>
        <p:txBody>
          <a:bodyPr/>
          <a:lstStyle/>
          <a:p>
            <a:r>
              <a:rPr lang="pt-BR" sz="3600" dirty="0"/>
              <a:t>Tempo de estocagem</a:t>
            </a:r>
          </a:p>
          <a:p>
            <a:r>
              <a:rPr lang="pt-BR" sz="3600" dirty="0"/>
              <a:t>Grão úmido x reidratado</a:t>
            </a:r>
          </a:p>
          <a:p>
            <a:r>
              <a:rPr lang="pt-BR" sz="3600" dirty="0"/>
              <a:t>Seco x ensilado</a:t>
            </a:r>
          </a:p>
          <a:p>
            <a:r>
              <a:rPr lang="pt-BR" sz="3600" dirty="0"/>
              <a:t>Aditivos</a:t>
            </a:r>
          </a:p>
          <a:p>
            <a:r>
              <a:rPr lang="pt-BR" sz="3600" dirty="0" smtClean="0"/>
              <a:t>Processamento</a:t>
            </a:r>
            <a:endParaRPr lang="pt-BR" sz="3600" dirty="0"/>
          </a:p>
          <a:p>
            <a:r>
              <a:rPr lang="pt-BR" sz="3600" dirty="0"/>
              <a:t>Snaplage</a:t>
            </a:r>
          </a:p>
          <a:p>
            <a:endParaRPr lang="pt-BR" dirty="0"/>
          </a:p>
          <a:p>
            <a:endParaRPr lang="en-US" dirty="0"/>
          </a:p>
        </p:txBody>
      </p:sp>
    </p:spTree>
    <p:extLst>
      <p:ext uri="{BB962C8B-B14F-4D97-AF65-F5344CB8AC3E}">
        <p14:creationId xmlns:p14="http://schemas.microsoft.com/office/powerpoint/2010/main" val="3206548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áfico 10"/>
          <p:cNvGraphicFramePr/>
          <p:nvPr>
            <p:extLst/>
          </p:nvPr>
        </p:nvGraphicFramePr>
        <p:xfrm>
          <a:off x="1692569" y="1340768"/>
          <a:ext cx="5248003" cy="284607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Box 3"/>
          <p:cNvSpPr txBox="1">
            <a:spLocks noChangeArrowheads="1"/>
          </p:cNvSpPr>
          <p:nvPr/>
        </p:nvSpPr>
        <p:spPr bwMode="auto">
          <a:xfrm>
            <a:off x="1818858" y="4411899"/>
            <a:ext cx="5410465" cy="364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just" eaLnBrk="0" fontAlgn="base" hangingPunct="0">
              <a:spcBef>
                <a:spcPct val="0"/>
              </a:spcBef>
              <a:spcAft>
                <a:spcPts val="600"/>
              </a:spcAft>
            </a:pPr>
            <a:r>
              <a:rPr lang="en-US" sz="1400" i="1" dirty="0">
                <a:latin typeface="Times New Roman" pitchFamily="18" charset="0"/>
                <a:cs typeface="Times New Roman" pitchFamily="18" charset="0"/>
              </a:rPr>
              <a:t>In situ</a:t>
            </a:r>
            <a:r>
              <a:rPr lang="en-US" sz="1400" dirty="0">
                <a:latin typeface="Times New Roman" pitchFamily="18" charset="0"/>
                <a:cs typeface="Times New Roman" pitchFamily="18" charset="0"/>
              </a:rPr>
              <a:t> de 12 h. </a:t>
            </a:r>
            <a:r>
              <a:rPr lang="en-US" sz="1400" dirty="0" err="1">
                <a:latin typeface="Times New Roman" pitchFamily="18" charset="0"/>
                <a:cs typeface="Times New Roman" pitchFamily="18" charset="0"/>
              </a:rPr>
              <a:t>Efeito</a:t>
            </a:r>
            <a:r>
              <a:rPr lang="en-US" sz="1400" dirty="0">
                <a:latin typeface="Times New Roman" pitchFamily="18" charset="0"/>
                <a:cs typeface="Times New Roman" pitchFamily="18" charset="0"/>
              </a:rPr>
              <a:t> de </a:t>
            </a:r>
            <a:r>
              <a:rPr lang="en-US" sz="1400" dirty="0" err="1">
                <a:latin typeface="Times New Roman" pitchFamily="18" charset="0"/>
                <a:cs typeface="Times New Roman" pitchFamily="18" charset="0"/>
              </a:rPr>
              <a:t>aditivo</a:t>
            </a:r>
            <a:r>
              <a:rPr lang="en-US" sz="1400" dirty="0">
                <a:latin typeface="Times New Roman" pitchFamily="18" charset="0"/>
                <a:cs typeface="Times New Roman" pitchFamily="18" charset="0"/>
              </a:rPr>
              <a:t>: </a:t>
            </a:r>
            <a:r>
              <a:rPr lang="en-US" sz="1400" i="1" dirty="0">
                <a:latin typeface="Times New Roman" pitchFamily="18" charset="0"/>
                <a:cs typeface="Times New Roman" pitchFamily="18" charset="0"/>
              </a:rPr>
              <a:t>P</a:t>
            </a:r>
            <a:r>
              <a:rPr lang="en-US" sz="1400" dirty="0">
                <a:latin typeface="Times New Roman" pitchFamily="18" charset="0"/>
                <a:cs typeface="Times New Roman" pitchFamily="18" charset="0"/>
              </a:rPr>
              <a:t> = 0,07, EPM = 1,03; </a:t>
            </a:r>
            <a:r>
              <a:rPr lang="en-US" sz="1400" dirty="0" err="1">
                <a:latin typeface="Times New Roman" pitchFamily="18" charset="0"/>
                <a:cs typeface="Times New Roman" pitchFamily="18" charset="0"/>
              </a:rPr>
              <a:t>efeito</a:t>
            </a:r>
            <a:r>
              <a:rPr lang="en-US" sz="1400" dirty="0">
                <a:latin typeface="Times New Roman" pitchFamily="18" charset="0"/>
                <a:cs typeface="Times New Roman" pitchFamily="18" charset="0"/>
              </a:rPr>
              <a:t> de tempo de </a:t>
            </a:r>
            <a:r>
              <a:rPr lang="en-US" sz="1400" dirty="0" err="1">
                <a:latin typeface="Times New Roman" pitchFamily="18" charset="0"/>
                <a:cs typeface="Times New Roman" pitchFamily="18" charset="0"/>
              </a:rPr>
              <a:t>estocagem</a:t>
            </a:r>
            <a:r>
              <a:rPr lang="en-US" sz="1400" dirty="0">
                <a:latin typeface="Times New Roman" pitchFamily="18" charset="0"/>
                <a:cs typeface="Times New Roman" pitchFamily="18" charset="0"/>
              </a:rPr>
              <a:t>: </a:t>
            </a:r>
            <a:r>
              <a:rPr lang="en-US" sz="1400" i="1" dirty="0">
                <a:latin typeface="Times New Roman" pitchFamily="18" charset="0"/>
                <a:cs typeface="Times New Roman" pitchFamily="18" charset="0"/>
              </a:rPr>
              <a:t>P</a:t>
            </a:r>
            <a:r>
              <a:rPr lang="en-US" sz="1400" dirty="0">
                <a:latin typeface="Times New Roman" pitchFamily="18" charset="0"/>
                <a:cs typeface="Times New Roman" pitchFamily="18" charset="0"/>
              </a:rPr>
              <a:t> &lt; 0,01, EPM = 0,94; </a:t>
            </a:r>
            <a:r>
              <a:rPr lang="en-US" sz="1400" dirty="0" err="1">
                <a:latin typeface="Times New Roman" pitchFamily="18" charset="0"/>
                <a:cs typeface="Times New Roman" pitchFamily="18" charset="0"/>
              </a:rPr>
              <a:t>efeito</a:t>
            </a:r>
            <a:r>
              <a:rPr lang="en-US" sz="1400" dirty="0">
                <a:latin typeface="Times New Roman" pitchFamily="18" charset="0"/>
                <a:cs typeface="Times New Roman" pitchFamily="18" charset="0"/>
              </a:rPr>
              <a:t> da </a:t>
            </a:r>
            <a:r>
              <a:rPr lang="en-US" sz="1400" dirty="0" err="1">
                <a:latin typeface="Times New Roman" pitchFamily="18" charset="0"/>
                <a:cs typeface="Times New Roman" pitchFamily="18" charset="0"/>
              </a:rPr>
              <a:t>interação</a:t>
            </a:r>
            <a:r>
              <a:rPr lang="en-US" sz="1400" dirty="0">
                <a:latin typeface="Times New Roman" pitchFamily="18" charset="0"/>
                <a:cs typeface="Times New Roman" pitchFamily="18" charset="0"/>
              </a:rPr>
              <a:t> entre </a:t>
            </a:r>
            <a:r>
              <a:rPr lang="en-US" sz="1400" dirty="0" err="1">
                <a:latin typeface="Times New Roman" pitchFamily="18" charset="0"/>
                <a:cs typeface="Times New Roman" pitchFamily="18" charset="0"/>
              </a:rPr>
              <a:t>aditivo</a:t>
            </a:r>
            <a:r>
              <a:rPr lang="en-US" sz="1400" dirty="0">
                <a:latin typeface="Times New Roman" pitchFamily="18" charset="0"/>
                <a:cs typeface="Times New Roman" pitchFamily="18" charset="0"/>
              </a:rPr>
              <a:t> e tempo de </a:t>
            </a:r>
            <a:r>
              <a:rPr lang="en-US" sz="1400" dirty="0" err="1">
                <a:latin typeface="Times New Roman" pitchFamily="18" charset="0"/>
                <a:cs typeface="Times New Roman" pitchFamily="18" charset="0"/>
              </a:rPr>
              <a:t>estocagem</a:t>
            </a:r>
            <a:r>
              <a:rPr lang="en-US" sz="1400" dirty="0">
                <a:latin typeface="Times New Roman" pitchFamily="18" charset="0"/>
                <a:cs typeface="Times New Roman" pitchFamily="18" charset="0"/>
              </a:rPr>
              <a:t>: </a:t>
            </a:r>
            <a:r>
              <a:rPr lang="en-US" sz="1400" i="1" dirty="0">
                <a:latin typeface="Times New Roman" pitchFamily="18" charset="0"/>
                <a:cs typeface="Times New Roman" pitchFamily="18" charset="0"/>
              </a:rPr>
              <a:t>P</a:t>
            </a:r>
            <a:r>
              <a:rPr lang="en-US" sz="1400" dirty="0">
                <a:latin typeface="Times New Roman" pitchFamily="18" charset="0"/>
                <a:cs typeface="Times New Roman" pitchFamily="18" charset="0"/>
              </a:rPr>
              <a:t> = 0,71. </a:t>
            </a:r>
            <a:endParaRPr lang="pt-BR" sz="1400" dirty="0">
              <a:latin typeface="Times New Roman" pitchFamily="18" charset="0"/>
              <a:cs typeface="Times New Roman" pitchFamily="18" charset="0"/>
            </a:endParaRPr>
          </a:p>
          <a:p>
            <a:pPr algn="just" eaLnBrk="0" fontAlgn="base" hangingPunct="0">
              <a:spcBef>
                <a:spcPct val="0"/>
              </a:spcBef>
              <a:spcAft>
                <a:spcPts val="600"/>
              </a:spcAft>
            </a:pPr>
            <a:endParaRPr lang="pt-BR" sz="1400" dirty="0">
              <a:latin typeface="Times New Roman" pitchFamily="18" charset="0"/>
              <a:cs typeface="Times New Roman" pitchFamily="18" charset="0"/>
            </a:endParaRPr>
          </a:p>
          <a:p>
            <a:pPr algn="just" defTabSz="685800" eaLnBrk="0" fontAlgn="base" hangingPunct="0">
              <a:spcBef>
                <a:spcPct val="0"/>
              </a:spcBef>
              <a:spcAft>
                <a:spcPts val="600"/>
              </a:spcAft>
            </a:pPr>
            <a:endParaRPr lang="en-US" sz="1400" dirty="0">
              <a:latin typeface="Times New Roman" pitchFamily="18" charset="0"/>
              <a:cs typeface="Times New Roman" pitchFamily="18" charset="0"/>
            </a:endParaRPr>
          </a:p>
          <a:p>
            <a:pPr algn="just" defTabSz="685800" eaLnBrk="0" fontAlgn="base" hangingPunct="0">
              <a:spcBef>
                <a:spcPct val="0"/>
              </a:spcBef>
              <a:spcAft>
                <a:spcPct val="0"/>
              </a:spcAft>
            </a:pPr>
            <a:endParaRPr lang="pt-BR" sz="1400" dirty="0">
              <a:latin typeface="Times New Roman" pitchFamily="18" charset="0"/>
              <a:cs typeface="Times New Roman" pitchFamily="18" charset="0"/>
            </a:endParaRPr>
          </a:p>
        </p:txBody>
      </p:sp>
      <p:sp>
        <p:nvSpPr>
          <p:cNvPr id="10" name="CaixaDeTexto 9"/>
          <p:cNvSpPr txBox="1"/>
          <p:nvPr/>
        </p:nvSpPr>
        <p:spPr>
          <a:xfrm>
            <a:off x="5361194" y="2862390"/>
            <a:ext cx="216000" cy="300082"/>
          </a:xfrm>
          <a:prstGeom prst="rect">
            <a:avLst/>
          </a:prstGeom>
          <a:noFill/>
        </p:spPr>
        <p:txBody>
          <a:bodyPr wrap="square" rtlCol="0">
            <a:spAutoFit/>
          </a:bodyPr>
          <a:lstStyle/>
          <a:p>
            <a:r>
              <a:rPr lang="en-US" sz="1350" dirty="0">
                <a:latin typeface="Times New Roman" pitchFamily="18" charset="0"/>
                <a:cs typeface="Times New Roman" pitchFamily="18" charset="0"/>
              </a:rPr>
              <a:t>c</a:t>
            </a:r>
            <a:endParaRPr lang="pt-BR" sz="1350" dirty="0">
              <a:latin typeface="Times New Roman" pitchFamily="18" charset="0"/>
              <a:cs typeface="Times New Roman" pitchFamily="18" charset="0"/>
            </a:endParaRPr>
          </a:p>
        </p:txBody>
      </p:sp>
      <p:sp>
        <p:nvSpPr>
          <p:cNvPr id="26" name="CaixaDeTexto 25"/>
          <p:cNvSpPr txBox="1"/>
          <p:nvPr/>
        </p:nvSpPr>
        <p:spPr>
          <a:xfrm>
            <a:off x="5883841" y="2319802"/>
            <a:ext cx="320032" cy="300082"/>
          </a:xfrm>
          <a:prstGeom prst="rect">
            <a:avLst/>
          </a:prstGeom>
          <a:noFill/>
        </p:spPr>
        <p:txBody>
          <a:bodyPr wrap="square" rtlCol="0">
            <a:spAutoFit/>
          </a:bodyPr>
          <a:lstStyle/>
          <a:p>
            <a:r>
              <a:rPr lang="en-US" sz="1350" dirty="0">
                <a:latin typeface="Times New Roman" pitchFamily="18" charset="0"/>
                <a:cs typeface="Times New Roman" pitchFamily="18" charset="0"/>
              </a:rPr>
              <a:t>b</a:t>
            </a:r>
            <a:endParaRPr lang="pt-BR" sz="1350" dirty="0">
              <a:latin typeface="Times New Roman" pitchFamily="18" charset="0"/>
              <a:cs typeface="Times New Roman" pitchFamily="18" charset="0"/>
            </a:endParaRPr>
          </a:p>
        </p:txBody>
      </p:sp>
      <p:sp>
        <p:nvSpPr>
          <p:cNvPr id="21" name="CaixaDeTexto 20"/>
          <p:cNvSpPr txBox="1"/>
          <p:nvPr/>
        </p:nvSpPr>
        <p:spPr>
          <a:xfrm>
            <a:off x="6423773" y="1829065"/>
            <a:ext cx="320032" cy="300082"/>
          </a:xfrm>
          <a:prstGeom prst="rect">
            <a:avLst/>
          </a:prstGeom>
          <a:noFill/>
        </p:spPr>
        <p:txBody>
          <a:bodyPr wrap="square" rtlCol="0">
            <a:spAutoFit/>
          </a:bodyPr>
          <a:lstStyle/>
          <a:p>
            <a:r>
              <a:rPr lang="en-US" sz="1350" dirty="0">
                <a:latin typeface="Times New Roman" pitchFamily="18" charset="0"/>
                <a:cs typeface="Times New Roman" pitchFamily="18" charset="0"/>
              </a:rPr>
              <a:t>a</a:t>
            </a:r>
            <a:endParaRPr lang="pt-BR" sz="1350" dirty="0">
              <a:latin typeface="Times New Roman" pitchFamily="18" charset="0"/>
              <a:cs typeface="Times New Roman" pitchFamily="18" charset="0"/>
            </a:endParaRPr>
          </a:p>
        </p:txBody>
      </p:sp>
      <p:grpSp>
        <p:nvGrpSpPr>
          <p:cNvPr id="7" name="Group 6">
            <a:extLst>
              <a:ext uri="{FF2B5EF4-FFF2-40B4-BE49-F238E27FC236}">
                <a16:creationId xmlns:a16="http://schemas.microsoft.com/office/drawing/2014/main" xmlns="" id="{42D8E7BB-B0BD-4F73-A4CA-D3E83B07CA66}"/>
              </a:ext>
            </a:extLst>
          </p:cNvPr>
          <p:cNvGrpSpPr/>
          <p:nvPr/>
        </p:nvGrpSpPr>
        <p:grpSpPr>
          <a:xfrm>
            <a:off x="215900" y="15875"/>
            <a:ext cx="8596479" cy="1000203"/>
            <a:chOff x="215900" y="15875"/>
            <a:chExt cx="8596479" cy="1000203"/>
          </a:xfrm>
        </p:grpSpPr>
        <p:grpSp>
          <p:nvGrpSpPr>
            <p:cNvPr id="9" name="Group 8">
              <a:extLst>
                <a:ext uri="{FF2B5EF4-FFF2-40B4-BE49-F238E27FC236}">
                  <a16:creationId xmlns:a16="http://schemas.microsoft.com/office/drawing/2014/main" xmlns="" id="{1F5D7F09-3404-43D8-B919-1A611D1F4960}"/>
                </a:ext>
              </a:extLst>
            </p:cNvPr>
            <p:cNvGrpSpPr/>
            <p:nvPr/>
          </p:nvGrpSpPr>
          <p:grpSpPr>
            <a:xfrm>
              <a:off x="215900" y="15875"/>
              <a:ext cx="8596479" cy="1000203"/>
              <a:chOff x="215900" y="15875"/>
              <a:chExt cx="8596479" cy="1000203"/>
            </a:xfrm>
          </p:grpSpPr>
          <p:sp>
            <p:nvSpPr>
              <p:cNvPr id="13" name="AutoShape 6" descr="Resultado de imagem para 3º Simpósio Internacional de Vitaminas e Tecnologias - ISVIT”">
                <a:extLst>
                  <a:ext uri="{FF2B5EF4-FFF2-40B4-BE49-F238E27FC236}">
                    <a16:creationId xmlns:a16="http://schemas.microsoft.com/office/drawing/2014/main" xmlns="" id="{EB540D1C-2F95-4A08-B388-65F630C2DA42}"/>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4" name="Agrupar 33">
                <a:extLst>
                  <a:ext uri="{FF2B5EF4-FFF2-40B4-BE49-F238E27FC236}">
                    <a16:creationId xmlns:a16="http://schemas.microsoft.com/office/drawing/2014/main" xmlns="" id="{6E9AACC6-ADF2-44A1-A607-AE01D908993C}"/>
                  </a:ext>
                </a:extLst>
              </p:cNvPr>
              <p:cNvGrpSpPr/>
              <p:nvPr/>
            </p:nvGrpSpPr>
            <p:grpSpPr>
              <a:xfrm>
                <a:off x="331620" y="214220"/>
                <a:ext cx="8480759" cy="801858"/>
                <a:chOff x="388808" y="225084"/>
                <a:chExt cx="11307678" cy="1069144"/>
              </a:xfrm>
            </p:grpSpPr>
            <p:sp>
              <p:nvSpPr>
                <p:cNvPr id="15" name="Retângulo: Cantos Diagonais Arredondados 35">
                  <a:extLst>
                    <a:ext uri="{FF2B5EF4-FFF2-40B4-BE49-F238E27FC236}">
                      <a16:creationId xmlns:a16="http://schemas.microsoft.com/office/drawing/2014/main" xmlns="" id="{7A77DDA7-2A39-4D8D-8520-8D8F805EC0FA}"/>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6" name="Imagem 36">
                  <a:extLst>
                    <a:ext uri="{FF2B5EF4-FFF2-40B4-BE49-F238E27FC236}">
                      <a16:creationId xmlns:a16="http://schemas.microsoft.com/office/drawing/2014/main" xmlns="" id="{3055657F-078F-4667-A4F5-44018F60C7E5}"/>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7" name="Picture 2" descr="C:\Users\Joao Daniel\Downloads\QCF_USA.jpg">
                  <a:extLst>
                    <a:ext uri="{FF2B5EF4-FFF2-40B4-BE49-F238E27FC236}">
                      <a16:creationId xmlns:a16="http://schemas.microsoft.com/office/drawing/2014/main" xmlns="" id="{A398CB2A-9A1D-4501-BA36-EFC5D8924502}"/>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8" name="CaixaDeTexto 40">
                  <a:extLst>
                    <a:ext uri="{FF2B5EF4-FFF2-40B4-BE49-F238E27FC236}">
                      <a16:creationId xmlns:a16="http://schemas.microsoft.com/office/drawing/2014/main" xmlns="" id="{1B508BFF-AA21-4862-9143-79D64D6BAA28}"/>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grpSp>
        <p:sp>
          <p:nvSpPr>
            <p:cNvPr id="12" name="Rectangle 4">
              <a:extLst>
                <a:ext uri="{FF2B5EF4-FFF2-40B4-BE49-F238E27FC236}">
                  <a16:creationId xmlns:a16="http://schemas.microsoft.com/office/drawing/2014/main" xmlns="" id="{9A5FA872-C1DA-4319-84D1-039EA7DBE56D}"/>
                </a:ext>
              </a:extLst>
            </p:cNvPr>
            <p:cNvSpPr>
              <a:spLocks noChangeArrowheads="1"/>
            </p:cNvSpPr>
            <p:nvPr/>
          </p:nvSpPr>
          <p:spPr bwMode="auto">
            <a:xfrm>
              <a:off x="1338619" y="275775"/>
              <a:ext cx="6466762"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a:solidFill>
                    <a:srgbClr val="FFFFFF"/>
                  </a:solidFill>
                </a:rPr>
                <a:t>Degradabilidade amido</a:t>
              </a:r>
              <a:endParaRPr lang="en-US" sz="3200" b="1" dirty="0">
                <a:solidFill>
                  <a:srgbClr val="FFFFFF"/>
                </a:solidFill>
              </a:endParaRPr>
            </a:p>
          </p:txBody>
        </p:sp>
      </p:grpSp>
      <p:sp>
        <p:nvSpPr>
          <p:cNvPr id="19" name="TextBox 2">
            <a:extLst>
              <a:ext uri="{FF2B5EF4-FFF2-40B4-BE49-F238E27FC236}">
                <a16:creationId xmlns:a16="http://schemas.microsoft.com/office/drawing/2014/main" xmlns="" id="{DBB6A167-A876-4194-88B3-1191F503EBEA}"/>
              </a:ext>
            </a:extLst>
          </p:cNvPr>
          <p:cNvSpPr txBox="1"/>
          <p:nvPr/>
        </p:nvSpPr>
        <p:spPr>
          <a:xfrm>
            <a:off x="5390680" y="5075892"/>
            <a:ext cx="2940901" cy="369332"/>
          </a:xfrm>
          <a:prstGeom prst="rect">
            <a:avLst/>
          </a:prstGeom>
          <a:noFill/>
        </p:spPr>
        <p:txBody>
          <a:bodyPr wrap="square" rtlCol="0">
            <a:spAutoFit/>
          </a:bodyPr>
          <a:lstStyle/>
          <a:p>
            <a:pPr algn="r"/>
            <a:r>
              <a:rPr lang="en-US" b="1" dirty="0"/>
              <a:t>Oliveira (2020)</a:t>
            </a:r>
          </a:p>
        </p:txBody>
      </p:sp>
    </p:spTree>
    <p:extLst>
      <p:ext uri="{BB962C8B-B14F-4D97-AF65-F5344CB8AC3E}">
        <p14:creationId xmlns:p14="http://schemas.microsoft.com/office/powerpoint/2010/main" val="16090967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áfico 15"/>
          <p:cNvGraphicFramePr/>
          <p:nvPr>
            <p:extLst/>
          </p:nvPr>
        </p:nvGraphicFramePr>
        <p:xfrm>
          <a:off x="1701008" y="1340768"/>
          <a:ext cx="5296989" cy="279708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Box 3"/>
          <p:cNvSpPr txBox="1">
            <a:spLocks noChangeArrowheads="1"/>
          </p:cNvSpPr>
          <p:nvPr/>
        </p:nvSpPr>
        <p:spPr bwMode="auto">
          <a:xfrm>
            <a:off x="1866767" y="4237369"/>
            <a:ext cx="5410465" cy="364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just" eaLnBrk="0" fontAlgn="base" hangingPunct="0">
              <a:spcBef>
                <a:spcPct val="0"/>
              </a:spcBef>
              <a:spcAft>
                <a:spcPts val="600"/>
              </a:spcAft>
            </a:pPr>
            <a:r>
              <a:rPr lang="en-US" sz="1400" i="1" dirty="0">
                <a:latin typeface="Times New Roman" pitchFamily="18" charset="0"/>
                <a:cs typeface="Times New Roman" pitchFamily="18" charset="0"/>
              </a:rPr>
              <a:t>In situ</a:t>
            </a:r>
            <a:r>
              <a:rPr lang="en-US" sz="1400" dirty="0">
                <a:latin typeface="Times New Roman" pitchFamily="18" charset="0"/>
                <a:cs typeface="Times New Roman" pitchFamily="18" charset="0"/>
              </a:rPr>
              <a:t> de 12 h. </a:t>
            </a:r>
            <a:r>
              <a:rPr lang="en-US" sz="1400" dirty="0" err="1">
                <a:latin typeface="Times New Roman" pitchFamily="18" charset="0"/>
                <a:cs typeface="Times New Roman" pitchFamily="18" charset="0"/>
              </a:rPr>
              <a:t>Efeito</a:t>
            </a:r>
            <a:r>
              <a:rPr lang="en-US" sz="1400" dirty="0">
                <a:latin typeface="Times New Roman" pitchFamily="18" charset="0"/>
                <a:cs typeface="Times New Roman" pitchFamily="18" charset="0"/>
              </a:rPr>
              <a:t> de </a:t>
            </a:r>
            <a:r>
              <a:rPr lang="en-US" sz="1400" dirty="0" err="1">
                <a:latin typeface="Times New Roman" pitchFamily="18" charset="0"/>
                <a:cs typeface="Times New Roman" pitchFamily="18" charset="0"/>
              </a:rPr>
              <a:t>aditivo</a:t>
            </a:r>
            <a:r>
              <a:rPr lang="en-US" sz="1400" dirty="0">
                <a:latin typeface="Times New Roman" pitchFamily="18" charset="0"/>
                <a:cs typeface="Times New Roman" pitchFamily="18" charset="0"/>
              </a:rPr>
              <a:t>: </a:t>
            </a:r>
            <a:r>
              <a:rPr lang="en-US" sz="1400" i="1" dirty="0">
                <a:latin typeface="Times New Roman" pitchFamily="18" charset="0"/>
                <a:cs typeface="Times New Roman" pitchFamily="18" charset="0"/>
              </a:rPr>
              <a:t>P</a:t>
            </a:r>
            <a:r>
              <a:rPr lang="en-US" sz="1400" dirty="0">
                <a:latin typeface="Times New Roman" pitchFamily="18" charset="0"/>
                <a:cs typeface="Times New Roman" pitchFamily="18" charset="0"/>
              </a:rPr>
              <a:t> = 0,02, EPM = 0,89; </a:t>
            </a:r>
            <a:r>
              <a:rPr lang="en-US" sz="1400" dirty="0" err="1">
                <a:latin typeface="Times New Roman" pitchFamily="18" charset="0"/>
                <a:cs typeface="Times New Roman" pitchFamily="18" charset="0"/>
              </a:rPr>
              <a:t>efeito</a:t>
            </a:r>
            <a:r>
              <a:rPr lang="en-US" sz="1400" dirty="0">
                <a:latin typeface="Times New Roman" pitchFamily="18" charset="0"/>
                <a:cs typeface="Times New Roman" pitchFamily="18" charset="0"/>
              </a:rPr>
              <a:t> de tempo de </a:t>
            </a:r>
            <a:r>
              <a:rPr lang="en-US" sz="1400" dirty="0" err="1">
                <a:latin typeface="Times New Roman" pitchFamily="18" charset="0"/>
                <a:cs typeface="Times New Roman" pitchFamily="18" charset="0"/>
              </a:rPr>
              <a:t>estocagem</a:t>
            </a:r>
            <a:r>
              <a:rPr lang="en-US" sz="1400" dirty="0">
                <a:latin typeface="Times New Roman" pitchFamily="18" charset="0"/>
                <a:cs typeface="Times New Roman" pitchFamily="18" charset="0"/>
              </a:rPr>
              <a:t>: </a:t>
            </a:r>
            <a:r>
              <a:rPr lang="en-US" sz="1400" i="1" dirty="0">
                <a:latin typeface="Times New Roman" pitchFamily="18" charset="0"/>
                <a:cs typeface="Times New Roman" pitchFamily="18" charset="0"/>
              </a:rPr>
              <a:t>P</a:t>
            </a:r>
            <a:r>
              <a:rPr lang="en-US" sz="1400" dirty="0">
                <a:latin typeface="Times New Roman" pitchFamily="18" charset="0"/>
                <a:cs typeface="Times New Roman" pitchFamily="18" charset="0"/>
              </a:rPr>
              <a:t> &lt; 0,01, EPM = 0,78; </a:t>
            </a:r>
            <a:r>
              <a:rPr lang="en-US" sz="1400" dirty="0" err="1">
                <a:latin typeface="Times New Roman" pitchFamily="18" charset="0"/>
                <a:cs typeface="Times New Roman" pitchFamily="18" charset="0"/>
              </a:rPr>
              <a:t>efeito</a:t>
            </a:r>
            <a:r>
              <a:rPr lang="en-US" sz="1400" dirty="0">
                <a:latin typeface="Times New Roman" pitchFamily="18" charset="0"/>
                <a:cs typeface="Times New Roman" pitchFamily="18" charset="0"/>
              </a:rPr>
              <a:t> da </a:t>
            </a:r>
            <a:r>
              <a:rPr lang="en-US" sz="1400" dirty="0" err="1">
                <a:latin typeface="Times New Roman" pitchFamily="18" charset="0"/>
                <a:cs typeface="Times New Roman" pitchFamily="18" charset="0"/>
              </a:rPr>
              <a:t>interação</a:t>
            </a:r>
            <a:r>
              <a:rPr lang="en-US" sz="1400" dirty="0">
                <a:latin typeface="Times New Roman" pitchFamily="18" charset="0"/>
                <a:cs typeface="Times New Roman" pitchFamily="18" charset="0"/>
              </a:rPr>
              <a:t> entre </a:t>
            </a:r>
            <a:r>
              <a:rPr lang="en-US" sz="1400" dirty="0" err="1">
                <a:latin typeface="Times New Roman" pitchFamily="18" charset="0"/>
                <a:cs typeface="Times New Roman" pitchFamily="18" charset="0"/>
              </a:rPr>
              <a:t>aditivo</a:t>
            </a:r>
            <a:r>
              <a:rPr lang="en-US" sz="1400" dirty="0">
                <a:latin typeface="Times New Roman" pitchFamily="18" charset="0"/>
                <a:cs typeface="Times New Roman" pitchFamily="18" charset="0"/>
              </a:rPr>
              <a:t> e tempo de </a:t>
            </a:r>
            <a:r>
              <a:rPr lang="en-US" sz="1400" dirty="0" err="1">
                <a:latin typeface="Times New Roman" pitchFamily="18" charset="0"/>
                <a:cs typeface="Times New Roman" pitchFamily="18" charset="0"/>
              </a:rPr>
              <a:t>estocagem</a:t>
            </a:r>
            <a:r>
              <a:rPr lang="en-US" sz="1400" dirty="0">
                <a:latin typeface="Times New Roman" pitchFamily="18" charset="0"/>
                <a:cs typeface="Times New Roman" pitchFamily="18" charset="0"/>
              </a:rPr>
              <a:t>: </a:t>
            </a:r>
            <a:r>
              <a:rPr lang="en-US" sz="1400" i="1" dirty="0">
                <a:latin typeface="Times New Roman" pitchFamily="18" charset="0"/>
                <a:cs typeface="Times New Roman" pitchFamily="18" charset="0"/>
              </a:rPr>
              <a:t>P</a:t>
            </a:r>
            <a:r>
              <a:rPr lang="en-US" sz="1400" dirty="0">
                <a:latin typeface="Times New Roman" pitchFamily="18" charset="0"/>
                <a:cs typeface="Times New Roman" pitchFamily="18" charset="0"/>
              </a:rPr>
              <a:t> = 0,60.</a:t>
            </a:r>
            <a:endParaRPr lang="pt-BR" sz="1400" dirty="0">
              <a:latin typeface="Times New Roman" pitchFamily="18" charset="0"/>
              <a:cs typeface="Times New Roman" pitchFamily="18" charset="0"/>
            </a:endParaRPr>
          </a:p>
          <a:p>
            <a:pPr algn="just" eaLnBrk="0" fontAlgn="base" hangingPunct="0">
              <a:spcBef>
                <a:spcPct val="0"/>
              </a:spcBef>
              <a:spcAft>
                <a:spcPts val="600"/>
              </a:spcAft>
            </a:pPr>
            <a:endParaRPr lang="pt-BR" sz="1400" dirty="0">
              <a:latin typeface="Times New Roman" pitchFamily="18" charset="0"/>
              <a:cs typeface="Times New Roman" pitchFamily="18" charset="0"/>
            </a:endParaRPr>
          </a:p>
          <a:p>
            <a:pPr algn="just" defTabSz="685800" eaLnBrk="0" fontAlgn="base" hangingPunct="0">
              <a:spcBef>
                <a:spcPct val="0"/>
              </a:spcBef>
              <a:spcAft>
                <a:spcPts val="600"/>
              </a:spcAft>
            </a:pPr>
            <a:endParaRPr lang="en-US" sz="1400" dirty="0">
              <a:latin typeface="Times New Roman" pitchFamily="18" charset="0"/>
              <a:cs typeface="Times New Roman" pitchFamily="18" charset="0"/>
            </a:endParaRPr>
          </a:p>
          <a:p>
            <a:pPr algn="just" defTabSz="685800" eaLnBrk="0" fontAlgn="base" hangingPunct="0">
              <a:spcBef>
                <a:spcPct val="0"/>
              </a:spcBef>
              <a:spcAft>
                <a:spcPct val="0"/>
              </a:spcAft>
            </a:pPr>
            <a:endParaRPr lang="pt-BR" sz="1400" dirty="0">
              <a:latin typeface="Times New Roman" pitchFamily="18" charset="0"/>
              <a:cs typeface="Times New Roman" pitchFamily="18" charset="0"/>
            </a:endParaRPr>
          </a:p>
        </p:txBody>
      </p:sp>
      <p:sp>
        <p:nvSpPr>
          <p:cNvPr id="10" name="CaixaDeTexto 9"/>
          <p:cNvSpPr txBox="1"/>
          <p:nvPr/>
        </p:nvSpPr>
        <p:spPr>
          <a:xfrm>
            <a:off x="5361194" y="2953445"/>
            <a:ext cx="216000" cy="300082"/>
          </a:xfrm>
          <a:prstGeom prst="rect">
            <a:avLst/>
          </a:prstGeom>
          <a:noFill/>
        </p:spPr>
        <p:txBody>
          <a:bodyPr wrap="square" rtlCol="0">
            <a:spAutoFit/>
          </a:bodyPr>
          <a:lstStyle/>
          <a:p>
            <a:r>
              <a:rPr lang="en-US" sz="1350" dirty="0">
                <a:latin typeface="Times New Roman" pitchFamily="18" charset="0"/>
                <a:cs typeface="Times New Roman" pitchFamily="18" charset="0"/>
              </a:rPr>
              <a:t>c</a:t>
            </a:r>
            <a:endParaRPr lang="pt-BR" sz="1350" dirty="0">
              <a:latin typeface="Times New Roman" pitchFamily="18" charset="0"/>
              <a:cs typeface="Times New Roman" pitchFamily="18" charset="0"/>
            </a:endParaRPr>
          </a:p>
        </p:txBody>
      </p:sp>
      <p:sp>
        <p:nvSpPr>
          <p:cNvPr id="26" name="CaixaDeTexto 25"/>
          <p:cNvSpPr txBox="1"/>
          <p:nvPr/>
        </p:nvSpPr>
        <p:spPr>
          <a:xfrm>
            <a:off x="5883841" y="2590952"/>
            <a:ext cx="320032" cy="300082"/>
          </a:xfrm>
          <a:prstGeom prst="rect">
            <a:avLst/>
          </a:prstGeom>
          <a:noFill/>
        </p:spPr>
        <p:txBody>
          <a:bodyPr wrap="square" rtlCol="0">
            <a:spAutoFit/>
          </a:bodyPr>
          <a:lstStyle/>
          <a:p>
            <a:r>
              <a:rPr lang="en-US" sz="1350" dirty="0">
                <a:latin typeface="Times New Roman" pitchFamily="18" charset="0"/>
                <a:cs typeface="Times New Roman" pitchFamily="18" charset="0"/>
              </a:rPr>
              <a:t>b</a:t>
            </a:r>
            <a:endParaRPr lang="pt-BR" sz="1350" dirty="0">
              <a:latin typeface="Times New Roman" pitchFamily="18" charset="0"/>
              <a:cs typeface="Times New Roman" pitchFamily="18" charset="0"/>
            </a:endParaRPr>
          </a:p>
        </p:txBody>
      </p:sp>
      <p:sp>
        <p:nvSpPr>
          <p:cNvPr id="21" name="CaixaDeTexto 20"/>
          <p:cNvSpPr txBox="1"/>
          <p:nvPr/>
        </p:nvSpPr>
        <p:spPr>
          <a:xfrm>
            <a:off x="6413400" y="1858745"/>
            <a:ext cx="320032" cy="300082"/>
          </a:xfrm>
          <a:prstGeom prst="rect">
            <a:avLst/>
          </a:prstGeom>
          <a:noFill/>
        </p:spPr>
        <p:txBody>
          <a:bodyPr wrap="square" rtlCol="0">
            <a:spAutoFit/>
          </a:bodyPr>
          <a:lstStyle/>
          <a:p>
            <a:r>
              <a:rPr lang="en-US" sz="1350" dirty="0">
                <a:latin typeface="Times New Roman" pitchFamily="18" charset="0"/>
                <a:cs typeface="Times New Roman" pitchFamily="18" charset="0"/>
              </a:rPr>
              <a:t>a</a:t>
            </a:r>
            <a:endParaRPr lang="pt-BR" sz="1350" dirty="0">
              <a:latin typeface="Times New Roman" pitchFamily="18" charset="0"/>
              <a:cs typeface="Times New Roman" pitchFamily="18" charset="0"/>
            </a:endParaRPr>
          </a:p>
        </p:txBody>
      </p:sp>
      <p:sp>
        <p:nvSpPr>
          <p:cNvPr id="11" name="CaixaDeTexto 10"/>
          <p:cNvSpPr txBox="1"/>
          <p:nvPr/>
        </p:nvSpPr>
        <p:spPr>
          <a:xfrm>
            <a:off x="4285308" y="2314504"/>
            <a:ext cx="320032" cy="300082"/>
          </a:xfrm>
          <a:prstGeom prst="rect">
            <a:avLst/>
          </a:prstGeom>
          <a:noFill/>
        </p:spPr>
        <p:txBody>
          <a:bodyPr wrap="square" rtlCol="0">
            <a:spAutoFit/>
          </a:bodyPr>
          <a:lstStyle/>
          <a:p>
            <a:r>
              <a:rPr lang="en-US" sz="1350" dirty="0">
                <a:latin typeface="Times New Roman" pitchFamily="18" charset="0"/>
                <a:cs typeface="Times New Roman" pitchFamily="18" charset="0"/>
              </a:rPr>
              <a:t>a</a:t>
            </a:r>
            <a:endParaRPr lang="pt-BR" sz="1350" dirty="0">
              <a:latin typeface="Times New Roman" pitchFamily="18" charset="0"/>
              <a:cs typeface="Times New Roman" pitchFamily="18" charset="0"/>
            </a:endParaRPr>
          </a:p>
        </p:txBody>
      </p:sp>
      <p:sp>
        <p:nvSpPr>
          <p:cNvPr id="12" name="CaixaDeTexto 11"/>
          <p:cNvSpPr txBox="1"/>
          <p:nvPr/>
        </p:nvSpPr>
        <p:spPr>
          <a:xfrm>
            <a:off x="3703150" y="2518995"/>
            <a:ext cx="320032" cy="507831"/>
          </a:xfrm>
          <a:prstGeom prst="rect">
            <a:avLst/>
          </a:prstGeom>
          <a:noFill/>
        </p:spPr>
        <p:txBody>
          <a:bodyPr wrap="square" rtlCol="0">
            <a:spAutoFit/>
          </a:bodyPr>
          <a:lstStyle/>
          <a:p>
            <a:r>
              <a:rPr lang="en-US" sz="1350" dirty="0" err="1">
                <a:latin typeface="Times New Roman" pitchFamily="18" charset="0"/>
                <a:cs typeface="Times New Roman" pitchFamily="18" charset="0"/>
              </a:rPr>
              <a:t>ab</a:t>
            </a:r>
            <a:endParaRPr lang="pt-BR" sz="1350" dirty="0">
              <a:latin typeface="Times New Roman" pitchFamily="18" charset="0"/>
              <a:cs typeface="Times New Roman" pitchFamily="18" charset="0"/>
            </a:endParaRPr>
          </a:p>
        </p:txBody>
      </p:sp>
      <p:sp>
        <p:nvSpPr>
          <p:cNvPr id="13" name="CaixaDeTexto 12"/>
          <p:cNvSpPr txBox="1"/>
          <p:nvPr/>
        </p:nvSpPr>
        <p:spPr>
          <a:xfrm>
            <a:off x="2635746" y="2512273"/>
            <a:ext cx="320032" cy="507831"/>
          </a:xfrm>
          <a:prstGeom prst="rect">
            <a:avLst/>
          </a:prstGeom>
          <a:noFill/>
        </p:spPr>
        <p:txBody>
          <a:bodyPr wrap="square" rtlCol="0">
            <a:spAutoFit/>
          </a:bodyPr>
          <a:lstStyle/>
          <a:p>
            <a:r>
              <a:rPr lang="en-US" sz="1350" dirty="0" err="1">
                <a:latin typeface="Times New Roman" pitchFamily="18" charset="0"/>
                <a:cs typeface="Times New Roman" pitchFamily="18" charset="0"/>
              </a:rPr>
              <a:t>ab</a:t>
            </a:r>
            <a:endParaRPr lang="pt-BR" sz="1350" dirty="0">
              <a:latin typeface="Times New Roman" pitchFamily="18" charset="0"/>
              <a:cs typeface="Times New Roman" pitchFamily="18" charset="0"/>
            </a:endParaRPr>
          </a:p>
        </p:txBody>
      </p:sp>
      <p:sp>
        <p:nvSpPr>
          <p:cNvPr id="14" name="CaixaDeTexto 13"/>
          <p:cNvSpPr txBox="1"/>
          <p:nvPr/>
        </p:nvSpPr>
        <p:spPr>
          <a:xfrm>
            <a:off x="3201674" y="2533018"/>
            <a:ext cx="320032" cy="300082"/>
          </a:xfrm>
          <a:prstGeom prst="rect">
            <a:avLst/>
          </a:prstGeom>
          <a:noFill/>
        </p:spPr>
        <p:txBody>
          <a:bodyPr wrap="square" rtlCol="0">
            <a:spAutoFit/>
          </a:bodyPr>
          <a:lstStyle/>
          <a:p>
            <a:r>
              <a:rPr lang="en-US" sz="1350" dirty="0">
                <a:latin typeface="Times New Roman" pitchFamily="18" charset="0"/>
                <a:cs typeface="Times New Roman" pitchFamily="18" charset="0"/>
              </a:rPr>
              <a:t>b</a:t>
            </a:r>
            <a:endParaRPr lang="pt-BR" sz="1350" dirty="0">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xmlns="" id="{45EA6186-1C92-4172-B4D6-CE7919744E34}"/>
              </a:ext>
            </a:extLst>
          </p:cNvPr>
          <p:cNvGrpSpPr/>
          <p:nvPr/>
        </p:nvGrpSpPr>
        <p:grpSpPr>
          <a:xfrm>
            <a:off x="215900" y="15875"/>
            <a:ext cx="8596479" cy="1000203"/>
            <a:chOff x="215900" y="15875"/>
            <a:chExt cx="8596479" cy="1000203"/>
          </a:xfrm>
        </p:grpSpPr>
        <p:grpSp>
          <p:nvGrpSpPr>
            <p:cNvPr id="18" name="Group 17">
              <a:extLst>
                <a:ext uri="{FF2B5EF4-FFF2-40B4-BE49-F238E27FC236}">
                  <a16:creationId xmlns:a16="http://schemas.microsoft.com/office/drawing/2014/main" xmlns="" id="{6E5F89B3-F868-488D-A514-600058D93F16}"/>
                </a:ext>
              </a:extLst>
            </p:cNvPr>
            <p:cNvGrpSpPr/>
            <p:nvPr/>
          </p:nvGrpSpPr>
          <p:grpSpPr>
            <a:xfrm>
              <a:off x="215900" y="15875"/>
              <a:ext cx="8596479" cy="1000203"/>
              <a:chOff x="215900" y="15875"/>
              <a:chExt cx="8596479" cy="1000203"/>
            </a:xfrm>
          </p:grpSpPr>
          <p:sp>
            <p:nvSpPr>
              <p:cNvPr id="20" name="AutoShape 6" descr="Resultado de imagem para 3º Simpósio Internacional de Vitaminas e Tecnologias - ISVIT”">
                <a:extLst>
                  <a:ext uri="{FF2B5EF4-FFF2-40B4-BE49-F238E27FC236}">
                    <a16:creationId xmlns:a16="http://schemas.microsoft.com/office/drawing/2014/main" xmlns="" id="{9801C890-6724-4209-ABD9-A95AC566A700}"/>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22" name="Agrupar 33">
                <a:extLst>
                  <a:ext uri="{FF2B5EF4-FFF2-40B4-BE49-F238E27FC236}">
                    <a16:creationId xmlns:a16="http://schemas.microsoft.com/office/drawing/2014/main" xmlns="" id="{BFFCE4B3-6DC2-4D3C-8572-4F40DA988FC6}"/>
                  </a:ext>
                </a:extLst>
              </p:cNvPr>
              <p:cNvGrpSpPr/>
              <p:nvPr/>
            </p:nvGrpSpPr>
            <p:grpSpPr>
              <a:xfrm>
                <a:off x="331620" y="214220"/>
                <a:ext cx="8480759" cy="801858"/>
                <a:chOff x="388808" y="225084"/>
                <a:chExt cx="11307678" cy="1069144"/>
              </a:xfrm>
            </p:grpSpPr>
            <p:sp>
              <p:nvSpPr>
                <p:cNvPr id="23" name="Retângulo: Cantos Diagonais Arredondados 35">
                  <a:extLst>
                    <a:ext uri="{FF2B5EF4-FFF2-40B4-BE49-F238E27FC236}">
                      <a16:creationId xmlns:a16="http://schemas.microsoft.com/office/drawing/2014/main" xmlns="" id="{086CCA10-9ABA-4294-B24C-7E529F22C0BB}"/>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24" name="Imagem 36">
                  <a:extLst>
                    <a:ext uri="{FF2B5EF4-FFF2-40B4-BE49-F238E27FC236}">
                      <a16:creationId xmlns:a16="http://schemas.microsoft.com/office/drawing/2014/main" xmlns="" id="{F3C9944E-0BA2-4588-91BD-CA878D3B3E92}"/>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25" name="Picture 2" descr="C:\Users\Joao Daniel\Downloads\QCF_USA.jpg">
                  <a:extLst>
                    <a:ext uri="{FF2B5EF4-FFF2-40B4-BE49-F238E27FC236}">
                      <a16:creationId xmlns:a16="http://schemas.microsoft.com/office/drawing/2014/main" xmlns="" id="{38D74293-CD9A-45DD-AD22-37DF8206CA35}"/>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27" name="CaixaDeTexto 40">
                  <a:extLst>
                    <a:ext uri="{FF2B5EF4-FFF2-40B4-BE49-F238E27FC236}">
                      <a16:creationId xmlns:a16="http://schemas.microsoft.com/office/drawing/2014/main" xmlns="" id="{AC7E96FA-BDB5-4550-B6A9-77EFEBF0FF05}"/>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grpSp>
        <p:sp>
          <p:nvSpPr>
            <p:cNvPr id="19" name="Rectangle 4">
              <a:extLst>
                <a:ext uri="{FF2B5EF4-FFF2-40B4-BE49-F238E27FC236}">
                  <a16:creationId xmlns:a16="http://schemas.microsoft.com/office/drawing/2014/main" xmlns="" id="{81B0A671-F24E-4054-9831-34EE85726AD4}"/>
                </a:ext>
              </a:extLst>
            </p:cNvPr>
            <p:cNvSpPr>
              <a:spLocks noChangeArrowheads="1"/>
            </p:cNvSpPr>
            <p:nvPr/>
          </p:nvSpPr>
          <p:spPr bwMode="auto">
            <a:xfrm>
              <a:off x="1338619" y="275775"/>
              <a:ext cx="6466762"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a:solidFill>
                    <a:srgbClr val="FFFFFF"/>
                  </a:solidFill>
                </a:rPr>
                <a:t>Degradabilidade da MS</a:t>
              </a:r>
              <a:endParaRPr lang="en-US" sz="3200" b="1" dirty="0">
                <a:solidFill>
                  <a:srgbClr val="FFFFFF"/>
                </a:solidFill>
              </a:endParaRPr>
            </a:p>
          </p:txBody>
        </p:sp>
      </p:grpSp>
      <p:sp>
        <p:nvSpPr>
          <p:cNvPr id="28" name="TextBox 2">
            <a:extLst>
              <a:ext uri="{FF2B5EF4-FFF2-40B4-BE49-F238E27FC236}">
                <a16:creationId xmlns:a16="http://schemas.microsoft.com/office/drawing/2014/main" xmlns="" id="{DBB6A167-A876-4194-88B3-1191F503EBEA}"/>
              </a:ext>
            </a:extLst>
          </p:cNvPr>
          <p:cNvSpPr txBox="1"/>
          <p:nvPr/>
        </p:nvSpPr>
        <p:spPr>
          <a:xfrm>
            <a:off x="5361194" y="5010786"/>
            <a:ext cx="2940901" cy="369332"/>
          </a:xfrm>
          <a:prstGeom prst="rect">
            <a:avLst/>
          </a:prstGeom>
          <a:noFill/>
        </p:spPr>
        <p:txBody>
          <a:bodyPr wrap="square" rtlCol="0">
            <a:spAutoFit/>
          </a:bodyPr>
          <a:lstStyle/>
          <a:p>
            <a:pPr algn="r"/>
            <a:r>
              <a:rPr lang="en-US" b="1" dirty="0"/>
              <a:t>Oliveira (2020)</a:t>
            </a:r>
          </a:p>
        </p:txBody>
      </p:sp>
    </p:spTree>
    <p:extLst>
      <p:ext uri="{BB962C8B-B14F-4D97-AF65-F5344CB8AC3E}">
        <p14:creationId xmlns:p14="http://schemas.microsoft.com/office/powerpoint/2010/main" val="10238299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945074F-ABF5-4AC8-A16A-62E80F8DA82A}"/>
              </a:ext>
            </a:extLst>
          </p:cNvPr>
          <p:cNvGrpSpPr/>
          <p:nvPr/>
        </p:nvGrpSpPr>
        <p:grpSpPr>
          <a:xfrm>
            <a:off x="215900" y="15875"/>
            <a:ext cx="8596479" cy="1000203"/>
            <a:chOff x="215900" y="15875"/>
            <a:chExt cx="8596479" cy="1000203"/>
          </a:xfrm>
        </p:grpSpPr>
        <p:sp>
          <p:nvSpPr>
            <p:cNvPr id="9" name="AutoShape 6" descr="Resultado de imagem para 3º Simpósio Internacional de Vitaminas e Tecnologias - ISVIT”">
              <a:extLst>
                <a:ext uri="{FF2B5EF4-FFF2-40B4-BE49-F238E27FC236}">
                  <a16:creationId xmlns:a16="http://schemas.microsoft.com/office/drawing/2014/main" xmlns="" id="{7B326886-49C8-469F-95D5-BC65D7CC95D7}"/>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5" name="Agrupar 33">
              <a:extLst>
                <a:ext uri="{FF2B5EF4-FFF2-40B4-BE49-F238E27FC236}">
                  <a16:creationId xmlns:a16="http://schemas.microsoft.com/office/drawing/2014/main" xmlns="" id="{24D960D1-A5A4-4A82-BA9F-F093CAEF5C0A}"/>
                </a:ext>
              </a:extLst>
            </p:cNvPr>
            <p:cNvGrpSpPr/>
            <p:nvPr/>
          </p:nvGrpSpPr>
          <p:grpSpPr>
            <a:xfrm>
              <a:off x="331620" y="214220"/>
              <a:ext cx="8480759" cy="801858"/>
              <a:chOff x="388808" y="225084"/>
              <a:chExt cx="11307678" cy="1069144"/>
            </a:xfrm>
          </p:grpSpPr>
          <p:sp>
            <p:nvSpPr>
              <p:cNvPr id="16" name="Retângulo: Cantos Diagonais Arredondados 35">
                <a:extLst>
                  <a:ext uri="{FF2B5EF4-FFF2-40B4-BE49-F238E27FC236}">
                    <a16:creationId xmlns:a16="http://schemas.microsoft.com/office/drawing/2014/main" xmlns="" id="{70C5885A-4771-4601-9D0A-116ECBFF13E2}"/>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7" name="Imagem 36">
                <a:extLst>
                  <a:ext uri="{FF2B5EF4-FFF2-40B4-BE49-F238E27FC236}">
                    <a16:creationId xmlns:a16="http://schemas.microsoft.com/office/drawing/2014/main" xmlns="" id="{E46A7E57-FEBF-4749-837D-2009D1747CE6}"/>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8" name="Picture 2" descr="C:\Users\Joao Daniel\Downloads\QCF_USA.jpg">
                <a:extLst>
                  <a:ext uri="{FF2B5EF4-FFF2-40B4-BE49-F238E27FC236}">
                    <a16:creationId xmlns:a16="http://schemas.microsoft.com/office/drawing/2014/main" xmlns="" id="{21D1F95C-3E46-4C11-A9E9-211EA8A2283C}"/>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9" name="CaixaDeTexto 40">
                <a:extLst>
                  <a:ext uri="{FF2B5EF4-FFF2-40B4-BE49-F238E27FC236}">
                    <a16:creationId xmlns:a16="http://schemas.microsoft.com/office/drawing/2014/main" xmlns="" id="{1AC68E6E-A309-4280-9BD2-471B0032964D}"/>
                  </a:ext>
                </a:extLst>
              </p:cNvPr>
              <p:cNvSpPr txBox="1"/>
              <p:nvPr/>
            </p:nvSpPr>
            <p:spPr>
              <a:xfrm>
                <a:off x="1674055" y="301612"/>
                <a:ext cx="8679767" cy="800219"/>
              </a:xfrm>
              <a:prstGeom prst="rect">
                <a:avLst/>
              </a:prstGeom>
              <a:noFill/>
            </p:spPr>
            <p:txBody>
              <a:bodyPr wrap="square" rtlCol="0">
                <a:spAutoFit/>
              </a:bodyPr>
              <a:lstStyle/>
              <a:p>
                <a:pPr algn="ctr"/>
                <a:endParaRPr lang="pt-BR" sz="3200" dirty="0">
                  <a:solidFill>
                    <a:schemeClr val="bg1"/>
                  </a:solidFill>
                  <a:latin typeface="Georgia" panose="02040502050405020303" pitchFamily="18" charset="0"/>
                </a:endParaRPr>
              </a:p>
            </p:txBody>
          </p:sp>
        </p:grpSp>
      </p:grpSp>
      <p:sp>
        <p:nvSpPr>
          <p:cNvPr id="6" name="Rectangle 4"/>
          <p:cNvSpPr>
            <a:spLocks noChangeArrowheads="1"/>
          </p:cNvSpPr>
          <p:nvPr/>
        </p:nvSpPr>
        <p:spPr bwMode="auto">
          <a:xfrm>
            <a:off x="1338619" y="275775"/>
            <a:ext cx="6466762"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a:solidFill>
                  <a:srgbClr val="FFFFFF"/>
                </a:solidFill>
              </a:rPr>
              <a:t>Santos (2019)</a:t>
            </a:r>
            <a:endParaRPr lang="en-US" sz="3200" b="1" dirty="0">
              <a:solidFill>
                <a:srgbClr val="FFFFFF"/>
              </a:solidFill>
            </a:endParaRPr>
          </a:p>
        </p:txBody>
      </p:sp>
      <p:sp>
        <p:nvSpPr>
          <p:cNvPr id="3" name="Content Placeholder 2">
            <a:extLst>
              <a:ext uri="{FF2B5EF4-FFF2-40B4-BE49-F238E27FC236}">
                <a16:creationId xmlns:a16="http://schemas.microsoft.com/office/drawing/2014/main" xmlns="" id="{3EA6F7EA-B49F-4802-B4FA-F0BD8C89A200}"/>
              </a:ext>
            </a:extLst>
          </p:cNvPr>
          <p:cNvSpPr>
            <a:spLocks noGrp="1"/>
          </p:cNvSpPr>
          <p:nvPr>
            <p:ph idx="1"/>
          </p:nvPr>
        </p:nvSpPr>
        <p:spPr>
          <a:xfrm>
            <a:off x="580741" y="1268760"/>
            <a:ext cx="7886700" cy="4351338"/>
          </a:xfrm>
        </p:spPr>
        <p:txBody>
          <a:bodyPr>
            <a:normAutofit/>
          </a:bodyPr>
          <a:lstStyle/>
          <a:p>
            <a:pPr marL="457200" indent="-457200" algn="just">
              <a:buFont typeface="Arial" panose="020B0604020202020204" pitchFamily="34" charset="0"/>
              <a:buChar char="•"/>
            </a:pPr>
            <a:r>
              <a:rPr lang="pt-BR" sz="2400" dirty="0">
                <a:latin typeface="Times New Roman" panose="02020603050405020304" pitchFamily="18" charset="0"/>
                <a:cs typeface="Times New Roman" panose="02020603050405020304" pitchFamily="18" charset="0"/>
              </a:rPr>
              <a:t>Sorgo reconstituído</a:t>
            </a:r>
            <a:r>
              <a:rPr lang="en-US" sz="2400" dirty="0">
                <a:latin typeface="Times New Roman" panose="02020603050405020304" pitchFamily="18" charset="0"/>
                <a:cs typeface="Times New Roman" panose="02020603050405020304" pitchFamily="18" charset="0"/>
              </a:rPr>
              <a:t>: 35% </a:t>
            </a:r>
            <a:r>
              <a:rPr lang="en-US" sz="2400" dirty="0" err="1">
                <a:latin typeface="Times New Roman" panose="02020603050405020304" pitchFamily="18" charset="0"/>
                <a:cs typeface="Times New Roman" panose="02020603050405020304" pitchFamily="18" charset="0"/>
              </a:rPr>
              <a:t>umidade</a:t>
            </a:r>
            <a:endParaRPr lang="pt-BR" sz="24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pt-BR" sz="2400" dirty="0">
                <a:latin typeface="Times New Roman" panose="02020603050405020304" pitchFamily="18" charset="0"/>
                <a:cs typeface="Times New Roman" panose="02020603050405020304" pitchFamily="18" charset="0"/>
              </a:rPr>
              <a:t>Armazenamento: 30 e 90 dias</a:t>
            </a:r>
          </a:p>
          <a:p>
            <a:pPr marL="457200" indent="-457200" algn="just">
              <a:buFont typeface="Arial" panose="020B0604020202020204" pitchFamily="34" charset="0"/>
              <a:buChar char="•"/>
            </a:pPr>
            <a:r>
              <a:rPr lang="pt-BR" sz="2400" dirty="0">
                <a:latin typeface="Times New Roman" panose="02020603050405020304" pitchFamily="18" charset="0"/>
                <a:cs typeface="Times New Roman" panose="02020603050405020304" pitchFamily="18" charset="0"/>
              </a:rPr>
              <a:t>Benzoato de sódio</a:t>
            </a:r>
            <a:r>
              <a:rPr lang="en-US" sz="2400" dirty="0">
                <a:latin typeface="Times New Roman" panose="02020603050405020304" pitchFamily="18" charset="0"/>
                <a:cs typeface="Times New Roman" panose="02020603050405020304" pitchFamily="18" charset="0"/>
              </a:rPr>
              <a:t>: 0.2%</a:t>
            </a:r>
            <a:endParaRPr lang="pt-BR" sz="24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pt-BR" sz="24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pt-BR" sz="2400" dirty="0">
                <a:latin typeface="Times New Roman" panose="02020603050405020304" pitchFamily="18" charset="0"/>
                <a:cs typeface="Times New Roman" panose="02020603050405020304" pitchFamily="18" charset="0"/>
              </a:rPr>
              <a:t>Tratamentos: 30 dias</a:t>
            </a:r>
          </a:p>
          <a:p>
            <a:pPr marL="0" indent="0" algn="just">
              <a:buNone/>
            </a:pPr>
            <a:r>
              <a:rPr lang="pt-BR" sz="2400" dirty="0">
                <a:latin typeface="Times New Roman" panose="02020603050405020304" pitchFamily="18" charset="0"/>
                <a:cs typeface="Times New Roman" panose="02020603050405020304" pitchFamily="18" charset="0"/>
              </a:rPr>
              <a:t>		    30 dias + </a:t>
            </a:r>
            <a:r>
              <a:rPr lang="pt-BR" sz="2400" dirty="0" err="1">
                <a:latin typeface="Times New Roman" panose="02020603050405020304" pitchFamily="18" charset="0"/>
                <a:cs typeface="Times New Roman" panose="02020603050405020304" pitchFamily="18" charset="0"/>
              </a:rPr>
              <a:t>benzoato</a:t>
            </a:r>
            <a:endParaRPr lang="pt-BR" sz="2400" dirty="0">
              <a:latin typeface="Times New Roman" panose="02020603050405020304" pitchFamily="18" charset="0"/>
              <a:cs typeface="Times New Roman" panose="02020603050405020304" pitchFamily="18" charset="0"/>
            </a:endParaRPr>
          </a:p>
          <a:p>
            <a:pPr marL="0" indent="0" algn="just">
              <a:buNone/>
            </a:pPr>
            <a:r>
              <a:rPr lang="pt-BR" sz="2400" dirty="0">
                <a:latin typeface="Times New Roman" panose="02020603050405020304" pitchFamily="18" charset="0"/>
                <a:cs typeface="Times New Roman" panose="02020603050405020304" pitchFamily="18" charset="0"/>
              </a:rPr>
              <a:t>		    90 dias </a:t>
            </a:r>
          </a:p>
          <a:p>
            <a:pPr marL="0" indent="0" algn="just">
              <a:buNone/>
            </a:pPr>
            <a:r>
              <a:rPr lang="pt-BR" sz="2400" dirty="0">
                <a:latin typeface="Times New Roman" panose="02020603050405020304" pitchFamily="18" charset="0"/>
                <a:cs typeface="Times New Roman" panose="02020603050405020304" pitchFamily="18" charset="0"/>
              </a:rPr>
              <a:t>		    90 dias + benzoato</a:t>
            </a:r>
          </a:p>
          <a:p>
            <a:pPr marL="457200" indent="-457200" algn="just">
              <a:buFont typeface="Arial" panose="020B0604020202020204" pitchFamily="34" charset="0"/>
              <a:buChar char="•"/>
            </a:pPr>
            <a:endParaRPr lang="pt-BR" sz="24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pt-BR"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596666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áfico 11">
            <a:extLst>
              <a:ext uri="{FF2B5EF4-FFF2-40B4-BE49-F238E27FC236}">
                <a16:creationId xmlns:a16="http://schemas.microsoft.com/office/drawing/2014/main" xmlns="" id="{DF661BDB-4892-4417-BEE0-1CEB3E3AA174}"/>
              </a:ext>
            </a:extLst>
          </p:cNvPr>
          <p:cNvGraphicFramePr>
            <a:graphicFrameLocks/>
          </p:cNvGraphicFramePr>
          <p:nvPr>
            <p:extLst/>
          </p:nvPr>
        </p:nvGraphicFramePr>
        <p:xfrm>
          <a:off x="539552" y="1025298"/>
          <a:ext cx="7788855" cy="4608512"/>
        </p:xfrm>
        <a:graphic>
          <a:graphicData uri="http://schemas.openxmlformats.org/drawingml/2006/chart">
            <c:chart xmlns:c="http://schemas.openxmlformats.org/drawingml/2006/chart" xmlns:r="http://schemas.openxmlformats.org/officeDocument/2006/relationships" r:id="rId2"/>
          </a:graphicData>
        </a:graphic>
      </p:graphicFrame>
      <p:sp>
        <p:nvSpPr>
          <p:cNvPr id="2" name="Retângulo 1">
            <a:extLst>
              <a:ext uri="{FF2B5EF4-FFF2-40B4-BE49-F238E27FC236}">
                <a16:creationId xmlns:a16="http://schemas.microsoft.com/office/drawing/2014/main" xmlns="" id="{4D5EB9C2-DA0C-4BB7-A03E-E61A62EE00D6}"/>
              </a:ext>
            </a:extLst>
          </p:cNvPr>
          <p:cNvSpPr/>
          <p:nvPr/>
        </p:nvSpPr>
        <p:spPr>
          <a:xfrm>
            <a:off x="5652120" y="1206522"/>
            <a:ext cx="1369286" cy="707886"/>
          </a:xfrm>
          <a:prstGeom prst="rect">
            <a:avLst/>
          </a:prstGeom>
          <a:noFill/>
        </p:spPr>
        <p:txBody>
          <a:bodyPr wrap="none" lIns="91440" tIns="45720" rIns="91440" bIns="45720">
            <a:spAutoFit/>
          </a:bodyPr>
          <a:lstStyle/>
          <a:p>
            <a:pPr algn="ctr"/>
            <a:r>
              <a:rPr lang="pt-BR" sz="4000" dirty="0">
                <a:ln w="0"/>
                <a:solidFill>
                  <a:srgbClr val="FF0000"/>
                </a:solidFill>
                <a:effectLst>
                  <a:outerShdw blurRad="38100" dist="19050" dir="2700000" algn="tl" rotWithShape="0">
                    <a:schemeClr val="dk1">
                      <a:alpha val="40000"/>
                    </a:schemeClr>
                  </a:outerShdw>
                </a:effectLst>
              </a:rPr>
              <a:t>+ 4%</a:t>
            </a:r>
            <a:endParaRPr lang="pt-BR" sz="4000" b="0" cap="none" spc="0" dirty="0">
              <a:ln w="0"/>
              <a:solidFill>
                <a:srgbClr val="FF0000"/>
              </a:solidFill>
              <a:effectLst>
                <a:outerShdw blurRad="38100" dist="19050" dir="2700000" algn="tl" rotWithShape="0">
                  <a:schemeClr val="dk1">
                    <a:alpha val="40000"/>
                  </a:schemeClr>
                </a:outerShdw>
              </a:effectLst>
            </a:endParaRPr>
          </a:p>
        </p:txBody>
      </p:sp>
      <p:grpSp>
        <p:nvGrpSpPr>
          <p:cNvPr id="13" name="Group 12">
            <a:extLst>
              <a:ext uri="{FF2B5EF4-FFF2-40B4-BE49-F238E27FC236}">
                <a16:creationId xmlns:a16="http://schemas.microsoft.com/office/drawing/2014/main" xmlns="" id="{1677283F-FD31-4702-8CB0-928991F26F5F}"/>
              </a:ext>
            </a:extLst>
          </p:cNvPr>
          <p:cNvGrpSpPr/>
          <p:nvPr/>
        </p:nvGrpSpPr>
        <p:grpSpPr>
          <a:xfrm>
            <a:off x="331620" y="214220"/>
            <a:ext cx="8480759" cy="801858"/>
            <a:chOff x="331620" y="214220"/>
            <a:chExt cx="8480759" cy="801858"/>
          </a:xfrm>
        </p:grpSpPr>
        <p:grpSp>
          <p:nvGrpSpPr>
            <p:cNvPr id="14" name="Agrupar 33">
              <a:extLst>
                <a:ext uri="{FF2B5EF4-FFF2-40B4-BE49-F238E27FC236}">
                  <a16:creationId xmlns:a16="http://schemas.microsoft.com/office/drawing/2014/main" xmlns="" id="{01DE3AC8-D09C-40ED-8553-70745C2761C5}"/>
                </a:ext>
              </a:extLst>
            </p:cNvPr>
            <p:cNvGrpSpPr/>
            <p:nvPr/>
          </p:nvGrpSpPr>
          <p:grpSpPr>
            <a:xfrm>
              <a:off x="331620" y="214220"/>
              <a:ext cx="8480759" cy="801858"/>
              <a:chOff x="388808" y="225084"/>
              <a:chExt cx="11307678" cy="1069144"/>
            </a:xfrm>
          </p:grpSpPr>
          <p:sp>
            <p:nvSpPr>
              <p:cNvPr id="16" name="Retângulo: Cantos Diagonais Arredondados 35">
                <a:extLst>
                  <a:ext uri="{FF2B5EF4-FFF2-40B4-BE49-F238E27FC236}">
                    <a16:creationId xmlns:a16="http://schemas.microsoft.com/office/drawing/2014/main" xmlns="" id="{2F3CBCA4-461A-4A63-9823-7C72D3EEFA5E}"/>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00" b="1"/>
              </a:p>
            </p:txBody>
          </p:sp>
          <p:pic>
            <p:nvPicPr>
              <p:cNvPr id="17" name="Imagem 36">
                <a:extLst>
                  <a:ext uri="{FF2B5EF4-FFF2-40B4-BE49-F238E27FC236}">
                    <a16:creationId xmlns:a16="http://schemas.microsoft.com/office/drawing/2014/main" xmlns="" id="{BDD426A0-87EE-470B-A52F-D514DE79B9F9}"/>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8" name="Picture 2" descr="C:\Users\Joao Daniel\Downloads\QCF_USA.jpg">
                <a:extLst>
                  <a:ext uri="{FF2B5EF4-FFF2-40B4-BE49-F238E27FC236}">
                    <a16:creationId xmlns:a16="http://schemas.microsoft.com/office/drawing/2014/main" xmlns="" id="{0897CDAB-035E-4D33-A41B-0E5E86A8F8C8}"/>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9" name="CaixaDeTexto 40">
                <a:extLst>
                  <a:ext uri="{FF2B5EF4-FFF2-40B4-BE49-F238E27FC236}">
                    <a16:creationId xmlns:a16="http://schemas.microsoft.com/office/drawing/2014/main" xmlns="" id="{F9AC3019-04AB-459F-806D-82D472F964FC}"/>
                  </a:ext>
                </a:extLst>
              </p:cNvPr>
              <p:cNvSpPr txBox="1"/>
              <p:nvPr/>
            </p:nvSpPr>
            <p:spPr>
              <a:xfrm>
                <a:off x="1674055" y="301612"/>
                <a:ext cx="8679767" cy="800219"/>
              </a:xfrm>
              <a:prstGeom prst="rect">
                <a:avLst/>
              </a:prstGeom>
              <a:solidFill>
                <a:schemeClr val="accent3"/>
              </a:solidFill>
            </p:spPr>
            <p:txBody>
              <a:bodyPr wrap="square" rtlCol="0">
                <a:spAutoFit/>
              </a:bodyPr>
              <a:lstStyle/>
              <a:p>
                <a:pPr algn="ctr"/>
                <a:endParaRPr lang="pt-BR" sz="3200" b="1" dirty="0">
                  <a:solidFill>
                    <a:schemeClr val="bg1"/>
                  </a:solidFill>
                  <a:latin typeface="Georgia" panose="02040502050405020303" pitchFamily="18" charset="0"/>
                </a:endParaRPr>
              </a:p>
            </p:txBody>
          </p:sp>
        </p:grpSp>
        <p:sp>
          <p:nvSpPr>
            <p:cNvPr id="15" name="TextBox 14">
              <a:extLst>
                <a:ext uri="{FF2B5EF4-FFF2-40B4-BE49-F238E27FC236}">
                  <a16:creationId xmlns:a16="http://schemas.microsoft.com/office/drawing/2014/main" xmlns="" id="{565C49B2-FEA9-41BD-808E-5A9839FE18DD}"/>
                </a:ext>
              </a:extLst>
            </p:cNvPr>
            <p:cNvSpPr txBox="1"/>
            <p:nvPr/>
          </p:nvSpPr>
          <p:spPr>
            <a:xfrm>
              <a:off x="1147845" y="404664"/>
              <a:ext cx="6657536" cy="584775"/>
            </a:xfrm>
            <a:prstGeom prst="rect">
              <a:avLst/>
            </a:prstGeom>
            <a:noFill/>
          </p:spPr>
          <p:txBody>
            <a:bodyPr wrap="square" rtlCol="0">
              <a:spAutoFit/>
            </a:bodyPr>
            <a:lstStyle/>
            <a:p>
              <a:pPr algn="ctr"/>
              <a:r>
                <a:rPr lang="en-US" sz="3200" b="1" dirty="0" err="1">
                  <a:solidFill>
                    <a:schemeClr val="bg1"/>
                  </a:solidFill>
                </a:rPr>
                <a:t>Efeito</a:t>
              </a:r>
              <a:r>
                <a:rPr lang="en-US" sz="3200" b="1" dirty="0">
                  <a:solidFill>
                    <a:schemeClr val="bg1"/>
                  </a:solidFill>
                </a:rPr>
                <a:t> do tempo de </a:t>
              </a:r>
              <a:r>
                <a:rPr lang="en-US" sz="3200" b="1" dirty="0" err="1">
                  <a:solidFill>
                    <a:schemeClr val="bg1"/>
                  </a:solidFill>
                </a:rPr>
                <a:t>armazenamento</a:t>
              </a:r>
              <a:endParaRPr lang="en-US" sz="3200" b="1" dirty="0">
                <a:solidFill>
                  <a:schemeClr val="bg1"/>
                </a:solidFill>
              </a:endParaRPr>
            </a:p>
          </p:txBody>
        </p:sp>
      </p:grpSp>
    </p:spTree>
    <p:extLst>
      <p:ext uri="{BB962C8B-B14F-4D97-AF65-F5344CB8AC3E}">
        <p14:creationId xmlns:p14="http://schemas.microsoft.com/office/powerpoint/2010/main" val="373860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áfico 12">
            <a:extLst>
              <a:ext uri="{FF2B5EF4-FFF2-40B4-BE49-F238E27FC236}">
                <a16:creationId xmlns:a16="http://schemas.microsoft.com/office/drawing/2014/main" xmlns="" id="{60CE378B-9EC3-4CB8-8331-CBC7A7CE4726}"/>
              </a:ext>
            </a:extLst>
          </p:cNvPr>
          <p:cNvGraphicFramePr>
            <a:graphicFrameLocks/>
          </p:cNvGraphicFramePr>
          <p:nvPr>
            <p:extLst/>
          </p:nvPr>
        </p:nvGraphicFramePr>
        <p:xfrm>
          <a:off x="539552" y="1052736"/>
          <a:ext cx="8280920" cy="5040560"/>
        </p:xfrm>
        <a:graphic>
          <a:graphicData uri="http://schemas.openxmlformats.org/drawingml/2006/chart">
            <c:chart xmlns:c="http://schemas.openxmlformats.org/drawingml/2006/chart" xmlns:r="http://schemas.openxmlformats.org/officeDocument/2006/relationships" r:id="rId2"/>
          </a:graphicData>
        </a:graphic>
      </p:graphicFrame>
      <p:grpSp>
        <p:nvGrpSpPr>
          <p:cNvPr id="15" name="Agrupar 14">
            <a:extLst>
              <a:ext uri="{FF2B5EF4-FFF2-40B4-BE49-F238E27FC236}">
                <a16:creationId xmlns:a16="http://schemas.microsoft.com/office/drawing/2014/main" xmlns="" id="{519B80E0-C3C2-4AB8-8FC6-8C8A093D55A4}"/>
              </a:ext>
            </a:extLst>
          </p:cNvPr>
          <p:cNvGrpSpPr/>
          <p:nvPr/>
        </p:nvGrpSpPr>
        <p:grpSpPr>
          <a:xfrm>
            <a:off x="5508104" y="1556792"/>
            <a:ext cx="1584176" cy="862355"/>
            <a:chOff x="5580112" y="1198493"/>
            <a:chExt cx="1584176" cy="862355"/>
          </a:xfrm>
        </p:grpSpPr>
        <p:sp>
          <p:nvSpPr>
            <p:cNvPr id="16" name="CaixaDeTexto 15">
              <a:extLst>
                <a:ext uri="{FF2B5EF4-FFF2-40B4-BE49-F238E27FC236}">
                  <a16:creationId xmlns:a16="http://schemas.microsoft.com/office/drawing/2014/main" xmlns="" id="{6C5A5B79-C26C-41FE-B57C-24CBFE508F51}"/>
                </a:ext>
              </a:extLst>
            </p:cNvPr>
            <p:cNvSpPr txBox="1"/>
            <p:nvPr/>
          </p:nvSpPr>
          <p:spPr>
            <a:xfrm>
              <a:off x="5652120" y="1198493"/>
              <a:ext cx="1152128" cy="646331"/>
            </a:xfrm>
            <a:prstGeom prst="rect">
              <a:avLst/>
            </a:prstGeom>
            <a:noFill/>
          </p:spPr>
          <p:txBody>
            <a:bodyPr wrap="square" rtlCol="0">
              <a:spAutoFit/>
            </a:bodyPr>
            <a:lstStyle/>
            <a:p>
              <a:r>
                <a:rPr lang="pt-BR" sz="3600" b="1" dirty="0">
                  <a:solidFill>
                    <a:srgbClr val="FF0000"/>
                  </a:solidFill>
                </a:rPr>
                <a:t>23%</a:t>
              </a:r>
            </a:p>
          </p:txBody>
        </p:sp>
        <p:cxnSp>
          <p:nvCxnSpPr>
            <p:cNvPr id="17" name="Conector de seta reta 17">
              <a:extLst>
                <a:ext uri="{FF2B5EF4-FFF2-40B4-BE49-F238E27FC236}">
                  <a16:creationId xmlns:a16="http://schemas.microsoft.com/office/drawing/2014/main" xmlns="" id="{801CC223-DB0E-43EE-8ACC-95838281F675}"/>
                </a:ext>
              </a:extLst>
            </p:cNvPr>
            <p:cNvCxnSpPr/>
            <p:nvPr/>
          </p:nvCxnSpPr>
          <p:spPr>
            <a:xfrm flipV="1">
              <a:off x="5580112" y="1484784"/>
              <a:ext cx="1584176" cy="57606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grpSp>
      <p:grpSp>
        <p:nvGrpSpPr>
          <p:cNvPr id="14" name="Group 13">
            <a:extLst>
              <a:ext uri="{FF2B5EF4-FFF2-40B4-BE49-F238E27FC236}">
                <a16:creationId xmlns:a16="http://schemas.microsoft.com/office/drawing/2014/main" xmlns="" id="{2C1F217A-D4AF-4C2E-9415-590DF8A8F562}"/>
              </a:ext>
            </a:extLst>
          </p:cNvPr>
          <p:cNvGrpSpPr/>
          <p:nvPr/>
        </p:nvGrpSpPr>
        <p:grpSpPr>
          <a:xfrm>
            <a:off x="331620" y="214220"/>
            <a:ext cx="8480759" cy="801858"/>
            <a:chOff x="331620" y="214220"/>
            <a:chExt cx="8480759" cy="801858"/>
          </a:xfrm>
        </p:grpSpPr>
        <p:grpSp>
          <p:nvGrpSpPr>
            <p:cNvPr id="18" name="Agrupar 33">
              <a:extLst>
                <a:ext uri="{FF2B5EF4-FFF2-40B4-BE49-F238E27FC236}">
                  <a16:creationId xmlns:a16="http://schemas.microsoft.com/office/drawing/2014/main" xmlns="" id="{602FE142-5AEC-46E9-944D-4BED9A7CD071}"/>
                </a:ext>
              </a:extLst>
            </p:cNvPr>
            <p:cNvGrpSpPr/>
            <p:nvPr/>
          </p:nvGrpSpPr>
          <p:grpSpPr>
            <a:xfrm>
              <a:off x="331620" y="214220"/>
              <a:ext cx="8480759" cy="801858"/>
              <a:chOff x="388808" y="225084"/>
              <a:chExt cx="11307678" cy="1069144"/>
            </a:xfrm>
          </p:grpSpPr>
          <p:sp>
            <p:nvSpPr>
              <p:cNvPr id="20" name="Retângulo: Cantos Diagonais Arredondados 35">
                <a:extLst>
                  <a:ext uri="{FF2B5EF4-FFF2-40B4-BE49-F238E27FC236}">
                    <a16:creationId xmlns:a16="http://schemas.microsoft.com/office/drawing/2014/main" xmlns="" id="{86457CBB-B92E-4AA2-B48F-A114E0E37F58}"/>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21" name="Imagem 36">
                <a:extLst>
                  <a:ext uri="{FF2B5EF4-FFF2-40B4-BE49-F238E27FC236}">
                    <a16:creationId xmlns:a16="http://schemas.microsoft.com/office/drawing/2014/main" xmlns="" id="{1505D9F8-732D-47C6-AD71-6B9EBD6A53CD}"/>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22" name="Picture 2" descr="C:\Users\Joao Daniel\Downloads\QCF_USA.jpg">
                <a:extLst>
                  <a:ext uri="{FF2B5EF4-FFF2-40B4-BE49-F238E27FC236}">
                    <a16:creationId xmlns:a16="http://schemas.microsoft.com/office/drawing/2014/main" xmlns="" id="{A2F26488-0E40-4EC8-A1B9-5FD24C744296}"/>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23" name="CaixaDeTexto 40">
                <a:extLst>
                  <a:ext uri="{FF2B5EF4-FFF2-40B4-BE49-F238E27FC236}">
                    <a16:creationId xmlns:a16="http://schemas.microsoft.com/office/drawing/2014/main" xmlns="" id="{EB2222B9-C0DB-4847-B49A-E5FA335A5412}"/>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19" name="TextBox 18">
              <a:extLst>
                <a:ext uri="{FF2B5EF4-FFF2-40B4-BE49-F238E27FC236}">
                  <a16:creationId xmlns:a16="http://schemas.microsoft.com/office/drawing/2014/main" xmlns="" id="{39F542A2-69AB-4853-83D8-85BAAA523395}"/>
                </a:ext>
              </a:extLst>
            </p:cNvPr>
            <p:cNvSpPr txBox="1"/>
            <p:nvPr/>
          </p:nvSpPr>
          <p:spPr>
            <a:xfrm>
              <a:off x="1295555" y="296270"/>
              <a:ext cx="6084757" cy="584775"/>
            </a:xfrm>
            <a:prstGeom prst="rect">
              <a:avLst/>
            </a:prstGeom>
            <a:noFill/>
          </p:spPr>
          <p:txBody>
            <a:bodyPr wrap="square" rtlCol="0">
              <a:spAutoFit/>
            </a:bodyPr>
            <a:lstStyle/>
            <a:p>
              <a:pPr algn="ctr"/>
              <a:r>
                <a:rPr lang="pt-BR" sz="3200" b="1" dirty="0">
                  <a:solidFill>
                    <a:schemeClr val="bg1"/>
                  </a:solidFill>
                </a:rPr>
                <a:t>Produção de gás no tempo</a:t>
              </a:r>
              <a:endParaRPr lang="en-US" sz="3200" b="1" dirty="0">
                <a:solidFill>
                  <a:schemeClr val="bg1"/>
                </a:solidFill>
              </a:endParaRPr>
            </a:p>
          </p:txBody>
        </p:sp>
      </p:grpSp>
    </p:spTree>
    <p:extLst>
      <p:ext uri="{BB962C8B-B14F-4D97-AF65-F5344CB8AC3E}">
        <p14:creationId xmlns:p14="http://schemas.microsoft.com/office/powerpoint/2010/main" val="6030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descr="Resultado de imagem para 3º Simpósio Internacional de Vitaminas e Tecnologias - ISVIT”">
            <a:extLst>
              <a:ext uri="{FF2B5EF4-FFF2-40B4-BE49-F238E27FC236}">
                <a16:creationId xmlns:a16="http://schemas.microsoft.com/office/drawing/2014/main" xmlns="" id="{7B326886-49C8-469F-95D5-BC65D7CC95D7}"/>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5" name="Agrupar 33">
            <a:extLst>
              <a:ext uri="{FF2B5EF4-FFF2-40B4-BE49-F238E27FC236}">
                <a16:creationId xmlns:a16="http://schemas.microsoft.com/office/drawing/2014/main" xmlns="" id="{24D960D1-A5A4-4A82-BA9F-F093CAEF5C0A}"/>
              </a:ext>
            </a:extLst>
          </p:cNvPr>
          <p:cNvGrpSpPr/>
          <p:nvPr/>
        </p:nvGrpSpPr>
        <p:grpSpPr>
          <a:xfrm>
            <a:off x="331620" y="214220"/>
            <a:ext cx="8480759" cy="801858"/>
            <a:chOff x="388808" y="225084"/>
            <a:chExt cx="11307678" cy="1069144"/>
          </a:xfrm>
        </p:grpSpPr>
        <p:sp>
          <p:nvSpPr>
            <p:cNvPr id="16" name="Retângulo: Cantos Diagonais Arredondados 35">
              <a:extLst>
                <a:ext uri="{FF2B5EF4-FFF2-40B4-BE49-F238E27FC236}">
                  <a16:creationId xmlns:a16="http://schemas.microsoft.com/office/drawing/2014/main" xmlns="" id="{70C5885A-4771-4601-9D0A-116ECBFF13E2}"/>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7" name="Imagem 36">
              <a:extLst>
                <a:ext uri="{FF2B5EF4-FFF2-40B4-BE49-F238E27FC236}">
                  <a16:creationId xmlns:a16="http://schemas.microsoft.com/office/drawing/2014/main" xmlns="" id="{E46A7E57-FEBF-4749-837D-2009D1747CE6}"/>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8" name="Picture 2" descr="C:\Users\Joao Daniel\Downloads\QCF_USA.jpg">
              <a:extLst>
                <a:ext uri="{FF2B5EF4-FFF2-40B4-BE49-F238E27FC236}">
                  <a16:creationId xmlns:a16="http://schemas.microsoft.com/office/drawing/2014/main" xmlns="" id="{21D1F95C-3E46-4C11-A9E9-211EA8A2283C}"/>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9" name="CaixaDeTexto 40">
              <a:extLst>
                <a:ext uri="{FF2B5EF4-FFF2-40B4-BE49-F238E27FC236}">
                  <a16:creationId xmlns:a16="http://schemas.microsoft.com/office/drawing/2014/main" xmlns="" id="{1AC68E6E-A309-4280-9BD2-471B0032964D}"/>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6" name="Rectangle 4"/>
          <p:cNvSpPr>
            <a:spLocks noChangeArrowheads="1"/>
          </p:cNvSpPr>
          <p:nvPr/>
        </p:nvSpPr>
        <p:spPr bwMode="auto">
          <a:xfrm>
            <a:off x="-96289" y="275775"/>
            <a:ext cx="9144000"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err="1">
                <a:solidFill>
                  <a:srgbClr val="FFFFFF"/>
                </a:solidFill>
              </a:rPr>
              <a:t>Gritti</a:t>
            </a:r>
            <a:r>
              <a:rPr lang="pt-BR" sz="3200" b="1" dirty="0">
                <a:solidFill>
                  <a:srgbClr val="FFFFFF"/>
                </a:solidFill>
              </a:rPr>
              <a:t> (2020, dados não publicados)</a:t>
            </a:r>
            <a:endParaRPr lang="en-US" sz="3200" b="1" dirty="0">
              <a:solidFill>
                <a:srgbClr val="FFFFFF"/>
              </a:solidFill>
            </a:endParaRPr>
          </a:p>
        </p:txBody>
      </p:sp>
      <p:sp>
        <p:nvSpPr>
          <p:cNvPr id="3" name="Content Placeholder 2">
            <a:extLst>
              <a:ext uri="{FF2B5EF4-FFF2-40B4-BE49-F238E27FC236}">
                <a16:creationId xmlns:a16="http://schemas.microsoft.com/office/drawing/2014/main" xmlns="" id="{3EA6F7EA-B49F-4802-B4FA-F0BD8C89A200}"/>
              </a:ext>
            </a:extLst>
          </p:cNvPr>
          <p:cNvSpPr>
            <a:spLocks noGrp="1"/>
          </p:cNvSpPr>
          <p:nvPr>
            <p:ph idx="1"/>
          </p:nvPr>
        </p:nvSpPr>
        <p:spPr>
          <a:xfrm>
            <a:off x="638735" y="1628800"/>
            <a:ext cx="7886700" cy="4351338"/>
          </a:xfrm>
        </p:spPr>
        <p:txBody>
          <a:bodyPr>
            <a:normAutofit/>
          </a:bodyPr>
          <a:lstStyle/>
          <a:p>
            <a:pPr marL="457200" indent="-457200" algn="just">
              <a:buFont typeface="Arial" panose="020B0604020202020204" pitchFamily="34" charset="0"/>
              <a:buChar char="•"/>
            </a:pPr>
            <a:r>
              <a:rPr lang="pt-BR" sz="2400" dirty="0">
                <a:latin typeface="Times New Roman" panose="02020603050405020304" pitchFamily="18" charset="0"/>
                <a:cs typeface="Times New Roman" panose="02020603050405020304" pitchFamily="18" charset="0"/>
              </a:rPr>
              <a:t>Grão úmido (GU) </a:t>
            </a:r>
            <a:r>
              <a:rPr lang="pt-BR" sz="2400" dirty="0" err="1" smtClean="0">
                <a:latin typeface="Times New Roman" panose="02020603050405020304" pitchFamily="18" charset="0"/>
                <a:cs typeface="Times New Roman" panose="02020603050405020304" pitchFamily="18" charset="0"/>
              </a:rPr>
              <a:t>vs</a:t>
            </a:r>
            <a:r>
              <a:rPr lang="pt-BR" sz="2400" dirty="0" smtClean="0">
                <a:latin typeface="Times New Roman" panose="02020603050405020304" pitchFamily="18" charset="0"/>
                <a:cs typeface="Times New Roman" panose="02020603050405020304" pitchFamily="18" charset="0"/>
              </a:rPr>
              <a:t> </a:t>
            </a:r>
            <a:r>
              <a:rPr lang="pt-BR" sz="2400" dirty="0">
                <a:latin typeface="Times New Roman" panose="02020603050405020304" pitchFamily="18" charset="0"/>
                <a:cs typeface="Times New Roman" panose="02020603050405020304" pitchFamily="18" charset="0"/>
              </a:rPr>
              <a:t>reconstituído (GR)</a:t>
            </a:r>
            <a:r>
              <a:rPr lang="en-US" sz="2400" dirty="0">
                <a:latin typeface="Times New Roman" panose="02020603050405020304" pitchFamily="18" charset="0"/>
                <a:cs typeface="Times New Roman" panose="02020603050405020304" pitchFamily="18" charset="0"/>
              </a:rPr>
              <a:t>: 33% </a:t>
            </a:r>
            <a:r>
              <a:rPr lang="en-US" sz="2400" dirty="0" err="1">
                <a:latin typeface="Times New Roman" panose="02020603050405020304" pitchFamily="18" charset="0"/>
                <a:cs typeface="Times New Roman" panose="02020603050405020304" pitchFamily="18" charset="0"/>
              </a:rPr>
              <a:t>umidade</a:t>
            </a:r>
            <a:endParaRPr lang="pt-BR" sz="24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pt-BR" sz="2400" dirty="0">
                <a:latin typeface="Times New Roman" panose="02020603050405020304" pitchFamily="18" charset="0"/>
                <a:cs typeface="Times New Roman" panose="02020603050405020304" pitchFamily="18" charset="0"/>
              </a:rPr>
              <a:t>Armazenamento: 90 dias</a:t>
            </a:r>
          </a:p>
          <a:p>
            <a:pPr marL="457200" indent="-457200" algn="just">
              <a:buFont typeface="Arial" panose="020B0604020202020204" pitchFamily="34" charset="0"/>
              <a:buChar char="•"/>
            </a:pPr>
            <a:r>
              <a:rPr lang="pt-BR" sz="2400" dirty="0">
                <a:latin typeface="Times New Roman" panose="02020603050405020304" pitchFamily="18" charset="0"/>
                <a:cs typeface="Times New Roman" panose="02020603050405020304" pitchFamily="18" charset="0"/>
              </a:rPr>
              <a:t>Benzoato de sódio</a:t>
            </a:r>
            <a:r>
              <a:rPr lang="en-US" sz="2400" dirty="0">
                <a:latin typeface="Times New Roman" panose="02020603050405020304" pitchFamily="18" charset="0"/>
                <a:cs typeface="Times New Roman" panose="02020603050405020304" pitchFamily="18" charset="0"/>
              </a:rPr>
              <a:t>: 0.2 %</a:t>
            </a:r>
          </a:p>
          <a:p>
            <a:pPr marL="457200" indent="-457200" algn="jus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Tratamentos</a:t>
            </a:r>
            <a:r>
              <a:rPr lang="en-US" sz="2400" dirty="0">
                <a:latin typeface="Times New Roman" panose="02020603050405020304" pitchFamily="18" charset="0"/>
                <a:cs typeface="Times New Roman" panose="02020603050405020304" pitchFamily="18" charset="0"/>
              </a:rPr>
              <a:t>: GU</a:t>
            </a:r>
          </a:p>
          <a:p>
            <a:pPr marL="0" indent="0" algn="just">
              <a:buNone/>
            </a:pPr>
            <a:r>
              <a:rPr lang="en-US" sz="2400" dirty="0">
                <a:latin typeface="Times New Roman" panose="02020603050405020304" pitchFamily="18" charset="0"/>
                <a:cs typeface="Times New Roman" panose="02020603050405020304" pitchFamily="18" charset="0"/>
              </a:rPr>
              <a:t>		    GU +</a:t>
            </a:r>
            <a:r>
              <a:rPr lang="en-US" sz="2400" dirty="0" err="1">
                <a:latin typeface="Times New Roman" panose="02020603050405020304" pitchFamily="18" charset="0"/>
                <a:cs typeface="Times New Roman" panose="02020603050405020304" pitchFamily="18" charset="0"/>
              </a:rPr>
              <a:t>benzoato</a:t>
            </a:r>
            <a:endParaRPr lang="en-US" sz="2400" dirty="0">
              <a:latin typeface="Times New Roman" panose="02020603050405020304" pitchFamily="18" charset="0"/>
              <a:cs typeface="Times New Roman" panose="02020603050405020304" pitchFamily="18" charset="0"/>
            </a:endParaRPr>
          </a:p>
          <a:p>
            <a:pPr marL="0" indent="0" algn="just">
              <a:buNone/>
            </a:pPr>
            <a:r>
              <a:rPr lang="en-US" sz="2400" dirty="0">
                <a:latin typeface="Times New Roman" panose="02020603050405020304" pitchFamily="18" charset="0"/>
                <a:cs typeface="Times New Roman" panose="02020603050405020304" pitchFamily="18" charset="0"/>
              </a:rPr>
              <a:t>		    GR </a:t>
            </a:r>
          </a:p>
          <a:p>
            <a:pPr marL="0" indent="0"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GR+benzoato</a:t>
            </a:r>
            <a:endParaRPr lang="en-US" sz="24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24 </a:t>
            </a:r>
            <a:r>
              <a:rPr lang="en-US" sz="2400" dirty="0" err="1">
                <a:latin typeface="Times New Roman" panose="02020603050405020304" pitchFamily="18" charset="0"/>
                <a:cs typeface="Times New Roman" panose="02020603050405020304" pitchFamily="18" charset="0"/>
              </a:rPr>
              <a:t>vacas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holandesas</a:t>
            </a:r>
            <a:endParaRPr lang="en-US" sz="24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pt-BR" sz="2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417375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descr="Resultado de imagem para 3º Simpósio Internacional de Vitaminas e Tecnologias - ISVIT”">
            <a:extLst>
              <a:ext uri="{FF2B5EF4-FFF2-40B4-BE49-F238E27FC236}">
                <a16:creationId xmlns:a16="http://schemas.microsoft.com/office/drawing/2014/main" xmlns="" id="{7B326886-49C8-469F-95D5-BC65D7CC95D7}"/>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5" name="Agrupar 33">
            <a:extLst>
              <a:ext uri="{FF2B5EF4-FFF2-40B4-BE49-F238E27FC236}">
                <a16:creationId xmlns:a16="http://schemas.microsoft.com/office/drawing/2014/main" xmlns="" id="{24D960D1-A5A4-4A82-BA9F-F093CAEF5C0A}"/>
              </a:ext>
            </a:extLst>
          </p:cNvPr>
          <p:cNvGrpSpPr/>
          <p:nvPr/>
        </p:nvGrpSpPr>
        <p:grpSpPr>
          <a:xfrm>
            <a:off x="331620" y="214220"/>
            <a:ext cx="8480759" cy="801858"/>
            <a:chOff x="388808" y="225084"/>
            <a:chExt cx="11307678" cy="1069144"/>
          </a:xfrm>
          <a:solidFill>
            <a:schemeClr val="accent3"/>
          </a:solidFill>
        </p:grpSpPr>
        <p:sp>
          <p:nvSpPr>
            <p:cNvPr id="16" name="Retângulo: Cantos Diagonais Arredondados 35">
              <a:extLst>
                <a:ext uri="{FF2B5EF4-FFF2-40B4-BE49-F238E27FC236}">
                  <a16:creationId xmlns:a16="http://schemas.microsoft.com/office/drawing/2014/main" xmlns="" id="{70C5885A-4771-4601-9D0A-116ECBFF13E2}"/>
                </a:ext>
              </a:extLst>
            </p:cNvPr>
            <p:cNvSpPr/>
            <p:nvPr/>
          </p:nvSpPr>
          <p:spPr>
            <a:xfrm>
              <a:off x="1406769" y="225084"/>
              <a:ext cx="9144000" cy="1069144"/>
            </a:xfrm>
            <a:prstGeom prst="round2DiagRect">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7" name="Imagem 36">
              <a:extLst>
                <a:ext uri="{FF2B5EF4-FFF2-40B4-BE49-F238E27FC236}">
                  <a16:creationId xmlns:a16="http://schemas.microsoft.com/office/drawing/2014/main" xmlns="" id="{E46A7E57-FEBF-4749-837D-2009D1747CE6}"/>
                </a:ext>
              </a:extLst>
            </p:cNvPr>
            <p:cNvPicPr>
              <a:picLocks noChangeAspect="1"/>
            </p:cNvPicPr>
            <p:nvPr/>
          </p:nvPicPr>
          <p:blipFill>
            <a:blip r:embed="rId3"/>
            <a:stretch>
              <a:fillRect/>
            </a:stretch>
          </p:blipFill>
          <p:spPr>
            <a:xfrm>
              <a:off x="388808" y="225084"/>
              <a:ext cx="767736" cy="1069144"/>
            </a:xfrm>
            <a:prstGeom prst="rect">
              <a:avLst/>
            </a:prstGeom>
            <a:grpFill/>
          </p:spPr>
        </p:pic>
        <p:pic>
          <p:nvPicPr>
            <p:cNvPr id="18" name="Picture 2" descr="C:\Users\Joao Daniel\Downloads\QCF_USA.jpg">
              <a:extLst>
                <a:ext uri="{FF2B5EF4-FFF2-40B4-BE49-F238E27FC236}">
                  <a16:creationId xmlns:a16="http://schemas.microsoft.com/office/drawing/2014/main" xmlns="" id="{21D1F95C-3E46-4C11-A9E9-211EA8A2283C}"/>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grpFill/>
            <a:ln>
              <a:noFill/>
            </a:ln>
            <a:effectLst/>
          </p:spPr>
        </p:pic>
        <p:sp>
          <p:nvSpPr>
            <p:cNvPr id="19" name="CaixaDeTexto 40">
              <a:extLst>
                <a:ext uri="{FF2B5EF4-FFF2-40B4-BE49-F238E27FC236}">
                  <a16:creationId xmlns:a16="http://schemas.microsoft.com/office/drawing/2014/main" xmlns="" id="{1AC68E6E-A309-4280-9BD2-471B0032964D}"/>
                </a:ext>
              </a:extLst>
            </p:cNvPr>
            <p:cNvSpPr txBox="1"/>
            <p:nvPr/>
          </p:nvSpPr>
          <p:spPr>
            <a:xfrm>
              <a:off x="1674055" y="301612"/>
              <a:ext cx="8679767" cy="800219"/>
            </a:xfrm>
            <a:prstGeom prst="rect">
              <a:avLst/>
            </a:prstGeom>
            <a:grp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6" name="Rectangle 4"/>
          <p:cNvSpPr>
            <a:spLocks noChangeArrowheads="1"/>
          </p:cNvSpPr>
          <p:nvPr/>
        </p:nvSpPr>
        <p:spPr bwMode="auto">
          <a:xfrm>
            <a:off x="-96289" y="275775"/>
            <a:ext cx="9144000"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a:solidFill>
                  <a:srgbClr val="FFFFFF"/>
                </a:solidFill>
              </a:rPr>
              <a:t>Proteína solúvel, %PB</a:t>
            </a:r>
            <a:endParaRPr lang="en-US" sz="3200" b="1" dirty="0">
              <a:solidFill>
                <a:srgbClr val="FFFFFF"/>
              </a:solidFill>
            </a:endParaRPr>
          </a:p>
        </p:txBody>
      </p:sp>
      <p:graphicFrame>
        <p:nvGraphicFramePr>
          <p:cNvPr id="12" name="Chart 11">
            <a:extLst>
              <a:ext uri="{FF2B5EF4-FFF2-40B4-BE49-F238E27FC236}">
                <a16:creationId xmlns:a16="http://schemas.microsoft.com/office/drawing/2014/main" xmlns="" id="{35A7659C-D997-4CF1-AC60-038D50B11ACB}"/>
              </a:ext>
            </a:extLst>
          </p:cNvPr>
          <p:cNvGraphicFramePr>
            <a:graphicFrameLocks/>
          </p:cNvGraphicFramePr>
          <p:nvPr>
            <p:extLst/>
          </p:nvPr>
        </p:nvGraphicFramePr>
        <p:xfrm>
          <a:off x="911202" y="1412776"/>
          <a:ext cx="7221516" cy="3528392"/>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xmlns="" id="{00D7BD9C-F263-4245-8E39-59C0646A520C}"/>
              </a:ext>
            </a:extLst>
          </p:cNvPr>
          <p:cNvSpPr txBox="1"/>
          <p:nvPr/>
        </p:nvSpPr>
        <p:spPr>
          <a:xfrm>
            <a:off x="4942266" y="5229200"/>
            <a:ext cx="3528392" cy="338554"/>
          </a:xfrm>
          <a:prstGeom prst="rect">
            <a:avLst/>
          </a:prstGeom>
          <a:noFill/>
        </p:spPr>
        <p:txBody>
          <a:bodyPr wrap="square" rtlCol="0">
            <a:spAutoFit/>
          </a:bodyPr>
          <a:lstStyle/>
          <a:p>
            <a:pPr algn="r"/>
            <a:r>
              <a:rPr lang="en-US" sz="1600" b="1" dirty="0" err="1"/>
              <a:t>Gritti</a:t>
            </a:r>
            <a:r>
              <a:rPr lang="en-US" sz="1600" b="1" dirty="0"/>
              <a:t> (2020 dados </a:t>
            </a:r>
            <a:r>
              <a:rPr lang="en-US" sz="1600" b="1" dirty="0" err="1"/>
              <a:t>não</a:t>
            </a:r>
            <a:r>
              <a:rPr lang="en-US" sz="1600" b="1" dirty="0"/>
              <a:t> </a:t>
            </a:r>
            <a:r>
              <a:rPr lang="en-US" sz="1600" b="1" dirty="0" err="1"/>
              <a:t>publicados</a:t>
            </a:r>
            <a:r>
              <a:rPr lang="en-US" sz="1600" b="1" dirty="0"/>
              <a:t>)</a:t>
            </a:r>
          </a:p>
        </p:txBody>
      </p:sp>
    </p:spTree>
    <p:extLst>
      <p:ext uri="{BB962C8B-B14F-4D97-AF65-F5344CB8AC3E}">
        <p14:creationId xmlns:p14="http://schemas.microsoft.com/office/powerpoint/2010/main" val="41573235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descr="Resultado de imagem para 3º Simpósio Internacional de Vitaminas e Tecnologias - ISVIT”">
            <a:extLst>
              <a:ext uri="{FF2B5EF4-FFF2-40B4-BE49-F238E27FC236}">
                <a16:creationId xmlns:a16="http://schemas.microsoft.com/office/drawing/2014/main" xmlns="" id="{7B326886-49C8-469F-95D5-BC65D7CC95D7}"/>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5" name="Agrupar 33">
            <a:extLst>
              <a:ext uri="{FF2B5EF4-FFF2-40B4-BE49-F238E27FC236}">
                <a16:creationId xmlns:a16="http://schemas.microsoft.com/office/drawing/2014/main" xmlns="" id="{24D960D1-A5A4-4A82-BA9F-F093CAEF5C0A}"/>
              </a:ext>
            </a:extLst>
          </p:cNvPr>
          <p:cNvGrpSpPr/>
          <p:nvPr/>
        </p:nvGrpSpPr>
        <p:grpSpPr>
          <a:xfrm>
            <a:off x="331620" y="214220"/>
            <a:ext cx="8480759" cy="801858"/>
            <a:chOff x="388808" y="225084"/>
            <a:chExt cx="11307678" cy="1069144"/>
          </a:xfrm>
          <a:solidFill>
            <a:schemeClr val="accent3"/>
          </a:solidFill>
        </p:grpSpPr>
        <p:sp>
          <p:nvSpPr>
            <p:cNvPr id="16" name="Retângulo: Cantos Diagonais Arredondados 35">
              <a:extLst>
                <a:ext uri="{FF2B5EF4-FFF2-40B4-BE49-F238E27FC236}">
                  <a16:creationId xmlns:a16="http://schemas.microsoft.com/office/drawing/2014/main" xmlns="" id="{70C5885A-4771-4601-9D0A-116ECBFF13E2}"/>
                </a:ext>
              </a:extLst>
            </p:cNvPr>
            <p:cNvSpPr/>
            <p:nvPr/>
          </p:nvSpPr>
          <p:spPr>
            <a:xfrm>
              <a:off x="1406769" y="225084"/>
              <a:ext cx="9144000" cy="1069144"/>
            </a:xfrm>
            <a:prstGeom prst="round2DiagRect">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7" name="Imagem 36">
              <a:extLst>
                <a:ext uri="{FF2B5EF4-FFF2-40B4-BE49-F238E27FC236}">
                  <a16:creationId xmlns:a16="http://schemas.microsoft.com/office/drawing/2014/main" xmlns="" id="{E46A7E57-FEBF-4749-837D-2009D1747CE6}"/>
                </a:ext>
              </a:extLst>
            </p:cNvPr>
            <p:cNvPicPr>
              <a:picLocks noChangeAspect="1"/>
            </p:cNvPicPr>
            <p:nvPr/>
          </p:nvPicPr>
          <p:blipFill>
            <a:blip r:embed="rId3"/>
            <a:stretch>
              <a:fillRect/>
            </a:stretch>
          </p:blipFill>
          <p:spPr>
            <a:xfrm>
              <a:off x="388808" y="225084"/>
              <a:ext cx="767736" cy="1069144"/>
            </a:xfrm>
            <a:prstGeom prst="rect">
              <a:avLst/>
            </a:prstGeom>
            <a:grpFill/>
          </p:spPr>
        </p:pic>
        <p:pic>
          <p:nvPicPr>
            <p:cNvPr id="18" name="Picture 2" descr="C:\Users\Joao Daniel\Downloads\QCF_USA.jpg">
              <a:extLst>
                <a:ext uri="{FF2B5EF4-FFF2-40B4-BE49-F238E27FC236}">
                  <a16:creationId xmlns:a16="http://schemas.microsoft.com/office/drawing/2014/main" xmlns="" id="{21D1F95C-3E46-4C11-A9E9-211EA8A2283C}"/>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grpFill/>
            <a:ln>
              <a:noFill/>
            </a:ln>
            <a:effectLst/>
          </p:spPr>
        </p:pic>
        <p:sp>
          <p:nvSpPr>
            <p:cNvPr id="19" name="CaixaDeTexto 40">
              <a:extLst>
                <a:ext uri="{FF2B5EF4-FFF2-40B4-BE49-F238E27FC236}">
                  <a16:creationId xmlns:a16="http://schemas.microsoft.com/office/drawing/2014/main" xmlns="" id="{1AC68E6E-A309-4280-9BD2-471B0032964D}"/>
                </a:ext>
              </a:extLst>
            </p:cNvPr>
            <p:cNvSpPr txBox="1"/>
            <p:nvPr/>
          </p:nvSpPr>
          <p:spPr>
            <a:xfrm>
              <a:off x="1674055" y="301612"/>
              <a:ext cx="8679767" cy="800219"/>
            </a:xfrm>
            <a:prstGeom prst="rect">
              <a:avLst/>
            </a:prstGeom>
            <a:grp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6" name="Rectangle 4"/>
          <p:cNvSpPr>
            <a:spLocks noChangeArrowheads="1"/>
          </p:cNvSpPr>
          <p:nvPr/>
        </p:nvSpPr>
        <p:spPr bwMode="auto">
          <a:xfrm>
            <a:off x="-96289" y="275775"/>
            <a:ext cx="9144000"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a:solidFill>
                  <a:srgbClr val="FFFFFF"/>
                </a:solidFill>
              </a:rPr>
              <a:t>Consumo, kg/d</a:t>
            </a:r>
            <a:endParaRPr lang="en-US" sz="3200" b="1" dirty="0">
              <a:solidFill>
                <a:srgbClr val="FFFFFF"/>
              </a:solidFill>
            </a:endParaRPr>
          </a:p>
        </p:txBody>
      </p:sp>
      <p:graphicFrame>
        <p:nvGraphicFramePr>
          <p:cNvPr id="10" name="Chart 9">
            <a:extLst>
              <a:ext uri="{FF2B5EF4-FFF2-40B4-BE49-F238E27FC236}">
                <a16:creationId xmlns:a16="http://schemas.microsoft.com/office/drawing/2014/main" xmlns="" id="{DD557EE6-0B14-44FE-B396-9AA195CC2F66}"/>
              </a:ext>
            </a:extLst>
          </p:cNvPr>
          <p:cNvGraphicFramePr>
            <a:graphicFrameLocks/>
          </p:cNvGraphicFramePr>
          <p:nvPr>
            <p:extLst/>
          </p:nvPr>
        </p:nvGraphicFramePr>
        <p:xfrm>
          <a:off x="683568" y="1268760"/>
          <a:ext cx="7445370" cy="3672408"/>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4">
            <a:extLst>
              <a:ext uri="{FF2B5EF4-FFF2-40B4-BE49-F238E27FC236}">
                <a16:creationId xmlns:a16="http://schemas.microsoft.com/office/drawing/2014/main" xmlns="" id="{00D7BD9C-F263-4245-8E39-59C0646A520C}"/>
              </a:ext>
            </a:extLst>
          </p:cNvPr>
          <p:cNvSpPr txBox="1"/>
          <p:nvPr/>
        </p:nvSpPr>
        <p:spPr>
          <a:xfrm>
            <a:off x="4942266" y="5229200"/>
            <a:ext cx="3528392" cy="338554"/>
          </a:xfrm>
          <a:prstGeom prst="rect">
            <a:avLst/>
          </a:prstGeom>
          <a:noFill/>
        </p:spPr>
        <p:txBody>
          <a:bodyPr wrap="square" rtlCol="0">
            <a:spAutoFit/>
          </a:bodyPr>
          <a:lstStyle/>
          <a:p>
            <a:pPr algn="r"/>
            <a:r>
              <a:rPr lang="en-US" sz="1600" b="1" dirty="0" err="1"/>
              <a:t>Gritti</a:t>
            </a:r>
            <a:r>
              <a:rPr lang="en-US" sz="1600" b="1" dirty="0"/>
              <a:t> (2020 dados </a:t>
            </a:r>
            <a:r>
              <a:rPr lang="en-US" sz="1600" b="1" dirty="0" err="1"/>
              <a:t>não</a:t>
            </a:r>
            <a:r>
              <a:rPr lang="en-US" sz="1600" b="1" dirty="0"/>
              <a:t> </a:t>
            </a:r>
            <a:r>
              <a:rPr lang="en-US" sz="1600" b="1" dirty="0" err="1"/>
              <a:t>publicados</a:t>
            </a:r>
            <a:r>
              <a:rPr lang="en-US" sz="1600" b="1" dirty="0"/>
              <a:t>)</a:t>
            </a:r>
          </a:p>
        </p:txBody>
      </p:sp>
    </p:spTree>
    <p:extLst>
      <p:ext uri="{BB962C8B-B14F-4D97-AF65-F5344CB8AC3E}">
        <p14:creationId xmlns:p14="http://schemas.microsoft.com/office/powerpoint/2010/main" val="27787462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descr="Resultado de imagem para 3º Simpósio Internacional de Vitaminas e Tecnologias - ISVIT”">
            <a:extLst>
              <a:ext uri="{FF2B5EF4-FFF2-40B4-BE49-F238E27FC236}">
                <a16:creationId xmlns:a16="http://schemas.microsoft.com/office/drawing/2014/main" xmlns="" id="{7B326886-49C8-469F-95D5-BC65D7CC95D7}"/>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5" name="Agrupar 33">
            <a:extLst>
              <a:ext uri="{FF2B5EF4-FFF2-40B4-BE49-F238E27FC236}">
                <a16:creationId xmlns:a16="http://schemas.microsoft.com/office/drawing/2014/main" xmlns="" id="{24D960D1-A5A4-4A82-BA9F-F093CAEF5C0A}"/>
              </a:ext>
            </a:extLst>
          </p:cNvPr>
          <p:cNvGrpSpPr/>
          <p:nvPr/>
        </p:nvGrpSpPr>
        <p:grpSpPr>
          <a:xfrm>
            <a:off x="331620" y="214220"/>
            <a:ext cx="8480759" cy="801858"/>
            <a:chOff x="388808" y="225084"/>
            <a:chExt cx="11307678" cy="1069144"/>
          </a:xfrm>
        </p:grpSpPr>
        <p:sp>
          <p:nvSpPr>
            <p:cNvPr id="16" name="Retângulo: Cantos Diagonais Arredondados 35">
              <a:extLst>
                <a:ext uri="{FF2B5EF4-FFF2-40B4-BE49-F238E27FC236}">
                  <a16:creationId xmlns:a16="http://schemas.microsoft.com/office/drawing/2014/main" xmlns="" id="{70C5885A-4771-4601-9D0A-116ECBFF13E2}"/>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3200" b="1"/>
            </a:p>
          </p:txBody>
        </p:sp>
        <p:pic>
          <p:nvPicPr>
            <p:cNvPr id="17" name="Imagem 36">
              <a:extLst>
                <a:ext uri="{FF2B5EF4-FFF2-40B4-BE49-F238E27FC236}">
                  <a16:creationId xmlns:a16="http://schemas.microsoft.com/office/drawing/2014/main" xmlns="" id="{E46A7E57-FEBF-4749-837D-2009D1747CE6}"/>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8" name="Picture 2" descr="C:\Users\Joao Daniel\Downloads\QCF_USA.jpg">
              <a:extLst>
                <a:ext uri="{FF2B5EF4-FFF2-40B4-BE49-F238E27FC236}">
                  <a16:creationId xmlns:a16="http://schemas.microsoft.com/office/drawing/2014/main" xmlns="" id="{21D1F95C-3E46-4C11-A9E9-211EA8A2283C}"/>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9" name="CaixaDeTexto 40">
              <a:extLst>
                <a:ext uri="{FF2B5EF4-FFF2-40B4-BE49-F238E27FC236}">
                  <a16:creationId xmlns:a16="http://schemas.microsoft.com/office/drawing/2014/main" xmlns="" id="{1AC68E6E-A309-4280-9BD2-471B0032964D}"/>
                </a:ext>
              </a:extLst>
            </p:cNvPr>
            <p:cNvSpPr txBox="1"/>
            <p:nvPr/>
          </p:nvSpPr>
          <p:spPr>
            <a:xfrm>
              <a:off x="1674055" y="301612"/>
              <a:ext cx="8679767" cy="779700"/>
            </a:xfrm>
            <a:prstGeom prst="rect">
              <a:avLst/>
            </a:prstGeom>
            <a:noFill/>
          </p:spPr>
          <p:txBody>
            <a:bodyPr wrap="square" rtlCol="0">
              <a:spAutoFit/>
            </a:bodyPr>
            <a:lstStyle/>
            <a:p>
              <a:pPr algn="ctr"/>
              <a:endParaRPr lang="pt-BR" sz="3200" b="1" dirty="0">
                <a:solidFill>
                  <a:schemeClr val="bg1"/>
                </a:solidFill>
                <a:latin typeface="Georgia" panose="02040502050405020303" pitchFamily="18" charset="0"/>
              </a:endParaRPr>
            </a:p>
          </p:txBody>
        </p:sp>
      </p:grpSp>
      <p:sp>
        <p:nvSpPr>
          <p:cNvPr id="6" name="Rectangle 4"/>
          <p:cNvSpPr>
            <a:spLocks noChangeArrowheads="1"/>
          </p:cNvSpPr>
          <p:nvPr/>
        </p:nvSpPr>
        <p:spPr bwMode="auto">
          <a:xfrm>
            <a:off x="-96289" y="275775"/>
            <a:ext cx="9144000"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a:solidFill>
                  <a:srgbClr val="FFFFFF"/>
                </a:solidFill>
              </a:rPr>
              <a:t>Produção de Leite, kg/d</a:t>
            </a:r>
            <a:endParaRPr lang="en-US" sz="3200" b="1" dirty="0">
              <a:solidFill>
                <a:srgbClr val="FFFFFF"/>
              </a:solidFill>
            </a:endParaRPr>
          </a:p>
        </p:txBody>
      </p:sp>
      <p:graphicFrame>
        <p:nvGraphicFramePr>
          <p:cNvPr id="11" name="Chart 10">
            <a:extLst>
              <a:ext uri="{FF2B5EF4-FFF2-40B4-BE49-F238E27FC236}">
                <a16:creationId xmlns:a16="http://schemas.microsoft.com/office/drawing/2014/main" xmlns="" id="{21D3804D-8FD3-4784-BB0F-6A8294E600EC}"/>
              </a:ext>
            </a:extLst>
          </p:cNvPr>
          <p:cNvGraphicFramePr>
            <a:graphicFrameLocks/>
          </p:cNvGraphicFramePr>
          <p:nvPr>
            <p:extLst/>
          </p:nvPr>
        </p:nvGraphicFramePr>
        <p:xfrm>
          <a:off x="1187625" y="1196752"/>
          <a:ext cx="6765466" cy="3744416"/>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4">
            <a:extLst>
              <a:ext uri="{FF2B5EF4-FFF2-40B4-BE49-F238E27FC236}">
                <a16:creationId xmlns:a16="http://schemas.microsoft.com/office/drawing/2014/main" xmlns="" id="{00D7BD9C-F263-4245-8E39-59C0646A520C}"/>
              </a:ext>
            </a:extLst>
          </p:cNvPr>
          <p:cNvSpPr txBox="1"/>
          <p:nvPr/>
        </p:nvSpPr>
        <p:spPr>
          <a:xfrm>
            <a:off x="5004048" y="5157192"/>
            <a:ext cx="3528392" cy="338554"/>
          </a:xfrm>
          <a:prstGeom prst="rect">
            <a:avLst/>
          </a:prstGeom>
          <a:noFill/>
        </p:spPr>
        <p:txBody>
          <a:bodyPr wrap="square" rtlCol="0">
            <a:spAutoFit/>
          </a:bodyPr>
          <a:lstStyle/>
          <a:p>
            <a:pPr algn="r"/>
            <a:r>
              <a:rPr lang="en-US" sz="1600" b="1" dirty="0" err="1"/>
              <a:t>Gritti</a:t>
            </a:r>
            <a:r>
              <a:rPr lang="en-US" sz="1600" b="1" dirty="0"/>
              <a:t> (2020 dados </a:t>
            </a:r>
            <a:r>
              <a:rPr lang="en-US" sz="1600" b="1" dirty="0" err="1"/>
              <a:t>não</a:t>
            </a:r>
            <a:r>
              <a:rPr lang="en-US" sz="1600" b="1" dirty="0"/>
              <a:t> </a:t>
            </a:r>
            <a:r>
              <a:rPr lang="en-US" sz="1600" b="1" dirty="0" err="1"/>
              <a:t>publicados</a:t>
            </a:r>
            <a:r>
              <a:rPr lang="en-US" sz="1600" b="1" dirty="0"/>
              <a:t>)</a:t>
            </a:r>
          </a:p>
        </p:txBody>
      </p:sp>
    </p:spTree>
    <p:extLst>
      <p:ext uri="{BB962C8B-B14F-4D97-AF65-F5344CB8AC3E}">
        <p14:creationId xmlns:p14="http://schemas.microsoft.com/office/powerpoint/2010/main" val="32401676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descr="Resultado de imagem para 3º Simpósio Internacional de Vitaminas e Tecnologias - ISVIT”">
            <a:extLst>
              <a:ext uri="{FF2B5EF4-FFF2-40B4-BE49-F238E27FC236}">
                <a16:creationId xmlns:a16="http://schemas.microsoft.com/office/drawing/2014/main" xmlns="" id="{7B326886-49C8-469F-95D5-BC65D7CC95D7}"/>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5" name="Agrupar 33">
            <a:extLst>
              <a:ext uri="{FF2B5EF4-FFF2-40B4-BE49-F238E27FC236}">
                <a16:creationId xmlns:a16="http://schemas.microsoft.com/office/drawing/2014/main" xmlns="" id="{24D960D1-A5A4-4A82-BA9F-F093CAEF5C0A}"/>
              </a:ext>
            </a:extLst>
          </p:cNvPr>
          <p:cNvGrpSpPr/>
          <p:nvPr/>
        </p:nvGrpSpPr>
        <p:grpSpPr>
          <a:xfrm>
            <a:off x="331620" y="214220"/>
            <a:ext cx="8480759" cy="801858"/>
            <a:chOff x="388808" y="225084"/>
            <a:chExt cx="11307678" cy="1069144"/>
          </a:xfrm>
        </p:grpSpPr>
        <p:sp>
          <p:nvSpPr>
            <p:cNvPr id="16" name="Retângulo: Cantos Diagonais Arredondados 35">
              <a:extLst>
                <a:ext uri="{FF2B5EF4-FFF2-40B4-BE49-F238E27FC236}">
                  <a16:creationId xmlns:a16="http://schemas.microsoft.com/office/drawing/2014/main" xmlns="" id="{70C5885A-4771-4601-9D0A-116ECBFF13E2}"/>
                </a:ext>
              </a:extLst>
            </p:cNvPr>
            <p:cNvSpPr/>
            <p:nvPr/>
          </p:nvSpPr>
          <p:spPr>
            <a:xfrm>
              <a:off x="1406769" y="225084"/>
              <a:ext cx="9144000" cy="1069144"/>
            </a:xfrm>
            <a:prstGeom prst="round2DiagRect">
              <a:avLst/>
            </a:prstGeom>
            <a:solidFill>
              <a:schemeClr val="accent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7" name="Imagem 36">
              <a:extLst>
                <a:ext uri="{FF2B5EF4-FFF2-40B4-BE49-F238E27FC236}">
                  <a16:creationId xmlns:a16="http://schemas.microsoft.com/office/drawing/2014/main" xmlns="" id="{E46A7E57-FEBF-4749-837D-2009D1747CE6}"/>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8" name="Picture 2" descr="C:\Users\Joao Daniel\Downloads\QCF_USA.jpg">
              <a:extLst>
                <a:ext uri="{FF2B5EF4-FFF2-40B4-BE49-F238E27FC236}">
                  <a16:creationId xmlns:a16="http://schemas.microsoft.com/office/drawing/2014/main" xmlns="" id="{21D1F95C-3E46-4C11-A9E9-211EA8A2283C}"/>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9" name="CaixaDeTexto 40">
              <a:extLst>
                <a:ext uri="{FF2B5EF4-FFF2-40B4-BE49-F238E27FC236}">
                  <a16:creationId xmlns:a16="http://schemas.microsoft.com/office/drawing/2014/main" xmlns="" id="{1AC68E6E-A309-4280-9BD2-471B0032964D}"/>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6" name="Rectangle 4"/>
          <p:cNvSpPr>
            <a:spLocks noChangeArrowheads="1"/>
          </p:cNvSpPr>
          <p:nvPr/>
        </p:nvSpPr>
        <p:spPr bwMode="auto">
          <a:xfrm>
            <a:off x="-96289" y="275775"/>
            <a:ext cx="9144000"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a:solidFill>
                  <a:srgbClr val="FFFFFF"/>
                </a:solidFill>
              </a:rPr>
              <a:t>Eficiência alimentar</a:t>
            </a:r>
            <a:endParaRPr lang="en-US" sz="3200" b="1" dirty="0">
              <a:solidFill>
                <a:srgbClr val="FFFFFF"/>
              </a:solidFill>
            </a:endParaRPr>
          </a:p>
        </p:txBody>
      </p:sp>
      <p:graphicFrame>
        <p:nvGraphicFramePr>
          <p:cNvPr id="12" name="Chart 11">
            <a:extLst>
              <a:ext uri="{FF2B5EF4-FFF2-40B4-BE49-F238E27FC236}">
                <a16:creationId xmlns:a16="http://schemas.microsoft.com/office/drawing/2014/main" xmlns="" id="{C93406AC-222B-4318-A468-2F50A3EE95C8}"/>
              </a:ext>
            </a:extLst>
          </p:cNvPr>
          <p:cNvGraphicFramePr>
            <a:graphicFrameLocks/>
          </p:cNvGraphicFramePr>
          <p:nvPr>
            <p:extLst/>
          </p:nvPr>
        </p:nvGraphicFramePr>
        <p:xfrm>
          <a:off x="1277318" y="1268760"/>
          <a:ext cx="6480720" cy="3888432"/>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4">
            <a:extLst>
              <a:ext uri="{FF2B5EF4-FFF2-40B4-BE49-F238E27FC236}">
                <a16:creationId xmlns:a16="http://schemas.microsoft.com/office/drawing/2014/main" xmlns="" id="{00D7BD9C-F263-4245-8E39-59C0646A520C}"/>
              </a:ext>
            </a:extLst>
          </p:cNvPr>
          <p:cNvSpPr txBox="1"/>
          <p:nvPr/>
        </p:nvSpPr>
        <p:spPr>
          <a:xfrm>
            <a:off x="4909886" y="5301208"/>
            <a:ext cx="3528392" cy="338554"/>
          </a:xfrm>
          <a:prstGeom prst="rect">
            <a:avLst/>
          </a:prstGeom>
          <a:noFill/>
        </p:spPr>
        <p:txBody>
          <a:bodyPr wrap="square" rtlCol="0">
            <a:spAutoFit/>
          </a:bodyPr>
          <a:lstStyle/>
          <a:p>
            <a:pPr algn="r"/>
            <a:r>
              <a:rPr lang="en-US" sz="1600" b="1" dirty="0" err="1"/>
              <a:t>Gritti</a:t>
            </a:r>
            <a:r>
              <a:rPr lang="en-US" sz="1600" b="1" dirty="0"/>
              <a:t> (2020 dados </a:t>
            </a:r>
            <a:r>
              <a:rPr lang="en-US" sz="1600" b="1" dirty="0" err="1"/>
              <a:t>não</a:t>
            </a:r>
            <a:r>
              <a:rPr lang="en-US" sz="1600" b="1" dirty="0"/>
              <a:t> </a:t>
            </a:r>
            <a:r>
              <a:rPr lang="en-US" sz="1600" b="1" dirty="0" err="1"/>
              <a:t>publicados</a:t>
            </a:r>
            <a:r>
              <a:rPr lang="en-US" sz="1600" b="1" dirty="0"/>
              <a:t>)</a:t>
            </a:r>
          </a:p>
        </p:txBody>
      </p:sp>
    </p:spTree>
    <p:extLst>
      <p:ext uri="{BB962C8B-B14F-4D97-AF65-F5344CB8AC3E}">
        <p14:creationId xmlns:p14="http://schemas.microsoft.com/office/powerpoint/2010/main" val="34147712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cstate="print"/>
          <a:srcRect/>
          <a:stretch>
            <a:fillRect/>
          </a:stretch>
        </p:blipFill>
        <p:spPr bwMode="auto">
          <a:xfrm>
            <a:off x="7064585" y="3967562"/>
            <a:ext cx="609298" cy="1510897"/>
          </a:xfrm>
          <a:prstGeom prst="rect">
            <a:avLst/>
          </a:prstGeom>
          <a:noFill/>
          <a:ln w="9525">
            <a:noFill/>
            <a:miter lim="800000"/>
            <a:headEnd/>
            <a:tailEnd/>
          </a:ln>
          <a:effectLst/>
        </p:spPr>
      </p:pic>
      <p:pic>
        <p:nvPicPr>
          <p:cNvPr id="4106" name="Picture 10"/>
          <p:cNvPicPr>
            <a:picLocks noChangeAspect="1" noChangeArrowheads="1"/>
          </p:cNvPicPr>
          <p:nvPr/>
        </p:nvPicPr>
        <p:blipFill>
          <a:blip r:embed="rId3" cstate="print"/>
          <a:srcRect/>
          <a:stretch>
            <a:fillRect/>
          </a:stretch>
        </p:blipFill>
        <p:spPr bwMode="auto">
          <a:xfrm>
            <a:off x="6122942" y="3539782"/>
            <a:ext cx="762000" cy="1052425"/>
          </a:xfrm>
          <a:prstGeom prst="rect">
            <a:avLst/>
          </a:prstGeom>
          <a:noFill/>
          <a:ln w="9525">
            <a:noFill/>
            <a:miter lim="800000"/>
            <a:headEnd/>
            <a:tailEnd/>
          </a:ln>
          <a:effectLst/>
        </p:spPr>
      </p:pic>
      <p:pic>
        <p:nvPicPr>
          <p:cNvPr id="4104" name="Picture 8"/>
          <p:cNvPicPr>
            <a:picLocks noChangeAspect="1" noChangeArrowheads="1"/>
          </p:cNvPicPr>
          <p:nvPr/>
        </p:nvPicPr>
        <p:blipFill>
          <a:blip r:embed="rId4" cstate="print"/>
          <a:srcRect/>
          <a:stretch>
            <a:fillRect/>
          </a:stretch>
        </p:blipFill>
        <p:spPr bwMode="auto">
          <a:xfrm rot="2954357">
            <a:off x="5684238" y="3427538"/>
            <a:ext cx="434465" cy="942057"/>
          </a:xfrm>
          <a:prstGeom prst="rect">
            <a:avLst/>
          </a:prstGeom>
          <a:noFill/>
          <a:ln w="9525">
            <a:noFill/>
            <a:miter lim="800000"/>
            <a:headEnd/>
            <a:tailEnd/>
          </a:ln>
        </p:spPr>
      </p:pic>
      <p:grpSp>
        <p:nvGrpSpPr>
          <p:cNvPr id="32" name="Grupo 31"/>
          <p:cNvGrpSpPr/>
          <p:nvPr/>
        </p:nvGrpSpPr>
        <p:grpSpPr>
          <a:xfrm>
            <a:off x="234462" y="1379542"/>
            <a:ext cx="1855200" cy="4633326"/>
            <a:chOff x="216024" y="1356821"/>
            <a:chExt cx="2411760" cy="5075274"/>
          </a:xfrm>
        </p:grpSpPr>
        <p:grpSp>
          <p:nvGrpSpPr>
            <p:cNvPr id="21" name="Grupo 20"/>
            <p:cNvGrpSpPr/>
            <p:nvPr/>
          </p:nvGrpSpPr>
          <p:grpSpPr>
            <a:xfrm>
              <a:off x="1331640" y="1776793"/>
              <a:ext cx="0" cy="4316503"/>
              <a:chOff x="1403648" y="1920809"/>
              <a:chExt cx="0" cy="4316503"/>
            </a:xfrm>
          </p:grpSpPr>
          <p:cxnSp>
            <p:nvCxnSpPr>
              <p:cNvPr id="12" name="Conector de seta reta 11"/>
              <p:cNvCxnSpPr/>
              <p:nvPr/>
            </p:nvCxnSpPr>
            <p:spPr>
              <a:xfrm flipV="1">
                <a:off x="1403648" y="1920809"/>
                <a:ext cx="0" cy="2016225"/>
              </a:xfrm>
              <a:prstGeom prst="straightConnector1">
                <a:avLst/>
              </a:prstGeom>
              <a:ln w="114300">
                <a:gradFill flip="none" rotWithShape="1">
                  <a:gsLst>
                    <a:gs pos="0">
                      <a:srgbClr val="92D050"/>
                    </a:gs>
                    <a:gs pos="50000">
                      <a:srgbClr val="FFFF00"/>
                    </a:gs>
                    <a:gs pos="100000">
                      <a:srgbClr val="FFC000"/>
                    </a:gs>
                  </a:gsLst>
                  <a:lin ang="5400000" scaled="0"/>
                  <a:tileRect/>
                </a:gradFill>
                <a:tailEnd type="arrow"/>
              </a:ln>
            </p:spPr>
            <p:style>
              <a:lnRef idx="1">
                <a:schemeClr val="accent1"/>
              </a:lnRef>
              <a:fillRef idx="0">
                <a:schemeClr val="accent1"/>
              </a:fillRef>
              <a:effectRef idx="0">
                <a:schemeClr val="accent1"/>
              </a:effectRef>
              <a:fontRef idx="minor">
                <a:schemeClr val="tx1"/>
              </a:fontRef>
            </p:style>
          </p:cxnSp>
          <p:cxnSp>
            <p:nvCxnSpPr>
              <p:cNvPr id="14" name="Conector de seta reta 13"/>
              <p:cNvCxnSpPr/>
              <p:nvPr/>
            </p:nvCxnSpPr>
            <p:spPr>
              <a:xfrm>
                <a:off x="1403648" y="3861048"/>
                <a:ext cx="0" cy="2376264"/>
              </a:xfrm>
              <a:prstGeom prst="straightConnector1">
                <a:avLst/>
              </a:prstGeom>
              <a:ln w="114300">
                <a:gradFill flip="none" rotWithShape="1">
                  <a:gsLst>
                    <a:gs pos="0">
                      <a:srgbClr val="92D050"/>
                    </a:gs>
                    <a:gs pos="50000">
                      <a:srgbClr val="006600"/>
                    </a:gs>
                    <a:gs pos="100000">
                      <a:srgbClr val="006600"/>
                    </a:gs>
                  </a:gsLst>
                  <a:lin ang="5400000" scaled="0"/>
                  <a:tileRect/>
                </a:gradFill>
                <a:tailEnd type="arrow"/>
              </a:ln>
            </p:spPr>
            <p:style>
              <a:lnRef idx="1">
                <a:schemeClr val="accent1"/>
              </a:lnRef>
              <a:fillRef idx="0">
                <a:schemeClr val="accent1"/>
              </a:fillRef>
              <a:effectRef idx="0">
                <a:schemeClr val="accent1"/>
              </a:effectRef>
              <a:fontRef idx="minor">
                <a:schemeClr val="tx1"/>
              </a:fontRef>
            </p:style>
          </p:cxnSp>
        </p:grpSp>
        <p:sp>
          <p:nvSpPr>
            <p:cNvPr id="19" name="CaixaDeTexto 18"/>
            <p:cNvSpPr txBox="1"/>
            <p:nvPr/>
          </p:nvSpPr>
          <p:spPr>
            <a:xfrm>
              <a:off x="216024" y="1356821"/>
              <a:ext cx="2411760" cy="464261"/>
            </a:xfrm>
            <a:prstGeom prst="rect">
              <a:avLst/>
            </a:prstGeom>
            <a:noFill/>
          </p:spPr>
          <p:txBody>
            <a:bodyPr wrap="square" rtlCol="0">
              <a:spAutoFit/>
            </a:bodyPr>
            <a:lstStyle/>
            <a:p>
              <a:r>
                <a:rPr lang="pt-BR" sz="2154" b="1" dirty="0">
                  <a:solidFill>
                    <a:srgbClr val="FFC000"/>
                  </a:solidFill>
                </a:rPr>
                <a:t>Concentrado</a:t>
              </a:r>
            </a:p>
          </p:txBody>
        </p:sp>
        <p:sp>
          <p:nvSpPr>
            <p:cNvPr id="20" name="CaixaDeTexto 19"/>
            <p:cNvSpPr txBox="1"/>
            <p:nvPr/>
          </p:nvSpPr>
          <p:spPr>
            <a:xfrm>
              <a:off x="467544" y="5967834"/>
              <a:ext cx="2160240" cy="464261"/>
            </a:xfrm>
            <a:prstGeom prst="rect">
              <a:avLst/>
            </a:prstGeom>
            <a:noFill/>
          </p:spPr>
          <p:txBody>
            <a:bodyPr wrap="square" rtlCol="0">
              <a:spAutoFit/>
            </a:bodyPr>
            <a:lstStyle/>
            <a:p>
              <a:r>
                <a:rPr lang="pt-BR" sz="2154" b="1" dirty="0">
                  <a:solidFill>
                    <a:srgbClr val="006600"/>
                  </a:solidFill>
                </a:rPr>
                <a:t>Volumoso</a:t>
              </a:r>
            </a:p>
          </p:txBody>
        </p:sp>
      </p:grpSp>
      <p:sp>
        <p:nvSpPr>
          <p:cNvPr id="22" name="CaixaDeTexto 21"/>
          <p:cNvSpPr txBox="1"/>
          <p:nvPr/>
        </p:nvSpPr>
        <p:spPr>
          <a:xfrm>
            <a:off x="1699846" y="1711888"/>
            <a:ext cx="1661723" cy="4495333"/>
          </a:xfrm>
          <a:prstGeom prst="rect">
            <a:avLst/>
          </a:prstGeom>
          <a:noFill/>
        </p:spPr>
        <p:txBody>
          <a:bodyPr wrap="square" rtlCol="0">
            <a:spAutoFit/>
          </a:bodyPr>
          <a:lstStyle/>
          <a:p>
            <a:r>
              <a:rPr lang="pt-BR" sz="1846" b="1" dirty="0"/>
              <a:t>Grão seco </a:t>
            </a:r>
          </a:p>
          <a:p>
            <a:endParaRPr lang="pt-BR" sz="1846" b="1" dirty="0"/>
          </a:p>
          <a:p>
            <a:r>
              <a:rPr lang="pt-BR" sz="1846" b="1" dirty="0"/>
              <a:t>Grão úmido e reidratado</a:t>
            </a:r>
          </a:p>
          <a:p>
            <a:endParaRPr lang="pt-BR" sz="1846" b="1" dirty="0"/>
          </a:p>
          <a:p>
            <a:r>
              <a:rPr lang="pt-BR" sz="1846" b="1" i="1" dirty="0" err="1"/>
              <a:t>Earlage</a:t>
            </a:r>
            <a:endParaRPr lang="pt-BR" sz="1846" b="1" i="1" dirty="0"/>
          </a:p>
          <a:p>
            <a:endParaRPr lang="pt-BR" sz="1846" b="1" dirty="0"/>
          </a:p>
          <a:p>
            <a:r>
              <a:rPr lang="pt-BR" sz="1846" b="1" i="1" dirty="0" err="1"/>
              <a:t>Snaplage</a:t>
            </a:r>
            <a:endParaRPr lang="pt-BR" sz="1846" b="1" i="1" dirty="0"/>
          </a:p>
          <a:p>
            <a:endParaRPr lang="pt-BR" sz="1846" b="1" dirty="0"/>
          </a:p>
          <a:p>
            <a:r>
              <a:rPr lang="pt-BR" sz="1846" b="1" i="1" dirty="0" err="1"/>
              <a:t>Toplage</a:t>
            </a:r>
            <a:endParaRPr lang="pt-BR" sz="1846" b="1" i="1" dirty="0"/>
          </a:p>
          <a:p>
            <a:endParaRPr lang="pt-BR" sz="1846" b="1" dirty="0"/>
          </a:p>
          <a:p>
            <a:r>
              <a:rPr lang="pt-BR" sz="1846" b="1" dirty="0"/>
              <a:t>Planta inteira</a:t>
            </a:r>
            <a:endParaRPr lang="pt-BR" sz="1846" b="1" i="1" dirty="0"/>
          </a:p>
          <a:p>
            <a:endParaRPr lang="pt-BR" sz="1846" b="1" dirty="0"/>
          </a:p>
          <a:p>
            <a:r>
              <a:rPr lang="pt-BR" sz="1846" b="1" i="1" dirty="0" err="1"/>
              <a:t>Stalklage</a:t>
            </a:r>
            <a:endParaRPr lang="pt-BR" sz="1846" b="1" i="1" dirty="0"/>
          </a:p>
          <a:p>
            <a:endParaRPr lang="pt-BR" sz="1385" dirty="0"/>
          </a:p>
          <a:p>
            <a:endParaRPr lang="pt-BR" sz="1385" dirty="0"/>
          </a:p>
        </p:txBody>
      </p:sp>
      <p:cxnSp>
        <p:nvCxnSpPr>
          <p:cNvPr id="25" name="Conector de seta reta 24"/>
          <p:cNvCxnSpPr>
            <a:cxnSpLocks/>
          </p:cNvCxnSpPr>
          <p:nvPr/>
        </p:nvCxnSpPr>
        <p:spPr>
          <a:xfrm>
            <a:off x="2930769" y="1933449"/>
            <a:ext cx="108732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onector de seta reta 25"/>
          <p:cNvCxnSpPr>
            <a:cxnSpLocks/>
          </p:cNvCxnSpPr>
          <p:nvPr/>
        </p:nvCxnSpPr>
        <p:spPr>
          <a:xfrm>
            <a:off x="3165231" y="2598138"/>
            <a:ext cx="11298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ector de seta reta 26"/>
          <p:cNvCxnSpPr>
            <a:cxnSpLocks/>
          </p:cNvCxnSpPr>
          <p:nvPr/>
        </p:nvCxnSpPr>
        <p:spPr>
          <a:xfrm>
            <a:off x="2637692" y="3318218"/>
            <a:ext cx="254360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a:cxnSpLocks/>
          </p:cNvCxnSpPr>
          <p:nvPr/>
        </p:nvCxnSpPr>
        <p:spPr>
          <a:xfrm>
            <a:off x="2754923" y="3872126"/>
            <a:ext cx="281411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ector de seta reta 28"/>
          <p:cNvCxnSpPr>
            <a:cxnSpLocks/>
          </p:cNvCxnSpPr>
          <p:nvPr/>
        </p:nvCxnSpPr>
        <p:spPr>
          <a:xfrm>
            <a:off x="2637692" y="4426034"/>
            <a:ext cx="359603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Conector de seta reta 29"/>
          <p:cNvCxnSpPr>
            <a:cxnSpLocks/>
          </p:cNvCxnSpPr>
          <p:nvPr/>
        </p:nvCxnSpPr>
        <p:spPr>
          <a:xfrm>
            <a:off x="3165231" y="5035332"/>
            <a:ext cx="378857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ector de seta reta 30"/>
          <p:cNvCxnSpPr>
            <a:cxnSpLocks/>
          </p:cNvCxnSpPr>
          <p:nvPr/>
        </p:nvCxnSpPr>
        <p:spPr>
          <a:xfrm>
            <a:off x="2754923" y="5589034"/>
            <a:ext cx="4586615" cy="2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2" descr="http://i.istockimg.com/file_thumbview_approve/27161002/5/stock-illustration-27161002-de-gr%C3%A3o-de-milho.jpg"/>
          <p:cNvPicPr>
            <a:picLocks noChangeAspect="1" noChangeArrowheads="1"/>
          </p:cNvPicPr>
          <p:nvPr/>
        </p:nvPicPr>
        <p:blipFill>
          <a:blip r:embed="rId5" cstate="print"/>
          <a:srcRect/>
          <a:stretch>
            <a:fillRect/>
          </a:stretch>
        </p:blipFill>
        <p:spPr bwMode="auto">
          <a:xfrm>
            <a:off x="4128874" y="1601105"/>
            <a:ext cx="443126" cy="627317"/>
          </a:xfrm>
          <a:prstGeom prst="rect">
            <a:avLst/>
          </a:prstGeom>
          <a:noFill/>
          <a:ln>
            <a:solidFill>
              <a:schemeClr val="tx1"/>
            </a:solidFill>
          </a:ln>
        </p:spPr>
      </p:pic>
      <p:grpSp>
        <p:nvGrpSpPr>
          <p:cNvPr id="38" name="Grupo 37"/>
          <p:cNvGrpSpPr/>
          <p:nvPr/>
        </p:nvGrpSpPr>
        <p:grpSpPr>
          <a:xfrm>
            <a:off x="4350437" y="2431968"/>
            <a:ext cx="1329378" cy="519885"/>
            <a:chOff x="4932040" y="2037425"/>
            <a:chExt cx="2016224" cy="843290"/>
          </a:xfrm>
        </p:grpSpPr>
        <p:pic>
          <p:nvPicPr>
            <p:cNvPr id="4099" name="Picture 3" descr="C:\Users\Pedro\AppData\Local\Microsoft\Windows\Temporary Internet Files\Content.IE5\RU4JSKEQ\gota de agua[1].JPG"/>
            <p:cNvPicPr>
              <a:picLocks noChangeAspect="1" noChangeArrowheads="1"/>
            </p:cNvPicPr>
            <p:nvPr/>
          </p:nvPicPr>
          <p:blipFill>
            <a:blip r:embed="rId6" cstate="print"/>
            <a:srcRect/>
            <a:stretch>
              <a:fillRect/>
            </a:stretch>
          </p:blipFill>
          <p:spPr bwMode="auto">
            <a:xfrm>
              <a:off x="6093681" y="2060849"/>
              <a:ext cx="854583" cy="819866"/>
            </a:xfrm>
            <a:prstGeom prst="rect">
              <a:avLst/>
            </a:prstGeom>
            <a:noFill/>
          </p:spPr>
        </p:pic>
        <p:pic>
          <p:nvPicPr>
            <p:cNvPr id="4098" name="Picture 2" descr="http://i.istockimg.com/file_thumbview_approve/27161002/5/stock-illustration-27161002-de-gr%C3%A3o-de-milho.jpg"/>
            <p:cNvPicPr>
              <a:picLocks noChangeAspect="1" noChangeArrowheads="1"/>
            </p:cNvPicPr>
            <p:nvPr/>
          </p:nvPicPr>
          <p:blipFill>
            <a:blip r:embed="rId5" cstate="print"/>
            <a:srcRect/>
            <a:stretch>
              <a:fillRect/>
            </a:stretch>
          </p:blipFill>
          <p:spPr bwMode="auto">
            <a:xfrm>
              <a:off x="4932040" y="2037425"/>
              <a:ext cx="576064" cy="815512"/>
            </a:xfrm>
            <a:prstGeom prst="rect">
              <a:avLst/>
            </a:prstGeom>
            <a:noFill/>
            <a:ln>
              <a:solidFill>
                <a:schemeClr val="tx1"/>
              </a:solidFill>
            </a:ln>
          </p:spPr>
        </p:pic>
        <p:sp>
          <p:nvSpPr>
            <p:cNvPr id="35" name="Mais 34"/>
            <p:cNvSpPr/>
            <p:nvPr/>
          </p:nvSpPr>
          <p:spPr>
            <a:xfrm>
              <a:off x="5673824" y="2226568"/>
              <a:ext cx="554360" cy="482352"/>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p>
          </p:txBody>
        </p:sp>
      </p:grpSp>
      <p:pic>
        <p:nvPicPr>
          <p:cNvPr id="4103" name="Picture 7"/>
          <p:cNvPicPr>
            <a:picLocks noChangeAspect="1" noChangeArrowheads="1"/>
          </p:cNvPicPr>
          <p:nvPr/>
        </p:nvPicPr>
        <p:blipFill>
          <a:blip r:embed="rId7" cstate="print"/>
          <a:srcRect/>
          <a:stretch>
            <a:fillRect/>
          </a:stretch>
        </p:blipFill>
        <p:spPr bwMode="auto">
          <a:xfrm rot="3159241">
            <a:off x="5348274" y="2891769"/>
            <a:ext cx="316605" cy="994778"/>
          </a:xfrm>
          <a:prstGeom prst="rect">
            <a:avLst/>
          </a:prstGeom>
          <a:noFill/>
          <a:ln w="9525">
            <a:noFill/>
            <a:miter lim="800000"/>
            <a:headEnd/>
            <a:tailEnd/>
          </a:ln>
        </p:spPr>
      </p:pic>
      <p:pic>
        <p:nvPicPr>
          <p:cNvPr id="4108" name="Picture 12"/>
          <p:cNvPicPr>
            <a:picLocks noChangeAspect="1" noChangeArrowheads="1"/>
          </p:cNvPicPr>
          <p:nvPr/>
        </p:nvPicPr>
        <p:blipFill>
          <a:blip r:embed="rId8" cstate="print"/>
          <a:srcRect/>
          <a:stretch>
            <a:fillRect/>
          </a:stretch>
        </p:blipFill>
        <p:spPr bwMode="auto">
          <a:xfrm>
            <a:off x="7508583" y="4992286"/>
            <a:ext cx="608426" cy="1040080"/>
          </a:xfrm>
          <a:prstGeom prst="rect">
            <a:avLst/>
          </a:prstGeom>
          <a:noFill/>
          <a:ln w="9525">
            <a:noFill/>
            <a:miter lim="800000"/>
            <a:headEnd/>
            <a:tailEnd/>
          </a:ln>
          <a:effectLst/>
        </p:spPr>
      </p:pic>
      <p:sp>
        <p:nvSpPr>
          <p:cNvPr id="39" name="Mais 38"/>
          <p:cNvSpPr/>
          <p:nvPr/>
        </p:nvSpPr>
        <p:spPr>
          <a:xfrm>
            <a:off x="6676849" y="4005611"/>
            <a:ext cx="221563" cy="198861"/>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p>
        </p:txBody>
      </p:sp>
      <p:pic>
        <p:nvPicPr>
          <p:cNvPr id="40" name="Picture 8"/>
          <p:cNvPicPr>
            <a:picLocks noChangeAspect="1" noChangeArrowheads="1"/>
          </p:cNvPicPr>
          <p:nvPr/>
        </p:nvPicPr>
        <p:blipFill>
          <a:blip r:embed="rId4" cstate="print"/>
          <a:srcRect/>
          <a:stretch>
            <a:fillRect/>
          </a:stretch>
        </p:blipFill>
        <p:spPr bwMode="auto">
          <a:xfrm rot="2954357">
            <a:off x="6951756" y="3950802"/>
            <a:ext cx="167892" cy="364045"/>
          </a:xfrm>
          <a:prstGeom prst="rect">
            <a:avLst/>
          </a:prstGeom>
          <a:noFill/>
          <a:ln w="9525">
            <a:noFill/>
            <a:miter lim="800000"/>
            <a:headEnd/>
            <a:tailEnd/>
          </a:ln>
        </p:spPr>
      </p:pic>
      <p:sp>
        <p:nvSpPr>
          <p:cNvPr id="34" name="Título 1">
            <a:extLst>
              <a:ext uri="{FF2B5EF4-FFF2-40B4-BE49-F238E27FC236}">
                <a16:creationId xmlns="" xmlns:a16="http://schemas.microsoft.com/office/drawing/2014/main" id="{FB1C57F6-3DED-45CE-AE56-5CEB25CC6193}"/>
              </a:ext>
            </a:extLst>
          </p:cNvPr>
          <p:cNvSpPr txBox="1">
            <a:spLocks/>
          </p:cNvSpPr>
          <p:nvPr/>
        </p:nvSpPr>
        <p:spPr>
          <a:xfrm>
            <a:off x="457200" y="1002568"/>
            <a:ext cx="8229600" cy="87923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077" b="1" dirty="0">
                <a:latin typeface="Comic Sans MS" panose="030F0702030302020204" pitchFamily="66" charset="0"/>
              </a:rPr>
              <a:t>Tipos de silagens - milho</a:t>
            </a:r>
          </a:p>
        </p:txBody>
      </p:sp>
      <p:sp>
        <p:nvSpPr>
          <p:cNvPr id="37" name="Seta para a Direita 36"/>
          <p:cNvSpPr/>
          <p:nvPr/>
        </p:nvSpPr>
        <p:spPr>
          <a:xfrm rot="1805278">
            <a:off x="168193" y="1890526"/>
            <a:ext cx="1575415" cy="60100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solidFill>
                <a:srgbClr val="FF0000"/>
              </a:solidFill>
            </a:endParaRPr>
          </a:p>
        </p:txBody>
      </p:sp>
      <p:pic>
        <p:nvPicPr>
          <p:cNvPr id="41" name="Imagem 40">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6" descr="http://www.zootecnia.esalq.usp.br/sites/default/files/styles/noticia_largura_150/public/labnussiolog.jpg?itok=aF5hjhV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1797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8888" y="2492896"/>
            <a:ext cx="8229600" cy="1143000"/>
          </a:xfrm>
        </p:spPr>
        <p:txBody>
          <a:bodyPr/>
          <a:lstStyle/>
          <a:p>
            <a:pPr algn="ctr"/>
            <a:r>
              <a:rPr lang="pt-BR" b="1" dirty="0" smtClean="0">
                <a:solidFill>
                  <a:schemeClr val="tx1"/>
                </a:solidFill>
                <a:latin typeface="Comic Sans MS" panose="030F0702030302020204" pitchFamily="66" charset="0"/>
              </a:rPr>
              <a:t>Aditivos</a:t>
            </a:r>
            <a:endParaRPr lang="pt-BR" b="1" dirty="0">
              <a:solidFill>
                <a:schemeClr val="tx1"/>
              </a:solidFill>
              <a:latin typeface="Comic Sans MS" panose="030F0702030302020204" pitchFamily="66" charset="0"/>
            </a:endParaRPr>
          </a:p>
        </p:txBody>
      </p:sp>
      <p:pic>
        <p:nvPicPr>
          <p:cNvPr id="6" name="Imagem 5">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1152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4011504" y="5533849"/>
            <a:ext cx="1386277" cy="281744"/>
          </a:xfrm>
          <a:prstGeom prst="rect">
            <a:avLst/>
          </a:prstGeom>
        </p:spPr>
        <p:txBody>
          <a:bodyPr wrap="none">
            <a:spAutoFit/>
          </a:bodyPr>
          <a:lstStyle/>
          <a:p>
            <a:r>
              <a:rPr lang="pt-BR" sz="1231" dirty="0"/>
              <a:t>*** Differ (P&lt;0.01)</a:t>
            </a:r>
          </a:p>
        </p:txBody>
      </p:sp>
      <p:sp>
        <p:nvSpPr>
          <p:cNvPr id="11" name="CaixaDeTexto 10"/>
          <p:cNvSpPr txBox="1"/>
          <p:nvPr/>
        </p:nvSpPr>
        <p:spPr>
          <a:xfrm>
            <a:off x="6831943" y="2930483"/>
            <a:ext cx="1661723" cy="305468"/>
          </a:xfrm>
          <a:prstGeom prst="rect">
            <a:avLst/>
          </a:prstGeom>
          <a:noFill/>
        </p:spPr>
        <p:txBody>
          <a:bodyPr wrap="square" rtlCol="0">
            <a:spAutoFit/>
          </a:bodyPr>
          <a:lstStyle/>
          <a:p>
            <a:r>
              <a:rPr lang="pt-BR" sz="1385" dirty="0"/>
              <a:t>94% </a:t>
            </a:r>
            <a:r>
              <a:rPr lang="pt-BR" sz="1385" i="1" dirty="0"/>
              <a:t>L. buchneri</a:t>
            </a:r>
            <a:endParaRPr lang="pt-BR" sz="1385" dirty="0"/>
          </a:p>
        </p:txBody>
      </p:sp>
      <p:sp>
        <p:nvSpPr>
          <p:cNvPr id="12" name="Title 1"/>
          <p:cNvSpPr txBox="1">
            <a:spLocks/>
          </p:cNvSpPr>
          <p:nvPr/>
        </p:nvSpPr>
        <p:spPr>
          <a:xfrm>
            <a:off x="1381493" y="1025524"/>
            <a:ext cx="6447485" cy="879231"/>
          </a:xfrm>
          <a:prstGeom prst="rect">
            <a:avLst/>
          </a:prstGeom>
        </p:spPr>
        <p:txBody>
          <a:bodyPr vert="horz" lIns="70338" tIns="35169" rIns="70338" bIns="3516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69" b="1" dirty="0" err="1">
                <a:cs typeface="Arial" pitchFamily="34" charset="0"/>
              </a:rPr>
              <a:t>Bactérias</a:t>
            </a:r>
            <a:r>
              <a:rPr lang="en-US" sz="2769" b="1" dirty="0">
                <a:cs typeface="Arial" pitchFamily="34" charset="0"/>
              </a:rPr>
              <a:t> </a:t>
            </a:r>
            <a:r>
              <a:rPr lang="en-US" sz="2769" b="1" dirty="0" err="1">
                <a:cs typeface="Arial" pitchFamily="34" charset="0"/>
              </a:rPr>
              <a:t>heterofermentativas</a:t>
            </a:r>
            <a:r>
              <a:rPr lang="en-US" sz="2769" b="1" dirty="0">
                <a:cs typeface="Arial" pitchFamily="34" charset="0"/>
              </a:rPr>
              <a:t/>
            </a:r>
            <a:br>
              <a:rPr lang="en-US" sz="2769" b="1" dirty="0">
                <a:cs typeface="Arial" pitchFamily="34" charset="0"/>
              </a:rPr>
            </a:br>
            <a:r>
              <a:rPr lang="en-US" sz="2154" b="1" dirty="0" err="1">
                <a:solidFill>
                  <a:schemeClr val="bg1">
                    <a:lumMod val="50000"/>
                  </a:schemeClr>
                </a:solidFill>
                <a:cs typeface="Arial" pitchFamily="34" charset="0"/>
              </a:rPr>
              <a:t>Estabilidade</a:t>
            </a:r>
            <a:r>
              <a:rPr lang="en-US" sz="2154" b="1" dirty="0">
                <a:solidFill>
                  <a:schemeClr val="bg1">
                    <a:lumMod val="50000"/>
                  </a:schemeClr>
                </a:solidFill>
                <a:cs typeface="Arial" pitchFamily="34" charset="0"/>
              </a:rPr>
              <a:t> </a:t>
            </a:r>
            <a:r>
              <a:rPr lang="en-US" sz="2154" b="1" dirty="0" err="1">
                <a:solidFill>
                  <a:schemeClr val="bg1">
                    <a:lumMod val="50000"/>
                  </a:schemeClr>
                </a:solidFill>
                <a:cs typeface="Arial" pitchFamily="34" charset="0"/>
              </a:rPr>
              <a:t>aeróbia</a:t>
            </a:r>
            <a:r>
              <a:rPr lang="pt-BR" sz="2154" b="1" dirty="0">
                <a:solidFill>
                  <a:schemeClr val="bg1">
                    <a:lumMod val="65000"/>
                  </a:schemeClr>
                </a:solidFill>
                <a:cs typeface="Arial" pitchFamily="34" charset="0"/>
              </a:rPr>
              <a:t/>
            </a:r>
            <a:br>
              <a:rPr lang="pt-BR" sz="2154" b="1" dirty="0">
                <a:solidFill>
                  <a:schemeClr val="bg1">
                    <a:lumMod val="65000"/>
                  </a:schemeClr>
                </a:solidFill>
                <a:cs typeface="Arial" pitchFamily="34" charset="0"/>
              </a:rPr>
            </a:br>
            <a:endParaRPr lang="pt-BR" sz="2154" b="1" dirty="0">
              <a:solidFill>
                <a:schemeClr val="bg1">
                  <a:lumMod val="65000"/>
                </a:schemeClr>
              </a:solidFill>
              <a:cs typeface="Arial" pitchFamily="34" charset="0"/>
            </a:endParaRPr>
          </a:p>
        </p:txBody>
      </p:sp>
      <p:graphicFrame>
        <p:nvGraphicFramePr>
          <p:cNvPr id="17" name="Gráfico 16"/>
          <p:cNvGraphicFramePr>
            <a:graphicFrameLocks/>
          </p:cNvGraphicFramePr>
          <p:nvPr>
            <p:extLst>
              <p:ext uri="{D42A27DB-BD31-4B8C-83A1-F6EECF244321}">
                <p14:modId xmlns:p14="http://schemas.microsoft.com/office/powerpoint/2010/main" val="159872098"/>
              </p:ext>
            </p:extLst>
          </p:nvPr>
        </p:nvGraphicFramePr>
        <p:xfrm>
          <a:off x="611561" y="1865434"/>
          <a:ext cx="7526640" cy="3489618"/>
        </p:xfrm>
        <a:graphic>
          <a:graphicData uri="http://schemas.openxmlformats.org/drawingml/2006/chart">
            <c:chart xmlns:c="http://schemas.openxmlformats.org/drawingml/2006/chart" xmlns:r="http://schemas.openxmlformats.org/officeDocument/2006/relationships" r:id="rId3"/>
          </a:graphicData>
        </a:graphic>
      </p:graphicFrame>
      <p:sp>
        <p:nvSpPr>
          <p:cNvPr id="18" name="CaixaDeTexto 6"/>
          <p:cNvSpPr txBox="1"/>
          <p:nvPr/>
        </p:nvSpPr>
        <p:spPr>
          <a:xfrm>
            <a:off x="4295639" y="1989950"/>
            <a:ext cx="619192" cy="30546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385" dirty="0"/>
              <a:t>***</a:t>
            </a:r>
          </a:p>
        </p:txBody>
      </p:sp>
      <p:pic>
        <p:nvPicPr>
          <p:cNvPr id="10" name="Imagem 9">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2463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725" y="452008"/>
            <a:ext cx="6381017" cy="879231"/>
          </a:xfrm>
          <a:noFill/>
          <a:effectLst>
            <a:outerShdw sx="61000" sy="61000" algn="tl" rotWithShape="0">
              <a:prstClr val="black"/>
            </a:outerShdw>
          </a:effectLst>
        </p:spPr>
        <p:txBody>
          <a:bodyPr>
            <a:noAutofit/>
          </a:bodyPr>
          <a:lstStyle/>
          <a:p>
            <a:r>
              <a:rPr lang="en-US" sz="2461" b="1" dirty="0"/>
              <a:t/>
            </a:r>
            <a:br>
              <a:rPr lang="en-US" sz="2461" b="1" dirty="0"/>
            </a:br>
            <a:r>
              <a:rPr lang="en-US" sz="2461" b="1" dirty="0" err="1">
                <a:latin typeface="Calibri" panose="020F0502020204030204" pitchFamily="34" charset="0"/>
              </a:rPr>
              <a:t>Estabilidade</a:t>
            </a:r>
            <a:r>
              <a:rPr lang="en-US" sz="2461" b="1" dirty="0">
                <a:latin typeface="Calibri" panose="020F0502020204030204" pitchFamily="34" charset="0"/>
              </a:rPr>
              <a:t> </a:t>
            </a:r>
            <a:r>
              <a:rPr lang="en-US" sz="2461" b="1" dirty="0" err="1">
                <a:latin typeface="Calibri" panose="020F0502020204030204" pitchFamily="34" charset="0"/>
              </a:rPr>
              <a:t>aeróbia</a:t>
            </a:r>
            <a:r>
              <a:rPr lang="en-US" sz="2461" b="1" dirty="0">
                <a:latin typeface="Calibri" panose="020F0502020204030204" pitchFamily="34" charset="0"/>
              </a:rPr>
              <a:t>: </a:t>
            </a:r>
            <a:br>
              <a:rPr lang="en-US" sz="2461" b="1" dirty="0">
                <a:latin typeface="Calibri" panose="020F0502020204030204" pitchFamily="34" charset="0"/>
              </a:rPr>
            </a:br>
            <a:r>
              <a:rPr lang="pt-BR" sz="2461" b="1" dirty="0">
                <a:latin typeface="Calibri" panose="020F0502020204030204" pitchFamily="34" charset="0"/>
              </a:rPr>
              <a:t>Dose ótima de bactérias </a:t>
            </a:r>
            <a:r>
              <a:rPr lang="pt-BR" sz="2461" b="1" dirty="0" err="1">
                <a:latin typeface="Calibri" panose="020F0502020204030204" pitchFamily="34" charset="0"/>
              </a:rPr>
              <a:t>heteroláticas</a:t>
            </a:r>
            <a:endParaRPr lang="pt-BR" sz="2461" dirty="0"/>
          </a:p>
        </p:txBody>
      </p:sp>
      <p:pic>
        <p:nvPicPr>
          <p:cNvPr id="4" name="Imagem 1"/>
          <p:cNvPicPr>
            <a:picLocks noGrp="1"/>
          </p:cNvPicPr>
          <p:nvPr>
            <p:ph idx="1"/>
          </p:nvPr>
        </p:nvPicPr>
        <p:blipFill>
          <a:blip r:embed="rId3" cstate="print"/>
          <a:srcRect/>
          <a:stretch>
            <a:fillRect/>
          </a:stretch>
        </p:blipFill>
        <p:spPr bwMode="auto">
          <a:xfrm>
            <a:off x="916209" y="1492144"/>
            <a:ext cx="7378051" cy="3750654"/>
          </a:xfrm>
          <a:prstGeom prst="rect">
            <a:avLst/>
          </a:prstGeom>
          <a:noFill/>
          <a:ln w="9525">
            <a:noFill/>
            <a:miter lim="800000"/>
            <a:headEnd/>
            <a:tailEnd/>
          </a:ln>
        </p:spPr>
      </p:pic>
      <p:cxnSp>
        <p:nvCxnSpPr>
          <p:cNvPr id="1030" name="AutoShape 6"/>
          <p:cNvCxnSpPr>
            <a:cxnSpLocks noChangeShapeType="1"/>
            <a:endCxn id="17" idx="1"/>
          </p:cNvCxnSpPr>
          <p:nvPr/>
        </p:nvCxnSpPr>
        <p:spPr bwMode="auto">
          <a:xfrm>
            <a:off x="4837876" y="2653529"/>
            <a:ext cx="0" cy="1770834"/>
          </a:xfrm>
          <a:prstGeom prst="straightConnector1">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031" name="AutoShape 7"/>
          <p:cNvCxnSpPr>
            <a:cxnSpLocks noChangeShapeType="1"/>
          </p:cNvCxnSpPr>
          <p:nvPr/>
        </p:nvCxnSpPr>
        <p:spPr bwMode="auto">
          <a:xfrm flipH="1">
            <a:off x="1979712" y="2653529"/>
            <a:ext cx="2858164" cy="0"/>
          </a:xfrm>
          <a:prstGeom prst="straightConnector1">
            <a:avLst/>
          </a:prstGeom>
          <a:noFill/>
          <a:ln w="25400">
            <a:solidFill>
              <a:srgbClr val="000000"/>
            </a:solidFill>
            <a:prstDash val="sysDot"/>
            <a:round/>
            <a:headEnd/>
            <a:tailEnd/>
          </a:ln>
          <a:extLst>
            <a:ext uri="{909E8E84-426E-40DD-AFC4-6F175D3DCCD1}">
              <a14:hiddenFill xmlns:a14="http://schemas.microsoft.com/office/drawing/2010/main">
                <a:noFill/>
              </a14:hiddenFill>
            </a:ext>
          </a:extLst>
        </p:spPr>
      </p:cxnSp>
      <p:sp>
        <p:nvSpPr>
          <p:cNvPr id="7" name="Rectangle 6"/>
          <p:cNvSpPr/>
          <p:nvPr/>
        </p:nvSpPr>
        <p:spPr>
          <a:xfrm>
            <a:off x="916209" y="5201507"/>
            <a:ext cx="7378051" cy="471155"/>
          </a:xfrm>
          <a:prstGeom prst="rect">
            <a:avLst/>
          </a:prstGeom>
        </p:spPr>
        <p:txBody>
          <a:bodyPr wrap="square">
            <a:spAutoFit/>
          </a:bodyPr>
          <a:lstStyle/>
          <a:p>
            <a:pPr algn="just"/>
            <a:r>
              <a:rPr lang="en-US" sz="1231" dirty="0">
                <a:cs typeface="Arial" pitchFamily="34" charset="0"/>
              </a:rPr>
              <a:t>Aerobic stability = 264.5 - 0.00034 × (500.000 - application rate); if application rate is ≥ 500.000 </a:t>
            </a:r>
            <a:r>
              <a:rPr lang="en-US" sz="1231" dirty="0" err="1">
                <a:cs typeface="Arial" pitchFamily="34" charset="0"/>
              </a:rPr>
              <a:t>cfu</a:t>
            </a:r>
            <a:r>
              <a:rPr lang="en-US" sz="1231" dirty="0">
                <a:cs typeface="Arial" pitchFamily="34" charset="0"/>
              </a:rPr>
              <a:t>/g then aerobic stability = 264.5 h. </a:t>
            </a:r>
            <a:r>
              <a:rPr lang="en-US" sz="1231" i="1" dirty="0">
                <a:cs typeface="Arial" pitchFamily="34" charset="0"/>
              </a:rPr>
              <a:t>P</a:t>
            </a:r>
            <a:r>
              <a:rPr lang="en-US" sz="1231" dirty="0">
                <a:cs typeface="Arial" pitchFamily="34" charset="0"/>
              </a:rPr>
              <a:t> &lt; 0.01. R</a:t>
            </a:r>
            <a:r>
              <a:rPr lang="en-US" sz="1231" baseline="30000" dirty="0">
                <a:cs typeface="Arial" pitchFamily="34" charset="0"/>
              </a:rPr>
              <a:t>2</a:t>
            </a:r>
            <a:r>
              <a:rPr lang="en-US" sz="1231" dirty="0">
                <a:cs typeface="Arial" pitchFamily="34" charset="0"/>
              </a:rPr>
              <a:t> = 0.56. RMSE = 72.78.</a:t>
            </a:r>
            <a:endParaRPr lang="pt-BR" sz="1231" dirty="0">
              <a:cs typeface="Arial" pitchFamily="34" charset="0"/>
            </a:endParaRPr>
          </a:p>
        </p:txBody>
      </p:sp>
      <p:sp>
        <p:nvSpPr>
          <p:cNvPr id="10" name="CaixaDeTexto 9"/>
          <p:cNvSpPr txBox="1"/>
          <p:nvPr/>
        </p:nvSpPr>
        <p:spPr>
          <a:xfrm>
            <a:off x="2378525" y="2653529"/>
            <a:ext cx="1063503" cy="329001"/>
          </a:xfrm>
          <a:prstGeom prst="rect">
            <a:avLst/>
          </a:prstGeom>
          <a:noFill/>
        </p:spPr>
        <p:txBody>
          <a:bodyPr wrap="square" rtlCol="0">
            <a:spAutoFit/>
          </a:bodyPr>
          <a:lstStyle/>
          <a:p>
            <a:r>
              <a:rPr lang="pt-BR" sz="1538" b="1" dirty="0">
                <a:solidFill>
                  <a:srgbClr val="FF0000"/>
                </a:solidFill>
              </a:rPr>
              <a:t>264.5 h</a:t>
            </a:r>
          </a:p>
        </p:txBody>
      </p:sp>
      <p:sp>
        <p:nvSpPr>
          <p:cNvPr id="17" name="CaixaDeTexto 16"/>
          <p:cNvSpPr txBox="1"/>
          <p:nvPr/>
        </p:nvSpPr>
        <p:spPr>
          <a:xfrm>
            <a:off x="4837876" y="4259862"/>
            <a:ext cx="930565" cy="329001"/>
          </a:xfrm>
          <a:prstGeom prst="rect">
            <a:avLst/>
          </a:prstGeom>
          <a:noFill/>
        </p:spPr>
        <p:txBody>
          <a:bodyPr wrap="square" rtlCol="0">
            <a:spAutoFit/>
          </a:bodyPr>
          <a:lstStyle/>
          <a:p>
            <a:r>
              <a:rPr lang="pt-BR" sz="1538" b="1" dirty="0">
                <a:solidFill>
                  <a:srgbClr val="FF0000"/>
                </a:solidFill>
              </a:rPr>
              <a:t>5 x 10</a:t>
            </a:r>
            <a:r>
              <a:rPr lang="pt-BR" sz="1538" b="1" baseline="30000" dirty="0">
                <a:solidFill>
                  <a:srgbClr val="FF0000"/>
                </a:solidFill>
              </a:rPr>
              <a:t>5</a:t>
            </a:r>
          </a:p>
        </p:txBody>
      </p:sp>
      <p:sp>
        <p:nvSpPr>
          <p:cNvPr id="14" name="CaixaDeTexto 13"/>
          <p:cNvSpPr txBox="1"/>
          <p:nvPr/>
        </p:nvSpPr>
        <p:spPr>
          <a:xfrm>
            <a:off x="5701972" y="5637483"/>
            <a:ext cx="2846869" cy="305468"/>
          </a:xfrm>
          <a:prstGeom prst="rect">
            <a:avLst/>
          </a:prstGeom>
          <a:noFill/>
        </p:spPr>
        <p:txBody>
          <a:bodyPr wrap="square" rtlCol="0">
            <a:spAutoFit/>
          </a:bodyPr>
          <a:lstStyle/>
          <a:p>
            <a:r>
              <a:rPr lang="en-US" sz="1385" b="1" dirty="0"/>
              <a:t>Source: Daniel et al., 2015</a:t>
            </a:r>
          </a:p>
        </p:txBody>
      </p:sp>
      <p:pic>
        <p:nvPicPr>
          <p:cNvPr id="15" name="Imagem 1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14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i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4293759" y="5661248"/>
            <a:ext cx="1386277" cy="281744"/>
          </a:xfrm>
          <a:prstGeom prst="rect">
            <a:avLst/>
          </a:prstGeom>
        </p:spPr>
        <p:txBody>
          <a:bodyPr wrap="none">
            <a:spAutoFit/>
          </a:bodyPr>
          <a:lstStyle/>
          <a:p>
            <a:pPr algn="ctr"/>
            <a:r>
              <a:rPr lang="pt-BR" sz="1231" dirty="0"/>
              <a:t>*** Differ (P&lt;0.01)</a:t>
            </a:r>
          </a:p>
        </p:txBody>
      </p:sp>
      <p:sp>
        <p:nvSpPr>
          <p:cNvPr id="13" name="Title 1"/>
          <p:cNvSpPr txBox="1">
            <a:spLocks/>
          </p:cNvSpPr>
          <p:nvPr/>
        </p:nvSpPr>
        <p:spPr>
          <a:xfrm>
            <a:off x="1381493" y="991806"/>
            <a:ext cx="6447485" cy="879231"/>
          </a:xfrm>
          <a:prstGeom prst="rect">
            <a:avLst/>
          </a:prstGeom>
        </p:spPr>
        <p:txBody>
          <a:bodyPr vert="horz" lIns="70338" tIns="35169" rIns="70338" bIns="3516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69" b="1" dirty="0" err="1">
                <a:cs typeface="Arial" pitchFamily="34" charset="0"/>
              </a:rPr>
              <a:t>Aditivos</a:t>
            </a:r>
            <a:r>
              <a:rPr lang="en-US" sz="2769" b="1" dirty="0">
                <a:cs typeface="Arial" pitchFamily="34" charset="0"/>
              </a:rPr>
              <a:t> </a:t>
            </a:r>
            <a:r>
              <a:rPr lang="en-US" sz="2769" b="1" dirty="0" err="1">
                <a:cs typeface="Arial" pitchFamily="34" charset="0"/>
              </a:rPr>
              <a:t>químicos</a:t>
            </a:r>
            <a:endParaRPr lang="en-US" sz="2769" b="1" dirty="0">
              <a:cs typeface="Arial" pitchFamily="34" charset="0"/>
            </a:endParaRPr>
          </a:p>
          <a:p>
            <a:r>
              <a:rPr lang="en-US" sz="2154" b="1" dirty="0" err="1">
                <a:solidFill>
                  <a:schemeClr val="bg1">
                    <a:lumMod val="50000"/>
                  </a:schemeClr>
                </a:solidFill>
                <a:cs typeface="Arial" pitchFamily="34" charset="0"/>
              </a:rPr>
              <a:t>Estabilidade</a:t>
            </a:r>
            <a:r>
              <a:rPr lang="en-US" sz="2154" b="1" dirty="0">
                <a:solidFill>
                  <a:schemeClr val="bg1">
                    <a:lumMod val="50000"/>
                  </a:schemeClr>
                </a:solidFill>
                <a:cs typeface="Arial" pitchFamily="34" charset="0"/>
              </a:rPr>
              <a:t> </a:t>
            </a:r>
            <a:r>
              <a:rPr lang="en-US" sz="2154" b="1" dirty="0" err="1">
                <a:solidFill>
                  <a:schemeClr val="bg1">
                    <a:lumMod val="50000"/>
                  </a:schemeClr>
                </a:solidFill>
                <a:cs typeface="Arial" pitchFamily="34" charset="0"/>
              </a:rPr>
              <a:t>aeróbia</a:t>
            </a:r>
            <a:r>
              <a:rPr lang="pt-BR" sz="2154" b="1" dirty="0">
                <a:solidFill>
                  <a:schemeClr val="bg1">
                    <a:lumMod val="65000"/>
                  </a:schemeClr>
                </a:solidFill>
                <a:cs typeface="Arial" pitchFamily="34" charset="0"/>
              </a:rPr>
              <a:t/>
            </a:r>
            <a:br>
              <a:rPr lang="pt-BR" sz="2154" b="1" dirty="0">
                <a:solidFill>
                  <a:schemeClr val="bg1">
                    <a:lumMod val="65000"/>
                  </a:schemeClr>
                </a:solidFill>
                <a:cs typeface="Arial" pitchFamily="34" charset="0"/>
              </a:rPr>
            </a:br>
            <a:endParaRPr lang="pt-BR" sz="2154" b="1" dirty="0">
              <a:solidFill>
                <a:schemeClr val="bg1">
                  <a:lumMod val="65000"/>
                </a:schemeClr>
              </a:solidFill>
              <a:cs typeface="Arial" pitchFamily="34" charset="0"/>
            </a:endParaRPr>
          </a:p>
        </p:txBody>
      </p:sp>
      <p:graphicFrame>
        <p:nvGraphicFramePr>
          <p:cNvPr id="17" name="Gráfico 16"/>
          <p:cNvGraphicFramePr>
            <a:graphicFrameLocks/>
          </p:cNvGraphicFramePr>
          <p:nvPr>
            <p:extLst>
              <p:ext uri="{D42A27DB-BD31-4B8C-83A1-F6EECF244321}">
                <p14:modId xmlns:p14="http://schemas.microsoft.com/office/powerpoint/2010/main" val="458205875"/>
              </p:ext>
            </p:extLst>
          </p:nvPr>
        </p:nvGraphicFramePr>
        <p:xfrm>
          <a:off x="1381493" y="1628800"/>
          <a:ext cx="6756708" cy="4032447"/>
        </p:xfrm>
        <a:graphic>
          <a:graphicData uri="http://schemas.openxmlformats.org/drawingml/2006/chart">
            <c:chart xmlns:c="http://schemas.openxmlformats.org/drawingml/2006/chart" xmlns:r="http://schemas.openxmlformats.org/officeDocument/2006/relationships" r:id="rId3"/>
          </a:graphicData>
        </a:graphic>
      </p:graphicFrame>
      <p:sp>
        <p:nvSpPr>
          <p:cNvPr id="10" name="CaixaDeTexto 9"/>
          <p:cNvSpPr txBox="1"/>
          <p:nvPr/>
        </p:nvSpPr>
        <p:spPr>
          <a:xfrm>
            <a:off x="4488381" y="2035491"/>
            <a:ext cx="997034" cy="305468"/>
          </a:xfrm>
          <a:prstGeom prst="rect">
            <a:avLst/>
          </a:prstGeom>
          <a:noFill/>
        </p:spPr>
        <p:txBody>
          <a:bodyPr wrap="square" rtlCol="0">
            <a:spAutoFit/>
          </a:bodyPr>
          <a:lstStyle/>
          <a:p>
            <a:r>
              <a:rPr lang="pt-BR" sz="1385" dirty="0"/>
              <a:t>***</a:t>
            </a:r>
          </a:p>
        </p:txBody>
      </p:sp>
      <p:pic>
        <p:nvPicPr>
          <p:cNvPr id="9" name="Imagem 8">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698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p:cNvPicPr>
          <p:nvPr>
            <p:ph idx="1"/>
          </p:nvPr>
        </p:nvPicPr>
        <p:blipFill>
          <a:blip r:embed="rId3" cstate="print"/>
          <a:srcRect/>
          <a:stretch>
            <a:fillRect/>
          </a:stretch>
        </p:blipFill>
        <p:spPr bwMode="auto">
          <a:xfrm>
            <a:off x="1043608" y="1704865"/>
            <a:ext cx="7094593" cy="3537931"/>
          </a:xfrm>
          <a:prstGeom prst="rect">
            <a:avLst/>
          </a:prstGeom>
          <a:noFill/>
          <a:ln w="9525">
            <a:noFill/>
            <a:miter lim="800000"/>
            <a:headEnd/>
            <a:tailEnd/>
          </a:ln>
        </p:spPr>
      </p:pic>
      <p:sp>
        <p:nvSpPr>
          <p:cNvPr id="5" name="Rectangle 4"/>
          <p:cNvSpPr/>
          <p:nvPr/>
        </p:nvSpPr>
        <p:spPr>
          <a:xfrm>
            <a:off x="1303945" y="5146114"/>
            <a:ext cx="6425329" cy="281744"/>
          </a:xfrm>
          <a:prstGeom prst="rect">
            <a:avLst/>
          </a:prstGeom>
        </p:spPr>
        <p:txBody>
          <a:bodyPr wrap="square">
            <a:spAutoFit/>
          </a:bodyPr>
          <a:lstStyle/>
          <a:p>
            <a:pPr algn="just"/>
            <a:r>
              <a:rPr lang="en-US" sz="1231" dirty="0">
                <a:cs typeface="Arial" pitchFamily="34" charset="0"/>
              </a:rPr>
              <a:t>Aerobic stability = 49.08 + 218.11 × application rate. P &lt; 0.01. R2 = 0.82. RMSE = 26.32.</a:t>
            </a:r>
            <a:endParaRPr lang="pt-BR" sz="1231" dirty="0">
              <a:cs typeface="Arial" pitchFamily="34" charset="0"/>
            </a:endParaRPr>
          </a:p>
        </p:txBody>
      </p:sp>
      <p:sp>
        <p:nvSpPr>
          <p:cNvPr id="11" name="Title 1"/>
          <p:cNvSpPr>
            <a:spLocks noGrp="1"/>
          </p:cNvSpPr>
          <p:nvPr>
            <p:ph type="title"/>
          </p:nvPr>
        </p:nvSpPr>
        <p:spPr>
          <a:xfrm>
            <a:off x="2024025" y="825634"/>
            <a:ext cx="5317514" cy="879231"/>
          </a:xfrm>
          <a:noFill/>
        </p:spPr>
        <p:txBody>
          <a:bodyPr>
            <a:noAutofit/>
          </a:bodyPr>
          <a:lstStyle/>
          <a:p>
            <a:r>
              <a:rPr lang="en-US" sz="2461" b="1" dirty="0"/>
              <a:t/>
            </a:r>
            <a:br>
              <a:rPr lang="en-US" sz="2461" b="1" dirty="0"/>
            </a:br>
            <a:r>
              <a:rPr lang="en-US" sz="2461" b="1" dirty="0" err="1">
                <a:latin typeface="Calibri" panose="020F0502020204030204" pitchFamily="34" charset="0"/>
              </a:rPr>
              <a:t>Estabilidade</a:t>
            </a:r>
            <a:r>
              <a:rPr lang="en-US" sz="2461" b="1" dirty="0">
                <a:latin typeface="Calibri" panose="020F0502020204030204" pitchFamily="34" charset="0"/>
              </a:rPr>
              <a:t> </a:t>
            </a:r>
            <a:r>
              <a:rPr lang="en-US" sz="2461" b="1" dirty="0" err="1">
                <a:latin typeface="Calibri" panose="020F0502020204030204" pitchFamily="34" charset="0"/>
              </a:rPr>
              <a:t>aeróbia</a:t>
            </a:r>
            <a:r>
              <a:rPr lang="en-US" sz="2461" b="1" dirty="0">
                <a:latin typeface="Calibri" panose="020F0502020204030204" pitchFamily="34" charset="0"/>
              </a:rPr>
              <a:t>: </a:t>
            </a:r>
            <a:br>
              <a:rPr lang="en-US" sz="2461" b="1" dirty="0">
                <a:latin typeface="Calibri" panose="020F0502020204030204" pitchFamily="34" charset="0"/>
              </a:rPr>
            </a:br>
            <a:r>
              <a:rPr lang="en-US" sz="2461" b="1" dirty="0">
                <a:latin typeface="Calibri" panose="020F0502020204030204" pitchFamily="34" charset="0"/>
              </a:rPr>
              <a:t>Dose </a:t>
            </a:r>
            <a:r>
              <a:rPr lang="en-US" sz="2461" b="1" dirty="0" err="1">
                <a:latin typeface="Calibri" panose="020F0502020204030204" pitchFamily="34" charset="0"/>
              </a:rPr>
              <a:t>ótima</a:t>
            </a:r>
            <a:r>
              <a:rPr lang="en-US" sz="2461" b="1" dirty="0">
                <a:latin typeface="Calibri" panose="020F0502020204030204" pitchFamily="34" charset="0"/>
              </a:rPr>
              <a:t> para </a:t>
            </a:r>
            <a:r>
              <a:rPr lang="en-US" sz="2461" b="1" dirty="0" err="1">
                <a:latin typeface="Calibri" panose="020F0502020204030204" pitchFamily="34" charset="0"/>
              </a:rPr>
              <a:t>aditivos</a:t>
            </a:r>
            <a:r>
              <a:rPr lang="en-US" sz="2461" b="1" dirty="0">
                <a:latin typeface="Calibri" panose="020F0502020204030204" pitchFamily="34" charset="0"/>
              </a:rPr>
              <a:t> </a:t>
            </a:r>
            <a:r>
              <a:rPr lang="en-US" sz="2461" b="1" dirty="0" err="1">
                <a:latin typeface="Calibri" panose="020F0502020204030204" pitchFamily="34" charset="0"/>
              </a:rPr>
              <a:t>químicos</a:t>
            </a:r>
            <a:r>
              <a:rPr lang="pt-BR" sz="2461" dirty="0"/>
              <a:t/>
            </a:r>
            <a:br>
              <a:rPr lang="pt-BR" sz="2461" dirty="0"/>
            </a:br>
            <a:endParaRPr lang="pt-BR" sz="2461" dirty="0"/>
          </a:p>
        </p:txBody>
      </p:sp>
      <p:cxnSp>
        <p:nvCxnSpPr>
          <p:cNvPr id="18" name="Conector reto 17"/>
          <p:cNvCxnSpPr/>
          <p:nvPr/>
        </p:nvCxnSpPr>
        <p:spPr>
          <a:xfrm flipV="1">
            <a:off x="5679815" y="3041264"/>
            <a:ext cx="0" cy="1052425"/>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flipV="1">
            <a:off x="2123728" y="4204471"/>
            <a:ext cx="3556087" cy="1"/>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CaixaDeTexto 14"/>
          <p:cNvSpPr txBox="1"/>
          <p:nvPr/>
        </p:nvSpPr>
        <p:spPr>
          <a:xfrm>
            <a:off x="5679815" y="3539782"/>
            <a:ext cx="720080" cy="305468"/>
          </a:xfrm>
          <a:prstGeom prst="rect">
            <a:avLst/>
          </a:prstGeom>
          <a:noFill/>
        </p:spPr>
        <p:txBody>
          <a:bodyPr wrap="square" rtlCol="0">
            <a:spAutoFit/>
          </a:bodyPr>
          <a:lstStyle/>
          <a:p>
            <a:r>
              <a:rPr lang="pt-BR" sz="1385" b="1" dirty="0"/>
              <a:t>∆ = 109</a:t>
            </a:r>
          </a:p>
        </p:txBody>
      </p:sp>
      <p:sp>
        <p:nvSpPr>
          <p:cNvPr id="16" name="CaixaDeTexto 15"/>
          <p:cNvSpPr txBox="1"/>
          <p:nvPr/>
        </p:nvSpPr>
        <p:spPr>
          <a:xfrm>
            <a:off x="4184265" y="4204471"/>
            <a:ext cx="720080" cy="305468"/>
          </a:xfrm>
          <a:prstGeom prst="rect">
            <a:avLst/>
          </a:prstGeom>
          <a:noFill/>
        </p:spPr>
        <p:txBody>
          <a:bodyPr wrap="square" rtlCol="0">
            <a:spAutoFit/>
          </a:bodyPr>
          <a:lstStyle/>
          <a:p>
            <a:r>
              <a:rPr lang="pt-BR" sz="1385" b="1" dirty="0"/>
              <a:t>∆ = 0.5</a:t>
            </a:r>
          </a:p>
        </p:txBody>
      </p:sp>
      <p:sp>
        <p:nvSpPr>
          <p:cNvPr id="17" name="CaixaDeTexto 16"/>
          <p:cNvSpPr txBox="1"/>
          <p:nvPr/>
        </p:nvSpPr>
        <p:spPr>
          <a:xfrm>
            <a:off x="3242622" y="2044232"/>
            <a:ext cx="1938677" cy="518604"/>
          </a:xfrm>
          <a:prstGeom prst="rect">
            <a:avLst/>
          </a:prstGeom>
          <a:noFill/>
        </p:spPr>
        <p:txBody>
          <a:bodyPr wrap="square" rtlCol="0">
            <a:spAutoFit/>
          </a:bodyPr>
          <a:lstStyle/>
          <a:p>
            <a:r>
              <a:rPr lang="pt-BR" sz="1385" b="1" dirty="0"/>
              <a:t>20 </a:t>
            </a:r>
            <a:r>
              <a:rPr lang="pt-BR" sz="1385" b="1" dirty="0" err="1"/>
              <a:t>hours</a:t>
            </a:r>
            <a:r>
              <a:rPr lang="pt-BR" sz="1385" b="1" dirty="0"/>
              <a:t> input  0,1%</a:t>
            </a:r>
          </a:p>
          <a:p>
            <a:r>
              <a:rPr lang="pt-BR" sz="1385" b="1" dirty="0"/>
              <a:t>264 </a:t>
            </a:r>
            <a:r>
              <a:rPr lang="pt-BR" sz="1385" b="1" dirty="0" err="1"/>
              <a:t>hours</a:t>
            </a:r>
            <a:r>
              <a:rPr lang="pt-BR" sz="1385" b="1" dirty="0"/>
              <a:t> for 1%</a:t>
            </a:r>
          </a:p>
        </p:txBody>
      </p:sp>
      <p:sp>
        <p:nvSpPr>
          <p:cNvPr id="13" name="CaixaDeTexto 12"/>
          <p:cNvSpPr txBox="1"/>
          <p:nvPr/>
        </p:nvSpPr>
        <p:spPr>
          <a:xfrm>
            <a:off x="5689228" y="5582093"/>
            <a:ext cx="2372391" cy="305468"/>
          </a:xfrm>
          <a:prstGeom prst="rect">
            <a:avLst/>
          </a:prstGeom>
          <a:noFill/>
        </p:spPr>
        <p:txBody>
          <a:bodyPr wrap="square" rtlCol="0">
            <a:spAutoFit/>
          </a:bodyPr>
          <a:lstStyle/>
          <a:p>
            <a:r>
              <a:rPr lang="en-US" sz="1385" b="1" dirty="0"/>
              <a:t>Source: Daniel et al., 2015</a:t>
            </a:r>
          </a:p>
        </p:txBody>
      </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40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par>
                                <p:cTn id="8" presetID="4"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ox(in)">
                                      <p:cBhvr>
                                        <p:cTn id="10" dur="500"/>
                                        <p:tgtEl>
                                          <p:spTgt spid="1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ox(in)">
                                      <p:cBhvr>
                                        <p:cTn id="16" dur="500"/>
                                        <p:tgtEl>
                                          <p:spTgt spid="17"/>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ox(i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8888" y="2492896"/>
            <a:ext cx="8229600" cy="1143000"/>
          </a:xfrm>
        </p:spPr>
        <p:txBody>
          <a:bodyPr/>
          <a:lstStyle/>
          <a:p>
            <a:pPr algn="ctr"/>
            <a:r>
              <a:rPr lang="pt-BR" b="1" dirty="0" smtClean="0">
                <a:solidFill>
                  <a:schemeClr val="tx1"/>
                </a:solidFill>
                <a:latin typeface="Comic Sans MS" panose="030F0702030302020204" pitchFamily="66" charset="0"/>
              </a:rPr>
              <a:t>Processamento</a:t>
            </a:r>
            <a:endParaRPr lang="pt-BR" b="1" dirty="0">
              <a:solidFill>
                <a:schemeClr val="tx1"/>
              </a:solidFill>
              <a:latin typeface="Comic Sans MS" panose="030F0702030302020204" pitchFamily="66" charset="0"/>
            </a:endParaRPr>
          </a:p>
        </p:txBody>
      </p:sp>
      <p:pic>
        <p:nvPicPr>
          <p:cNvPr id="6" name="Imagem 5">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351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pt-BR" b="1" dirty="0">
                <a:solidFill>
                  <a:schemeClr val="tx1"/>
                </a:solidFill>
                <a:latin typeface="Comic Sans MS" panose="030F0702030302020204" pitchFamily="66" charset="0"/>
              </a:rPr>
              <a:t>Tamanho de partículas dos grãos</a:t>
            </a: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9805" t="39336"/>
          <a:stretch/>
        </p:blipFill>
        <p:spPr bwMode="auto">
          <a:xfrm>
            <a:off x="6080033" y="2546551"/>
            <a:ext cx="2225769" cy="1761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330100"/>
            <a:ext cx="3962400" cy="3331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m 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14347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2" descr="Resultado de imagem para corn grain"/>
          <p:cNvPicPr>
            <a:picLocks noChangeAspect="1" noChangeArrowheads="1"/>
          </p:cNvPicPr>
          <p:nvPr/>
        </p:nvPicPr>
        <p:blipFill>
          <a:blip r:embed="rId2" cstate="print"/>
          <a:srcRect/>
          <a:stretch>
            <a:fillRect/>
          </a:stretch>
        </p:blipFill>
        <p:spPr bwMode="auto">
          <a:xfrm>
            <a:off x="7516992" y="4868741"/>
            <a:ext cx="536223" cy="609355"/>
          </a:xfrm>
          <a:prstGeom prst="rect">
            <a:avLst/>
          </a:prstGeom>
          <a:noFill/>
          <a:ln w="9525">
            <a:noFill/>
            <a:miter lim="800000"/>
            <a:headEnd/>
            <a:tailEnd/>
          </a:ln>
        </p:spPr>
      </p:pic>
      <p:grpSp>
        <p:nvGrpSpPr>
          <p:cNvPr id="2" name="Grupo 9"/>
          <p:cNvGrpSpPr>
            <a:grpSpLocks/>
          </p:cNvGrpSpPr>
          <p:nvPr/>
        </p:nvGrpSpPr>
        <p:grpSpPr bwMode="auto">
          <a:xfrm>
            <a:off x="6235703" y="4868746"/>
            <a:ext cx="769055" cy="554404"/>
            <a:chOff x="7375748" y="5373216"/>
            <a:chExt cx="864096" cy="720080"/>
          </a:xfrm>
        </p:grpSpPr>
        <p:pic>
          <p:nvPicPr>
            <p:cNvPr id="3086" name="Picture 3"/>
            <p:cNvPicPr>
              <a:picLocks noChangeAspect="1" noChangeArrowheads="1"/>
            </p:cNvPicPr>
            <p:nvPr/>
          </p:nvPicPr>
          <p:blipFill>
            <a:blip r:embed="rId3" cstate="print"/>
            <a:srcRect/>
            <a:stretch>
              <a:fillRect/>
            </a:stretch>
          </p:blipFill>
          <p:spPr bwMode="auto">
            <a:xfrm>
              <a:off x="7951298" y="5373216"/>
              <a:ext cx="288546" cy="720080"/>
            </a:xfrm>
            <a:prstGeom prst="rect">
              <a:avLst/>
            </a:prstGeom>
            <a:noFill/>
            <a:ln w="9525">
              <a:noFill/>
              <a:miter lim="800000"/>
              <a:headEnd/>
              <a:tailEnd/>
            </a:ln>
          </p:spPr>
        </p:pic>
        <p:pic>
          <p:nvPicPr>
            <p:cNvPr id="3087" name="Picture 4"/>
            <p:cNvPicPr>
              <a:picLocks noChangeAspect="1" noChangeArrowheads="1"/>
            </p:cNvPicPr>
            <p:nvPr/>
          </p:nvPicPr>
          <p:blipFill>
            <a:blip r:embed="rId4" cstate="print"/>
            <a:srcRect/>
            <a:stretch>
              <a:fillRect/>
            </a:stretch>
          </p:blipFill>
          <p:spPr bwMode="auto">
            <a:xfrm>
              <a:off x="7375748" y="5408008"/>
              <a:ext cx="432048" cy="685288"/>
            </a:xfrm>
            <a:prstGeom prst="rect">
              <a:avLst/>
            </a:prstGeom>
            <a:noFill/>
            <a:ln w="9525">
              <a:noFill/>
              <a:miter lim="800000"/>
              <a:headEnd/>
              <a:tailEnd/>
            </a:ln>
          </p:spPr>
        </p:pic>
      </p:grpSp>
      <p:pic>
        <p:nvPicPr>
          <p:cNvPr id="3078" name="Picture 5"/>
          <p:cNvPicPr>
            <a:picLocks noChangeAspect="1" noChangeArrowheads="1"/>
          </p:cNvPicPr>
          <p:nvPr/>
        </p:nvPicPr>
        <p:blipFill>
          <a:blip r:embed="rId5" cstate="print"/>
          <a:srcRect/>
          <a:stretch>
            <a:fillRect/>
          </a:stretch>
        </p:blipFill>
        <p:spPr bwMode="auto">
          <a:xfrm>
            <a:off x="5084237" y="4868741"/>
            <a:ext cx="767645" cy="571500"/>
          </a:xfrm>
          <a:prstGeom prst="rect">
            <a:avLst/>
          </a:prstGeom>
          <a:noFill/>
          <a:ln w="9525">
            <a:noFill/>
            <a:miter lim="800000"/>
            <a:headEnd/>
            <a:tailEnd/>
          </a:ln>
        </p:spPr>
      </p:pic>
      <p:pic>
        <p:nvPicPr>
          <p:cNvPr id="3079" name="Picture 6"/>
          <p:cNvPicPr>
            <a:picLocks noChangeAspect="1" noChangeArrowheads="1"/>
          </p:cNvPicPr>
          <p:nvPr/>
        </p:nvPicPr>
        <p:blipFill>
          <a:blip r:embed="rId6" cstate="print"/>
          <a:srcRect/>
          <a:stretch>
            <a:fillRect/>
          </a:stretch>
        </p:blipFill>
        <p:spPr bwMode="auto">
          <a:xfrm>
            <a:off x="3996268" y="4924914"/>
            <a:ext cx="639235" cy="537308"/>
          </a:xfrm>
          <a:prstGeom prst="rect">
            <a:avLst/>
          </a:prstGeom>
          <a:noFill/>
          <a:ln w="9525">
            <a:noFill/>
            <a:miter lim="800000"/>
            <a:headEnd/>
            <a:tailEnd/>
          </a:ln>
        </p:spPr>
      </p:pic>
      <p:pic>
        <p:nvPicPr>
          <p:cNvPr id="3080" name="Picture 7"/>
          <p:cNvPicPr>
            <a:picLocks noChangeAspect="1" noChangeArrowheads="1"/>
          </p:cNvPicPr>
          <p:nvPr/>
        </p:nvPicPr>
        <p:blipFill>
          <a:blip r:embed="rId7" cstate="print"/>
          <a:srcRect/>
          <a:stretch>
            <a:fillRect/>
          </a:stretch>
        </p:blipFill>
        <p:spPr bwMode="auto">
          <a:xfrm>
            <a:off x="2843392" y="4868746"/>
            <a:ext cx="769055" cy="621567"/>
          </a:xfrm>
          <a:prstGeom prst="rect">
            <a:avLst/>
          </a:prstGeom>
          <a:noFill/>
          <a:ln w="9525">
            <a:noFill/>
            <a:miter lim="800000"/>
            <a:headEnd/>
            <a:tailEnd/>
          </a:ln>
        </p:spPr>
      </p:pic>
      <p:pic>
        <p:nvPicPr>
          <p:cNvPr id="3081" name="Picture 8"/>
          <p:cNvPicPr>
            <a:picLocks noChangeAspect="1" noChangeArrowheads="1"/>
          </p:cNvPicPr>
          <p:nvPr/>
        </p:nvPicPr>
        <p:blipFill>
          <a:blip r:embed="rId8" cstate="print"/>
          <a:srcRect/>
          <a:stretch>
            <a:fillRect/>
          </a:stretch>
        </p:blipFill>
        <p:spPr bwMode="auto">
          <a:xfrm>
            <a:off x="1691927" y="4924914"/>
            <a:ext cx="575733" cy="521432"/>
          </a:xfrm>
          <a:prstGeom prst="rect">
            <a:avLst/>
          </a:prstGeom>
          <a:noFill/>
          <a:ln w="9525">
            <a:noFill/>
            <a:miter lim="800000"/>
            <a:headEnd/>
            <a:tailEnd/>
          </a:ln>
        </p:spPr>
      </p:pic>
      <p:sp>
        <p:nvSpPr>
          <p:cNvPr id="3083" name="CaixaDeTexto 12"/>
          <p:cNvSpPr txBox="1">
            <a:spLocks noChangeArrowheads="1"/>
          </p:cNvSpPr>
          <p:nvPr/>
        </p:nvSpPr>
        <p:spPr bwMode="auto">
          <a:xfrm>
            <a:off x="5158158" y="5569517"/>
            <a:ext cx="3451687" cy="305468"/>
          </a:xfrm>
          <a:prstGeom prst="rect">
            <a:avLst/>
          </a:prstGeom>
          <a:noFill/>
          <a:ln w="9525">
            <a:noFill/>
            <a:miter lim="800000"/>
            <a:headEnd/>
            <a:tailEnd/>
          </a:ln>
        </p:spPr>
        <p:txBody>
          <a:bodyPr wrap="square">
            <a:spAutoFit/>
          </a:bodyPr>
          <a:lstStyle/>
          <a:p>
            <a:r>
              <a:rPr lang="pt-BR" sz="1385" b="1" dirty="0">
                <a:latin typeface="Comic Sans MS" pitchFamily="66" charset="0"/>
              </a:rPr>
              <a:t>Adaptado de Dias Jr. et al. (2017) </a:t>
            </a:r>
          </a:p>
        </p:txBody>
      </p:sp>
      <p:graphicFrame>
        <p:nvGraphicFramePr>
          <p:cNvPr id="15" name="Gráfico 14"/>
          <p:cNvGraphicFramePr/>
          <p:nvPr/>
        </p:nvGraphicFramePr>
        <p:xfrm>
          <a:off x="527537" y="1201616"/>
          <a:ext cx="8206155" cy="3692769"/>
        </p:xfrm>
        <a:graphic>
          <a:graphicData uri="http://schemas.openxmlformats.org/drawingml/2006/chart">
            <c:chart xmlns:c="http://schemas.openxmlformats.org/drawingml/2006/chart" xmlns:r="http://schemas.openxmlformats.org/officeDocument/2006/relationships" r:id="rId9"/>
          </a:graphicData>
        </a:graphic>
      </p:graphicFrame>
      <p:sp>
        <p:nvSpPr>
          <p:cNvPr id="3082" name="CaixaDeTexto 11"/>
          <p:cNvSpPr txBox="1">
            <a:spLocks noChangeArrowheads="1"/>
          </p:cNvSpPr>
          <p:nvPr/>
        </p:nvSpPr>
        <p:spPr bwMode="auto">
          <a:xfrm>
            <a:off x="2051541" y="1126011"/>
            <a:ext cx="5040923" cy="565861"/>
          </a:xfrm>
          <a:prstGeom prst="rect">
            <a:avLst/>
          </a:prstGeom>
          <a:noFill/>
          <a:ln w="9525">
            <a:noFill/>
            <a:miter lim="800000"/>
            <a:headEnd/>
            <a:tailEnd/>
          </a:ln>
        </p:spPr>
        <p:txBody>
          <a:bodyPr wrap="square">
            <a:spAutoFit/>
          </a:bodyPr>
          <a:lstStyle/>
          <a:p>
            <a:r>
              <a:rPr lang="pt-BR" sz="3077" b="1" dirty="0" err="1">
                <a:latin typeface="Comic Sans MS" pitchFamily="66" charset="0"/>
              </a:rPr>
              <a:t>Dig</a:t>
            </a:r>
            <a:r>
              <a:rPr lang="pt-BR" sz="3077" b="1" dirty="0">
                <a:latin typeface="Comic Sans MS" pitchFamily="66" charset="0"/>
              </a:rPr>
              <a:t>. in situ da MS (24 h)</a:t>
            </a:r>
          </a:p>
        </p:txBody>
      </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www.zootecnia.esalq.usp.br/sites/default/files/styles/noticia_largura_150/public/labnussiolog.jpg?itok=aF5hjhV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12">
            <p14:nvContentPartPr>
              <p14:cNvPr id="3" name="Tinta 2"/>
              <p14:cNvContentPartPr/>
              <p14:nvPr/>
            </p14:nvContentPartPr>
            <p14:xfrm>
              <a:off x="7421760" y="3756600"/>
              <a:ext cx="823320" cy="808200"/>
            </p14:xfrm>
          </p:contentPart>
        </mc:Choice>
        <mc:Fallback>
          <p:pic>
            <p:nvPicPr>
              <p:cNvPr id="3" name="Tinta 2"/>
              <p:cNvPicPr/>
              <p:nvPr/>
            </p:nvPicPr>
            <p:blipFill>
              <a:blip r:embed="rId13"/>
              <a:stretch>
                <a:fillRect/>
              </a:stretch>
            </p:blipFill>
            <p:spPr>
              <a:xfrm>
                <a:off x="7405920" y="3693240"/>
                <a:ext cx="855000" cy="9349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4" name="Tinta 3"/>
              <p14:cNvContentPartPr/>
              <p14:nvPr/>
            </p14:nvContentPartPr>
            <p14:xfrm>
              <a:off x="1584720" y="4160520"/>
              <a:ext cx="5631840" cy="38520"/>
            </p14:xfrm>
          </p:contentPart>
        </mc:Choice>
        <mc:Fallback>
          <p:pic>
            <p:nvPicPr>
              <p:cNvPr id="4" name="Tinta 3"/>
              <p:cNvPicPr/>
              <p:nvPr/>
            </p:nvPicPr>
            <p:blipFill>
              <a:blip r:embed="rId15"/>
              <a:stretch>
                <a:fillRect/>
              </a:stretch>
            </p:blipFill>
            <p:spPr>
              <a:xfrm>
                <a:off x="1568880" y="4097160"/>
                <a:ext cx="566352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5" name="Tinta 4"/>
              <p14:cNvContentPartPr/>
              <p14:nvPr/>
            </p14:nvContentPartPr>
            <p14:xfrm>
              <a:off x="7101720" y="4023360"/>
              <a:ext cx="282240" cy="297720"/>
            </p14:xfrm>
          </p:contentPart>
        </mc:Choice>
        <mc:Fallback>
          <p:pic>
            <p:nvPicPr>
              <p:cNvPr id="5" name="Tinta 4"/>
              <p:cNvPicPr/>
              <p:nvPr/>
            </p:nvPicPr>
            <p:blipFill>
              <a:blip r:embed="rId17"/>
              <a:stretch>
                <a:fillRect/>
              </a:stretch>
            </p:blipFill>
            <p:spPr>
              <a:xfrm>
                <a:off x="7085880" y="3960000"/>
                <a:ext cx="313920" cy="4244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6" name="Tinta 5"/>
              <p14:cNvContentPartPr/>
              <p14:nvPr/>
            </p14:nvContentPartPr>
            <p14:xfrm>
              <a:off x="1600200" y="1927800"/>
              <a:ext cx="289800" cy="360"/>
            </p14:xfrm>
          </p:contentPart>
        </mc:Choice>
        <mc:Fallback>
          <p:pic>
            <p:nvPicPr>
              <p:cNvPr id="6" name="Tinta 5"/>
              <p:cNvPicPr/>
              <p:nvPr/>
            </p:nvPicPr>
            <p:blipFill>
              <a:blip r:embed="rId19"/>
              <a:stretch>
                <a:fillRect/>
              </a:stretch>
            </p:blipFill>
            <p:spPr>
              <a:xfrm>
                <a:off x="1584360" y="1864440"/>
                <a:ext cx="32148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7" name="Tinta 6"/>
              <p14:cNvContentPartPr/>
              <p14:nvPr/>
            </p14:nvContentPartPr>
            <p14:xfrm>
              <a:off x="1821240" y="1798200"/>
              <a:ext cx="114480" cy="290160"/>
            </p14:xfrm>
          </p:contentPart>
        </mc:Choice>
        <mc:Fallback>
          <p:pic>
            <p:nvPicPr>
              <p:cNvPr id="7" name="Tinta 6"/>
              <p:cNvPicPr/>
              <p:nvPr/>
            </p:nvPicPr>
            <p:blipFill>
              <a:blip r:embed="rId21"/>
              <a:stretch>
                <a:fillRect/>
              </a:stretch>
            </p:blipFill>
            <p:spPr>
              <a:xfrm>
                <a:off x="1805040" y="1734840"/>
                <a:ext cx="146520" cy="4168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8" name="Tinta 7"/>
              <p14:cNvContentPartPr/>
              <p14:nvPr/>
            </p14:nvContentPartPr>
            <p14:xfrm>
              <a:off x="1996200" y="1676520"/>
              <a:ext cx="320400" cy="434520"/>
            </p14:xfrm>
          </p:contentPart>
        </mc:Choice>
        <mc:Fallback>
          <p:pic>
            <p:nvPicPr>
              <p:cNvPr id="8" name="Tinta 7"/>
              <p:cNvPicPr/>
              <p:nvPr/>
            </p:nvPicPr>
            <p:blipFill>
              <a:blip r:embed="rId23"/>
              <a:stretch>
                <a:fillRect/>
              </a:stretch>
            </p:blipFill>
            <p:spPr>
              <a:xfrm>
                <a:off x="1980360" y="1612800"/>
                <a:ext cx="352080" cy="561960"/>
              </a:xfrm>
              <a:prstGeom prst="rect">
                <a:avLst/>
              </a:prstGeom>
            </p:spPr>
          </p:pic>
        </mc:Fallback>
      </mc:AlternateContent>
    </p:spTree>
    <p:extLst>
      <p:ext uri="{BB962C8B-B14F-4D97-AF65-F5344CB8AC3E}">
        <p14:creationId xmlns:p14="http://schemas.microsoft.com/office/powerpoint/2010/main" val="37191689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a:solidFill>
                  <a:schemeClr val="tx1"/>
                </a:solidFill>
                <a:latin typeface="Comic Sans MS" panose="030F0702030302020204" pitchFamily="66" charset="0"/>
              </a:rPr>
              <a:t>Tipo de endosperma</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387" y="4132385"/>
            <a:ext cx="3184998" cy="1826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87" y="1963616"/>
            <a:ext cx="3184998" cy="195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55801"/>
            <a:ext cx="4414471" cy="3463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m 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6723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6507" y="874784"/>
            <a:ext cx="8531979" cy="1143000"/>
          </a:xfrm>
        </p:spPr>
        <p:txBody>
          <a:bodyPr>
            <a:normAutofit/>
          </a:bodyPr>
          <a:lstStyle/>
          <a:p>
            <a:pPr algn="ctr"/>
            <a:r>
              <a:rPr lang="pt-BR" sz="3200" b="1" dirty="0" smtClean="0">
                <a:solidFill>
                  <a:schemeClr val="tx1"/>
                </a:solidFill>
                <a:latin typeface="Comic Sans MS" panose="030F0702030302020204" pitchFamily="66" charset="0"/>
              </a:rPr>
              <a:t>Ponto </a:t>
            </a:r>
            <a:r>
              <a:rPr lang="pt-BR" sz="3200" b="1" dirty="0">
                <a:solidFill>
                  <a:schemeClr val="tx1"/>
                </a:solidFill>
                <a:latin typeface="Comic Sans MS" panose="030F0702030302020204" pitchFamily="66" charset="0"/>
              </a:rPr>
              <a:t>de </a:t>
            </a:r>
            <a:r>
              <a:rPr lang="pt-BR" sz="3200" b="1" dirty="0" smtClean="0">
                <a:solidFill>
                  <a:schemeClr val="tx1"/>
                </a:solidFill>
                <a:latin typeface="Comic Sans MS" panose="030F0702030302020204" pitchFamily="66" charset="0"/>
              </a:rPr>
              <a:t>colheita </a:t>
            </a:r>
            <a:r>
              <a:rPr lang="pt-BR" sz="3200" b="1" dirty="0" err="1" smtClean="0">
                <a:solidFill>
                  <a:schemeClr val="tx1"/>
                </a:solidFill>
                <a:latin typeface="Comic Sans MS" panose="030F0702030302020204" pitchFamily="66" charset="0"/>
              </a:rPr>
              <a:t>vs</a:t>
            </a:r>
            <a:r>
              <a:rPr lang="pt-BR" sz="3200" b="1" dirty="0" smtClean="0">
                <a:solidFill>
                  <a:schemeClr val="tx1"/>
                </a:solidFill>
                <a:latin typeface="Comic Sans MS" panose="030F0702030302020204" pitchFamily="66" charset="0"/>
              </a:rPr>
              <a:t> processamento</a:t>
            </a:r>
            <a:endParaRPr lang="pt-BR" sz="3200" b="1" dirty="0">
              <a:solidFill>
                <a:schemeClr val="tx1"/>
              </a:solidFill>
              <a:latin typeface="Comic Sans MS" panose="030F0702030302020204" pitchFamily="66"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5385" y="1846385"/>
            <a:ext cx="6271846" cy="3811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6588224" y="5539154"/>
            <a:ext cx="2555776" cy="305468"/>
          </a:xfrm>
          <a:prstGeom prst="rect">
            <a:avLst/>
          </a:prstGeom>
          <a:noFill/>
        </p:spPr>
        <p:txBody>
          <a:bodyPr wrap="square" rtlCol="0">
            <a:spAutoFit/>
          </a:bodyPr>
          <a:lstStyle/>
          <a:p>
            <a:r>
              <a:rPr lang="pt-BR" sz="1385" b="1" dirty="0" err="1">
                <a:latin typeface="Comic Sans MS" panose="030F0702030302020204" pitchFamily="66" charset="0"/>
              </a:rPr>
              <a:t>Ferraretto</a:t>
            </a:r>
            <a:r>
              <a:rPr lang="pt-BR" sz="1385" b="1" dirty="0">
                <a:latin typeface="Comic Sans MS" panose="030F0702030302020204" pitchFamily="66" charset="0"/>
              </a:rPr>
              <a:t> et al. (2012)</a:t>
            </a:r>
          </a:p>
        </p:txBody>
      </p:sp>
      <p:pic>
        <p:nvPicPr>
          <p:cNvPr id="7" name="Imagem 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5">
            <p14:nvContentPartPr>
              <p14:cNvPr id="3" name="Tinta 2"/>
              <p14:cNvContentPartPr/>
              <p14:nvPr/>
            </p14:nvContentPartPr>
            <p14:xfrm>
              <a:off x="4038480" y="1851840"/>
              <a:ext cx="1989360" cy="3642480"/>
            </p14:xfrm>
          </p:contentPart>
        </mc:Choice>
        <mc:Fallback>
          <p:pic>
            <p:nvPicPr>
              <p:cNvPr id="3" name="Tinta 2"/>
              <p:cNvPicPr/>
              <p:nvPr/>
            </p:nvPicPr>
            <p:blipFill>
              <a:blip r:embed="rId6"/>
              <a:stretch>
                <a:fillRect/>
              </a:stretch>
            </p:blipFill>
            <p:spPr>
              <a:xfrm>
                <a:off x="4022640" y="1788120"/>
                <a:ext cx="2021040" cy="3769920"/>
              </a:xfrm>
              <a:prstGeom prst="rect">
                <a:avLst/>
              </a:prstGeom>
            </p:spPr>
          </p:pic>
        </mc:Fallback>
      </mc:AlternateContent>
    </p:spTree>
    <p:extLst>
      <p:ext uri="{BB962C8B-B14F-4D97-AF65-F5344CB8AC3E}">
        <p14:creationId xmlns:p14="http://schemas.microsoft.com/office/powerpoint/2010/main" val="1247803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406C96AA-2AC8-4A45-8EC9-6E6DE40FC565}"/>
              </a:ext>
            </a:extLst>
          </p:cNvPr>
          <p:cNvGrpSpPr/>
          <p:nvPr/>
        </p:nvGrpSpPr>
        <p:grpSpPr>
          <a:xfrm>
            <a:off x="2" y="571831"/>
            <a:ext cx="9143999" cy="698500"/>
            <a:chOff x="36004" y="626326"/>
            <a:chExt cx="9143999" cy="838200"/>
          </a:xfrm>
        </p:grpSpPr>
        <p:sp>
          <p:nvSpPr>
            <p:cNvPr id="11" name="Retângulo 5">
              <a:extLst>
                <a:ext uri="{FF2B5EF4-FFF2-40B4-BE49-F238E27FC236}">
                  <a16:creationId xmlns:a16="http://schemas.microsoft.com/office/drawing/2014/main" xmlns="" id="{F3E5E37C-AAFE-412E-9701-C8F451BB5000}"/>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defTabSz="680896" eaLnBrk="0" hangingPunct="0">
                <a:lnSpc>
                  <a:spcPct val="90000"/>
                </a:lnSpc>
                <a:spcBef>
                  <a:spcPct val="50000"/>
                </a:spcBef>
                <a:defRPr/>
              </a:pPr>
              <a:endParaRPr lang="en-US" sz="2000" b="1" kern="0" dirty="0">
                <a:solidFill>
                  <a:prstClr val="white"/>
                </a:solidFill>
                <a:latin typeface="Arial" pitchFamily="34" charset="0"/>
                <a:cs typeface="Arial" pitchFamily="34" charset="0"/>
              </a:endParaRPr>
            </a:p>
          </p:txBody>
        </p:sp>
        <p:pic>
          <p:nvPicPr>
            <p:cNvPr id="12" name="Imagem 8" descr="logo-esalq.gif">
              <a:extLst>
                <a:ext uri="{FF2B5EF4-FFF2-40B4-BE49-F238E27FC236}">
                  <a16:creationId xmlns:a16="http://schemas.microsoft.com/office/drawing/2014/main" xmlns="" id="{C9EB3732-7007-4833-B5E5-6828BFF6162B}"/>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2" descr="C:\Users\Joao Daniel\Downloads\QCF_USA.jpg">
              <a:extLst>
                <a:ext uri="{FF2B5EF4-FFF2-40B4-BE49-F238E27FC236}">
                  <a16:creationId xmlns:a16="http://schemas.microsoft.com/office/drawing/2014/main" xmlns="" id="{83FB8984-BFDA-418E-BF59-1F2505E94AD2}"/>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208753"/>
            <a:ext cx="5151715" cy="2414867"/>
          </a:xfrm>
          <a:prstGeom prst="rect">
            <a:avLst/>
          </a:prstGeom>
        </p:spPr>
      </p:pic>
      <p:sp>
        <p:nvSpPr>
          <p:cNvPr id="2" name="Retângulo 1"/>
          <p:cNvSpPr/>
          <p:nvPr/>
        </p:nvSpPr>
        <p:spPr bwMode="auto">
          <a:xfrm>
            <a:off x="2" y="571500"/>
            <a:ext cx="9143999" cy="6985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algn="ctr" defTabSz="680896" eaLnBrk="0" hangingPunct="0">
              <a:lnSpc>
                <a:spcPct val="90000"/>
              </a:lnSpc>
              <a:spcBef>
                <a:spcPct val="50000"/>
              </a:spcBef>
              <a:defRPr/>
            </a:pPr>
            <a:r>
              <a:rPr lang="en-US" sz="3333" kern="0" dirty="0" err="1" smtClean="0">
                <a:solidFill>
                  <a:schemeClr val="bg1"/>
                </a:solidFill>
                <a:latin typeface="Calibri" panose="020F0502020204030204" pitchFamily="34" charset="0"/>
                <a:cs typeface="Arial" pitchFamily="34" charset="0"/>
              </a:rPr>
              <a:t>Silagem</a:t>
            </a:r>
            <a:r>
              <a:rPr lang="en-US" sz="3333" kern="0" dirty="0" smtClean="0">
                <a:solidFill>
                  <a:schemeClr val="bg1"/>
                </a:solidFill>
                <a:latin typeface="Calibri" panose="020F0502020204030204" pitchFamily="34" charset="0"/>
                <a:cs typeface="Arial" pitchFamily="34" charset="0"/>
              </a:rPr>
              <a:t> de </a:t>
            </a:r>
            <a:r>
              <a:rPr lang="en-US" sz="3333" kern="0" dirty="0" err="1" smtClean="0">
                <a:solidFill>
                  <a:schemeClr val="bg1"/>
                </a:solidFill>
                <a:latin typeface="Calibri" panose="020F0502020204030204" pitchFamily="34" charset="0"/>
                <a:cs typeface="Arial" pitchFamily="34" charset="0"/>
              </a:rPr>
              <a:t>grãos</a:t>
            </a:r>
            <a:r>
              <a:rPr lang="en-US" sz="3333" kern="0" dirty="0" smtClean="0">
                <a:solidFill>
                  <a:schemeClr val="bg1"/>
                </a:solidFill>
                <a:latin typeface="Calibri" panose="020F0502020204030204" pitchFamily="34" charset="0"/>
                <a:cs typeface="Arial" pitchFamily="34" charset="0"/>
              </a:rPr>
              <a:t> </a:t>
            </a:r>
            <a:r>
              <a:rPr lang="en-US" sz="3333" kern="0" dirty="0" err="1" smtClean="0">
                <a:solidFill>
                  <a:schemeClr val="bg1"/>
                </a:solidFill>
                <a:latin typeface="Calibri" panose="020F0502020204030204" pitchFamily="34" charset="0"/>
                <a:cs typeface="Arial" pitchFamily="34" charset="0"/>
              </a:rPr>
              <a:t>úmidos</a:t>
            </a:r>
            <a:endParaRPr lang="en-US" sz="3333" kern="0" dirty="0">
              <a:solidFill>
                <a:schemeClr val="bg1"/>
              </a:solidFill>
              <a:latin typeface="Calibri" panose="020F0502020204030204" pitchFamily="34" charset="0"/>
              <a:cs typeface="Arial" pitchFamily="34" charset="0"/>
            </a:endParaRPr>
          </a:p>
        </p:txBody>
      </p:sp>
      <p:pic>
        <p:nvPicPr>
          <p:cNvPr id="1026" name="Picture 2" descr="C:\Users\Usuario\Desktop\2015-05-26 13.32.54_resized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3" y="3624860"/>
            <a:ext cx="4563507" cy="26616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uario\Desktop\2015-05-29 16.05.28_resized_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610260"/>
            <a:ext cx="4572000" cy="2676240"/>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5868145" y="5709254"/>
            <a:ext cx="3275856" cy="605422"/>
          </a:xfrm>
          <a:prstGeom prst="rect">
            <a:avLst/>
          </a:prstGeom>
          <a:solidFill>
            <a:srgbClr val="003300"/>
          </a:solidFill>
        </p:spPr>
        <p:txBody>
          <a:bodyPr wrap="square" rtlCol="0">
            <a:spAutoFit/>
          </a:bodyPr>
          <a:lstStyle/>
          <a:p>
            <a:pPr algn="ctr"/>
            <a:r>
              <a:rPr lang="pt-BR" sz="1667" dirty="0" err="1">
                <a:solidFill>
                  <a:schemeClr val="bg1"/>
                </a:solidFill>
                <a:latin typeface="Calibri" panose="020F0502020204030204" pitchFamily="34" charset="0"/>
              </a:rPr>
              <a:t>Source</a:t>
            </a:r>
            <a:r>
              <a:rPr lang="pt-BR" sz="1667" dirty="0">
                <a:solidFill>
                  <a:schemeClr val="bg1"/>
                </a:solidFill>
                <a:latin typeface="Calibri" panose="020F0502020204030204" pitchFamily="34" charset="0"/>
              </a:rPr>
              <a:t>: Rafael Andrade </a:t>
            </a:r>
            <a:r>
              <a:rPr lang="pt-BR" sz="1667">
                <a:solidFill>
                  <a:schemeClr val="bg1"/>
                </a:solidFill>
                <a:latin typeface="Calibri" panose="020F0502020204030204" pitchFamily="34" charset="0"/>
              </a:rPr>
              <a:t>(Agrop. </a:t>
            </a:r>
            <a:r>
              <a:rPr lang="pt-BR" sz="1667" dirty="0">
                <a:solidFill>
                  <a:schemeClr val="bg1"/>
                </a:solidFill>
                <a:latin typeface="Calibri" panose="020F0502020204030204" pitchFamily="34" charset="0"/>
              </a:rPr>
              <a:t>Vista Alegre)</a:t>
            </a:r>
          </a:p>
        </p:txBody>
      </p:sp>
      <p:sp>
        <p:nvSpPr>
          <p:cNvPr id="20482" name="AutoShape 2" descr="2015-05-27 16.43.49_resized_2.jpg"/>
          <p:cNvSpPr>
            <a:spLocks noChangeAspect="1" noChangeArrowheads="1"/>
          </p:cNvSpPr>
          <p:nvPr/>
        </p:nvSpPr>
        <p:spPr bwMode="auto">
          <a:xfrm>
            <a:off x="155575" y="451115"/>
            <a:ext cx="304800" cy="254001"/>
          </a:xfrm>
          <a:prstGeom prst="rect">
            <a:avLst/>
          </a:prstGeom>
          <a:noFill/>
        </p:spPr>
        <p:txBody>
          <a:bodyPr vert="horz" wrap="square" lIns="76200" tIns="38100" rIns="76200" bIns="38100" numCol="1" anchor="t" anchorCtr="0" compatLnSpc="1">
            <a:prstTxWarp prst="textNoShape">
              <a:avLst/>
            </a:prstTxWarp>
          </a:bodyPr>
          <a:lstStyle/>
          <a:p>
            <a:endParaRPr lang="pt-BR" sz="1500"/>
          </a:p>
        </p:txBody>
      </p:sp>
      <p:pic>
        <p:nvPicPr>
          <p:cNvPr id="20483" name="Picture 3" descr="C:\Users\Pedro\Desktop\2015-05-27 16.43.49_resized_2.jpg"/>
          <p:cNvPicPr>
            <a:picLocks noChangeAspect="1" noChangeArrowheads="1"/>
          </p:cNvPicPr>
          <p:nvPr/>
        </p:nvPicPr>
        <p:blipFill>
          <a:blip r:embed="rId7" cstate="print"/>
          <a:srcRect/>
          <a:stretch>
            <a:fillRect/>
          </a:stretch>
        </p:blipFill>
        <p:spPr bwMode="auto">
          <a:xfrm>
            <a:off x="4572000" y="1268760"/>
            <a:ext cx="4572000" cy="2340260"/>
          </a:xfrm>
          <a:prstGeom prst="rect">
            <a:avLst/>
          </a:prstGeom>
          <a:noFill/>
        </p:spPr>
      </p:pic>
    </p:spTree>
    <p:extLst>
      <p:ext uri="{BB962C8B-B14F-4D97-AF65-F5344CB8AC3E}">
        <p14:creationId xmlns:p14="http://schemas.microsoft.com/office/powerpoint/2010/main" val="297320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4915" y="832122"/>
            <a:ext cx="8229600" cy="1143000"/>
          </a:xfrm>
        </p:spPr>
        <p:txBody>
          <a:bodyPr>
            <a:normAutofit fontScale="90000"/>
          </a:bodyPr>
          <a:lstStyle/>
          <a:p>
            <a:pPr algn="ctr"/>
            <a:r>
              <a:rPr lang="pt-BR" b="1" dirty="0" err="1">
                <a:solidFill>
                  <a:schemeClr val="tx1"/>
                </a:solidFill>
                <a:latin typeface="Comic Sans MS" panose="030F0702030302020204" pitchFamily="66" charset="0"/>
              </a:rPr>
              <a:t>Kernel</a:t>
            </a:r>
            <a:r>
              <a:rPr lang="pt-BR" b="1" dirty="0">
                <a:solidFill>
                  <a:schemeClr val="tx1"/>
                </a:solidFill>
                <a:latin typeface="Comic Sans MS" panose="030F0702030302020204" pitchFamily="66" charset="0"/>
              </a:rPr>
              <a:t> </a:t>
            </a:r>
            <a:r>
              <a:rPr lang="pt-BR" b="1" dirty="0" err="1">
                <a:solidFill>
                  <a:schemeClr val="tx1"/>
                </a:solidFill>
                <a:latin typeface="Comic Sans MS" panose="030F0702030302020204" pitchFamily="66" charset="0"/>
              </a:rPr>
              <a:t>processing</a:t>
            </a:r>
            <a:r>
              <a:rPr lang="pt-BR" b="1" dirty="0">
                <a:solidFill>
                  <a:schemeClr val="tx1"/>
                </a:solidFill>
                <a:latin typeface="Comic Sans MS" panose="030F0702030302020204" pitchFamily="66" charset="0"/>
              </a:rPr>
              <a:t> score - KPS</a:t>
            </a:r>
          </a:p>
        </p:txBody>
      </p:sp>
      <p:sp>
        <p:nvSpPr>
          <p:cNvPr id="5" name="Rectangle 3"/>
          <p:cNvSpPr/>
          <p:nvPr/>
        </p:nvSpPr>
        <p:spPr>
          <a:xfrm>
            <a:off x="62100" y="2016125"/>
            <a:ext cx="4189589" cy="1407148"/>
          </a:xfrm>
          <a:prstGeom prst="rect">
            <a:avLst/>
          </a:prstGeom>
          <a:solidFill>
            <a:schemeClr val="accent1">
              <a:lumMod val="20000"/>
              <a:lumOff val="80000"/>
            </a:schemeClr>
          </a:solidFill>
        </p:spPr>
        <p:txBody>
          <a:bodyPr lIns="92425" tIns="46212" rIns="92425" bIns="46212">
            <a:spAutoFit/>
          </a:bodyPr>
          <a:lstStyle/>
          <a:p>
            <a:pPr algn="ctr" fontAlgn="base">
              <a:spcBef>
                <a:spcPct val="0"/>
              </a:spcBef>
              <a:spcAft>
                <a:spcPct val="0"/>
              </a:spcAft>
              <a:defRPr/>
            </a:pPr>
            <a:r>
              <a:rPr lang="en-US" sz="2846" b="1" dirty="0">
                <a:solidFill>
                  <a:srgbClr val="800000"/>
                </a:solidFill>
                <a:latin typeface="Comic Sans MS" pitchFamily="66" charset="0"/>
              </a:rPr>
              <a:t>% </a:t>
            </a:r>
            <a:r>
              <a:rPr lang="en-US" sz="2846" b="1" dirty="0" err="1">
                <a:solidFill>
                  <a:srgbClr val="800000"/>
                </a:solidFill>
                <a:latin typeface="Comic Sans MS" pitchFamily="66" charset="0"/>
              </a:rPr>
              <a:t>amido</a:t>
            </a:r>
            <a:r>
              <a:rPr lang="en-US" sz="2846" b="1" dirty="0">
                <a:solidFill>
                  <a:srgbClr val="800000"/>
                </a:solidFill>
                <a:latin typeface="Comic Sans MS" pitchFamily="66" charset="0"/>
              </a:rPr>
              <a:t> </a:t>
            </a:r>
            <a:r>
              <a:rPr lang="en-US" sz="2846" b="1" dirty="0" err="1">
                <a:solidFill>
                  <a:srgbClr val="800000"/>
                </a:solidFill>
                <a:latin typeface="Comic Sans MS" pitchFamily="66" charset="0"/>
              </a:rPr>
              <a:t>passando</a:t>
            </a:r>
            <a:r>
              <a:rPr lang="en-US" sz="2846" b="1" dirty="0">
                <a:solidFill>
                  <a:srgbClr val="800000"/>
                </a:solidFill>
                <a:latin typeface="Comic Sans MS" pitchFamily="66" charset="0"/>
              </a:rPr>
              <a:t> </a:t>
            </a:r>
            <a:r>
              <a:rPr lang="en-US" sz="2846" b="1" dirty="0" err="1">
                <a:solidFill>
                  <a:srgbClr val="800000"/>
                </a:solidFill>
                <a:latin typeface="Comic Sans MS" pitchFamily="66" charset="0"/>
              </a:rPr>
              <a:t>na</a:t>
            </a:r>
            <a:r>
              <a:rPr lang="en-US" sz="2846" b="1" dirty="0">
                <a:solidFill>
                  <a:srgbClr val="800000"/>
                </a:solidFill>
                <a:latin typeface="Comic Sans MS" pitchFamily="66" charset="0"/>
              </a:rPr>
              <a:t> </a:t>
            </a:r>
            <a:r>
              <a:rPr lang="en-US" sz="2846" b="1" dirty="0" err="1">
                <a:solidFill>
                  <a:srgbClr val="800000"/>
                </a:solidFill>
                <a:latin typeface="Comic Sans MS" pitchFamily="66" charset="0"/>
              </a:rPr>
              <a:t>peneira</a:t>
            </a:r>
            <a:r>
              <a:rPr lang="en-US" sz="2846" b="1" dirty="0">
                <a:solidFill>
                  <a:srgbClr val="800000"/>
                </a:solidFill>
                <a:latin typeface="Comic Sans MS" pitchFamily="66" charset="0"/>
              </a:rPr>
              <a:t> de </a:t>
            </a:r>
            <a:r>
              <a:rPr lang="en-US" sz="2846" b="1" dirty="0" err="1">
                <a:solidFill>
                  <a:srgbClr val="800000"/>
                </a:solidFill>
                <a:latin typeface="Comic Sans MS" pitchFamily="66" charset="0"/>
              </a:rPr>
              <a:t>crivo</a:t>
            </a:r>
            <a:r>
              <a:rPr lang="en-US" sz="2846" b="1" dirty="0">
                <a:solidFill>
                  <a:srgbClr val="800000"/>
                </a:solidFill>
                <a:latin typeface="Comic Sans MS" pitchFamily="66" charset="0"/>
              </a:rPr>
              <a:t> de </a:t>
            </a:r>
            <a:r>
              <a:rPr lang="en-US" sz="2846" b="1" u="sng" dirty="0">
                <a:solidFill>
                  <a:srgbClr val="800000"/>
                </a:solidFill>
                <a:latin typeface="Comic Sans MS" pitchFamily="66" charset="0"/>
              </a:rPr>
              <a:t>4.75 mm </a:t>
            </a:r>
          </a:p>
        </p:txBody>
      </p:sp>
      <p:sp>
        <p:nvSpPr>
          <p:cNvPr id="6" name="Rectangle 4"/>
          <p:cNvSpPr/>
          <p:nvPr/>
        </p:nvSpPr>
        <p:spPr>
          <a:xfrm>
            <a:off x="62100" y="3487618"/>
            <a:ext cx="4189589" cy="1407148"/>
          </a:xfrm>
          <a:prstGeom prst="rect">
            <a:avLst/>
          </a:prstGeom>
          <a:solidFill>
            <a:schemeClr val="accent1">
              <a:lumMod val="20000"/>
              <a:lumOff val="80000"/>
            </a:schemeClr>
          </a:solidFill>
        </p:spPr>
        <p:txBody>
          <a:bodyPr lIns="92425" tIns="46212" rIns="92425" bIns="46212">
            <a:spAutoFit/>
          </a:bodyPr>
          <a:lstStyle/>
          <a:p>
            <a:pPr algn="ctr" fontAlgn="base">
              <a:spcBef>
                <a:spcPct val="0"/>
              </a:spcBef>
              <a:spcAft>
                <a:spcPct val="0"/>
              </a:spcAft>
              <a:defRPr/>
            </a:pPr>
            <a:r>
              <a:rPr lang="en-US" sz="2846" b="1" dirty="0">
                <a:solidFill>
                  <a:srgbClr val="3333CC"/>
                </a:solidFill>
                <a:latin typeface="Comic Sans MS" pitchFamily="66" charset="0"/>
              </a:rPr>
              <a:t>&gt;70%</a:t>
            </a:r>
          </a:p>
          <a:p>
            <a:pPr algn="ctr" fontAlgn="base">
              <a:spcBef>
                <a:spcPct val="0"/>
              </a:spcBef>
              <a:spcAft>
                <a:spcPct val="0"/>
              </a:spcAft>
              <a:defRPr/>
            </a:pPr>
            <a:r>
              <a:rPr lang="en-US" sz="2846" b="1" dirty="0">
                <a:solidFill>
                  <a:srgbClr val="3333CC"/>
                </a:solidFill>
                <a:latin typeface="Comic Sans MS" pitchFamily="66" charset="0"/>
              </a:rPr>
              <a:t>70% a 50%</a:t>
            </a:r>
          </a:p>
          <a:p>
            <a:pPr algn="ctr" fontAlgn="base">
              <a:spcBef>
                <a:spcPct val="0"/>
              </a:spcBef>
              <a:spcAft>
                <a:spcPct val="0"/>
              </a:spcAft>
              <a:defRPr/>
            </a:pPr>
            <a:r>
              <a:rPr lang="en-US" sz="2846" b="1" dirty="0">
                <a:solidFill>
                  <a:srgbClr val="3333CC"/>
                </a:solidFill>
                <a:latin typeface="Comic Sans MS" pitchFamily="66" charset="0"/>
              </a:rPr>
              <a:t>&lt; 50%</a:t>
            </a:r>
          </a:p>
        </p:txBody>
      </p:sp>
      <p:sp>
        <p:nvSpPr>
          <p:cNvPr id="7" name="Rectangle 5"/>
          <p:cNvSpPr/>
          <p:nvPr/>
        </p:nvSpPr>
        <p:spPr>
          <a:xfrm>
            <a:off x="4631569" y="2755978"/>
            <a:ext cx="1039453" cy="649633"/>
          </a:xfrm>
          <a:prstGeom prst="rect">
            <a:avLst/>
          </a:prstGeom>
          <a:solidFill>
            <a:schemeClr val="accent1">
              <a:lumMod val="20000"/>
              <a:lumOff val="80000"/>
            </a:schemeClr>
          </a:solidFill>
        </p:spPr>
        <p:txBody>
          <a:bodyPr wrap="none" lIns="92425" tIns="46212" rIns="92425" bIns="46212">
            <a:spAutoFit/>
          </a:bodyPr>
          <a:lstStyle/>
          <a:p>
            <a:pPr fontAlgn="base">
              <a:spcBef>
                <a:spcPct val="0"/>
              </a:spcBef>
              <a:spcAft>
                <a:spcPct val="0"/>
              </a:spcAft>
              <a:defRPr/>
            </a:pPr>
            <a:r>
              <a:rPr lang="en-US" sz="3615" b="1" u="sng" dirty="0">
                <a:solidFill>
                  <a:srgbClr val="800000"/>
                </a:solidFill>
                <a:latin typeface="Comic Sans MS" pitchFamily="66" charset="0"/>
              </a:rPr>
              <a:t>KPS</a:t>
            </a:r>
          </a:p>
        </p:txBody>
      </p:sp>
      <p:sp>
        <p:nvSpPr>
          <p:cNvPr id="8" name="Rectangle 6"/>
          <p:cNvSpPr/>
          <p:nvPr/>
        </p:nvSpPr>
        <p:spPr>
          <a:xfrm>
            <a:off x="4275038" y="3487617"/>
            <a:ext cx="2024945" cy="1407148"/>
          </a:xfrm>
          <a:prstGeom prst="rect">
            <a:avLst/>
          </a:prstGeom>
          <a:solidFill>
            <a:schemeClr val="accent1">
              <a:lumMod val="20000"/>
              <a:lumOff val="80000"/>
            </a:schemeClr>
          </a:solidFill>
        </p:spPr>
        <p:txBody>
          <a:bodyPr lIns="92425" tIns="46212" rIns="92425" bIns="46212">
            <a:spAutoFit/>
          </a:bodyPr>
          <a:lstStyle/>
          <a:p>
            <a:pPr algn="ctr" fontAlgn="base">
              <a:spcBef>
                <a:spcPct val="0"/>
              </a:spcBef>
              <a:spcAft>
                <a:spcPct val="0"/>
              </a:spcAft>
              <a:defRPr/>
            </a:pPr>
            <a:r>
              <a:rPr lang="en-US" sz="2846" b="1" dirty="0" err="1">
                <a:solidFill>
                  <a:prstClr val="black"/>
                </a:solidFill>
                <a:latin typeface="Comic Sans MS" pitchFamily="66" charset="0"/>
              </a:rPr>
              <a:t>Excelente</a:t>
            </a:r>
            <a:endParaRPr lang="en-US" sz="2846" b="1" dirty="0">
              <a:solidFill>
                <a:prstClr val="black"/>
              </a:solidFill>
              <a:latin typeface="Comic Sans MS" pitchFamily="66" charset="0"/>
            </a:endParaRPr>
          </a:p>
          <a:p>
            <a:pPr algn="ctr" fontAlgn="base">
              <a:spcBef>
                <a:spcPct val="0"/>
              </a:spcBef>
              <a:spcAft>
                <a:spcPct val="0"/>
              </a:spcAft>
              <a:defRPr/>
            </a:pPr>
            <a:r>
              <a:rPr lang="en-US" sz="2846" b="1" dirty="0" err="1">
                <a:solidFill>
                  <a:prstClr val="black"/>
                </a:solidFill>
                <a:latin typeface="Comic Sans MS" pitchFamily="66" charset="0"/>
              </a:rPr>
              <a:t>Adequado</a:t>
            </a:r>
            <a:endParaRPr lang="en-US" sz="2846" b="1" dirty="0">
              <a:solidFill>
                <a:prstClr val="black"/>
              </a:solidFill>
              <a:latin typeface="Comic Sans MS" pitchFamily="66" charset="0"/>
            </a:endParaRPr>
          </a:p>
          <a:p>
            <a:pPr algn="ctr" fontAlgn="base">
              <a:spcBef>
                <a:spcPct val="0"/>
              </a:spcBef>
              <a:spcAft>
                <a:spcPct val="0"/>
              </a:spcAft>
              <a:defRPr/>
            </a:pPr>
            <a:r>
              <a:rPr lang="en-US" sz="2846" b="1" dirty="0" err="1">
                <a:solidFill>
                  <a:prstClr val="black"/>
                </a:solidFill>
                <a:latin typeface="Comic Sans MS" pitchFamily="66" charset="0"/>
              </a:rPr>
              <a:t>Ruim</a:t>
            </a:r>
            <a:endParaRPr lang="en-US" sz="2846" b="1" dirty="0">
              <a:solidFill>
                <a:prstClr val="black"/>
              </a:solidFill>
              <a:latin typeface="Comic Sans MS" pitchFamily="66" charset="0"/>
            </a:endParaRPr>
          </a:p>
        </p:txBody>
      </p:sp>
      <p:pic>
        <p:nvPicPr>
          <p:cNvPr id="9" name="Picture 3" descr="DSCN384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0923" y="2227385"/>
            <a:ext cx="2690988" cy="155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0923" y="3956539"/>
            <a:ext cx="2690988" cy="159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aixaDeTexto 11"/>
          <p:cNvSpPr txBox="1"/>
          <p:nvPr/>
        </p:nvSpPr>
        <p:spPr>
          <a:xfrm>
            <a:off x="5715000" y="5656385"/>
            <a:ext cx="3733800" cy="306462"/>
          </a:xfrm>
          <a:prstGeom prst="rect">
            <a:avLst/>
          </a:prstGeom>
          <a:noFill/>
        </p:spPr>
        <p:txBody>
          <a:bodyPr wrap="square" lIns="92425" tIns="46212" rIns="92425" bIns="46212" rtlCol="0">
            <a:spAutoFit/>
          </a:bodyPr>
          <a:lstStyle/>
          <a:p>
            <a:r>
              <a:rPr lang="pt-BR" sz="1385" b="1" dirty="0">
                <a:latin typeface="Comic Sans MS" panose="030F0702030302020204" pitchFamily="66" charset="0"/>
              </a:rPr>
              <a:t>Ferreira e </a:t>
            </a:r>
            <a:r>
              <a:rPr lang="pt-BR" sz="1385" b="1" dirty="0" err="1">
                <a:latin typeface="Comic Sans MS" panose="030F0702030302020204" pitchFamily="66" charset="0"/>
              </a:rPr>
              <a:t>Mertens</a:t>
            </a:r>
            <a:r>
              <a:rPr lang="pt-BR" sz="1385" b="1" dirty="0">
                <a:latin typeface="Comic Sans MS" panose="030F0702030302020204" pitchFamily="66" charset="0"/>
              </a:rPr>
              <a:t>, 2005</a:t>
            </a:r>
          </a:p>
        </p:txBody>
      </p:sp>
      <p:pic>
        <p:nvPicPr>
          <p:cNvPr id="13" name="Imagem 12">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6">
            <p14:nvContentPartPr>
              <p14:cNvPr id="3" name="Tinta 2"/>
              <p14:cNvContentPartPr/>
              <p14:nvPr/>
            </p14:nvContentPartPr>
            <p14:xfrm>
              <a:off x="571320" y="3528000"/>
              <a:ext cx="343440" cy="389160"/>
            </p14:xfrm>
          </p:contentPart>
        </mc:Choice>
        <mc:Fallback>
          <p:pic>
            <p:nvPicPr>
              <p:cNvPr id="3" name="Tinta 2"/>
              <p:cNvPicPr/>
              <p:nvPr/>
            </p:nvPicPr>
            <p:blipFill>
              <a:blip r:embed="rId7"/>
              <a:stretch>
                <a:fillRect/>
              </a:stretch>
            </p:blipFill>
            <p:spPr>
              <a:xfrm>
                <a:off x="555480" y="3464640"/>
                <a:ext cx="375120" cy="5158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Tinta 3"/>
              <p14:cNvContentPartPr/>
              <p14:nvPr/>
            </p14:nvContentPartPr>
            <p14:xfrm>
              <a:off x="662760" y="4686480"/>
              <a:ext cx="373680" cy="46080"/>
            </p14:xfrm>
          </p:contentPart>
        </mc:Choice>
        <mc:Fallback>
          <p:pic>
            <p:nvPicPr>
              <p:cNvPr id="4" name="Tinta 3"/>
              <p:cNvPicPr/>
              <p:nvPr/>
            </p:nvPicPr>
            <p:blipFill>
              <a:blip r:embed="rId9"/>
              <a:stretch>
                <a:fillRect/>
              </a:stretch>
            </p:blipFill>
            <p:spPr>
              <a:xfrm>
                <a:off x="646920" y="4622760"/>
                <a:ext cx="405360" cy="173160"/>
              </a:xfrm>
              <a:prstGeom prst="rect">
                <a:avLst/>
              </a:prstGeom>
            </p:spPr>
          </p:pic>
        </mc:Fallback>
      </mc:AlternateContent>
    </p:spTree>
    <p:extLst>
      <p:ext uri="{BB962C8B-B14F-4D97-AF65-F5344CB8AC3E}">
        <p14:creationId xmlns:p14="http://schemas.microsoft.com/office/powerpoint/2010/main" val="26084842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5910" y="971412"/>
            <a:ext cx="6412127"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have direita 3"/>
          <p:cNvSpPr/>
          <p:nvPr/>
        </p:nvSpPr>
        <p:spPr>
          <a:xfrm>
            <a:off x="7348110" y="1917294"/>
            <a:ext cx="120013" cy="30003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500"/>
          </a:p>
        </p:txBody>
      </p:sp>
      <p:sp>
        <p:nvSpPr>
          <p:cNvPr id="6" name="Chave direita 5"/>
          <p:cNvSpPr/>
          <p:nvPr/>
        </p:nvSpPr>
        <p:spPr>
          <a:xfrm>
            <a:off x="7329750" y="1271998"/>
            <a:ext cx="120013" cy="531527"/>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500"/>
          </a:p>
        </p:txBody>
      </p:sp>
      <p:sp>
        <p:nvSpPr>
          <p:cNvPr id="7" name="Chave direita 6"/>
          <p:cNvSpPr/>
          <p:nvPr/>
        </p:nvSpPr>
        <p:spPr>
          <a:xfrm>
            <a:off x="7865580" y="1261924"/>
            <a:ext cx="120013" cy="94163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sz="1500"/>
          </a:p>
        </p:txBody>
      </p:sp>
      <p:sp>
        <p:nvSpPr>
          <p:cNvPr id="5" name="CaixaDeTexto 4"/>
          <p:cNvSpPr txBox="1"/>
          <p:nvPr/>
        </p:nvSpPr>
        <p:spPr>
          <a:xfrm>
            <a:off x="7449764" y="1904644"/>
            <a:ext cx="428633" cy="323165"/>
          </a:xfrm>
          <a:prstGeom prst="rect">
            <a:avLst/>
          </a:prstGeom>
          <a:noFill/>
        </p:spPr>
        <p:txBody>
          <a:bodyPr wrap="square" rtlCol="0">
            <a:spAutoFit/>
          </a:bodyPr>
          <a:lstStyle/>
          <a:p>
            <a:r>
              <a:rPr lang="pt-BR" sz="1500" dirty="0"/>
              <a:t>7%</a:t>
            </a:r>
          </a:p>
        </p:txBody>
      </p:sp>
      <p:sp>
        <p:nvSpPr>
          <p:cNvPr id="9" name="CaixaDeTexto 8"/>
          <p:cNvSpPr txBox="1"/>
          <p:nvPr/>
        </p:nvSpPr>
        <p:spPr>
          <a:xfrm>
            <a:off x="7383412" y="1385767"/>
            <a:ext cx="540060" cy="323165"/>
          </a:xfrm>
          <a:prstGeom prst="rect">
            <a:avLst/>
          </a:prstGeom>
          <a:noFill/>
        </p:spPr>
        <p:txBody>
          <a:bodyPr wrap="square" rtlCol="0">
            <a:spAutoFit/>
          </a:bodyPr>
          <a:lstStyle/>
          <a:p>
            <a:r>
              <a:rPr lang="pt-BR" sz="1500" dirty="0"/>
              <a:t>12%</a:t>
            </a:r>
          </a:p>
        </p:txBody>
      </p:sp>
      <p:sp>
        <p:nvSpPr>
          <p:cNvPr id="10" name="CaixaDeTexto 9"/>
          <p:cNvSpPr txBox="1"/>
          <p:nvPr/>
        </p:nvSpPr>
        <p:spPr>
          <a:xfrm>
            <a:off x="7981363" y="1578853"/>
            <a:ext cx="540060" cy="323165"/>
          </a:xfrm>
          <a:prstGeom prst="rect">
            <a:avLst/>
          </a:prstGeom>
          <a:noFill/>
        </p:spPr>
        <p:txBody>
          <a:bodyPr wrap="square" rtlCol="0">
            <a:spAutoFit/>
          </a:bodyPr>
          <a:lstStyle/>
          <a:p>
            <a:r>
              <a:rPr lang="pt-BR" sz="1500" dirty="0"/>
              <a:t>21%</a:t>
            </a:r>
          </a:p>
        </p:txBody>
      </p:sp>
      <p:sp>
        <p:nvSpPr>
          <p:cNvPr id="8" name="CaixaDeTexto 7"/>
          <p:cNvSpPr txBox="1"/>
          <p:nvPr/>
        </p:nvSpPr>
        <p:spPr>
          <a:xfrm>
            <a:off x="4331973" y="3598173"/>
            <a:ext cx="2400267" cy="784830"/>
          </a:xfrm>
          <a:prstGeom prst="rect">
            <a:avLst/>
          </a:prstGeom>
          <a:noFill/>
        </p:spPr>
        <p:txBody>
          <a:bodyPr wrap="square" rtlCol="0">
            <a:spAutoFit/>
          </a:bodyPr>
          <a:lstStyle/>
          <a:p>
            <a:pPr algn="ctr"/>
            <a:r>
              <a:rPr lang="pt-BR" sz="1500" dirty="0"/>
              <a:t>laminado 30% umidade</a:t>
            </a:r>
          </a:p>
          <a:p>
            <a:pPr algn="ctr"/>
            <a:r>
              <a:rPr lang="pt-BR" sz="1500" dirty="0"/>
              <a:t>vs.</a:t>
            </a:r>
          </a:p>
          <a:p>
            <a:pPr algn="ctr"/>
            <a:r>
              <a:rPr lang="pt-BR" sz="1500" dirty="0"/>
              <a:t>moído 35-40% umidade</a:t>
            </a:r>
          </a:p>
        </p:txBody>
      </p:sp>
      <p:sp>
        <p:nvSpPr>
          <p:cNvPr id="11" name="CaixaDeTexto 10"/>
          <p:cNvSpPr txBox="1"/>
          <p:nvPr/>
        </p:nvSpPr>
        <p:spPr>
          <a:xfrm>
            <a:off x="6732240" y="3559658"/>
            <a:ext cx="1529747" cy="784830"/>
          </a:xfrm>
          <a:prstGeom prst="rect">
            <a:avLst/>
          </a:prstGeom>
          <a:noFill/>
        </p:spPr>
        <p:txBody>
          <a:bodyPr wrap="square" rtlCol="0">
            <a:spAutoFit/>
          </a:bodyPr>
          <a:lstStyle/>
          <a:p>
            <a:pPr algn="ctr"/>
            <a:r>
              <a:rPr lang="pt-BR" sz="1500" dirty="0">
                <a:solidFill>
                  <a:srgbClr val="FF0000"/>
                </a:solidFill>
              </a:rPr>
              <a:t>+ 21% </a:t>
            </a:r>
            <a:r>
              <a:rPr lang="pt-BR" sz="1500" dirty="0" err="1">
                <a:solidFill>
                  <a:srgbClr val="FF0000"/>
                </a:solidFill>
              </a:rPr>
              <a:t>degradabilidade</a:t>
            </a:r>
            <a:endParaRPr lang="pt-BR" sz="1500" dirty="0">
              <a:solidFill>
                <a:srgbClr val="FF0000"/>
              </a:solidFill>
            </a:endParaRPr>
          </a:p>
          <a:p>
            <a:pPr algn="ctr"/>
            <a:r>
              <a:rPr lang="pt-BR" sz="1500" dirty="0" err="1">
                <a:solidFill>
                  <a:srgbClr val="FF0000"/>
                </a:solidFill>
              </a:rPr>
              <a:t>ruminal</a:t>
            </a:r>
            <a:endParaRPr lang="pt-BR" sz="1500" dirty="0">
              <a:solidFill>
                <a:srgbClr val="FF0000"/>
              </a:solidFill>
            </a:endParaRPr>
          </a:p>
        </p:txBody>
      </p:sp>
      <p:sp>
        <p:nvSpPr>
          <p:cNvPr id="13" name="CaixaDeTexto 12"/>
          <p:cNvSpPr txBox="1"/>
          <p:nvPr/>
        </p:nvSpPr>
        <p:spPr>
          <a:xfrm>
            <a:off x="2171733" y="968727"/>
            <a:ext cx="1800200" cy="553998"/>
          </a:xfrm>
          <a:prstGeom prst="rect">
            <a:avLst/>
          </a:prstGeom>
          <a:noFill/>
        </p:spPr>
        <p:txBody>
          <a:bodyPr wrap="square" rtlCol="0">
            <a:spAutoFit/>
          </a:bodyPr>
          <a:lstStyle/>
          <a:p>
            <a:r>
              <a:rPr lang="pt-BR" sz="1500" dirty="0">
                <a:solidFill>
                  <a:srgbClr val="FF0000"/>
                </a:solidFill>
              </a:rPr>
              <a:t>Tempo mínimo de estocagem ≥ 60 dias</a:t>
            </a:r>
          </a:p>
        </p:txBody>
      </p:sp>
      <p:sp>
        <p:nvSpPr>
          <p:cNvPr id="2" name="CaixaDeTexto 1"/>
          <p:cNvSpPr txBox="1"/>
          <p:nvPr/>
        </p:nvSpPr>
        <p:spPr>
          <a:xfrm>
            <a:off x="2411760" y="5649247"/>
            <a:ext cx="1500167" cy="297454"/>
          </a:xfrm>
          <a:prstGeom prst="rect">
            <a:avLst/>
          </a:prstGeom>
          <a:noFill/>
        </p:spPr>
        <p:txBody>
          <a:bodyPr wrap="square" rtlCol="0">
            <a:spAutoFit/>
          </a:bodyPr>
          <a:lstStyle/>
          <a:p>
            <a:pPr algn="ctr"/>
            <a:r>
              <a:rPr lang="pt-BR" sz="1333" dirty="0"/>
              <a:t>DGM = 2,34 mm</a:t>
            </a:r>
          </a:p>
        </p:txBody>
      </p:sp>
      <p:sp>
        <p:nvSpPr>
          <p:cNvPr id="14" name="CaixaDeTexto 13"/>
          <p:cNvSpPr txBox="1"/>
          <p:nvPr/>
        </p:nvSpPr>
        <p:spPr>
          <a:xfrm>
            <a:off x="5052053" y="5649247"/>
            <a:ext cx="1500167" cy="297454"/>
          </a:xfrm>
          <a:prstGeom prst="rect">
            <a:avLst/>
          </a:prstGeom>
          <a:noFill/>
        </p:spPr>
        <p:txBody>
          <a:bodyPr wrap="square" rtlCol="0">
            <a:spAutoFit/>
          </a:bodyPr>
          <a:lstStyle/>
          <a:p>
            <a:pPr algn="ctr"/>
            <a:r>
              <a:rPr lang="pt-BR" sz="1333" dirty="0"/>
              <a:t>DGM = 1,30 mm</a:t>
            </a:r>
          </a:p>
        </p:txBody>
      </p:sp>
      <p:sp>
        <p:nvSpPr>
          <p:cNvPr id="3" name="CaixaDeTexto 2"/>
          <p:cNvSpPr txBox="1"/>
          <p:nvPr/>
        </p:nvSpPr>
        <p:spPr>
          <a:xfrm>
            <a:off x="5892147" y="5949281"/>
            <a:ext cx="2369840" cy="323165"/>
          </a:xfrm>
          <a:prstGeom prst="rect">
            <a:avLst/>
          </a:prstGeom>
          <a:noFill/>
        </p:spPr>
        <p:txBody>
          <a:bodyPr wrap="square" rtlCol="0">
            <a:spAutoFit/>
          </a:bodyPr>
          <a:lstStyle/>
          <a:p>
            <a:r>
              <a:rPr lang="pt-BR" sz="1500" dirty="0"/>
              <a:t>Daniel, JLP, </a:t>
            </a:r>
            <a:r>
              <a:rPr lang="pt-BR" sz="1500" dirty="0" smtClean="0"/>
              <a:t>2017</a:t>
            </a:r>
            <a:endParaRPr lang="pt-BR" sz="1500" dirty="0"/>
          </a:p>
        </p:txBody>
      </p:sp>
      <mc:AlternateContent xmlns:mc="http://schemas.openxmlformats.org/markup-compatibility/2006">
        <mc:Choice xmlns:p14="http://schemas.microsoft.com/office/powerpoint/2010/main" Requires="p14">
          <p:contentPart p14:bwMode="auto" r:id="rId3">
            <p14:nvContentPartPr>
              <p14:cNvPr id="12" name="Tinta 11"/>
              <p14:cNvContentPartPr/>
              <p14:nvPr/>
            </p14:nvContentPartPr>
            <p14:xfrm>
              <a:off x="1546920" y="5166360"/>
              <a:ext cx="2850120" cy="579600"/>
            </p14:xfrm>
          </p:contentPart>
        </mc:Choice>
        <mc:Fallback>
          <p:pic>
            <p:nvPicPr>
              <p:cNvPr id="12" name="Tinta 11"/>
              <p:cNvPicPr/>
              <p:nvPr/>
            </p:nvPicPr>
            <p:blipFill>
              <a:blip r:embed="rId4"/>
              <a:stretch>
                <a:fillRect/>
              </a:stretch>
            </p:blipFill>
            <p:spPr>
              <a:xfrm>
                <a:off x="1530720" y="5103000"/>
                <a:ext cx="2882160" cy="7063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5" name="Tinta 14"/>
              <p14:cNvContentPartPr/>
              <p14:nvPr/>
            </p14:nvContentPartPr>
            <p14:xfrm>
              <a:off x="2407680" y="5996880"/>
              <a:ext cx="1440720" cy="114840"/>
            </p14:xfrm>
          </p:contentPart>
        </mc:Choice>
        <mc:Fallback>
          <p:pic>
            <p:nvPicPr>
              <p:cNvPr id="15" name="Tinta 14"/>
              <p:cNvPicPr/>
              <p:nvPr/>
            </p:nvPicPr>
            <p:blipFill>
              <a:blip r:embed="rId6"/>
              <a:stretch>
                <a:fillRect/>
              </a:stretch>
            </p:blipFill>
            <p:spPr>
              <a:xfrm>
                <a:off x="2391840" y="5933520"/>
                <a:ext cx="1472400" cy="2415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6" name="Tinta 15"/>
              <p14:cNvContentPartPr/>
              <p14:nvPr/>
            </p14:nvContentPartPr>
            <p14:xfrm>
              <a:off x="4449960" y="5212080"/>
              <a:ext cx="2789280" cy="526320"/>
            </p14:xfrm>
          </p:contentPart>
        </mc:Choice>
        <mc:Fallback>
          <p:pic>
            <p:nvPicPr>
              <p:cNvPr id="16" name="Tinta 15"/>
              <p:cNvPicPr/>
              <p:nvPr/>
            </p:nvPicPr>
            <p:blipFill>
              <a:blip r:embed="rId8"/>
              <a:stretch>
                <a:fillRect/>
              </a:stretch>
            </p:blipFill>
            <p:spPr>
              <a:xfrm>
                <a:off x="4434120" y="5148720"/>
                <a:ext cx="2820960" cy="6530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7" name="Tinta 16"/>
              <p14:cNvContentPartPr/>
              <p14:nvPr/>
            </p14:nvContentPartPr>
            <p14:xfrm>
              <a:off x="5349240" y="5974200"/>
              <a:ext cx="1021320" cy="53640"/>
            </p14:xfrm>
          </p:contentPart>
        </mc:Choice>
        <mc:Fallback>
          <p:pic>
            <p:nvPicPr>
              <p:cNvPr id="17" name="Tinta 16"/>
              <p:cNvPicPr/>
              <p:nvPr/>
            </p:nvPicPr>
            <p:blipFill>
              <a:blip r:embed="rId10"/>
              <a:stretch>
                <a:fillRect/>
              </a:stretch>
            </p:blipFill>
            <p:spPr>
              <a:xfrm>
                <a:off x="5333400" y="5910480"/>
                <a:ext cx="105300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8" name="Tinta 17"/>
              <p14:cNvContentPartPr/>
              <p14:nvPr/>
            </p14:nvContentPartPr>
            <p14:xfrm>
              <a:off x="7063560" y="739080"/>
              <a:ext cx="1570320" cy="1806480"/>
            </p14:xfrm>
          </p:contentPart>
        </mc:Choice>
        <mc:Fallback>
          <p:pic>
            <p:nvPicPr>
              <p:cNvPr id="18" name="Tinta 17"/>
              <p:cNvPicPr/>
              <p:nvPr/>
            </p:nvPicPr>
            <p:blipFill>
              <a:blip r:embed="rId12"/>
              <a:stretch>
                <a:fillRect/>
              </a:stretch>
            </p:blipFill>
            <p:spPr>
              <a:xfrm>
                <a:off x="7047720" y="675720"/>
                <a:ext cx="1602000" cy="19332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9" name="Tinta 18"/>
              <p14:cNvContentPartPr/>
              <p14:nvPr/>
            </p14:nvContentPartPr>
            <p14:xfrm>
              <a:off x="6972120" y="1120320"/>
              <a:ext cx="389160" cy="403920"/>
            </p14:xfrm>
          </p:contentPart>
        </mc:Choice>
        <mc:Fallback>
          <p:pic>
            <p:nvPicPr>
              <p:cNvPr id="19" name="Tinta 18"/>
              <p:cNvPicPr/>
              <p:nvPr/>
            </p:nvPicPr>
            <p:blipFill>
              <a:blip r:embed="rId14"/>
              <a:stretch>
                <a:fillRect/>
              </a:stretch>
            </p:blipFill>
            <p:spPr>
              <a:xfrm>
                <a:off x="6956280" y="1056600"/>
                <a:ext cx="420840" cy="5313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0" name="Tinta 19"/>
              <p14:cNvContentPartPr/>
              <p14:nvPr/>
            </p14:nvContentPartPr>
            <p14:xfrm>
              <a:off x="3337560" y="1402200"/>
              <a:ext cx="503280" cy="495720"/>
            </p14:xfrm>
          </p:contentPart>
        </mc:Choice>
        <mc:Fallback>
          <p:pic>
            <p:nvPicPr>
              <p:cNvPr id="20" name="Tinta 19"/>
              <p:cNvPicPr/>
              <p:nvPr/>
            </p:nvPicPr>
            <p:blipFill>
              <a:blip r:embed="rId16"/>
              <a:stretch>
                <a:fillRect/>
              </a:stretch>
            </p:blipFill>
            <p:spPr>
              <a:xfrm>
                <a:off x="3321720" y="1338480"/>
                <a:ext cx="534960" cy="6228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1" name="Tinta 20"/>
              <p14:cNvContentPartPr/>
              <p14:nvPr/>
            </p14:nvContentPartPr>
            <p14:xfrm>
              <a:off x="3467160" y="1920240"/>
              <a:ext cx="91800" cy="2408400"/>
            </p14:xfrm>
          </p:contentPart>
        </mc:Choice>
        <mc:Fallback>
          <p:pic>
            <p:nvPicPr>
              <p:cNvPr id="21" name="Tinta 20"/>
              <p:cNvPicPr/>
              <p:nvPr/>
            </p:nvPicPr>
            <p:blipFill>
              <a:blip r:embed="rId18"/>
              <a:stretch>
                <a:fillRect/>
              </a:stretch>
            </p:blipFill>
            <p:spPr>
              <a:xfrm>
                <a:off x="3450960" y="1856880"/>
                <a:ext cx="123840" cy="25351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2" name="Tinta 21"/>
              <p14:cNvContentPartPr/>
              <p14:nvPr/>
            </p14:nvContentPartPr>
            <p14:xfrm>
              <a:off x="3398400" y="4099680"/>
              <a:ext cx="289800" cy="343080"/>
            </p14:xfrm>
          </p:contentPart>
        </mc:Choice>
        <mc:Fallback>
          <p:pic>
            <p:nvPicPr>
              <p:cNvPr id="22" name="Tinta 21"/>
              <p:cNvPicPr/>
              <p:nvPr/>
            </p:nvPicPr>
            <p:blipFill>
              <a:blip r:embed="rId20"/>
              <a:stretch>
                <a:fillRect/>
              </a:stretch>
            </p:blipFill>
            <p:spPr>
              <a:xfrm>
                <a:off x="3382560" y="4035960"/>
                <a:ext cx="321480" cy="4705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3" name="Tinta 22"/>
              <p14:cNvContentPartPr/>
              <p14:nvPr/>
            </p14:nvContentPartPr>
            <p14:xfrm>
              <a:off x="4015800" y="472320"/>
              <a:ext cx="564120" cy="785520"/>
            </p14:xfrm>
          </p:contentPart>
        </mc:Choice>
        <mc:Fallback>
          <p:pic>
            <p:nvPicPr>
              <p:cNvPr id="23" name="Tinta 22"/>
              <p:cNvPicPr/>
              <p:nvPr/>
            </p:nvPicPr>
            <p:blipFill>
              <a:blip r:embed="rId22"/>
              <a:stretch>
                <a:fillRect/>
              </a:stretch>
            </p:blipFill>
            <p:spPr>
              <a:xfrm>
                <a:off x="3999600" y="408960"/>
                <a:ext cx="596160" cy="9122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4" name="Tinta 23"/>
              <p14:cNvContentPartPr/>
              <p14:nvPr/>
            </p14:nvContentPartPr>
            <p14:xfrm>
              <a:off x="3901320" y="1020960"/>
              <a:ext cx="396720" cy="526320"/>
            </p14:xfrm>
          </p:contentPart>
        </mc:Choice>
        <mc:Fallback>
          <p:pic>
            <p:nvPicPr>
              <p:cNvPr id="24" name="Tinta 23"/>
              <p:cNvPicPr/>
              <p:nvPr/>
            </p:nvPicPr>
            <p:blipFill>
              <a:blip r:embed="rId24"/>
              <a:stretch>
                <a:fillRect/>
              </a:stretch>
            </p:blipFill>
            <p:spPr>
              <a:xfrm>
                <a:off x="3885480" y="957600"/>
                <a:ext cx="428400" cy="653040"/>
              </a:xfrm>
              <a:prstGeom prst="rect">
                <a:avLst/>
              </a:prstGeom>
            </p:spPr>
          </p:pic>
        </mc:Fallback>
      </mc:AlternateContent>
    </p:spTree>
    <p:extLst>
      <p:ext uri="{BB962C8B-B14F-4D97-AF65-F5344CB8AC3E}">
        <p14:creationId xmlns:p14="http://schemas.microsoft.com/office/powerpoint/2010/main" val="15269539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2195736" y="2348880"/>
            <a:ext cx="4824536" cy="830997"/>
          </a:xfrm>
          <a:prstGeom prst="rect">
            <a:avLst/>
          </a:prstGeom>
          <a:noFill/>
        </p:spPr>
        <p:txBody>
          <a:bodyPr wrap="square" rtlCol="0">
            <a:spAutoFit/>
          </a:bodyPr>
          <a:lstStyle/>
          <a:p>
            <a:pPr algn="ctr"/>
            <a:r>
              <a:rPr lang="pt-BR" sz="4800" b="1" dirty="0" smtClean="0"/>
              <a:t>SNAPLAGE</a:t>
            </a:r>
            <a:endParaRPr lang="pt-BR" sz="4800" b="1" dirty="0"/>
          </a:p>
        </p:txBody>
      </p:sp>
      <mc:AlternateContent xmlns:mc="http://schemas.openxmlformats.org/markup-compatibility/2006">
        <mc:Choice xmlns:p14="http://schemas.microsoft.com/office/powerpoint/2010/main" Requires="p14">
          <p:contentPart p14:bwMode="auto" r:id="rId5">
            <p14:nvContentPartPr>
              <p14:cNvPr id="3" name="Tinta 2"/>
              <p14:cNvContentPartPr/>
              <p14:nvPr/>
            </p14:nvContentPartPr>
            <p14:xfrm>
              <a:off x="3147120" y="3162240"/>
              <a:ext cx="1326240" cy="53640"/>
            </p14:xfrm>
          </p:contentPart>
        </mc:Choice>
        <mc:Fallback>
          <p:pic>
            <p:nvPicPr>
              <p:cNvPr id="3" name="Tinta 2"/>
              <p:cNvPicPr/>
              <p:nvPr/>
            </p:nvPicPr>
            <p:blipFill>
              <a:blip r:embed="rId6"/>
              <a:stretch>
                <a:fillRect/>
              </a:stretch>
            </p:blipFill>
            <p:spPr>
              <a:xfrm>
                <a:off x="3130920" y="3098880"/>
                <a:ext cx="135828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Tinta 3"/>
              <p14:cNvContentPartPr/>
              <p14:nvPr/>
            </p14:nvContentPartPr>
            <p14:xfrm>
              <a:off x="4632840" y="3169800"/>
              <a:ext cx="1311120" cy="23400"/>
            </p14:xfrm>
          </p:contentPart>
        </mc:Choice>
        <mc:Fallback>
          <p:pic>
            <p:nvPicPr>
              <p:cNvPr id="4" name="Tinta 3"/>
              <p:cNvPicPr/>
              <p:nvPr/>
            </p:nvPicPr>
            <p:blipFill>
              <a:blip r:embed="rId8"/>
              <a:stretch>
                <a:fillRect/>
              </a:stretch>
            </p:blipFill>
            <p:spPr>
              <a:xfrm>
                <a:off x="4617000" y="3106440"/>
                <a:ext cx="1342800" cy="150120"/>
              </a:xfrm>
              <a:prstGeom prst="rect">
                <a:avLst/>
              </a:prstGeom>
            </p:spPr>
          </p:pic>
        </mc:Fallback>
      </mc:AlternateContent>
    </p:spTree>
    <p:extLst>
      <p:ext uri="{BB962C8B-B14F-4D97-AF65-F5344CB8AC3E}">
        <p14:creationId xmlns:p14="http://schemas.microsoft.com/office/powerpoint/2010/main" val="17432370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cstate="print"/>
          <a:srcRect/>
          <a:stretch>
            <a:fillRect/>
          </a:stretch>
        </p:blipFill>
        <p:spPr bwMode="auto">
          <a:xfrm>
            <a:off x="7064585" y="3967562"/>
            <a:ext cx="609298" cy="1510897"/>
          </a:xfrm>
          <a:prstGeom prst="rect">
            <a:avLst/>
          </a:prstGeom>
          <a:noFill/>
          <a:ln w="9525">
            <a:noFill/>
            <a:miter lim="800000"/>
            <a:headEnd/>
            <a:tailEnd/>
          </a:ln>
          <a:effectLst/>
        </p:spPr>
      </p:pic>
      <p:pic>
        <p:nvPicPr>
          <p:cNvPr id="4106" name="Picture 10"/>
          <p:cNvPicPr>
            <a:picLocks noChangeAspect="1" noChangeArrowheads="1"/>
          </p:cNvPicPr>
          <p:nvPr/>
        </p:nvPicPr>
        <p:blipFill>
          <a:blip r:embed="rId3" cstate="print"/>
          <a:srcRect/>
          <a:stretch>
            <a:fillRect/>
          </a:stretch>
        </p:blipFill>
        <p:spPr bwMode="auto">
          <a:xfrm>
            <a:off x="6122942" y="3539782"/>
            <a:ext cx="762000" cy="1052425"/>
          </a:xfrm>
          <a:prstGeom prst="rect">
            <a:avLst/>
          </a:prstGeom>
          <a:noFill/>
          <a:ln w="9525">
            <a:noFill/>
            <a:miter lim="800000"/>
            <a:headEnd/>
            <a:tailEnd/>
          </a:ln>
          <a:effectLst/>
        </p:spPr>
      </p:pic>
      <p:pic>
        <p:nvPicPr>
          <p:cNvPr id="4104" name="Picture 8"/>
          <p:cNvPicPr>
            <a:picLocks noChangeAspect="1" noChangeArrowheads="1"/>
          </p:cNvPicPr>
          <p:nvPr/>
        </p:nvPicPr>
        <p:blipFill>
          <a:blip r:embed="rId4" cstate="print"/>
          <a:srcRect/>
          <a:stretch>
            <a:fillRect/>
          </a:stretch>
        </p:blipFill>
        <p:spPr bwMode="auto">
          <a:xfrm rot="2954357">
            <a:off x="5684238" y="3427538"/>
            <a:ext cx="434465" cy="942057"/>
          </a:xfrm>
          <a:prstGeom prst="rect">
            <a:avLst/>
          </a:prstGeom>
          <a:noFill/>
          <a:ln w="9525">
            <a:noFill/>
            <a:miter lim="800000"/>
            <a:headEnd/>
            <a:tailEnd/>
          </a:ln>
        </p:spPr>
      </p:pic>
      <p:grpSp>
        <p:nvGrpSpPr>
          <p:cNvPr id="32" name="Grupo 31"/>
          <p:cNvGrpSpPr/>
          <p:nvPr/>
        </p:nvGrpSpPr>
        <p:grpSpPr>
          <a:xfrm>
            <a:off x="234462" y="1379542"/>
            <a:ext cx="1855200" cy="4633326"/>
            <a:chOff x="216024" y="1356821"/>
            <a:chExt cx="2411760" cy="5075274"/>
          </a:xfrm>
        </p:grpSpPr>
        <p:grpSp>
          <p:nvGrpSpPr>
            <p:cNvPr id="21" name="Grupo 20"/>
            <p:cNvGrpSpPr/>
            <p:nvPr/>
          </p:nvGrpSpPr>
          <p:grpSpPr>
            <a:xfrm>
              <a:off x="1331640" y="1776793"/>
              <a:ext cx="0" cy="4316503"/>
              <a:chOff x="1403648" y="1920809"/>
              <a:chExt cx="0" cy="4316503"/>
            </a:xfrm>
          </p:grpSpPr>
          <p:cxnSp>
            <p:nvCxnSpPr>
              <p:cNvPr id="12" name="Conector de seta reta 11"/>
              <p:cNvCxnSpPr/>
              <p:nvPr/>
            </p:nvCxnSpPr>
            <p:spPr>
              <a:xfrm flipV="1">
                <a:off x="1403648" y="1920809"/>
                <a:ext cx="0" cy="2016225"/>
              </a:xfrm>
              <a:prstGeom prst="straightConnector1">
                <a:avLst/>
              </a:prstGeom>
              <a:ln w="114300">
                <a:gradFill flip="none" rotWithShape="1">
                  <a:gsLst>
                    <a:gs pos="0">
                      <a:srgbClr val="92D050"/>
                    </a:gs>
                    <a:gs pos="50000">
                      <a:srgbClr val="FFFF00"/>
                    </a:gs>
                    <a:gs pos="100000">
                      <a:srgbClr val="FFC000"/>
                    </a:gs>
                  </a:gsLst>
                  <a:lin ang="5400000" scaled="0"/>
                  <a:tileRect/>
                </a:gradFill>
                <a:tailEnd type="arrow"/>
              </a:ln>
            </p:spPr>
            <p:style>
              <a:lnRef idx="1">
                <a:schemeClr val="accent1"/>
              </a:lnRef>
              <a:fillRef idx="0">
                <a:schemeClr val="accent1"/>
              </a:fillRef>
              <a:effectRef idx="0">
                <a:schemeClr val="accent1"/>
              </a:effectRef>
              <a:fontRef idx="minor">
                <a:schemeClr val="tx1"/>
              </a:fontRef>
            </p:style>
          </p:cxnSp>
          <p:cxnSp>
            <p:nvCxnSpPr>
              <p:cNvPr id="14" name="Conector de seta reta 13"/>
              <p:cNvCxnSpPr/>
              <p:nvPr/>
            </p:nvCxnSpPr>
            <p:spPr>
              <a:xfrm>
                <a:off x="1403648" y="3861048"/>
                <a:ext cx="0" cy="2376264"/>
              </a:xfrm>
              <a:prstGeom prst="straightConnector1">
                <a:avLst/>
              </a:prstGeom>
              <a:ln w="114300">
                <a:gradFill flip="none" rotWithShape="1">
                  <a:gsLst>
                    <a:gs pos="0">
                      <a:srgbClr val="92D050"/>
                    </a:gs>
                    <a:gs pos="50000">
                      <a:srgbClr val="006600"/>
                    </a:gs>
                    <a:gs pos="100000">
                      <a:srgbClr val="006600"/>
                    </a:gs>
                  </a:gsLst>
                  <a:lin ang="5400000" scaled="0"/>
                  <a:tileRect/>
                </a:gradFill>
                <a:tailEnd type="arrow"/>
              </a:ln>
            </p:spPr>
            <p:style>
              <a:lnRef idx="1">
                <a:schemeClr val="accent1"/>
              </a:lnRef>
              <a:fillRef idx="0">
                <a:schemeClr val="accent1"/>
              </a:fillRef>
              <a:effectRef idx="0">
                <a:schemeClr val="accent1"/>
              </a:effectRef>
              <a:fontRef idx="minor">
                <a:schemeClr val="tx1"/>
              </a:fontRef>
            </p:style>
          </p:cxnSp>
        </p:grpSp>
        <p:sp>
          <p:nvSpPr>
            <p:cNvPr id="19" name="CaixaDeTexto 18"/>
            <p:cNvSpPr txBox="1"/>
            <p:nvPr/>
          </p:nvSpPr>
          <p:spPr>
            <a:xfrm>
              <a:off x="216024" y="1356821"/>
              <a:ext cx="2411760" cy="464261"/>
            </a:xfrm>
            <a:prstGeom prst="rect">
              <a:avLst/>
            </a:prstGeom>
            <a:noFill/>
          </p:spPr>
          <p:txBody>
            <a:bodyPr wrap="square" rtlCol="0">
              <a:spAutoFit/>
            </a:bodyPr>
            <a:lstStyle/>
            <a:p>
              <a:r>
                <a:rPr lang="pt-BR" sz="2154" b="1" dirty="0">
                  <a:solidFill>
                    <a:srgbClr val="FFC000"/>
                  </a:solidFill>
                </a:rPr>
                <a:t>Concentrado</a:t>
              </a:r>
            </a:p>
          </p:txBody>
        </p:sp>
        <p:sp>
          <p:nvSpPr>
            <p:cNvPr id="20" name="CaixaDeTexto 19"/>
            <p:cNvSpPr txBox="1"/>
            <p:nvPr/>
          </p:nvSpPr>
          <p:spPr>
            <a:xfrm>
              <a:off x="467544" y="5967834"/>
              <a:ext cx="2160240" cy="464261"/>
            </a:xfrm>
            <a:prstGeom prst="rect">
              <a:avLst/>
            </a:prstGeom>
            <a:noFill/>
          </p:spPr>
          <p:txBody>
            <a:bodyPr wrap="square" rtlCol="0">
              <a:spAutoFit/>
            </a:bodyPr>
            <a:lstStyle/>
            <a:p>
              <a:r>
                <a:rPr lang="pt-BR" sz="2154" b="1" dirty="0">
                  <a:solidFill>
                    <a:srgbClr val="006600"/>
                  </a:solidFill>
                </a:rPr>
                <a:t>Volumoso</a:t>
              </a:r>
            </a:p>
          </p:txBody>
        </p:sp>
      </p:grpSp>
      <p:sp>
        <p:nvSpPr>
          <p:cNvPr id="22" name="CaixaDeTexto 21"/>
          <p:cNvSpPr txBox="1"/>
          <p:nvPr/>
        </p:nvSpPr>
        <p:spPr>
          <a:xfrm>
            <a:off x="1699846" y="1711888"/>
            <a:ext cx="1661723" cy="4495333"/>
          </a:xfrm>
          <a:prstGeom prst="rect">
            <a:avLst/>
          </a:prstGeom>
          <a:noFill/>
        </p:spPr>
        <p:txBody>
          <a:bodyPr wrap="square" rtlCol="0">
            <a:spAutoFit/>
          </a:bodyPr>
          <a:lstStyle/>
          <a:p>
            <a:r>
              <a:rPr lang="pt-BR" sz="1846" b="1" dirty="0"/>
              <a:t>Grão seco </a:t>
            </a:r>
          </a:p>
          <a:p>
            <a:endParaRPr lang="pt-BR" sz="1846" b="1" dirty="0"/>
          </a:p>
          <a:p>
            <a:r>
              <a:rPr lang="pt-BR" sz="1846" b="1" dirty="0"/>
              <a:t>Grão úmido e reidratado</a:t>
            </a:r>
          </a:p>
          <a:p>
            <a:endParaRPr lang="pt-BR" sz="1846" b="1" dirty="0"/>
          </a:p>
          <a:p>
            <a:r>
              <a:rPr lang="pt-BR" sz="1846" b="1" i="1" dirty="0" err="1"/>
              <a:t>Earlage</a:t>
            </a:r>
            <a:endParaRPr lang="pt-BR" sz="1846" b="1" i="1" dirty="0"/>
          </a:p>
          <a:p>
            <a:endParaRPr lang="pt-BR" sz="1846" b="1" dirty="0"/>
          </a:p>
          <a:p>
            <a:r>
              <a:rPr lang="pt-BR" sz="1846" b="1" i="1" dirty="0" err="1"/>
              <a:t>Snaplage</a:t>
            </a:r>
            <a:endParaRPr lang="pt-BR" sz="1846" b="1" i="1" dirty="0"/>
          </a:p>
          <a:p>
            <a:endParaRPr lang="pt-BR" sz="1846" b="1" dirty="0"/>
          </a:p>
          <a:p>
            <a:r>
              <a:rPr lang="pt-BR" sz="1846" b="1" i="1" dirty="0" err="1"/>
              <a:t>Toplage</a:t>
            </a:r>
            <a:endParaRPr lang="pt-BR" sz="1846" b="1" i="1" dirty="0"/>
          </a:p>
          <a:p>
            <a:endParaRPr lang="pt-BR" sz="1846" b="1" dirty="0"/>
          </a:p>
          <a:p>
            <a:r>
              <a:rPr lang="pt-BR" sz="1846" b="1" dirty="0"/>
              <a:t>Planta inteira</a:t>
            </a:r>
            <a:endParaRPr lang="pt-BR" sz="1846" b="1" i="1" dirty="0"/>
          </a:p>
          <a:p>
            <a:endParaRPr lang="pt-BR" sz="1846" b="1" dirty="0"/>
          </a:p>
          <a:p>
            <a:r>
              <a:rPr lang="pt-BR" sz="1846" b="1" i="1" dirty="0" err="1"/>
              <a:t>Stalklage</a:t>
            </a:r>
            <a:endParaRPr lang="pt-BR" sz="1846" b="1" i="1" dirty="0"/>
          </a:p>
          <a:p>
            <a:endParaRPr lang="pt-BR" sz="1385" dirty="0"/>
          </a:p>
          <a:p>
            <a:endParaRPr lang="pt-BR" sz="1385" dirty="0"/>
          </a:p>
        </p:txBody>
      </p:sp>
      <p:cxnSp>
        <p:nvCxnSpPr>
          <p:cNvPr id="25" name="Conector de seta reta 24"/>
          <p:cNvCxnSpPr>
            <a:cxnSpLocks/>
          </p:cNvCxnSpPr>
          <p:nvPr/>
        </p:nvCxnSpPr>
        <p:spPr>
          <a:xfrm>
            <a:off x="2930769" y="1933449"/>
            <a:ext cx="108732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onector de seta reta 25"/>
          <p:cNvCxnSpPr>
            <a:cxnSpLocks/>
          </p:cNvCxnSpPr>
          <p:nvPr/>
        </p:nvCxnSpPr>
        <p:spPr>
          <a:xfrm>
            <a:off x="3165231" y="2598138"/>
            <a:ext cx="112981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ector de seta reta 26"/>
          <p:cNvCxnSpPr>
            <a:cxnSpLocks/>
          </p:cNvCxnSpPr>
          <p:nvPr/>
        </p:nvCxnSpPr>
        <p:spPr>
          <a:xfrm>
            <a:off x="2637692" y="3318218"/>
            <a:ext cx="254360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ector de seta reta 27"/>
          <p:cNvCxnSpPr>
            <a:cxnSpLocks/>
          </p:cNvCxnSpPr>
          <p:nvPr/>
        </p:nvCxnSpPr>
        <p:spPr>
          <a:xfrm>
            <a:off x="2754923" y="3872126"/>
            <a:ext cx="281411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Conector de seta reta 28"/>
          <p:cNvCxnSpPr>
            <a:cxnSpLocks/>
          </p:cNvCxnSpPr>
          <p:nvPr/>
        </p:nvCxnSpPr>
        <p:spPr>
          <a:xfrm>
            <a:off x="2637692" y="4426034"/>
            <a:ext cx="359603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Conector de seta reta 29"/>
          <p:cNvCxnSpPr>
            <a:cxnSpLocks/>
          </p:cNvCxnSpPr>
          <p:nvPr/>
        </p:nvCxnSpPr>
        <p:spPr>
          <a:xfrm>
            <a:off x="3165231" y="5035332"/>
            <a:ext cx="3788572"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ector de seta reta 30"/>
          <p:cNvCxnSpPr>
            <a:cxnSpLocks/>
          </p:cNvCxnSpPr>
          <p:nvPr/>
        </p:nvCxnSpPr>
        <p:spPr>
          <a:xfrm>
            <a:off x="2754923" y="5589034"/>
            <a:ext cx="4586615" cy="2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3" name="Picture 2" descr="http://i.istockimg.com/file_thumbview_approve/27161002/5/stock-illustration-27161002-de-gr%C3%A3o-de-milho.jpg"/>
          <p:cNvPicPr>
            <a:picLocks noChangeAspect="1" noChangeArrowheads="1"/>
          </p:cNvPicPr>
          <p:nvPr/>
        </p:nvPicPr>
        <p:blipFill>
          <a:blip r:embed="rId5" cstate="print"/>
          <a:srcRect/>
          <a:stretch>
            <a:fillRect/>
          </a:stretch>
        </p:blipFill>
        <p:spPr bwMode="auto">
          <a:xfrm>
            <a:off x="4128874" y="1601105"/>
            <a:ext cx="443126" cy="627317"/>
          </a:xfrm>
          <a:prstGeom prst="rect">
            <a:avLst/>
          </a:prstGeom>
          <a:noFill/>
          <a:ln>
            <a:solidFill>
              <a:schemeClr val="tx1"/>
            </a:solidFill>
          </a:ln>
        </p:spPr>
      </p:pic>
      <p:grpSp>
        <p:nvGrpSpPr>
          <p:cNvPr id="38" name="Grupo 37"/>
          <p:cNvGrpSpPr/>
          <p:nvPr/>
        </p:nvGrpSpPr>
        <p:grpSpPr>
          <a:xfrm>
            <a:off x="4350437" y="2431968"/>
            <a:ext cx="1329378" cy="519885"/>
            <a:chOff x="4932040" y="2037425"/>
            <a:chExt cx="2016224" cy="843290"/>
          </a:xfrm>
        </p:grpSpPr>
        <p:pic>
          <p:nvPicPr>
            <p:cNvPr id="4099" name="Picture 3" descr="C:\Users\Pedro\AppData\Local\Microsoft\Windows\Temporary Internet Files\Content.IE5\RU4JSKEQ\gota de agua[1].JPG"/>
            <p:cNvPicPr>
              <a:picLocks noChangeAspect="1" noChangeArrowheads="1"/>
            </p:cNvPicPr>
            <p:nvPr/>
          </p:nvPicPr>
          <p:blipFill>
            <a:blip r:embed="rId6" cstate="print"/>
            <a:srcRect/>
            <a:stretch>
              <a:fillRect/>
            </a:stretch>
          </p:blipFill>
          <p:spPr bwMode="auto">
            <a:xfrm>
              <a:off x="6093681" y="2060849"/>
              <a:ext cx="854583" cy="819866"/>
            </a:xfrm>
            <a:prstGeom prst="rect">
              <a:avLst/>
            </a:prstGeom>
            <a:noFill/>
          </p:spPr>
        </p:pic>
        <p:pic>
          <p:nvPicPr>
            <p:cNvPr id="4098" name="Picture 2" descr="http://i.istockimg.com/file_thumbview_approve/27161002/5/stock-illustration-27161002-de-gr%C3%A3o-de-milho.jpg"/>
            <p:cNvPicPr>
              <a:picLocks noChangeAspect="1" noChangeArrowheads="1"/>
            </p:cNvPicPr>
            <p:nvPr/>
          </p:nvPicPr>
          <p:blipFill>
            <a:blip r:embed="rId5" cstate="print"/>
            <a:srcRect/>
            <a:stretch>
              <a:fillRect/>
            </a:stretch>
          </p:blipFill>
          <p:spPr bwMode="auto">
            <a:xfrm>
              <a:off x="4932040" y="2037425"/>
              <a:ext cx="576064" cy="815512"/>
            </a:xfrm>
            <a:prstGeom prst="rect">
              <a:avLst/>
            </a:prstGeom>
            <a:noFill/>
            <a:ln>
              <a:solidFill>
                <a:schemeClr val="tx1"/>
              </a:solidFill>
            </a:ln>
          </p:spPr>
        </p:pic>
        <p:sp>
          <p:nvSpPr>
            <p:cNvPr id="35" name="Mais 34"/>
            <p:cNvSpPr/>
            <p:nvPr/>
          </p:nvSpPr>
          <p:spPr>
            <a:xfrm>
              <a:off x="5673824" y="2226568"/>
              <a:ext cx="554360" cy="482352"/>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p>
          </p:txBody>
        </p:sp>
      </p:grpSp>
      <p:pic>
        <p:nvPicPr>
          <p:cNvPr id="4103" name="Picture 7"/>
          <p:cNvPicPr>
            <a:picLocks noChangeAspect="1" noChangeArrowheads="1"/>
          </p:cNvPicPr>
          <p:nvPr/>
        </p:nvPicPr>
        <p:blipFill>
          <a:blip r:embed="rId7" cstate="print"/>
          <a:srcRect/>
          <a:stretch>
            <a:fillRect/>
          </a:stretch>
        </p:blipFill>
        <p:spPr bwMode="auto">
          <a:xfrm rot="3159241">
            <a:off x="5348274" y="2891769"/>
            <a:ext cx="316605" cy="994778"/>
          </a:xfrm>
          <a:prstGeom prst="rect">
            <a:avLst/>
          </a:prstGeom>
          <a:noFill/>
          <a:ln w="9525">
            <a:noFill/>
            <a:miter lim="800000"/>
            <a:headEnd/>
            <a:tailEnd/>
          </a:ln>
        </p:spPr>
      </p:pic>
      <p:pic>
        <p:nvPicPr>
          <p:cNvPr id="4108" name="Picture 12"/>
          <p:cNvPicPr>
            <a:picLocks noChangeAspect="1" noChangeArrowheads="1"/>
          </p:cNvPicPr>
          <p:nvPr/>
        </p:nvPicPr>
        <p:blipFill>
          <a:blip r:embed="rId8" cstate="print"/>
          <a:srcRect/>
          <a:stretch>
            <a:fillRect/>
          </a:stretch>
        </p:blipFill>
        <p:spPr bwMode="auto">
          <a:xfrm>
            <a:off x="7508583" y="4992286"/>
            <a:ext cx="608426" cy="1040080"/>
          </a:xfrm>
          <a:prstGeom prst="rect">
            <a:avLst/>
          </a:prstGeom>
          <a:noFill/>
          <a:ln w="9525">
            <a:noFill/>
            <a:miter lim="800000"/>
            <a:headEnd/>
            <a:tailEnd/>
          </a:ln>
          <a:effectLst/>
        </p:spPr>
      </p:pic>
      <p:sp>
        <p:nvSpPr>
          <p:cNvPr id="39" name="Mais 38"/>
          <p:cNvSpPr/>
          <p:nvPr/>
        </p:nvSpPr>
        <p:spPr>
          <a:xfrm>
            <a:off x="6676849" y="4005611"/>
            <a:ext cx="221563" cy="198861"/>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p>
        </p:txBody>
      </p:sp>
      <p:pic>
        <p:nvPicPr>
          <p:cNvPr id="40" name="Picture 8"/>
          <p:cNvPicPr>
            <a:picLocks noChangeAspect="1" noChangeArrowheads="1"/>
          </p:cNvPicPr>
          <p:nvPr/>
        </p:nvPicPr>
        <p:blipFill>
          <a:blip r:embed="rId4" cstate="print"/>
          <a:srcRect/>
          <a:stretch>
            <a:fillRect/>
          </a:stretch>
        </p:blipFill>
        <p:spPr bwMode="auto">
          <a:xfrm rot="2954357">
            <a:off x="6951756" y="3950802"/>
            <a:ext cx="167892" cy="364045"/>
          </a:xfrm>
          <a:prstGeom prst="rect">
            <a:avLst/>
          </a:prstGeom>
          <a:noFill/>
          <a:ln w="9525">
            <a:noFill/>
            <a:miter lim="800000"/>
            <a:headEnd/>
            <a:tailEnd/>
          </a:ln>
        </p:spPr>
      </p:pic>
      <p:sp>
        <p:nvSpPr>
          <p:cNvPr id="34" name="Título 1">
            <a:extLst>
              <a:ext uri="{FF2B5EF4-FFF2-40B4-BE49-F238E27FC236}">
                <a16:creationId xmlns="" xmlns:a16="http://schemas.microsoft.com/office/drawing/2014/main" id="{FB1C57F6-3DED-45CE-AE56-5CEB25CC6193}"/>
              </a:ext>
            </a:extLst>
          </p:cNvPr>
          <p:cNvSpPr txBox="1">
            <a:spLocks/>
          </p:cNvSpPr>
          <p:nvPr/>
        </p:nvSpPr>
        <p:spPr>
          <a:xfrm>
            <a:off x="457200" y="1002568"/>
            <a:ext cx="8229600" cy="87923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077" b="1" dirty="0">
                <a:latin typeface="Comic Sans MS" panose="030F0702030302020204" pitchFamily="66" charset="0"/>
              </a:rPr>
              <a:t>Tipos de silagens - milho</a:t>
            </a:r>
          </a:p>
        </p:txBody>
      </p:sp>
      <p:pic>
        <p:nvPicPr>
          <p:cNvPr id="36" name="Picture 22">
            <a:extLst>
              <a:ext uri="{FF2B5EF4-FFF2-40B4-BE49-F238E27FC236}">
                <a16:creationId xmlns="" xmlns:a16="http://schemas.microsoft.com/office/drawing/2014/main" id="{D7D32224-06F7-4641-91AE-E21A19D4B47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801" r="12406"/>
          <a:stretch/>
        </p:blipFill>
        <p:spPr bwMode="auto">
          <a:xfrm>
            <a:off x="8298879" y="1076241"/>
            <a:ext cx="845127" cy="711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Seta para a Direita 36"/>
          <p:cNvSpPr/>
          <p:nvPr/>
        </p:nvSpPr>
        <p:spPr>
          <a:xfrm rot="1805278">
            <a:off x="146128" y="3170210"/>
            <a:ext cx="1575415" cy="60100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solidFill>
                <a:srgbClr val="FF0000"/>
              </a:solidFill>
            </a:endParaRPr>
          </a:p>
        </p:txBody>
      </p:sp>
    </p:spTree>
    <p:extLst>
      <p:ext uri="{BB962C8B-B14F-4D97-AF65-F5344CB8AC3E}">
        <p14:creationId xmlns:p14="http://schemas.microsoft.com/office/powerpoint/2010/main" val="36227914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1332031" y="2930483"/>
            <a:ext cx="6674197" cy="2970000"/>
          </a:xfrm>
          <a:prstGeom prst="rect">
            <a:avLst/>
          </a:prstGeom>
          <a:noFill/>
          <a:ln w="9525">
            <a:noFill/>
            <a:miter lim="800000"/>
            <a:headEnd/>
            <a:tailEnd/>
          </a:ln>
          <a:effectLst/>
        </p:spPr>
      </p:pic>
      <p:sp>
        <p:nvSpPr>
          <p:cNvPr id="6" name="Retângulo 5"/>
          <p:cNvSpPr/>
          <p:nvPr/>
        </p:nvSpPr>
        <p:spPr bwMode="auto">
          <a:xfrm>
            <a:off x="1055079" y="791308"/>
            <a:ext cx="7033845" cy="644769"/>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14272" tIns="157136" rIns="314272" bIns="157136"/>
          <a:lstStyle/>
          <a:p>
            <a:pPr algn="ctr" defTabSz="628519" eaLnBrk="0" hangingPunct="0">
              <a:lnSpc>
                <a:spcPct val="90000"/>
              </a:lnSpc>
              <a:spcBef>
                <a:spcPct val="50000"/>
              </a:spcBef>
              <a:defRPr/>
            </a:pPr>
            <a:r>
              <a:rPr lang="en-US" sz="3077"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Época</a:t>
            </a:r>
            <a:r>
              <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rPr>
              <a:t> de </a:t>
            </a:r>
            <a:r>
              <a:rPr lang="en-US" sz="3077"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colheita</a:t>
            </a:r>
            <a:r>
              <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rPr>
              <a:t> - </a:t>
            </a:r>
            <a:r>
              <a:rPr lang="en-US" sz="3077" i="1"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Snaplage</a:t>
            </a:r>
            <a:endParaRPr lang="en-US" sz="3077" i="1" kern="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9" name="Imagem 8" descr="logo-esalq.gif"/>
          <p:cNvPicPr>
            <a:picLocks noChangeAspect="1"/>
          </p:cNvPicPr>
          <p:nvPr/>
        </p:nvPicPr>
        <p:blipFill>
          <a:blip r:embed="rId3" cstate="print"/>
          <a:stretch>
            <a:fillRect/>
          </a:stretch>
        </p:blipFill>
        <p:spPr>
          <a:xfrm>
            <a:off x="7678615" y="897008"/>
            <a:ext cx="293077" cy="390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8" name="Conector de seta reta 7"/>
          <p:cNvCxnSpPr/>
          <p:nvPr/>
        </p:nvCxnSpPr>
        <p:spPr>
          <a:xfrm flipH="1">
            <a:off x="6233723" y="2819702"/>
            <a:ext cx="886252" cy="0"/>
          </a:xfrm>
          <a:prstGeom prst="straightConnector1">
            <a:avLst/>
          </a:prstGeom>
          <a:ln w="38100">
            <a:solidFill>
              <a:schemeClr val="tx1"/>
            </a:solidFill>
            <a:prstDash val="sysDash"/>
            <a:round/>
            <a:headEnd type="arrow"/>
            <a:tailEnd type="arrow"/>
          </a:ln>
        </p:spPr>
        <p:style>
          <a:lnRef idx="1">
            <a:schemeClr val="accent1"/>
          </a:lnRef>
          <a:fillRef idx="0">
            <a:schemeClr val="accent1"/>
          </a:fillRef>
          <a:effectRef idx="0">
            <a:schemeClr val="accent1"/>
          </a:effectRef>
          <a:fontRef idx="minor">
            <a:schemeClr val="tx1"/>
          </a:fontRef>
        </p:style>
      </p:cxnSp>
      <p:sp>
        <p:nvSpPr>
          <p:cNvPr id="11" name="CaixaDeTexto 10"/>
          <p:cNvSpPr txBox="1"/>
          <p:nvPr/>
        </p:nvSpPr>
        <p:spPr>
          <a:xfrm>
            <a:off x="4073483" y="5589241"/>
            <a:ext cx="941643" cy="376385"/>
          </a:xfrm>
          <a:prstGeom prst="rect">
            <a:avLst/>
          </a:prstGeom>
          <a:noFill/>
        </p:spPr>
        <p:txBody>
          <a:bodyPr wrap="square" rtlCol="0">
            <a:spAutoFit/>
          </a:bodyPr>
          <a:lstStyle/>
          <a:p>
            <a:r>
              <a:rPr lang="pt-BR" sz="1846" b="1" dirty="0"/>
              <a:t>Tempo</a:t>
            </a:r>
          </a:p>
        </p:txBody>
      </p:sp>
      <p:cxnSp>
        <p:nvCxnSpPr>
          <p:cNvPr id="13" name="Conector de seta reta 12"/>
          <p:cNvCxnSpPr/>
          <p:nvPr/>
        </p:nvCxnSpPr>
        <p:spPr>
          <a:xfrm>
            <a:off x="1359335" y="5921585"/>
            <a:ext cx="6480720" cy="0"/>
          </a:xfrm>
          <a:prstGeom prst="straightConnector1">
            <a:avLst/>
          </a:prstGeom>
          <a:ln w="79375">
            <a:gradFill flip="none" rotWithShape="1">
              <a:gsLst>
                <a:gs pos="0">
                  <a:srgbClr val="006600"/>
                </a:gs>
                <a:gs pos="50000">
                  <a:srgbClr val="00B050"/>
                </a:gs>
                <a:gs pos="100000">
                  <a:srgbClr val="FFC000"/>
                </a:gs>
              </a:gsLst>
              <a:lin ang="0" scaled="1"/>
              <a:tileRect/>
            </a:gradFill>
            <a:tailEnd type="arrow"/>
          </a:ln>
        </p:spPr>
        <p:style>
          <a:lnRef idx="1">
            <a:schemeClr val="accent1"/>
          </a:lnRef>
          <a:fillRef idx="0">
            <a:schemeClr val="accent1"/>
          </a:fillRef>
          <a:effectRef idx="0">
            <a:schemeClr val="accent1"/>
          </a:effectRef>
          <a:fontRef idx="minor">
            <a:schemeClr val="tx1"/>
          </a:fontRef>
        </p:style>
      </p:cxnSp>
      <p:sp>
        <p:nvSpPr>
          <p:cNvPr id="18" name="CaixaDeTexto 17"/>
          <p:cNvSpPr txBox="1"/>
          <p:nvPr/>
        </p:nvSpPr>
        <p:spPr>
          <a:xfrm>
            <a:off x="6012160" y="2054058"/>
            <a:ext cx="1329378" cy="731739"/>
          </a:xfrm>
          <a:prstGeom prst="rect">
            <a:avLst/>
          </a:prstGeom>
          <a:noFill/>
        </p:spPr>
        <p:txBody>
          <a:bodyPr wrap="square" rtlCol="0">
            <a:spAutoFit/>
          </a:bodyPr>
          <a:lstStyle/>
          <a:p>
            <a:pPr algn="ctr"/>
            <a:r>
              <a:rPr lang="pt-BR" sz="1385" b="1" i="1" dirty="0">
                <a:solidFill>
                  <a:srgbClr val="FF0000"/>
                </a:solidFill>
              </a:rPr>
              <a:t>28 – 35% </a:t>
            </a:r>
            <a:r>
              <a:rPr lang="pt-BR" sz="1385" b="1" dirty="0">
                <a:solidFill>
                  <a:srgbClr val="FF0000"/>
                </a:solidFill>
              </a:rPr>
              <a:t>Umidade (Grão)</a:t>
            </a:r>
          </a:p>
        </p:txBody>
      </p:sp>
      <p:pic>
        <p:nvPicPr>
          <p:cNvPr id="14" name="Imagem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078" y="1434932"/>
            <a:ext cx="4611461" cy="2104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115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683247" y="5552163"/>
            <a:ext cx="5769073" cy="376385"/>
          </a:xfrm>
          <a:prstGeom prst="rect">
            <a:avLst/>
          </a:prstGeom>
          <a:noFill/>
        </p:spPr>
        <p:txBody>
          <a:bodyPr wrap="square" rtlCol="0">
            <a:spAutoFit/>
          </a:bodyPr>
          <a:lstStyle/>
          <a:p>
            <a:r>
              <a:rPr lang="pt-BR" sz="1846" b="1" dirty="0">
                <a:solidFill>
                  <a:srgbClr val="07493D"/>
                </a:solidFill>
              </a:rPr>
              <a:t>Luiz de Queiroz College of Agriculture</a:t>
            </a:r>
          </a:p>
        </p:txBody>
      </p:sp>
      <p:sp>
        <p:nvSpPr>
          <p:cNvPr id="6" name="Retângulo 5"/>
          <p:cNvSpPr/>
          <p:nvPr/>
        </p:nvSpPr>
        <p:spPr>
          <a:xfrm>
            <a:off x="1055077" y="5955016"/>
            <a:ext cx="7033846" cy="12288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solidFill>
                <a:prstClr val="white"/>
              </a:solidFill>
            </a:endParaRPr>
          </a:p>
        </p:txBody>
      </p:sp>
      <p:sp>
        <p:nvSpPr>
          <p:cNvPr id="7" name="Retângulo 6"/>
          <p:cNvSpPr/>
          <p:nvPr/>
        </p:nvSpPr>
        <p:spPr>
          <a:xfrm>
            <a:off x="1055077" y="5909246"/>
            <a:ext cx="7033846" cy="6917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solidFill>
                <a:prstClr val="white"/>
              </a:solidFill>
            </a:endParaRP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554" y="5374138"/>
            <a:ext cx="434692" cy="623485"/>
          </a:xfrm>
          <a:prstGeom prst="rect">
            <a:avLst/>
          </a:prstGeom>
        </p:spPr>
      </p:pic>
      <p:sp>
        <p:nvSpPr>
          <p:cNvPr id="8" name="CaixaDeTexto 7"/>
          <p:cNvSpPr txBox="1"/>
          <p:nvPr/>
        </p:nvSpPr>
        <p:spPr>
          <a:xfrm>
            <a:off x="1248554" y="975138"/>
            <a:ext cx="5982203" cy="1346907"/>
          </a:xfrm>
          <a:prstGeom prst="rect">
            <a:avLst/>
          </a:prstGeom>
          <a:noFill/>
        </p:spPr>
        <p:txBody>
          <a:bodyPr wrap="square" rtlCol="0">
            <a:spAutoFit/>
          </a:bodyPr>
          <a:lstStyle/>
          <a:p>
            <a:r>
              <a:rPr lang="pt-BR" sz="2461" dirty="0" err="1">
                <a:solidFill>
                  <a:prstClr val="black"/>
                </a:solidFill>
              </a:rPr>
              <a:t>Snaplage</a:t>
            </a:r>
            <a:r>
              <a:rPr lang="pt-BR" sz="2461" dirty="0">
                <a:solidFill>
                  <a:prstClr val="black"/>
                </a:solidFill>
              </a:rPr>
              <a:t> = plataforma grãos+ forrageira </a:t>
            </a:r>
            <a:r>
              <a:rPr lang="pt-BR" sz="2461" dirty="0" err="1">
                <a:solidFill>
                  <a:prstClr val="black"/>
                </a:solidFill>
              </a:rPr>
              <a:t>harvester</a:t>
            </a:r>
            <a:endParaRPr lang="pt-BR" sz="2461" dirty="0">
              <a:solidFill>
                <a:prstClr val="black"/>
              </a:solidFill>
            </a:endParaRPr>
          </a:p>
          <a:p>
            <a:endParaRPr lang="pt-BR" sz="1846" dirty="0">
              <a:solidFill>
                <a:prstClr val="black"/>
              </a:solidFill>
            </a:endParaRPr>
          </a:p>
          <a:p>
            <a:endParaRPr lang="pt-BR" sz="1385" dirty="0">
              <a:solidFill>
                <a:prstClr val="black"/>
              </a:solidFill>
            </a:endParaRPr>
          </a:p>
        </p:txBody>
      </p:sp>
      <p:pic>
        <p:nvPicPr>
          <p:cNvPr id="3074" name="Picture 2" descr="https://i.ytimg.com/vi/bsC43i8d7hc/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554" y="1434932"/>
            <a:ext cx="5539077" cy="311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825202"/>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160411-WA0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0118" y="1102590"/>
            <a:ext cx="6129911" cy="4597433"/>
          </a:xfrm>
          <a:prstGeom prst="rect">
            <a:avLst/>
          </a:prstGeom>
        </p:spPr>
      </p:pic>
      <mc:AlternateContent xmlns:mc="http://schemas.openxmlformats.org/markup-compatibility/2006">
        <mc:Choice xmlns:p14="http://schemas.microsoft.com/office/powerpoint/2010/main" Requires="p14">
          <p:contentPart p14:bwMode="auto" r:id="rId5">
            <p14:nvContentPartPr>
              <p14:cNvPr id="3" name="Tinta 2"/>
              <p14:cNvContentPartPr/>
              <p14:nvPr/>
            </p14:nvContentPartPr>
            <p14:xfrm>
              <a:off x="1798200" y="5966640"/>
              <a:ext cx="360" cy="360"/>
            </p14:xfrm>
          </p:contentPart>
        </mc:Choice>
        <mc:Fallback>
          <p:pic>
            <p:nvPicPr>
              <p:cNvPr id="3" name="Tinta 2"/>
              <p:cNvPicPr/>
              <p:nvPr/>
            </p:nvPicPr>
            <p:blipFill>
              <a:blip r:embed="rId6"/>
              <a:stretch>
                <a:fillRect/>
              </a:stretch>
            </p:blipFill>
            <p:spPr>
              <a:xfrm>
                <a:off x="1782360" y="5902920"/>
                <a:ext cx="320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Tinta 3"/>
              <p14:cNvContentPartPr/>
              <p14:nvPr/>
            </p14:nvContentPartPr>
            <p14:xfrm>
              <a:off x="1767600" y="5288400"/>
              <a:ext cx="360" cy="360"/>
            </p14:xfrm>
          </p:contentPart>
        </mc:Choice>
        <mc:Fallback>
          <p:pic>
            <p:nvPicPr>
              <p:cNvPr id="4" name="Tinta 3"/>
              <p:cNvPicPr/>
              <p:nvPr/>
            </p:nvPicPr>
            <p:blipFill>
              <a:blip r:embed="rId6"/>
              <a:stretch>
                <a:fillRect/>
              </a:stretch>
            </p:blipFill>
            <p:spPr>
              <a:xfrm>
                <a:off x="1751760" y="5224680"/>
                <a:ext cx="320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Tinta 4"/>
              <p14:cNvContentPartPr/>
              <p14:nvPr/>
            </p14:nvContentPartPr>
            <p14:xfrm>
              <a:off x="1783080" y="5562720"/>
              <a:ext cx="360" cy="360"/>
            </p14:xfrm>
          </p:contentPart>
        </mc:Choice>
        <mc:Fallback>
          <p:pic>
            <p:nvPicPr>
              <p:cNvPr id="5" name="Tinta 4"/>
              <p:cNvPicPr/>
              <p:nvPr/>
            </p:nvPicPr>
            <p:blipFill>
              <a:blip r:embed="rId6"/>
              <a:stretch>
                <a:fillRect/>
              </a:stretch>
            </p:blipFill>
            <p:spPr>
              <a:xfrm>
                <a:off x="1767240" y="5499000"/>
                <a:ext cx="320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Tinta 5"/>
              <p14:cNvContentPartPr/>
              <p14:nvPr/>
            </p14:nvContentPartPr>
            <p14:xfrm>
              <a:off x="1783080" y="5562720"/>
              <a:ext cx="360" cy="360"/>
            </p14:xfrm>
          </p:contentPart>
        </mc:Choice>
        <mc:Fallback>
          <p:pic>
            <p:nvPicPr>
              <p:cNvPr id="6" name="Tinta 5"/>
              <p:cNvPicPr/>
              <p:nvPr/>
            </p:nvPicPr>
            <p:blipFill>
              <a:blip r:embed="rId6"/>
              <a:stretch>
                <a:fillRect/>
              </a:stretch>
            </p:blipFill>
            <p:spPr>
              <a:xfrm>
                <a:off x="1767240" y="5499000"/>
                <a:ext cx="320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Tinta 6"/>
              <p14:cNvContentPartPr/>
              <p14:nvPr/>
            </p14:nvContentPartPr>
            <p14:xfrm>
              <a:off x="1783080" y="5837040"/>
              <a:ext cx="23040" cy="236520"/>
            </p14:xfrm>
          </p:contentPart>
        </mc:Choice>
        <mc:Fallback>
          <p:pic>
            <p:nvPicPr>
              <p:cNvPr id="7" name="Tinta 6"/>
              <p:cNvPicPr/>
              <p:nvPr/>
            </p:nvPicPr>
            <p:blipFill>
              <a:blip r:embed="rId11"/>
              <a:stretch>
                <a:fillRect/>
              </a:stretch>
            </p:blipFill>
            <p:spPr>
              <a:xfrm>
                <a:off x="1767240" y="5773320"/>
                <a:ext cx="54720" cy="3636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Tinta 7"/>
              <p14:cNvContentPartPr/>
              <p14:nvPr/>
            </p14:nvContentPartPr>
            <p14:xfrm>
              <a:off x="1805760" y="6073200"/>
              <a:ext cx="360" cy="360"/>
            </p14:xfrm>
          </p:contentPart>
        </mc:Choice>
        <mc:Fallback>
          <p:pic>
            <p:nvPicPr>
              <p:cNvPr id="8" name="Tinta 7"/>
              <p:cNvPicPr/>
              <p:nvPr/>
            </p:nvPicPr>
            <p:blipFill>
              <a:blip r:embed="rId6"/>
              <a:stretch>
                <a:fillRect/>
              </a:stretch>
            </p:blipFill>
            <p:spPr>
              <a:xfrm>
                <a:off x="1789920" y="6009480"/>
                <a:ext cx="320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9" name="Tinta 8"/>
              <p14:cNvContentPartPr/>
              <p14:nvPr/>
            </p14:nvContentPartPr>
            <p14:xfrm>
              <a:off x="1950480" y="5966640"/>
              <a:ext cx="360" cy="360"/>
            </p14:xfrm>
          </p:contentPart>
        </mc:Choice>
        <mc:Fallback>
          <p:pic>
            <p:nvPicPr>
              <p:cNvPr id="9" name="Tinta 8"/>
              <p:cNvPicPr/>
              <p:nvPr/>
            </p:nvPicPr>
            <p:blipFill>
              <a:blip r:embed="rId6"/>
              <a:stretch>
                <a:fillRect/>
              </a:stretch>
            </p:blipFill>
            <p:spPr>
              <a:xfrm>
                <a:off x="1934640" y="5902920"/>
                <a:ext cx="320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0" name="Tinta 9"/>
              <p14:cNvContentPartPr/>
              <p14:nvPr/>
            </p14:nvContentPartPr>
            <p14:xfrm>
              <a:off x="1950480" y="5966640"/>
              <a:ext cx="360" cy="360"/>
            </p14:xfrm>
          </p:contentPart>
        </mc:Choice>
        <mc:Fallback>
          <p:pic>
            <p:nvPicPr>
              <p:cNvPr id="10" name="Tinta 9"/>
              <p:cNvPicPr/>
              <p:nvPr/>
            </p:nvPicPr>
            <p:blipFill>
              <a:blip r:embed="rId6"/>
              <a:stretch>
                <a:fillRect/>
              </a:stretch>
            </p:blipFill>
            <p:spPr>
              <a:xfrm>
                <a:off x="1934640" y="5902920"/>
                <a:ext cx="32040" cy="127440"/>
              </a:xfrm>
              <a:prstGeom prst="rect">
                <a:avLst/>
              </a:prstGeom>
            </p:spPr>
          </p:pic>
        </mc:Fallback>
      </mc:AlternateContent>
    </p:spTree>
    <p:extLst>
      <p:ext uri="{BB962C8B-B14F-4D97-AF65-F5344CB8AC3E}">
        <p14:creationId xmlns:p14="http://schemas.microsoft.com/office/powerpoint/2010/main" val="4072940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bwMode="auto">
          <a:xfrm>
            <a:off x="762002" y="571500"/>
            <a:ext cx="7619999" cy="698500"/>
          </a:xfrm>
          <a:prstGeom prst="rect">
            <a:avLst/>
          </a:prstGeom>
          <a:no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algn="ctr" defTabSz="680896" eaLnBrk="0" hangingPunct="0">
              <a:lnSpc>
                <a:spcPct val="90000"/>
              </a:lnSpc>
              <a:spcBef>
                <a:spcPct val="50000"/>
              </a:spcBef>
              <a:defRPr/>
            </a:pPr>
            <a:endParaRPr lang="en-US" sz="3333" kern="0">
              <a:solidFill>
                <a:sysClr val="windowText" lastClr="0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3" name="Imagem 2" descr="logo-esalq.gif"/>
          <p:cNvPicPr>
            <a:picLocks noChangeAspect="1"/>
          </p:cNvPicPr>
          <p:nvPr/>
        </p:nvPicPr>
        <p:blipFill>
          <a:blip r:embed="rId2" cstate="print"/>
          <a:stretch>
            <a:fillRect/>
          </a:stretch>
        </p:blipFill>
        <p:spPr>
          <a:xfrm>
            <a:off x="7937500" y="686009"/>
            <a:ext cx="317500" cy="423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ixaDeTexto 3"/>
          <p:cNvSpPr txBox="1"/>
          <p:nvPr/>
        </p:nvSpPr>
        <p:spPr>
          <a:xfrm>
            <a:off x="878318" y="1279892"/>
            <a:ext cx="7620000" cy="605230"/>
          </a:xfrm>
          <a:prstGeom prst="rect">
            <a:avLst/>
          </a:prstGeom>
          <a:noFill/>
        </p:spPr>
        <p:txBody>
          <a:bodyPr wrap="square" rtlCol="0">
            <a:spAutoFit/>
          </a:bodyPr>
          <a:lstStyle/>
          <a:p>
            <a:pPr algn="ctr"/>
            <a:r>
              <a:rPr lang="pt-BR" sz="3333" dirty="0" smtClean="0">
                <a:solidFill>
                  <a:schemeClr val="tx1">
                    <a:lumMod val="50000"/>
                    <a:lumOff val="50000"/>
                  </a:schemeClr>
                </a:solidFill>
                <a:latin typeface="Calibri" panose="020F0502020204030204" pitchFamily="34" charset="0"/>
              </a:rPr>
              <a:t>Perda de </a:t>
            </a:r>
            <a:r>
              <a:rPr lang="pt-BR" sz="3333" dirty="0" err="1" smtClean="0">
                <a:solidFill>
                  <a:schemeClr val="tx1">
                    <a:lumMod val="50000"/>
                    <a:lumOff val="50000"/>
                  </a:schemeClr>
                </a:solidFill>
                <a:latin typeface="Calibri" panose="020F0502020204030204" pitchFamily="34" charset="0"/>
              </a:rPr>
              <a:t>digestibilidade</a:t>
            </a:r>
            <a:r>
              <a:rPr lang="pt-BR" sz="3333" dirty="0" smtClean="0">
                <a:solidFill>
                  <a:schemeClr val="tx1">
                    <a:lumMod val="50000"/>
                    <a:lumOff val="50000"/>
                  </a:schemeClr>
                </a:solidFill>
                <a:latin typeface="Calibri" panose="020F0502020204030204" pitchFamily="34" charset="0"/>
              </a:rPr>
              <a:t> do sabugo</a:t>
            </a:r>
            <a:endParaRPr lang="pt-BR" sz="3333" dirty="0">
              <a:solidFill>
                <a:schemeClr val="tx1">
                  <a:lumMod val="50000"/>
                  <a:lumOff val="50000"/>
                </a:schemeClr>
              </a:solidFill>
              <a:latin typeface="Calibri" panose="020F0502020204030204" pitchFamily="34" charset="0"/>
            </a:endParaRPr>
          </a:p>
        </p:txBody>
      </p:sp>
      <p:sp>
        <p:nvSpPr>
          <p:cNvPr id="5" name="CaixaDeTexto 4"/>
          <p:cNvSpPr txBox="1"/>
          <p:nvPr/>
        </p:nvSpPr>
        <p:spPr>
          <a:xfrm>
            <a:off x="1091614" y="5928471"/>
            <a:ext cx="3232288" cy="323165"/>
          </a:xfrm>
          <a:prstGeom prst="rect">
            <a:avLst/>
          </a:prstGeom>
          <a:noFill/>
        </p:spPr>
        <p:txBody>
          <a:bodyPr wrap="square" rtlCol="0">
            <a:spAutoFit/>
          </a:bodyPr>
          <a:lstStyle/>
          <a:p>
            <a:pPr algn="just"/>
            <a:r>
              <a:rPr lang="pt-BR" sz="1500" b="1" dirty="0" err="1"/>
              <a:t>Source</a:t>
            </a:r>
            <a:r>
              <a:rPr lang="pt-BR" sz="1500" b="1" dirty="0"/>
              <a:t>: </a:t>
            </a:r>
            <a:r>
              <a:rPr lang="pt-BR" sz="1500" b="1" dirty="0" err="1"/>
              <a:t>Soderlund</a:t>
            </a:r>
            <a:r>
              <a:rPr lang="pt-BR" sz="1500" b="1" dirty="0"/>
              <a:t> et </a:t>
            </a:r>
            <a:r>
              <a:rPr lang="pt-BR" sz="1500" b="1"/>
              <a:t>al., </a:t>
            </a:r>
            <a:r>
              <a:rPr lang="pt-BR" sz="1500" b="1" dirty="0"/>
              <a:t>2006</a:t>
            </a:r>
          </a:p>
        </p:txBody>
      </p:sp>
      <p:pic>
        <p:nvPicPr>
          <p:cNvPr id="3075" name="Picture 3"/>
          <p:cNvPicPr>
            <a:picLocks noChangeAspect="1" noChangeArrowheads="1"/>
          </p:cNvPicPr>
          <p:nvPr/>
        </p:nvPicPr>
        <p:blipFill>
          <a:blip r:embed="rId3" cstate="print"/>
          <a:srcRect/>
          <a:stretch>
            <a:fillRect/>
          </a:stretch>
        </p:blipFill>
        <p:spPr bwMode="auto">
          <a:xfrm>
            <a:off x="1410762" y="1507289"/>
            <a:ext cx="6420713" cy="4411703"/>
          </a:xfrm>
          <a:prstGeom prst="rect">
            <a:avLst/>
          </a:prstGeom>
          <a:noFill/>
          <a:ln w="9525">
            <a:noFill/>
            <a:miter lim="800000"/>
            <a:headEnd/>
            <a:tailEnd/>
          </a:ln>
          <a:effectLst/>
        </p:spPr>
      </p:pic>
      <p:sp>
        <p:nvSpPr>
          <p:cNvPr id="7" name="CaixaDeTexto 6"/>
          <p:cNvSpPr txBox="1"/>
          <p:nvPr/>
        </p:nvSpPr>
        <p:spPr>
          <a:xfrm rot="16200000">
            <a:off x="255392" y="3297421"/>
            <a:ext cx="2940327"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IV </a:t>
            </a:r>
            <a:r>
              <a:rPr lang="en-US" sz="1500" b="1">
                <a:latin typeface="Calibri" panose="020F0502020204030204" pitchFamily="34" charset="0"/>
              </a:rPr>
              <a:t>DM digestibility, </a:t>
            </a:r>
            <a:r>
              <a:rPr lang="en-US" sz="1500" b="1" dirty="0">
                <a:latin typeface="Calibri" panose="020F0502020204030204" pitchFamily="34" charset="0"/>
              </a:rPr>
              <a:t>% </a:t>
            </a:r>
          </a:p>
        </p:txBody>
      </p:sp>
      <p:sp>
        <p:nvSpPr>
          <p:cNvPr id="8" name="CaixaDeTexto 7"/>
          <p:cNvSpPr txBox="1"/>
          <p:nvPr/>
        </p:nvSpPr>
        <p:spPr>
          <a:xfrm>
            <a:off x="7226704" y="2708921"/>
            <a:ext cx="840093"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Husks</a:t>
            </a:r>
          </a:p>
        </p:txBody>
      </p:sp>
      <p:sp>
        <p:nvSpPr>
          <p:cNvPr id="9" name="CaixaDeTexto 8"/>
          <p:cNvSpPr txBox="1"/>
          <p:nvPr/>
        </p:nvSpPr>
        <p:spPr>
          <a:xfrm>
            <a:off x="7208858" y="2973956"/>
            <a:ext cx="840093"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Ear</a:t>
            </a:r>
          </a:p>
        </p:txBody>
      </p:sp>
      <p:sp>
        <p:nvSpPr>
          <p:cNvPr id="10" name="CaixaDeTexto 9"/>
          <p:cNvSpPr txBox="1"/>
          <p:nvPr/>
        </p:nvSpPr>
        <p:spPr>
          <a:xfrm>
            <a:off x="7232071" y="3305116"/>
            <a:ext cx="840093"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Cob</a:t>
            </a:r>
          </a:p>
        </p:txBody>
      </p:sp>
      <p:sp>
        <p:nvSpPr>
          <p:cNvPr id="11" name="CaixaDeTexto 10"/>
          <p:cNvSpPr txBox="1"/>
          <p:nvPr/>
        </p:nvSpPr>
        <p:spPr>
          <a:xfrm>
            <a:off x="6552220" y="4892011"/>
            <a:ext cx="1260140"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Ear moisture</a:t>
            </a:r>
          </a:p>
        </p:txBody>
      </p:sp>
      <p:sp>
        <p:nvSpPr>
          <p:cNvPr id="13" name="CaixaDeTexto 12"/>
          <p:cNvSpPr txBox="1"/>
          <p:nvPr/>
        </p:nvSpPr>
        <p:spPr>
          <a:xfrm>
            <a:off x="6552221" y="5163093"/>
            <a:ext cx="1507061"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Kernel moisture</a:t>
            </a:r>
          </a:p>
        </p:txBody>
      </p:sp>
      <p:sp>
        <p:nvSpPr>
          <p:cNvPr id="14" name="CaixaDeTexto 13"/>
          <p:cNvSpPr txBox="1"/>
          <p:nvPr/>
        </p:nvSpPr>
        <p:spPr>
          <a:xfrm>
            <a:off x="6578788" y="5435222"/>
            <a:ext cx="1260140" cy="323165"/>
          </a:xfrm>
          <a:prstGeom prst="rect">
            <a:avLst/>
          </a:prstGeom>
          <a:solidFill>
            <a:schemeClr val="bg1"/>
          </a:solidFill>
        </p:spPr>
        <p:txBody>
          <a:bodyPr wrap="square" rtlCol="0">
            <a:spAutoFit/>
          </a:bodyPr>
          <a:lstStyle/>
          <a:p>
            <a:pPr algn="ctr"/>
            <a:r>
              <a:rPr lang="en-US" sz="1500" b="1" dirty="0">
                <a:latin typeface="Calibri" panose="020F0502020204030204" pitchFamily="34" charset="0"/>
              </a:rPr>
              <a:t>Cob moisture</a:t>
            </a:r>
          </a:p>
        </p:txBody>
      </p:sp>
      <p:grpSp>
        <p:nvGrpSpPr>
          <p:cNvPr id="15" name="Group 5">
            <a:extLst>
              <a:ext uri="{FF2B5EF4-FFF2-40B4-BE49-F238E27FC236}">
                <a16:creationId xmlns:a16="http://schemas.microsoft.com/office/drawing/2014/main" xmlns="" id="{BAB902AD-7A5F-4BD3-8250-DBFA4D6A513F}"/>
              </a:ext>
            </a:extLst>
          </p:cNvPr>
          <p:cNvGrpSpPr/>
          <p:nvPr/>
        </p:nvGrpSpPr>
        <p:grpSpPr>
          <a:xfrm>
            <a:off x="1" y="583192"/>
            <a:ext cx="9143999" cy="698500"/>
            <a:chOff x="36004" y="626326"/>
            <a:chExt cx="9143999" cy="838200"/>
          </a:xfrm>
        </p:grpSpPr>
        <p:sp>
          <p:nvSpPr>
            <p:cNvPr id="16" name="Retângulo 15">
              <a:extLst>
                <a:ext uri="{FF2B5EF4-FFF2-40B4-BE49-F238E27FC236}">
                  <a16:creationId xmlns:a16="http://schemas.microsoft.com/office/drawing/2014/main" xmlns="" id="{928ACFE4-181E-4506-8FEA-B393C9564323}"/>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defTabSz="680896" eaLnBrk="0" hangingPunct="0">
                <a:lnSpc>
                  <a:spcPct val="90000"/>
                </a:lnSpc>
                <a:spcBef>
                  <a:spcPct val="50000"/>
                </a:spcBef>
                <a:defRPr/>
              </a:pPr>
              <a:endParaRPr lang="en-US" sz="2000" b="1" kern="0" dirty="0">
                <a:solidFill>
                  <a:prstClr val="white"/>
                </a:solidFill>
                <a:latin typeface="Arial" pitchFamily="34" charset="0"/>
                <a:cs typeface="Arial" pitchFamily="34" charset="0"/>
              </a:endParaRPr>
            </a:p>
          </p:txBody>
        </p:sp>
        <p:pic>
          <p:nvPicPr>
            <p:cNvPr id="17" name="Imagem 8" descr="logo-esalq.gif">
              <a:extLst>
                <a:ext uri="{FF2B5EF4-FFF2-40B4-BE49-F238E27FC236}">
                  <a16:creationId xmlns:a16="http://schemas.microsoft.com/office/drawing/2014/main" xmlns="" id="{6D0D29FD-9C32-4B30-939C-8E5C71E7C9EA}"/>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2" descr="C:\Users\Joao Daniel\Downloads\QCF_USA.jpg">
              <a:extLst>
                <a:ext uri="{FF2B5EF4-FFF2-40B4-BE49-F238E27FC236}">
                  <a16:creationId xmlns:a16="http://schemas.microsoft.com/office/drawing/2014/main" xmlns="" id="{61ADBD1D-BC7E-4368-9F63-942590992CDE}"/>
                </a:ext>
              </a:extLst>
            </p:cNvPr>
            <p:cNvPicPr>
              <a:picLocks noChangeAspect="1" noChangeArrowheads="1"/>
            </p:cNvPicPr>
            <p:nvPr/>
          </p:nvPicPr>
          <p:blipFill>
            <a:blip r:embed="rId4"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mc:AlternateContent xmlns:mc="http://schemas.openxmlformats.org/markup-compatibility/2006">
        <mc:Choice xmlns:p14="http://schemas.microsoft.com/office/powerpoint/2010/main" Requires="p14">
          <p:contentPart p14:bwMode="auto" r:id="rId5">
            <p14:nvContentPartPr>
              <p14:cNvPr id="6" name="Tinta 5"/>
              <p14:cNvContentPartPr/>
              <p14:nvPr/>
            </p14:nvContentPartPr>
            <p14:xfrm>
              <a:off x="8061840" y="5326560"/>
              <a:ext cx="625320" cy="30600"/>
            </p14:xfrm>
          </p:contentPart>
        </mc:Choice>
        <mc:Fallback>
          <p:pic>
            <p:nvPicPr>
              <p:cNvPr id="6" name="Tinta 5"/>
              <p:cNvPicPr/>
              <p:nvPr/>
            </p:nvPicPr>
            <p:blipFill>
              <a:blip r:embed="rId6"/>
              <a:stretch>
                <a:fillRect/>
              </a:stretch>
            </p:blipFill>
            <p:spPr>
              <a:xfrm>
                <a:off x="8046000" y="5262840"/>
                <a:ext cx="65700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Tinta 11"/>
              <p14:cNvContentPartPr/>
              <p14:nvPr/>
            </p14:nvContentPartPr>
            <p14:xfrm>
              <a:off x="7993440" y="5204520"/>
              <a:ext cx="480240" cy="434520"/>
            </p14:xfrm>
          </p:contentPart>
        </mc:Choice>
        <mc:Fallback>
          <p:pic>
            <p:nvPicPr>
              <p:cNvPr id="12" name="Tinta 11"/>
              <p:cNvPicPr/>
              <p:nvPr/>
            </p:nvPicPr>
            <p:blipFill>
              <a:blip r:embed="rId8"/>
              <a:stretch>
                <a:fillRect/>
              </a:stretch>
            </p:blipFill>
            <p:spPr>
              <a:xfrm>
                <a:off x="7977240" y="5140800"/>
                <a:ext cx="512280" cy="5619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9" name="Tinta 18"/>
              <p14:cNvContentPartPr/>
              <p14:nvPr/>
            </p14:nvContentPartPr>
            <p14:xfrm>
              <a:off x="8267760" y="5113080"/>
              <a:ext cx="236520" cy="137520"/>
            </p14:xfrm>
          </p:contentPart>
        </mc:Choice>
        <mc:Fallback>
          <p:pic>
            <p:nvPicPr>
              <p:cNvPr id="19" name="Tinta 18"/>
              <p:cNvPicPr/>
              <p:nvPr/>
            </p:nvPicPr>
            <p:blipFill>
              <a:blip r:embed="rId10"/>
              <a:stretch>
                <a:fillRect/>
              </a:stretch>
            </p:blipFill>
            <p:spPr>
              <a:xfrm>
                <a:off x="8251560" y="5049360"/>
                <a:ext cx="268560" cy="2646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0" name="Tinta 19"/>
              <p14:cNvContentPartPr/>
              <p14:nvPr/>
            </p14:nvContentPartPr>
            <p14:xfrm>
              <a:off x="5067360" y="5478840"/>
              <a:ext cx="259200" cy="7920"/>
            </p14:xfrm>
          </p:contentPart>
        </mc:Choice>
        <mc:Fallback>
          <p:pic>
            <p:nvPicPr>
              <p:cNvPr id="20" name="Tinta 19"/>
              <p:cNvPicPr/>
              <p:nvPr/>
            </p:nvPicPr>
            <p:blipFill>
              <a:blip r:embed="rId12"/>
              <a:stretch>
                <a:fillRect/>
              </a:stretch>
            </p:blipFill>
            <p:spPr>
              <a:xfrm>
                <a:off x="5051160" y="5415120"/>
                <a:ext cx="29124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1" name="Tinta 20"/>
              <p14:cNvContentPartPr/>
              <p14:nvPr/>
            </p14:nvContentPartPr>
            <p14:xfrm>
              <a:off x="5051880" y="5707440"/>
              <a:ext cx="381600" cy="76680"/>
            </p14:xfrm>
          </p:contentPart>
        </mc:Choice>
        <mc:Fallback>
          <p:pic>
            <p:nvPicPr>
              <p:cNvPr id="21" name="Tinta 20"/>
              <p:cNvPicPr/>
              <p:nvPr/>
            </p:nvPicPr>
            <p:blipFill>
              <a:blip r:embed="rId14"/>
              <a:stretch>
                <a:fillRect/>
              </a:stretch>
            </p:blipFill>
            <p:spPr>
              <a:xfrm>
                <a:off x="5036040" y="5643720"/>
                <a:ext cx="413280" cy="20376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2" name="Tinta 21"/>
              <p14:cNvContentPartPr/>
              <p14:nvPr/>
            </p14:nvContentPartPr>
            <p14:xfrm>
              <a:off x="3893760" y="5440680"/>
              <a:ext cx="366120" cy="46080"/>
            </p14:xfrm>
          </p:contentPart>
        </mc:Choice>
        <mc:Fallback>
          <p:pic>
            <p:nvPicPr>
              <p:cNvPr id="22" name="Tinta 21"/>
              <p:cNvPicPr/>
              <p:nvPr/>
            </p:nvPicPr>
            <p:blipFill>
              <a:blip r:embed="rId16"/>
              <a:stretch>
                <a:fillRect/>
              </a:stretch>
            </p:blipFill>
            <p:spPr>
              <a:xfrm>
                <a:off x="3877920" y="5377320"/>
                <a:ext cx="39780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3" name="Tinta 22"/>
              <p14:cNvContentPartPr/>
              <p14:nvPr/>
            </p14:nvContentPartPr>
            <p14:xfrm>
              <a:off x="3931920" y="5730120"/>
              <a:ext cx="434520" cy="91800"/>
            </p14:xfrm>
          </p:contentPart>
        </mc:Choice>
        <mc:Fallback>
          <p:pic>
            <p:nvPicPr>
              <p:cNvPr id="23" name="Tinta 22"/>
              <p:cNvPicPr/>
              <p:nvPr/>
            </p:nvPicPr>
            <p:blipFill>
              <a:blip r:embed="rId18"/>
              <a:stretch>
                <a:fillRect/>
              </a:stretch>
            </p:blipFill>
            <p:spPr>
              <a:xfrm>
                <a:off x="3916080" y="5666760"/>
                <a:ext cx="466200" cy="2188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4" name="Tinta 23"/>
              <p14:cNvContentPartPr/>
              <p14:nvPr/>
            </p14:nvContentPartPr>
            <p14:xfrm>
              <a:off x="2720160" y="5448240"/>
              <a:ext cx="457560" cy="30960"/>
            </p14:xfrm>
          </p:contentPart>
        </mc:Choice>
        <mc:Fallback>
          <p:pic>
            <p:nvPicPr>
              <p:cNvPr id="24" name="Tinta 23"/>
              <p:cNvPicPr/>
              <p:nvPr/>
            </p:nvPicPr>
            <p:blipFill>
              <a:blip r:embed="rId20"/>
              <a:stretch>
                <a:fillRect/>
              </a:stretch>
            </p:blipFill>
            <p:spPr>
              <a:xfrm>
                <a:off x="2704320" y="5384880"/>
                <a:ext cx="48924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25" name="Tinta 24"/>
              <p14:cNvContentPartPr/>
              <p14:nvPr/>
            </p14:nvContentPartPr>
            <p14:xfrm>
              <a:off x="2705040" y="5753160"/>
              <a:ext cx="442440" cy="46080"/>
            </p14:xfrm>
          </p:contentPart>
        </mc:Choice>
        <mc:Fallback>
          <p:pic>
            <p:nvPicPr>
              <p:cNvPr id="25" name="Tinta 24"/>
              <p:cNvPicPr/>
              <p:nvPr/>
            </p:nvPicPr>
            <p:blipFill>
              <a:blip r:embed="rId22"/>
              <a:stretch>
                <a:fillRect/>
              </a:stretch>
            </p:blipFill>
            <p:spPr>
              <a:xfrm>
                <a:off x="2689200" y="5689440"/>
                <a:ext cx="47412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26" name="Tinta 25"/>
              <p14:cNvContentPartPr/>
              <p14:nvPr/>
            </p14:nvContentPartPr>
            <p14:xfrm>
              <a:off x="6225480" y="5478840"/>
              <a:ext cx="251640" cy="30960"/>
            </p14:xfrm>
          </p:contentPart>
        </mc:Choice>
        <mc:Fallback>
          <p:pic>
            <p:nvPicPr>
              <p:cNvPr id="26" name="Tinta 25"/>
              <p:cNvPicPr/>
              <p:nvPr/>
            </p:nvPicPr>
            <p:blipFill>
              <a:blip r:embed="rId24"/>
              <a:stretch>
                <a:fillRect/>
              </a:stretch>
            </p:blipFill>
            <p:spPr>
              <a:xfrm>
                <a:off x="6209640" y="5415120"/>
                <a:ext cx="28332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27" name="Tinta 26"/>
              <p14:cNvContentPartPr/>
              <p14:nvPr/>
            </p14:nvContentPartPr>
            <p14:xfrm>
              <a:off x="6256080" y="5753160"/>
              <a:ext cx="213480" cy="23040"/>
            </p14:xfrm>
          </p:contentPart>
        </mc:Choice>
        <mc:Fallback>
          <p:pic>
            <p:nvPicPr>
              <p:cNvPr id="27" name="Tinta 26"/>
              <p:cNvPicPr/>
              <p:nvPr/>
            </p:nvPicPr>
            <p:blipFill>
              <a:blip r:embed="rId26"/>
              <a:stretch>
                <a:fillRect/>
              </a:stretch>
            </p:blipFill>
            <p:spPr>
              <a:xfrm>
                <a:off x="6239880" y="5689440"/>
                <a:ext cx="24552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8" name="Tinta 27"/>
              <p14:cNvContentPartPr/>
              <p14:nvPr/>
            </p14:nvContentPartPr>
            <p14:xfrm>
              <a:off x="4190760" y="3901320"/>
              <a:ext cx="274680" cy="564480"/>
            </p14:xfrm>
          </p:contentPart>
        </mc:Choice>
        <mc:Fallback>
          <p:pic>
            <p:nvPicPr>
              <p:cNvPr id="28" name="Tinta 27"/>
              <p:cNvPicPr/>
              <p:nvPr/>
            </p:nvPicPr>
            <p:blipFill>
              <a:blip r:embed="rId28"/>
              <a:stretch>
                <a:fillRect/>
              </a:stretch>
            </p:blipFill>
            <p:spPr>
              <a:xfrm>
                <a:off x="4174920" y="3837960"/>
                <a:ext cx="306360" cy="69120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9" name="Tinta 28"/>
              <p14:cNvContentPartPr/>
              <p14:nvPr/>
            </p14:nvContentPartPr>
            <p14:xfrm>
              <a:off x="4686120" y="3970080"/>
              <a:ext cx="160560" cy="114480"/>
            </p14:xfrm>
          </p:contentPart>
        </mc:Choice>
        <mc:Fallback>
          <p:pic>
            <p:nvPicPr>
              <p:cNvPr id="29" name="Tinta 28"/>
              <p:cNvPicPr/>
              <p:nvPr/>
            </p:nvPicPr>
            <p:blipFill>
              <a:blip r:embed="rId30"/>
              <a:stretch>
                <a:fillRect/>
              </a:stretch>
            </p:blipFill>
            <p:spPr>
              <a:xfrm>
                <a:off x="4670280" y="3906360"/>
                <a:ext cx="192240" cy="24192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30" name="Tinta 29"/>
              <p14:cNvContentPartPr/>
              <p14:nvPr/>
            </p14:nvContentPartPr>
            <p14:xfrm>
              <a:off x="4785120" y="3832920"/>
              <a:ext cx="267120" cy="800280"/>
            </p14:xfrm>
          </p:contentPart>
        </mc:Choice>
        <mc:Fallback>
          <p:pic>
            <p:nvPicPr>
              <p:cNvPr id="30" name="Tinta 29"/>
              <p:cNvPicPr/>
              <p:nvPr/>
            </p:nvPicPr>
            <p:blipFill>
              <a:blip r:embed="rId32"/>
              <a:stretch>
                <a:fillRect/>
              </a:stretch>
            </p:blipFill>
            <p:spPr>
              <a:xfrm>
                <a:off x="4769280" y="3769200"/>
                <a:ext cx="298800" cy="9277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31" name="Tinta 30"/>
              <p14:cNvContentPartPr/>
              <p14:nvPr/>
            </p14:nvContentPartPr>
            <p14:xfrm>
              <a:off x="4998600" y="4412160"/>
              <a:ext cx="106920" cy="99360"/>
            </p14:xfrm>
          </p:contentPart>
        </mc:Choice>
        <mc:Fallback>
          <p:pic>
            <p:nvPicPr>
              <p:cNvPr id="31" name="Tinta 30"/>
              <p:cNvPicPr/>
              <p:nvPr/>
            </p:nvPicPr>
            <p:blipFill>
              <a:blip r:embed="rId34"/>
              <a:stretch>
                <a:fillRect/>
              </a:stretch>
            </p:blipFill>
            <p:spPr>
              <a:xfrm>
                <a:off x="4982760" y="4348440"/>
                <a:ext cx="13860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3072" name="Tinta 3071"/>
              <p14:cNvContentPartPr/>
              <p14:nvPr/>
            </p14:nvContentPartPr>
            <p14:xfrm>
              <a:off x="5501520" y="5334120"/>
              <a:ext cx="198360" cy="360"/>
            </p14:xfrm>
          </p:contentPart>
        </mc:Choice>
        <mc:Fallback>
          <p:pic>
            <p:nvPicPr>
              <p:cNvPr id="3072" name="Tinta 3071"/>
              <p:cNvPicPr/>
              <p:nvPr/>
            </p:nvPicPr>
            <p:blipFill>
              <a:blip r:embed="rId36"/>
              <a:stretch>
                <a:fillRect/>
              </a:stretch>
            </p:blipFill>
            <p:spPr>
              <a:xfrm>
                <a:off x="5485680" y="5270400"/>
                <a:ext cx="2300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3073" name="Tinta 3072"/>
              <p14:cNvContentPartPr/>
              <p14:nvPr/>
            </p14:nvContentPartPr>
            <p14:xfrm>
              <a:off x="5532120" y="5730120"/>
              <a:ext cx="259200" cy="8280"/>
            </p14:xfrm>
          </p:contentPart>
        </mc:Choice>
        <mc:Fallback>
          <p:pic>
            <p:nvPicPr>
              <p:cNvPr id="3073" name="Tinta 3072"/>
              <p:cNvPicPr/>
              <p:nvPr/>
            </p:nvPicPr>
            <p:blipFill>
              <a:blip r:embed="rId38"/>
              <a:stretch>
                <a:fillRect/>
              </a:stretch>
            </p:blipFill>
            <p:spPr>
              <a:xfrm>
                <a:off x="5516280" y="5666760"/>
                <a:ext cx="29088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3074" name="Tinta 3073"/>
              <p14:cNvContentPartPr/>
              <p14:nvPr/>
            </p14:nvContentPartPr>
            <p14:xfrm>
              <a:off x="5547240" y="6004440"/>
              <a:ext cx="267120" cy="360"/>
            </p14:xfrm>
          </p:contentPart>
        </mc:Choice>
        <mc:Fallback>
          <p:pic>
            <p:nvPicPr>
              <p:cNvPr id="3074" name="Tinta 3073"/>
              <p:cNvPicPr/>
              <p:nvPr/>
            </p:nvPicPr>
            <p:blipFill>
              <a:blip r:embed="rId40"/>
              <a:stretch>
                <a:fillRect/>
              </a:stretch>
            </p:blipFill>
            <p:spPr>
              <a:xfrm>
                <a:off x="5531400" y="5941080"/>
                <a:ext cx="29880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076" name="Tinta 3075"/>
              <p14:cNvContentPartPr/>
              <p14:nvPr/>
            </p14:nvContentPartPr>
            <p14:xfrm>
              <a:off x="3322080" y="4175640"/>
              <a:ext cx="404280" cy="23400"/>
            </p14:xfrm>
          </p:contentPart>
        </mc:Choice>
        <mc:Fallback>
          <p:pic>
            <p:nvPicPr>
              <p:cNvPr id="3076" name="Tinta 3075"/>
              <p:cNvPicPr/>
              <p:nvPr/>
            </p:nvPicPr>
            <p:blipFill>
              <a:blip r:embed="rId42"/>
              <a:stretch>
                <a:fillRect/>
              </a:stretch>
            </p:blipFill>
            <p:spPr>
              <a:xfrm>
                <a:off x="3306240" y="4112280"/>
                <a:ext cx="43596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077" name="Tinta 3076"/>
              <p14:cNvContentPartPr/>
              <p14:nvPr/>
            </p14:nvContentPartPr>
            <p14:xfrm>
              <a:off x="3642120" y="3970080"/>
              <a:ext cx="153000" cy="426960"/>
            </p14:xfrm>
          </p:contentPart>
        </mc:Choice>
        <mc:Fallback>
          <p:pic>
            <p:nvPicPr>
              <p:cNvPr id="3077" name="Tinta 3076"/>
              <p:cNvPicPr/>
              <p:nvPr/>
            </p:nvPicPr>
            <p:blipFill>
              <a:blip r:embed="rId44"/>
              <a:stretch>
                <a:fillRect/>
              </a:stretch>
            </p:blipFill>
            <p:spPr>
              <a:xfrm>
                <a:off x="3626280" y="3906360"/>
                <a:ext cx="184680" cy="5544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078" name="Tinta 3077"/>
              <p14:cNvContentPartPr/>
              <p14:nvPr/>
            </p14:nvContentPartPr>
            <p14:xfrm>
              <a:off x="5631120" y="4069080"/>
              <a:ext cx="38520" cy="503280"/>
            </p14:xfrm>
          </p:contentPart>
        </mc:Choice>
        <mc:Fallback>
          <p:pic>
            <p:nvPicPr>
              <p:cNvPr id="3078" name="Tinta 3077"/>
              <p:cNvPicPr/>
              <p:nvPr/>
            </p:nvPicPr>
            <p:blipFill>
              <a:blip r:embed="rId46"/>
              <a:stretch>
                <a:fillRect/>
              </a:stretch>
            </p:blipFill>
            <p:spPr>
              <a:xfrm>
                <a:off x="5615280" y="4005720"/>
                <a:ext cx="70200" cy="63000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079" name="Tinta 3078"/>
              <p14:cNvContentPartPr/>
              <p14:nvPr/>
            </p14:nvContentPartPr>
            <p14:xfrm>
              <a:off x="5425200" y="4328280"/>
              <a:ext cx="587160" cy="46080"/>
            </p14:xfrm>
          </p:contentPart>
        </mc:Choice>
        <mc:Fallback>
          <p:pic>
            <p:nvPicPr>
              <p:cNvPr id="3079" name="Tinta 3078"/>
              <p:cNvPicPr/>
              <p:nvPr/>
            </p:nvPicPr>
            <p:blipFill>
              <a:blip r:embed="rId48"/>
              <a:stretch>
                <a:fillRect/>
              </a:stretch>
            </p:blipFill>
            <p:spPr>
              <a:xfrm>
                <a:off x="5409360" y="4264560"/>
                <a:ext cx="61884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080" name="Tinta 3079"/>
              <p14:cNvContentPartPr/>
              <p14:nvPr/>
            </p14:nvContentPartPr>
            <p14:xfrm>
              <a:off x="5638680" y="4084200"/>
              <a:ext cx="69120" cy="594720"/>
            </p14:xfrm>
          </p:contentPart>
        </mc:Choice>
        <mc:Fallback>
          <p:pic>
            <p:nvPicPr>
              <p:cNvPr id="3080" name="Tinta 3079"/>
              <p:cNvPicPr/>
              <p:nvPr/>
            </p:nvPicPr>
            <p:blipFill>
              <a:blip r:embed="rId50"/>
              <a:stretch>
                <a:fillRect/>
              </a:stretch>
            </p:blipFill>
            <p:spPr>
              <a:xfrm>
                <a:off x="5622840" y="4020840"/>
                <a:ext cx="100800" cy="72180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081" name="Tinta 3080"/>
              <p14:cNvContentPartPr/>
              <p14:nvPr/>
            </p14:nvContentPartPr>
            <p14:xfrm>
              <a:off x="5463360" y="4343400"/>
              <a:ext cx="510840" cy="23400"/>
            </p14:xfrm>
          </p:contentPart>
        </mc:Choice>
        <mc:Fallback>
          <p:pic>
            <p:nvPicPr>
              <p:cNvPr id="3081" name="Tinta 3080"/>
              <p:cNvPicPr/>
              <p:nvPr/>
            </p:nvPicPr>
            <p:blipFill>
              <a:blip r:embed="rId52"/>
              <a:stretch>
                <a:fillRect/>
              </a:stretch>
            </p:blipFill>
            <p:spPr>
              <a:xfrm>
                <a:off x="5447520" y="4280040"/>
                <a:ext cx="54252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082" name="Tinta 3081"/>
              <p14:cNvContentPartPr/>
              <p14:nvPr/>
            </p14:nvContentPartPr>
            <p14:xfrm>
              <a:off x="5646240" y="4038480"/>
              <a:ext cx="61560" cy="564480"/>
            </p14:xfrm>
          </p:contentPart>
        </mc:Choice>
        <mc:Fallback>
          <p:pic>
            <p:nvPicPr>
              <p:cNvPr id="3082" name="Tinta 3081"/>
              <p:cNvPicPr/>
              <p:nvPr/>
            </p:nvPicPr>
            <p:blipFill>
              <a:blip r:embed="rId54"/>
              <a:stretch>
                <a:fillRect/>
              </a:stretch>
            </p:blipFill>
            <p:spPr>
              <a:xfrm>
                <a:off x="5630400" y="3975120"/>
                <a:ext cx="93240" cy="6912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3083" name="Tinta 3082"/>
              <p14:cNvContentPartPr/>
              <p14:nvPr/>
            </p14:nvContentPartPr>
            <p14:xfrm>
              <a:off x="6652080" y="1935360"/>
              <a:ext cx="190800" cy="282600"/>
            </p14:xfrm>
          </p:contentPart>
        </mc:Choice>
        <mc:Fallback>
          <p:pic>
            <p:nvPicPr>
              <p:cNvPr id="3083" name="Tinta 3082"/>
              <p:cNvPicPr/>
              <p:nvPr/>
            </p:nvPicPr>
            <p:blipFill>
              <a:blip r:embed="rId56"/>
              <a:stretch>
                <a:fillRect/>
              </a:stretch>
            </p:blipFill>
            <p:spPr>
              <a:xfrm>
                <a:off x="6636240" y="1872000"/>
                <a:ext cx="222480" cy="4093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3084" name="Tinta 3083"/>
              <p14:cNvContentPartPr/>
              <p14:nvPr/>
            </p14:nvContentPartPr>
            <p14:xfrm>
              <a:off x="6682680" y="1950840"/>
              <a:ext cx="190800" cy="244080"/>
            </p14:xfrm>
          </p:contentPart>
        </mc:Choice>
        <mc:Fallback>
          <p:pic>
            <p:nvPicPr>
              <p:cNvPr id="3084" name="Tinta 3083"/>
              <p:cNvPicPr/>
              <p:nvPr/>
            </p:nvPicPr>
            <p:blipFill>
              <a:blip r:embed="rId58"/>
              <a:stretch>
                <a:fillRect/>
              </a:stretch>
            </p:blipFill>
            <p:spPr>
              <a:xfrm>
                <a:off x="6666840" y="1887120"/>
                <a:ext cx="222480" cy="3711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3085" name="Tinta 3084"/>
              <p14:cNvContentPartPr/>
              <p14:nvPr/>
            </p14:nvContentPartPr>
            <p14:xfrm>
              <a:off x="4228920" y="2438280"/>
              <a:ext cx="960480" cy="252000"/>
            </p14:xfrm>
          </p:contentPart>
        </mc:Choice>
        <mc:Fallback>
          <p:pic>
            <p:nvPicPr>
              <p:cNvPr id="3085" name="Tinta 3084"/>
              <p:cNvPicPr/>
              <p:nvPr/>
            </p:nvPicPr>
            <p:blipFill>
              <a:blip r:embed="rId60"/>
              <a:stretch>
                <a:fillRect/>
              </a:stretch>
            </p:blipFill>
            <p:spPr>
              <a:xfrm>
                <a:off x="4213080" y="2374920"/>
                <a:ext cx="992160" cy="378720"/>
              </a:xfrm>
              <a:prstGeom prst="rect">
                <a:avLst/>
              </a:prstGeom>
            </p:spPr>
          </p:pic>
        </mc:Fallback>
      </mc:AlternateContent>
      <mc:AlternateContent xmlns:mc="http://schemas.openxmlformats.org/markup-compatibility/2006">
        <mc:Choice xmlns:p14="http://schemas.microsoft.com/office/powerpoint/2010/main" Requires="p14">
          <p:contentPart p14:bwMode="auto" r:id="rId61">
            <p14:nvContentPartPr>
              <p14:cNvPr id="3086" name="Tinta 3085"/>
              <p14:cNvContentPartPr/>
              <p14:nvPr/>
            </p14:nvContentPartPr>
            <p14:xfrm>
              <a:off x="5128200" y="2484000"/>
              <a:ext cx="168120" cy="358560"/>
            </p14:xfrm>
          </p:contentPart>
        </mc:Choice>
        <mc:Fallback>
          <p:pic>
            <p:nvPicPr>
              <p:cNvPr id="3086" name="Tinta 3085"/>
              <p:cNvPicPr/>
              <p:nvPr/>
            </p:nvPicPr>
            <p:blipFill>
              <a:blip r:embed="rId62"/>
              <a:stretch>
                <a:fillRect/>
              </a:stretch>
            </p:blipFill>
            <p:spPr>
              <a:xfrm>
                <a:off x="5112360" y="2420640"/>
                <a:ext cx="199800" cy="48564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3087" name="Tinta 3086"/>
              <p14:cNvContentPartPr/>
              <p14:nvPr/>
            </p14:nvContentPartPr>
            <p14:xfrm>
              <a:off x="4282200" y="3375720"/>
              <a:ext cx="1844640" cy="289800"/>
            </p14:xfrm>
          </p:contentPart>
        </mc:Choice>
        <mc:Fallback>
          <p:pic>
            <p:nvPicPr>
              <p:cNvPr id="3087" name="Tinta 3086"/>
              <p:cNvPicPr/>
              <p:nvPr/>
            </p:nvPicPr>
            <p:blipFill>
              <a:blip r:embed="rId64"/>
              <a:stretch>
                <a:fillRect/>
              </a:stretch>
            </p:blipFill>
            <p:spPr>
              <a:xfrm>
                <a:off x="4266360" y="3312000"/>
                <a:ext cx="1876320" cy="41724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3088" name="Tinta 3087"/>
              <p14:cNvContentPartPr/>
              <p14:nvPr/>
            </p14:nvContentPartPr>
            <p14:xfrm>
              <a:off x="5936040" y="3489840"/>
              <a:ext cx="320400" cy="252000"/>
            </p14:xfrm>
          </p:contentPart>
        </mc:Choice>
        <mc:Fallback>
          <p:pic>
            <p:nvPicPr>
              <p:cNvPr id="3088" name="Tinta 3087"/>
              <p:cNvPicPr/>
              <p:nvPr/>
            </p:nvPicPr>
            <p:blipFill>
              <a:blip r:embed="rId66"/>
              <a:stretch>
                <a:fillRect/>
              </a:stretch>
            </p:blipFill>
            <p:spPr>
              <a:xfrm>
                <a:off x="5919840" y="3426480"/>
                <a:ext cx="352440" cy="378720"/>
              </a:xfrm>
              <a:prstGeom prst="rect">
                <a:avLst/>
              </a:prstGeom>
            </p:spPr>
          </p:pic>
        </mc:Fallback>
      </mc:AlternateContent>
    </p:spTree>
    <p:extLst>
      <p:ext uri="{BB962C8B-B14F-4D97-AF65-F5344CB8AC3E}">
        <p14:creationId xmlns:p14="http://schemas.microsoft.com/office/powerpoint/2010/main" val="34385869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bwMode="auto">
          <a:xfrm>
            <a:off x="762002" y="571500"/>
            <a:ext cx="7619999" cy="6985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algn="ctr" defTabSz="680896" eaLnBrk="0" fontAlgn="base" hangingPunct="0">
              <a:lnSpc>
                <a:spcPct val="90000"/>
              </a:lnSpc>
              <a:spcBef>
                <a:spcPct val="50000"/>
              </a:spcBef>
              <a:spcAft>
                <a:spcPct val="0"/>
              </a:spcAft>
              <a:defRPr/>
            </a:pPr>
            <a:endParaRPr lang="en-US" sz="2000" b="1" kern="0" dirty="0">
              <a:solidFill>
                <a:srgbClr val="FFFFFF"/>
              </a:solidFill>
              <a:effectLst>
                <a:outerShdw blurRad="38100" dist="38100" dir="2700000" algn="tl">
                  <a:srgbClr val="000000">
                    <a:alpha val="43137"/>
                  </a:srgbClr>
                </a:outerShdw>
              </a:effectLst>
              <a:cs typeface="Arial" pitchFamily="34" charset="0"/>
            </a:endParaRPr>
          </a:p>
        </p:txBody>
      </p:sp>
      <p:pic>
        <p:nvPicPr>
          <p:cNvPr id="9" name="Imagem 8" descr="logo-esalq.gif"/>
          <p:cNvPicPr>
            <a:picLocks noChangeAspect="1"/>
          </p:cNvPicPr>
          <p:nvPr/>
        </p:nvPicPr>
        <p:blipFill>
          <a:blip r:embed="rId3" cstate="print"/>
          <a:stretch>
            <a:fillRect/>
          </a:stretch>
        </p:blipFill>
        <p:spPr>
          <a:xfrm>
            <a:off x="7937500" y="686009"/>
            <a:ext cx="317500" cy="423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4"/>
          <p:cNvSpPr>
            <a:spLocks noChangeArrowheads="1"/>
          </p:cNvSpPr>
          <p:nvPr/>
        </p:nvSpPr>
        <p:spPr bwMode="auto">
          <a:xfrm>
            <a:off x="635000" y="630028"/>
            <a:ext cx="7620000" cy="538601"/>
          </a:xfrm>
          <a:prstGeom prst="rect">
            <a:avLst/>
          </a:prstGeom>
          <a:noFill/>
          <a:ln w="9525">
            <a:noFill/>
            <a:miter lim="800000"/>
            <a:headEnd/>
            <a:tailEnd/>
          </a:ln>
          <a:effectLst/>
        </p:spPr>
        <p:txBody>
          <a:bodyPr wrap="square" lIns="76192" tIns="38096" rIns="76192" bIns="38096" anchor="ctr">
            <a:spAutoFit/>
          </a:bodyPr>
          <a:lstStyle/>
          <a:p>
            <a:pPr algn="ctr" fontAlgn="base">
              <a:spcBef>
                <a:spcPct val="0"/>
              </a:spcBef>
              <a:spcAft>
                <a:spcPct val="0"/>
              </a:spcAft>
            </a:pPr>
            <a:r>
              <a:rPr lang="en-US" sz="3000" kern="0" dirty="0" err="1" smtClean="0">
                <a:solidFill>
                  <a:srgbClr val="FFFFFF"/>
                </a:solidFill>
                <a:effectLst>
                  <a:outerShdw blurRad="38100" dist="38100" dir="2700000" algn="tl">
                    <a:srgbClr val="000000">
                      <a:alpha val="43137"/>
                    </a:srgbClr>
                  </a:outerShdw>
                </a:effectLst>
                <a:cs typeface="Arial" pitchFamily="34" charset="0"/>
              </a:rPr>
              <a:t>Efeito</a:t>
            </a:r>
            <a:r>
              <a:rPr lang="en-US" sz="3000" kern="0" dirty="0" smtClean="0">
                <a:solidFill>
                  <a:srgbClr val="FFFFFF"/>
                </a:solidFill>
                <a:effectLst>
                  <a:outerShdw blurRad="38100" dist="38100" dir="2700000" algn="tl">
                    <a:srgbClr val="000000">
                      <a:alpha val="43137"/>
                    </a:srgbClr>
                  </a:outerShdw>
                </a:effectLst>
                <a:cs typeface="Arial" pitchFamily="34" charset="0"/>
              </a:rPr>
              <a:t> da </a:t>
            </a:r>
            <a:r>
              <a:rPr lang="en-US" sz="3000" kern="0" dirty="0" err="1" smtClean="0">
                <a:solidFill>
                  <a:srgbClr val="FFFFFF"/>
                </a:solidFill>
                <a:effectLst>
                  <a:outerShdw blurRad="38100" dist="38100" dir="2700000" algn="tl">
                    <a:srgbClr val="000000">
                      <a:alpha val="43137"/>
                    </a:srgbClr>
                  </a:outerShdw>
                </a:effectLst>
                <a:cs typeface="Arial" pitchFamily="34" charset="0"/>
              </a:rPr>
              <a:t>umidade</a:t>
            </a:r>
            <a:r>
              <a:rPr lang="en-US" sz="3000" kern="0" dirty="0" smtClean="0">
                <a:solidFill>
                  <a:srgbClr val="FFFFFF"/>
                </a:solidFill>
                <a:effectLst>
                  <a:outerShdw blurRad="38100" dist="38100" dir="2700000" algn="tl">
                    <a:srgbClr val="000000">
                      <a:alpha val="43137"/>
                    </a:srgbClr>
                  </a:outerShdw>
                </a:effectLst>
                <a:cs typeface="Arial" pitchFamily="34" charset="0"/>
              </a:rPr>
              <a:t> </a:t>
            </a:r>
            <a:r>
              <a:rPr lang="en-US" sz="3000" kern="0" dirty="0" err="1" smtClean="0">
                <a:solidFill>
                  <a:srgbClr val="FFFFFF"/>
                </a:solidFill>
                <a:effectLst>
                  <a:outerShdw blurRad="38100" dist="38100" dir="2700000" algn="tl">
                    <a:srgbClr val="000000">
                      <a:alpha val="43137"/>
                    </a:srgbClr>
                  </a:outerShdw>
                </a:effectLst>
                <a:cs typeface="Arial" pitchFamily="34" charset="0"/>
              </a:rPr>
              <a:t>na</a:t>
            </a:r>
            <a:r>
              <a:rPr lang="en-US" sz="3000" kern="0" dirty="0" smtClean="0">
                <a:solidFill>
                  <a:srgbClr val="FFFFFF"/>
                </a:solidFill>
                <a:effectLst>
                  <a:outerShdw blurRad="38100" dist="38100" dir="2700000" algn="tl">
                    <a:srgbClr val="000000">
                      <a:alpha val="43137"/>
                    </a:srgbClr>
                  </a:outerShdw>
                </a:effectLst>
                <a:cs typeface="Arial" pitchFamily="34" charset="0"/>
              </a:rPr>
              <a:t> </a:t>
            </a:r>
            <a:r>
              <a:rPr lang="en-US" sz="3000" kern="0" dirty="0" err="1" smtClean="0">
                <a:solidFill>
                  <a:srgbClr val="FFFFFF"/>
                </a:solidFill>
                <a:effectLst>
                  <a:outerShdw blurRad="38100" dist="38100" dir="2700000" algn="tl">
                    <a:srgbClr val="000000">
                      <a:alpha val="43137"/>
                    </a:srgbClr>
                  </a:outerShdw>
                </a:effectLst>
                <a:cs typeface="Arial" pitchFamily="34" charset="0"/>
              </a:rPr>
              <a:t>espiga</a:t>
            </a:r>
            <a:r>
              <a:rPr lang="en-US" sz="3000" kern="0" dirty="0" smtClean="0">
                <a:solidFill>
                  <a:srgbClr val="FFFFFF"/>
                </a:solidFill>
                <a:effectLst>
                  <a:outerShdw blurRad="38100" dist="38100" dir="2700000" algn="tl">
                    <a:srgbClr val="000000">
                      <a:alpha val="43137"/>
                    </a:srgbClr>
                  </a:outerShdw>
                </a:effectLst>
                <a:cs typeface="Arial" pitchFamily="34" charset="0"/>
              </a:rPr>
              <a:t> </a:t>
            </a:r>
            <a:endParaRPr lang="en-US" sz="3000" kern="0" dirty="0">
              <a:solidFill>
                <a:srgbClr val="FFFFFF"/>
              </a:solidFill>
              <a:effectLst>
                <a:outerShdw blurRad="38100" dist="38100" dir="2700000" algn="tl">
                  <a:srgbClr val="000000">
                    <a:alpha val="43137"/>
                  </a:srgbClr>
                </a:outerShdw>
              </a:effectLst>
              <a:cs typeface="Arial" pitchFamily="34" charset="0"/>
            </a:endParaRPr>
          </a:p>
        </p:txBody>
      </p:sp>
      <p:pic>
        <p:nvPicPr>
          <p:cNvPr id="12" name="Imagem 11"/>
          <p:cNvPicPr>
            <a:picLocks noChangeAspect="1"/>
          </p:cNvPicPr>
          <p:nvPr/>
        </p:nvPicPr>
        <p:blipFill>
          <a:blip r:embed="rId4"/>
          <a:stretch>
            <a:fillRect/>
          </a:stretch>
        </p:blipFill>
        <p:spPr>
          <a:xfrm>
            <a:off x="1631674" y="1357430"/>
            <a:ext cx="6060673" cy="4929071"/>
          </a:xfrm>
          <a:prstGeom prst="rect">
            <a:avLst/>
          </a:prstGeom>
        </p:spPr>
      </p:pic>
      <p:cxnSp>
        <p:nvCxnSpPr>
          <p:cNvPr id="3" name="Conector reto 2"/>
          <p:cNvCxnSpPr/>
          <p:nvPr/>
        </p:nvCxnSpPr>
        <p:spPr>
          <a:xfrm>
            <a:off x="4211960" y="1688807"/>
            <a:ext cx="60007" cy="3360373"/>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8" name="Conector reto 7"/>
          <p:cNvCxnSpPr/>
          <p:nvPr/>
        </p:nvCxnSpPr>
        <p:spPr>
          <a:xfrm>
            <a:off x="6072167" y="1628800"/>
            <a:ext cx="60007" cy="3431833"/>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p14="http://schemas.microsoft.com/office/powerpoint/2010/main" Requires="p14">
          <p:contentPart p14:bwMode="auto" r:id="rId5">
            <p14:nvContentPartPr>
              <p14:cNvPr id="2" name="Tinta 1"/>
              <p14:cNvContentPartPr/>
              <p14:nvPr/>
            </p14:nvContentPartPr>
            <p14:xfrm>
              <a:off x="2827080" y="1813680"/>
              <a:ext cx="998280" cy="434520"/>
            </p14:xfrm>
          </p:contentPart>
        </mc:Choice>
        <mc:Fallback>
          <p:pic>
            <p:nvPicPr>
              <p:cNvPr id="2" name="Tinta 1"/>
              <p:cNvPicPr/>
              <p:nvPr/>
            </p:nvPicPr>
            <p:blipFill>
              <a:blip r:embed="rId6"/>
              <a:stretch>
                <a:fillRect/>
              </a:stretch>
            </p:blipFill>
            <p:spPr>
              <a:xfrm>
                <a:off x="2810880" y="1749960"/>
                <a:ext cx="1030320" cy="5619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Tinta 3"/>
              <p14:cNvContentPartPr/>
              <p14:nvPr/>
            </p14:nvContentPartPr>
            <p14:xfrm>
              <a:off x="3710880" y="1722240"/>
              <a:ext cx="457560" cy="198360"/>
            </p14:xfrm>
          </p:contentPart>
        </mc:Choice>
        <mc:Fallback>
          <p:pic>
            <p:nvPicPr>
              <p:cNvPr id="4" name="Tinta 3"/>
              <p:cNvPicPr/>
              <p:nvPr/>
            </p:nvPicPr>
            <p:blipFill>
              <a:blip r:embed="rId8"/>
              <a:stretch>
                <a:fillRect/>
              </a:stretch>
            </p:blipFill>
            <p:spPr>
              <a:xfrm>
                <a:off x="3695040" y="1658520"/>
                <a:ext cx="489240" cy="3254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Tinta 4"/>
              <p14:cNvContentPartPr/>
              <p14:nvPr/>
            </p14:nvContentPartPr>
            <p14:xfrm>
              <a:off x="2964240" y="3291840"/>
              <a:ext cx="1044000" cy="206280"/>
            </p14:xfrm>
          </p:contentPart>
        </mc:Choice>
        <mc:Fallback>
          <p:pic>
            <p:nvPicPr>
              <p:cNvPr id="5" name="Tinta 4"/>
              <p:cNvPicPr/>
              <p:nvPr/>
            </p:nvPicPr>
            <p:blipFill>
              <a:blip r:embed="rId10"/>
              <a:stretch>
                <a:fillRect/>
              </a:stretch>
            </p:blipFill>
            <p:spPr>
              <a:xfrm>
                <a:off x="2948040" y="3228480"/>
                <a:ext cx="1076040" cy="333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Tinta 6"/>
              <p14:cNvContentPartPr/>
              <p14:nvPr/>
            </p14:nvContentPartPr>
            <p14:xfrm>
              <a:off x="3985200" y="3368160"/>
              <a:ext cx="122400" cy="244080"/>
            </p14:xfrm>
          </p:contentPart>
        </mc:Choice>
        <mc:Fallback>
          <p:pic>
            <p:nvPicPr>
              <p:cNvPr id="7" name="Tinta 6"/>
              <p:cNvPicPr/>
              <p:nvPr/>
            </p:nvPicPr>
            <p:blipFill>
              <a:blip r:embed="rId12"/>
              <a:stretch>
                <a:fillRect/>
              </a:stretch>
            </p:blipFill>
            <p:spPr>
              <a:xfrm>
                <a:off x="3969360" y="3304440"/>
                <a:ext cx="154080" cy="3711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1" name="Tinta 10"/>
              <p14:cNvContentPartPr/>
              <p14:nvPr/>
            </p14:nvContentPartPr>
            <p14:xfrm>
              <a:off x="2887920" y="4503600"/>
              <a:ext cx="1036800" cy="335520"/>
            </p14:xfrm>
          </p:contentPart>
        </mc:Choice>
        <mc:Fallback>
          <p:pic>
            <p:nvPicPr>
              <p:cNvPr id="11" name="Tinta 10"/>
              <p:cNvPicPr/>
              <p:nvPr/>
            </p:nvPicPr>
            <p:blipFill>
              <a:blip r:embed="rId14"/>
              <a:stretch>
                <a:fillRect/>
              </a:stretch>
            </p:blipFill>
            <p:spPr>
              <a:xfrm>
                <a:off x="2872080" y="4439880"/>
                <a:ext cx="1068480" cy="4626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3" name="Tinta 12"/>
              <p14:cNvContentPartPr/>
              <p14:nvPr/>
            </p14:nvContentPartPr>
            <p14:xfrm>
              <a:off x="3855600" y="4724280"/>
              <a:ext cx="198360" cy="168120"/>
            </p14:xfrm>
          </p:contentPart>
        </mc:Choice>
        <mc:Fallback>
          <p:pic>
            <p:nvPicPr>
              <p:cNvPr id="13" name="Tinta 12"/>
              <p:cNvPicPr/>
              <p:nvPr/>
            </p:nvPicPr>
            <p:blipFill>
              <a:blip r:embed="rId16"/>
              <a:stretch>
                <a:fillRect/>
              </a:stretch>
            </p:blipFill>
            <p:spPr>
              <a:xfrm>
                <a:off x="3839760" y="4660920"/>
                <a:ext cx="230040" cy="2948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4" name="Tinta 13"/>
              <p14:cNvContentPartPr/>
              <p14:nvPr/>
            </p14:nvContentPartPr>
            <p14:xfrm>
              <a:off x="4640400" y="4602600"/>
              <a:ext cx="274680" cy="167760"/>
            </p14:xfrm>
          </p:contentPart>
        </mc:Choice>
        <mc:Fallback>
          <p:pic>
            <p:nvPicPr>
              <p:cNvPr id="14" name="Tinta 13"/>
              <p:cNvPicPr/>
              <p:nvPr/>
            </p:nvPicPr>
            <p:blipFill>
              <a:blip r:embed="rId18"/>
              <a:stretch>
                <a:fillRect/>
              </a:stretch>
            </p:blipFill>
            <p:spPr>
              <a:xfrm>
                <a:off x="4624560" y="4538880"/>
                <a:ext cx="306360" cy="2952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5" name="Tinta 14"/>
              <p14:cNvContentPartPr/>
              <p14:nvPr/>
            </p14:nvContentPartPr>
            <p14:xfrm>
              <a:off x="4594680" y="4541400"/>
              <a:ext cx="335880" cy="274680"/>
            </p14:xfrm>
          </p:contentPart>
        </mc:Choice>
        <mc:Fallback>
          <p:pic>
            <p:nvPicPr>
              <p:cNvPr id="15" name="Tinta 14"/>
              <p:cNvPicPr/>
              <p:nvPr/>
            </p:nvPicPr>
            <p:blipFill>
              <a:blip r:embed="rId20"/>
              <a:stretch>
                <a:fillRect/>
              </a:stretch>
            </p:blipFill>
            <p:spPr>
              <a:xfrm>
                <a:off x="4578840" y="4478040"/>
                <a:ext cx="367560" cy="4017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6" name="Tinta 15"/>
              <p14:cNvContentPartPr/>
              <p14:nvPr/>
            </p14:nvContentPartPr>
            <p14:xfrm>
              <a:off x="4594680" y="3139560"/>
              <a:ext cx="312840" cy="228960"/>
            </p14:xfrm>
          </p:contentPart>
        </mc:Choice>
        <mc:Fallback>
          <p:pic>
            <p:nvPicPr>
              <p:cNvPr id="16" name="Tinta 15"/>
              <p:cNvPicPr/>
              <p:nvPr/>
            </p:nvPicPr>
            <p:blipFill>
              <a:blip r:embed="rId22"/>
              <a:stretch>
                <a:fillRect/>
              </a:stretch>
            </p:blipFill>
            <p:spPr>
              <a:xfrm>
                <a:off x="4578840" y="3075840"/>
                <a:ext cx="344520" cy="3560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7" name="Tinta 16"/>
              <p14:cNvContentPartPr/>
              <p14:nvPr/>
            </p14:nvContentPartPr>
            <p14:xfrm>
              <a:off x="4541400" y="3093840"/>
              <a:ext cx="289800" cy="373680"/>
            </p14:xfrm>
          </p:contentPart>
        </mc:Choice>
        <mc:Fallback>
          <p:pic>
            <p:nvPicPr>
              <p:cNvPr id="17" name="Tinta 16"/>
              <p:cNvPicPr/>
              <p:nvPr/>
            </p:nvPicPr>
            <p:blipFill>
              <a:blip r:embed="rId24"/>
              <a:stretch>
                <a:fillRect/>
              </a:stretch>
            </p:blipFill>
            <p:spPr>
              <a:xfrm>
                <a:off x="4525560" y="3030120"/>
                <a:ext cx="321480" cy="50076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8" name="Tinta 17"/>
              <p14:cNvContentPartPr/>
              <p14:nvPr/>
            </p14:nvContentPartPr>
            <p14:xfrm>
              <a:off x="4610160" y="1859400"/>
              <a:ext cx="274680" cy="236520"/>
            </p14:xfrm>
          </p:contentPart>
        </mc:Choice>
        <mc:Fallback>
          <p:pic>
            <p:nvPicPr>
              <p:cNvPr id="18" name="Tinta 17"/>
              <p:cNvPicPr/>
              <p:nvPr/>
            </p:nvPicPr>
            <p:blipFill>
              <a:blip r:embed="rId26"/>
              <a:stretch>
                <a:fillRect/>
              </a:stretch>
            </p:blipFill>
            <p:spPr>
              <a:xfrm>
                <a:off x="4593960" y="1795680"/>
                <a:ext cx="306720" cy="3636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9" name="Tinta 18"/>
              <p14:cNvContentPartPr/>
              <p14:nvPr/>
            </p14:nvContentPartPr>
            <p14:xfrm>
              <a:off x="4625280" y="1851840"/>
              <a:ext cx="320400" cy="358200"/>
            </p14:xfrm>
          </p:contentPart>
        </mc:Choice>
        <mc:Fallback>
          <p:pic>
            <p:nvPicPr>
              <p:cNvPr id="19" name="Tinta 18"/>
              <p:cNvPicPr/>
              <p:nvPr/>
            </p:nvPicPr>
            <p:blipFill>
              <a:blip r:embed="rId28"/>
              <a:stretch>
                <a:fillRect/>
              </a:stretch>
            </p:blipFill>
            <p:spPr>
              <a:xfrm>
                <a:off x="4609440" y="1788120"/>
                <a:ext cx="352080" cy="4856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20" name="Tinta 19"/>
              <p14:cNvContentPartPr/>
              <p14:nvPr/>
            </p14:nvContentPartPr>
            <p14:xfrm>
              <a:off x="6126480" y="2042280"/>
              <a:ext cx="731880" cy="198360"/>
            </p14:xfrm>
          </p:contentPart>
        </mc:Choice>
        <mc:Fallback>
          <p:pic>
            <p:nvPicPr>
              <p:cNvPr id="20" name="Tinta 19"/>
              <p:cNvPicPr/>
              <p:nvPr/>
            </p:nvPicPr>
            <p:blipFill>
              <a:blip r:embed="rId30"/>
              <a:stretch>
                <a:fillRect/>
              </a:stretch>
            </p:blipFill>
            <p:spPr>
              <a:xfrm>
                <a:off x="6110640" y="1978560"/>
                <a:ext cx="763560" cy="32544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1" name="Tinta 20"/>
              <p14:cNvContentPartPr/>
              <p14:nvPr/>
            </p14:nvContentPartPr>
            <p14:xfrm>
              <a:off x="6789240" y="1943280"/>
              <a:ext cx="145080" cy="198360"/>
            </p14:xfrm>
          </p:contentPart>
        </mc:Choice>
        <mc:Fallback>
          <p:pic>
            <p:nvPicPr>
              <p:cNvPr id="21" name="Tinta 20"/>
              <p:cNvPicPr/>
              <p:nvPr/>
            </p:nvPicPr>
            <p:blipFill>
              <a:blip r:embed="rId32"/>
              <a:stretch>
                <a:fillRect/>
              </a:stretch>
            </p:blipFill>
            <p:spPr>
              <a:xfrm>
                <a:off x="6773400" y="1879560"/>
                <a:ext cx="176760" cy="3254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2" name="Tinta 21"/>
              <p14:cNvContentPartPr/>
              <p14:nvPr/>
            </p14:nvContentPartPr>
            <p14:xfrm>
              <a:off x="6172200" y="3429000"/>
              <a:ext cx="1158480" cy="137520"/>
            </p14:xfrm>
          </p:contentPart>
        </mc:Choice>
        <mc:Fallback>
          <p:pic>
            <p:nvPicPr>
              <p:cNvPr id="22" name="Tinta 21"/>
              <p:cNvPicPr/>
              <p:nvPr/>
            </p:nvPicPr>
            <p:blipFill>
              <a:blip r:embed="rId34"/>
              <a:stretch>
                <a:fillRect/>
              </a:stretch>
            </p:blipFill>
            <p:spPr>
              <a:xfrm>
                <a:off x="6156360" y="3365640"/>
                <a:ext cx="1190160" cy="2642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3" name="Tinta 22"/>
              <p14:cNvContentPartPr/>
              <p14:nvPr/>
            </p14:nvContentPartPr>
            <p14:xfrm>
              <a:off x="7299720" y="3459600"/>
              <a:ext cx="76680" cy="297360"/>
            </p14:xfrm>
          </p:contentPart>
        </mc:Choice>
        <mc:Fallback>
          <p:pic>
            <p:nvPicPr>
              <p:cNvPr id="23" name="Tinta 22"/>
              <p:cNvPicPr/>
              <p:nvPr/>
            </p:nvPicPr>
            <p:blipFill>
              <a:blip r:embed="rId36"/>
              <a:stretch>
                <a:fillRect/>
              </a:stretch>
            </p:blipFill>
            <p:spPr>
              <a:xfrm>
                <a:off x="7283880" y="3395880"/>
                <a:ext cx="108360" cy="4248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4" name="Tinta 23"/>
              <p14:cNvContentPartPr/>
              <p14:nvPr/>
            </p14:nvContentPartPr>
            <p14:xfrm>
              <a:off x="6415920" y="4694040"/>
              <a:ext cx="823320" cy="594720"/>
            </p14:xfrm>
          </p:contentPart>
        </mc:Choice>
        <mc:Fallback>
          <p:pic>
            <p:nvPicPr>
              <p:cNvPr id="24" name="Tinta 23"/>
              <p:cNvPicPr/>
              <p:nvPr/>
            </p:nvPicPr>
            <p:blipFill>
              <a:blip r:embed="rId38"/>
              <a:stretch>
                <a:fillRect/>
              </a:stretch>
            </p:blipFill>
            <p:spPr>
              <a:xfrm>
                <a:off x="6400080" y="4630320"/>
                <a:ext cx="855000" cy="721800"/>
              </a:xfrm>
              <a:prstGeom prst="rect">
                <a:avLst/>
              </a:prstGeom>
            </p:spPr>
          </p:pic>
        </mc:Fallback>
      </mc:AlternateContent>
    </p:spTree>
    <p:extLst>
      <p:ext uri="{BB962C8B-B14F-4D97-AF65-F5344CB8AC3E}">
        <p14:creationId xmlns:p14="http://schemas.microsoft.com/office/powerpoint/2010/main" val="34843663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3"/>
          <p:cNvGraphicFramePr>
            <a:graphicFrameLocks noChangeAspect="1"/>
          </p:cNvGraphicFramePr>
          <p:nvPr>
            <p:extLst/>
          </p:nvPr>
        </p:nvGraphicFramePr>
        <p:xfrm>
          <a:off x="938692" y="2228867"/>
          <a:ext cx="7112000" cy="2677583"/>
        </p:xfrm>
        <a:graphic>
          <a:graphicData uri="http://schemas.openxmlformats.org/presentationml/2006/ole">
            <mc:AlternateContent xmlns:mc="http://schemas.openxmlformats.org/markup-compatibility/2006">
              <mc:Choice xmlns:v="urn:schemas-microsoft-com:vml" Requires="v">
                <p:oleObj spid="_x0000_s1035" name="Planilha" r:id="rId4" imgW="4552849" imgH="1685880" progId="Excel.Sheet.8">
                  <p:embed/>
                </p:oleObj>
              </mc:Choice>
              <mc:Fallback>
                <p:oleObj name="Planilha" r:id="rId4" imgW="4552849" imgH="1685880" progId="Excel.Sheet.8">
                  <p:embed/>
                  <p:pic>
                    <p:nvPicPr>
                      <p:cNvPr id="0" name=""/>
                      <p:cNvPicPr>
                        <a:picLocks noChangeAspect="1" noChangeArrowheads="1"/>
                      </p:cNvPicPr>
                      <p:nvPr/>
                    </p:nvPicPr>
                    <p:blipFill>
                      <a:blip r:embed="rId5">
                        <a:lum bright="-18000"/>
                      </a:blip>
                      <a:srcRect/>
                      <a:stretch>
                        <a:fillRect/>
                      </a:stretch>
                    </p:blipFill>
                    <p:spPr bwMode="auto">
                      <a:xfrm>
                        <a:off x="938692" y="2228867"/>
                        <a:ext cx="7112000" cy="2677583"/>
                      </a:xfrm>
                      <a:prstGeom prst="rect">
                        <a:avLst/>
                      </a:prstGeom>
                      <a:noFill/>
                      <a:ln>
                        <a:noFill/>
                      </a:ln>
                      <a:effectLst/>
                    </p:spPr>
                  </p:pic>
                </p:oleObj>
              </mc:Fallback>
            </mc:AlternateContent>
          </a:graphicData>
        </a:graphic>
      </p:graphicFrame>
      <p:sp>
        <p:nvSpPr>
          <p:cNvPr id="7171" name="Text Box 4"/>
          <p:cNvSpPr txBox="1">
            <a:spLocks noChangeArrowheads="1"/>
          </p:cNvSpPr>
          <p:nvPr/>
        </p:nvSpPr>
        <p:spPr bwMode="auto">
          <a:xfrm>
            <a:off x="952500" y="1169459"/>
            <a:ext cx="7302500" cy="45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pt-BR" sz="2333" dirty="0" err="1">
                <a:solidFill>
                  <a:schemeClr val="tx2"/>
                </a:solidFill>
                <a:latin typeface="Calibri" panose="020F0502020204030204" pitchFamily="34" charset="0"/>
              </a:rPr>
              <a:t>Snaplage</a:t>
            </a:r>
            <a:r>
              <a:rPr lang="pt-BR" sz="2333" dirty="0">
                <a:solidFill>
                  <a:schemeClr val="tx2"/>
                </a:solidFill>
                <a:latin typeface="Calibri" panose="020F0502020204030204" pitchFamily="34" charset="0"/>
              </a:rPr>
              <a:t> </a:t>
            </a:r>
            <a:r>
              <a:rPr lang="pt-BR" sz="2333" dirty="0" err="1">
                <a:solidFill>
                  <a:schemeClr val="tx2"/>
                </a:solidFill>
                <a:latin typeface="Calibri" panose="020F0502020204030204" pitchFamily="34" charset="0"/>
              </a:rPr>
              <a:t>contains</a:t>
            </a:r>
            <a:r>
              <a:rPr lang="pt-BR" sz="2333" dirty="0">
                <a:solidFill>
                  <a:schemeClr val="tx2"/>
                </a:solidFill>
                <a:latin typeface="Calibri" panose="020F0502020204030204" pitchFamily="34" charset="0"/>
              </a:rPr>
              <a:t> more</a:t>
            </a:r>
            <a:r>
              <a:rPr lang="pt-BR" sz="2333" dirty="0">
                <a:latin typeface="Calibri" panose="020F0502020204030204" pitchFamily="34" charset="0"/>
              </a:rPr>
              <a:t> </a:t>
            </a:r>
            <a:r>
              <a:rPr lang="pt-BR" sz="2333" dirty="0" err="1">
                <a:latin typeface="Calibri" panose="020F0502020204030204" pitchFamily="34" charset="0"/>
              </a:rPr>
              <a:t>yeasts</a:t>
            </a:r>
            <a:r>
              <a:rPr lang="pt-BR" sz="2333" dirty="0">
                <a:latin typeface="Calibri" panose="020F0502020204030204" pitchFamily="34" charset="0"/>
              </a:rPr>
              <a:t> </a:t>
            </a:r>
            <a:r>
              <a:rPr lang="pt-BR" sz="2333" dirty="0" err="1">
                <a:latin typeface="Calibri" panose="020F0502020204030204" pitchFamily="34" charset="0"/>
              </a:rPr>
              <a:t>and</a:t>
            </a:r>
            <a:r>
              <a:rPr lang="pt-BR" sz="2333" dirty="0">
                <a:latin typeface="Calibri" panose="020F0502020204030204" pitchFamily="34" charset="0"/>
              </a:rPr>
              <a:t> </a:t>
            </a:r>
            <a:r>
              <a:rPr lang="pt-BR" sz="2333" dirty="0" err="1">
                <a:latin typeface="Calibri" panose="020F0502020204030204" pitchFamily="34" charset="0"/>
              </a:rPr>
              <a:t>fungi</a:t>
            </a:r>
            <a:r>
              <a:rPr lang="pt-BR" sz="2333" dirty="0">
                <a:latin typeface="Calibri" panose="020F0502020204030204" pitchFamily="34" charset="0"/>
              </a:rPr>
              <a:t> </a:t>
            </a:r>
            <a:r>
              <a:rPr lang="pt-BR" sz="2333" dirty="0" err="1">
                <a:latin typeface="Calibri" panose="020F0502020204030204" pitchFamily="34" charset="0"/>
              </a:rPr>
              <a:t>than</a:t>
            </a:r>
            <a:r>
              <a:rPr lang="pt-BR" sz="2333" dirty="0">
                <a:latin typeface="Calibri" panose="020F0502020204030204" pitchFamily="34" charset="0"/>
              </a:rPr>
              <a:t> HMG</a:t>
            </a:r>
          </a:p>
        </p:txBody>
      </p:sp>
      <p:sp>
        <p:nvSpPr>
          <p:cNvPr id="7172" name="Text Box 5"/>
          <p:cNvSpPr txBox="1">
            <a:spLocks noChangeArrowheads="1"/>
          </p:cNvSpPr>
          <p:nvPr/>
        </p:nvSpPr>
        <p:spPr bwMode="auto">
          <a:xfrm>
            <a:off x="5592113" y="5169194"/>
            <a:ext cx="2535887" cy="184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sz="1500" dirty="0">
                <a:solidFill>
                  <a:schemeClr val="tx2"/>
                </a:solidFill>
              </a:rPr>
              <a:t>				</a:t>
            </a:r>
          </a:p>
          <a:p>
            <a:pPr eaLnBrk="1" hangingPunct="1"/>
            <a:r>
              <a:rPr lang="pt-BR" sz="1667" dirty="0" err="1">
                <a:solidFill>
                  <a:schemeClr val="tx2"/>
                </a:solidFill>
                <a:latin typeface="Calibri" panose="020F0502020204030204" pitchFamily="34" charset="0"/>
              </a:rPr>
              <a:t>Source</a:t>
            </a:r>
            <a:r>
              <a:rPr lang="pt-BR" sz="1667" dirty="0">
                <a:solidFill>
                  <a:schemeClr val="tx2"/>
                </a:solidFill>
                <a:latin typeface="Calibri" panose="020F0502020204030204" pitchFamily="34" charset="0"/>
              </a:rPr>
              <a:t>: </a:t>
            </a:r>
            <a:r>
              <a:rPr lang="pt-BR" sz="1667" dirty="0">
                <a:latin typeface="Calibri" panose="020F0502020204030204" pitchFamily="34" charset="0"/>
              </a:rPr>
              <a:t>JOBIM et al. (1999)</a:t>
            </a:r>
            <a:r>
              <a:rPr lang="pt-BR" sz="1500" dirty="0"/>
              <a:t>			</a:t>
            </a:r>
            <a:r>
              <a:rPr lang="pt-BR" sz="1500" dirty="0">
                <a:solidFill>
                  <a:schemeClr val="tx2"/>
                </a:solidFill>
              </a:rPr>
              <a:t>			</a:t>
            </a:r>
          </a:p>
          <a:p>
            <a:pPr eaLnBrk="1" hangingPunct="1">
              <a:spcBef>
                <a:spcPct val="50000"/>
              </a:spcBef>
            </a:pPr>
            <a:endParaRPr lang="pt-BR" sz="1500" dirty="0">
              <a:solidFill>
                <a:schemeClr val="tx2"/>
              </a:solidFill>
            </a:endParaRPr>
          </a:p>
        </p:txBody>
      </p:sp>
      <p:sp>
        <p:nvSpPr>
          <p:cNvPr id="2" name="CaixaDeTexto 1"/>
          <p:cNvSpPr txBox="1"/>
          <p:nvPr/>
        </p:nvSpPr>
        <p:spPr>
          <a:xfrm>
            <a:off x="3251853" y="2843159"/>
            <a:ext cx="4140460" cy="451342"/>
          </a:xfrm>
          <a:prstGeom prst="rect">
            <a:avLst/>
          </a:prstGeom>
          <a:solidFill>
            <a:schemeClr val="bg1"/>
          </a:solidFill>
        </p:spPr>
        <p:txBody>
          <a:bodyPr wrap="square" rtlCol="0">
            <a:spAutoFit/>
          </a:bodyPr>
          <a:lstStyle/>
          <a:p>
            <a:r>
              <a:rPr lang="pt-BR" sz="2333" dirty="0" err="1">
                <a:latin typeface="Calibri" panose="020F0502020204030204" pitchFamily="34" charset="0"/>
              </a:rPr>
              <a:t>Yeasts</a:t>
            </a:r>
            <a:r>
              <a:rPr lang="pt-BR" sz="2333" dirty="0">
                <a:latin typeface="Calibri" panose="020F0502020204030204" pitchFamily="34" charset="0"/>
              </a:rPr>
              <a:t> , CFU</a:t>
            </a:r>
            <a:r>
              <a:rPr lang="en-US" sz="2333" dirty="0">
                <a:latin typeface="Calibri" panose="020F0502020204030204" pitchFamily="34" charset="0"/>
              </a:rPr>
              <a:t>/g silage</a:t>
            </a:r>
            <a:endParaRPr lang="pt-BR" sz="2333" dirty="0">
              <a:latin typeface="Calibri" panose="020F0502020204030204" pitchFamily="34" charset="0"/>
            </a:endParaRPr>
          </a:p>
        </p:txBody>
      </p:sp>
      <p:sp>
        <p:nvSpPr>
          <p:cNvPr id="6" name="CaixaDeTexto 5"/>
          <p:cNvSpPr txBox="1"/>
          <p:nvPr/>
        </p:nvSpPr>
        <p:spPr>
          <a:xfrm>
            <a:off x="3371867" y="3902567"/>
            <a:ext cx="3900433" cy="451342"/>
          </a:xfrm>
          <a:prstGeom prst="rect">
            <a:avLst/>
          </a:prstGeom>
          <a:solidFill>
            <a:schemeClr val="bg1"/>
          </a:solidFill>
        </p:spPr>
        <p:txBody>
          <a:bodyPr wrap="square" rtlCol="0">
            <a:spAutoFit/>
          </a:bodyPr>
          <a:lstStyle/>
          <a:p>
            <a:r>
              <a:rPr lang="pt-BR" sz="2333" dirty="0" err="1">
                <a:latin typeface="Calibri" panose="020F0502020204030204" pitchFamily="34" charset="0"/>
              </a:rPr>
              <a:t>Fungi</a:t>
            </a:r>
            <a:r>
              <a:rPr lang="pt-BR" sz="2333" dirty="0">
                <a:latin typeface="Calibri" panose="020F0502020204030204" pitchFamily="34" charset="0"/>
              </a:rPr>
              <a:t> , CFU</a:t>
            </a:r>
            <a:r>
              <a:rPr lang="en-US" sz="2333" dirty="0">
                <a:latin typeface="Calibri" panose="020F0502020204030204" pitchFamily="34" charset="0"/>
              </a:rPr>
              <a:t>/g silage</a:t>
            </a:r>
            <a:endParaRPr lang="pt-BR" sz="2333" dirty="0">
              <a:latin typeface="Calibri" panose="020F0502020204030204" pitchFamily="34" charset="0"/>
            </a:endParaRPr>
          </a:p>
        </p:txBody>
      </p:sp>
      <p:sp>
        <p:nvSpPr>
          <p:cNvPr id="7" name="CaixaDeTexto 6"/>
          <p:cNvSpPr txBox="1"/>
          <p:nvPr/>
        </p:nvSpPr>
        <p:spPr>
          <a:xfrm>
            <a:off x="7084870" y="2551082"/>
            <a:ext cx="1170130" cy="451342"/>
          </a:xfrm>
          <a:prstGeom prst="rect">
            <a:avLst/>
          </a:prstGeom>
          <a:solidFill>
            <a:schemeClr val="bg1"/>
          </a:solidFill>
        </p:spPr>
        <p:txBody>
          <a:bodyPr wrap="square" rtlCol="0">
            <a:spAutoFit/>
          </a:bodyPr>
          <a:lstStyle/>
          <a:p>
            <a:r>
              <a:rPr lang="en-US" sz="2333" dirty="0">
                <a:latin typeface="Calibri" panose="020F0502020204030204" pitchFamily="34" charset="0"/>
              </a:rPr>
              <a:t>Means</a:t>
            </a:r>
            <a:endParaRPr lang="pt-BR" sz="2333" dirty="0">
              <a:latin typeface="Calibri" panose="020F0502020204030204" pitchFamily="34" charset="0"/>
            </a:endParaRPr>
          </a:p>
        </p:txBody>
      </p:sp>
      <p:pic>
        <p:nvPicPr>
          <p:cNvPr id="8" name="Imagem 7" descr="logo-esalq.gif"/>
          <p:cNvPicPr>
            <a:picLocks noChangeAspect="1"/>
          </p:cNvPicPr>
          <p:nvPr/>
        </p:nvPicPr>
        <p:blipFill>
          <a:blip r:embed="rId6" cstate="print"/>
          <a:stretch>
            <a:fillRect/>
          </a:stretch>
        </p:blipFill>
        <p:spPr>
          <a:xfrm>
            <a:off x="7937500" y="686009"/>
            <a:ext cx="317500" cy="423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mc:Choice xmlns:p14="http://schemas.microsoft.com/office/powerpoint/2010/main" Requires="p14">
          <p:contentPart p14:bwMode="auto" r:id="rId7">
            <p14:nvContentPartPr>
              <p14:cNvPr id="3" name="Tinta 2"/>
              <p14:cNvContentPartPr/>
              <p14:nvPr/>
            </p14:nvContentPartPr>
            <p14:xfrm>
              <a:off x="2133360" y="3306960"/>
              <a:ext cx="320400" cy="69120"/>
            </p14:xfrm>
          </p:contentPart>
        </mc:Choice>
        <mc:Fallback>
          <p:pic>
            <p:nvPicPr>
              <p:cNvPr id="3" name="Tinta 2"/>
              <p:cNvPicPr/>
              <p:nvPr/>
            </p:nvPicPr>
            <p:blipFill>
              <a:blip r:embed="rId8"/>
              <a:stretch>
                <a:fillRect/>
              </a:stretch>
            </p:blipFill>
            <p:spPr>
              <a:xfrm>
                <a:off x="2117520" y="3243600"/>
                <a:ext cx="35208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4" name="Tinta 3"/>
              <p14:cNvContentPartPr/>
              <p14:nvPr/>
            </p14:nvContentPartPr>
            <p14:xfrm>
              <a:off x="2385000" y="3741480"/>
              <a:ext cx="351000" cy="46080"/>
            </p14:xfrm>
          </p:contentPart>
        </mc:Choice>
        <mc:Fallback>
          <p:pic>
            <p:nvPicPr>
              <p:cNvPr id="4" name="Tinta 3"/>
              <p:cNvPicPr/>
              <p:nvPr/>
            </p:nvPicPr>
            <p:blipFill>
              <a:blip r:embed="rId10"/>
              <a:stretch>
                <a:fillRect/>
              </a:stretch>
            </p:blipFill>
            <p:spPr>
              <a:xfrm>
                <a:off x="2369160" y="3677760"/>
                <a:ext cx="38268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5" name="Tinta 4"/>
              <p14:cNvContentPartPr/>
              <p14:nvPr/>
            </p14:nvContentPartPr>
            <p14:xfrm>
              <a:off x="8130600" y="3352680"/>
              <a:ext cx="289800" cy="8280"/>
            </p14:xfrm>
          </p:contentPart>
        </mc:Choice>
        <mc:Fallback>
          <p:pic>
            <p:nvPicPr>
              <p:cNvPr id="5" name="Tinta 4"/>
              <p:cNvPicPr/>
              <p:nvPr/>
            </p:nvPicPr>
            <p:blipFill>
              <a:blip r:embed="rId12"/>
              <a:stretch>
                <a:fillRect/>
              </a:stretch>
            </p:blipFill>
            <p:spPr>
              <a:xfrm>
                <a:off x="8114400" y="3289320"/>
                <a:ext cx="32184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9" name="Tinta 8"/>
              <p14:cNvContentPartPr/>
              <p14:nvPr/>
            </p14:nvContentPartPr>
            <p14:xfrm>
              <a:off x="2202120" y="4419720"/>
              <a:ext cx="289800" cy="23040"/>
            </p14:xfrm>
          </p:contentPart>
        </mc:Choice>
        <mc:Fallback>
          <p:pic>
            <p:nvPicPr>
              <p:cNvPr id="9" name="Tinta 8"/>
              <p:cNvPicPr/>
              <p:nvPr/>
            </p:nvPicPr>
            <p:blipFill>
              <a:blip r:embed="rId14"/>
              <a:stretch>
                <a:fillRect/>
              </a:stretch>
            </p:blipFill>
            <p:spPr>
              <a:xfrm>
                <a:off x="2186280" y="4356000"/>
                <a:ext cx="32148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0" name="Tinta 9"/>
              <p14:cNvContentPartPr/>
              <p14:nvPr/>
            </p14:nvContentPartPr>
            <p14:xfrm>
              <a:off x="2415600" y="4754880"/>
              <a:ext cx="320400" cy="7920"/>
            </p14:xfrm>
          </p:contentPart>
        </mc:Choice>
        <mc:Fallback>
          <p:pic>
            <p:nvPicPr>
              <p:cNvPr id="10" name="Tinta 9"/>
              <p:cNvPicPr/>
              <p:nvPr/>
            </p:nvPicPr>
            <p:blipFill>
              <a:blip r:embed="rId16"/>
              <a:stretch>
                <a:fillRect/>
              </a:stretch>
            </p:blipFill>
            <p:spPr>
              <a:xfrm>
                <a:off x="2399400" y="4691520"/>
                <a:ext cx="35244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1" name="Tinta 10"/>
              <p14:cNvContentPartPr/>
              <p14:nvPr/>
            </p14:nvContentPartPr>
            <p14:xfrm>
              <a:off x="8153280" y="4374000"/>
              <a:ext cx="343440" cy="15480"/>
            </p14:xfrm>
          </p:contentPart>
        </mc:Choice>
        <mc:Fallback>
          <p:pic>
            <p:nvPicPr>
              <p:cNvPr id="11" name="Tinta 10"/>
              <p:cNvPicPr/>
              <p:nvPr/>
            </p:nvPicPr>
            <p:blipFill>
              <a:blip r:embed="rId18"/>
              <a:stretch>
                <a:fillRect/>
              </a:stretch>
            </p:blipFill>
            <p:spPr>
              <a:xfrm>
                <a:off x="8137440" y="4310280"/>
                <a:ext cx="375120" cy="142560"/>
              </a:xfrm>
              <a:prstGeom prst="rect">
                <a:avLst/>
              </a:prstGeom>
            </p:spPr>
          </p:pic>
        </mc:Fallback>
      </mc:AlternateContent>
    </p:spTree>
    <p:extLst>
      <p:ext uri="{BB962C8B-B14F-4D97-AF65-F5344CB8AC3E}">
        <p14:creationId xmlns:p14="http://schemas.microsoft.com/office/powerpoint/2010/main" val="1490787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54BE6B3-9C1C-45A3-9093-632A5A9CB7D9}"/>
              </a:ext>
            </a:extLst>
          </p:cNvPr>
          <p:cNvSpPr txBox="1"/>
          <p:nvPr/>
        </p:nvSpPr>
        <p:spPr>
          <a:xfrm>
            <a:off x="6660232" y="5769261"/>
            <a:ext cx="2267744" cy="323165"/>
          </a:xfrm>
          <a:prstGeom prst="rect">
            <a:avLst/>
          </a:prstGeom>
          <a:noFill/>
        </p:spPr>
        <p:txBody>
          <a:bodyPr wrap="square" rtlCol="0">
            <a:spAutoFit/>
          </a:bodyPr>
          <a:lstStyle/>
          <a:p>
            <a:r>
              <a:rPr lang="pt-BR" sz="1500" dirty="0" err="1"/>
              <a:t>Butler</a:t>
            </a:r>
            <a:r>
              <a:rPr lang="pt-BR" sz="1500" dirty="0"/>
              <a:t> </a:t>
            </a:r>
            <a:r>
              <a:rPr lang="pt-BR" sz="1500"/>
              <a:t>et al. </a:t>
            </a:r>
            <a:r>
              <a:rPr lang="pt-BR" sz="1500" dirty="0"/>
              <a:t>(2010)</a:t>
            </a:r>
          </a:p>
        </p:txBody>
      </p:sp>
      <p:grpSp>
        <p:nvGrpSpPr>
          <p:cNvPr id="2" name="Group 5">
            <a:extLst>
              <a:ext uri="{FF2B5EF4-FFF2-40B4-BE49-F238E27FC236}">
                <a16:creationId xmlns:a16="http://schemas.microsoft.com/office/drawing/2014/main" xmlns="" id="{BAB902AD-7A5F-4BD3-8250-DBFA4D6A513F}"/>
              </a:ext>
            </a:extLst>
          </p:cNvPr>
          <p:cNvGrpSpPr/>
          <p:nvPr/>
        </p:nvGrpSpPr>
        <p:grpSpPr>
          <a:xfrm>
            <a:off x="2" y="584363"/>
            <a:ext cx="9143999" cy="698500"/>
            <a:chOff x="36004" y="626326"/>
            <a:chExt cx="9143999" cy="838200"/>
          </a:xfrm>
        </p:grpSpPr>
        <p:sp>
          <p:nvSpPr>
            <p:cNvPr id="7" name="Retângulo 5">
              <a:extLst>
                <a:ext uri="{FF2B5EF4-FFF2-40B4-BE49-F238E27FC236}">
                  <a16:creationId xmlns:a16="http://schemas.microsoft.com/office/drawing/2014/main" xmlns="" id="{928ACFE4-181E-4506-8FEA-B393C9564323}"/>
                </a:ext>
              </a:extLst>
            </p:cNvPr>
            <p:cNvSpPr/>
            <p:nvPr/>
          </p:nvSpPr>
          <p:spPr bwMode="auto">
            <a:xfrm>
              <a:off x="36004" y="626326"/>
              <a:ext cx="9143999" cy="838200"/>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40462" tIns="170231" rIns="340462" bIns="170231"/>
            <a:lstStyle/>
            <a:p>
              <a:pPr defTabSz="680896" eaLnBrk="0" hangingPunct="0">
                <a:lnSpc>
                  <a:spcPct val="90000"/>
                </a:lnSpc>
                <a:spcBef>
                  <a:spcPct val="50000"/>
                </a:spcBef>
                <a:defRPr/>
              </a:pPr>
              <a:endParaRPr lang="en-US" sz="2000" b="1" kern="0" dirty="0">
                <a:solidFill>
                  <a:prstClr val="white"/>
                </a:solidFill>
                <a:latin typeface="Arial" pitchFamily="34" charset="0"/>
                <a:cs typeface="Arial" pitchFamily="34" charset="0"/>
              </a:endParaRPr>
            </a:p>
          </p:txBody>
        </p:sp>
        <p:pic>
          <p:nvPicPr>
            <p:cNvPr id="8" name="Imagem 8" descr="logo-esalq.gif">
              <a:extLst>
                <a:ext uri="{FF2B5EF4-FFF2-40B4-BE49-F238E27FC236}">
                  <a16:creationId xmlns:a16="http://schemas.microsoft.com/office/drawing/2014/main" xmlns="" id="{6D0D29FD-9C32-4B30-939C-8E5C71E7C9EA}"/>
                </a:ext>
              </a:extLst>
            </p:cNvPr>
            <p:cNvPicPr>
              <a:picLocks noChangeAspect="1"/>
            </p:cNvPicPr>
            <p:nvPr/>
          </p:nvPicPr>
          <p:blipFill>
            <a:blip r:embed="rId2" cstate="print"/>
            <a:stretch>
              <a:fillRect/>
            </a:stretch>
          </p:blipFill>
          <p:spPr>
            <a:xfrm>
              <a:off x="360040" y="748112"/>
              <a:ext cx="381000" cy="50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C:\Users\Joao Daniel\Downloads\QCF_USA.jpg">
              <a:extLst>
                <a:ext uri="{FF2B5EF4-FFF2-40B4-BE49-F238E27FC236}">
                  <a16:creationId xmlns:a16="http://schemas.microsoft.com/office/drawing/2014/main" xmlns="" id="{61ADBD1D-BC7E-4368-9F63-942590992CDE}"/>
                </a:ext>
              </a:extLst>
            </p:cNvPr>
            <p:cNvPicPr>
              <a:picLocks noChangeAspect="1" noChangeArrowheads="1"/>
            </p:cNvPicPr>
            <p:nvPr/>
          </p:nvPicPr>
          <p:blipFill>
            <a:blip r:embed="rId3" cstate="print"/>
            <a:srcRect/>
            <a:stretch>
              <a:fillRect/>
            </a:stretch>
          </p:blipFill>
          <p:spPr bwMode="auto">
            <a:xfrm>
              <a:off x="8163503" y="657360"/>
              <a:ext cx="714852" cy="71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10" name="Rectangle 4">
            <a:extLst>
              <a:ext uri="{FF2B5EF4-FFF2-40B4-BE49-F238E27FC236}">
                <a16:creationId xmlns:a16="http://schemas.microsoft.com/office/drawing/2014/main" xmlns="" id="{136D2FC2-79E9-48D9-AFA0-6AC114346929}"/>
              </a:ext>
            </a:extLst>
          </p:cNvPr>
          <p:cNvSpPr>
            <a:spLocks noChangeArrowheads="1"/>
          </p:cNvSpPr>
          <p:nvPr/>
        </p:nvSpPr>
        <p:spPr bwMode="auto">
          <a:xfrm>
            <a:off x="520697" y="629275"/>
            <a:ext cx="7860863" cy="538601"/>
          </a:xfrm>
          <a:prstGeom prst="rect">
            <a:avLst/>
          </a:prstGeom>
          <a:noFill/>
          <a:ln w="9525">
            <a:noFill/>
            <a:miter lim="800000"/>
            <a:headEnd/>
            <a:tailEnd/>
          </a:ln>
          <a:effectLst/>
        </p:spPr>
        <p:txBody>
          <a:bodyPr wrap="square" lIns="76192" tIns="38096" rIns="76192" bIns="38096" anchor="ctr">
            <a:spAutoFit/>
          </a:bodyPr>
          <a:lstStyle/>
          <a:p>
            <a:pPr algn="ctr" fontAlgn="base">
              <a:spcBef>
                <a:spcPct val="0"/>
              </a:spcBef>
              <a:spcAft>
                <a:spcPct val="0"/>
              </a:spcAft>
            </a:pPr>
            <a:r>
              <a:rPr lang="en-US" sz="3000" kern="0" dirty="0" err="1" smtClean="0">
                <a:solidFill>
                  <a:schemeClr val="bg1"/>
                </a:solidFill>
                <a:latin typeface="Calibri" panose="020F0502020204030204" pitchFamily="34" charset="0"/>
                <a:cs typeface="Calibri" panose="020F0502020204030204" pitchFamily="34" charset="0"/>
              </a:rPr>
              <a:t>Umidade</a:t>
            </a:r>
            <a:r>
              <a:rPr lang="en-US" sz="3000" kern="0" dirty="0" smtClean="0">
                <a:solidFill>
                  <a:schemeClr val="bg1"/>
                </a:solidFill>
                <a:latin typeface="Calibri" panose="020F0502020204030204" pitchFamily="34" charset="0"/>
                <a:cs typeface="Calibri" panose="020F0502020204030204" pitchFamily="34" charset="0"/>
              </a:rPr>
              <a:t> </a:t>
            </a:r>
            <a:r>
              <a:rPr lang="en-US" sz="3000" kern="0" dirty="0" err="1" smtClean="0">
                <a:solidFill>
                  <a:schemeClr val="bg1"/>
                </a:solidFill>
                <a:latin typeface="Calibri" panose="020F0502020204030204" pitchFamily="34" charset="0"/>
                <a:cs typeface="Calibri" panose="020F0502020204030204" pitchFamily="34" charset="0"/>
              </a:rPr>
              <a:t>vs</a:t>
            </a:r>
            <a:r>
              <a:rPr lang="en-US" sz="3000" kern="0" dirty="0" smtClean="0">
                <a:solidFill>
                  <a:schemeClr val="bg1"/>
                </a:solidFill>
                <a:latin typeface="Calibri" panose="020F0502020204030204" pitchFamily="34" charset="0"/>
                <a:cs typeface="Calibri" panose="020F0502020204030204" pitchFamily="34" charset="0"/>
              </a:rPr>
              <a:t> </a:t>
            </a:r>
            <a:r>
              <a:rPr lang="en-US" sz="3000" kern="0" dirty="0" err="1" smtClean="0">
                <a:solidFill>
                  <a:schemeClr val="bg1"/>
                </a:solidFill>
                <a:latin typeface="Calibri" panose="020F0502020204030204" pitchFamily="34" charset="0"/>
                <a:cs typeface="Calibri" panose="020F0502020204030204" pitchFamily="34" charset="0"/>
              </a:rPr>
              <a:t>digestibilidade</a:t>
            </a:r>
            <a:endParaRPr lang="en-US" sz="3000" kern="0" dirty="0">
              <a:solidFill>
                <a:schemeClr val="bg1"/>
              </a:solidFill>
              <a:latin typeface="Calibri" panose="020F0502020204030204" pitchFamily="34" charset="0"/>
              <a:cs typeface="Calibri" panose="020F0502020204030204" pitchFamily="34" charset="0"/>
            </a:endParaRPr>
          </a:p>
        </p:txBody>
      </p:sp>
      <p:pic>
        <p:nvPicPr>
          <p:cNvPr id="3" name="Imagem 2"/>
          <p:cNvPicPr>
            <a:picLocks noChangeAspect="1"/>
          </p:cNvPicPr>
          <p:nvPr/>
        </p:nvPicPr>
        <p:blipFill>
          <a:blip r:embed="rId4"/>
          <a:stretch>
            <a:fillRect/>
          </a:stretch>
        </p:blipFill>
        <p:spPr>
          <a:xfrm>
            <a:off x="1510802" y="1382603"/>
            <a:ext cx="5880653" cy="4410491"/>
          </a:xfrm>
          <a:prstGeom prst="rect">
            <a:avLst/>
          </a:prstGeom>
        </p:spPr>
      </p:pic>
      <p:sp>
        <p:nvSpPr>
          <p:cNvPr id="4" name="CaixaDeTexto 3"/>
          <p:cNvSpPr txBox="1"/>
          <p:nvPr/>
        </p:nvSpPr>
        <p:spPr>
          <a:xfrm>
            <a:off x="1991714" y="1508787"/>
            <a:ext cx="5964662" cy="400110"/>
          </a:xfrm>
          <a:prstGeom prst="rect">
            <a:avLst/>
          </a:prstGeom>
          <a:solidFill>
            <a:schemeClr val="bg1"/>
          </a:solidFill>
        </p:spPr>
        <p:txBody>
          <a:bodyPr wrap="square" rtlCol="0">
            <a:spAutoFit/>
          </a:bodyPr>
          <a:lstStyle/>
          <a:p>
            <a:pPr algn="ctr"/>
            <a:r>
              <a:rPr lang="pt-BR" sz="2000" dirty="0" err="1" smtClean="0"/>
              <a:t>Digestibilidade</a:t>
            </a:r>
            <a:r>
              <a:rPr lang="pt-BR" sz="2000" dirty="0" smtClean="0"/>
              <a:t> aumenta linearmente com a umidade</a:t>
            </a:r>
            <a:endParaRPr lang="pt-BR" sz="2000" dirty="0"/>
          </a:p>
        </p:txBody>
      </p:sp>
      <p:sp>
        <p:nvSpPr>
          <p:cNvPr id="6" name="CaixaDeTexto 5"/>
          <p:cNvSpPr txBox="1"/>
          <p:nvPr/>
        </p:nvSpPr>
        <p:spPr>
          <a:xfrm>
            <a:off x="3563888" y="4869160"/>
            <a:ext cx="2460273" cy="323165"/>
          </a:xfrm>
          <a:prstGeom prst="rect">
            <a:avLst/>
          </a:prstGeom>
          <a:solidFill>
            <a:schemeClr val="bg1"/>
          </a:solidFill>
        </p:spPr>
        <p:txBody>
          <a:bodyPr wrap="square" rtlCol="0">
            <a:spAutoFit/>
          </a:bodyPr>
          <a:lstStyle/>
          <a:p>
            <a:pPr algn="ctr"/>
            <a:r>
              <a:rPr lang="pt-BR" sz="1500" dirty="0" smtClean="0"/>
              <a:t>Umidade%</a:t>
            </a:r>
            <a:endParaRPr lang="pt-BR" sz="1500" dirty="0"/>
          </a:p>
        </p:txBody>
      </p:sp>
    </p:spTree>
    <p:extLst>
      <p:ext uri="{BB962C8B-B14F-4D97-AF65-F5344CB8AC3E}">
        <p14:creationId xmlns:p14="http://schemas.microsoft.com/office/powerpoint/2010/main" val="21109342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noChangeAspect="1"/>
          </p:cNvGraphicFramePr>
          <p:nvPr>
            <p:extLst/>
          </p:nvPr>
        </p:nvGraphicFramePr>
        <p:xfrm>
          <a:off x="2227385" y="1865924"/>
          <a:ext cx="4625593" cy="2357805"/>
        </p:xfrm>
        <a:graphic>
          <a:graphicData uri="http://schemas.openxmlformats.org/drawingml/2006/table">
            <a:tbl>
              <a:tblPr firstRow="1" bandRow="1">
                <a:tableStyleId>{9D7B26C5-4107-4FEC-AEDC-1716B250A1EF}</a:tableStyleId>
              </a:tblPr>
              <a:tblGrid>
                <a:gridCol w="2052124">
                  <a:extLst>
                    <a:ext uri="{9D8B030D-6E8A-4147-A177-3AD203B41FA5}">
                      <a16:colId xmlns="" xmlns:a16="http://schemas.microsoft.com/office/drawing/2014/main" val="1200083014"/>
                    </a:ext>
                  </a:extLst>
                </a:gridCol>
                <a:gridCol w="1291901">
                  <a:extLst>
                    <a:ext uri="{9D8B030D-6E8A-4147-A177-3AD203B41FA5}">
                      <a16:colId xmlns="" xmlns:a16="http://schemas.microsoft.com/office/drawing/2014/main" val="520836648"/>
                    </a:ext>
                  </a:extLst>
                </a:gridCol>
                <a:gridCol w="1281568">
                  <a:extLst>
                    <a:ext uri="{9D8B030D-6E8A-4147-A177-3AD203B41FA5}">
                      <a16:colId xmlns="" xmlns:a16="http://schemas.microsoft.com/office/drawing/2014/main" val="4251856592"/>
                    </a:ext>
                  </a:extLst>
                </a:gridCol>
              </a:tblGrid>
              <a:tr h="633046">
                <a:tc>
                  <a:txBody>
                    <a:bodyPr/>
                    <a:lstStyle/>
                    <a:p>
                      <a:pPr algn="ctr"/>
                      <a:r>
                        <a:rPr lang="pt-BR" sz="1800" dirty="0"/>
                        <a:t>Ingredientes</a:t>
                      </a:r>
                    </a:p>
                  </a:txBody>
                  <a:tcPr marL="70338" marR="70338" marT="35169" marB="35169" anchor="ctr"/>
                </a:tc>
                <a:tc>
                  <a:txBody>
                    <a:bodyPr/>
                    <a:lstStyle/>
                    <a:p>
                      <a:pPr algn="ctr"/>
                      <a:r>
                        <a:rPr lang="pt-BR" sz="1800" dirty="0"/>
                        <a:t>Grão Úmido</a:t>
                      </a:r>
                    </a:p>
                  </a:txBody>
                  <a:tcPr marL="70338" marR="70338" marT="35169" marB="35169" anchor="ctr"/>
                </a:tc>
                <a:tc>
                  <a:txBody>
                    <a:bodyPr/>
                    <a:lstStyle/>
                    <a:p>
                      <a:pPr algn="ctr"/>
                      <a:r>
                        <a:rPr lang="pt-BR" sz="1800" dirty="0" err="1"/>
                        <a:t>Snaplage</a:t>
                      </a:r>
                      <a:endParaRPr lang="pt-BR" sz="1800" dirty="0"/>
                    </a:p>
                  </a:txBody>
                  <a:tcPr marL="70338" marR="70338" marT="35169" marB="35169" anchor="ctr"/>
                </a:tc>
                <a:extLst>
                  <a:ext uri="{0D108BD9-81ED-4DB2-BD59-A6C34878D82A}">
                    <a16:rowId xmlns="" xmlns:a16="http://schemas.microsoft.com/office/drawing/2014/main" val="1141659973"/>
                  </a:ext>
                </a:extLst>
              </a:tr>
              <a:tr h="288681">
                <a:tc>
                  <a:txBody>
                    <a:bodyPr/>
                    <a:lstStyle/>
                    <a:p>
                      <a:pPr algn="ctr" fontAlgn="b"/>
                      <a:r>
                        <a:rPr lang="pt-BR" sz="1800" u="none" strike="noStrike" dirty="0" err="1">
                          <a:effectLst/>
                        </a:rPr>
                        <a:t>Snaplage</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0%</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pt-BR" sz="1800" u="none" strike="noStrike" dirty="0">
                          <a:effectLst/>
                        </a:rPr>
                        <a:t>80%</a:t>
                      </a:r>
                    </a:p>
                  </a:txBody>
                  <a:tcPr marL="7327" marR="7327" marT="7327" marB="0" anchor="ctr"/>
                </a:tc>
                <a:extLst>
                  <a:ext uri="{0D108BD9-81ED-4DB2-BD59-A6C34878D82A}">
                    <a16:rowId xmlns="" xmlns:a16="http://schemas.microsoft.com/office/drawing/2014/main" val="2959647848"/>
                  </a:ext>
                </a:extLst>
              </a:tr>
              <a:tr h="288681">
                <a:tc>
                  <a:txBody>
                    <a:bodyPr/>
                    <a:lstStyle/>
                    <a:p>
                      <a:pPr algn="ctr" fontAlgn="b"/>
                      <a:r>
                        <a:rPr lang="pt-BR" sz="1800" u="none" strike="noStrike" dirty="0">
                          <a:effectLst/>
                        </a:rPr>
                        <a:t>Silagem milho</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a:effectLst/>
                        </a:rPr>
                        <a:t>25%</a:t>
                      </a:r>
                      <a:endParaRPr lang="pt-BR" sz="1800" b="1" i="0" u="none" strike="noStrike">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0%</a:t>
                      </a:r>
                      <a:endParaRPr lang="pt-BR" sz="1800" b="1" i="0" u="none" strike="noStrike" dirty="0">
                        <a:solidFill>
                          <a:srgbClr val="000000"/>
                        </a:solidFill>
                        <a:effectLst/>
                        <a:latin typeface="Calibri" panose="020F0502020204030204" pitchFamily="34" charset="0"/>
                      </a:endParaRPr>
                    </a:p>
                  </a:txBody>
                  <a:tcPr marL="7327" marR="7327" marT="7327" marB="0" anchor="ctr"/>
                </a:tc>
                <a:extLst>
                  <a:ext uri="{0D108BD9-81ED-4DB2-BD59-A6C34878D82A}">
                    <a16:rowId xmlns="" xmlns:a16="http://schemas.microsoft.com/office/drawing/2014/main" val="2951825958"/>
                  </a:ext>
                </a:extLst>
              </a:tr>
              <a:tr h="288681">
                <a:tc>
                  <a:txBody>
                    <a:bodyPr/>
                    <a:lstStyle/>
                    <a:p>
                      <a:pPr algn="ctr" fontAlgn="b"/>
                      <a:r>
                        <a:rPr lang="pt-BR" sz="1800" u="none" strike="noStrike" dirty="0">
                          <a:effectLst/>
                        </a:rPr>
                        <a:t>Grão </a:t>
                      </a:r>
                      <a:r>
                        <a:rPr lang="pt-BR" sz="1800" u="none" strike="noStrike" dirty="0" smtClean="0">
                          <a:effectLst/>
                        </a:rPr>
                        <a:t>úmido</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a:effectLst/>
                        </a:rPr>
                        <a:t>55%</a:t>
                      </a:r>
                      <a:endParaRPr lang="pt-BR" sz="1800" b="1" i="0" u="none" strike="noStrike">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0% </a:t>
                      </a:r>
                      <a:endParaRPr lang="pt-BR" sz="1800" b="1" i="0" u="none" strike="noStrike" dirty="0">
                        <a:solidFill>
                          <a:srgbClr val="000000"/>
                        </a:solidFill>
                        <a:effectLst/>
                        <a:latin typeface="Calibri" panose="020F0502020204030204" pitchFamily="34" charset="0"/>
                      </a:endParaRPr>
                    </a:p>
                  </a:txBody>
                  <a:tcPr marL="7327" marR="7327" marT="7327" marB="0" anchor="ctr"/>
                </a:tc>
                <a:extLst>
                  <a:ext uri="{0D108BD9-81ED-4DB2-BD59-A6C34878D82A}">
                    <a16:rowId xmlns="" xmlns:a16="http://schemas.microsoft.com/office/drawing/2014/main" val="2951469602"/>
                  </a:ext>
                </a:extLst>
              </a:tr>
              <a:tr h="288681">
                <a:tc>
                  <a:txBody>
                    <a:bodyPr/>
                    <a:lstStyle/>
                    <a:p>
                      <a:pPr algn="ctr" fontAlgn="b"/>
                      <a:r>
                        <a:rPr lang="pt-BR" sz="1800" u="none" strike="noStrike" dirty="0">
                          <a:effectLst/>
                        </a:rPr>
                        <a:t>Polpa cítrica</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11,5%</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11,5%</a:t>
                      </a:r>
                      <a:endParaRPr lang="pt-BR" sz="1800" b="1" i="0" u="none" strike="noStrike" dirty="0">
                        <a:solidFill>
                          <a:srgbClr val="000000"/>
                        </a:solidFill>
                        <a:effectLst/>
                        <a:latin typeface="Calibri" panose="020F0502020204030204" pitchFamily="34" charset="0"/>
                      </a:endParaRPr>
                    </a:p>
                  </a:txBody>
                  <a:tcPr marL="7327" marR="7327" marT="7327" marB="0" anchor="ctr"/>
                </a:tc>
                <a:extLst>
                  <a:ext uri="{0D108BD9-81ED-4DB2-BD59-A6C34878D82A}">
                    <a16:rowId xmlns="" xmlns:a16="http://schemas.microsoft.com/office/drawing/2014/main" val="2871140021"/>
                  </a:ext>
                </a:extLst>
              </a:tr>
              <a:tr h="570035">
                <a:tc>
                  <a:txBody>
                    <a:bodyPr/>
                    <a:lstStyle/>
                    <a:p>
                      <a:pPr algn="ctr" fontAlgn="b"/>
                      <a:r>
                        <a:rPr lang="pt-BR" sz="1800" u="none" strike="noStrike" dirty="0">
                          <a:effectLst/>
                        </a:rPr>
                        <a:t>F. soja, </a:t>
                      </a:r>
                      <a:r>
                        <a:rPr lang="pt-BR" sz="1800" u="none" strike="noStrike" dirty="0" err="1" smtClean="0">
                          <a:effectLst/>
                        </a:rPr>
                        <a:t>uréia</a:t>
                      </a:r>
                      <a:r>
                        <a:rPr lang="pt-BR" sz="1800" u="none" strike="noStrike" dirty="0">
                          <a:effectLst/>
                        </a:rPr>
                        <a:t>, minerais</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8,5%</a:t>
                      </a:r>
                      <a:endParaRPr lang="pt-BR" sz="1800" b="1" i="0" u="none" strike="noStrike" dirty="0">
                        <a:solidFill>
                          <a:srgbClr val="000000"/>
                        </a:solidFill>
                        <a:effectLst/>
                        <a:latin typeface="Calibri" panose="020F0502020204030204" pitchFamily="34" charset="0"/>
                      </a:endParaRPr>
                    </a:p>
                  </a:txBody>
                  <a:tcPr marL="7327" marR="7327" marT="7327" marB="0" anchor="ctr"/>
                </a:tc>
                <a:tc>
                  <a:txBody>
                    <a:bodyPr/>
                    <a:lstStyle/>
                    <a:p>
                      <a:pPr algn="ctr" fontAlgn="b"/>
                      <a:r>
                        <a:rPr lang="pt-BR" sz="1800" u="none" strike="noStrike" dirty="0">
                          <a:effectLst/>
                        </a:rPr>
                        <a:t>8,5%</a:t>
                      </a:r>
                      <a:endParaRPr lang="pt-BR" sz="1800" b="1" i="0" u="none" strike="noStrike" dirty="0">
                        <a:solidFill>
                          <a:srgbClr val="000000"/>
                        </a:solidFill>
                        <a:effectLst/>
                        <a:latin typeface="Calibri" panose="020F0502020204030204" pitchFamily="34" charset="0"/>
                      </a:endParaRPr>
                    </a:p>
                  </a:txBody>
                  <a:tcPr marL="7327" marR="7327" marT="7327" marB="0" anchor="ctr"/>
                </a:tc>
                <a:extLst>
                  <a:ext uri="{0D108BD9-81ED-4DB2-BD59-A6C34878D82A}">
                    <a16:rowId xmlns="" xmlns:a16="http://schemas.microsoft.com/office/drawing/2014/main" val="744434992"/>
                  </a:ext>
                </a:extLst>
              </a:tr>
            </a:tbl>
          </a:graphicData>
        </a:graphic>
      </p:graphicFrame>
      <p:sp>
        <p:nvSpPr>
          <p:cNvPr id="3" name="Retângulo 2"/>
          <p:cNvSpPr/>
          <p:nvPr/>
        </p:nvSpPr>
        <p:spPr bwMode="auto">
          <a:xfrm>
            <a:off x="1055081" y="791308"/>
            <a:ext cx="7033845" cy="644769"/>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14272" tIns="157136" rIns="314272" bIns="157136"/>
          <a:lstStyle/>
          <a:p>
            <a:pPr algn="ctr" defTabSz="628519" eaLnBrk="0" hangingPunct="0">
              <a:lnSpc>
                <a:spcPct val="90000"/>
              </a:lnSpc>
              <a:spcBef>
                <a:spcPct val="50000"/>
              </a:spcBef>
              <a:defRPr/>
            </a:pPr>
            <a:r>
              <a:rPr lang="en-US" sz="3077"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Dietas</a:t>
            </a:r>
            <a:r>
              <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077" i="1"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Snaplage</a:t>
            </a:r>
            <a:r>
              <a:rPr lang="en-US" sz="3077" i="1" kern="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077" i="1"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vs</a:t>
            </a:r>
            <a:r>
              <a:rPr lang="en-US" sz="3077" i="1" kern="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077"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grão</a:t>
            </a:r>
            <a:r>
              <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077"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úmido</a:t>
            </a:r>
            <a:endPar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aixaDeTexto 3"/>
          <p:cNvSpPr txBox="1"/>
          <p:nvPr/>
        </p:nvSpPr>
        <p:spPr>
          <a:xfrm>
            <a:off x="2220686" y="4259863"/>
            <a:ext cx="4632291" cy="1749005"/>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pt-BR" sz="1538" b="1" dirty="0"/>
              <a:t>Período de confinamento: 100 dias</a:t>
            </a:r>
          </a:p>
          <a:p>
            <a:pPr algn="ctr"/>
            <a:r>
              <a:rPr lang="pt-BR" sz="1538" b="1" dirty="0"/>
              <a:t>CMS: 10kg/d</a:t>
            </a:r>
          </a:p>
          <a:p>
            <a:pPr algn="ctr"/>
            <a:r>
              <a:rPr lang="pt-BR" sz="1538" b="1" dirty="0"/>
              <a:t>GPD: 1,4 kg</a:t>
            </a:r>
          </a:p>
          <a:p>
            <a:pPr algn="ctr"/>
            <a:r>
              <a:rPr lang="pt-BR" sz="1538" b="1" dirty="0"/>
              <a:t>FDN: 22%</a:t>
            </a:r>
          </a:p>
          <a:p>
            <a:pPr algn="ctr"/>
            <a:r>
              <a:rPr lang="pt-BR" sz="1538" b="1" dirty="0" err="1"/>
              <a:t>FDNfe</a:t>
            </a:r>
            <a:r>
              <a:rPr lang="pt-BR" sz="1538" b="1" dirty="0"/>
              <a:t>: 10%</a:t>
            </a:r>
          </a:p>
          <a:p>
            <a:pPr algn="ctr"/>
            <a:r>
              <a:rPr lang="pt-BR" sz="1538" b="1" dirty="0"/>
              <a:t>PB: 13,2%</a:t>
            </a:r>
          </a:p>
          <a:p>
            <a:pPr algn="ctr"/>
            <a:r>
              <a:rPr lang="pt-BR" sz="1538" b="1" dirty="0"/>
              <a:t>Amido: 46%</a:t>
            </a:r>
          </a:p>
        </p:txBody>
      </p:sp>
      <p:sp>
        <p:nvSpPr>
          <p:cNvPr id="5" name="Retângulo 4"/>
          <p:cNvSpPr/>
          <p:nvPr/>
        </p:nvSpPr>
        <p:spPr>
          <a:xfrm>
            <a:off x="5624425" y="1460562"/>
            <a:ext cx="2116926" cy="305468"/>
          </a:xfrm>
          <a:prstGeom prst="rect">
            <a:avLst/>
          </a:prstGeom>
        </p:spPr>
        <p:txBody>
          <a:bodyPr wrap="none">
            <a:spAutoFit/>
          </a:bodyPr>
          <a:lstStyle/>
          <a:p>
            <a:r>
              <a:rPr lang="pt-BR" sz="1385" i="1" dirty="0"/>
              <a:t>Daniel, et al, 2017 no prelo</a:t>
            </a:r>
            <a:endParaRPr lang="pt-BR" sz="1385" dirty="0"/>
          </a:p>
        </p:txBody>
      </p:sp>
      <mc:AlternateContent xmlns:mc="http://schemas.openxmlformats.org/markup-compatibility/2006">
        <mc:Choice xmlns:p14="http://schemas.microsoft.com/office/powerpoint/2010/main" Requires="p14">
          <p:contentPart p14:bwMode="auto" r:id="rId3">
            <p14:nvContentPartPr>
              <p14:cNvPr id="6" name="Tinta 5"/>
              <p14:cNvContentPartPr/>
              <p14:nvPr/>
            </p14:nvContentPartPr>
            <p14:xfrm>
              <a:off x="5212080" y="4663440"/>
              <a:ext cx="360" cy="360"/>
            </p14:xfrm>
          </p:contentPart>
        </mc:Choice>
        <mc:Fallback>
          <p:pic>
            <p:nvPicPr>
              <p:cNvPr id="6" name="Tinta 5"/>
              <p:cNvPicPr/>
              <p:nvPr/>
            </p:nvPicPr>
            <p:blipFill>
              <a:blip r:embed="rId4"/>
              <a:stretch>
                <a:fillRect/>
              </a:stretch>
            </p:blipFill>
            <p:spPr>
              <a:xfrm>
                <a:off x="5196240" y="4600080"/>
                <a:ext cx="3204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Tinta 6"/>
              <p14:cNvContentPartPr/>
              <p14:nvPr/>
            </p14:nvContentPartPr>
            <p14:xfrm>
              <a:off x="5227200" y="4907160"/>
              <a:ext cx="360" cy="360"/>
            </p14:xfrm>
          </p:contentPart>
        </mc:Choice>
        <mc:Fallback>
          <p:pic>
            <p:nvPicPr>
              <p:cNvPr id="7" name="Tinta 6"/>
              <p:cNvPicPr/>
              <p:nvPr/>
            </p:nvPicPr>
            <p:blipFill>
              <a:blip r:embed="rId6"/>
              <a:stretch>
                <a:fillRect/>
              </a:stretch>
            </p:blipFill>
            <p:spPr>
              <a:xfrm>
                <a:off x="5211360" y="4843800"/>
                <a:ext cx="320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Tinta 7"/>
              <p14:cNvContentPartPr/>
              <p14:nvPr/>
            </p14:nvContentPartPr>
            <p14:xfrm>
              <a:off x="5219640" y="5181480"/>
              <a:ext cx="360" cy="360"/>
            </p14:xfrm>
          </p:contentPart>
        </mc:Choice>
        <mc:Fallback>
          <p:pic>
            <p:nvPicPr>
              <p:cNvPr id="8" name="Tinta 7"/>
              <p:cNvPicPr/>
              <p:nvPr/>
            </p:nvPicPr>
            <p:blipFill>
              <a:blip r:embed="rId6"/>
              <a:stretch>
                <a:fillRect/>
              </a:stretch>
            </p:blipFill>
            <p:spPr>
              <a:xfrm>
                <a:off x="5203800" y="5118120"/>
                <a:ext cx="320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Tinta 8"/>
              <p14:cNvContentPartPr/>
              <p14:nvPr/>
            </p14:nvContentPartPr>
            <p14:xfrm>
              <a:off x="5212080" y="5402520"/>
              <a:ext cx="360" cy="360"/>
            </p14:xfrm>
          </p:contentPart>
        </mc:Choice>
        <mc:Fallback>
          <p:pic>
            <p:nvPicPr>
              <p:cNvPr id="9" name="Tinta 8"/>
              <p:cNvPicPr/>
              <p:nvPr/>
            </p:nvPicPr>
            <p:blipFill>
              <a:blip r:embed="rId6"/>
              <a:stretch>
                <a:fillRect/>
              </a:stretch>
            </p:blipFill>
            <p:spPr>
              <a:xfrm>
                <a:off x="5196240" y="5339160"/>
                <a:ext cx="320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Tinta 9"/>
              <p14:cNvContentPartPr/>
              <p14:nvPr/>
            </p14:nvContentPartPr>
            <p14:xfrm>
              <a:off x="5196600" y="5623560"/>
              <a:ext cx="360" cy="360"/>
            </p14:xfrm>
          </p:contentPart>
        </mc:Choice>
        <mc:Fallback>
          <p:pic>
            <p:nvPicPr>
              <p:cNvPr id="10" name="Tinta 9"/>
              <p:cNvPicPr/>
              <p:nvPr/>
            </p:nvPicPr>
            <p:blipFill>
              <a:blip r:embed="rId4"/>
              <a:stretch>
                <a:fillRect/>
              </a:stretch>
            </p:blipFill>
            <p:spPr>
              <a:xfrm>
                <a:off x="5180760" y="5560200"/>
                <a:ext cx="3204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1" name="Tinta 10"/>
              <p14:cNvContentPartPr/>
              <p14:nvPr/>
            </p14:nvContentPartPr>
            <p14:xfrm>
              <a:off x="5234760" y="5890320"/>
              <a:ext cx="360" cy="360"/>
            </p14:xfrm>
          </p:contentPart>
        </mc:Choice>
        <mc:Fallback>
          <p:pic>
            <p:nvPicPr>
              <p:cNvPr id="11" name="Tinta 10"/>
              <p:cNvPicPr/>
              <p:nvPr/>
            </p:nvPicPr>
            <p:blipFill>
              <a:blip r:embed="rId6"/>
              <a:stretch>
                <a:fillRect/>
              </a:stretch>
            </p:blipFill>
            <p:spPr>
              <a:xfrm>
                <a:off x="5218920" y="5826600"/>
                <a:ext cx="320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2" name="Tinta 11"/>
              <p14:cNvContentPartPr/>
              <p14:nvPr/>
            </p14:nvContentPartPr>
            <p14:xfrm>
              <a:off x="6476760" y="2933640"/>
              <a:ext cx="360" cy="360"/>
            </p14:xfrm>
          </p:contentPart>
        </mc:Choice>
        <mc:Fallback>
          <p:pic>
            <p:nvPicPr>
              <p:cNvPr id="12" name="Tinta 11"/>
              <p:cNvPicPr/>
              <p:nvPr/>
            </p:nvPicPr>
            <p:blipFill>
              <a:blip r:embed="rId6"/>
              <a:stretch>
                <a:fillRect/>
              </a:stretch>
            </p:blipFill>
            <p:spPr>
              <a:xfrm>
                <a:off x="6460920" y="2870280"/>
                <a:ext cx="320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3" name="Tinta 12"/>
              <p14:cNvContentPartPr/>
              <p14:nvPr/>
            </p14:nvContentPartPr>
            <p14:xfrm>
              <a:off x="6484680" y="3246120"/>
              <a:ext cx="360" cy="360"/>
            </p14:xfrm>
          </p:contentPart>
        </mc:Choice>
        <mc:Fallback>
          <p:pic>
            <p:nvPicPr>
              <p:cNvPr id="13" name="Tinta 12"/>
              <p:cNvPicPr/>
              <p:nvPr/>
            </p:nvPicPr>
            <p:blipFill>
              <a:blip r:embed="rId13"/>
              <a:stretch>
                <a:fillRect/>
              </a:stretch>
            </p:blipFill>
            <p:spPr>
              <a:xfrm>
                <a:off x="6468480" y="3182760"/>
                <a:ext cx="3240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4" name="Tinta 13"/>
              <p14:cNvContentPartPr/>
              <p14:nvPr/>
            </p14:nvContentPartPr>
            <p14:xfrm>
              <a:off x="6621840" y="3573720"/>
              <a:ext cx="360" cy="360"/>
            </p14:xfrm>
          </p:contentPart>
        </mc:Choice>
        <mc:Fallback>
          <p:pic>
            <p:nvPicPr>
              <p:cNvPr id="14" name="Tinta 13"/>
              <p:cNvPicPr/>
              <p:nvPr/>
            </p:nvPicPr>
            <p:blipFill>
              <a:blip r:embed="rId15"/>
              <a:stretch>
                <a:fillRect/>
              </a:stretch>
            </p:blipFill>
            <p:spPr>
              <a:xfrm>
                <a:off x="6605640" y="3510360"/>
                <a:ext cx="3240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5" name="Tinta 14"/>
              <p14:cNvContentPartPr/>
              <p14:nvPr/>
            </p14:nvContentPartPr>
            <p14:xfrm>
              <a:off x="6560640" y="3985200"/>
              <a:ext cx="360" cy="360"/>
            </p14:xfrm>
          </p:contentPart>
        </mc:Choice>
        <mc:Fallback>
          <p:pic>
            <p:nvPicPr>
              <p:cNvPr id="15" name="Tinta 14"/>
              <p:cNvPicPr/>
              <p:nvPr/>
            </p:nvPicPr>
            <p:blipFill>
              <a:blip r:embed="rId6"/>
              <a:stretch>
                <a:fillRect/>
              </a:stretch>
            </p:blipFill>
            <p:spPr>
              <a:xfrm>
                <a:off x="6544800" y="3921840"/>
                <a:ext cx="320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6" name="Tinta 15"/>
              <p14:cNvContentPartPr/>
              <p14:nvPr/>
            </p14:nvContentPartPr>
            <p14:xfrm>
              <a:off x="4800600" y="1546920"/>
              <a:ext cx="190800" cy="404280"/>
            </p14:xfrm>
          </p:contentPart>
        </mc:Choice>
        <mc:Fallback>
          <p:pic>
            <p:nvPicPr>
              <p:cNvPr id="16" name="Tinta 15"/>
              <p:cNvPicPr/>
              <p:nvPr/>
            </p:nvPicPr>
            <p:blipFill>
              <a:blip r:embed="rId18"/>
              <a:stretch>
                <a:fillRect/>
              </a:stretch>
            </p:blipFill>
            <p:spPr>
              <a:xfrm>
                <a:off x="4784760" y="1483200"/>
                <a:ext cx="222480" cy="53136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7" name="Tinta 16"/>
              <p14:cNvContentPartPr/>
              <p14:nvPr/>
            </p14:nvContentPartPr>
            <p14:xfrm>
              <a:off x="4808160" y="1950840"/>
              <a:ext cx="305280" cy="30600"/>
            </p14:xfrm>
          </p:contentPart>
        </mc:Choice>
        <mc:Fallback>
          <p:pic>
            <p:nvPicPr>
              <p:cNvPr id="17" name="Tinta 16"/>
              <p:cNvPicPr/>
              <p:nvPr/>
            </p:nvPicPr>
            <p:blipFill>
              <a:blip r:embed="rId20"/>
              <a:stretch>
                <a:fillRect/>
              </a:stretch>
            </p:blipFill>
            <p:spPr>
              <a:xfrm>
                <a:off x="4792320" y="1887120"/>
                <a:ext cx="33696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8" name="Tinta 17"/>
              <p14:cNvContentPartPr/>
              <p14:nvPr/>
            </p14:nvContentPartPr>
            <p14:xfrm>
              <a:off x="6088320" y="1600200"/>
              <a:ext cx="358560" cy="465120"/>
            </p14:xfrm>
          </p:contentPart>
        </mc:Choice>
        <mc:Fallback>
          <p:pic>
            <p:nvPicPr>
              <p:cNvPr id="18" name="Tinta 17"/>
              <p:cNvPicPr/>
              <p:nvPr/>
            </p:nvPicPr>
            <p:blipFill>
              <a:blip r:embed="rId22"/>
              <a:stretch>
                <a:fillRect/>
              </a:stretch>
            </p:blipFill>
            <p:spPr>
              <a:xfrm>
                <a:off x="6072480" y="1536840"/>
                <a:ext cx="390240" cy="592200"/>
              </a:xfrm>
              <a:prstGeom prst="rect">
                <a:avLst/>
              </a:prstGeom>
            </p:spPr>
          </p:pic>
        </mc:Fallback>
      </mc:AlternateContent>
    </p:spTree>
    <p:extLst>
      <p:ext uri="{BB962C8B-B14F-4D97-AF65-F5344CB8AC3E}">
        <p14:creationId xmlns:p14="http://schemas.microsoft.com/office/powerpoint/2010/main" val="34753751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esultado de imagem para 3d corn field"/>
          <p:cNvPicPr>
            <a:picLocks noChangeAspect="1" noChangeArrowheads="1"/>
          </p:cNvPicPr>
          <p:nvPr/>
        </p:nvPicPr>
        <p:blipFill>
          <a:blip r:embed="rId2" cstate="print"/>
          <a:srcRect/>
          <a:stretch>
            <a:fillRect/>
          </a:stretch>
        </p:blipFill>
        <p:spPr bwMode="auto">
          <a:xfrm>
            <a:off x="1055077" y="2348803"/>
            <a:ext cx="2442657" cy="2442657"/>
          </a:xfrm>
          <a:prstGeom prst="rect">
            <a:avLst/>
          </a:prstGeom>
          <a:noFill/>
        </p:spPr>
      </p:pic>
      <p:sp>
        <p:nvSpPr>
          <p:cNvPr id="11" name="Seta: para a Direita 10"/>
          <p:cNvSpPr/>
          <p:nvPr/>
        </p:nvSpPr>
        <p:spPr>
          <a:xfrm rot="20370476">
            <a:off x="3586663" y="2444728"/>
            <a:ext cx="994678" cy="293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dirty="0"/>
          </a:p>
        </p:txBody>
      </p:sp>
      <p:sp>
        <p:nvSpPr>
          <p:cNvPr id="13" name="Seta: para a Direita 12"/>
          <p:cNvSpPr/>
          <p:nvPr/>
        </p:nvSpPr>
        <p:spPr>
          <a:xfrm rot="1569287">
            <a:off x="3472547" y="4313781"/>
            <a:ext cx="888306" cy="2825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p>
        </p:txBody>
      </p:sp>
      <p:sp>
        <p:nvSpPr>
          <p:cNvPr id="16" name="Retângulo 15"/>
          <p:cNvSpPr/>
          <p:nvPr/>
        </p:nvSpPr>
        <p:spPr bwMode="auto">
          <a:xfrm>
            <a:off x="1055081" y="791308"/>
            <a:ext cx="7033845" cy="644769"/>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14272" tIns="157136" rIns="314272" bIns="157136"/>
          <a:lstStyle/>
          <a:p>
            <a:pPr algn="ctr" defTabSz="628519" eaLnBrk="0" hangingPunct="0">
              <a:lnSpc>
                <a:spcPct val="90000"/>
              </a:lnSpc>
              <a:spcBef>
                <a:spcPct val="50000"/>
              </a:spcBef>
              <a:defRPr/>
            </a:pPr>
            <a:r>
              <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077" i="1"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Snaplage</a:t>
            </a:r>
            <a:r>
              <a:rPr lang="en-US" sz="3077" i="1" kern="0" dirty="0">
                <a:solidFill>
                  <a:schemeClr val="bg1"/>
                </a:solidFill>
                <a:effectLst>
                  <a:outerShdw blurRad="38100" dist="38100" dir="2700000" algn="tl">
                    <a:srgbClr val="000000">
                      <a:alpha val="43137"/>
                    </a:srgbClr>
                  </a:outerShdw>
                </a:effectLst>
                <a:latin typeface="Arial" pitchFamily="34" charset="0"/>
                <a:cs typeface="Arial" pitchFamily="34" charset="0"/>
              </a:rPr>
              <a:t> vs </a:t>
            </a:r>
            <a:r>
              <a:rPr lang="en-US" sz="3077"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Grão</a:t>
            </a:r>
            <a:r>
              <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en-US" sz="3077"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úmido</a:t>
            </a:r>
            <a:endPar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17" name="Picture 8"/>
          <p:cNvPicPr>
            <a:picLocks noChangeAspect="1" noChangeArrowheads="1"/>
          </p:cNvPicPr>
          <p:nvPr/>
        </p:nvPicPr>
        <p:blipFill>
          <a:blip r:embed="rId3" cstate="print"/>
          <a:srcRect/>
          <a:stretch>
            <a:fillRect/>
          </a:stretch>
        </p:blipFill>
        <p:spPr bwMode="auto">
          <a:xfrm rot="1027092">
            <a:off x="4940658" y="2000674"/>
            <a:ext cx="434465" cy="942057"/>
          </a:xfrm>
          <a:prstGeom prst="rect">
            <a:avLst/>
          </a:prstGeom>
          <a:noFill/>
          <a:ln w="9525">
            <a:noFill/>
            <a:miter lim="800000"/>
            <a:headEnd/>
            <a:tailEnd/>
          </a:ln>
        </p:spPr>
      </p:pic>
      <p:sp>
        <p:nvSpPr>
          <p:cNvPr id="20" name="CaixaDeTexto 19"/>
          <p:cNvSpPr txBox="1"/>
          <p:nvPr/>
        </p:nvSpPr>
        <p:spPr>
          <a:xfrm>
            <a:off x="4682534" y="1534888"/>
            <a:ext cx="1385017" cy="660437"/>
          </a:xfrm>
          <a:prstGeom prst="rect">
            <a:avLst/>
          </a:prstGeom>
          <a:noFill/>
        </p:spPr>
        <p:txBody>
          <a:bodyPr wrap="square" rtlCol="0">
            <a:spAutoFit/>
          </a:bodyPr>
          <a:lstStyle/>
          <a:p>
            <a:r>
              <a:rPr lang="pt-BR" sz="1846" b="1" i="1" dirty="0" err="1"/>
              <a:t>Snaplage</a:t>
            </a:r>
            <a:endParaRPr lang="pt-BR" sz="1846" b="1" i="1" dirty="0"/>
          </a:p>
          <a:p>
            <a:endParaRPr lang="pt-BR" sz="1846" dirty="0"/>
          </a:p>
        </p:txBody>
      </p:sp>
      <p:sp>
        <p:nvSpPr>
          <p:cNvPr id="21" name="CaixaDeTexto 20"/>
          <p:cNvSpPr txBox="1"/>
          <p:nvPr/>
        </p:nvSpPr>
        <p:spPr>
          <a:xfrm>
            <a:off x="5417455" y="2047352"/>
            <a:ext cx="1963999" cy="376385"/>
          </a:xfrm>
          <a:prstGeom prst="rect">
            <a:avLst/>
          </a:prstGeom>
          <a:noFill/>
        </p:spPr>
        <p:txBody>
          <a:bodyPr wrap="square" rtlCol="0">
            <a:spAutoFit/>
          </a:bodyPr>
          <a:lstStyle/>
          <a:p>
            <a:r>
              <a:rPr lang="en-US" sz="1846" b="1" dirty="0"/>
              <a:t>11.100 kg MS</a:t>
            </a:r>
            <a:endParaRPr lang="pt-BR" sz="1846" b="1" dirty="0"/>
          </a:p>
        </p:txBody>
      </p:sp>
      <p:pic>
        <p:nvPicPr>
          <p:cNvPr id="22" name="Picture 2" descr="http://i.istockimg.com/file_thumbview_approve/27161002/5/stock-illustration-27161002-de-gr%C3%A3o-de-milho.jpg"/>
          <p:cNvPicPr>
            <a:picLocks noChangeAspect="1" noChangeArrowheads="1"/>
          </p:cNvPicPr>
          <p:nvPr/>
        </p:nvPicPr>
        <p:blipFill>
          <a:blip r:embed="rId4" cstate="print"/>
          <a:srcRect/>
          <a:stretch>
            <a:fillRect/>
          </a:stretch>
        </p:blipFill>
        <p:spPr bwMode="auto">
          <a:xfrm>
            <a:off x="4601142" y="4103143"/>
            <a:ext cx="443126" cy="627317"/>
          </a:xfrm>
          <a:prstGeom prst="rect">
            <a:avLst/>
          </a:prstGeom>
          <a:noFill/>
          <a:ln>
            <a:solidFill>
              <a:schemeClr val="tx1"/>
            </a:solidFill>
          </a:ln>
        </p:spPr>
      </p:pic>
      <p:sp>
        <p:nvSpPr>
          <p:cNvPr id="23" name="Mais 22"/>
          <p:cNvSpPr/>
          <p:nvPr/>
        </p:nvSpPr>
        <p:spPr>
          <a:xfrm>
            <a:off x="5402862" y="4327160"/>
            <a:ext cx="221563" cy="198861"/>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p>
        </p:txBody>
      </p:sp>
      <p:pic>
        <p:nvPicPr>
          <p:cNvPr id="24" name="Picture 9"/>
          <p:cNvPicPr>
            <a:picLocks noChangeAspect="1" noChangeArrowheads="1"/>
          </p:cNvPicPr>
          <p:nvPr/>
        </p:nvPicPr>
        <p:blipFill>
          <a:blip r:embed="rId5" cstate="print"/>
          <a:srcRect/>
          <a:stretch>
            <a:fillRect/>
          </a:stretch>
        </p:blipFill>
        <p:spPr bwMode="auto">
          <a:xfrm>
            <a:off x="5901379" y="3304368"/>
            <a:ext cx="609298" cy="1510897"/>
          </a:xfrm>
          <a:prstGeom prst="rect">
            <a:avLst/>
          </a:prstGeom>
          <a:noFill/>
          <a:ln w="9525">
            <a:noFill/>
            <a:miter lim="800000"/>
            <a:headEnd/>
            <a:tailEnd/>
          </a:ln>
          <a:effectLst/>
        </p:spPr>
      </p:pic>
      <p:sp>
        <p:nvSpPr>
          <p:cNvPr id="25" name="CaixaDeTexto 24"/>
          <p:cNvSpPr txBox="1"/>
          <p:nvPr/>
        </p:nvSpPr>
        <p:spPr>
          <a:xfrm>
            <a:off x="1818752" y="1946870"/>
            <a:ext cx="874206" cy="518475"/>
          </a:xfrm>
          <a:prstGeom prst="rect">
            <a:avLst/>
          </a:prstGeom>
          <a:noFill/>
        </p:spPr>
        <p:txBody>
          <a:bodyPr wrap="square" rtlCol="0">
            <a:spAutoFit/>
          </a:bodyPr>
          <a:lstStyle/>
          <a:p>
            <a:r>
              <a:rPr lang="en-US" sz="2769" b="1" dirty="0"/>
              <a:t>1 ha</a:t>
            </a:r>
            <a:endParaRPr lang="pt-BR" sz="2769" b="1" dirty="0"/>
          </a:p>
        </p:txBody>
      </p:sp>
      <p:sp>
        <p:nvSpPr>
          <p:cNvPr id="26" name="CaixaDeTexto 25"/>
          <p:cNvSpPr txBox="1"/>
          <p:nvPr/>
        </p:nvSpPr>
        <p:spPr>
          <a:xfrm>
            <a:off x="1235947" y="4860891"/>
            <a:ext cx="2505192" cy="944489"/>
          </a:xfrm>
          <a:prstGeom prst="rect">
            <a:avLst/>
          </a:prstGeom>
          <a:noFill/>
        </p:spPr>
        <p:txBody>
          <a:bodyPr wrap="square" rtlCol="0">
            <a:spAutoFit/>
          </a:bodyPr>
          <a:lstStyle/>
          <a:p>
            <a:r>
              <a:rPr lang="en-US" sz="1846" b="1" dirty="0" err="1"/>
              <a:t>Planta</a:t>
            </a:r>
            <a:r>
              <a:rPr lang="en-US" sz="1846" b="1" dirty="0"/>
              <a:t> </a:t>
            </a:r>
            <a:r>
              <a:rPr lang="en-US" sz="1846" b="1" dirty="0" err="1"/>
              <a:t>inteira</a:t>
            </a:r>
            <a:r>
              <a:rPr lang="en-US" sz="1846" b="1" dirty="0"/>
              <a:t>= 18.500 kg MS/ha </a:t>
            </a:r>
          </a:p>
          <a:p>
            <a:endParaRPr lang="pt-BR" sz="1846" b="1" dirty="0"/>
          </a:p>
        </p:txBody>
      </p:sp>
      <p:sp>
        <p:nvSpPr>
          <p:cNvPr id="27" name="CaixaDeTexto 26"/>
          <p:cNvSpPr txBox="1"/>
          <p:nvPr/>
        </p:nvSpPr>
        <p:spPr>
          <a:xfrm>
            <a:off x="5928522" y="2378948"/>
            <a:ext cx="1059906" cy="660437"/>
          </a:xfrm>
          <a:prstGeom prst="rect">
            <a:avLst/>
          </a:prstGeom>
          <a:noFill/>
        </p:spPr>
        <p:txBody>
          <a:bodyPr wrap="none" rtlCol="0">
            <a:spAutoFit/>
          </a:bodyPr>
          <a:lstStyle/>
          <a:p>
            <a:r>
              <a:rPr lang="en-US" sz="1846" b="1" i="1" dirty="0"/>
              <a:t>(1.0 ha)</a:t>
            </a:r>
          </a:p>
          <a:p>
            <a:r>
              <a:rPr lang="en-US" sz="1846" b="1" i="1" dirty="0"/>
              <a:t>13,8 bois</a:t>
            </a:r>
            <a:endParaRPr lang="pt-BR" sz="1846" b="1" i="1" dirty="0"/>
          </a:p>
        </p:txBody>
      </p:sp>
      <p:sp>
        <p:nvSpPr>
          <p:cNvPr id="28" name="CaixaDeTexto 27"/>
          <p:cNvSpPr txBox="1"/>
          <p:nvPr/>
        </p:nvSpPr>
        <p:spPr>
          <a:xfrm>
            <a:off x="3685748" y="4820694"/>
            <a:ext cx="1583985" cy="376385"/>
          </a:xfrm>
          <a:prstGeom prst="rect">
            <a:avLst/>
          </a:prstGeom>
          <a:noFill/>
        </p:spPr>
        <p:txBody>
          <a:bodyPr wrap="square" rtlCol="0">
            <a:spAutoFit/>
          </a:bodyPr>
          <a:lstStyle/>
          <a:p>
            <a:r>
              <a:rPr lang="en-US" sz="1846" b="1" dirty="0"/>
              <a:t>6.911 kg  MS</a:t>
            </a:r>
            <a:endParaRPr lang="pt-BR" sz="1846" b="1" dirty="0"/>
          </a:p>
        </p:txBody>
      </p:sp>
      <p:sp>
        <p:nvSpPr>
          <p:cNvPr id="29" name="CaixaDeTexto 28"/>
          <p:cNvSpPr txBox="1"/>
          <p:nvPr/>
        </p:nvSpPr>
        <p:spPr>
          <a:xfrm>
            <a:off x="3991940" y="5196145"/>
            <a:ext cx="1058303" cy="376385"/>
          </a:xfrm>
          <a:prstGeom prst="rect">
            <a:avLst/>
          </a:prstGeom>
          <a:noFill/>
        </p:spPr>
        <p:txBody>
          <a:bodyPr wrap="none" rtlCol="0">
            <a:spAutoFit/>
          </a:bodyPr>
          <a:lstStyle/>
          <a:p>
            <a:r>
              <a:rPr lang="en-US" sz="1846" b="1" i="1" dirty="0"/>
              <a:t>(0.83 ha)</a:t>
            </a:r>
            <a:endParaRPr lang="pt-BR" sz="1846" b="1" i="1" dirty="0"/>
          </a:p>
        </p:txBody>
      </p:sp>
      <p:sp>
        <p:nvSpPr>
          <p:cNvPr id="30" name="CaixaDeTexto 29"/>
          <p:cNvSpPr txBox="1"/>
          <p:nvPr/>
        </p:nvSpPr>
        <p:spPr>
          <a:xfrm>
            <a:off x="5269733" y="4817342"/>
            <a:ext cx="1620097" cy="423834"/>
          </a:xfrm>
          <a:prstGeom prst="rect">
            <a:avLst/>
          </a:prstGeom>
          <a:noFill/>
        </p:spPr>
        <p:txBody>
          <a:bodyPr wrap="square" rtlCol="0">
            <a:spAutoFit/>
          </a:bodyPr>
          <a:lstStyle/>
          <a:p>
            <a:r>
              <a:rPr lang="en-US" sz="1846" b="1" dirty="0"/>
              <a:t>3.142</a:t>
            </a:r>
            <a:r>
              <a:rPr lang="en-US" sz="2154" b="1" dirty="0"/>
              <a:t> </a:t>
            </a:r>
            <a:r>
              <a:rPr lang="en-US" sz="1846" b="1" dirty="0"/>
              <a:t>kg MS</a:t>
            </a:r>
            <a:endParaRPr lang="pt-BR" sz="1846" b="1" dirty="0"/>
          </a:p>
        </p:txBody>
      </p:sp>
      <p:sp>
        <p:nvSpPr>
          <p:cNvPr id="31" name="CaixaDeTexto 30"/>
          <p:cNvSpPr txBox="1"/>
          <p:nvPr/>
        </p:nvSpPr>
        <p:spPr>
          <a:xfrm>
            <a:off x="5552230" y="5201506"/>
            <a:ext cx="1058303" cy="376385"/>
          </a:xfrm>
          <a:prstGeom prst="rect">
            <a:avLst/>
          </a:prstGeom>
          <a:noFill/>
        </p:spPr>
        <p:txBody>
          <a:bodyPr wrap="none" rtlCol="0">
            <a:spAutoFit/>
          </a:bodyPr>
          <a:lstStyle/>
          <a:p>
            <a:r>
              <a:rPr lang="en-US" sz="1846" b="1" i="1" dirty="0"/>
              <a:t>(0.17 ha)</a:t>
            </a:r>
            <a:endParaRPr lang="pt-BR" sz="1846" b="1" i="1" dirty="0"/>
          </a:p>
        </p:txBody>
      </p:sp>
      <p:sp>
        <p:nvSpPr>
          <p:cNvPr id="35" name="CaixaDeTexto 34"/>
          <p:cNvSpPr txBox="1"/>
          <p:nvPr/>
        </p:nvSpPr>
        <p:spPr>
          <a:xfrm>
            <a:off x="6551116" y="4544416"/>
            <a:ext cx="1660676" cy="423834"/>
          </a:xfrm>
          <a:prstGeom prst="rect">
            <a:avLst/>
          </a:prstGeom>
          <a:noFill/>
        </p:spPr>
        <p:txBody>
          <a:bodyPr wrap="square" rtlCol="0">
            <a:spAutoFit/>
          </a:bodyPr>
          <a:lstStyle/>
          <a:p>
            <a:r>
              <a:rPr lang="en-US" sz="1846" b="1" dirty="0"/>
              <a:t>10.053</a:t>
            </a:r>
            <a:r>
              <a:rPr lang="en-US" sz="2154" b="1" dirty="0"/>
              <a:t> </a:t>
            </a:r>
            <a:r>
              <a:rPr lang="en-US" sz="1846" b="1" dirty="0"/>
              <a:t>kg MS</a:t>
            </a:r>
            <a:endParaRPr lang="pt-BR" sz="1846" b="1" dirty="0"/>
          </a:p>
        </p:txBody>
      </p:sp>
      <p:sp>
        <p:nvSpPr>
          <p:cNvPr id="36" name="CaixaDeTexto 35"/>
          <p:cNvSpPr txBox="1"/>
          <p:nvPr/>
        </p:nvSpPr>
        <p:spPr>
          <a:xfrm>
            <a:off x="6953803" y="4976906"/>
            <a:ext cx="1059906" cy="660437"/>
          </a:xfrm>
          <a:prstGeom prst="rect">
            <a:avLst/>
          </a:prstGeom>
          <a:noFill/>
        </p:spPr>
        <p:txBody>
          <a:bodyPr wrap="none" rtlCol="0">
            <a:spAutoFit/>
          </a:bodyPr>
          <a:lstStyle/>
          <a:p>
            <a:r>
              <a:rPr lang="en-US" sz="1846" b="1" i="1" dirty="0"/>
              <a:t>(1.0 ha)</a:t>
            </a:r>
          </a:p>
          <a:p>
            <a:r>
              <a:rPr lang="en-US" sz="1846" b="1" i="1" dirty="0"/>
              <a:t>12,5 bois</a:t>
            </a:r>
            <a:endParaRPr lang="pt-BR" sz="1846" b="1" i="1" dirty="0"/>
          </a:p>
        </p:txBody>
      </p:sp>
      <p:grpSp>
        <p:nvGrpSpPr>
          <p:cNvPr id="39" name="Grupo 38"/>
          <p:cNvGrpSpPr/>
          <p:nvPr/>
        </p:nvGrpSpPr>
        <p:grpSpPr>
          <a:xfrm>
            <a:off x="6380704" y="2209152"/>
            <a:ext cx="1532082" cy="2368098"/>
            <a:chOff x="6923314" y="1843196"/>
            <a:chExt cx="1991707" cy="3078527"/>
          </a:xfrm>
        </p:grpSpPr>
        <p:sp>
          <p:nvSpPr>
            <p:cNvPr id="37" name="CaixaDeTexto 36"/>
            <p:cNvSpPr txBox="1"/>
            <p:nvPr/>
          </p:nvSpPr>
          <p:spPr>
            <a:xfrm>
              <a:off x="6923314" y="3239588"/>
              <a:ext cx="1972492" cy="797052"/>
            </a:xfrm>
            <a:prstGeom prst="rect">
              <a:avLst/>
            </a:prstGeom>
            <a:noFill/>
          </p:spPr>
          <p:txBody>
            <a:bodyPr wrap="square" rtlCol="0">
              <a:spAutoFit/>
            </a:bodyPr>
            <a:lstStyle/>
            <a:p>
              <a:r>
                <a:rPr lang="en-US" sz="3384" b="1" dirty="0">
                  <a:solidFill>
                    <a:srgbClr val="FF0000"/>
                  </a:solidFill>
                </a:rPr>
                <a:t>+10 %</a:t>
              </a:r>
              <a:endParaRPr lang="pt-BR" sz="3384" b="1" dirty="0">
                <a:solidFill>
                  <a:srgbClr val="FF0000"/>
                </a:solidFill>
              </a:endParaRPr>
            </a:p>
          </p:txBody>
        </p:sp>
        <p:sp>
          <p:nvSpPr>
            <p:cNvPr id="38" name="Seta em curva para a direita 37"/>
            <p:cNvSpPr/>
            <p:nvPr/>
          </p:nvSpPr>
          <p:spPr>
            <a:xfrm rot="10800000">
              <a:off x="7822886" y="1843196"/>
              <a:ext cx="1092135" cy="3078527"/>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85">
                <a:solidFill>
                  <a:schemeClr val="tx1"/>
                </a:solidFill>
              </a:endParaRPr>
            </a:p>
          </p:txBody>
        </p:sp>
      </p:grpSp>
      <p:sp>
        <p:nvSpPr>
          <p:cNvPr id="2" name="Retângulo 1"/>
          <p:cNvSpPr/>
          <p:nvPr/>
        </p:nvSpPr>
        <p:spPr>
          <a:xfrm>
            <a:off x="1193076" y="5754613"/>
            <a:ext cx="2116926" cy="305468"/>
          </a:xfrm>
          <a:prstGeom prst="rect">
            <a:avLst/>
          </a:prstGeom>
        </p:spPr>
        <p:txBody>
          <a:bodyPr wrap="none">
            <a:spAutoFit/>
          </a:bodyPr>
          <a:lstStyle/>
          <a:p>
            <a:r>
              <a:rPr lang="pt-BR" sz="1385" i="1" dirty="0"/>
              <a:t>Daniel, et al, 2017 no prelo</a:t>
            </a:r>
            <a:endParaRPr lang="pt-BR" sz="1385" dirty="0"/>
          </a:p>
        </p:txBody>
      </p:sp>
      <mc:AlternateContent xmlns:mc="http://schemas.openxmlformats.org/markup-compatibility/2006">
        <mc:Choice xmlns:p14="http://schemas.microsoft.com/office/powerpoint/2010/main" Requires="p14">
          <p:contentPart p14:bwMode="auto" r:id="rId6">
            <p14:nvContentPartPr>
              <p14:cNvPr id="3" name="Tinta 2"/>
              <p14:cNvContentPartPr/>
              <p14:nvPr/>
            </p14:nvContentPartPr>
            <p14:xfrm>
              <a:off x="3764160" y="5105520"/>
              <a:ext cx="1242360" cy="76320"/>
            </p14:xfrm>
          </p:contentPart>
        </mc:Choice>
        <mc:Fallback>
          <p:pic>
            <p:nvPicPr>
              <p:cNvPr id="3" name="Tinta 2"/>
              <p:cNvPicPr/>
              <p:nvPr/>
            </p:nvPicPr>
            <p:blipFill>
              <a:blip r:embed="rId7"/>
              <a:stretch>
                <a:fillRect/>
              </a:stretch>
            </p:blipFill>
            <p:spPr>
              <a:xfrm>
                <a:off x="3748320" y="5041800"/>
                <a:ext cx="1274040" cy="2037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Tinta 3"/>
              <p14:cNvContentPartPr/>
              <p14:nvPr/>
            </p14:nvContentPartPr>
            <p14:xfrm>
              <a:off x="4076640" y="5616000"/>
              <a:ext cx="861480" cy="61200"/>
            </p14:xfrm>
          </p:contentPart>
        </mc:Choice>
        <mc:Fallback>
          <p:pic>
            <p:nvPicPr>
              <p:cNvPr id="4" name="Tinta 3"/>
              <p:cNvPicPr/>
              <p:nvPr/>
            </p:nvPicPr>
            <p:blipFill>
              <a:blip r:embed="rId9"/>
              <a:stretch>
                <a:fillRect/>
              </a:stretch>
            </p:blipFill>
            <p:spPr>
              <a:xfrm>
                <a:off x="4060800" y="5552280"/>
                <a:ext cx="893160" cy="1886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 name="Tinta 4"/>
              <p14:cNvContentPartPr/>
              <p14:nvPr/>
            </p14:nvContentPartPr>
            <p14:xfrm>
              <a:off x="5608080" y="5616000"/>
              <a:ext cx="892080" cy="53640"/>
            </p14:xfrm>
          </p:contentPart>
        </mc:Choice>
        <mc:Fallback>
          <p:pic>
            <p:nvPicPr>
              <p:cNvPr id="5" name="Tinta 4"/>
              <p:cNvPicPr/>
              <p:nvPr/>
            </p:nvPicPr>
            <p:blipFill>
              <a:blip r:embed="rId11"/>
              <a:stretch>
                <a:fillRect/>
              </a:stretch>
            </p:blipFill>
            <p:spPr>
              <a:xfrm>
                <a:off x="5592240" y="5552280"/>
                <a:ext cx="92376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6" name="Tinta 5"/>
              <p14:cNvContentPartPr/>
              <p14:nvPr/>
            </p14:nvContentPartPr>
            <p14:xfrm>
              <a:off x="5410080" y="5204520"/>
              <a:ext cx="1173960" cy="53640"/>
            </p14:xfrm>
          </p:contentPart>
        </mc:Choice>
        <mc:Fallback>
          <p:pic>
            <p:nvPicPr>
              <p:cNvPr id="6" name="Tinta 5"/>
              <p:cNvPicPr/>
              <p:nvPr/>
            </p:nvPicPr>
            <p:blipFill>
              <a:blip r:embed="rId13"/>
              <a:stretch>
                <a:fillRect/>
              </a:stretch>
            </p:blipFill>
            <p:spPr>
              <a:xfrm>
                <a:off x="5394240" y="5140800"/>
                <a:ext cx="120564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7" name="Tinta 6"/>
              <p14:cNvContentPartPr/>
              <p14:nvPr/>
            </p14:nvContentPartPr>
            <p14:xfrm>
              <a:off x="7017840" y="5676840"/>
              <a:ext cx="876600" cy="7920"/>
            </p14:xfrm>
          </p:contentPart>
        </mc:Choice>
        <mc:Fallback>
          <p:pic>
            <p:nvPicPr>
              <p:cNvPr id="7" name="Tinta 6"/>
              <p:cNvPicPr/>
              <p:nvPr/>
            </p:nvPicPr>
            <p:blipFill>
              <a:blip r:embed="rId15"/>
              <a:stretch>
                <a:fillRect/>
              </a:stretch>
            </p:blipFill>
            <p:spPr>
              <a:xfrm>
                <a:off x="7002000" y="5613480"/>
                <a:ext cx="90828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8" name="Tinta 7"/>
              <p14:cNvContentPartPr/>
              <p14:nvPr/>
            </p14:nvContentPartPr>
            <p14:xfrm>
              <a:off x="5981760" y="3063240"/>
              <a:ext cx="1173600" cy="30960"/>
            </p14:xfrm>
          </p:contentPart>
        </mc:Choice>
        <mc:Fallback>
          <p:pic>
            <p:nvPicPr>
              <p:cNvPr id="8" name="Tinta 7"/>
              <p:cNvPicPr/>
              <p:nvPr/>
            </p:nvPicPr>
            <p:blipFill>
              <a:blip r:embed="rId17"/>
              <a:stretch>
                <a:fillRect/>
              </a:stretch>
            </p:blipFill>
            <p:spPr>
              <a:xfrm>
                <a:off x="5965560" y="2999880"/>
                <a:ext cx="120564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9" name="Tinta 8"/>
              <p14:cNvContentPartPr/>
              <p14:nvPr/>
            </p14:nvContentPartPr>
            <p14:xfrm>
              <a:off x="5486400" y="1996560"/>
              <a:ext cx="1295640" cy="38520"/>
            </p14:xfrm>
          </p:contentPart>
        </mc:Choice>
        <mc:Fallback>
          <p:pic>
            <p:nvPicPr>
              <p:cNvPr id="9" name="Tinta 8"/>
              <p:cNvPicPr/>
              <p:nvPr/>
            </p:nvPicPr>
            <p:blipFill>
              <a:blip r:embed="rId19"/>
              <a:stretch>
                <a:fillRect/>
              </a:stretch>
            </p:blipFill>
            <p:spPr>
              <a:xfrm>
                <a:off x="5470560" y="1932840"/>
                <a:ext cx="132732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0" name="Tinta 9"/>
              <p14:cNvContentPartPr/>
              <p14:nvPr/>
            </p14:nvContentPartPr>
            <p14:xfrm>
              <a:off x="6690240" y="4937760"/>
              <a:ext cx="1295640" cy="23400"/>
            </p14:xfrm>
          </p:contentPart>
        </mc:Choice>
        <mc:Fallback>
          <p:pic>
            <p:nvPicPr>
              <p:cNvPr id="10" name="Tinta 9"/>
              <p:cNvPicPr/>
              <p:nvPr/>
            </p:nvPicPr>
            <p:blipFill>
              <a:blip r:embed="rId21"/>
              <a:stretch>
                <a:fillRect/>
              </a:stretch>
            </p:blipFill>
            <p:spPr>
              <a:xfrm>
                <a:off x="6674400" y="4874400"/>
                <a:ext cx="132732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2" name="Tinta 11"/>
              <p14:cNvContentPartPr/>
              <p14:nvPr/>
            </p14:nvContentPartPr>
            <p14:xfrm>
              <a:off x="8100000" y="3025080"/>
              <a:ext cx="152640" cy="625320"/>
            </p14:xfrm>
          </p:contentPart>
        </mc:Choice>
        <mc:Fallback>
          <p:pic>
            <p:nvPicPr>
              <p:cNvPr id="12" name="Tinta 11"/>
              <p:cNvPicPr/>
              <p:nvPr/>
            </p:nvPicPr>
            <p:blipFill>
              <a:blip r:embed="rId23"/>
              <a:stretch>
                <a:fillRect/>
              </a:stretch>
            </p:blipFill>
            <p:spPr>
              <a:xfrm>
                <a:off x="8084160" y="2961720"/>
                <a:ext cx="184320" cy="7520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4" name="Tinta 13"/>
              <p14:cNvContentPartPr/>
              <p14:nvPr/>
            </p14:nvContentPartPr>
            <p14:xfrm>
              <a:off x="8313480" y="3619440"/>
              <a:ext cx="23040" cy="244440"/>
            </p14:xfrm>
          </p:contentPart>
        </mc:Choice>
        <mc:Fallback>
          <p:pic>
            <p:nvPicPr>
              <p:cNvPr id="14" name="Tinta 13"/>
              <p:cNvPicPr/>
              <p:nvPr/>
            </p:nvPicPr>
            <p:blipFill>
              <a:blip r:embed="rId25"/>
              <a:stretch>
                <a:fillRect/>
              </a:stretch>
            </p:blipFill>
            <p:spPr>
              <a:xfrm>
                <a:off x="8297280" y="3556080"/>
                <a:ext cx="55080" cy="3711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5" name="Tinta 14"/>
              <p14:cNvContentPartPr/>
              <p14:nvPr/>
            </p14:nvContentPartPr>
            <p14:xfrm>
              <a:off x="8374320" y="3101400"/>
              <a:ext cx="205920" cy="360"/>
            </p14:xfrm>
          </p:contentPart>
        </mc:Choice>
        <mc:Fallback>
          <p:pic>
            <p:nvPicPr>
              <p:cNvPr id="15" name="Tinta 14"/>
              <p:cNvPicPr/>
              <p:nvPr/>
            </p:nvPicPr>
            <p:blipFill>
              <a:blip r:embed="rId27"/>
              <a:stretch>
                <a:fillRect/>
              </a:stretch>
            </p:blipFill>
            <p:spPr>
              <a:xfrm>
                <a:off x="8358480" y="3037680"/>
                <a:ext cx="23760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8" name="Tinta 17"/>
              <p14:cNvContentPartPr/>
              <p14:nvPr/>
            </p14:nvContentPartPr>
            <p14:xfrm>
              <a:off x="8389440" y="3162240"/>
              <a:ext cx="297720" cy="488160"/>
            </p14:xfrm>
          </p:contentPart>
        </mc:Choice>
        <mc:Fallback>
          <p:pic>
            <p:nvPicPr>
              <p:cNvPr id="18" name="Tinta 17"/>
              <p:cNvPicPr/>
              <p:nvPr/>
            </p:nvPicPr>
            <p:blipFill>
              <a:blip r:embed="rId29"/>
              <a:stretch>
                <a:fillRect/>
              </a:stretch>
            </p:blipFill>
            <p:spPr>
              <a:xfrm>
                <a:off x="8373600" y="3098880"/>
                <a:ext cx="329400" cy="61488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9" name="Tinta 18"/>
              <p14:cNvContentPartPr/>
              <p14:nvPr/>
            </p14:nvContentPartPr>
            <p14:xfrm>
              <a:off x="8183880" y="4030920"/>
              <a:ext cx="251640" cy="312840"/>
            </p14:xfrm>
          </p:contentPart>
        </mc:Choice>
        <mc:Fallback>
          <p:pic>
            <p:nvPicPr>
              <p:cNvPr id="19" name="Tinta 18"/>
              <p:cNvPicPr/>
              <p:nvPr/>
            </p:nvPicPr>
            <p:blipFill>
              <a:blip r:embed="rId31"/>
              <a:stretch>
                <a:fillRect/>
              </a:stretch>
            </p:blipFill>
            <p:spPr>
              <a:xfrm>
                <a:off x="8168040" y="3967560"/>
                <a:ext cx="283320" cy="4395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2" name="Tinta 31"/>
              <p14:cNvContentPartPr/>
              <p14:nvPr/>
            </p14:nvContentPartPr>
            <p14:xfrm>
              <a:off x="8450640" y="4000680"/>
              <a:ext cx="289800" cy="403920"/>
            </p14:xfrm>
          </p:contentPart>
        </mc:Choice>
        <mc:Fallback>
          <p:pic>
            <p:nvPicPr>
              <p:cNvPr id="32" name="Tinta 31"/>
              <p:cNvPicPr/>
              <p:nvPr/>
            </p:nvPicPr>
            <p:blipFill>
              <a:blip r:embed="rId33"/>
              <a:stretch>
                <a:fillRect/>
              </a:stretch>
            </p:blipFill>
            <p:spPr>
              <a:xfrm>
                <a:off x="8434440" y="3936960"/>
                <a:ext cx="321840" cy="53136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3" name="Tinta 32"/>
              <p14:cNvContentPartPr/>
              <p14:nvPr/>
            </p14:nvContentPartPr>
            <p14:xfrm>
              <a:off x="8572320" y="4282560"/>
              <a:ext cx="153000" cy="15480"/>
            </p14:xfrm>
          </p:contentPart>
        </mc:Choice>
        <mc:Fallback>
          <p:pic>
            <p:nvPicPr>
              <p:cNvPr id="33" name="Tinta 32"/>
              <p:cNvPicPr/>
              <p:nvPr/>
            </p:nvPicPr>
            <p:blipFill>
              <a:blip r:embed="rId35"/>
              <a:stretch>
                <a:fillRect/>
              </a:stretch>
            </p:blipFill>
            <p:spPr>
              <a:xfrm>
                <a:off x="8556480" y="4218840"/>
                <a:ext cx="18468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4" name="Tinta 33"/>
              <p14:cNvContentPartPr/>
              <p14:nvPr/>
            </p14:nvContentPartPr>
            <p14:xfrm>
              <a:off x="4762440" y="3581280"/>
              <a:ext cx="190800" cy="213840"/>
            </p14:xfrm>
          </p:contentPart>
        </mc:Choice>
        <mc:Fallback>
          <p:pic>
            <p:nvPicPr>
              <p:cNvPr id="34" name="Tinta 33"/>
              <p:cNvPicPr/>
              <p:nvPr/>
            </p:nvPicPr>
            <p:blipFill>
              <a:blip r:embed="rId37"/>
              <a:stretch>
                <a:fillRect/>
              </a:stretch>
            </p:blipFill>
            <p:spPr>
              <a:xfrm>
                <a:off x="4746600" y="3517920"/>
                <a:ext cx="222480" cy="3405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40" name="Tinta 39"/>
              <p14:cNvContentPartPr/>
              <p14:nvPr/>
            </p14:nvContentPartPr>
            <p14:xfrm>
              <a:off x="4686120" y="3718440"/>
              <a:ext cx="274680" cy="145440"/>
            </p14:xfrm>
          </p:contentPart>
        </mc:Choice>
        <mc:Fallback>
          <p:pic>
            <p:nvPicPr>
              <p:cNvPr id="40" name="Tinta 39"/>
              <p:cNvPicPr/>
              <p:nvPr/>
            </p:nvPicPr>
            <p:blipFill>
              <a:blip r:embed="rId39"/>
              <a:stretch>
                <a:fillRect/>
              </a:stretch>
            </p:blipFill>
            <p:spPr>
              <a:xfrm>
                <a:off x="4670280" y="3655080"/>
                <a:ext cx="306360" cy="272160"/>
              </a:xfrm>
              <a:prstGeom prst="rect">
                <a:avLst/>
              </a:prstGeom>
            </p:spPr>
          </p:pic>
        </mc:Fallback>
      </mc:AlternateContent>
    </p:spTree>
    <p:extLst>
      <p:ext uri="{BB962C8B-B14F-4D97-AF65-F5344CB8AC3E}">
        <p14:creationId xmlns:p14="http://schemas.microsoft.com/office/powerpoint/2010/main" val="129961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3635896" y="5589240"/>
            <a:ext cx="4320480" cy="307777"/>
          </a:xfrm>
          <a:prstGeom prst="rect">
            <a:avLst/>
          </a:prstGeom>
        </p:spPr>
        <p:txBody>
          <a:bodyPr wrap="square">
            <a:spAutoFit/>
          </a:bodyPr>
          <a:lstStyle/>
          <a:p>
            <a:r>
              <a:rPr lang="en-US" sz="1400" dirty="0"/>
              <a:t>Source: University of </a:t>
            </a:r>
            <a:r>
              <a:rPr lang="en-US" sz="1400" dirty="0" smtClean="0"/>
              <a:t>Idaho </a:t>
            </a:r>
            <a:r>
              <a:rPr lang="en-US" sz="1400" dirty="0" err="1" smtClean="0"/>
              <a:t>citado</a:t>
            </a:r>
            <a:r>
              <a:rPr lang="en-US" sz="1400" dirty="0" smtClean="0"/>
              <a:t> </a:t>
            </a:r>
            <a:r>
              <a:rPr lang="en-US" sz="1400" dirty="0" err="1" smtClean="0"/>
              <a:t>por</a:t>
            </a:r>
            <a:r>
              <a:rPr lang="en-US" sz="1400" dirty="0" smtClean="0"/>
              <a:t>  </a:t>
            </a:r>
            <a:r>
              <a:rPr lang="en-US" sz="1400" dirty="0" err="1" smtClean="0"/>
              <a:t>Mahanna</a:t>
            </a:r>
            <a:r>
              <a:rPr lang="en-US" sz="1400" dirty="0" smtClean="0"/>
              <a:t> (2010)</a:t>
            </a:r>
            <a:endParaRPr lang="pt-BR" sz="1400" dirty="0"/>
          </a:p>
        </p:txBody>
      </p:sp>
      <p:graphicFrame>
        <p:nvGraphicFramePr>
          <p:cNvPr id="24" name="Gráfico 23"/>
          <p:cNvGraphicFramePr/>
          <p:nvPr>
            <p:extLst>
              <p:ext uri="{D42A27DB-BD31-4B8C-83A1-F6EECF244321}">
                <p14:modId xmlns:p14="http://schemas.microsoft.com/office/powerpoint/2010/main" val="4194992739"/>
              </p:ext>
            </p:extLst>
          </p:nvPr>
        </p:nvGraphicFramePr>
        <p:xfrm>
          <a:off x="1410606" y="1052736"/>
          <a:ext cx="6696744" cy="4392488"/>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mc:Choice xmlns:p14="http://schemas.microsoft.com/office/powerpoint/2010/main" Requires="p14">
          <p:contentPart p14:bwMode="auto" r:id="rId6">
            <p14:nvContentPartPr>
              <p14:cNvPr id="2" name="Tinta 1"/>
              <p14:cNvContentPartPr/>
              <p14:nvPr/>
            </p14:nvContentPartPr>
            <p14:xfrm>
              <a:off x="6499800" y="5875200"/>
              <a:ext cx="1425240" cy="23040"/>
            </p14:xfrm>
          </p:contentPart>
        </mc:Choice>
        <mc:Fallback>
          <p:pic>
            <p:nvPicPr>
              <p:cNvPr id="2" name="Tinta 1"/>
              <p:cNvPicPr/>
              <p:nvPr/>
            </p:nvPicPr>
            <p:blipFill>
              <a:blip r:embed="rId7"/>
              <a:stretch>
                <a:fillRect/>
              </a:stretch>
            </p:blipFill>
            <p:spPr>
              <a:xfrm>
                <a:off x="6483960" y="5811480"/>
                <a:ext cx="145692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 name="Tinta 2"/>
              <p14:cNvContentPartPr/>
              <p14:nvPr/>
            </p14:nvContentPartPr>
            <p14:xfrm>
              <a:off x="2316240" y="5052240"/>
              <a:ext cx="617760" cy="38160"/>
            </p14:xfrm>
          </p:contentPart>
        </mc:Choice>
        <mc:Fallback>
          <p:pic>
            <p:nvPicPr>
              <p:cNvPr id="3" name="Tinta 2"/>
              <p:cNvPicPr/>
              <p:nvPr/>
            </p:nvPicPr>
            <p:blipFill>
              <a:blip r:embed="rId9"/>
              <a:stretch>
                <a:fillRect/>
              </a:stretch>
            </p:blipFill>
            <p:spPr>
              <a:xfrm>
                <a:off x="2300400" y="4988520"/>
                <a:ext cx="64944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 name="Tinta 4"/>
              <p14:cNvContentPartPr/>
              <p14:nvPr/>
            </p14:nvContentPartPr>
            <p14:xfrm>
              <a:off x="2301120" y="2240280"/>
              <a:ext cx="434880" cy="38520"/>
            </p14:xfrm>
          </p:contentPart>
        </mc:Choice>
        <mc:Fallback>
          <p:pic>
            <p:nvPicPr>
              <p:cNvPr id="5" name="Tinta 4"/>
              <p:cNvPicPr/>
              <p:nvPr/>
            </p:nvPicPr>
            <p:blipFill>
              <a:blip r:embed="rId11"/>
              <a:stretch>
                <a:fillRect/>
              </a:stretch>
            </p:blipFill>
            <p:spPr>
              <a:xfrm>
                <a:off x="2285280" y="2176920"/>
                <a:ext cx="46656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6" name="Tinta 5"/>
              <p14:cNvContentPartPr/>
              <p14:nvPr/>
            </p14:nvContentPartPr>
            <p14:xfrm>
              <a:off x="2659320" y="4244400"/>
              <a:ext cx="358560" cy="46080"/>
            </p14:xfrm>
          </p:contentPart>
        </mc:Choice>
        <mc:Fallback>
          <p:pic>
            <p:nvPicPr>
              <p:cNvPr id="6" name="Tinta 5"/>
              <p:cNvPicPr/>
              <p:nvPr/>
            </p:nvPicPr>
            <p:blipFill>
              <a:blip r:embed="rId13"/>
              <a:stretch>
                <a:fillRect/>
              </a:stretch>
            </p:blipFill>
            <p:spPr>
              <a:xfrm>
                <a:off x="2643480" y="4180680"/>
                <a:ext cx="39024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7" name="Tinta 6"/>
              <p14:cNvContentPartPr/>
              <p14:nvPr/>
            </p14:nvContentPartPr>
            <p14:xfrm>
              <a:off x="6690240" y="5120640"/>
              <a:ext cx="594720" cy="46080"/>
            </p14:xfrm>
          </p:contentPart>
        </mc:Choice>
        <mc:Fallback>
          <p:pic>
            <p:nvPicPr>
              <p:cNvPr id="7" name="Tinta 6"/>
              <p:cNvPicPr/>
              <p:nvPr/>
            </p:nvPicPr>
            <p:blipFill>
              <a:blip r:embed="rId15"/>
              <a:stretch>
                <a:fillRect/>
              </a:stretch>
            </p:blipFill>
            <p:spPr>
              <a:xfrm>
                <a:off x="6674400" y="5057280"/>
                <a:ext cx="62640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8" name="Tinta 7"/>
              <p14:cNvContentPartPr/>
              <p14:nvPr/>
            </p14:nvContentPartPr>
            <p14:xfrm>
              <a:off x="6888240" y="4350960"/>
              <a:ext cx="411840" cy="38520"/>
            </p14:xfrm>
          </p:contentPart>
        </mc:Choice>
        <mc:Fallback>
          <p:pic>
            <p:nvPicPr>
              <p:cNvPr id="8" name="Tinta 7"/>
              <p:cNvPicPr/>
              <p:nvPr/>
            </p:nvPicPr>
            <p:blipFill>
              <a:blip r:embed="rId17"/>
              <a:stretch>
                <a:fillRect/>
              </a:stretch>
            </p:blipFill>
            <p:spPr>
              <a:xfrm>
                <a:off x="6872400" y="4287600"/>
                <a:ext cx="44352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9" name="Tinta 8"/>
              <p14:cNvContentPartPr/>
              <p14:nvPr/>
            </p14:nvContentPartPr>
            <p14:xfrm>
              <a:off x="6652080" y="2781360"/>
              <a:ext cx="427320" cy="30960"/>
            </p14:xfrm>
          </p:contentPart>
        </mc:Choice>
        <mc:Fallback>
          <p:pic>
            <p:nvPicPr>
              <p:cNvPr id="9" name="Tinta 8"/>
              <p:cNvPicPr/>
              <p:nvPr/>
            </p:nvPicPr>
            <p:blipFill>
              <a:blip r:embed="rId19"/>
              <a:stretch>
                <a:fillRect/>
              </a:stretch>
            </p:blipFill>
            <p:spPr>
              <a:xfrm>
                <a:off x="6636240" y="2717640"/>
                <a:ext cx="45900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0" name="Tinta 9"/>
              <p14:cNvContentPartPr/>
              <p14:nvPr/>
            </p14:nvContentPartPr>
            <p14:xfrm>
              <a:off x="2262960" y="2286000"/>
              <a:ext cx="4854240" cy="549000"/>
            </p14:xfrm>
          </p:contentPart>
        </mc:Choice>
        <mc:Fallback>
          <p:pic>
            <p:nvPicPr>
              <p:cNvPr id="10" name="Tinta 9"/>
              <p:cNvPicPr/>
              <p:nvPr/>
            </p:nvPicPr>
            <p:blipFill>
              <a:blip r:embed="rId21"/>
              <a:stretch>
                <a:fillRect/>
              </a:stretch>
            </p:blipFill>
            <p:spPr>
              <a:xfrm>
                <a:off x="2247120" y="2222640"/>
                <a:ext cx="4885920" cy="6757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1" name="Tinta 10"/>
              <p14:cNvContentPartPr/>
              <p14:nvPr/>
            </p14:nvContentPartPr>
            <p14:xfrm>
              <a:off x="2644200" y="5196960"/>
              <a:ext cx="3543480" cy="350640"/>
            </p14:xfrm>
          </p:contentPart>
        </mc:Choice>
        <mc:Fallback>
          <p:pic>
            <p:nvPicPr>
              <p:cNvPr id="11" name="Tinta 10"/>
              <p:cNvPicPr/>
              <p:nvPr/>
            </p:nvPicPr>
            <p:blipFill>
              <a:blip r:embed="rId23"/>
              <a:stretch>
                <a:fillRect/>
              </a:stretch>
            </p:blipFill>
            <p:spPr>
              <a:xfrm>
                <a:off x="2628000" y="5133240"/>
                <a:ext cx="3575520" cy="4780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2" name="Tinta 11"/>
              <p14:cNvContentPartPr/>
              <p14:nvPr/>
            </p14:nvContentPartPr>
            <p14:xfrm>
              <a:off x="6035040" y="5219640"/>
              <a:ext cx="228960" cy="221400"/>
            </p14:xfrm>
          </p:contentPart>
        </mc:Choice>
        <mc:Fallback>
          <p:pic>
            <p:nvPicPr>
              <p:cNvPr id="12" name="Tinta 11"/>
              <p:cNvPicPr/>
              <p:nvPr/>
            </p:nvPicPr>
            <p:blipFill>
              <a:blip r:embed="rId25"/>
              <a:stretch>
                <a:fillRect/>
              </a:stretch>
            </p:blipFill>
            <p:spPr>
              <a:xfrm>
                <a:off x="6019200" y="5156280"/>
                <a:ext cx="260640" cy="348120"/>
              </a:xfrm>
              <a:prstGeom prst="rect">
                <a:avLst/>
              </a:prstGeom>
            </p:spPr>
          </p:pic>
        </mc:Fallback>
      </mc:AlternateContent>
    </p:spTree>
    <p:extLst>
      <p:ext uri="{BB962C8B-B14F-4D97-AF65-F5344CB8AC3E}">
        <p14:creationId xmlns:p14="http://schemas.microsoft.com/office/powerpoint/2010/main" val="21276379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Gráfico 3"/>
          <p:cNvGraphicFramePr>
            <a:graphicFrameLocks/>
          </p:cNvGraphicFramePr>
          <p:nvPr>
            <p:extLst>
              <p:ext uri="{D42A27DB-BD31-4B8C-83A1-F6EECF244321}">
                <p14:modId xmlns:p14="http://schemas.microsoft.com/office/powerpoint/2010/main" val="2567455931"/>
              </p:ext>
            </p:extLst>
          </p:nvPr>
        </p:nvGraphicFramePr>
        <p:xfrm>
          <a:off x="971600" y="938233"/>
          <a:ext cx="7488832" cy="5011047"/>
        </p:xfrm>
        <a:graphic>
          <a:graphicData uri="http://schemas.openxmlformats.org/drawingml/2006/chart">
            <c:chart xmlns:c="http://schemas.openxmlformats.org/drawingml/2006/chart" xmlns:r="http://schemas.openxmlformats.org/officeDocument/2006/relationships" r:id="rId5"/>
          </a:graphicData>
        </a:graphic>
      </p:graphicFrame>
      <p:sp>
        <p:nvSpPr>
          <p:cNvPr id="5" name="CaixaDeTexto 4"/>
          <p:cNvSpPr txBox="1"/>
          <p:nvPr/>
        </p:nvSpPr>
        <p:spPr>
          <a:xfrm>
            <a:off x="809818" y="156884"/>
            <a:ext cx="7776864" cy="1877437"/>
          </a:xfrm>
          <a:prstGeom prst="rect">
            <a:avLst/>
          </a:prstGeom>
          <a:noFill/>
        </p:spPr>
        <p:txBody>
          <a:bodyPr wrap="square" rtlCol="0">
            <a:spAutoFit/>
          </a:bodyPr>
          <a:lstStyle/>
          <a:p>
            <a:pPr algn="ctr"/>
            <a:r>
              <a:rPr lang="pt-BR" sz="3200" b="1" i="1" spc="-113" dirty="0" smtClean="0">
                <a:solidFill>
                  <a:schemeClr val="tx1">
                    <a:lumMod val="50000"/>
                  </a:schemeClr>
                </a:solidFill>
                <a:latin typeface="Calibri" panose="020F0502020204030204" pitchFamily="34" charset="0"/>
                <a:cs typeface="Calibri" panose="020F0502020204030204" pitchFamily="34" charset="0"/>
              </a:rPr>
              <a:t>Milho Silagem - Safra </a:t>
            </a:r>
            <a:r>
              <a:rPr lang="pt-BR" sz="3200" b="1" i="1" spc="-113" dirty="0" err="1" smtClean="0">
                <a:solidFill>
                  <a:schemeClr val="tx1">
                    <a:lumMod val="50000"/>
                  </a:schemeClr>
                </a:solidFill>
                <a:latin typeface="Calibri" panose="020F0502020204030204" pitchFamily="34" charset="0"/>
                <a:cs typeface="Calibri" panose="020F0502020204030204" pitchFamily="34" charset="0"/>
              </a:rPr>
              <a:t>vs</a:t>
            </a:r>
            <a:r>
              <a:rPr lang="pt-BR" sz="3200" b="1" i="1" spc="-113" dirty="0" smtClean="0">
                <a:solidFill>
                  <a:schemeClr val="tx1">
                    <a:lumMod val="50000"/>
                  </a:schemeClr>
                </a:solidFill>
                <a:latin typeface="Calibri" panose="020F0502020204030204" pitchFamily="34" charset="0"/>
                <a:cs typeface="Calibri" panose="020F0502020204030204" pitchFamily="34" charset="0"/>
              </a:rPr>
              <a:t> Safrinha</a:t>
            </a:r>
          </a:p>
          <a:p>
            <a:pPr algn="ctr"/>
            <a:r>
              <a:rPr lang="pt-BR" sz="2000" b="1" i="1" spc="-113" dirty="0" smtClean="0">
                <a:solidFill>
                  <a:schemeClr val="tx1">
                    <a:lumMod val="50000"/>
                  </a:schemeClr>
                </a:solidFill>
                <a:latin typeface="Calibri" panose="020F0502020204030204" pitchFamily="34" charset="0"/>
                <a:cs typeface="Calibri" panose="020F0502020204030204" pitchFamily="34" charset="0"/>
              </a:rPr>
              <a:t>Guarapuava – PR  - Guia da Forragem (</a:t>
            </a:r>
            <a:r>
              <a:rPr lang="pt-BR" sz="2000" b="1" i="1" spc="-113" dirty="0" err="1" smtClean="0">
                <a:solidFill>
                  <a:schemeClr val="tx1">
                    <a:lumMod val="50000"/>
                  </a:schemeClr>
                </a:solidFill>
                <a:latin typeface="Calibri" panose="020F0502020204030204" pitchFamily="34" charset="0"/>
                <a:cs typeface="Calibri" panose="020F0502020204030204" pitchFamily="34" charset="0"/>
              </a:rPr>
              <a:t>Esalqlab</a:t>
            </a:r>
            <a:r>
              <a:rPr lang="pt-BR" sz="2000" b="1" i="1" spc="-113" dirty="0" smtClean="0">
                <a:solidFill>
                  <a:schemeClr val="tx1">
                    <a:lumMod val="50000"/>
                  </a:schemeClr>
                </a:solidFill>
                <a:latin typeface="Calibri" panose="020F0502020204030204" pitchFamily="34" charset="0"/>
                <a:cs typeface="Calibri" panose="020F0502020204030204" pitchFamily="34" charset="0"/>
              </a:rPr>
              <a:t> &amp; G12) – 2019/2020</a:t>
            </a:r>
          </a:p>
          <a:p>
            <a:pPr algn="ctr"/>
            <a:endParaRPr lang="pt-BR" sz="3200" b="1" dirty="0"/>
          </a:p>
          <a:p>
            <a:pPr algn="ctr"/>
            <a:endParaRPr lang="pt-BR" sz="3200" b="1" dirty="0"/>
          </a:p>
        </p:txBody>
      </p:sp>
      <p:cxnSp>
        <p:nvCxnSpPr>
          <p:cNvPr id="3" name="Conector reto 2"/>
          <p:cNvCxnSpPr/>
          <p:nvPr/>
        </p:nvCxnSpPr>
        <p:spPr>
          <a:xfrm>
            <a:off x="1907704" y="4653136"/>
            <a:ext cx="3240360" cy="0"/>
          </a:xfrm>
          <a:prstGeom prst="line">
            <a:avLst/>
          </a:prstGeom>
          <a:ln w="28575">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8" name="Conector reto 7"/>
          <p:cNvCxnSpPr/>
          <p:nvPr/>
        </p:nvCxnSpPr>
        <p:spPr>
          <a:xfrm>
            <a:off x="4427984" y="3789040"/>
            <a:ext cx="3240360"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6">
            <p14:nvContentPartPr>
              <p14:cNvPr id="2" name="Tinta 1"/>
              <p14:cNvContentPartPr/>
              <p14:nvPr/>
            </p14:nvContentPartPr>
            <p14:xfrm>
              <a:off x="6164640" y="1028880"/>
              <a:ext cx="388800" cy="7920"/>
            </p14:xfrm>
          </p:contentPart>
        </mc:Choice>
        <mc:Fallback>
          <p:pic>
            <p:nvPicPr>
              <p:cNvPr id="2" name="Tinta 1"/>
              <p:cNvPicPr/>
              <p:nvPr/>
            </p:nvPicPr>
            <p:blipFill>
              <a:blip r:embed="rId7"/>
              <a:stretch>
                <a:fillRect/>
              </a:stretch>
            </p:blipFill>
            <p:spPr>
              <a:xfrm>
                <a:off x="6148440" y="965160"/>
                <a:ext cx="42084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6" name="Tinta 5"/>
              <p14:cNvContentPartPr/>
              <p14:nvPr/>
            </p14:nvContentPartPr>
            <p14:xfrm>
              <a:off x="1653480" y="3009960"/>
              <a:ext cx="358560" cy="221400"/>
            </p14:xfrm>
          </p:contentPart>
        </mc:Choice>
        <mc:Fallback>
          <p:pic>
            <p:nvPicPr>
              <p:cNvPr id="6" name="Tinta 5"/>
              <p:cNvPicPr/>
              <p:nvPr/>
            </p:nvPicPr>
            <p:blipFill>
              <a:blip r:embed="rId9"/>
              <a:stretch>
                <a:fillRect/>
              </a:stretch>
            </p:blipFill>
            <p:spPr>
              <a:xfrm>
                <a:off x="1637640" y="2946240"/>
                <a:ext cx="390240" cy="3484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Tinta 6"/>
              <p14:cNvContentPartPr/>
              <p14:nvPr/>
            </p14:nvContentPartPr>
            <p14:xfrm>
              <a:off x="1714320" y="5897880"/>
              <a:ext cx="312840" cy="23400"/>
            </p14:xfrm>
          </p:contentPart>
        </mc:Choice>
        <mc:Fallback>
          <p:pic>
            <p:nvPicPr>
              <p:cNvPr id="7" name="Tinta 6"/>
              <p:cNvPicPr/>
              <p:nvPr/>
            </p:nvPicPr>
            <p:blipFill>
              <a:blip r:embed="rId11"/>
              <a:stretch>
                <a:fillRect/>
              </a:stretch>
            </p:blipFill>
            <p:spPr>
              <a:xfrm>
                <a:off x="1698480" y="5834520"/>
                <a:ext cx="34452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Tinta 8"/>
              <p14:cNvContentPartPr/>
              <p14:nvPr/>
            </p14:nvContentPartPr>
            <p14:xfrm>
              <a:off x="7399080" y="1386720"/>
              <a:ext cx="320400" cy="297720"/>
            </p14:xfrm>
          </p:contentPart>
        </mc:Choice>
        <mc:Fallback>
          <p:pic>
            <p:nvPicPr>
              <p:cNvPr id="9" name="Tinta 8"/>
              <p:cNvPicPr/>
              <p:nvPr/>
            </p:nvPicPr>
            <p:blipFill>
              <a:blip r:embed="rId13"/>
              <a:stretch>
                <a:fillRect/>
              </a:stretch>
            </p:blipFill>
            <p:spPr>
              <a:xfrm>
                <a:off x="7382880" y="1323360"/>
                <a:ext cx="352440" cy="4244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0" name="Tinta 9"/>
              <p14:cNvContentPartPr/>
              <p14:nvPr/>
            </p14:nvContentPartPr>
            <p14:xfrm>
              <a:off x="7444800" y="5890320"/>
              <a:ext cx="312480" cy="30960"/>
            </p14:xfrm>
          </p:contentPart>
        </mc:Choice>
        <mc:Fallback>
          <p:pic>
            <p:nvPicPr>
              <p:cNvPr id="10" name="Tinta 9"/>
              <p:cNvPicPr/>
              <p:nvPr/>
            </p:nvPicPr>
            <p:blipFill>
              <a:blip r:embed="rId15"/>
              <a:stretch>
                <a:fillRect/>
              </a:stretch>
            </p:blipFill>
            <p:spPr>
              <a:xfrm>
                <a:off x="7428600" y="5826600"/>
                <a:ext cx="34452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1" name="Tinta 10"/>
              <p14:cNvContentPartPr/>
              <p14:nvPr/>
            </p14:nvContentPartPr>
            <p14:xfrm>
              <a:off x="1904760" y="5913000"/>
              <a:ext cx="2964600" cy="617760"/>
            </p14:xfrm>
          </p:contentPart>
        </mc:Choice>
        <mc:Fallback>
          <p:pic>
            <p:nvPicPr>
              <p:cNvPr id="11" name="Tinta 10"/>
              <p:cNvPicPr/>
              <p:nvPr/>
            </p:nvPicPr>
            <p:blipFill>
              <a:blip r:embed="rId17"/>
              <a:stretch>
                <a:fillRect/>
              </a:stretch>
            </p:blipFill>
            <p:spPr>
              <a:xfrm>
                <a:off x="1888920" y="5849640"/>
                <a:ext cx="2996280" cy="74448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2" name="Tinta 11"/>
              <p14:cNvContentPartPr/>
              <p14:nvPr/>
            </p14:nvContentPartPr>
            <p14:xfrm>
              <a:off x="5257800" y="5989320"/>
              <a:ext cx="2377800" cy="442440"/>
            </p14:xfrm>
          </p:contentPart>
        </mc:Choice>
        <mc:Fallback>
          <p:pic>
            <p:nvPicPr>
              <p:cNvPr id="12" name="Tinta 11"/>
              <p:cNvPicPr/>
              <p:nvPr/>
            </p:nvPicPr>
            <p:blipFill>
              <a:blip r:embed="rId19"/>
              <a:stretch>
                <a:fillRect/>
              </a:stretch>
            </p:blipFill>
            <p:spPr>
              <a:xfrm>
                <a:off x="5241960" y="5925960"/>
                <a:ext cx="2409480" cy="5691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3" name="Tinta 12"/>
              <p14:cNvContentPartPr/>
              <p14:nvPr/>
            </p14:nvContentPartPr>
            <p14:xfrm>
              <a:off x="4838760" y="1211760"/>
              <a:ext cx="7920" cy="76320"/>
            </p14:xfrm>
          </p:contentPart>
        </mc:Choice>
        <mc:Fallback>
          <p:pic>
            <p:nvPicPr>
              <p:cNvPr id="13" name="Tinta 12"/>
              <p:cNvPicPr/>
              <p:nvPr/>
            </p:nvPicPr>
            <p:blipFill>
              <a:blip r:embed="rId21"/>
              <a:stretch>
                <a:fillRect/>
              </a:stretch>
            </p:blipFill>
            <p:spPr>
              <a:xfrm>
                <a:off x="4822560" y="1148040"/>
                <a:ext cx="39960" cy="2037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4" name="Tinta 13"/>
              <p14:cNvContentPartPr/>
              <p14:nvPr/>
            </p14:nvContentPartPr>
            <p14:xfrm>
              <a:off x="4823280" y="1554480"/>
              <a:ext cx="30960" cy="175680"/>
            </p14:xfrm>
          </p:contentPart>
        </mc:Choice>
        <mc:Fallback>
          <p:pic>
            <p:nvPicPr>
              <p:cNvPr id="14" name="Tinta 13"/>
              <p:cNvPicPr/>
              <p:nvPr/>
            </p:nvPicPr>
            <p:blipFill>
              <a:blip r:embed="rId23"/>
              <a:stretch>
                <a:fillRect/>
              </a:stretch>
            </p:blipFill>
            <p:spPr>
              <a:xfrm>
                <a:off x="4807440" y="1491120"/>
                <a:ext cx="62640" cy="3024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5" name="Tinta 14"/>
              <p14:cNvContentPartPr/>
              <p14:nvPr/>
            </p14:nvContentPartPr>
            <p14:xfrm>
              <a:off x="4815720" y="2163960"/>
              <a:ext cx="23400" cy="221400"/>
            </p14:xfrm>
          </p:contentPart>
        </mc:Choice>
        <mc:Fallback>
          <p:pic>
            <p:nvPicPr>
              <p:cNvPr id="15" name="Tinta 14"/>
              <p:cNvPicPr/>
              <p:nvPr/>
            </p:nvPicPr>
            <p:blipFill>
              <a:blip r:embed="rId25"/>
              <a:stretch>
                <a:fillRect/>
              </a:stretch>
            </p:blipFill>
            <p:spPr>
              <a:xfrm>
                <a:off x="4799880" y="2100600"/>
                <a:ext cx="55080" cy="3484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6" name="Tinta 15"/>
              <p14:cNvContentPartPr/>
              <p14:nvPr/>
            </p14:nvContentPartPr>
            <p14:xfrm>
              <a:off x="4815720" y="3009960"/>
              <a:ext cx="15480" cy="267120"/>
            </p14:xfrm>
          </p:contentPart>
        </mc:Choice>
        <mc:Fallback>
          <p:pic>
            <p:nvPicPr>
              <p:cNvPr id="16" name="Tinta 15"/>
              <p:cNvPicPr/>
              <p:nvPr/>
            </p:nvPicPr>
            <p:blipFill>
              <a:blip r:embed="rId27"/>
              <a:stretch>
                <a:fillRect/>
              </a:stretch>
            </p:blipFill>
            <p:spPr>
              <a:xfrm>
                <a:off x="4799880" y="2946240"/>
                <a:ext cx="47160" cy="39420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9" name="Tinta 18"/>
              <p14:cNvContentPartPr/>
              <p14:nvPr/>
            </p14:nvContentPartPr>
            <p14:xfrm>
              <a:off x="4808160" y="3749040"/>
              <a:ext cx="7920" cy="99360"/>
            </p14:xfrm>
          </p:contentPart>
        </mc:Choice>
        <mc:Fallback>
          <p:pic>
            <p:nvPicPr>
              <p:cNvPr id="19" name="Tinta 18"/>
              <p:cNvPicPr/>
              <p:nvPr/>
            </p:nvPicPr>
            <p:blipFill>
              <a:blip r:embed="rId29"/>
              <a:stretch>
                <a:fillRect/>
              </a:stretch>
            </p:blipFill>
            <p:spPr>
              <a:xfrm>
                <a:off x="4792320" y="3685680"/>
                <a:ext cx="3960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0" name="Tinta 19"/>
              <p14:cNvContentPartPr/>
              <p14:nvPr/>
            </p14:nvContentPartPr>
            <p14:xfrm>
              <a:off x="4823280" y="4335840"/>
              <a:ext cx="360" cy="129960"/>
            </p14:xfrm>
          </p:contentPart>
        </mc:Choice>
        <mc:Fallback>
          <p:pic>
            <p:nvPicPr>
              <p:cNvPr id="20" name="Tinta 19"/>
              <p:cNvPicPr/>
              <p:nvPr/>
            </p:nvPicPr>
            <p:blipFill>
              <a:blip r:embed="rId31"/>
              <a:stretch>
                <a:fillRect/>
              </a:stretch>
            </p:blipFill>
            <p:spPr>
              <a:xfrm>
                <a:off x="4807440" y="4272120"/>
                <a:ext cx="3204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1" name="Tinta 20"/>
              <p14:cNvContentPartPr/>
              <p14:nvPr/>
            </p14:nvContentPartPr>
            <p14:xfrm>
              <a:off x="4808160" y="4968360"/>
              <a:ext cx="15480" cy="122040"/>
            </p14:xfrm>
          </p:contentPart>
        </mc:Choice>
        <mc:Fallback>
          <p:pic>
            <p:nvPicPr>
              <p:cNvPr id="21" name="Tinta 20"/>
              <p:cNvPicPr/>
              <p:nvPr/>
            </p:nvPicPr>
            <p:blipFill>
              <a:blip r:embed="rId33"/>
              <a:stretch>
                <a:fillRect/>
              </a:stretch>
            </p:blipFill>
            <p:spPr>
              <a:xfrm>
                <a:off x="4792320" y="4904640"/>
                <a:ext cx="4716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2" name="Tinta 21"/>
              <p14:cNvContentPartPr/>
              <p14:nvPr/>
            </p14:nvContentPartPr>
            <p14:xfrm>
              <a:off x="6355080" y="5760720"/>
              <a:ext cx="38520" cy="434880"/>
            </p14:xfrm>
          </p:contentPart>
        </mc:Choice>
        <mc:Fallback>
          <p:pic>
            <p:nvPicPr>
              <p:cNvPr id="22" name="Tinta 21"/>
              <p:cNvPicPr/>
              <p:nvPr/>
            </p:nvPicPr>
            <p:blipFill>
              <a:blip r:embed="rId35"/>
              <a:stretch>
                <a:fillRect/>
              </a:stretch>
            </p:blipFill>
            <p:spPr>
              <a:xfrm>
                <a:off x="6339240" y="5697360"/>
                <a:ext cx="70200" cy="5616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3" name="Tinta 22"/>
              <p14:cNvContentPartPr/>
              <p14:nvPr/>
            </p14:nvContentPartPr>
            <p14:xfrm>
              <a:off x="6187320" y="5920920"/>
              <a:ext cx="389160" cy="360"/>
            </p14:xfrm>
          </p:contentPart>
        </mc:Choice>
        <mc:Fallback>
          <p:pic>
            <p:nvPicPr>
              <p:cNvPr id="23" name="Tinta 22"/>
              <p:cNvPicPr/>
              <p:nvPr/>
            </p:nvPicPr>
            <p:blipFill>
              <a:blip r:embed="rId37"/>
              <a:stretch>
                <a:fillRect/>
              </a:stretch>
            </p:blipFill>
            <p:spPr>
              <a:xfrm>
                <a:off x="6171480" y="5857200"/>
                <a:ext cx="4208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4" name="Tinta 23"/>
              <p14:cNvContentPartPr/>
              <p14:nvPr/>
            </p14:nvContentPartPr>
            <p14:xfrm>
              <a:off x="3055680" y="6042600"/>
              <a:ext cx="510840" cy="360"/>
            </p14:xfrm>
          </p:contentPart>
        </mc:Choice>
        <mc:Fallback>
          <p:pic>
            <p:nvPicPr>
              <p:cNvPr id="24" name="Tinta 23"/>
              <p:cNvPicPr/>
              <p:nvPr/>
            </p:nvPicPr>
            <p:blipFill>
              <a:blip r:embed="rId39"/>
              <a:stretch>
                <a:fillRect/>
              </a:stretch>
            </p:blipFill>
            <p:spPr>
              <a:xfrm>
                <a:off x="3039480" y="5979240"/>
                <a:ext cx="54288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5" name="Tinta 24"/>
              <p14:cNvContentPartPr/>
              <p14:nvPr/>
            </p14:nvContentPartPr>
            <p14:xfrm>
              <a:off x="2811600" y="4084200"/>
              <a:ext cx="793080" cy="54000"/>
            </p14:xfrm>
          </p:contentPart>
        </mc:Choice>
        <mc:Fallback>
          <p:pic>
            <p:nvPicPr>
              <p:cNvPr id="25" name="Tinta 24"/>
              <p:cNvPicPr/>
              <p:nvPr/>
            </p:nvPicPr>
            <p:blipFill>
              <a:blip r:embed="rId41"/>
              <a:stretch>
                <a:fillRect/>
              </a:stretch>
            </p:blipFill>
            <p:spPr>
              <a:xfrm>
                <a:off x="2795760" y="4020840"/>
                <a:ext cx="82476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6" name="Tinta 25"/>
              <p14:cNvContentPartPr/>
              <p14:nvPr/>
            </p14:nvContentPartPr>
            <p14:xfrm>
              <a:off x="6423480" y="3261240"/>
              <a:ext cx="360" cy="274680"/>
            </p14:xfrm>
          </p:contentPart>
        </mc:Choice>
        <mc:Fallback>
          <p:pic>
            <p:nvPicPr>
              <p:cNvPr id="26" name="Tinta 25"/>
              <p:cNvPicPr/>
              <p:nvPr/>
            </p:nvPicPr>
            <p:blipFill>
              <a:blip r:embed="rId43"/>
              <a:stretch>
                <a:fillRect/>
              </a:stretch>
            </p:blipFill>
            <p:spPr>
              <a:xfrm>
                <a:off x="6407640" y="3197880"/>
                <a:ext cx="32040" cy="40176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7" name="Tinta 26"/>
              <p14:cNvContentPartPr/>
              <p14:nvPr/>
            </p14:nvContentPartPr>
            <p14:xfrm>
              <a:off x="6134040" y="3375720"/>
              <a:ext cx="609840" cy="15480"/>
            </p14:xfrm>
          </p:contentPart>
        </mc:Choice>
        <mc:Fallback>
          <p:pic>
            <p:nvPicPr>
              <p:cNvPr id="27" name="Tinta 26"/>
              <p:cNvPicPr/>
              <p:nvPr/>
            </p:nvPicPr>
            <p:blipFill>
              <a:blip r:embed="rId45"/>
              <a:stretch>
                <a:fillRect/>
              </a:stretch>
            </p:blipFill>
            <p:spPr>
              <a:xfrm>
                <a:off x="6118200" y="3312000"/>
                <a:ext cx="64152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28" name="Tinta 27"/>
              <p14:cNvContentPartPr/>
              <p14:nvPr/>
            </p14:nvContentPartPr>
            <p14:xfrm>
              <a:off x="6393240" y="3215520"/>
              <a:ext cx="360" cy="360"/>
            </p14:xfrm>
          </p:contentPart>
        </mc:Choice>
        <mc:Fallback>
          <p:pic>
            <p:nvPicPr>
              <p:cNvPr id="28" name="Tinta 27"/>
              <p:cNvPicPr/>
              <p:nvPr/>
            </p:nvPicPr>
            <p:blipFill>
              <a:blip r:embed="rId47"/>
              <a:stretch>
                <a:fillRect/>
              </a:stretch>
            </p:blipFill>
            <p:spPr>
              <a:xfrm>
                <a:off x="6377040" y="3152160"/>
                <a:ext cx="3240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29" name="Tinta 28"/>
              <p14:cNvContentPartPr/>
              <p14:nvPr/>
            </p14:nvContentPartPr>
            <p14:xfrm>
              <a:off x="6393240" y="3200400"/>
              <a:ext cx="30600" cy="351000"/>
            </p14:xfrm>
          </p:contentPart>
        </mc:Choice>
        <mc:Fallback>
          <p:pic>
            <p:nvPicPr>
              <p:cNvPr id="29" name="Tinta 28"/>
              <p:cNvPicPr/>
              <p:nvPr/>
            </p:nvPicPr>
            <p:blipFill>
              <a:blip r:embed="rId49"/>
              <a:stretch>
                <a:fillRect/>
              </a:stretch>
            </p:blipFill>
            <p:spPr>
              <a:xfrm>
                <a:off x="6377040" y="3137040"/>
                <a:ext cx="62640" cy="4777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0" name="Tinta 29"/>
              <p14:cNvContentPartPr/>
              <p14:nvPr/>
            </p14:nvContentPartPr>
            <p14:xfrm>
              <a:off x="3253680" y="1188720"/>
              <a:ext cx="360" cy="442440"/>
            </p14:xfrm>
          </p:contentPart>
        </mc:Choice>
        <mc:Fallback>
          <p:pic>
            <p:nvPicPr>
              <p:cNvPr id="30" name="Tinta 29"/>
              <p:cNvPicPr/>
              <p:nvPr/>
            </p:nvPicPr>
            <p:blipFill>
              <a:blip r:embed="rId51"/>
              <a:stretch>
                <a:fillRect/>
              </a:stretch>
            </p:blipFill>
            <p:spPr>
              <a:xfrm>
                <a:off x="3237840" y="1125360"/>
                <a:ext cx="32040" cy="56916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1" name="Tinta 30"/>
              <p14:cNvContentPartPr/>
              <p14:nvPr/>
            </p14:nvContentPartPr>
            <p14:xfrm>
              <a:off x="3124080" y="1402200"/>
              <a:ext cx="320400" cy="15480"/>
            </p14:xfrm>
          </p:contentPart>
        </mc:Choice>
        <mc:Fallback>
          <p:pic>
            <p:nvPicPr>
              <p:cNvPr id="31" name="Tinta 30"/>
              <p:cNvPicPr/>
              <p:nvPr/>
            </p:nvPicPr>
            <p:blipFill>
              <a:blip r:embed="rId53"/>
              <a:stretch>
                <a:fillRect/>
              </a:stretch>
            </p:blipFill>
            <p:spPr>
              <a:xfrm>
                <a:off x="3108240" y="1338480"/>
                <a:ext cx="35208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32" name="Tinta 31"/>
              <p14:cNvContentPartPr/>
              <p14:nvPr/>
            </p14:nvContentPartPr>
            <p14:xfrm>
              <a:off x="6156720" y="1371600"/>
              <a:ext cx="427320" cy="360"/>
            </p14:xfrm>
          </p:contentPart>
        </mc:Choice>
        <mc:Fallback>
          <p:pic>
            <p:nvPicPr>
              <p:cNvPr id="32" name="Tinta 31"/>
              <p:cNvPicPr/>
              <p:nvPr/>
            </p:nvPicPr>
            <p:blipFill>
              <a:blip r:embed="rId55"/>
              <a:stretch>
                <a:fillRect/>
              </a:stretch>
            </p:blipFill>
            <p:spPr>
              <a:xfrm>
                <a:off x="6140880" y="1308240"/>
                <a:ext cx="459000" cy="127080"/>
              </a:xfrm>
              <a:prstGeom prst="rect">
                <a:avLst/>
              </a:prstGeom>
            </p:spPr>
          </p:pic>
        </mc:Fallback>
      </mc:AlternateContent>
    </p:spTree>
    <p:extLst>
      <p:ext uri="{BB962C8B-B14F-4D97-AF65-F5344CB8AC3E}">
        <p14:creationId xmlns:p14="http://schemas.microsoft.com/office/powerpoint/2010/main" val="10686230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Gráfico 3"/>
          <p:cNvGraphicFramePr>
            <a:graphicFrameLocks/>
          </p:cNvGraphicFramePr>
          <p:nvPr>
            <p:extLst>
              <p:ext uri="{D42A27DB-BD31-4B8C-83A1-F6EECF244321}">
                <p14:modId xmlns:p14="http://schemas.microsoft.com/office/powerpoint/2010/main" val="2393107818"/>
              </p:ext>
            </p:extLst>
          </p:nvPr>
        </p:nvGraphicFramePr>
        <p:xfrm>
          <a:off x="971600" y="1202656"/>
          <a:ext cx="7488832" cy="5040560"/>
        </p:xfrm>
        <a:graphic>
          <a:graphicData uri="http://schemas.openxmlformats.org/drawingml/2006/chart">
            <c:chart xmlns:c="http://schemas.openxmlformats.org/drawingml/2006/chart" xmlns:r="http://schemas.openxmlformats.org/officeDocument/2006/relationships" r:id="rId5"/>
          </a:graphicData>
        </a:graphic>
      </p:graphicFrame>
      <p:sp>
        <p:nvSpPr>
          <p:cNvPr id="5" name="CaixaDeTexto 4"/>
          <p:cNvSpPr txBox="1"/>
          <p:nvPr/>
        </p:nvSpPr>
        <p:spPr>
          <a:xfrm>
            <a:off x="971600" y="156884"/>
            <a:ext cx="7776864" cy="1877437"/>
          </a:xfrm>
          <a:prstGeom prst="rect">
            <a:avLst/>
          </a:prstGeom>
          <a:noFill/>
        </p:spPr>
        <p:txBody>
          <a:bodyPr wrap="square" rtlCol="0">
            <a:spAutoFit/>
          </a:bodyPr>
          <a:lstStyle/>
          <a:p>
            <a:pPr algn="ctr"/>
            <a:r>
              <a:rPr lang="pt-BR" sz="3200" b="1" i="1" spc="-113" dirty="0" smtClean="0">
                <a:solidFill>
                  <a:schemeClr val="tx1">
                    <a:lumMod val="50000"/>
                  </a:schemeClr>
                </a:solidFill>
                <a:latin typeface="Calibri" panose="020F0502020204030204" pitchFamily="34" charset="0"/>
                <a:cs typeface="Calibri" panose="020F0502020204030204" pitchFamily="34" charset="0"/>
              </a:rPr>
              <a:t>Amido + FDN = 72%</a:t>
            </a:r>
          </a:p>
          <a:p>
            <a:pPr algn="ctr"/>
            <a:r>
              <a:rPr lang="pt-BR" sz="2000" b="1" i="1" spc="-113" dirty="0" smtClean="0">
                <a:solidFill>
                  <a:schemeClr val="tx1">
                    <a:lumMod val="50000"/>
                  </a:schemeClr>
                </a:solidFill>
                <a:latin typeface="Calibri" panose="020F0502020204030204" pitchFamily="34" charset="0"/>
                <a:cs typeface="Calibri" panose="020F0502020204030204" pitchFamily="34" charset="0"/>
              </a:rPr>
              <a:t>Guarapuava – PR  - Guia da Forragem (</a:t>
            </a:r>
            <a:r>
              <a:rPr lang="pt-BR" sz="2000" b="1" i="1" spc="-113" dirty="0" err="1" smtClean="0">
                <a:solidFill>
                  <a:schemeClr val="tx1">
                    <a:lumMod val="50000"/>
                  </a:schemeClr>
                </a:solidFill>
                <a:latin typeface="Calibri" panose="020F0502020204030204" pitchFamily="34" charset="0"/>
                <a:cs typeface="Calibri" panose="020F0502020204030204" pitchFamily="34" charset="0"/>
              </a:rPr>
              <a:t>Esalqlab</a:t>
            </a:r>
            <a:r>
              <a:rPr lang="pt-BR" sz="2000" b="1" i="1" spc="-113" dirty="0" smtClean="0">
                <a:solidFill>
                  <a:schemeClr val="tx1">
                    <a:lumMod val="50000"/>
                  </a:schemeClr>
                </a:solidFill>
                <a:latin typeface="Calibri" panose="020F0502020204030204" pitchFamily="34" charset="0"/>
                <a:cs typeface="Calibri" panose="020F0502020204030204" pitchFamily="34" charset="0"/>
              </a:rPr>
              <a:t> &amp; G12) – 2019/2020</a:t>
            </a:r>
          </a:p>
          <a:p>
            <a:pPr algn="ctr"/>
            <a:endParaRPr lang="pt-BR" sz="3200" b="1" dirty="0"/>
          </a:p>
          <a:p>
            <a:pPr algn="ctr"/>
            <a:endParaRPr lang="pt-BR" sz="3200" b="1" dirty="0"/>
          </a:p>
        </p:txBody>
      </p:sp>
      <p:sp>
        <p:nvSpPr>
          <p:cNvPr id="6" name="CaixaDeTexto 1"/>
          <p:cNvSpPr txBox="1"/>
          <p:nvPr/>
        </p:nvSpPr>
        <p:spPr>
          <a:xfrm>
            <a:off x="6660232" y="4725144"/>
            <a:ext cx="792088"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600" b="1" dirty="0" smtClean="0">
                <a:solidFill>
                  <a:schemeClr val="accent2">
                    <a:lumMod val="75000"/>
                  </a:schemeClr>
                </a:solidFill>
              </a:rPr>
              <a:t>Amido</a:t>
            </a:r>
            <a:endParaRPr lang="pt-BR" sz="1600" b="1" dirty="0">
              <a:solidFill>
                <a:schemeClr val="accent2">
                  <a:lumMod val="75000"/>
                </a:schemeClr>
              </a:solidFill>
            </a:endParaRPr>
          </a:p>
        </p:txBody>
      </p:sp>
      <mc:AlternateContent xmlns:mc="http://schemas.openxmlformats.org/markup-compatibility/2006">
        <mc:Choice xmlns:p14="http://schemas.microsoft.com/office/powerpoint/2010/main" Requires="p14">
          <p:contentPart p14:bwMode="auto" r:id="rId6">
            <p14:nvContentPartPr>
              <p14:cNvPr id="2" name="Tinta 1"/>
              <p14:cNvContentPartPr/>
              <p14:nvPr/>
            </p14:nvContentPartPr>
            <p14:xfrm>
              <a:off x="3299400" y="700920"/>
              <a:ext cx="3299760" cy="114840"/>
            </p14:xfrm>
          </p:contentPart>
        </mc:Choice>
        <mc:Fallback>
          <p:pic>
            <p:nvPicPr>
              <p:cNvPr id="2" name="Tinta 1"/>
              <p:cNvPicPr/>
              <p:nvPr/>
            </p:nvPicPr>
            <p:blipFill>
              <a:blip r:embed="rId7"/>
              <a:stretch>
                <a:fillRect/>
              </a:stretch>
            </p:blipFill>
            <p:spPr>
              <a:xfrm>
                <a:off x="3283560" y="637560"/>
                <a:ext cx="3331440" cy="2415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 name="Tinta 2"/>
              <p14:cNvContentPartPr/>
              <p14:nvPr/>
            </p14:nvContentPartPr>
            <p14:xfrm>
              <a:off x="655200" y="1950840"/>
              <a:ext cx="572040" cy="38520"/>
            </p14:xfrm>
          </p:contentPart>
        </mc:Choice>
        <mc:Fallback>
          <p:pic>
            <p:nvPicPr>
              <p:cNvPr id="3" name="Tinta 2"/>
              <p:cNvPicPr/>
              <p:nvPr/>
            </p:nvPicPr>
            <p:blipFill>
              <a:blip r:embed="rId9"/>
              <a:stretch>
                <a:fillRect/>
              </a:stretch>
            </p:blipFill>
            <p:spPr>
              <a:xfrm>
                <a:off x="639360" y="1887120"/>
                <a:ext cx="60372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Tinta 6"/>
              <p14:cNvContentPartPr/>
              <p14:nvPr/>
            </p14:nvContentPartPr>
            <p14:xfrm>
              <a:off x="1044000" y="1760400"/>
              <a:ext cx="274680" cy="510840"/>
            </p14:xfrm>
          </p:contentPart>
        </mc:Choice>
        <mc:Fallback>
          <p:pic>
            <p:nvPicPr>
              <p:cNvPr id="7" name="Tinta 6"/>
              <p:cNvPicPr/>
              <p:nvPr/>
            </p:nvPicPr>
            <p:blipFill>
              <a:blip r:embed="rId11"/>
              <a:stretch>
                <a:fillRect/>
              </a:stretch>
            </p:blipFill>
            <p:spPr>
              <a:xfrm>
                <a:off x="1027800" y="1696680"/>
                <a:ext cx="306720" cy="637920"/>
              </a:xfrm>
              <a:prstGeom prst="rect">
                <a:avLst/>
              </a:prstGeom>
            </p:spPr>
          </p:pic>
        </mc:Fallback>
      </mc:AlternateContent>
    </p:spTree>
    <p:extLst>
      <p:ext uri="{BB962C8B-B14F-4D97-AF65-F5344CB8AC3E}">
        <p14:creationId xmlns:p14="http://schemas.microsoft.com/office/powerpoint/2010/main" val="42219397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Gráfico 18"/>
          <p:cNvGraphicFramePr>
            <a:graphicFrameLocks/>
          </p:cNvGraphicFramePr>
          <p:nvPr>
            <p:extLst>
              <p:ext uri="{D42A27DB-BD31-4B8C-83A1-F6EECF244321}">
                <p14:modId xmlns:p14="http://schemas.microsoft.com/office/powerpoint/2010/main" val="4136958742"/>
              </p:ext>
            </p:extLst>
          </p:nvPr>
        </p:nvGraphicFramePr>
        <p:xfrm>
          <a:off x="829271" y="962910"/>
          <a:ext cx="7416823" cy="4795024"/>
        </p:xfrm>
        <a:graphic>
          <a:graphicData uri="http://schemas.openxmlformats.org/drawingml/2006/chart">
            <c:chart xmlns:c="http://schemas.openxmlformats.org/drawingml/2006/chart" xmlns:r="http://schemas.openxmlformats.org/officeDocument/2006/relationships" r:id="rId5"/>
          </a:graphicData>
        </a:graphic>
      </p:graphicFrame>
      <p:sp>
        <p:nvSpPr>
          <p:cNvPr id="2" name="Retângulo 1"/>
          <p:cNvSpPr/>
          <p:nvPr/>
        </p:nvSpPr>
        <p:spPr>
          <a:xfrm>
            <a:off x="1531408" y="527432"/>
            <a:ext cx="5904656" cy="369332"/>
          </a:xfrm>
          <a:prstGeom prst="rect">
            <a:avLst/>
          </a:prstGeom>
        </p:spPr>
        <p:txBody>
          <a:bodyPr wrap="square">
            <a:spAutoFit/>
          </a:bodyPr>
          <a:lstStyle/>
          <a:p>
            <a:pPr algn="ctr"/>
            <a:r>
              <a:rPr lang="pt-BR" b="1" i="1" spc="-113" dirty="0">
                <a:solidFill>
                  <a:schemeClr val="tx1">
                    <a:lumMod val="50000"/>
                  </a:schemeClr>
                </a:solidFill>
                <a:latin typeface="Calibri" panose="020F0502020204030204" pitchFamily="34" charset="0"/>
                <a:cs typeface="Calibri" panose="020F0502020204030204" pitchFamily="34" charset="0"/>
              </a:rPr>
              <a:t>Guarapuava – PR  - Guia da Forragem (</a:t>
            </a:r>
            <a:r>
              <a:rPr lang="pt-BR" b="1" i="1" spc="-113" dirty="0" err="1">
                <a:solidFill>
                  <a:schemeClr val="tx1">
                    <a:lumMod val="50000"/>
                  </a:schemeClr>
                </a:solidFill>
                <a:latin typeface="Calibri" panose="020F0502020204030204" pitchFamily="34" charset="0"/>
                <a:cs typeface="Calibri" panose="020F0502020204030204" pitchFamily="34" charset="0"/>
              </a:rPr>
              <a:t>Esalqlab</a:t>
            </a:r>
            <a:r>
              <a:rPr lang="pt-BR" b="1" i="1" spc="-113" dirty="0">
                <a:solidFill>
                  <a:schemeClr val="tx1">
                    <a:lumMod val="50000"/>
                  </a:schemeClr>
                </a:solidFill>
                <a:latin typeface="Calibri" panose="020F0502020204030204" pitchFamily="34" charset="0"/>
                <a:cs typeface="Calibri" panose="020F0502020204030204" pitchFamily="34" charset="0"/>
              </a:rPr>
              <a:t> &amp; G12) – 2019/2020</a:t>
            </a:r>
          </a:p>
        </p:txBody>
      </p:sp>
      <mc:AlternateContent xmlns:mc="http://schemas.openxmlformats.org/markup-compatibility/2006">
        <mc:Choice xmlns:p14="http://schemas.microsoft.com/office/powerpoint/2010/main" Requires="p14">
          <p:contentPart p14:bwMode="auto" r:id="rId6">
            <p14:nvContentPartPr>
              <p14:cNvPr id="3" name="Tinta 2"/>
              <p14:cNvContentPartPr/>
              <p14:nvPr/>
            </p14:nvContentPartPr>
            <p14:xfrm>
              <a:off x="4830840" y="1607760"/>
              <a:ext cx="2271240" cy="2111040"/>
            </p14:xfrm>
          </p:contentPart>
        </mc:Choice>
        <mc:Fallback>
          <p:pic>
            <p:nvPicPr>
              <p:cNvPr id="3" name="Tinta 2"/>
              <p:cNvPicPr/>
              <p:nvPr/>
            </p:nvPicPr>
            <p:blipFill>
              <a:blip r:embed="rId7"/>
              <a:stretch>
                <a:fillRect/>
              </a:stretch>
            </p:blipFill>
            <p:spPr>
              <a:xfrm>
                <a:off x="4815000" y="1544400"/>
                <a:ext cx="2302920" cy="22381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Tinta 3"/>
              <p14:cNvContentPartPr/>
              <p14:nvPr/>
            </p14:nvContentPartPr>
            <p14:xfrm>
              <a:off x="7924680" y="4015800"/>
              <a:ext cx="137520" cy="122400"/>
            </p14:xfrm>
          </p:contentPart>
        </mc:Choice>
        <mc:Fallback>
          <p:pic>
            <p:nvPicPr>
              <p:cNvPr id="4" name="Tinta 3"/>
              <p:cNvPicPr/>
              <p:nvPr/>
            </p:nvPicPr>
            <p:blipFill>
              <a:blip r:embed="rId9"/>
              <a:stretch>
                <a:fillRect/>
              </a:stretch>
            </p:blipFill>
            <p:spPr>
              <a:xfrm>
                <a:off x="7908840" y="3952080"/>
                <a:ext cx="16920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 name="Tinta 4"/>
              <p14:cNvContentPartPr/>
              <p14:nvPr/>
            </p14:nvContentPartPr>
            <p14:xfrm>
              <a:off x="2103120" y="2583360"/>
              <a:ext cx="2514960" cy="2126160"/>
            </p14:xfrm>
          </p:contentPart>
        </mc:Choice>
        <mc:Fallback>
          <p:pic>
            <p:nvPicPr>
              <p:cNvPr id="5" name="Tinta 4"/>
              <p:cNvPicPr/>
              <p:nvPr/>
            </p:nvPicPr>
            <p:blipFill>
              <a:blip r:embed="rId11"/>
              <a:stretch>
                <a:fillRect/>
              </a:stretch>
            </p:blipFill>
            <p:spPr>
              <a:xfrm>
                <a:off x="2087280" y="2519640"/>
                <a:ext cx="2546640" cy="22532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6" name="Tinta 5"/>
              <p14:cNvContentPartPr/>
              <p14:nvPr/>
            </p14:nvContentPartPr>
            <p14:xfrm>
              <a:off x="4701600" y="746640"/>
              <a:ext cx="68760" cy="4412520"/>
            </p14:xfrm>
          </p:contentPart>
        </mc:Choice>
        <mc:Fallback>
          <p:pic>
            <p:nvPicPr>
              <p:cNvPr id="6" name="Tinta 5"/>
              <p:cNvPicPr/>
              <p:nvPr/>
            </p:nvPicPr>
            <p:blipFill>
              <a:blip r:embed="rId13"/>
              <a:stretch>
                <a:fillRect/>
              </a:stretch>
            </p:blipFill>
            <p:spPr>
              <a:xfrm>
                <a:off x="4685400" y="683280"/>
                <a:ext cx="100800" cy="45392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7" name="Tinta 6"/>
              <p14:cNvContentPartPr/>
              <p14:nvPr/>
            </p14:nvContentPartPr>
            <p14:xfrm>
              <a:off x="4762440" y="4587120"/>
              <a:ext cx="945360" cy="30960"/>
            </p14:xfrm>
          </p:contentPart>
        </mc:Choice>
        <mc:Fallback>
          <p:pic>
            <p:nvPicPr>
              <p:cNvPr id="7" name="Tinta 6"/>
              <p:cNvPicPr/>
              <p:nvPr/>
            </p:nvPicPr>
            <p:blipFill>
              <a:blip r:embed="rId15"/>
              <a:stretch>
                <a:fillRect/>
              </a:stretch>
            </p:blipFill>
            <p:spPr>
              <a:xfrm>
                <a:off x="4746600" y="4523760"/>
                <a:ext cx="97704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8" name="Tinta 7"/>
              <p14:cNvContentPartPr/>
              <p14:nvPr/>
            </p14:nvContentPartPr>
            <p14:xfrm>
              <a:off x="5608080" y="4442400"/>
              <a:ext cx="351000" cy="236520"/>
            </p14:xfrm>
          </p:contentPart>
        </mc:Choice>
        <mc:Fallback>
          <p:pic>
            <p:nvPicPr>
              <p:cNvPr id="8" name="Tinta 7"/>
              <p:cNvPicPr/>
              <p:nvPr/>
            </p:nvPicPr>
            <p:blipFill>
              <a:blip r:embed="rId17"/>
              <a:stretch>
                <a:fillRect/>
              </a:stretch>
            </p:blipFill>
            <p:spPr>
              <a:xfrm>
                <a:off x="5592240" y="4379040"/>
                <a:ext cx="382680" cy="3636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9" name="Tinta 8"/>
              <p14:cNvContentPartPr/>
              <p14:nvPr/>
            </p14:nvContentPartPr>
            <p14:xfrm>
              <a:off x="3848040" y="5082480"/>
              <a:ext cx="899640" cy="46080"/>
            </p14:xfrm>
          </p:contentPart>
        </mc:Choice>
        <mc:Fallback>
          <p:pic>
            <p:nvPicPr>
              <p:cNvPr id="9" name="Tinta 8"/>
              <p:cNvPicPr/>
              <p:nvPr/>
            </p:nvPicPr>
            <p:blipFill>
              <a:blip r:embed="rId19"/>
              <a:stretch>
                <a:fillRect/>
              </a:stretch>
            </p:blipFill>
            <p:spPr>
              <a:xfrm>
                <a:off x="3832200" y="5019120"/>
                <a:ext cx="93132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0" name="Tinta 9"/>
              <p14:cNvContentPartPr/>
              <p14:nvPr/>
            </p14:nvContentPartPr>
            <p14:xfrm>
              <a:off x="3718440" y="4998600"/>
              <a:ext cx="244080" cy="259560"/>
            </p14:xfrm>
          </p:contentPart>
        </mc:Choice>
        <mc:Fallback>
          <p:pic>
            <p:nvPicPr>
              <p:cNvPr id="10" name="Tinta 9"/>
              <p:cNvPicPr/>
              <p:nvPr/>
            </p:nvPicPr>
            <p:blipFill>
              <a:blip r:embed="rId21"/>
              <a:stretch>
                <a:fillRect/>
              </a:stretch>
            </p:blipFill>
            <p:spPr>
              <a:xfrm>
                <a:off x="3702600" y="4935240"/>
                <a:ext cx="275760" cy="3862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1" name="Tinta 10"/>
              <p14:cNvContentPartPr/>
              <p14:nvPr/>
            </p14:nvContentPartPr>
            <p14:xfrm>
              <a:off x="2758320" y="2217600"/>
              <a:ext cx="1341360" cy="99360"/>
            </p14:xfrm>
          </p:contentPart>
        </mc:Choice>
        <mc:Fallback>
          <p:pic>
            <p:nvPicPr>
              <p:cNvPr id="11" name="Tinta 10"/>
              <p:cNvPicPr/>
              <p:nvPr/>
            </p:nvPicPr>
            <p:blipFill>
              <a:blip r:embed="rId23"/>
              <a:stretch>
                <a:fillRect/>
              </a:stretch>
            </p:blipFill>
            <p:spPr>
              <a:xfrm>
                <a:off x="2742480" y="2153880"/>
                <a:ext cx="1373040" cy="226440"/>
              </a:xfrm>
              <a:prstGeom prst="rect">
                <a:avLst/>
              </a:prstGeom>
            </p:spPr>
          </p:pic>
        </mc:Fallback>
      </mc:AlternateContent>
    </p:spTree>
    <p:extLst>
      <p:ext uri="{BB962C8B-B14F-4D97-AF65-F5344CB8AC3E}">
        <p14:creationId xmlns:p14="http://schemas.microsoft.com/office/powerpoint/2010/main" val="1074268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Gráfico 3"/>
          <p:cNvGraphicFramePr>
            <a:graphicFrameLocks/>
          </p:cNvGraphicFramePr>
          <p:nvPr>
            <p:extLst>
              <p:ext uri="{D42A27DB-BD31-4B8C-83A1-F6EECF244321}">
                <p14:modId xmlns:p14="http://schemas.microsoft.com/office/powerpoint/2010/main" val="676157666"/>
              </p:ext>
            </p:extLst>
          </p:nvPr>
        </p:nvGraphicFramePr>
        <p:xfrm>
          <a:off x="971600" y="1202656"/>
          <a:ext cx="7488832" cy="5040560"/>
        </p:xfrm>
        <a:graphic>
          <a:graphicData uri="http://schemas.openxmlformats.org/drawingml/2006/chart">
            <c:chart xmlns:c="http://schemas.openxmlformats.org/drawingml/2006/chart" xmlns:r="http://schemas.openxmlformats.org/officeDocument/2006/relationships" r:id="rId5"/>
          </a:graphicData>
        </a:graphic>
      </p:graphicFrame>
      <p:sp>
        <p:nvSpPr>
          <p:cNvPr id="5" name="CaixaDeTexto 4"/>
          <p:cNvSpPr txBox="1"/>
          <p:nvPr/>
        </p:nvSpPr>
        <p:spPr>
          <a:xfrm>
            <a:off x="971600" y="156884"/>
            <a:ext cx="7776864" cy="1877437"/>
          </a:xfrm>
          <a:prstGeom prst="rect">
            <a:avLst/>
          </a:prstGeom>
          <a:noFill/>
        </p:spPr>
        <p:txBody>
          <a:bodyPr wrap="square" rtlCol="0">
            <a:spAutoFit/>
          </a:bodyPr>
          <a:lstStyle/>
          <a:p>
            <a:pPr algn="ctr"/>
            <a:r>
              <a:rPr lang="pt-BR" sz="3200" b="1" i="1" spc="-113" dirty="0" smtClean="0">
                <a:solidFill>
                  <a:schemeClr val="tx1">
                    <a:lumMod val="50000"/>
                  </a:schemeClr>
                </a:solidFill>
                <a:latin typeface="Calibri" panose="020F0502020204030204" pitchFamily="34" charset="0"/>
                <a:cs typeface="Calibri" panose="020F0502020204030204" pitchFamily="34" charset="0"/>
              </a:rPr>
              <a:t>Amido/3 + 61 = NDT%</a:t>
            </a:r>
          </a:p>
          <a:p>
            <a:pPr algn="ctr"/>
            <a:r>
              <a:rPr lang="pt-BR" sz="2000" b="1" i="1" spc="-113" dirty="0" smtClean="0">
                <a:solidFill>
                  <a:schemeClr val="tx1">
                    <a:lumMod val="50000"/>
                  </a:schemeClr>
                </a:solidFill>
                <a:latin typeface="Calibri" panose="020F0502020204030204" pitchFamily="34" charset="0"/>
                <a:cs typeface="Calibri" panose="020F0502020204030204" pitchFamily="34" charset="0"/>
              </a:rPr>
              <a:t>Guarapuava – PR  - Guia da Forragem (</a:t>
            </a:r>
            <a:r>
              <a:rPr lang="pt-BR" sz="2000" b="1" i="1" spc="-113" dirty="0" err="1" smtClean="0">
                <a:solidFill>
                  <a:schemeClr val="tx1">
                    <a:lumMod val="50000"/>
                  </a:schemeClr>
                </a:solidFill>
                <a:latin typeface="Calibri" panose="020F0502020204030204" pitchFamily="34" charset="0"/>
                <a:cs typeface="Calibri" panose="020F0502020204030204" pitchFamily="34" charset="0"/>
              </a:rPr>
              <a:t>Esalqlab</a:t>
            </a:r>
            <a:r>
              <a:rPr lang="pt-BR" sz="2000" b="1" i="1" spc="-113" dirty="0" smtClean="0">
                <a:solidFill>
                  <a:schemeClr val="tx1">
                    <a:lumMod val="50000"/>
                  </a:schemeClr>
                </a:solidFill>
                <a:latin typeface="Calibri" panose="020F0502020204030204" pitchFamily="34" charset="0"/>
                <a:cs typeface="Calibri" panose="020F0502020204030204" pitchFamily="34" charset="0"/>
              </a:rPr>
              <a:t> &amp; G12) – 2019/2020</a:t>
            </a:r>
          </a:p>
          <a:p>
            <a:pPr algn="ctr"/>
            <a:endParaRPr lang="pt-BR" sz="3200" b="1" dirty="0"/>
          </a:p>
          <a:p>
            <a:pPr algn="ctr"/>
            <a:endParaRPr lang="pt-BR" sz="3200" b="1" dirty="0"/>
          </a:p>
        </p:txBody>
      </p:sp>
      <p:sp>
        <p:nvSpPr>
          <p:cNvPr id="6" name="CaixaDeTexto 1"/>
          <p:cNvSpPr txBox="1"/>
          <p:nvPr/>
        </p:nvSpPr>
        <p:spPr>
          <a:xfrm>
            <a:off x="6516216" y="2996952"/>
            <a:ext cx="792088" cy="28803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pt-BR" sz="1600" b="1" dirty="0" smtClean="0">
                <a:solidFill>
                  <a:schemeClr val="accent2">
                    <a:lumMod val="75000"/>
                  </a:schemeClr>
                </a:solidFill>
              </a:rPr>
              <a:t>Amido</a:t>
            </a:r>
            <a:endParaRPr lang="pt-BR" sz="1600" b="1" dirty="0">
              <a:solidFill>
                <a:schemeClr val="accent2">
                  <a:lumMod val="75000"/>
                </a:schemeClr>
              </a:solidFill>
            </a:endParaRPr>
          </a:p>
        </p:txBody>
      </p:sp>
    </p:spTree>
    <p:extLst>
      <p:ext uri="{BB962C8B-B14F-4D97-AF65-F5344CB8AC3E}">
        <p14:creationId xmlns:p14="http://schemas.microsoft.com/office/powerpoint/2010/main" val="6009175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4788024" y="5805264"/>
            <a:ext cx="4104456" cy="338554"/>
          </a:xfrm>
          <a:prstGeom prst="rect">
            <a:avLst/>
          </a:prstGeom>
          <a:noFill/>
        </p:spPr>
        <p:txBody>
          <a:bodyPr wrap="square" rtlCol="0">
            <a:spAutoFit/>
          </a:bodyPr>
          <a:lstStyle/>
          <a:p>
            <a:r>
              <a:rPr lang="pt-BR" sz="1600" b="1" dirty="0" smtClean="0"/>
              <a:t>Adaptado de Bastos (2019) e Lima (2020)</a:t>
            </a:r>
            <a:endParaRPr lang="pt-BR" sz="1600" b="1" dirty="0"/>
          </a:p>
        </p:txBody>
      </p:sp>
      <p:graphicFrame>
        <p:nvGraphicFramePr>
          <p:cNvPr id="7" name="Gráfico 6"/>
          <p:cNvGraphicFramePr>
            <a:graphicFrameLocks/>
          </p:cNvGraphicFramePr>
          <p:nvPr>
            <p:extLst>
              <p:ext uri="{D42A27DB-BD31-4B8C-83A1-F6EECF244321}">
                <p14:modId xmlns:p14="http://schemas.microsoft.com/office/powerpoint/2010/main" val="2162927457"/>
              </p:ext>
            </p:extLst>
          </p:nvPr>
        </p:nvGraphicFramePr>
        <p:xfrm>
          <a:off x="971600" y="527432"/>
          <a:ext cx="7848872" cy="4917792"/>
        </p:xfrm>
        <a:graphic>
          <a:graphicData uri="http://schemas.openxmlformats.org/drawingml/2006/chart">
            <c:chart xmlns:c="http://schemas.openxmlformats.org/drawingml/2006/chart" xmlns:r="http://schemas.openxmlformats.org/officeDocument/2006/relationships" r:id="rId5"/>
          </a:graphicData>
        </a:graphic>
      </p:graphicFrame>
      <p:sp>
        <p:nvSpPr>
          <p:cNvPr id="3" name="Elipse 2"/>
          <p:cNvSpPr/>
          <p:nvPr/>
        </p:nvSpPr>
        <p:spPr>
          <a:xfrm rot="19476855">
            <a:off x="2464604" y="1364401"/>
            <a:ext cx="1944216" cy="8789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lipse 8"/>
          <p:cNvSpPr/>
          <p:nvPr/>
        </p:nvSpPr>
        <p:spPr>
          <a:xfrm rot="18279421">
            <a:off x="5163229" y="1781638"/>
            <a:ext cx="2295478" cy="8236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mc:Choice xmlns:p14="http://schemas.microsoft.com/office/powerpoint/2010/main" Requires="p14">
          <p:contentPart p14:bwMode="auto" r:id="rId6">
            <p14:nvContentPartPr>
              <p14:cNvPr id="4" name="Tinta 3"/>
              <p14:cNvContentPartPr/>
              <p14:nvPr/>
            </p14:nvContentPartPr>
            <p14:xfrm>
              <a:off x="5936040" y="6195240"/>
              <a:ext cx="792720" cy="46080"/>
            </p14:xfrm>
          </p:contentPart>
        </mc:Choice>
        <mc:Fallback>
          <p:pic>
            <p:nvPicPr>
              <p:cNvPr id="4" name="Tinta 3"/>
              <p:cNvPicPr/>
              <p:nvPr/>
            </p:nvPicPr>
            <p:blipFill>
              <a:blip r:embed="rId7"/>
              <a:stretch>
                <a:fillRect/>
              </a:stretch>
            </p:blipFill>
            <p:spPr>
              <a:xfrm>
                <a:off x="5919840" y="6131520"/>
                <a:ext cx="82476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Tinta 4"/>
              <p14:cNvContentPartPr/>
              <p14:nvPr/>
            </p14:nvContentPartPr>
            <p14:xfrm>
              <a:off x="7399080" y="6179760"/>
              <a:ext cx="975600" cy="30960"/>
            </p14:xfrm>
          </p:contentPart>
        </mc:Choice>
        <mc:Fallback>
          <p:pic>
            <p:nvPicPr>
              <p:cNvPr id="5" name="Tinta 4"/>
              <p:cNvPicPr/>
              <p:nvPr/>
            </p:nvPicPr>
            <p:blipFill>
              <a:blip r:embed="rId9"/>
              <a:stretch>
                <a:fillRect/>
              </a:stretch>
            </p:blipFill>
            <p:spPr>
              <a:xfrm>
                <a:off x="7382880" y="6116400"/>
                <a:ext cx="100764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6" name="Tinta 5"/>
              <p14:cNvContentPartPr/>
              <p14:nvPr/>
            </p14:nvContentPartPr>
            <p14:xfrm>
              <a:off x="1775520" y="1965960"/>
              <a:ext cx="472680" cy="7920"/>
            </p14:xfrm>
          </p:contentPart>
        </mc:Choice>
        <mc:Fallback>
          <p:pic>
            <p:nvPicPr>
              <p:cNvPr id="6" name="Tinta 5"/>
              <p:cNvPicPr/>
              <p:nvPr/>
            </p:nvPicPr>
            <p:blipFill>
              <a:blip r:embed="rId11"/>
              <a:stretch>
                <a:fillRect/>
              </a:stretch>
            </p:blipFill>
            <p:spPr>
              <a:xfrm>
                <a:off x="1759320" y="1902600"/>
                <a:ext cx="50472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Tinta 7"/>
              <p14:cNvContentPartPr/>
              <p14:nvPr/>
            </p14:nvContentPartPr>
            <p14:xfrm>
              <a:off x="2392560" y="3886200"/>
              <a:ext cx="389160" cy="30960"/>
            </p14:xfrm>
          </p:contentPart>
        </mc:Choice>
        <mc:Fallback>
          <p:pic>
            <p:nvPicPr>
              <p:cNvPr id="8" name="Tinta 7"/>
              <p:cNvPicPr/>
              <p:nvPr/>
            </p:nvPicPr>
            <p:blipFill>
              <a:blip r:embed="rId13"/>
              <a:stretch>
                <a:fillRect/>
              </a:stretch>
            </p:blipFill>
            <p:spPr>
              <a:xfrm>
                <a:off x="2376720" y="3822840"/>
                <a:ext cx="42084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0" name="Tinta 9"/>
              <p14:cNvContentPartPr/>
              <p14:nvPr/>
            </p14:nvContentPartPr>
            <p14:xfrm>
              <a:off x="4632840" y="2293560"/>
              <a:ext cx="510840" cy="23400"/>
            </p14:xfrm>
          </p:contentPart>
        </mc:Choice>
        <mc:Fallback>
          <p:pic>
            <p:nvPicPr>
              <p:cNvPr id="10" name="Tinta 9"/>
              <p:cNvPicPr/>
              <p:nvPr/>
            </p:nvPicPr>
            <p:blipFill>
              <a:blip r:embed="rId15"/>
              <a:stretch>
                <a:fillRect/>
              </a:stretch>
            </p:blipFill>
            <p:spPr>
              <a:xfrm>
                <a:off x="4617000" y="2230200"/>
                <a:ext cx="54252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1" name="Tinta 10"/>
              <p14:cNvContentPartPr/>
              <p14:nvPr/>
            </p14:nvContentPartPr>
            <p14:xfrm>
              <a:off x="5181480" y="3672720"/>
              <a:ext cx="404280" cy="38520"/>
            </p14:xfrm>
          </p:contentPart>
        </mc:Choice>
        <mc:Fallback>
          <p:pic>
            <p:nvPicPr>
              <p:cNvPr id="11" name="Tinta 10"/>
              <p:cNvPicPr/>
              <p:nvPr/>
            </p:nvPicPr>
            <p:blipFill>
              <a:blip r:embed="rId17"/>
              <a:stretch>
                <a:fillRect/>
              </a:stretch>
            </p:blipFill>
            <p:spPr>
              <a:xfrm>
                <a:off x="5165640" y="3609360"/>
                <a:ext cx="43596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2" name="Tinta 11"/>
              <p14:cNvContentPartPr/>
              <p14:nvPr/>
            </p14:nvContentPartPr>
            <p14:xfrm>
              <a:off x="2849760" y="2324160"/>
              <a:ext cx="305280" cy="7920"/>
            </p14:xfrm>
          </p:contentPart>
        </mc:Choice>
        <mc:Fallback>
          <p:pic>
            <p:nvPicPr>
              <p:cNvPr id="12" name="Tinta 11"/>
              <p:cNvPicPr/>
              <p:nvPr/>
            </p:nvPicPr>
            <p:blipFill>
              <a:blip r:embed="rId19"/>
              <a:stretch>
                <a:fillRect/>
              </a:stretch>
            </p:blipFill>
            <p:spPr>
              <a:xfrm>
                <a:off x="2833920" y="2260440"/>
                <a:ext cx="33696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3" name="Tinta 12"/>
              <p14:cNvContentPartPr/>
              <p14:nvPr/>
            </p14:nvContentPartPr>
            <p14:xfrm>
              <a:off x="3817440" y="1523880"/>
              <a:ext cx="457560" cy="23400"/>
            </p14:xfrm>
          </p:contentPart>
        </mc:Choice>
        <mc:Fallback>
          <p:pic>
            <p:nvPicPr>
              <p:cNvPr id="13" name="Tinta 12"/>
              <p:cNvPicPr/>
              <p:nvPr/>
            </p:nvPicPr>
            <p:blipFill>
              <a:blip r:embed="rId21"/>
              <a:stretch>
                <a:fillRect/>
              </a:stretch>
            </p:blipFill>
            <p:spPr>
              <a:xfrm>
                <a:off x="3801600" y="1460520"/>
                <a:ext cx="48924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4" name="Tinta 13"/>
              <p14:cNvContentPartPr/>
              <p14:nvPr/>
            </p14:nvContentPartPr>
            <p14:xfrm>
              <a:off x="3352680" y="4335840"/>
              <a:ext cx="305280" cy="15480"/>
            </p14:xfrm>
          </p:contentPart>
        </mc:Choice>
        <mc:Fallback>
          <p:pic>
            <p:nvPicPr>
              <p:cNvPr id="14" name="Tinta 13"/>
              <p:cNvPicPr/>
              <p:nvPr/>
            </p:nvPicPr>
            <p:blipFill>
              <a:blip r:embed="rId23"/>
              <a:stretch>
                <a:fillRect/>
              </a:stretch>
            </p:blipFill>
            <p:spPr>
              <a:xfrm>
                <a:off x="3336840" y="4272120"/>
                <a:ext cx="33696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5" name="Tinta 14"/>
              <p14:cNvContentPartPr/>
              <p14:nvPr/>
            </p14:nvContentPartPr>
            <p14:xfrm>
              <a:off x="4274640" y="3802320"/>
              <a:ext cx="343440" cy="15840"/>
            </p14:xfrm>
          </p:contentPart>
        </mc:Choice>
        <mc:Fallback>
          <p:pic>
            <p:nvPicPr>
              <p:cNvPr id="15" name="Tinta 14"/>
              <p:cNvPicPr/>
              <p:nvPr/>
            </p:nvPicPr>
            <p:blipFill>
              <a:blip r:embed="rId25"/>
              <a:stretch>
                <a:fillRect/>
              </a:stretch>
            </p:blipFill>
            <p:spPr>
              <a:xfrm>
                <a:off x="4258800" y="3738960"/>
                <a:ext cx="37512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6" name="Tinta 15"/>
              <p14:cNvContentPartPr/>
              <p14:nvPr/>
            </p14:nvContentPartPr>
            <p14:xfrm>
              <a:off x="5722560" y="2887920"/>
              <a:ext cx="320400" cy="30960"/>
            </p14:xfrm>
          </p:contentPart>
        </mc:Choice>
        <mc:Fallback>
          <p:pic>
            <p:nvPicPr>
              <p:cNvPr id="16" name="Tinta 15"/>
              <p:cNvPicPr/>
              <p:nvPr/>
            </p:nvPicPr>
            <p:blipFill>
              <a:blip r:embed="rId27"/>
              <a:stretch>
                <a:fillRect/>
              </a:stretch>
            </p:blipFill>
            <p:spPr>
              <a:xfrm>
                <a:off x="5706720" y="2824560"/>
                <a:ext cx="352080" cy="15768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9" name="Tinta 18"/>
              <p14:cNvContentPartPr/>
              <p14:nvPr/>
            </p14:nvContentPartPr>
            <p14:xfrm>
              <a:off x="6675120" y="1623240"/>
              <a:ext cx="366120" cy="30600"/>
            </p14:xfrm>
          </p:contentPart>
        </mc:Choice>
        <mc:Fallback>
          <p:pic>
            <p:nvPicPr>
              <p:cNvPr id="19" name="Tinta 18"/>
              <p:cNvPicPr/>
              <p:nvPr/>
            </p:nvPicPr>
            <p:blipFill>
              <a:blip r:embed="rId29"/>
              <a:stretch>
                <a:fillRect/>
              </a:stretch>
            </p:blipFill>
            <p:spPr>
              <a:xfrm>
                <a:off x="6659280" y="1559520"/>
                <a:ext cx="39780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0" name="Tinta 19"/>
              <p14:cNvContentPartPr/>
              <p14:nvPr/>
            </p14:nvContentPartPr>
            <p14:xfrm>
              <a:off x="6240600" y="4145400"/>
              <a:ext cx="320400" cy="61200"/>
            </p14:xfrm>
          </p:contentPart>
        </mc:Choice>
        <mc:Fallback>
          <p:pic>
            <p:nvPicPr>
              <p:cNvPr id="20" name="Tinta 19"/>
              <p:cNvPicPr/>
              <p:nvPr/>
            </p:nvPicPr>
            <p:blipFill>
              <a:blip r:embed="rId31"/>
              <a:stretch>
                <a:fillRect/>
              </a:stretch>
            </p:blipFill>
            <p:spPr>
              <a:xfrm>
                <a:off x="6224760" y="4081680"/>
                <a:ext cx="352080" cy="1882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1" name="Tinta 20"/>
              <p14:cNvContentPartPr/>
              <p14:nvPr/>
            </p14:nvContentPartPr>
            <p14:xfrm>
              <a:off x="7155000" y="3162240"/>
              <a:ext cx="549000" cy="30960"/>
            </p14:xfrm>
          </p:contentPart>
        </mc:Choice>
        <mc:Fallback>
          <p:pic>
            <p:nvPicPr>
              <p:cNvPr id="21" name="Tinta 20"/>
              <p:cNvPicPr/>
              <p:nvPr/>
            </p:nvPicPr>
            <p:blipFill>
              <a:blip r:embed="rId33"/>
              <a:stretch>
                <a:fillRect/>
              </a:stretch>
            </p:blipFill>
            <p:spPr>
              <a:xfrm>
                <a:off x="7139160" y="3098880"/>
                <a:ext cx="580680" cy="157680"/>
              </a:xfrm>
              <a:prstGeom prst="rect">
                <a:avLst/>
              </a:prstGeom>
            </p:spPr>
          </p:pic>
        </mc:Fallback>
      </mc:AlternateContent>
    </p:spTree>
    <p:extLst>
      <p:ext uri="{BB962C8B-B14F-4D97-AF65-F5344CB8AC3E}">
        <p14:creationId xmlns:p14="http://schemas.microsoft.com/office/powerpoint/2010/main" val="42621349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m 1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Gráfico 4"/>
          <p:cNvGraphicFramePr>
            <a:graphicFrameLocks/>
          </p:cNvGraphicFramePr>
          <p:nvPr>
            <p:extLst>
              <p:ext uri="{D42A27DB-BD31-4B8C-83A1-F6EECF244321}">
                <p14:modId xmlns:p14="http://schemas.microsoft.com/office/powerpoint/2010/main" val="1392806077"/>
              </p:ext>
            </p:extLst>
          </p:nvPr>
        </p:nvGraphicFramePr>
        <p:xfrm>
          <a:off x="251519" y="1202656"/>
          <a:ext cx="8766967" cy="4320480"/>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mc:Choice xmlns:p14="http://schemas.microsoft.com/office/powerpoint/2010/main" Requires="p14">
          <p:contentPart p14:bwMode="auto" r:id="rId6">
            <p14:nvContentPartPr>
              <p14:cNvPr id="2" name="Tinta 1"/>
              <p14:cNvContentPartPr/>
              <p14:nvPr/>
            </p14:nvContentPartPr>
            <p14:xfrm>
              <a:off x="8694360" y="1706760"/>
              <a:ext cx="183240" cy="191160"/>
            </p14:xfrm>
          </p:contentPart>
        </mc:Choice>
        <mc:Fallback>
          <p:pic>
            <p:nvPicPr>
              <p:cNvPr id="2" name="Tinta 1"/>
              <p:cNvPicPr/>
              <p:nvPr/>
            </p:nvPicPr>
            <p:blipFill>
              <a:blip r:embed="rId7"/>
              <a:stretch>
                <a:fillRect/>
              </a:stretch>
            </p:blipFill>
            <p:spPr>
              <a:xfrm>
                <a:off x="8678520" y="1643400"/>
                <a:ext cx="214920" cy="3178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 name="Tinta 2"/>
              <p14:cNvContentPartPr/>
              <p14:nvPr/>
            </p14:nvContentPartPr>
            <p14:xfrm>
              <a:off x="8656200" y="1798200"/>
              <a:ext cx="190800" cy="221400"/>
            </p14:xfrm>
          </p:contentPart>
        </mc:Choice>
        <mc:Fallback>
          <p:pic>
            <p:nvPicPr>
              <p:cNvPr id="3" name="Tinta 2"/>
              <p:cNvPicPr/>
              <p:nvPr/>
            </p:nvPicPr>
            <p:blipFill>
              <a:blip r:embed="rId9"/>
              <a:stretch>
                <a:fillRect/>
              </a:stretch>
            </p:blipFill>
            <p:spPr>
              <a:xfrm>
                <a:off x="8640360" y="1734840"/>
                <a:ext cx="222480" cy="3484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 name="Tinta 3"/>
              <p14:cNvContentPartPr/>
              <p14:nvPr/>
            </p14:nvContentPartPr>
            <p14:xfrm>
              <a:off x="952560" y="1981080"/>
              <a:ext cx="465120" cy="290160"/>
            </p14:xfrm>
          </p:contentPart>
        </mc:Choice>
        <mc:Fallback>
          <p:pic>
            <p:nvPicPr>
              <p:cNvPr id="4" name="Tinta 3"/>
              <p:cNvPicPr/>
              <p:nvPr/>
            </p:nvPicPr>
            <p:blipFill>
              <a:blip r:embed="rId11"/>
              <a:stretch>
                <a:fillRect/>
              </a:stretch>
            </p:blipFill>
            <p:spPr>
              <a:xfrm>
                <a:off x="936360" y="1917720"/>
                <a:ext cx="497160" cy="41688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6" name="Tinta 5"/>
              <p14:cNvContentPartPr/>
              <p14:nvPr/>
            </p14:nvContentPartPr>
            <p14:xfrm>
              <a:off x="4305240" y="2545200"/>
              <a:ext cx="587160" cy="46080"/>
            </p14:xfrm>
          </p:contentPart>
        </mc:Choice>
        <mc:Fallback>
          <p:pic>
            <p:nvPicPr>
              <p:cNvPr id="6" name="Tinta 5"/>
              <p:cNvPicPr/>
              <p:nvPr/>
            </p:nvPicPr>
            <p:blipFill>
              <a:blip r:embed="rId13"/>
              <a:stretch>
                <a:fillRect/>
              </a:stretch>
            </p:blipFill>
            <p:spPr>
              <a:xfrm>
                <a:off x="4289400" y="2481480"/>
                <a:ext cx="618840" cy="17316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7" name="Tinta 6"/>
              <p14:cNvContentPartPr/>
              <p14:nvPr/>
            </p14:nvContentPartPr>
            <p14:xfrm>
              <a:off x="754200" y="2819520"/>
              <a:ext cx="290160" cy="23040"/>
            </p14:xfrm>
          </p:contentPart>
        </mc:Choice>
        <mc:Fallback>
          <p:pic>
            <p:nvPicPr>
              <p:cNvPr id="7" name="Tinta 6"/>
              <p:cNvPicPr/>
              <p:nvPr/>
            </p:nvPicPr>
            <p:blipFill>
              <a:blip r:embed="rId15"/>
              <a:stretch>
                <a:fillRect/>
              </a:stretch>
            </p:blipFill>
            <p:spPr>
              <a:xfrm>
                <a:off x="738360" y="2755800"/>
                <a:ext cx="321840" cy="1504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8" name="Tinta 7"/>
              <p14:cNvContentPartPr/>
              <p14:nvPr/>
            </p14:nvContentPartPr>
            <p14:xfrm>
              <a:off x="8076960" y="1981080"/>
              <a:ext cx="274680" cy="8280"/>
            </p14:xfrm>
          </p:contentPart>
        </mc:Choice>
        <mc:Fallback>
          <p:pic>
            <p:nvPicPr>
              <p:cNvPr id="8" name="Tinta 7"/>
              <p:cNvPicPr/>
              <p:nvPr/>
            </p:nvPicPr>
            <p:blipFill>
              <a:blip r:embed="rId17"/>
              <a:stretch>
                <a:fillRect/>
              </a:stretch>
            </p:blipFill>
            <p:spPr>
              <a:xfrm>
                <a:off x="8061120" y="1917720"/>
                <a:ext cx="30636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9" name="Tinta 8"/>
              <p14:cNvContentPartPr/>
              <p14:nvPr/>
            </p14:nvContentPartPr>
            <p14:xfrm>
              <a:off x="1074240" y="3718440"/>
              <a:ext cx="145080" cy="360"/>
            </p14:xfrm>
          </p:contentPart>
        </mc:Choice>
        <mc:Fallback>
          <p:pic>
            <p:nvPicPr>
              <p:cNvPr id="9" name="Tinta 8"/>
              <p:cNvPicPr/>
              <p:nvPr/>
            </p:nvPicPr>
            <p:blipFill>
              <a:blip r:embed="rId19"/>
              <a:stretch>
                <a:fillRect/>
              </a:stretch>
            </p:blipFill>
            <p:spPr>
              <a:xfrm>
                <a:off x="1058400" y="3655080"/>
                <a:ext cx="17676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0" name="Tinta 9"/>
              <p14:cNvContentPartPr/>
              <p14:nvPr/>
            </p14:nvContentPartPr>
            <p14:xfrm>
              <a:off x="8374320" y="4191120"/>
              <a:ext cx="152640" cy="15480"/>
            </p14:xfrm>
          </p:contentPart>
        </mc:Choice>
        <mc:Fallback>
          <p:pic>
            <p:nvPicPr>
              <p:cNvPr id="10" name="Tinta 9"/>
              <p:cNvPicPr/>
              <p:nvPr/>
            </p:nvPicPr>
            <p:blipFill>
              <a:blip r:embed="rId21"/>
              <a:stretch>
                <a:fillRect/>
              </a:stretch>
            </p:blipFill>
            <p:spPr>
              <a:xfrm>
                <a:off x="8358480" y="4127400"/>
                <a:ext cx="18432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1" name="Tinta 10"/>
              <p14:cNvContentPartPr/>
              <p14:nvPr/>
            </p14:nvContentPartPr>
            <p14:xfrm>
              <a:off x="1287720" y="3871080"/>
              <a:ext cx="327960" cy="360"/>
            </p14:xfrm>
          </p:contentPart>
        </mc:Choice>
        <mc:Fallback>
          <p:pic>
            <p:nvPicPr>
              <p:cNvPr id="11" name="Tinta 10"/>
              <p:cNvPicPr/>
              <p:nvPr/>
            </p:nvPicPr>
            <p:blipFill>
              <a:blip r:embed="rId23"/>
              <a:stretch>
                <a:fillRect/>
              </a:stretch>
            </p:blipFill>
            <p:spPr>
              <a:xfrm>
                <a:off x="1271880" y="3807360"/>
                <a:ext cx="35964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2" name="Tinta 11"/>
              <p14:cNvContentPartPr/>
              <p14:nvPr/>
            </p14:nvContentPartPr>
            <p14:xfrm>
              <a:off x="8579880" y="4312800"/>
              <a:ext cx="259560" cy="54000"/>
            </p14:xfrm>
          </p:contentPart>
        </mc:Choice>
        <mc:Fallback>
          <p:pic>
            <p:nvPicPr>
              <p:cNvPr id="12" name="Tinta 11"/>
              <p:cNvPicPr/>
              <p:nvPr/>
            </p:nvPicPr>
            <p:blipFill>
              <a:blip r:embed="rId25"/>
              <a:stretch>
                <a:fillRect/>
              </a:stretch>
            </p:blipFill>
            <p:spPr>
              <a:xfrm>
                <a:off x="8564040" y="4249440"/>
                <a:ext cx="29124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3" name="Tinta 12"/>
              <p14:cNvContentPartPr/>
              <p14:nvPr/>
            </p14:nvContentPartPr>
            <p14:xfrm>
              <a:off x="1104840" y="3207960"/>
              <a:ext cx="175680" cy="23400"/>
            </p14:xfrm>
          </p:contentPart>
        </mc:Choice>
        <mc:Fallback>
          <p:pic>
            <p:nvPicPr>
              <p:cNvPr id="13" name="Tinta 12"/>
              <p:cNvPicPr/>
              <p:nvPr/>
            </p:nvPicPr>
            <p:blipFill>
              <a:blip r:embed="rId27"/>
              <a:stretch>
                <a:fillRect/>
              </a:stretch>
            </p:blipFill>
            <p:spPr>
              <a:xfrm>
                <a:off x="1089000" y="3144600"/>
                <a:ext cx="20736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4" name="Tinta 13"/>
              <p14:cNvContentPartPr/>
              <p14:nvPr/>
            </p14:nvContentPartPr>
            <p14:xfrm>
              <a:off x="8374320" y="3893760"/>
              <a:ext cx="183240" cy="15840"/>
            </p14:xfrm>
          </p:contentPart>
        </mc:Choice>
        <mc:Fallback>
          <p:pic>
            <p:nvPicPr>
              <p:cNvPr id="14" name="Tinta 13"/>
              <p:cNvPicPr/>
              <p:nvPr/>
            </p:nvPicPr>
            <p:blipFill>
              <a:blip r:embed="rId29"/>
              <a:stretch>
                <a:fillRect/>
              </a:stretch>
            </p:blipFill>
            <p:spPr>
              <a:xfrm>
                <a:off x="8358480" y="3830400"/>
                <a:ext cx="214920" cy="14256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15" name="Tinta 14"/>
              <p14:cNvContentPartPr/>
              <p14:nvPr/>
            </p14:nvContentPartPr>
            <p14:xfrm>
              <a:off x="1051560" y="3390840"/>
              <a:ext cx="175680" cy="360"/>
            </p14:xfrm>
          </p:contentPart>
        </mc:Choice>
        <mc:Fallback>
          <p:pic>
            <p:nvPicPr>
              <p:cNvPr id="15" name="Tinta 14"/>
              <p:cNvPicPr/>
              <p:nvPr/>
            </p:nvPicPr>
            <p:blipFill>
              <a:blip r:embed="rId31"/>
              <a:stretch>
                <a:fillRect/>
              </a:stretch>
            </p:blipFill>
            <p:spPr>
              <a:xfrm>
                <a:off x="1035720" y="3327480"/>
                <a:ext cx="207360" cy="12744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6" name="Tinta 15"/>
              <p14:cNvContentPartPr/>
              <p14:nvPr/>
            </p14:nvContentPartPr>
            <p14:xfrm>
              <a:off x="8374320" y="2720520"/>
              <a:ext cx="137520" cy="7920"/>
            </p14:xfrm>
          </p:contentPart>
        </mc:Choice>
        <mc:Fallback>
          <p:pic>
            <p:nvPicPr>
              <p:cNvPr id="16" name="Tinta 15"/>
              <p:cNvPicPr/>
              <p:nvPr/>
            </p:nvPicPr>
            <p:blipFill>
              <a:blip r:embed="rId33"/>
              <a:stretch>
                <a:fillRect/>
              </a:stretch>
            </p:blipFill>
            <p:spPr>
              <a:xfrm>
                <a:off x="8358480" y="2656800"/>
                <a:ext cx="16920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19" name="Tinta 18"/>
              <p14:cNvContentPartPr/>
              <p14:nvPr/>
            </p14:nvContentPartPr>
            <p14:xfrm>
              <a:off x="1036080" y="343080"/>
              <a:ext cx="160560" cy="937440"/>
            </p14:xfrm>
          </p:contentPart>
        </mc:Choice>
        <mc:Fallback>
          <p:pic>
            <p:nvPicPr>
              <p:cNvPr id="19" name="Tinta 18"/>
              <p:cNvPicPr/>
              <p:nvPr/>
            </p:nvPicPr>
            <p:blipFill>
              <a:blip r:embed="rId35"/>
              <a:stretch>
                <a:fillRect/>
              </a:stretch>
            </p:blipFill>
            <p:spPr>
              <a:xfrm>
                <a:off x="1020240" y="279360"/>
                <a:ext cx="192240" cy="106452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0" name="Tinta 19"/>
              <p14:cNvContentPartPr/>
              <p14:nvPr/>
            </p14:nvContentPartPr>
            <p14:xfrm>
              <a:off x="929520" y="1166040"/>
              <a:ext cx="358560" cy="304920"/>
            </p14:xfrm>
          </p:contentPart>
        </mc:Choice>
        <mc:Fallback>
          <p:pic>
            <p:nvPicPr>
              <p:cNvPr id="20" name="Tinta 19"/>
              <p:cNvPicPr/>
              <p:nvPr/>
            </p:nvPicPr>
            <p:blipFill>
              <a:blip r:embed="rId37"/>
              <a:stretch>
                <a:fillRect/>
              </a:stretch>
            </p:blipFill>
            <p:spPr>
              <a:xfrm>
                <a:off x="913680" y="1102320"/>
                <a:ext cx="390240" cy="43236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1" name="Tinta 20"/>
              <p14:cNvContentPartPr/>
              <p14:nvPr/>
            </p14:nvContentPartPr>
            <p14:xfrm>
              <a:off x="7848360" y="289440"/>
              <a:ext cx="183240" cy="1189080"/>
            </p14:xfrm>
          </p:contentPart>
        </mc:Choice>
        <mc:Fallback>
          <p:pic>
            <p:nvPicPr>
              <p:cNvPr id="21" name="Tinta 20"/>
              <p:cNvPicPr/>
              <p:nvPr/>
            </p:nvPicPr>
            <p:blipFill>
              <a:blip r:embed="rId39"/>
              <a:stretch>
                <a:fillRect/>
              </a:stretch>
            </p:blipFill>
            <p:spPr>
              <a:xfrm>
                <a:off x="7832520" y="226080"/>
                <a:ext cx="214920" cy="13161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2" name="Tinta 21"/>
              <p14:cNvContentPartPr/>
              <p14:nvPr/>
            </p14:nvContentPartPr>
            <p14:xfrm>
              <a:off x="7536240" y="1150560"/>
              <a:ext cx="792720" cy="419400"/>
            </p14:xfrm>
          </p:contentPart>
        </mc:Choice>
        <mc:Fallback>
          <p:pic>
            <p:nvPicPr>
              <p:cNvPr id="22" name="Tinta 21"/>
              <p:cNvPicPr/>
              <p:nvPr/>
            </p:nvPicPr>
            <p:blipFill>
              <a:blip r:embed="rId41"/>
              <a:stretch>
                <a:fillRect/>
              </a:stretch>
            </p:blipFill>
            <p:spPr>
              <a:xfrm>
                <a:off x="7520040" y="1087200"/>
                <a:ext cx="824760" cy="5464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3" name="Tinta 22"/>
              <p14:cNvContentPartPr/>
              <p14:nvPr/>
            </p14:nvContentPartPr>
            <p14:xfrm>
              <a:off x="1218960" y="495360"/>
              <a:ext cx="579600" cy="450000"/>
            </p14:xfrm>
          </p:contentPart>
        </mc:Choice>
        <mc:Fallback>
          <p:pic>
            <p:nvPicPr>
              <p:cNvPr id="23" name="Tinta 22"/>
              <p:cNvPicPr/>
              <p:nvPr/>
            </p:nvPicPr>
            <p:blipFill>
              <a:blip r:embed="rId43"/>
              <a:stretch>
                <a:fillRect/>
              </a:stretch>
            </p:blipFill>
            <p:spPr>
              <a:xfrm>
                <a:off x="1203120" y="431640"/>
                <a:ext cx="611280" cy="5770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4" name="Tinta 23"/>
              <p14:cNvContentPartPr/>
              <p14:nvPr/>
            </p14:nvContentPartPr>
            <p14:xfrm>
              <a:off x="1371600" y="541080"/>
              <a:ext cx="190800" cy="495720"/>
            </p14:xfrm>
          </p:contentPart>
        </mc:Choice>
        <mc:Fallback>
          <p:pic>
            <p:nvPicPr>
              <p:cNvPr id="24" name="Tinta 23"/>
              <p:cNvPicPr/>
              <p:nvPr/>
            </p:nvPicPr>
            <p:blipFill>
              <a:blip r:embed="rId45"/>
              <a:stretch>
                <a:fillRect/>
              </a:stretch>
            </p:blipFill>
            <p:spPr>
              <a:xfrm>
                <a:off x="1355760" y="477360"/>
                <a:ext cx="222480" cy="62280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25" name="Tinta 24"/>
              <p14:cNvContentPartPr/>
              <p14:nvPr/>
            </p14:nvContentPartPr>
            <p14:xfrm>
              <a:off x="7238880" y="373320"/>
              <a:ext cx="594720" cy="503280"/>
            </p14:xfrm>
          </p:contentPart>
        </mc:Choice>
        <mc:Fallback>
          <p:pic>
            <p:nvPicPr>
              <p:cNvPr id="25" name="Tinta 24"/>
              <p:cNvPicPr/>
              <p:nvPr/>
            </p:nvPicPr>
            <p:blipFill>
              <a:blip r:embed="rId47"/>
              <a:stretch>
                <a:fillRect/>
              </a:stretch>
            </p:blipFill>
            <p:spPr>
              <a:xfrm>
                <a:off x="7223040" y="309960"/>
                <a:ext cx="626400" cy="63036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26" name="Tinta 25"/>
              <p14:cNvContentPartPr/>
              <p14:nvPr/>
            </p14:nvContentPartPr>
            <p14:xfrm>
              <a:off x="7254000" y="358200"/>
              <a:ext cx="610200" cy="648000"/>
            </p14:xfrm>
          </p:contentPart>
        </mc:Choice>
        <mc:Fallback>
          <p:pic>
            <p:nvPicPr>
              <p:cNvPr id="26" name="Tinta 25"/>
              <p:cNvPicPr/>
              <p:nvPr/>
            </p:nvPicPr>
            <p:blipFill>
              <a:blip r:embed="rId49"/>
              <a:stretch>
                <a:fillRect/>
              </a:stretch>
            </p:blipFill>
            <p:spPr>
              <a:xfrm>
                <a:off x="7238160" y="294480"/>
                <a:ext cx="641880" cy="775080"/>
              </a:xfrm>
              <a:prstGeom prst="rect">
                <a:avLst/>
              </a:prstGeom>
            </p:spPr>
          </p:pic>
        </mc:Fallback>
      </mc:AlternateContent>
    </p:spTree>
    <p:extLst>
      <p:ext uri="{BB962C8B-B14F-4D97-AF65-F5344CB8AC3E}">
        <p14:creationId xmlns:p14="http://schemas.microsoft.com/office/powerpoint/2010/main" val="32651830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bwMode="auto">
          <a:xfrm>
            <a:off x="1055079" y="791308"/>
            <a:ext cx="7033845" cy="644769"/>
          </a:xfrm>
          <a:prstGeom prst="rect">
            <a:avLst/>
          </a:prstGeom>
          <a:solidFill>
            <a:srgbClr val="004200"/>
          </a:solidFill>
          <a:ln w="9525" cap="flat" cmpd="sng" algn="ctr">
            <a:noFill/>
            <a:prstDash val="solid"/>
            <a:round/>
            <a:headEnd type="none" w="med" len="med"/>
            <a:tailEnd type="none" w="med" len="med"/>
          </a:ln>
          <a:effectLst>
            <a:innerShdw blurRad="114300">
              <a:prstClr val="black"/>
            </a:innerShdw>
            <a:softEdge rad="31750"/>
          </a:effectLst>
          <a:scene3d>
            <a:camera prst="orthographicFront">
              <a:rot lat="0" lon="0" rev="0"/>
            </a:camera>
            <a:lightRig rig="glow" dir="t">
              <a:rot lat="0" lon="0" rev="4800000"/>
            </a:lightRig>
          </a:scene3d>
          <a:sp3d prstMaterial="matte">
            <a:bevelT w="127000" h="63500" prst="artDeco"/>
          </a:sp3d>
        </p:spPr>
        <p:txBody>
          <a:bodyPr lIns="314272" tIns="157136" rIns="314272" bIns="157136"/>
          <a:lstStyle/>
          <a:p>
            <a:pPr algn="ctr" defTabSz="628519" eaLnBrk="0" hangingPunct="0">
              <a:lnSpc>
                <a:spcPct val="90000"/>
              </a:lnSpc>
              <a:spcBef>
                <a:spcPct val="50000"/>
              </a:spcBef>
              <a:defRPr/>
            </a:pPr>
            <a:r>
              <a:rPr lang="en-US" sz="3077"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Desempenho</a:t>
            </a:r>
            <a:r>
              <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rPr>
              <a:t> de </a:t>
            </a:r>
            <a:r>
              <a:rPr lang="en-US" sz="3077" kern="0" dirty="0" err="1">
                <a:solidFill>
                  <a:schemeClr val="bg1"/>
                </a:solidFill>
                <a:effectLst>
                  <a:outerShdw blurRad="38100" dist="38100" dir="2700000" algn="tl">
                    <a:srgbClr val="000000">
                      <a:alpha val="43137"/>
                    </a:srgbClr>
                  </a:outerShdw>
                </a:effectLst>
                <a:latin typeface="Arial" pitchFamily="34" charset="0"/>
                <a:cs typeface="Arial" pitchFamily="34" charset="0"/>
              </a:rPr>
              <a:t>animais</a:t>
            </a:r>
            <a:endParaRPr lang="en-US" sz="3077" kern="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3" name="Content Placeholder 3"/>
          <p:cNvGraphicFramePr>
            <a:graphicFrameLocks/>
          </p:cNvGraphicFramePr>
          <p:nvPr>
            <p:extLst>
              <p:ext uri="{D42A27DB-BD31-4B8C-83A1-F6EECF244321}">
                <p14:modId xmlns:p14="http://schemas.microsoft.com/office/powerpoint/2010/main" val="456274578"/>
              </p:ext>
            </p:extLst>
          </p:nvPr>
        </p:nvGraphicFramePr>
        <p:xfrm>
          <a:off x="1406769" y="1545717"/>
          <a:ext cx="6330460" cy="4090915"/>
        </p:xfrm>
        <a:graphic>
          <a:graphicData uri="http://schemas.openxmlformats.org/drawingml/2006/table">
            <a:tbl>
              <a:tblPr firstRow="1" bandRow="1">
                <a:tableStyleId>{616DA210-FB5B-4158-B5E0-FEB733F419BA}</a:tableStyleId>
              </a:tblPr>
              <a:tblGrid>
                <a:gridCol w="1266092">
                  <a:extLst>
                    <a:ext uri="{9D8B030D-6E8A-4147-A177-3AD203B41FA5}">
                      <a16:colId xmlns="" xmlns:a16="http://schemas.microsoft.com/office/drawing/2014/main" val="20000"/>
                    </a:ext>
                  </a:extLst>
                </a:gridCol>
                <a:gridCol w="1266092">
                  <a:extLst>
                    <a:ext uri="{9D8B030D-6E8A-4147-A177-3AD203B41FA5}">
                      <a16:colId xmlns="" xmlns:a16="http://schemas.microsoft.com/office/drawing/2014/main" val="20001"/>
                    </a:ext>
                  </a:extLst>
                </a:gridCol>
                <a:gridCol w="1266092">
                  <a:extLst>
                    <a:ext uri="{9D8B030D-6E8A-4147-A177-3AD203B41FA5}">
                      <a16:colId xmlns="" xmlns:a16="http://schemas.microsoft.com/office/drawing/2014/main" val="20002"/>
                    </a:ext>
                  </a:extLst>
                </a:gridCol>
                <a:gridCol w="1266092">
                  <a:extLst>
                    <a:ext uri="{9D8B030D-6E8A-4147-A177-3AD203B41FA5}">
                      <a16:colId xmlns="" xmlns:a16="http://schemas.microsoft.com/office/drawing/2014/main" val="20003"/>
                    </a:ext>
                  </a:extLst>
                </a:gridCol>
                <a:gridCol w="1266092">
                  <a:extLst>
                    <a:ext uri="{9D8B030D-6E8A-4147-A177-3AD203B41FA5}">
                      <a16:colId xmlns="" xmlns:a16="http://schemas.microsoft.com/office/drawing/2014/main" val="20004"/>
                    </a:ext>
                  </a:extLst>
                </a:gridCol>
              </a:tblGrid>
              <a:tr h="890952">
                <a:tc>
                  <a:txBody>
                    <a:bodyPr/>
                    <a:lstStyle/>
                    <a:p>
                      <a:pPr algn="ctr"/>
                      <a:endParaRPr lang="en-US" sz="1800" dirty="0"/>
                    </a:p>
                  </a:txBody>
                  <a:tcPr marL="70338" marR="70338" marT="35169" marB="35169">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err="1" smtClean="0"/>
                        <a:t>Grão</a:t>
                      </a:r>
                      <a:r>
                        <a:rPr lang="en-US" sz="1800" baseline="0" dirty="0" smtClean="0"/>
                        <a:t> </a:t>
                      </a:r>
                      <a:r>
                        <a:rPr lang="en-US" sz="1800" baseline="0" dirty="0" err="1" smtClean="0"/>
                        <a:t>úmido</a:t>
                      </a:r>
                      <a:endParaRPr lang="en-US" sz="1800" dirty="0"/>
                    </a:p>
                  </a:txBody>
                  <a:tcPr marL="70338" marR="70338" marT="35164" marB="3516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i="1" dirty="0" err="1" smtClean="0"/>
                        <a:t>Snaplage</a:t>
                      </a:r>
                      <a:endParaRPr lang="en-US" sz="1800" i="1" dirty="0"/>
                    </a:p>
                  </a:txBody>
                  <a:tcPr marL="70338" marR="70338" marT="35164" marB="3516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i="1" dirty="0" err="1" smtClean="0"/>
                        <a:t>Snaplage</a:t>
                      </a:r>
                      <a:r>
                        <a:rPr lang="en-US" sz="1800" dirty="0" smtClean="0"/>
                        <a:t> + </a:t>
                      </a:r>
                    </a:p>
                    <a:p>
                      <a:pPr algn="ctr"/>
                      <a:r>
                        <a:rPr lang="en-US" sz="1800" dirty="0" err="1" smtClean="0"/>
                        <a:t>Milho</a:t>
                      </a:r>
                      <a:r>
                        <a:rPr lang="en-US" sz="1800" baseline="0" dirty="0" smtClean="0"/>
                        <a:t> </a:t>
                      </a:r>
                      <a:r>
                        <a:rPr lang="en-US" sz="1800" baseline="0" dirty="0" err="1" smtClean="0"/>
                        <a:t>seco</a:t>
                      </a:r>
                      <a:endParaRPr lang="en-US" sz="1800" dirty="0"/>
                    </a:p>
                  </a:txBody>
                  <a:tcPr marL="70338" marR="70338" marT="35164" marB="35164"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t>P &lt;</a:t>
                      </a:r>
                      <a:endParaRPr lang="en-US" sz="1800" dirty="0"/>
                    </a:p>
                  </a:txBody>
                  <a:tcPr marL="70338" marR="70338" marT="35169" marB="35169"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516197">
                <a:tc>
                  <a:txBody>
                    <a:bodyPr/>
                    <a:lstStyle/>
                    <a:p>
                      <a:pPr algn="l"/>
                      <a:r>
                        <a:rPr lang="en-US" sz="1800" b="1" dirty="0" smtClean="0"/>
                        <a:t>CMS, kg/d</a:t>
                      </a:r>
                      <a:endParaRPr lang="en-US" sz="1800" b="1" dirty="0"/>
                    </a:p>
                  </a:txBody>
                  <a:tcPr marL="70338" marR="70338" marT="35169" marB="3516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800" baseline="0" dirty="0" smtClean="0"/>
                        <a:t>27,1</a:t>
                      </a:r>
                      <a:r>
                        <a:rPr lang="en-US" sz="1800" baseline="30000" dirty="0" smtClean="0"/>
                        <a:t>a</a:t>
                      </a:r>
                      <a:endParaRPr lang="en-US" sz="1800" baseline="30000" dirty="0"/>
                    </a:p>
                  </a:txBody>
                  <a:tcPr marL="70338" marR="70338" marT="35169" marB="3516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800" baseline="0" dirty="0" smtClean="0"/>
                        <a:t>24,9</a:t>
                      </a:r>
                      <a:r>
                        <a:rPr lang="en-US" sz="1800" baseline="30000" dirty="0" smtClean="0"/>
                        <a:t>b</a:t>
                      </a:r>
                      <a:endParaRPr lang="en-US" sz="1800" dirty="0"/>
                    </a:p>
                  </a:txBody>
                  <a:tcPr marL="70338" marR="70338" marT="35169" marB="3516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800" baseline="0" dirty="0" smtClean="0"/>
                        <a:t>24,2</a:t>
                      </a:r>
                      <a:r>
                        <a:rPr lang="en-US" sz="1800" baseline="30000" dirty="0" smtClean="0"/>
                        <a:t>b</a:t>
                      </a:r>
                      <a:endParaRPr lang="en-US" sz="1800" dirty="0"/>
                    </a:p>
                  </a:txBody>
                  <a:tcPr marL="70338" marR="70338" marT="35169" marB="3516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800" dirty="0" smtClean="0"/>
                        <a:t>&lt;0,001</a:t>
                      </a:r>
                      <a:endParaRPr lang="en-US" sz="1800" dirty="0"/>
                    </a:p>
                  </a:txBody>
                  <a:tcPr marL="70338" marR="70338" marT="35169" marB="35169">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516197">
                <a:tc>
                  <a:txBody>
                    <a:bodyPr/>
                    <a:lstStyle/>
                    <a:p>
                      <a:pPr algn="l"/>
                      <a:r>
                        <a:rPr lang="en-US" sz="1800" b="1" dirty="0" err="1" smtClean="0"/>
                        <a:t>Leite</a:t>
                      </a:r>
                      <a:r>
                        <a:rPr lang="en-US" sz="1800" b="1" dirty="0" smtClean="0"/>
                        <a:t>, kg/d</a:t>
                      </a:r>
                      <a:endParaRPr lang="en-US" sz="1800" b="1"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39,5</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39,4</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39,4</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0,98</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516197">
                <a:tc>
                  <a:txBody>
                    <a:bodyPr/>
                    <a:lstStyle/>
                    <a:p>
                      <a:pPr algn="l"/>
                      <a:r>
                        <a:rPr lang="en-US" sz="1800" b="1" dirty="0" err="1" smtClean="0"/>
                        <a:t>Leite</a:t>
                      </a:r>
                      <a:r>
                        <a:rPr lang="en-US" sz="1800" b="1" dirty="0" smtClean="0"/>
                        <a:t>/CMS</a:t>
                      </a:r>
                      <a:endParaRPr lang="en-US" sz="1800" b="1"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1,46</a:t>
                      </a:r>
                      <a:r>
                        <a:rPr lang="en-US" sz="1800" baseline="30000" dirty="0" smtClean="0"/>
                        <a:t>b</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1,57</a:t>
                      </a:r>
                      <a:r>
                        <a:rPr lang="en-US" sz="1800" baseline="30000" dirty="0" smtClean="0"/>
                        <a:t>a</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1,62</a:t>
                      </a:r>
                      <a:r>
                        <a:rPr lang="en-US" sz="1800" baseline="30000" dirty="0" smtClean="0"/>
                        <a:t>a</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&lt;0,001</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16197">
                <a:tc>
                  <a:txBody>
                    <a:bodyPr/>
                    <a:lstStyle/>
                    <a:p>
                      <a:pPr algn="l"/>
                      <a:r>
                        <a:rPr lang="en-US" sz="1800" b="1" dirty="0" err="1" smtClean="0"/>
                        <a:t>Gordura</a:t>
                      </a:r>
                      <a:r>
                        <a:rPr lang="en-US" sz="1800" b="1" dirty="0" smtClean="0"/>
                        <a:t> %</a:t>
                      </a:r>
                      <a:endParaRPr lang="en-US" sz="1800" b="1"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baseline="0" dirty="0" smtClean="0"/>
                        <a:t>3,67</a:t>
                      </a:r>
                      <a:r>
                        <a:rPr lang="en-US" sz="1800" baseline="30000" dirty="0" smtClean="0"/>
                        <a:t>a</a:t>
                      </a:r>
                      <a:endParaRPr lang="en-US" sz="1800" baseline="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3,40</a:t>
                      </a:r>
                      <a:r>
                        <a:rPr lang="en-US" sz="1800" baseline="30000" dirty="0" smtClean="0"/>
                        <a:t>b</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3,52</a:t>
                      </a:r>
                      <a:r>
                        <a:rPr lang="en-US" sz="1800" baseline="30000" dirty="0" smtClean="0"/>
                        <a:t>ab</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0,05</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516197">
                <a:tc>
                  <a:txBody>
                    <a:bodyPr/>
                    <a:lstStyle/>
                    <a:p>
                      <a:pPr algn="l"/>
                      <a:r>
                        <a:rPr lang="en-US" sz="1800" b="1" dirty="0" err="1" smtClean="0"/>
                        <a:t>Proteína</a:t>
                      </a:r>
                      <a:r>
                        <a:rPr lang="en-US" sz="1800" b="1" baseline="0" dirty="0" smtClean="0"/>
                        <a:t> %</a:t>
                      </a:r>
                      <a:endParaRPr lang="en-US" sz="1800" b="1"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2,97</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2,93</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2,94</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800" dirty="0" smtClean="0"/>
                        <a:t>0,89</a:t>
                      </a:r>
                      <a:endParaRPr lang="en-US" sz="1800" dirty="0"/>
                    </a:p>
                  </a:txBody>
                  <a:tcPr marL="70338" marR="70338" marT="35169" marB="35169">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516197">
                <a:tc>
                  <a:txBody>
                    <a:bodyPr/>
                    <a:lstStyle/>
                    <a:p>
                      <a:pPr algn="l"/>
                      <a:r>
                        <a:rPr lang="en-US" sz="1800" b="1" dirty="0" smtClean="0"/>
                        <a:t>NUL,</a:t>
                      </a:r>
                      <a:r>
                        <a:rPr lang="en-US" sz="1800" b="1" baseline="0" dirty="0" smtClean="0"/>
                        <a:t> mg/</a:t>
                      </a:r>
                      <a:r>
                        <a:rPr lang="en-US" sz="1800" b="1" baseline="0" dirty="0" err="1" smtClean="0"/>
                        <a:t>dL</a:t>
                      </a:r>
                      <a:endParaRPr lang="en-US" sz="1800" b="1" dirty="0"/>
                    </a:p>
                  </a:txBody>
                  <a:tcPr marL="70338" marR="70338" marT="35169" marB="35169">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t>11,4</a:t>
                      </a:r>
                      <a:r>
                        <a:rPr lang="en-US" sz="1800" baseline="30000" dirty="0" smtClean="0"/>
                        <a:t>b</a:t>
                      </a:r>
                      <a:endParaRPr lang="en-US" sz="1800" dirty="0"/>
                    </a:p>
                  </a:txBody>
                  <a:tcPr marL="70338" marR="70338" marT="35169" marB="35169">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t>14,0</a:t>
                      </a:r>
                      <a:r>
                        <a:rPr lang="en-US" sz="1800" baseline="30000" dirty="0" smtClean="0"/>
                        <a:t>a</a:t>
                      </a:r>
                      <a:endParaRPr lang="en-US" sz="1800" dirty="0"/>
                    </a:p>
                  </a:txBody>
                  <a:tcPr marL="70338" marR="70338" marT="35169" marB="35169">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t>10,3</a:t>
                      </a:r>
                      <a:r>
                        <a:rPr lang="en-US" sz="1800" baseline="30000" dirty="0" smtClean="0"/>
                        <a:t>c</a:t>
                      </a:r>
                      <a:endParaRPr lang="en-US" sz="1800" dirty="0"/>
                    </a:p>
                  </a:txBody>
                  <a:tcPr marL="70338" marR="70338" marT="35169" marB="35169">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t>&lt;0,001</a:t>
                      </a:r>
                      <a:endParaRPr lang="en-US" sz="1800" dirty="0"/>
                    </a:p>
                  </a:txBody>
                  <a:tcPr marL="70338" marR="70338" marT="35169" marB="35169">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bl>
          </a:graphicData>
        </a:graphic>
      </p:graphicFrame>
      <p:sp>
        <p:nvSpPr>
          <p:cNvPr id="4" name="CaixaDeTexto 3"/>
          <p:cNvSpPr txBox="1"/>
          <p:nvPr/>
        </p:nvSpPr>
        <p:spPr>
          <a:xfrm>
            <a:off x="5569034" y="5533849"/>
            <a:ext cx="1994068" cy="338554"/>
          </a:xfrm>
          <a:prstGeom prst="rect">
            <a:avLst/>
          </a:prstGeom>
          <a:noFill/>
        </p:spPr>
        <p:txBody>
          <a:bodyPr wrap="square" rtlCol="0">
            <a:spAutoFit/>
          </a:bodyPr>
          <a:lstStyle/>
          <a:p>
            <a:r>
              <a:rPr lang="pt-BR" sz="1600" b="1" dirty="0" err="1"/>
              <a:t>Akins</a:t>
            </a:r>
            <a:r>
              <a:rPr lang="pt-BR" sz="1600" b="1" dirty="0"/>
              <a:t> &amp; </a:t>
            </a:r>
            <a:r>
              <a:rPr lang="pt-BR" sz="1600" b="1" dirty="0" err="1"/>
              <a:t>Shaver</a:t>
            </a:r>
            <a:r>
              <a:rPr lang="pt-BR" sz="1600" b="1" dirty="0"/>
              <a:t>, 2014</a:t>
            </a:r>
          </a:p>
        </p:txBody>
      </p:sp>
      <p:pic>
        <p:nvPicPr>
          <p:cNvPr id="5" name="Imagem 4">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4">
            <p14:nvContentPartPr>
              <p14:cNvPr id="7" name="Tinta 6"/>
              <p14:cNvContentPartPr/>
              <p14:nvPr/>
            </p14:nvContentPartPr>
            <p14:xfrm>
              <a:off x="3017520" y="2796480"/>
              <a:ext cx="419400" cy="38520"/>
            </p14:xfrm>
          </p:contentPart>
        </mc:Choice>
        <mc:Fallback>
          <p:pic>
            <p:nvPicPr>
              <p:cNvPr id="7" name="Tinta 6"/>
              <p:cNvPicPr/>
              <p:nvPr/>
            </p:nvPicPr>
            <p:blipFill>
              <a:blip r:embed="rId5"/>
              <a:stretch>
                <a:fillRect/>
              </a:stretch>
            </p:blipFill>
            <p:spPr>
              <a:xfrm>
                <a:off x="3001680" y="2733120"/>
                <a:ext cx="45108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Tinta 7"/>
              <p14:cNvContentPartPr/>
              <p14:nvPr/>
            </p14:nvContentPartPr>
            <p14:xfrm>
              <a:off x="4274640" y="2796480"/>
              <a:ext cx="533880" cy="53640"/>
            </p14:xfrm>
          </p:contentPart>
        </mc:Choice>
        <mc:Fallback>
          <p:pic>
            <p:nvPicPr>
              <p:cNvPr id="8" name="Tinta 7"/>
              <p:cNvPicPr/>
              <p:nvPr/>
            </p:nvPicPr>
            <p:blipFill>
              <a:blip r:embed="rId7"/>
              <a:stretch>
                <a:fillRect/>
              </a:stretch>
            </p:blipFill>
            <p:spPr>
              <a:xfrm>
                <a:off x="4258800" y="2733120"/>
                <a:ext cx="565560" cy="1807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Tinta 8"/>
              <p14:cNvContentPartPr/>
              <p14:nvPr/>
            </p14:nvContentPartPr>
            <p14:xfrm>
              <a:off x="5585400" y="2842200"/>
              <a:ext cx="533880" cy="38520"/>
            </p14:xfrm>
          </p:contentPart>
        </mc:Choice>
        <mc:Fallback>
          <p:pic>
            <p:nvPicPr>
              <p:cNvPr id="9" name="Tinta 8"/>
              <p:cNvPicPr/>
              <p:nvPr/>
            </p:nvPicPr>
            <p:blipFill>
              <a:blip r:embed="rId9"/>
              <a:stretch>
                <a:fillRect/>
              </a:stretch>
            </p:blipFill>
            <p:spPr>
              <a:xfrm>
                <a:off x="5569560" y="2778840"/>
                <a:ext cx="56556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Tinta 9"/>
              <p14:cNvContentPartPr/>
              <p14:nvPr/>
            </p14:nvContentPartPr>
            <p14:xfrm>
              <a:off x="3025080" y="3314880"/>
              <a:ext cx="3208320" cy="83880"/>
            </p14:xfrm>
          </p:contentPart>
        </mc:Choice>
        <mc:Fallback>
          <p:pic>
            <p:nvPicPr>
              <p:cNvPr id="10" name="Tinta 9"/>
              <p:cNvPicPr/>
              <p:nvPr/>
            </p:nvPicPr>
            <p:blipFill>
              <a:blip r:embed="rId11"/>
              <a:stretch>
                <a:fillRect/>
              </a:stretch>
            </p:blipFill>
            <p:spPr>
              <a:xfrm>
                <a:off x="3009240" y="3251160"/>
                <a:ext cx="3240000" cy="2113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Tinta 10"/>
              <p14:cNvContentPartPr/>
              <p14:nvPr/>
            </p14:nvContentPartPr>
            <p14:xfrm>
              <a:off x="4168080" y="1554480"/>
              <a:ext cx="2263320" cy="91800"/>
            </p14:xfrm>
          </p:contentPart>
        </mc:Choice>
        <mc:Fallback>
          <p:pic>
            <p:nvPicPr>
              <p:cNvPr id="11" name="Tinta 10"/>
              <p:cNvPicPr/>
              <p:nvPr/>
            </p:nvPicPr>
            <p:blipFill>
              <a:blip r:embed="rId13"/>
              <a:stretch>
                <a:fillRect/>
              </a:stretch>
            </p:blipFill>
            <p:spPr>
              <a:xfrm>
                <a:off x="4152240" y="1491120"/>
                <a:ext cx="2295000" cy="2185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Tinta 11"/>
              <p14:cNvContentPartPr/>
              <p14:nvPr/>
            </p14:nvContentPartPr>
            <p14:xfrm>
              <a:off x="4389120" y="3809880"/>
              <a:ext cx="1714680" cy="69120"/>
            </p14:xfrm>
          </p:contentPart>
        </mc:Choice>
        <mc:Fallback>
          <p:pic>
            <p:nvPicPr>
              <p:cNvPr id="12" name="Tinta 11"/>
              <p:cNvPicPr/>
              <p:nvPr/>
            </p:nvPicPr>
            <p:blipFill>
              <a:blip r:embed="rId15"/>
              <a:stretch>
                <a:fillRect/>
              </a:stretch>
            </p:blipFill>
            <p:spPr>
              <a:xfrm>
                <a:off x="4373280" y="3746520"/>
                <a:ext cx="1746360" cy="195840"/>
              </a:xfrm>
              <a:prstGeom prst="rect">
                <a:avLst/>
              </a:prstGeom>
            </p:spPr>
          </p:pic>
        </mc:Fallback>
      </mc:AlternateContent>
    </p:spTree>
    <p:extLst>
      <p:ext uri="{BB962C8B-B14F-4D97-AF65-F5344CB8AC3E}">
        <p14:creationId xmlns:p14="http://schemas.microsoft.com/office/powerpoint/2010/main" val="17211109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8888" y="2492896"/>
            <a:ext cx="8229600" cy="1143000"/>
          </a:xfrm>
        </p:spPr>
        <p:txBody>
          <a:bodyPr>
            <a:normAutofit fontScale="90000"/>
          </a:bodyPr>
          <a:lstStyle/>
          <a:p>
            <a:pPr algn="ctr"/>
            <a:r>
              <a:rPr lang="pt-BR" b="1" dirty="0" smtClean="0">
                <a:solidFill>
                  <a:schemeClr val="tx1"/>
                </a:solidFill>
                <a:latin typeface="Comic Sans MS" panose="030F0702030302020204" pitchFamily="66" charset="0"/>
              </a:rPr>
              <a:t>Grão Úmido </a:t>
            </a:r>
            <a:r>
              <a:rPr lang="pt-BR" b="1" dirty="0" err="1" smtClean="0">
                <a:solidFill>
                  <a:schemeClr val="tx1"/>
                </a:solidFill>
                <a:latin typeface="Comic Sans MS" panose="030F0702030302020204" pitchFamily="66" charset="0"/>
              </a:rPr>
              <a:t>vs</a:t>
            </a:r>
            <a:r>
              <a:rPr lang="pt-BR" b="1" dirty="0" smtClean="0">
                <a:solidFill>
                  <a:schemeClr val="tx1"/>
                </a:solidFill>
                <a:latin typeface="Comic Sans MS" panose="030F0702030302020204" pitchFamily="66" charset="0"/>
              </a:rPr>
              <a:t> Reconstituído</a:t>
            </a:r>
            <a:br>
              <a:rPr lang="pt-BR" b="1" dirty="0" smtClean="0">
                <a:solidFill>
                  <a:schemeClr val="tx1"/>
                </a:solidFill>
                <a:latin typeface="Comic Sans MS" panose="030F0702030302020204" pitchFamily="66" charset="0"/>
              </a:rPr>
            </a:br>
            <a:r>
              <a:rPr lang="pt-BR" b="1" dirty="0">
                <a:latin typeface="Comic Sans MS" panose="030F0702030302020204" pitchFamily="66" charset="0"/>
              </a:rPr>
              <a:t/>
            </a:r>
            <a:br>
              <a:rPr lang="pt-BR" b="1" dirty="0">
                <a:latin typeface="Comic Sans MS" panose="030F0702030302020204" pitchFamily="66" charset="0"/>
              </a:rPr>
            </a:br>
            <a:r>
              <a:rPr lang="pt-BR" b="1" dirty="0">
                <a:latin typeface="Comic Sans MS" panose="030F0702030302020204" pitchFamily="66" charset="0"/>
              </a:rPr>
              <a:t>T</a:t>
            </a:r>
            <a:r>
              <a:rPr lang="pt-BR" b="1" dirty="0" smtClean="0">
                <a:latin typeface="Comic Sans MS" panose="030F0702030302020204" pitchFamily="66" charset="0"/>
              </a:rPr>
              <a:t>empo de armazenamento</a:t>
            </a:r>
            <a:endParaRPr lang="pt-BR" b="1" dirty="0">
              <a:solidFill>
                <a:schemeClr val="tx1"/>
              </a:solidFill>
              <a:latin typeface="Comic Sans MS" panose="030F0702030302020204" pitchFamily="66" charset="0"/>
            </a:endParaRPr>
          </a:p>
        </p:txBody>
      </p:sp>
      <p:pic>
        <p:nvPicPr>
          <p:cNvPr id="6" name="Imagem 5">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0406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945074F-ABF5-4AC8-A16A-62E80F8DA82A}"/>
              </a:ext>
            </a:extLst>
          </p:cNvPr>
          <p:cNvGrpSpPr/>
          <p:nvPr/>
        </p:nvGrpSpPr>
        <p:grpSpPr>
          <a:xfrm>
            <a:off x="215900" y="15875"/>
            <a:ext cx="8596479" cy="1000203"/>
            <a:chOff x="215900" y="15875"/>
            <a:chExt cx="8596479" cy="1000203"/>
          </a:xfrm>
        </p:grpSpPr>
        <p:sp>
          <p:nvSpPr>
            <p:cNvPr id="9" name="AutoShape 6" descr="Resultado de imagem para 3º Simpósio Internacional de Vitaminas e Tecnologias - ISVIT”">
              <a:extLst>
                <a:ext uri="{FF2B5EF4-FFF2-40B4-BE49-F238E27FC236}">
                  <a16:creationId xmlns:a16="http://schemas.microsoft.com/office/drawing/2014/main" xmlns="" id="{7B326886-49C8-469F-95D5-BC65D7CC95D7}"/>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5" name="Agrupar 33">
              <a:extLst>
                <a:ext uri="{FF2B5EF4-FFF2-40B4-BE49-F238E27FC236}">
                  <a16:creationId xmlns:a16="http://schemas.microsoft.com/office/drawing/2014/main" xmlns="" id="{24D960D1-A5A4-4A82-BA9F-F093CAEF5C0A}"/>
                </a:ext>
              </a:extLst>
            </p:cNvPr>
            <p:cNvGrpSpPr/>
            <p:nvPr/>
          </p:nvGrpSpPr>
          <p:grpSpPr>
            <a:xfrm>
              <a:off x="331620" y="214220"/>
              <a:ext cx="8480759" cy="801858"/>
              <a:chOff x="388808" y="225084"/>
              <a:chExt cx="11307678" cy="1069144"/>
            </a:xfrm>
          </p:grpSpPr>
          <p:sp>
            <p:nvSpPr>
              <p:cNvPr id="16" name="Retângulo: Cantos Diagonais Arredondados 35">
                <a:extLst>
                  <a:ext uri="{FF2B5EF4-FFF2-40B4-BE49-F238E27FC236}">
                    <a16:creationId xmlns:a16="http://schemas.microsoft.com/office/drawing/2014/main" xmlns="" id="{70C5885A-4771-4601-9D0A-116ECBFF13E2}"/>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7" name="Imagem 36">
                <a:extLst>
                  <a:ext uri="{FF2B5EF4-FFF2-40B4-BE49-F238E27FC236}">
                    <a16:creationId xmlns:a16="http://schemas.microsoft.com/office/drawing/2014/main" xmlns="" id="{E46A7E57-FEBF-4749-837D-2009D1747CE6}"/>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8" name="Picture 2" descr="C:\Users\Joao Daniel\Downloads\QCF_USA.jpg">
                <a:extLst>
                  <a:ext uri="{FF2B5EF4-FFF2-40B4-BE49-F238E27FC236}">
                    <a16:creationId xmlns:a16="http://schemas.microsoft.com/office/drawing/2014/main" xmlns="" id="{21D1F95C-3E46-4C11-A9E9-211EA8A2283C}"/>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9" name="CaixaDeTexto 40">
                <a:extLst>
                  <a:ext uri="{FF2B5EF4-FFF2-40B4-BE49-F238E27FC236}">
                    <a16:creationId xmlns:a16="http://schemas.microsoft.com/office/drawing/2014/main" xmlns="" id="{1AC68E6E-A309-4280-9BD2-471B0032964D}"/>
                  </a:ext>
                </a:extLst>
              </p:cNvPr>
              <p:cNvSpPr txBox="1"/>
              <p:nvPr/>
            </p:nvSpPr>
            <p:spPr>
              <a:xfrm>
                <a:off x="1674055" y="301612"/>
                <a:ext cx="8679767" cy="800219"/>
              </a:xfrm>
              <a:prstGeom prst="rect">
                <a:avLst/>
              </a:prstGeom>
              <a:noFill/>
            </p:spPr>
            <p:txBody>
              <a:bodyPr wrap="square" rtlCol="0">
                <a:spAutoFit/>
              </a:bodyPr>
              <a:lstStyle/>
              <a:p>
                <a:pPr algn="ctr"/>
                <a:endParaRPr lang="pt-BR" sz="3200" dirty="0">
                  <a:solidFill>
                    <a:schemeClr val="bg1"/>
                  </a:solidFill>
                  <a:latin typeface="Georgia" panose="02040502050405020303" pitchFamily="18" charset="0"/>
                </a:endParaRPr>
              </a:p>
            </p:txBody>
          </p:sp>
        </p:grpSp>
      </p:grpSp>
      <p:sp>
        <p:nvSpPr>
          <p:cNvPr id="6" name="Rectangle 4"/>
          <p:cNvSpPr>
            <a:spLocks noChangeArrowheads="1"/>
          </p:cNvSpPr>
          <p:nvPr/>
        </p:nvSpPr>
        <p:spPr bwMode="auto">
          <a:xfrm>
            <a:off x="1338619" y="275775"/>
            <a:ext cx="6466762"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a:solidFill>
                  <a:srgbClr val="FFFFFF"/>
                </a:solidFill>
              </a:rPr>
              <a:t>Salvo (2020)</a:t>
            </a:r>
            <a:endParaRPr lang="en-US" sz="3200" b="1" dirty="0">
              <a:solidFill>
                <a:srgbClr val="FFFFFF"/>
              </a:solidFill>
            </a:endParaRPr>
          </a:p>
        </p:txBody>
      </p:sp>
      <p:sp>
        <p:nvSpPr>
          <p:cNvPr id="3" name="Content Placeholder 2">
            <a:extLst>
              <a:ext uri="{FF2B5EF4-FFF2-40B4-BE49-F238E27FC236}">
                <a16:creationId xmlns:a16="http://schemas.microsoft.com/office/drawing/2014/main" xmlns="" id="{3EA6F7EA-B49F-4802-B4FA-F0BD8C89A200}"/>
              </a:ext>
            </a:extLst>
          </p:cNvPr>
          <p:cNvSpPr>
            <a:spLocks noGrp="1"/>
          </p:cNvSpPr>
          <p:nvPr>
            <p:ph idx="1"/>
          </p:nvPr>
        </p:nvSpPr>
        <p:spPr>
          <a:xfrm>
            <a:off x="583958" y="1412776"/>
            <a:ext cx="7886700" cy="4351338"/>
          </a:xfrm>
        </p:spPr>
        <p:txBody>
          <a:bodyPr>
            <a:normAutofit/>
          </a:bodyPr>
          <a:lstStyle/>
          <a:p>
            <a:pPr marL="457200" indent="-457200" algn="just">
              <a:buFont typeface="Arial" panose="020B0604020202020204" pitchFamily="34" charset="0"/>
              <a:buChar char="•"/>
            </a:pPr>
            <a:r>
              <a:rPr lang="pt-BR" sz="2400" dirty="0">
                <a:cs typeface="Times New Roman" panose="02020603050405020304" pitchFamily="18" charset="0"/>
              </a:rPr>
              <a:t>Grão úmido</a:t>
            </a:r>
            <a:r>
              <a:rPr lang="en-US" sz="2400" dirty="0">
                <a:cs typeface="Times New Roman" panose="02020603050405020304" pitchFamily="18" charset="0"/>
              </a:rPr>
              <a:t>: 33% </a:t>
            </a:r>
            <a:r>
              <a:rPr lang="en-US" sz="2400" dirty="0" err="1">
                <a:cs typeface="Times New Roman" panose="02020603050405020304" pitchFamily="18" charset="0"/>
              </a:rPr>
              <a:t>umidade</a:t>
            </a:r>
            <a:endParaRPr lang="en-US" sz="2400" dirty="0">
              <a:cs typeface="Times New Roman" panose="02020603050405020304" pitchFamily="18" charset="0"/>
            </a:endParaRPr>
          </a:p>
          <a:p>
            <a:pPr marL="457200" indent="-457200" algn="just">
              <a:buFont typeface="Arial" panose="020B0604020202020204" pitchFamily="34" charset="0"/>
              <a:buChar char="•"/>
            </a:pPr>
            <a:r>
              <a:rPr lang="en-US" sz="2400" dirty="0" err="1">
                <a:cs typeface="Times New Roman" panose="02020603050405020304" pitchFamily="18" charset="0"/>
              </a:rPr>
              <a:t>Snaplage</a:t>
            </a:r>
            <a:r>
              <a:rPr lang="en-US" sz="2400" dirty="0">
                <a:cs typeface="Times New Roman" panose="02020603050405020304" pitchFamily="18" charset="0"/>
              </a:rPr>
              <a:t>: 33% </a:t>
            </a:r>
            <a:r>
              <a:rPr lang="en-US" sz="2400" dirty="0" err="1">
                <a:cs typeface="Times New Roman" panose="02020603050405020304" pitchFamily="18" charset="0"/>
              </a:rPr>
              <a:t>umidade</a:t>
            </a:r>
            <a:endParaRPr lang="pt-BR" sz="2400" dirty="0">
              <a:cs typeface="Times New Roman" panose="02020603050405020304" pitchFamily="18" charset="0"/>
            </a:endParaRPr>
          </a:p>
          <a:p>
            <a:pPr marL="457200" indent="-457200" algn="just">
              <a:buFont typeface="Arial" panose="020B0604020202020204" pitchFamily="34" charset="0"/>
              <a:buChar char="•"/>
            </a:pPr>
            <a:r>
              <a:rPr lang="pt-BR" sz="2400" dirty="0">
                <a:cs typeface="Times New Roman" panose="02020603050405020304" pitchFamily="18" charset="0"/>
              </a:rPr>
              <a:t>Armazenamento: 45 dias</a:t>
            </a:r>
          </a:p>
          <a:p>
            <a:pPr marL="457200" indent="-457200" algn="just">
              <a:buFont typeface="Arial" panose="020B0604020202020204" pitchFamily="34" charset="0"/>
              <a:buChar char="•"/>
            </a:pPr>
            <a:r>
              <a:rPr lang="pt-BR" sz="2400" dirty="0">
                <a:cs typeface="Times New Roman" panose="02020603050405020304" pitchFamily="18" charset="0"/>
              </a:rPr>
              <a:t>Enzima</a:t>
            </a:r>
            <a:r>
              <a:rPr lang="en-US" sz="2400" dirty="0">
                <a:cs typeface="Times New Roman" panose="02020603050405020304" pitchFamily="18" charset="0"/>
              </a:rPr>
              <a:t> </a:t>
            </a:r>
            <a:r>
              <a:rPr lang="en-US" sz="2400" dirty="0" err="1">
                <a:cs typeface="Times New Roman" panose="02020603050405020304" pitchFamily="18" charset="0"/>
              </a:rPr>
              <a:t>fibrol</a:t>
            </a:r>
            <a:r>
              <a:rPr lang="pt-BR" sz="2400" dirty="0">
                <a:cs typeface="Times New Roman" panose="02020603050405020304" pitchFamily="18" charset="0"/>
              </a:rPr>
              <a:t>ítica</a:t>
            </a:r>
            <a:endParaRPr lang="en-US" sz="2400" dirty="0">
              <a:cs typeface="Times New Roman" panose="02020603050405020304" pitchFamily="18" charset="0"/>
            </a:endParaRPr>
          </a:p>
          <a:p>
            <a:pPr marL="457200" indent="-457200" algn="just">
              <a:buFont typeface="Arial" panose="020B0604020202020204" pitchFamily="34" charset="0"/>
              <a:buChar char="•"/>
            </a:pPr>
            <a:endParaRPr lang="pt-BR" sz="2400" dirty="0">
              <a:cs typeface="Times New Roman" panose="02020603050405020304" pitchFamily="18" charset="0"/>
            </a:endParaRPr>
          </a:p>
          <a:p>
            <a:pPr marL="457200" indent="-457200" algn="just">
              <a:buFont typeface="Arial" panose="020B0604020202020204" pitchFamily="34" charset="0"/>
              <a:buChar char="•"/>
            </a:pPr>
            <a:r>
              <a:rPr lang="pt-BR" sz="2400" dirty="0">
                <a:cs typeface="Times New Roman" panose="02020603050405020304" pitchFamily="18" charset="0"/>
              </a:rPr>
              <a:t>467 animais</a:t>
            </a:r>
          </a:p>
          <a:p>
            <a:pPr marL="914400" lvl="1" indent="-457200" algn="just"/>
            <a:r>
              <a:rPr lang="pt-BR" sz="2000" dirty="0">
                <a:cs typeface="Times New Roman" panose="02020603050405020304" pitchFamily="18" charset="0"/>
              </a:rPr>
              <a:t>Peso inicial</a:t>
            </a:r>
            <a:r>
              <a:rPr lang="en-US" sz="2000" dirty="0">
                <a:cs typeface="Times New Roman" panose="02020603050405020304" pitchFamily="18" charset="0"/>
              </a:rPr>
              <a:t>: 420 kg</a:t>
            </a:r>
          </a:p>
          <a:p>
            <a:pPr marL="914400" lvl="1" indent="-457200" algn="just"/>
            <a:r>
              <a:rPr lang="en-US" sz="2000" dirty="0">
                <a:cs typeface="Times New Roman" panose="02020603050405020304" pitchFamily="18" charset="0"/>
              </a:rPr>
              <a:t>16 </a:t>
            </a:r>
            <a:r>
              <a:rPr lang="en-US" sz="2000" dirty="0" err="1" smtClean="0">
                <a:cs typeface="Times New Roman" panose="02020603050405020304" pitchFamily="18" charset="0"/>
              </a:rPr>
              <a:t>baias</a:t>
            </a:r>
            <a:endParaRPr lang="en-US" sz="2000" dirty="0" smtClean="0">
              <a:cs typeface="Times New Roman" panose="02020603050405020304" pitchFamily="18" charset="0"/>
            </a:endParaRPr>
          </a:p>
          <a:p>
            <a:pPr marL="914400" lvl="1" indent="-457200" algn="just"/>
            <a:endParaRPr lang="en-US" sz="2000" dirty="0" smtClean="0">
              <a:cs typeface="Times New Roman" panose="02020603050405020304" pitchFamily="18" charset="0"/>
            </a:endParaRPr>
          </a:p>
          <a:p>
            <a:r>
              <a:rPr lang="en-US" dirty="0" err="1"/>
              <a:t>Delineamento</a:t>
            </a:r>
            <a:r>
              <a:rPr lang="en-US" dirty="0"/>
              <a:t> </a:t>
            </a:r>
            <a:r>
              <a:rPr lang="en-US" dirty="0" err="1"/>
              <a:t>em</a:t>
            </a:r>
            <a:r>
              <a:rPr lang="en-US" dirty="0"/>
              <a:t> </a:t>
            </a:r>
            <a:r>
              <a:rPr lang="en-US" dirty="0" err="1"/>
              <a:t>blocos</a:t>
            </a:r>
            <a:r>
              <a:rPr lang="en-US" dirty="0"/>
              <a:t> </a:t>
            </a:r>
            <a:r>
              <a:rPr lang="en-US" dirty="0" err="1" smtClean="0"/>
              <a:t>aleatorizados</a:t>
            </a:r>
            <a:endParaRPr lang="en-US" dirty="0"/>
          </a:p>
          <a:p>
            <a:pPr lvl="1"/>
            <a:r>
              <a:rPr lang="en-US" sz="1875" dirty="0" err="1"/>
              <a:t>Fatorial</a:t>
            </a:r>
            <a:r>
              <a:rPr lang="pt-BR" sz="1875" dirty="0"/>
              <a:t> </a:t>
            </a:r>
            <a:r>
              <a:rPr lang="pt-BR" dirty="0"/>
              <a:t>2×2</a:t>
            </a:r>
            <a:endParaRPr lang="pt-BR" sz="1875" dirty="0"/>
          </a:p>
          <a:p>
            <a:pPr marL="457200" lvl="1" indent="0" algn="just">
              <a:buNone/>
            </a:pPr>
            <a:endParaRPr lang="pt-BR" sz="20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endParaRPr lang="pt-BR" sz="2400" dirty="0">
              <a:latin typeface="Times New Roman" panose="02020603050405020304" pitchFamily="18" charset="0"/>
              <a:cs typeface="Times New Roman" panose="02020603050405020304" pitchFamily="18" charset="0"/>
            </a:endParaRPr>
          </a:p>
          <a:p>
            <a:endParaRPr lang="en-US" dirty="0"/>
          </a:p>
        </p:txBody>
      </p:sp>
      <p:pic>
        <p:nvPicPr>
          <p:cNvPr id="11" name="Imagem 10" descr="Uma imagem contendo interior, sentado&#10;&#10;Descrição gerada com alta confiança">
            <a:extLst>
              <a:ext uri="{FF2B5EF4-FFF2-40B4-BE49-F238E27FC236}">
                <a16:creationId xmlns="" xmlns:a16="http://schemas.microsoft.com/office/drawing/2014/main" id="{6D5F1F23-488E-4AD4-B001-F31D67A951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079610" y="1712846"/>
            <a:ext cx="3875483" cy="2906612"/>
          </a:xfrm>
          <a:prstGeom prst="rect">
            <a:avLst/>
          </a:prstGeom>
          <a:ln>
            <a:noFill/>
          </a:ln>
          <a:effectLst>
            <a:softEdge rad="112500"/>
          </a:effectLst>
        </p:spPr>
      </p:pic>
    </p:spTree>
    <p:extLst>
      <p:ext uri="{BB962C8B-B14F-4D97-AF65-F5344CB8AC3E}">
        <p14:creationId xmlns:p14="http://schemas.microsoft.com/office/powerpoint/2010/main" val="34725261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416A881-EFDC-4EC6-A99F-AB6D0D94103C}"/>
              </a:ext>
            </a:extLst>
          </p:cNvPr>
          <p:cNvSpPr>
            <a:spLocks noGrp="1"/>
          </p:cNvSpPr>
          <p:nvPr>
            <p:ph type="title"/>
          </p:nvPr>
        </p:nvSpPr>
        <p:spPr>
          <a:xfrm>
            <a:off x="492306" y="1167058"/>
            <a:ext cx="8229600" cy="1143000"/>
          </a:xfrm>
          <a:solidFill>
            <a:schemeClr val="accent3">
              <a:lumMod val="75000"/>
            </a:schemeClr>
          </a:solidFill>
          <a:ln>
            <a:noFill/>
          </a:ln>
          <a:effectLst/>
          <a:scene3d>
            <a:camera prst="orthographicFront"/>
            <a:lightRig rig="threePt" dir="t"/>
          </a:scene3d>
          <a:sp3d>
            <a:bevelT w="165100" prst="coolSlant"/>
            <a:bevelB w="165100" prst="coolSlant"/>
          </a:sp3d>
        </p:spPr>
        <p:txBody>
          <a:bodyPr>
            <a:normAutofit/>
          </a:bodyPr>
          <a:lstStyle/>
          <a:p>
            <a:pPr algn="ctr"/>
            <a:r>
              <a:rPr lang="en-US" sz="3000" b="1" dirty="0" err="1" smtClean="0">
                <a:solidFill>
                  <a:schemeClr val="bg1"/>
                </a:solidFill>
              </a:rPr>
              <a:t>Hipótese</a:t>
            </a:r>
            <a:endParaRPr lang="en-US" sz="3000" b="1" dirty="0">
              <a:solidFill>
                <a:schemeClr val="bg1"/>
              </a:solidFill>
            </a:endParaRPr>
          </a:p>
        </p:txBody>
      </p:sp>
      <p:sp>
        <p:nvSpPr>
          <p:cNvPr id="3" name="Espaço Reservado para Conteúdo 2">
            <a:extLst>
              <a:ext uri="{FF2B5EF4-FFF2-40B4-BE49-F238E27FC236}">
                <a16:creationId xmlns="" xmlns:a16="http://schemas.microsoft.com/office/drawing/2014/main" id="{7657D1BB-9421-4722-BA23-54C029A26E33}"/>
              </a:ext>
            </a:extLst>
          </p:cNvPr>
          <p:cNvSpPr>
            <a:spLocks noGrp="1"/>
          </p:cNvSpPr>
          <p:nvPr>
            <p:ph idx="1"/>
          </p:nvPr>
        </p:nvSpPr>
        <p:spPr/>
        <p:txBody>
          <a:bodyPr>
            <a:normAutofit/>
          </a:bodyPr>
          <a:lstStyle/>
          <a:p>
            <a:pPr marL="0" indent="0">
              <a:buNone/>
            </a:pPr>
            <a:endParaRPr lang="en-GB" sz="2625" dirty="0"/>
          </a:p>
          <a:p>
            <a:endParaRPr lang="pt-BR" sz="2625" dirty="0"/>
          </a:p>
        </p:txBody>
      </p:sp>
      <p:pic>
        <p:nvPicPr>
          <p:cNvPr id="9" name="Picture 7">
            <a:extLst>
              <a:ext uri="{FF2B5EF4-FFF2-40B4-BE49-F238E27FC236}">
                <a16:creationId xmlns="" xmlns:a16="http://schemas.microsoft.com/office/drawing/2014/main" id="{8BE4B3EB-B9DA-41C2-A916-FA720357A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445" y="2374702"/>
            <a:ext cx="2332435" cy="23324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7">
            <a:extLst>
              <a:ext uri="{FF2B5EF4-FFF2-40B4-BE49-F238E27FC236}">
                <a16:creationId xmlns="" xmlns:a16="http://schemas.microsoft.com/office/drawing/2014/main" id="{597FEEA3-A69A-41C9-8FFE-2F532BE4C20D}"/>
              </a:ext>
            </a:extLst>
          </p:cNvPr>
          <p:cNvSpPr/>
          <p:nvPr/>
        </p:nvSpPr>
        <p:spPr>
          <a:xfrm>
            <a:off x="2235313" y="4707136"/>
            <a:ext cx="1151021" cy="300082"/>
          </a:xfrm>
          <a:prstGeom prst="rect">
            <a:avLst/>
          </a:prstGeom>
        </p:spPr>
        <p:txBody>
          <a:bodyPr wrap="none">
            <a:spAutoFit/>
          </a:bodyPr>
          <a:lstStyle/>
          <a:p>
            <a:pPr defTabSz="685773">
              <a:defRPr/>
            </a:pPr>
            <a:r>
              <a:rPr lang="fr-FR" sz="1350" dirty="0" err="1">
                <a:solidFill>
                  <a:prstClr val="black"/>
                </a:solidFill>
                <a:latin typeface="Calibri" panose="020F0502020204030204"/>
              </a:rPr>
              <a:t>Kunkel</a:t>
            </a:r>
            <a:r>
              <a:rPr lang="fr-FR" sz="1350" dirty="0">
                <a:solidFill>
                  <a:prstClr val="black"/>
                </a:solidFill>
                <a:latin typeface="Calibri" panose="020F0502020204030204"/>
              </a:rPr>
              <a:t> (2008)</a:t>
            </a:r>
          </a:p>
        </p:txBody>
      </p:sp>
      <p:pic>
        <p:nvPicPr>
          <p:cNvPr id="11" name="Picture 2" descr="http://www.regional.org.au/au/abts/2001/m3/black-3.gif">
            <a:extLst>
              <a:ext uri="{FF2B5EF4-FFF2-40B4-BE49-F238E27FC236}">
                <a16:creationId xmlns="" xmlns:a16="http://schemas.microsoft.com/office/drawing/2014/main" id="{7EECF467-F7F8-4D98-BB5F-253F10291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6957" y="2386014"/>
            <a:ext cx="3351477" cy="22951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7">
            <a:extLst>
              <a:ext uri="{FF2B5EF4-FFF2-40B4-BE49-F238E27FC236}">
                <a16:creationId xmlns="" xmlns:a16="http://schemas.microsoft.com/office/drawing/2014/main" id="{A1C4C5F1-26C7-410A-8551-0F78DC941BE7}"/>
              </a:ext>
            </a:extLst>
          </p:cNvPr>
          <p:cNvSpPr>
            <a:spLocks noChangeArrowheads="1"/>
          </p:cNvSpPr>
          <p:nvPr/>
        </p:nvSpPr>
        <p:spPr bwMode="auto">
          <a:xfrm>
            <a:off x="5593799" y="4707136"/>
            <a:ext cx="1056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5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5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5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5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5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5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5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5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5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85773"/>
            <a:r>
              <a:rPr lang="fr-FR" altLang="es-ES" sz="1350">
                <a:solidFill>
                  <a:prstClr val="black"/>
                </a:solidFill>
                <a:latin typeface="Calibri" panose="020F0502020204030204"/>
              </a:rPr>
              <a:t>Black </a:t>
            </a:r>
            <a:r>
              <a:rPr lang="fr-FR" altLang="es-ES" sz="1350" dirty="0">
                <a:solidFill>
                  <a:prstClr val="black"/>
                </a:solidFill>
                <a:latin typeface="Calibri" panose="020F0502020204030204"/>
              </a:rPr>
              <a:t>(2001</a:t>
            </a:r>
            <a:r>
              <a:rPr lang="fr-FR" altLang="es-ES" sz="1350" dirty="0">
                <a:solidFill>
                  <a:prstClr val="black"/>
                </a:solidFill>
              </a:rPr>
              <a:t>)</a:t>
            </a:r>
          </a:p>
        </p:txBody>
      </p:sp>
      <p:sp>
        <p:nvSpPr>
          <p:cNvPr id="13" name="Fluxograma: Operação manual 10">
            <a:extLst>
              <a:ext uri="{FF2B5EF4-FFF2-40B4-BE49-F238E27FC236}">
                <a16:creationId xmlns="" xmlns:a16="http://schemas.microsoft.com/office/drawing/2014/main" id="{7B6A2B91-C343-4B5B-B58D-B6F1111A09E2}"/>
              </a:ext>
            </a:extLst>
          </p:cNvPr>
          <p:cNvSpPr/>
          <p:nvPr/>
        </p:nvSpPr>
        <p:spPr>
          <a:xfrm rot="5400000">
            <a:off x="3737969" y="2086572"/>
            <a:ext cx="507206" cy="1665684"/>
          </a:xfrm>
          <a:prstGeom prst="flowChartManualOperation">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73">
              <a:defRPr/>
            </a:pPr>
            <a:endParaRPr lang="pt-BR" sz="1350">
              <a:solidFill>
                <a:prstClr val="white"/>
              </a:solidFill>
              <a:latin typeface="Calibri" panose="020F0502020204030204"/>
            </a:endParaRPr>
          </a:p>
        </p:txBody>
      </p:sp>
      <p:grpSp>
        <p:nvGrpSpPr>
          <p:cNvPr id="19" name="Agrupar 18">
            <a:extLst>
              <a:ext uri="{FF2B5EF4-FFF2-40B4-BE49-F238E27FC236}">
                <a16:creationId xmlns="" xmlns:a16="http://schemas.microsoft.com/office/drawing/2014/main" id="{53E88FC7-190C-4C92-89E4-FE434BB2FDB1}"/>
              </a:ext>
            </a:extLst>
          </p:cNvPr>
          <p:cNvGrpSpPr/>
          <p:nvPr/>
        </p:nvGrpSpPr>
        <p:grpSpPr>
          <a:xfrm>
            <a:off x="6702718" y="4327234"/>
            <a:ext cx="1540230" cy="852871"/>
            <a:chOff x="7412941" y="4626645"/>
            <a:chExt cx="2053638" cy="1137161"/>
          </a:xfrm>
        </p:grpSpPr>
        <p:sp>
          <p:nvSpPr>
            <p:cNvPr id="14" name="CaixaDeTexto 11">
              <a:extLst>
                <a:ext uri="{FF2B5EF4-FFF2-40B4-BE49-F238E27FC236}">
                  <a16:creationId xmlns="" xmlns:a16="http://schemas.microsoft.com/office/drawing/2014/main" id="{25D25F61-4EE4-4E13-9C73-775F2A448C26}"/>
                </a:ext>
              </a:extLst>
            </p:cNvPr>
            <p:cNvSpPr txBox="1">
              <a:spLocks noChangeArrowheads="1"/>
            </p:cNvSpPr>
            <p:nvPr/>
          </p:nvSpPr>
          <p:spPr bwMode="auto">
            <a:xfrm>
              <a:off x="7412941" y="5363697"/>
              <a:ext cx="2053638"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5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5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5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5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5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5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5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5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5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85773"/>
              <a:r>
                <a:rPr lang="es-ES" altLang="es-ES" sz="1350" b="1" dirty="0" err="1" smtClean="0">
                  <a:solidFill>
                    <a:prstClr val="black"/>
                  </a:solidFill>
                  <a:latin typeface="Calibri" panose="020F0502020204030204" pitchFamily="34" charset="0"/>
                  <a:cs typeface="Calibri" panose="020F0502020204030204" pitchFamily="34" charset="0"/>
                </a:rPr>
                <a:t>Grânulos</a:t>
              </a:r>
              <a:r>
                <a:rPr lang="es-ES" altLang="es-ES" sz="1350" b="1" dirty="0" smtClean="0">
                  <a:solidFill>
                    <a:prstClr val="black"/>
                  </a:solidFill>
                  <a:latin typeface="Calibri" panose="020F0502020204030204" pitchFamily="34" charset="0"/>
                  <a:cs typeface="Calibri" panose="020F0502020204030204" pitchFamily="34" charset="0"/>
                </a:rPr>
                <a:t> de </a:t>
              </a:r>
              <a:r>
                <a:rPr lang="es-ES" altLang="es-ES" sz="1350" b="1" dirty="0" err="1" smtClean="0">
                  <a:solidFill>
                    <a:prstClr val="black"/>
                  </a:solidFill>
                  <a:latin typeface="Calibri" panose="020F0502020204030204" pitchFamily="34" charset="0"/>
                  <a:cs typeface="Calibri" panose="020F0502020204030204" pitchFamily="34" charset="0"/>
                </a:rPr>
                <a:t>amido</a:t>
              </a:r>
              <a:endParaRPr lang="es-ES" altLang="es-ES" sz="1350" b="1" dirty="0">
                <a:solidFill>
                  <a:prstClr val="black"/>
                </a:solidFill>
                <a:latin typeface="Calibri" panose="020F0502020204030204" pitchFamily="34" charset="0"/>
                <a:cs typeface="Calibri" panose="020F0502020204030204" pitchFamily="34" charset="0"/>
              </a:endParaRPr>
            </a:p>
          </p:txBody>
        </p:sp>
        <p:cxnSp>
          <p:nvCxnSpPr>
            <p:cNvPr id="16" name="Conector de seta reta 13">
              <a:extLst>
                <a:ext uri="{FF2B5EF4-FFF2-40B4-BE49-F238E27FC236}">
                  <a16:creationId xmlns="" xmlns:a16="http://schemas.microsoft.com/office/drawing/2014/main" id="{0FF14CE2-C6E5-44D0-9566-1B6BBD3C3338}"/>
                </a:ext>
              </a:extLst>
            </p:cNvPr>
            <p:cNvCxnSpPr/>
            <p:nvPr/>
          </p:nvCxnSpPr>
          <p:spPr>
            <a:xfrm>
              <a:off x="7431724" y="4626645"/>
              <a:ext cx="488950" cy="64293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Agrupar 17">
            <a:extLst>
              <a:ext uri="{FF2B5EF4-FFF2-40B4-BE49-F238E27FC236}">
                <a16:creationId xmlns="" xmlns:a16="http://schemas.microsoft.com/office/drawing/2014/main" id="{6C359D0C-5D26-43BC-8A78-BE1F305ACFEC}"/>
              </a:ext>
            </a:extLst>
          </p:cNvPr>
          <p:cNvGrpSpPr/>
          <p:nvPr/>
        </p:nvGrpSpPr>
        <p:grpSpPr>
          <a:xfrm>
            <a:off x="4415249" y="4102896"/>
            <a:ext cx="1678372" cy="1131452"/>
            <a:chOff x="4362996" y="4327525"/>
            <a:chExt cx="2237829" cy="1508602"/>
          </a:xfrm>
        </p:grpSpPr>
        <p:sp>
          <p:nvSpPr>
            <p:cNvPr id="15" name="CaixaDeTexto 12">
              <a:extLst>
                <a:ext uri="{FF2B5EF4-FFF2-40B4-BE49-F238E27FC236}">
                  <a16:creationId xmlns="" xmlns:a16="http://schemas.microsoft.com/office/drawing/2014/main" id="{F8EC1D75-C631-40E5-989A-211A24A60D4E}"/>
                </a:ext>
              </a:extLst>
            </p:cNvPr>
            <p:cNvSpPr txBox="1">
              <a:spLocks noChangeArrowheads="1"/>
            </p:cNvSpPr>
            <p:nvPr/>
          </p:nvSpPr>
          <p:spPr bwMode="auto">
            <a:xfrm>
              <a:off x="4362996" y="5436018"/>
              <a:ext cx="1703288"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5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5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5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5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5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5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5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5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5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685773"/>
              <a:r>
                <a:rPr lang="pt-BR" altLang="es-ES" sz="1350" b="1" dirty="0" smtClean="0">
                  <a:solidFill>
                    <a:prstClr val="black"/>
                  </a:solidFill>
                  <a:latin typeface="Calibri" panose="020F0502020204030204" pitchFamily="34" charset="0"/>
                  <a:cs typeface="Calibri" panose="020F0502020204030204" pitchFamily="34" charset="0"/>
                </a:rPr>
                <a:t>Matriz </a:t>
              </a:r>
              <a:r>
                <a:rPr lang="pt-BR" altLang="es-ES" sz="1350" b="1" dirty="0" err="1" smtClean="0">
                  <a:solidFill>
                    <a:prstClr val="black"/>
                  </a:solidFill>
                  <a:latin typeface="Calibri" panose="020F0502020204030204" pitchFamily="34" charset="0"/>
                  <a:cs typeface="Calibri" panose="020F0502020204030204" pitchFamily="34" charset="0"/>
                </a:rPr>
                <a:t>protéica</a:t>
              </a:r>
              <a:endParaRPr lang="pt-BR" altLang="es-ES" sz="1350" b="1" dirty="0">
                <a:solidFill>
                  <a:prstClr val="black"/>
                </a:solidFill>
                <a:latin typeface="Calibri" panose="020F0502020204030204" pitchFamily="34" charset="0"/>
                <a:cs typeface="Calibri" panose="020F0502020204030204" pitchFamily="34" charset="0"/>
              </a:endParaRPr>
            </a:p>
          </p:txBody>
        </p:sp>
        <p:cxnSp>
          <p:nvCxnSpPr>
            <p:cNvPr id="17" name="Conector de seta reta 14">
              <a:extLst>
                <a:ext uri="{FF2B5EF4-FFF2-40B4-BE49-F238E27FC236}">
                  <a16:creationId xmlns="" xmlns:a16="http://schemas.microsoft.com/office/drawing/2014/main" id="{CA968001-C12A-4DF4-A667-E2BE847ADB1D}"/>
                </a:ext>
              </a:extLst>
            </p:cNvPr>
            <p:cNvCxnSpPr>
              <a:cxnSpLocks/>
            </p:cNvCxnSpPr>
            <p:nvPr/>
          </p:nvCxnSpPr>
          <p:spPr>
            <a:xfrm flipH="1">
              <a:off x="4844058" y="4327525"/>
              <a:ext cx="1756767" cy="106012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aixaDeTexto 19">
            <a:extLst>
              <a:ext uri="{FF2B5EF4-FFF2-40B4-BE49-F238E27FC236}">
                <a16:creationId xmlns="" xmlns:a16="http://schemas.microsoft.com/office/drawing/2014/main" id="{D656F7FB-3B50-4AFB-9104-3664D835B9E6}"/>
              </a:ext>
            </a:extLst>
          </p:cNvPr>
          <p:cNvSpPr txBox="1"/>
          <p:nvPr/>
        </p:nvSpPr>
        <p:spPr>
          <a:xfrm>
            <a:off x="3570430" y="5223861"/>
            <a:ext cx="2369722" cy="507831"/>
          </a:xfrm>
          <a:prstGeom prst="rect">
            <a:avLst/>
          </a:prstGeom>
          <a:noFill/>
        </p:spPr>
        <p:txBody>
          <a:bodyPr wrap="square" rtlCol="0">
            <a:spAutoFit/>
          </a:bodyPr>
          <a:lstStyle/>
          <a:p>
            <a:pPr defTabSz="685773"/>
            <a:r>
              <a:rPr lang="pt-BR" sz="2700" b="1" dirty="0" smtClean="0">
                <a:solidFill>
                  <a:prstClr val="black"/>
                </a:solidFill>
                <a:latin typeface="Calibri" panose="020F0502020204030204"/>
              </a:rPr>
              <a:t>Efeito “gaiola”</a:t>
            </a:r>
            <a:endParaRPr lang="en-US" sz="2700" b="1" dirty="0">
              <a:solidFill>
                <a:prstClr val="black"/>
              </a:solidFill>
              <a:latin typeface="Calibri" panose="020F0502020204030204"/>
            </a:endParaRPr>
          </a:p>
        </p:txBody>
      </p:sp>
      <p:pic>
        <p:nvPicPr>
          <p:cNvPr id="21" name="Imagem 20" descr="logo-esalq.gif">
            <a:extLst>
              <a:ext uri="{FF2B5EF4-FFF2-40B4-BE49-F238E27FC236}">
                <a16:creationId xmlns="" xmlns:a16="http://schemas.microsoft.com/office/drawing/2014/main" id="{8A223F7D-BB50-47EF-8767-F02582513BF6}"/>
              </a:ext>
            </a:extLst>
          </p:cNvPr>
          <p:cNvPicPr>
            <a:picLocks noChangeAspect="1"/>
          </p:cNvPicPr>
          <p:nvPr/>
        </p:nvPicPr>
        <p:blipFill>
          <a:blip r:embed="rId5" cstate="print"/>
          <a:stretch>
            <a:fillRect/>
          </a:stretch>
        </p:blipFill>
        <p:spPr>
          <a:xfrm>
            <a:off x="457200" y="274638"/>
            <a:ext cx="518655" cy="754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 descr="C:\Users\Joao Daniel\Downloads\QCF_USA.jpg">
            <a:extLst>
              <a:ext uri="{FF2B5EF4-FFF2-40B4-BE49-F238E27FC236}">
                <a16:creationId xmlns="" xmlns:a16="http://schemas.microsoft.com/office/drawing/2014/main" id="{D64BC043-8BB1-4C0A-A774-7F05687F1AEE}"/>
              </a:ext>
            </a:extLst>
          </p:cNvPr>
          <p:cNvPicPr>
            <a:picLocks noChangeAspect="1" noChangeArrowheads="1"/>
          </p:cNvPicPr>
          <p:nvPr/>
        </p:nvPicPr>
        <p:blipFill>
          <a:blip r:embed="rId6" cstate="print"/>
          <a:srcRect/>
          <a:stretch>
            <a:fillRect/>
          </a:stretch>
        </p:blipFill>
        <p:spPr bwMode="auto">
          <a:xfrm>
            <a:off x="8333788" y="296958"/>
            <a:ext cx="706023" cy="7097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069690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416A881-EFDC-4EC6-A99F-AB6D0D94103C}"/>
              </a:ext>
            </a:extLst>
          </p:cNvPr>
          <p:cNvSpPr>
            <a:spLocks noGrp="1"/>
          </p:cNvSpPr>
          <p:nvPr>
            <p:ph type="title"/>
          </p:nvPr>
        </p:nvSpPr>
        <p:spPr>
          <a:xfrm>
            <a:off x="447971" y="1133544"/>
            <a:ext cx="8229600" cy="1143000"/>
          </a:xfrm>
          <a:solidFill>
            <a:schemeClr val="accent3">
              <a:lumMod val="50000"/>
            </a:schemeClr>
          </a:solidFill>
          <a:ln>
            <a:noFill/>
          </a:ln>
          <a:effectLst/>
          <a:scene3d>
            <a:camera prst="orthographicFront"/>
            <a:lightRig rig="threePt" dir="t"/>
          </a:scene3d>
          <a:sp3d>
            <a:bevelT w="165100" prst="coolSlant"/>
            <a:bevelB w="165100" prst="coolSlant"/>
          </a:sp3d>
        </p:spPr>
        <p:txBody>
          <a:bodyPr>
            <a:normAutofit/>
          </a:bodyPr>
          <a:lstStyle/>
          <a:p>
            <a:pPr algn="ctr"/>
            <a:r>
              <a:rPr lang="en-US" sz="3000" b="1" dirty="0" err="1" smtClean="0">
                <a:solidFill>
                  <a:schemeClr val="bg1"/>
                </a:solidFill>
              </a:rPr>
              <a:t>Hipótese</a:t>
            </a:r>
            <a:endParaRPr lang="pt-BR" sz="3000" b="1" dirty="0">
              <a:solidFill>
                <a:schemeClr val="bg1"/>
              </a:solidFill>
            </a:endParaRPr>
          </a:p>
        </p:txBody>
      </p:sp>
      <p:sp>
        <p:nvSpPr>
          <p:cNvPr id="3" name="Espaço Reservado para Conteúdo 2">
            <a:extLst>
              <a:ext uri="{FF2B5EF4-FFF2-40B4-BE49-F238E27FC236}">
                <a16:creationId xmlns="" xmlns:a16="http://schemas.microsoft.com/office/drawing/2014/main" id="{7657D1BB-9421-4722-BA23-54C029A26E33}"/>
              </a:ext>
            </a:extLst>
          </p:cNvPr>
          <p:cNvSpPr>
            <a:spLocks noGrp="1"/>
          </p:cNvSpPr>
          <p:nvPr>
            <p:ph idx="1"/>
          </p:nvPr>
        </p:nvSpPr>
        <p:spPr>
          <a:xfrm>
            <a:off x="1614488" y="2226469"/>
            <a:ext cx="5915025" cy="3263504"/>
          </a:xfrm>
        </p:spPr>
        <p:txBody>
          <a:bodyPr>
            <a:normAutofit/>
          </a:bodyPr>
          <a:lstStyle/>
          <a:p>
            <a:pPr marL="0" indent="0">
              <a:buNone/>
            </a:pPr>
            <a:endParaRPr lang="en-GB" sz="2625" dirty="0"/>
          </a:p>
          <a:p>
            <a:endParaRPr lang="pt-BR" sz="2625" dirty="0"/>
          </a:p>
        </p:txBody>
      </p:sp>
      <p:grpSp>
        <p:nvGrpSpPr>
          <p:cNvPr id="68" name="Agrupar 67">
            <a:extLst>
              <a:ext uri="{FF2B5EF4-FFF2-40B4-BE49-F238E27FC236}">
                <a16:creationId xmlns="" xmlns:a16="http://schemas.microsoft.com/office/drawing/2014/main" id="{D035FA9B-4E4A-4FB6-8A41-4615F90B1A73}"/>
              </a:ext>
            </a:extLst>
          </p:cNvPr>
          <p:cNvGrpSpPr/>
          <p:nvPr/>
        </p:nvGrpSpPr>
        <p:grpSpPr>
          <a:xfrm>
            <a:off x="5738956" y="3550868"/>
            <a:ext cx="1404795" cy="546480"/>
            <a:chOff x="4748166" y="3241042"/>
            <a:chExt cx="1328414" cy="516766"/>
          </a:xfrm>
        </p:grpSpPr>
        <p:grpSp>
          <p:nvGrpSpPr>
            <p:cNvPr id="50" name="Agrupar 49">
              <a:extLst>
                <a:ext uri="{FF2B5EF4-FFF2-40B4-BE49-F238E27FC236}">
                  <a16:creationId xmlns="" xmlns:a16="http://schemas.microsoft.com/office/drawing/2014/main" id="{54DA5147-3862-4AF1-9FF4-96D7C28D1CDE}"/>
                </a:ext>
              </a:extLst>
            </p:cNvPr>
            <p:cNvGrpSpPr/>
            <p:nvPr/>
          </p:nvGrpSpPr>
          <p:grpSpPr>
            <a:xfrm>
              <a:off x="4760696" y="3295082"/>
              <a:ext cx="1106571" cy="462726"/>
              <a:chOff x="932160" y="2343676"/>
              <a:chExt cx="1106571" cy="462726"/>
            </a:xfrm>
          </p:grpSpPr>
          <p:grpSp>
            <p:nvGrpSpPr>
              <p:cNvPr id="51" name="Agrupar 50">
                <a:extLst>
                  <a:ext uri="{FF2B5EF4-FFF2-40B4-BE49-F238E27FC236}">
                    <a16:creationId xmlns="" xmlns:a16="http://schemas.microsoft.com/office/drawing/2014/main" id="{2B8D8E4F-5DC3-4EA7-B858-2295EBE51E88}"/>
                  </a:ext>
                </a:extLst>
              </p:cNvPr>
              <p:cNvGrpSpPr/>
              <p:nvPr/>
            </p:nvGrpSpPr>
            <p:grpSpPr>
              <a:xfrm>
                <a:off x="1209439" y="2418898"/>
                <a:ext cx="829292" cy="387504"/>
                <a:chOff x="1630858" y="1883446"/>
                <a:chExt cx="829292" cy="387504"/>
              </a:xfrm>
              <a:solidFill>
                <a:schemeClr val="tx1"/>
              </a:solidFill>
            </p:grpSpPr>
            <p:sp>
              <p:nvSpPr>
                <p:cNvPr id="55" name="Retângulo 54">
                  <a:extLst>
                    <a:ext uri="{FF2B5EF4-FFF2-40B4-BE49-F238E27FC236}">
                      <a16:creationId xmlns="" xmlns:a16="http://schemas.microsoft.com/office/drawing/2014/main" id="{AEFC1DC8-4AB2-4819-A733-BF4D2752EFB4}"/>
                    </a:ext>
                  </a:extLst>
                </p:cNvPr>
                <p:cNvSpPr/>
                <p:nvPr/>
              </p:nvSpPr>
              <p:spPr>
                <a:xfrm rot="923420">
                  <a:off x="1827927" y="2114967"/>
                  <a:ext cx="423788" cy="783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sp>
              <p:nvSpPr>
                <p:cNvPr id="56" name="Triângulo isósceles 55">
                  <a:extLst>
                    <a:ext uri="{FF2B5EF4-FFF2-40B4-BE49-F238E27FC236}">
                      <a16:creationId xmlns="" xmlns:a16="http://schemas.microsoft.com/office/drawing/2014/main" id="{5A25F3FF-3B46-465F-AFF1-371C524A7021}"/>
                    </a:ext>
                  </a:extLst>
                </p:cNvPr>
                <p:cNvSpPr/>
                <p:nvPr/>
              </p:nvSpPr>
              <p:spPr>
                <a:xfrm rot="2002730">
                  <a:off x="2389890" y="1883446"/>
                  <a:ext cx="70260" cy="31712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sp>
              <p:nvSpPr>
                <p:cNvPr id="57" name="Triângulo isósceles 56">
                  <a:extLst>
                    <a:ext uri="{FF2B5EF4-FFF2-40B4-BE49-F238E27FC236}">
                      <a16:creationId xmlns="" xmlns:a16="http://schemas.microsoft.com/office/drawing/2014/main" id="{B0CADC3B-4095-4FC6-A495-53A323575852}"/>
                    </a:ext>
                  </a:extLst>
                </p:cNvPr>
                <p:cNvSpPr/>
                <p:nvPr/>
              </p:nvSpPr>
              <p:spPr>
                <a:xfrm rot="14655161">
                  <a:off x="1717263" y="2024925"/>
                  <a:ext cx="68628" cy="24143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58" name="Elipse 57">
                  <a:extLst>
                    <a:ext uri="{FF2B5EF4-FFF2-40B4-BE49-F238E27FC236}">
                      <a16:creationId xmlns="" xmlns:a16="http://schemas.microsoft.com/office/drawing/2014/main" id="{143BBCD4-FC24-416A-B188-1F9375FF627F}"/>
                    </a:ext>
                  </a:extLst>
                </p:cNvPr>
                <p:cNvSpPr/>
                <p:nvPr/>
              </p:nvSpPr>
              <p:spPr>
                <a:xfrm>
                  <a:off x="2250219" y="2172476"/>
                  <a:ext cx="95416" cy="984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grpSp>
          <p:cxnSp>
            <p:nvCxnSpPr>
              <p:cNvPr id="52" name="Conector reto 51">
                <a:extLst>
                  <a:ext uri="{FF2B5EF4-FFF2-40B4-BE49-F238E27FC236}">
                    <a16:creationId xmlns="" xmlns:a16="http://schemas.microsoft.com/office/drawing/2014/main" id="{C520F6B3-2BDA-45B3-AB3B-27892099655A}"/>
                  </a:ext>
                </a:extLst>
              </p:cNvPr>
              <p:cNvCxnSpPr>
                <a:cxnSpLocks/>
              </p:cNvCxnSpPr>
              <p:nvPr/>
            </p:nvCxnSpPr>
            <p:spPr>
              <a:xfrm flipV="1">
                <a:off x="1225736" y="2449437"/>
                <a:ext cx="115638" cy="2782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ector reto 52">
                <a:extLst>
                  <a:ext uri="{FF2B5EF4-FFF2-40B4-BE49-F238E27FC236}">
                    <a16:creationId xmlns="" xmlns:a16="http://schemas.microsoft.com/office/drawing/2014/main" id="{AFE7FAD0-4ACF-42DE-887E-883EA89DF8C7}"/>
                  </a:ext>
                </a:extLst>
              </p:cNvPr>
              <p:cNvCxnSpPr>
                <a:cxnSpLocks/>
              </p:cNvCxnSpPr>
              <p:nvPr/>
            </p:nvCxnSpPr>
            <p:spPr>
              <a:xfrm flipH="1">
                <a:off x="1198541" y="2460862"/>
                <a:ext cx="137402" cy="131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CaixaDeTexto 53">
                <a:extLst>
                  <a:ext uri="{FF2B5EF4-FFF2-40B4-BE49-F238E27FC236}">
                    <a16:creationId xmlns="" xmlns:a16="http://schemas.microsoft.com/office/drawing/2014/main" id="{25CB371B-881F-4D67-88EF-2849CA96CF59}"/>
                  </a:ext>
                </a:extLst>
              </p:cNvPr>
              <p:cNvSpPr txBox="1"/>
              <p:nvPr/>
            </p:nvSpPr>
            <p:spPr>
              <a:xfrm>
                <a:off x="932160" y="2343676"/>
                <a:ext cx="387701" cy="283765"/>
              </a:xfrm>
              <a:prstGeom prst="rect">
                <a:avLst/>
              </a:prstGeom>
              <a:noFill/>
            </p:spPr>
            <p:txBody>
              <a:bodyPr wrap="square" rtlCol="0">
                <a:spAutoFit/>
              </a:bodyPr>
              <a:lstStyle/>
              <a:p>
                <a:r>
                  <a:rPr lang="pt-BR" sz="1350" b="1" dirty="0"/>
                  <a:t>HO</a:t>
                </a:r>
              </a:p>
            </p:txBody>
          </p:sp>
        </p:grpSp>
        <p:grpSp>
          <p:nvGrpSpPr>
            <p:cNvPr id="67" name="Agrupar 66">
              <a:extLst>
                <a:ext uri="{FF2B5EF4-FFF2-40B4-BE49-F238E27FC236}">
                  <a16:creationId xmlns="" xmlns:a16="http://schemas.microsoft.com/office/drawing/2014/main" id="{B911E2B0-ADC9-4E2A-B428-4F62C1AE11F9}"/>
                </a:ext>
              </a:extLst>
            </p:cNvPr>
            <p:cNvGrpSpPr/>
            <p:nvPr/>
          </p:nvGrpSpPr>
          <p:grpSpPr>
            <a:xfrm>
              <a:off x="4748166" y="3241042"/>
              <a:ext cx="1328414" cy="443901"/>
              <a:chOff x="4748166" y="3241042"/>
              <a:chExt cx="1328414" cy="443901"/>
            </a:xfrm>
          </p:grpSpPr>
          <p:cxnSp>
            <p:nvCxnSpPr>
              <p:cNvPr id="59" name="Conector reto 58">
                <a:extLst>
                  <a:ext uri="{FF2B5EF4-FFF2-40B4-BE49-F238E27FC236}">
                    <a16:creationId xmlns="" xmlns:a16="http://schemas.microsoft.com/office/drawing/2014/main" id="{5555473D-A42A-4E64-9EC0-1B4E253F0B13}"/>
                  </a:ext>
                </a:extLst>
              </p:cNvPr>
              <p:cNvCxnSpPr>
                <a:cxnSpLocks/>
              </p:cNvCxnSpPr>
              <p:nvPr/>
            </p:nvCxnSpPr>
            <p:spPr>
              <a:xfrm flipH="1" flipV="1">
                <a:off x="5158695" y="3413726"/>
                <a:ext cx="422933" cy="1552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Conector reto 59">
                <a:extLst>
                  <a:ext uri="{FF2B5EF4-FFF2-40B4-BE49-F238E27FC236}">
                    <a16:creationId xmlns="" xmlns:a16="http://schemas.microsoft.com/office/drawing/2014/main" id="{457CC1FA-F1C8-404B-8AC6-C7CA3AA3A66D}"/>
                  </a:ext>
                </a:extLst>
              </p:cNvPr>
              <p:cNvCxnSpPr>
                <a:cxnSpLocks/>
              </p:cNvCxnSpPr>
              <p:nvPr/>
            </p:nvCxnSpPr>
            <p:spPr>
              <a:xfrm flipH="1">
                <a:off x="5594158" y="3416339"/>
                <a:ext cx="321685" cy="141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ector reto 60">
                <a:extLst>
                  <a:ext uri="{FF2B5EF4-FFF2-40B4-BE49-F238E27FC236}">
                    <a16:creationId xmlns="" xmlns:a16="http://schemas.microsoft.com/office/drawing/2014/main" id="{221622B4-D3E7-4513-BCD0-8B868A264339}"/>
                  </a:ext>
                </a:extLst>
              </p:cNvPr>
              <p:cNvCxnSpPr>
                <a:cxnSpLocks/>
              </p:cNvCxnSpPr>
              <p:nvPr/>
            </p:nvCxnSpPr>
            <p:spPr>
              <a:xfrm flipH="1" flipV="1">
                <a:off x="5901890" y="3423521"/>
                <a:ext cx="174690" cy="90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Conector reto 61">
                <a:extLst>
                  <a:ext uri="{FF2B5EF4-FFF2-40B4-BE49-F238E27FC236}">
                    <a16:creationId xmlns="" xmlns:a16="http://schemas.microsoft.com/office/drawing/2014/main" id="{8E60EEEB-F295-437A-8DCE-8B8E7828DDF9}"/>
                  </a:ext>
                </a:extLst>
              </p:cNvPr>
              <p:cNvCxnSpPr>
                <a:cxnSpLocks/>
              </p:cNvCxnSpPr>
              <p:nvPr/>
            </p:nvCxnSpPr>
            <p:spPr>
              <a:xfrm flipH="1">
                <a:off x="5583702" y="3416339"/>
                <a:ext cx="73634" cy="1575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CaixaDeTexto 62">
                <a:extLst>
                  <a:ext uri="{FF2B5EF4-FFF2-40B4-BE49-F238E27FC236}">
                    <a16:creationId xmlns="" xmlns:a16="http://schemas.microsoft.com/office/drawing/2014/main" id="{53970D0A-E1D2-4932-A5C7-7F8B97FBCCD9}"/>
                  </a:ext>
                </a:extLst>
              </p:cNvPr>
              <p:cNvSpPr txBox="1"/>
              <p:nvPr/>
            </p:nvSpPr>
            <p:spPr>
              <a:xfrm>
                <a:off x="5537796" y="3241042"/>
                <a:ext cx="387701" cy="283766"/>
              </a:xfrm>
              <a:prstGeom prst="rect">
                <a:avLst/>
              </a:prstGeom>
              <a:noFill/>
            </p:spPr>
            <p:txBody>
              <a:bodyPr wrap="square" rtlCol="0">
                <a:spAutoFit/>
              </a:bodyPr>
              <a:lstStyle/>
              <a:p>
                <a:r>
                  <a:rPr lang="pt-BR" sz="1350" b="1" dirty="0"/>
                  <a:t>OH</a:t>
                </a:r>
              </a:p>
            </p:txBody>
          </p:sp>
          <p:sp>
            <p:nvSpPr>
              <p:cNvPr id="64" name="Elipse 63">
                <a:extLst>
                  <a:ext uri="{FF2B5EF4-FFF2-40B4-BE49-F238E27FC236}">
                    <a16:creationId xmlns="" xmlns:a16="http://schemas.microsoft.com/office/drawing/2014/main" id="{6BB4BE34-D54F-45E9-9C54-722B7A341EF1}"/>
                  </a:ext>
                </a:extLst>
              </p:cNvPr>
              <p:cNvSpPr/>
              <p:nvPr/>
            </p:nvSpPr>
            <p:spPr>
              <a:xfrm rot="10800000" flipV="1">
                <a:off x="4748166" y="3556780"/>
                <a:ext cx="95416" cy="984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cxnSp>
            <p:nvCxnSpPr>
              <p:cNvPr id="65" name="Conector reto 64">
                <a:extLst>
                  <a:ext uri="{FF2B5EF4-FFF2-40B4-BE49-F238E27FC236}">
                    <a16:creationId xmlns="" xmlns:a16="http://schemas.microsoft.com/office/drawing/2014/main" id="{EF43E16F-17AE-41D5-9DB8-D63ECF07C72B}"/>
                  </a:ext>
                </a:extLst>
              </p:cNvPr>
              <p:cNvCxnSpPr>
                <a:cxnSpLocks/>
                <a:stCxn id="64" idx="2"/>
                <a:endCxn id="57" idx="0"/>
              </p:cNvCxnSpPr>
              <p:nvPr/>
            </p:nvCxnSpPr>
            <p:spPr>
              <a:xfrm>
                <a:off x="4843582" y="3606017"/>
                <a:ext cx="206378" cy="789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 name="Agrupar 4">
            <a:extLst>
              <a:ext uri="{FF2B5EF4-FFF2-40B4-BE49-F238E27FC236}">
                <a16:creationId xmlns="" xmlns:a16="http://schemas.microsoft.com/office/drawing/2014/main" id="{1CB83C04-129C-48B1-B359-D183871B5CDD}"/>
              </a:ext>
            </a:extLst>
          </p:cNvPr>
          <p:cNvGrpSpPr/>
          <p:nvPr/>
        </p:nvGrpSpPr>
        <p:grpSpPr>
          <a:xfrm>
            <a:off x="1773557" y="3574947"/>
            <a:ext cx="3965397" cy="597244"/>
            <a:chOff x="998377" y="3252411"/>
            <a:chExt cx="3749789" cy="564770"/>
          </a:xfrm>
        </p:grpSpPr>
        <p:grpSp>
          <p:nvGrpSpPr>
            <p:cNvPr id="9" name="Agrupar 8">
              <a:extLst>
                <a:ext uri="{FF2B5EF4-FFF2-40B4-BE49-F238E27FC236}">
                  <a16:creationId xmlns="" xmlns:a16="http://schemas.microsoft.com/office/drawing/2014/main" id="{BDC25A81-DD80-4D3E-A645-7A8ED3C48CB0}"/>
                </a:ext>
              </a:extLst>
            </p:cNvPr>
            <p:cNvGrpSpPr/>
            <p:nvPr/>
          </p:nvGrpSpPr>
          <p:grpSpPr>
            <a:xfrm>
              <a:off x="998377" y="3252411"/>
              <a:ext cx="3573623" cy="564770"/>
              <a:chOff x="897986" y="5408758"/>
              <a:chExt cx="3573623" cy="564770"/>
            </a:xfrm>
          </p:grpSpPr>
          <p:grpSp>
            <p:nvGrpSpPr>
              <p:cNvPr id="10" name="Agrupar 9">
                <a:extLst>
                  <a:ext uri="{FF2B5EF4-FFF2-40B4-BE49-F238E27FC236}">
                    <a16:creationId xmlns="" xmlns:a16="http://schemas.microsoft.com/office/drawing/2014/main" id="{309D198C-C1BE-47EC-BD21-7ACE32E219E0}"/>
                  </a:ext>
                </a:extLst>
              </p:cNvPr>
              <p:cNvGrpSpPr/>
              <p:nvPr/>
            </p:nvGrpSpPr>
            <p:grpSpPr>
              <a:xfrm>
                <a:off x="2078598" y="5462798"/>
                <a:ext cx="1106571" cy="462726"/>
                <a:chOff x="932160" y="2343676"/>
                <a:chExt cx="1106571" cy="462726"/>
              </a:xfrm>
            </p:grpSpPr>
            <p:grpSp>
              <p:nvGrpSpPr>
                <p:cNvPr id="42" name="Agrupar 41">
                  <a:extLst>
                    <a:ext uri="{FF2B5EF4-FFF2-40B4-BE49-F238E27FC236}">
                      <a16:creationId xmlns="" xmlns:a16="http://schemas.microsoft.com/office/drawing/2014/main" id="{24E5B10B-963A-4EE7-B4CE-9D62140CB738}"/>
                    </a:ext>
                  </a:extLst>
                </p:cNvPr>
                <p:cNvGrpSpPr/>
                <p:nvPr/>
              </p:nvGrpSpPr>
              <p:grpSpPr>
                <a:xfrm>
                  <a:off x="1209439" y="2418898"/>
                  <a:ext cx="829292" cy="387504"/>
                  <a:chOff x="1630858" y="1883446"/>
                  <a:chExt cx="829292" cy="387504"/>
                </a:xfrm>
                <a:solidFill>
                  <a:schemeClr val="tx1"/>
                </a:solidFill>
              </p:grpSpPr>
              <p:sp>
                <p:nvSpPr>
                  <p:cNvPr id="46" name="Retângulo 45">
                    <a:extLst>
                      <a:ext uri="{FF2B5EF4-FFF2-40B4-BE49-F238E27FC236}">
                        <a16:creationId xmlns="" xmlns:a16="http://schemas.microsoft.com/office/drawing/2014/main" id="{88BF221D-F81D-4198-9BB5-1A3E287F4710}"/>
                      </a:ext>
                    </a:extLst>
                  </p:cNvPr>
                  <p:cNvSpPr/>
                  <p:nvPr/>
                </p:nvSpPr>
                <p:spPr>
                  <a:xfrm rot="923420">
                    <a:off x="1827927" y="2114967"/>
                    <a:ext cx="423788" cy="7838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sp>
                <p:nvSpPr>
                  <p:cNvPr id="47" name="Triângulo isósceles 46">
                    <a:extLst>
                      <a:ext uri="{FF2B5EF4-FFF2-40B4-BE49-F238E27FC236}">
                        <a16:creationId xmlns="" xmlns:a16="http://schemas.microsoft.com/office/drawing/2014/main" id="{DCE797A6-9CC6-46EE-8C60-9C416EA05251}"/>
                      </a:ext>
                    </a:extLst>
                  </p:cNvPr>
                  <p:cNvSpPr/>
                  <p:nvPr/>
                </p:nvSpPr>
                <p:spPr>
                  <a:xfrm rot="2002730">
                    <a:off x="2389890" y="1883446"/>
                    <a:ext cx="70260" cy="31712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sp>
                <p:nvSpPr>
                  <p:cNvPr id="48" name="Triângulo isósceles 47">
                    <a:extLst>
                      <a:ext uri="{FF2B5EF4-FFF2-40B4-BE49-F238E27FC236}">
                        <a16:creationId xmlns="" xmlns:a16="http://schemas.microsoft.com/office/drawing/2014/main" id="{930DC68A-BEED-4754-819F-B93FCFD9BDE4}"/>
                      </a:ext>
                    </a:extLst>
                  </p:cNvPr>
                  <p:cNvSpPr/>
                  <p:nvPr/>
                </p:nvSpPr>
                <p:spPr>
                  <a:xfrm rot="14655161">
                    <a:off x="1717263" y="2024925"/>
                    <a:ext cx="68628" cy="24143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49" name="Elipse 48">
                    <a:extLst>
                      <a:ext uri="{FF2B5EF4-FFF2-40B4-BE49-F238E27FC236}">
                        <a16:creationId xmlns="" xmlns:a16="http://schemas.microsoft.com/office/drawing/2014/main" id="{2FE891B8-2F23-4E94-A1E7-03C03AE1AAC1}"/>
                      </a:ext>
                    </a:extLst>
                  </p:cNvPr>
                  <p:cNvSpPr/>
                  <p:nvPr/>
                </p:nvSpPr>
                <p:spPr>
                  <a:xfrm>
                    <a:off x="2250219" y="2172476"/>
                    <a:ext cx="95416" cy="984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grpSp>
            <p:cxnSp>
              <p:nvCxnSpPr>
                <p:cNvPr id="43" name="Conector reto 42">
                  <a:extLst>
                    <a:ext uri="{FF2B5EF4-FFF2-40B4-BE49-F238E27FC236}">
                      <a16:creationId xmlns="" xmlns:a16="http://schemas.microsoft.com/office/drawing/2014/main" id="{00DAC7FB-246A-4B13-9742-9446EED5C8BE}"/>
                    </a:ext>
                  </a:extLst>
                </p:cNvPr>
                <p:cNvCxnSpPr>
                  <a:cxnSpLocks/>
                </p:cNvCxnSpPr>
                <p:nvPr/>
              </p:nvCxnSpPr>
              <p:spPr>
                <a:xfrm flipV="1">
                  <a:off x="1225736" y="2449437"/>
                  <a:ext cx="115638" cy="2782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 xmlns:a16="http://schemas.microsoft.com/office/drawing/2014/main" id="{6DDF960E-D078-4F9E-B4E5-761C8582956E}"/>
                    </a:ext>
                  </a:extLst>
                </p:cNvPr>
                <p:cNvCxnSpPr>
                  <a:cxnSpLocks/>
                </p:cNvCxnSpPr>
                <p:nvPr/>
              </p:nvCxnSpPr>
              <p:spPr>
                <a:xfrm flipH="1">
                  <a:off x="1198541" y="2460862"/>
                  <a:ext cx="137402" cy="131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CaixaDeTexto 44">
                  <a:extLst>
                    <a:ext uri="{FF2B5EF4-FFF2-40B4-BE49-F238E27FC236}">
                      <a16:creationId xmlns="" xmlns:a16="http://schemas.microsoft.com/office/drawing/2014/main" id="{2B9FE1FE-7E42-4BFF-A313-B91B82E2CBE8}"/>
                    </a:ext>
                  </a:extLst>
                </p:cNvPr>
                <p:cNvSpPr txBox="1"/>
                <p:nvPr/>
              </p:nvSpPr>
              <p:spPr>
                <a:xfrm>
                  <a:off x="932160" y="2343676"/>
                  <a:ext cx="387701" cy="283765"/>
                </a:xfrm>
                <a:prstGeom prst="rect">
                  <a:avLst/>
                </a:prstGeom>
                <a:noFill/>
              </p:spPr>
              <p:txBody>
                <a:bodyPr wrap="square" rtlCol="0">
                  <a:spAutoFit/>
                </a:bodyPr>
                <a:lstStyle/>
                <a:p>
                  <a:r>
                    <a:rPr lang="pt-BR" sz="1350" b="1" dirty="0"/>
                    <a:t>HO</a:t>
                  </a:r>
                </a:p>
              </p:txBody>
            </p:sp>
          </p:grpSp>
          <p:cxnSp>
            <p:nvCxnSpPr>
              <p:cNvPr id="11" name="Conector reto 10">
                <a:extLst>
                  <a:ext uri="{FF2B5EF4-FFF2-40B4-BE49-F238E27FC236}">
                    <a16:creationId xmlns="" xmlns:a16="http://schemas.microsoft.com/office/drawing/2014/main" id="{F5242BEC-0AA5-4328-88B1-8C7074C1AEA8}"/>
                  </a:ext>
                </a:extLst>
              </p:cNvPr>
              <p:cNvCxnSpPr>
                <a:cxnSpLocks/>
              </p:cNvCxnSpPr>
              <p:nvPr/>
            </p:nvCxnSpPr>
            <p:spPr>
              <a:xfrm flipH="1" flipV="1">
                <a:off x="2476597" y="5581442"/>
                <a:ext cx="422933" cy="1552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 xmlns:a16="http://schemas.microsoft.com/office/drawing/2014/main" id="{D9AF13F4-72AD-4D7E-8F37-C6733069652B}"/>
                  </a:ext>
                </a:extLst>
              </p:cNvPr>
              <p:cNvCxnSpPr>
                <a:cxnSpLocks/>
              </p:cNvCxnSpPr>
              <p:nvPr/>
            </p:nvCxnSpPr>
            <p:spPr>
              <a:xfrm flipH="1">
                <a:off x="2912060" y="5584055"/>
                <a:ext cx="321685" cy="141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 xmlns:a16="http://schemas.microsoft.com/office/drawing/2014/main" id="{47461C7B-26E9-4A5D-BB3B-7BDCC43C83A6}"/>
                  </a:ext>
                </a:extLst>
              </p:cNvPr>
              <p:cNvCxnSpPr>
                <a:cxnSpLocks/>
                <a:stCxn id="21" idx="6"/>
              </p:cNvCxnSpPr>
              <p:nvPr/>
            </p:nvCxnSpPr>
            <p:spPr>
              <a:xfrm flipH="1" flipV="1">
                <a:off x="3219792" y="5591238"/>
                <a:ext cx="189506" cy="113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 xmlns:a16="http://schemas.microsoft.com/office/drawing/2014/main" id="{36BFF2AE-9064-4B13-99C9-CBF53810C810}"/>
                  </a:ext>
                </a:extLst>
              </p:cNvPr>
              <p:cNvCxnSpPr>
                <a:cxnSpLocks/>
              </p:cNvCxnSpPr>
              <p:nvPr/>
            </p:nvCxnSpPr>
            <p:spPr>
              <a:xfrm flipH="1">
                <a:off x="2901604" y="5584055"/>
                <a:ext cx="73634" cy="1575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aixaDeTexto 14">
                <a:extLst>
                  <a:ext uri="{FF2B5EF4-FFF2-40B4-BE49-F238E27FC236}">
                    <a16:creationId xmlns="" xmlns:a16="http://schemas.microsoft.com/office/drawing/2014/main" id="{17E593CD-5A56-4C6D-A7F9-B15893E6F174}"/>
                  </a:ext>
                </a:extLst>
              </p:cNvPr>
              <p:cNvSpPr txBox="1"/>
              <p:nvPr/>
            </p:nvSpPr>
            <p:spPr>
              <a:xfrm>
                <a:off x="2855698" y="5408758"/>
                <a:ext cx="387701" cy="283766"/>
              </a:xfrm>
              <a:prstGeom prst="rect">
                <a:avLst/>
              </a:prstGeom>
              <a:noFill/>
            </p:spPr>
            <p:txBody>
              <a:bodyPr wrap="square" rtlCol="0">
                <a:spAutoFit/>
              </a:bodyPr>
              <a:lstStyle/>
              <a:p>
                <a:r>
                  <a:rPr lang="pt-BR" sz="1350" b="1" dirty="0"/>
                  <a:t>OH</a:t>
                </a:r>
              </a:p>
            </p:txBody>
          </p:sp>
          <p:grpSp>
            <p:nvGrpSpPr>
              <p:cNvPr id="16" name="Agrupar 15">
                <a:extLst>
                  <a:ext uri="{FF2B5EF4-FFF2-40B4-BE49-F238E27FC236}">
                    <a16:creationId xmlns="" xmlns:a16="http://schemas.microsoft.com/office/drawing/2014/main" id="{F318A36B-0896-4713-960F-D8BC1B6C56F1}"/>
                  </a:ext>
                </a:extLst>
              </p:cNvPr>
              <p:cNvGrpSpPr/>
              <p:nvPr/>
            </p:nvGrpSpPr>
            <p:grpSpPr>
              <a:xfrm>
                <a:off x="897986" y="5578188"/>
                <a:ext cx="1051323" cy="395340"/>
                <a:chOff x="898225" y="5568772"/>
                <a:chExt cx="1051323" cy="395340"/>
              </a:xfrm>
            </p:grpSpPr>
            <p:cxnSp>
              <p:nvCxnSpPr>
                <p:cNvPr id="32" name="Conector reto 31">
                  <a:extLst>
                    <a:ext uri="{FF2B5EF4-FFF2-40B4-BE49-F238E27FC236}">
                      <a16:creationId xmlns="" xmlns:a16="http://schemas.microsoft.com/office/drawing/2014/main" id="{998D4A39-1FCB-4064-ABF1-FDE2BF3AA264}"/>
                    </a:ext>
                  </a:extLst>
                </p:cNvPr>
                <p:cNvCxnSpPr>
                  <a:cxnSpLocks/>
                </p:cNvCxnSpPr>
                <p:nvPr/>
              </p:nvCxnSpPr>
              <p:spPr>
                <a:xfrm flipH="1">
                  <a:off x="1025691" y="5579984"/>
                  <a:ext cx="162809" cy="629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tângulo 32">
                  <a:extLst>
                    <a:ext uri="{FF2B5EF4-FFF2-40B4-BE49-F238E27FC236}">
                      <a16:creationId xmlns="" xmlns:a16="http://schemas.microsoft.com/office/drawing/2014/main" id="{E2685E74-4ECB-45B5-9C25-1549664FFF04}"/>
                    </a:ext>
                  </a:extLst>
                </p:cNvPr>
                <p:cNvSpPr/>
                <p:nvPr/>
              </p:nvSpPr>
              <p:spPr>
                <a:xfrm rot="10056580" flipV="1">
                  <a:off x="1368144" y="5748283"/>
                  <a:ext cx="382893" cy="69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34" name="Triângulo isósceles 33">
                  <a:extLst>
                    <a:ext uri="{FF2B5EF4-FFF2-40B4-BE49-F238E27FC236}">
                      <a16:creationId xmlns="" xmlns:a16="http://schemas.microsoft.com/office/drawing/2014/main" id="{8DD2BBDC-BAD7-4AC7-AB2D-801C47366831}"/>
                    </a:ext>
                  </a:extLst>
                </p:cNvPr>
                <p:cNvSpPr/>
                <p:nvPr/>
              </p:nvSpPr>
              <p:spPr>
                <a:xfrm rot="17924839" flipV="1">
                  <a:off x="1794515" y="5677626"/>
                  <a:ext cx="68628" cy="24143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35" name="Triângulo isósceles 34">
                  <a:extLst>
                    <a:ext uri="{FF2B5EF4-FFF2-40B4-BE49-F238E27FC236}">
                      <a16:creationId xmlns="" xmlns:a16="http://schemas.microsoft.com/office/drawing/2014/main" id="{0B67E15E-43E4-4068-A084-DC0678CA74CF}"/>
                    </a:ext>
                  </a:extLst>
                </p:cNvPr>
                <p:cNvSpPr/>
                <p:nvPr/>
              </p:nvSpPr>
              <p:spPr>
                <a:xfrm rot="18808655">
                  <a:off x="1253773" y="5524995"/>
                  <a:ext cx="87421" cy="35743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cxnSp>
              <p:nvCxnSpPr>
                <p:cNvPr id="36" name="Conector reto 35">
                  <a:extLst>
                    <a:ext uri="{FF2B5EF4-FFF2-40B4-BE49-F238E27FC236}">
                      <a16:creationId xmlns="" xmlns:a16="http://schemas.microsoft.com/office/drawing/2014/main" id="{6047DB47-83F6-4CA7-8025-9387FB73417C}"/>
                    </a:ext>
                  </a:extLst>
                </p:cNvPr>
                <p:cNvCxnSpPr>
                  <a:cxnSpLocks/>
                  <a:stCxn id="34" idx="0"/>
                </p:cNvCxnSpPr>
                <p:nvPr/>
              </p:nvCxnSpPr>
              <p:spPr>
                <a:xfrm flipH="1" flipV="1">
                  <a:off x="1882484" y="5667141"/>
                  <a:ext cx="52185" cy="1892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Elipse 36">
                  <a:extLst>
                    <a:ext uri="{FF2B5EF4-FFF2-40B4-BE49-F238E27FC236}">
                      <a16:creationId xmlns="" xmlns:a16="http://schemas.microsoft.com/office/drawing/2014/main" id="{B4169C9D-0203-4D6C-ADC9-58C95261067B}"/>
                    </a:ext>
                  </a:extLst>
                </p:cNvPr>
                <p:cNvSpPr/>
                <p:nvPr/>
              </p:nvSpPr>
              <p:spPr>
                <a:xfrm>
                  <a:off x="1812658" y="5568772"/>
                  <a:ext cx="95416" cy="984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cxnSp>
              <p:nvCxnSpPr>
                <p:cNvPr id="38" name="Conector reto 37">
                  <a:extLst>
                    <a:ext uri="{FF2B5EF4-FFF2-40B4-BE49-F238E27FC236}">
                      <a16:creationId xmlns="" xmlns:a16="http://schemas.microsoft.com/office/drawing/2014/main" id="{D9F5111B-5D17-48DE-B626-A54C61873A93}"/>
                    </a:ext>
                  </a:extLst>
                </p:cNvPr>
                <p:cNvCxnSpPr>
                  <a:cxnSpLocks/>
                </p:cNvCxnSpPr>
                <p:nvPr/>
              </p:nvCxnSpPr>
              <p:spPr>
                <a:xfrm flipH="1">
                  <a:off x="1495877" y="5614555"/>
                  <a:ext cx="317104" cy="625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ector reto 38">
                  <a:extLst>
                    <a:ext uri="{FF2B5EF4-FFF2-40B4-BE49-F238E27FC236}">
                      <a16:creationId xmlns="" xmlns:a16="http://schemas.microsoft.com/office/drawing/2014/main" id="{A9811799-B611-4A5F-8BA9-550FBCC66C84}"/>
                    </a:ext>
                  </a:extLst>
                </p:cNvPr>
                <p:cNvCxnSpPr>
                  <a:cxnSpLocks/>
                  <a:endCxn id="35" idx="0"/>
                </p:cNvCxnSpPr>
                <p:nvPr/>
              </p:nvCxnSpPr>
              <p:spPr>
                <a:xfrm flipH="1" flipV="1">
                  <a:off x="1167799" y="5580742"/>
                  <a:ext cx="357625" cy="991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CaixaDeTexto 39">
                  <a:extLst>
                    <a:ext uri="{FF2B5EF4-FFF2-40B4-BE49-F238E27FC236}">
                      <a16:creationId xmlns="" xmlns:a16="http://schemas.microsoft.com/office/drawing/2014/main" id="{3C8C83CC-2257-41BD-B53F-A3CAFB5C1BBF}"/>
                    </a:ext>
                  </a:extLst>
                </p:cNvPr>
                <p:cNvSpPr txBox="1"/>
                <p:nvPr/>
              </p:nvSpPr>
              <p:spPr>
                <a:xfrm>
                  <a:off x="898225" y="5680347"/>
                  <a:ext cx="387701" cy="283765"/>
                </a:xfrm>
                <a:prstGeom prst="rect">
                  <a:avLst/>
                </a:prstGeom>
                <a:noFill/>
              </p:spPr>
              <p:txBody>
                <a:bodyPr wrap="square" rtlCol="0">
                  <a:spAutoFit/>
                </a:bodyPr>
                <a:lstStyle/>
                <a:p>
                  <a:r>
                    <a:rPr lang="pt-BR" sz="1350" b="1" dirty="0"/>
                    <a:t>HO</a:t>
                  </a:r>
                </a:p>
              </p:txBody>
            </p:sp>
            <p:cxnSp>
              <p:nvCxnSpPr>
                <p:cNvPr id="41" name="Conector reto 40">
                  <a:extLst>
                    <a:ext uri="{FF2B5EF4-FFF2-40B4-BE49-F238E27FC236}">
                      <a16:creationId xmlns="" xmlns:a16="http://schemas.microsoft.com/office/drawing/2014/main" id="{8AE04002-6321-4FE2-A33D-D572C5397351}"/>
                    </a:ext>
                  </a:extLst>
                </p:cNvPr>
                <p:cNvCxnSpPr>
                  <a:cxnSpLocks/>
                </p:cNvCxnSpPr>
                <p:nvPr/>
              </p:nvCxnSpPr>
              <p:spPr>
                <a:xfrm flipH="1" flipV="1">
                  <a:off x="1160587" y="5817634"/>
                  <a:ext cx="224243" cy="257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 name="Conector reto 16">
                <a:extLst>
                  <a:ext uri="{FF2B5EF4-FFF2-40B4-BE49-F238E27FC236}">
                    <a16:creationId xmlns="" xmlns:a16="http://schemas.microsoft.com/office/drawing/2014/main" id="{F266B706-0DEA-45BB-B170-CFBC8EFFE014}"/>
                  </a:ext>
                </a:extLst>
              </p:cNvPr>
              <p:cNvCxnSpPr>
                <a:cxnSpLocks/>
                <a:stCxn id="34" idx="0"/>
                <a:endCxn id="18" idx="6"/>
              </p:cNvCxnSpPr>
              <p:nvPr/>
            </p:nvCxnSpPr>
            <p:spPr>
              <a:xfrm flipV="1">
                <a:off x="1934430" y="5783193"/>
                <a:ext cx="164554" cy="826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lipse 17">
                <a:extLst>
                  <a:ext uri="{FF2B5EF4-FFF2-40B4-BE49-F238E27FC236}">
                    <a16:creationId xmlns="" xmlns:a16="http://schemas.microsoft.com/office/drawing/2014/main" id="{66AAFEB1-939F-4E7D-80DC-85AC4ACF1FBB}"/>
                  </a:ext>
                </a:extLst>
              </p:cNvPr>
              <p:cNvSpPr/>
              <p:nvPr/>
            </p:nvSpPr>
            <p:spPr>
              <a:xfrm rot="10800000" flipV="1">
                <a:off x="2098984" y="5733956"/>
                <a:ext cx="95416" cy="984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cxnSp>
            <p:nvCxnSpPr>
              <p:cNvPr id="19" name="Conector reto 18">
                <a:extLst>
                  <a:ext uri="{FF2B5EF4-FFF2-40B4-BE49-F238E27FC236}">
                    <a16:creationId xmlns="" xmlns:a16="http://schemas.microsoft.com/office/drawing/2014/main" id="{3C308335-3C01-4CF3-B19E-8C6CAE448749}"/>
                  </a:ext>
                </a:extLst>
              </p:cNvPr>
              <p:cNvCxnSpPr>
                <a:cxnSpLocks/>
                <a:stCxn id="18" idx="2"/>
                <a:endCxn id="48" idx="0"/>
              </p:cNvCxnSpPr>
              <p:nvPr/>
            </p:nvCxnSpPr>
            <p:spPr>
              <a:xfrm>
                <a:off x="2194400" y="5783193"/>
                <a:ext cx="173462" cy="69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Agrupar 19">
                <a:extLst>
                  <a:ext uri="{FF2B5EF4-FFF2-40B4-BE49-F238E27FC236}">
                    <a16:creationId xmlns="" xmlns:a16="http://schemas.microsoft.com/office/drawing/2014/main" id="{EF6BD97F-E291-42E5-94D6-D4BB511C78EF}"/>
                  </a:ext>
                </a:extLst>
              </p:cNvPr>
              <p:cNvGrpSpPr/>
              <p:nvPr/>
            </p:nvGrpSpPr>
            <p:grpSpPr>
              <a:xfrm>
                <a:off x="3504714" y="5582356"/>
                <a:ext cx="966895" cy="287633"/>
                <a:chOff x="982653" y="5568772"/>
                <a:chExt cx="966895" cy="287633"/>
              </a:xfrm>
            </p:grpSpPr>
            <p:cxnSp>
              <p:nvCxnSpPr>
                <p:cNvPr id="22" name="Conector reto 21">
                  <a:extLst>
                    <a:ext uri="{FF2B5EF4-FFF2-40B4-BE49-F238E27FC236}">
                      <a16:creationId xmlns="" xmlns:a16="http://schemas.microsoft.com/office/drawing/2014/main" id="{4BB82E39-AEA7-4C0D-954A-39C717998999}"/>
                    </a:ext>
                  </a:extLst>
                </p:cNvPr>
                <p:cNvCxnSpPr>
                  <a:cxnSpLocks/>
                  <a:endCxn id="21" idx="2"/>
                </p:cNvCxnSpPr>
                <p:nvPr/>
              </p:nvCxnSpPr>
              <p:spPr>
                <a:xfrm flipH="1">
                  <a:off x="982653" y="5579984"/>
                  <a:ext cx="205848" cy="1107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tângulo 22">
                  <a:extLst>
                    <a:ext uri="{FF2B5EF4-FFF2-40B4-BE49-F238E27FC236}">
                      <a16:creationId xmlns="" xmlns:a16="http://schemas.microsoft.com/office/drawing/2014/main" id="{4E9F2DE2-CB95-4E17-B731-81B780DC1544}"/>
                    </a:ext>
                  </a:extLst>
                </p:cNvPr>
                <p:cNvSpPr/>
                <p:nvPr/>
              </p:nvSpPr>
              <p:spPr>
                <a:xfrm rot="10056580" flipV="1">
                  <a:off x="1368144" y="5748283"/>
                  <a:ext cx="382893" cy="698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4" name="Triângulo isósceles 23">
                  <a:extLst>
                    <a:ext uri="{FF2B5EF4-FFF2-40B4-BE49-F238E27FC236}">
                      <a16:creationId xmlns="" xmlns:a16="http://schemas.microsoft.com/office/drawing/2014/main" id="{449CF801-8AB7-44E1-98F1-A7408AC1F4AC}"/>
                    </a:ext>
                  </a:extLst>
                </p:cNvPr>
                <p:cNvSpPr/>
                <p:nvPr/>
              </p:nvSpPr>
              <p:spPr>
                <a:xfrm rot="17924839" flipV="1">
                  <a:off x="1794515" y="5677626"/>
                  <a:ext cx="68628" cy="24143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a:p>
              </p:txBody>
            </p:sp>
            <p:sp>
              <p:nvSpPr>
                <p:cNvPr id="25" name="Triângulo isósceles 24">
                  <a:extLst>
                    <a:ext uri="{FF2B5EF4-FFF2-40B4-BE49-F238E27FC236}">
                      <a16:creationId xmlns="" xmlns:a16="http://schemas.microsoft.com/office/drawing/2014/main" id="{F8777C1A-6C60-43FA-965A-D4A4F85CC231}"/>
                    </a:ext>
                  </a:extLst>
                </p:cNvPr>
                <p:cNvSpPr/>
                <p:nvPr/>
              </p:nvSpPr>
              <p:spPr>
                <a:xfrm rot="18808655">
                  <a:off x="1253773" y="5524995"/>
                  <a:ext cx="87421" cy="35743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cxnSp>
              <p:nvCxnSpPr>
                <p:cNvPr id="26" name="Conector reto 25">
                  <a:extLst>
                    <a:ext uri="{FF2B5EF4-FFF2-40B4-BE49-F238E27FC236}">
                      <a16:creationId xmlns="" xmlns:a16="http://schemas.microsoft.com/office/drawing/2014/main" id="{D2118123-A6A1-41DD-9476-7F5C724F37CA}"/>
                    </a:ext>
                  </a:extLst>
                </p:cNvPr>
                <p:cNvCxnSpPr>
                  <a:cxnSpLocks/>
                  <a:stCxn id="24" idx="0"/>
                </p:cNvCxnSpPr>
                <p:nvPr/>
              </p:nvCxnSpPr>
              <p:spPr>
                <a:xfrm flipH="1" flipV="1">
                  <a:off x="1882484" y="5667141"/>
                  <a:ext cx="52185" cy="1892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Elipse 26">
                  <a:extLst>
                    <a:ext uri="{FF2B5EF4-FFF2-40B4-BE49-F238E27FC236}">
                      <a16:creationId xmlns="" xmlns:a16="http://schemas.microsoft.com/office/drawing/2014/main" id="{C5635AA0-EE1B-4EE1-BFC3-EB2466BC2B27}"/>
                    </a:ext>
                  </a:extLst>
                </p:cNvPr>
                <p:cNvSpPr/>
                <p:nvPr/>
              </p:nvSpPr>
              <p:spPr>
                <a:xfrm>
                  <a:off x="1812658" y="5568772"/>
                  <a:ext cx="95416" cy="984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cxnSp>
              <p:nvCxnSpPr>
                <p:cNvPr id="28" name="Conector reto 27">
                  <a:extLst>
                    <a:ext uri="{FF2B5EF4-FFF2-40B4-BE49-F238E27FC236}">
                      <a16:creationId xmlns="" xmlns:a16="http://schemas.microsoft.com/office/drawing/2014/main" id="{C71760F5-7D2F-45F1-906F-3D1B26715555}"/>
                    </a:ext>
                  </a:extLst>
                </p:cNvPr>
                <p:cNvCxnSpPr>
                  <a:cxnSpLocks/>
                </p:cNvCxnSpPr>
                <p:nvPr/>
              </p:nvCxnSpPr>
              <p:spPr>
                <a:xfrm flipH="1">
                  <a:off x="1495877" y="5614555"/>
                  <a:ext cx="317104" cy="625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ector reto 28">
                  <a:extLst>
                    <a:ext uri="{FF2B5EF4-FFF2-40B4-BE49-F238E27FC236}">
                      <a16:creationId xmlns="" xmlns:a16="http://schemas.microsoft.com/office/drawing/2014/main" id="{72513256-5995-44E0-BBB5-A43545F320B6}"/>
                    </a:ext>
                  </a:extLst>
                </p:cNvPr>
                <p:cNvCxnSpPr>
                  <a:cxnSpLocks/>
                  <a:endCxn id="25" idx="0"/>
                </p:cNvCxnSpPr>
                <p:nvPr/>
              </p:nvCxnSpPr>
              <p:spPr>
                <a:xfrm flipH="1" flipV="1">
                  <a:off x="1167799" y="5580742"/>
                  <a:ext cx="357625" cy="991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ector reto 30">
                  <a:extLst>
                    <a:ext uri="{FF2B5EF4-FFF2-40B4-BE49-F238E27FC236}">
                      <a16:creationId xmlns="" xmlns:a16="http://schemas.microsoft.com/office/drawing/2014/main" id="{E3709E52-FB23-42B7-B0DA-AD905A7077DD}"/>
                    </a:ext>
                  </a:extLst>
                </p:cNvPr>
                <p:cNvCxnSpPr>
                  <a:cxnSpLocks/>
                </p:cNvCxnSpPr>
                <p:nvPr/>
              </p:nvCxnSpPr>
              <p:spPr>
                <a:xfrm flipH="1" flipV="1">
                  <a:off x="1152842" y="5830382"/>
                  <a:ext cx="231989" cy="130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Elipse 20">
                <a:extLst>
                  <a:ext uri="{FF2B5EF4-FFF2-40B4-BE49-F238E27FC236}">
                    <a16:creationId xmlns="" xmlns:a16="http://schemas.microsoft.com/office/drawing/2014/main" id="{5C92D322-4993-4643-BC28-E7F9B6E4003C}"/>
                  </a:ext>
                </a:extLst>
              </p:cNvPr>
              <p:cNvSpPr/>
              <p:nvPr/>
            </p:nvSpPr>
            <p:spPr>
              <a:xfrm rot="10800000" flipV="1">
                <a:off x="3409298" y="5655053"/>
                <a:ext cx="95416" cy="984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grpSp>
        <p:cxnSp>
          <p:nvCxnSpPr>
            <p:cNvPr id="66" name="Conector reto 65">
              <a:extLst>
                <a:ext uri="{FF2B5EF4-FFF2-40B4-BE49-F238E27FC236}">
                  <a16:creationId xmlns="" xmlns:a16="http://schemas.microsoft.com/office/drawing/2014/main" id="{6AB09040-F399-4468-9D68-FEA9045EC358}"/>
                </a:ext>
              </a:extLst>
            </p:cNvPr>
            <p:cNvCxnSpPr>
              <a:cxnSpLocks/>
              <a:stCxn id="24" idx="0"/>
              <a:endCxn id="64" idx="6"/>
            </p:cNvCxnSpPr>
            <p:nvPr/>
          </p:nvCxnSpPr>
          <p:spPr>
            <a:xfrm flipV="1">
              <a:off x="4557121" y="3594615"/>
              <a:ext cx="191045" cy="1190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1" name="CaixaDeTexto 70">
            <a:extLst>
              <a:ext uri="{FF2B5EF4-FFF2-40B4-BE49-F238E27FC236}">
                <a16:creationId xmlns="" xmlns:a16="http://schemas.microsoft.com/office/drawing/2014/main" id="{66C5C124-F52A-4978-B825-A1C13FCC30C1}"/>
              </a:ext>
            </a:extLst>
          </p:cNvPr>
          <p:cNvSpPr txBox="1"/>
          <p:nvPr/>
        </p:nvSpPr>
        <p:spPr>
          <a:xfrm>
            <a:off x="1555630" y="2505683"/>
            <a:ext cx="3042089" cy="1269578"/>
          </a:xfrm>
          <a:prstGeom prst="rect">
            <a:avLst/>
          </a:prstGeom>
          <a:noFill/>
        </p:spPr>
        <p:txBody>
          <a:bodyPr wrap="square" rtlCol="0">
            <a:spAutoFit/>
          </a:bodyPr>
          <a:lstStyle/>
          <a:p>
            <a:pPr marL="342886" indent="-342886">
              <a:buFont typeface="Arial" panose="020B0604020202020204" pitchFamily="34" charset="0"/>
              <a:buChar char="•"/>
            </a:pPr>
            <a:r>
              <a:rPr lang="el-GR" sz="2100" b="1">
                <a:solidFill>
                  <a:srgbClr val="C00000"/>
                </a:solidFill>
              </a:rPr>
              <a:t>α</a:t>
            </a:r>
            <a:r>
              <a:rPr lang="en-US" sz="2100" b="1">
                <a:solidFill>
                  <a:srgbClr val="C00000"/>
                </a:solidFill>
              </a:rPr>
              <a:t>-Arabinofuranosidase</a:t>
            </a:r>
            <a:endParaRPr lang="en-US" sz="2100" b="1" dirty="0">
              <a:solidFill>
                <a:srgbClr val="C00000"/>
              </a:solidFill>
            </a:endParaRPr>
          </a:p>
          <a:p>
            <a:pPr marL="342886" indent="-342886">
              <a:buFont typeface="Arial" panose="020B0604020202020204" pitchFamily="34" charset="0"/>
              <a:buChar char="•"/>
            </a:pPr>
            <a:r>
              <a:rPr lang="pt-BR" sz="2100" b="1">
                <a:solidFill>
                  <a:schemeClr val="accent6">
                    <a:lumMod val="50000"/>
                  </a:schemeClr>
                </a:solidFill>
              </a:rPr>
              <a:t>Endo-1,4-ß-xylanase</a:t>
            </a:r>
            <a:endParaRPr lang="pt-BR" sz="2100" b="1" dirty="0">
              <a:solidFill>
                <a:schemeClr val="accent6">
                  <a:lumMod val="50000"/>
                </a:schemeClr>
              </a:solidFill>
            </a:endParaRPr>
          </a:p>
          <a:p>
            <a:endParaRPr lang="pt-BR" sz="1350" dirty="0"/>
          </a:p>
        </p:txBody>
      </p:sp>
      <p:pic>
        <p:nvPicPr>
          <p:cNvPr id="73" name="Gráfico 72" descr="Tesoura">
            <a:extLst>
              <a:ext uri="{FF2B5EF4-FFF2-40B4-BE49-F238E27FC236}">
                <a16:creationId xmlns="" xmlns:a16="http://schemas.microsoft.com/office/drawing/2014/main" id="{4DD466DF-DF75-4E88-8A19-F2DB93D822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205394" y="2863085"/>
            <a:ext cx="367342" cy="367342"/>
          </a:xfrm>
          <a:prstGeom prst="rect">
            <a:avLst/>
          </a:prstGeom>
        </p:spPr>
      </p:pic>
      <p:sp>
        <p:nvSpPr>
          <p:cNvPr id="76" name="CaixaDeTexto 75">
            <a:extLst>
              <a:ext uri="{FF2B5EF4-FFF2-40B4-BE49-F238E27FC236}">
                <a16:creationId xmlns="" xmlns:a16="http://schemas.microsoft.com/office/drawing/2014/main" id="{94E19BD3-1D8D-4C89-97BB-484E7355F678}"/>
              </a:ext>
            </a:extLst>
          </p:cNvPr>
          <p:cNvSpPr txBox="1"/>
          <p:nvPr/>
        </p:nvSpPr>
        <p:spPr>
          <a:xfrm>
            <a:off x="6371030" y="2908569"/>
            <a:ext cx="860544" cy="738664"/>
          </a:xfrm>
          <a:prstGeom prst="rect">
            <a:avLst/>
          </a:prstGeom>
          <a:noFill/>
        </p:spPr>
        <p:txBody>
          <a:bodyPr wrap="square" rtlCol="0">
            <a:spAutoFit/>
          </a:bodyPr>
          <a:lstStyle/>
          <a:p>
            <a:r>
              <a:rPr lang="en-US" sz="2100" b="1" dirty="0"/>
              <a:t>Xylose</a:t>
            </a:r>
          </a:p>
        </p:txBody>
      </p:sp>
      <p:grpSp>
        <p:nvGrpSpPr>
          <p:cNvPr id="69" name="Agrupar 68">
            <a:extLst>
              <a:ext uri="{FF2B5EF4-FFF2-40B4-BE49-F238E27FC236}">
                <a16:creationId xmlns="" xmlns:a16="http://schemas.microsoft.com/office/drawing/2014/main" id="{305D99C7-E903-4E00-BAB5-9F8524BF2204}"/>
              </a:ext>
            </a:extLst>
          </p:cNvPr>
          <p:cNvGrpSpPr/>
          <p:nvPr/>
        </p:nvGrpSpPr>
        <p:grpSpPr>
          <a:xfrm>
            <a:off x="4016380" y="4278373"/>
            <a:ext cx="1295267" cy="1125855"/>
            <a:chOff x="6199050" y="5305769"/>
            <a:chExt cx="1312905" cy="1144938"/>
          </a:xfrm>
        </p:grpSpPr>
        <p:sp>
          <p:nvSpPr>
            <p:cNvPr id="70" name="CaixaDeTexto 69">
              <a:extLst>
                <a:ext uri="{FF2B5EF4-FFF2-40B4-BE49-F238E27FC236}">
                  <a16:creationId xmlns="" xmlns:a16="http://schemas.microsoft.com/office/drawing/2014/main" id="{EC4A8F9C-8F76-4342-A50E-84726CDF033E}"/>
                </a:ext>
              </a:extLst>
            </p:cNvPr>
            <p:cNvSpPr txBox="1"/>
            <p:nvPr/>
          </p:nvSpPr>
          <p:spPr>
            <a:xfrm>
              <a:off x="7124255" y="5934268"/>
              <a:ext cx="387700" cy="516439"/>
            </a:xfrm>
            <a:prstGeom prst="rect">
              <a:avLst/>
            </a:prstGeom>
            <a:noFill/>
          </p:spPr>
          <p:txBody>
            <a:bodyPr wrap="square" rtlCol="0">
              <a:spAutoFit/>
            </a:bodyPr>
            <a:lstStyle/>
            <a:p>
              <a:r>
                <a:rPr lang="pt-BR" sz="1350" b="1" dirty="0"/>
                <a:t>OH</a:t>
              </a:r>
            </a:p>
          </p:txBody>
        </p:sp>
        <p:grpSp>
          <p:nvGrpSpPr>
            <p:cNvPr id="72" name="Agrupar 71">
              <a:extLst>
                <a:ext uri="{FF2B5EF4-FFF2-40B4-BE49-F238E27FC236}">
                  <a16:creationId xmlns="" xmlns:a16="http://schemas.microsoft.com/office/drawing/2014/main" id="{0AD7B55D-47CE-4587-B5C2-FD78375D0ACC}"/>
                </a:ext>
              </a:extLst>
            </p:cNvPr>
            <p:cNvGrpSpPr/>
            <p:nvPr/>
          </p:nvGrpSpPr>
          <p:grpSpPr>
            <a:xfrm>
              <a:off x="6199050" y="5305769"/>
              <a:ext cx="1282280" cy="902986"/>
              <a:chOff x="6199050" y="5305769"/>
              <a:chExt cx="1282280" cy="902986"/>
            </a:xfrm>
          </p:grpSpPr>
          <p:sp>
            <p:nvSpPr>
              <p:cNvPr id="74" name="Retângulo 73">
                <a:extLst>
                  <a:ext uri="{FF2B5EF4-FFF2-40B4-BE49-F238E27FC236}">
                    <a16:creationId xmlns="" xmlns:a16="http://schemas.microsoft.com/office/drawing/2014/main" id="{EF0210FF-0211-4B1B-9036-4105BCF064CC}"/>
                  </a:ext>
                </a:extLst>
              </p:cNvPr>
              <p:cNvSpPr/>
              <p:nvPr/>
            </p:nvSpPr>
            <p:spPr>
              <a:xfrm>
                <a:off x="6858246" y="5807641"/>
                <a:ext cx="423788" cy="783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sp>
            <p:nvSpPr>
              <p:cNvPr id="75" name="Triângulo isósceles 74">
                <a:extLst>
                  <a:ext uri="{FF2B5EF4-FFF2-40B4-BE49-F238E27FC236}">
                    <a16:creationId xmlns="" xmlns:a16="http://schemas.microsoft.com/office/drawing/2014/main" id="{C8D1F6A9-1EE8-4BCB-B376-F23B88AEDCC7}"/>
                  </a:ext>
                </a:extLst>
              </p:cNvPr>
              <p:cNvSpPr/>
              <p:nvPr/>
            </p:nvSpPr>
            <p:spPr>
              <a:xfrm rot="18808655">
                <a:off x="6722319" y="5557690"/>
                <a:ext cx="87421" cy="35743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sp>
            <p:nvSpPr>
              <p:cNvPr id="77" name="Triângulo isósceles 76">
                <a:extLst>
                  <a:ext uri="{FF2B5EF4-FFF2-40B4-BE49-F238E27FC236}">
                    <a16:creationId xmlns="" xmlns:a16="http://schemas.microsoft.com/office/drawing/2014/main" id="{13C69BCE-5D05-4D92-8401-A3B686A5C735}"/>
                  </a:ext>
                </a:extLst>
              </p:cNvPr>
              <p:cNvSpPr/>
              <p:nvPr/>
            </p:nvSpPr>
            <p:spPr>
              <a:xfrm rot="2608655">
                <a:off x="7314650" y="5556210"/>
                <a:ext cx="87421" cy="35743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cxnSp>
            <p:nvCxnSpPr>
              <p:cNvPr id="78" name="Conector reto 77">
                <a:extLst>
                  <a:ext uri="{FF2B5EF4-FFF2-40B4-BE49-F238E27FC236}">
                    <a16:creationId xmlns="" xmlns:a16="http://schemas.microsoft.com/office/drawing/2014/main" id="{890202C5-A400-4095-899C-CABD578174AF}"/>
                  </a:ext>
                </a:extLst>
              </p:cNvPr>
              <p:cNvCxnSpPr>
                <a:cxnSpLocks/>
              </p:cNvCxnSpPr>
              <p:nvPr/>
            </p:nvCxnSpPr>
            <p:spPr>
              <a:xfrm flipV="1">
                <a:off x="6902490" y="5662830"/>
                <a:ext cx="0" cy="1853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CaixaDeTexto 78">
                <a:extLst>
                  <a:ext uri="{FF2B5EF4-FFF2-40B4-BE49-F238E27FC236}">
                    <a16:creationId xmlns="" xmlns:a16="http://schemas.microsoft.com/office/drawing/2014/main" id="{30B38EE9-BDD4-43EA-B6A0-F8DBA387298A}"/>
                  </a:ext>
                </a:extLst>
              </p:cNvPr>
              <p:cNvSpPr txBox="1"/>
              <p:nvPr/>
            </p:nvSpPr>
            <p:spPr>
              <a:xfrm>
                <a:off x="6762304" y="5483418"/>
                <a:ext cx="387701" cy="516438"/>
              </a:xfrm>
              <a:prstGeom prst="rect">
                <a:avLst/>
              </a:prstGeom>
              <a:noFill/>
            </p:spPr>
            <p:txBody>
              <a:bodyPr wrap="square" rtlCol="0">
                <a:spAutoFit/>
              </a:bodyPr>
              <a:lstStyle/>
              <a:p>
                <a:r>
                  <a:rPr lang="pt-BR" sz="1350" b="1" dirty="0"/>
                  <a:t>OH</a:t>
                </a:r>
              </a:p>
            </p:txBody>
          </p:sp>
          <p:sp>
            <p:nvSpPr>
              <p:cNvPr id="80" name="Elipse 79">
                <a:extLst>
                  <a:ext uri="{FF2B5EF4-FFF2-40B4-BE49-F238E27FC236}">
                    <a16:creationId xmlns="" xmlns:a16="http://schemas.microsoft.com/office/drawing/2014/main" id="{1D3FC3E6-42C0-4AEE-A117-C6D26D67CB28}"/>
                  </a:ext>
                </a:extLst>
              </p:cNvPr>
              <p:cNvSpPr/>
              <p:nvPr/>
            </p:nvSpPr>
            <p:spPr>
              <a:xfrm rot="10800000" flipV="1">
                <a:off x="6995135" y="5305769"/>
                <a:ext cx="95416" cy="984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b="1" dirty="0"/>
              </a:p>
            </p:txBody>
          </p:sp>
          <p:cxnSp>
            <p:nvCxnSpPr>
              <p:cNvPr id="81" name="Conector reto 80">
                <a:extLst>
                  <a:ext uri="{FF2B5EF4-FFF2-40B4-BE49-F238E27FC236}">
                    <a16:creationId xmlns="" xmlns:a16="http://schemas.microsoft.com/office/drawing/2014/main" id="{0D046D95-A8CD-4306-8215-FE795FD4BF5E}"/>
                  </a:ext>
                </a:extLst>
              </p:cNvPr>
              <p:cNvCxnSpPr>
                <a:cxnSpLocks/>
                <a:stCxn id="75" idx="0"/>
                <a:endCxn id="80" idx="5"/>
              </p:cNvCxnSpPr>
              <p:nvPr/>
            </p:nvCxnSpPr>
            <p:spPr>
              <a:xfrm flipV="1">
                <a:off x="6636345" y="5389822"/>
                <a:ext cx="372763" cy="22361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ector reto 81">
                <a:extLst>
                  <a:ext uri="{FF2B5EF4-FFF2-40B4-BE49-F238E27FC236}">
                    <a16:creationId xmlns="" xmlns:a16="http://schemas.microsoft.com/office/drawing/2014/main" id="{EACDABC8-A45E-4939-91DF-64DEAD3198AA}"/>
                  </a:ext>
                </a:extLst>
              </p:cNvPr>
              <p:cNvCxnSpPr>
                <a:cxnSpLocks/>
                <a:stCxn id="80" idx="3"/>
                <a:endCxn id="77" idx="0"/>
              </p:cNvCxnSpPr>
              <p:nvPr/>
            </p:nvCxnSpPr>
            <p:spPr>
              <a:xfrm>
                <a:off x="7076578" y="5389822"/>
                <a:ext cx="404752" cy="2154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onector reto 82">
                <a:extLst>
                  <a:ext uri="{FF2B5EF4-FFF2-40B4-BE49-F238E27FC236}">
                    <a16:creationId xmlns="" xmlns:a16="http://schemas.microsoft.com/office/drawing/2014/main" id="{69C80951-95C8-47F4-B81A-DEE64A150B47}"/>
                  </a:ext>
                </a:extLst>
              </p:cNvPr>
              <p:cNvCxnSpPr>
                <a:cxnSpLocks/>
              </p:cNvCxnSpPr>
              <p:nvPr/>
            </p:nvCxnSpPr>
            <p:spPr>
              <a:xfrm flipV="1">
                <a:off x="7262676" y="5842337"/>
                <a:ext cx="0" cy="1853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onector reto 83">
                <a:extLst>
                  <a:ext uri="{FF2B5EF4-FFF2-40B4-BE49-F238E27FC236}">
                    <a16:creationId xmlns="" xmlns:a16="http://schemas.microsoft.com/office/drawing/2014/main" id="{F56BEF87-C646-446B-A595-3A591EAE8D93}"/>
                  </a:ext>
                </a:extLst>
              </p:cNvPr>
              <p:cNvCxnSpPr>
                <a:cxnSpLocks/>
                <a:endCxn id="75" idx="0"/>
              </p:cNvCxnSpPr>
              <p:nvPr/>
            </p:nvCxnSpPr>
            <p:spPr>
              <a:xfrm flipH="1" flipV="1">
                <a:off x="6636345" y="5613437"/>
                <a:ext cx="4311" cy="2189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Conector reto 84">
                <a:extLst>
                  <a:ext uri="{FF2B5EF4-FFF2-40B4-BE49-F238E27FC236}">
                    <a16:creationId xmlns="" xmlns:a16="http://schemas.microsoft.com/office/drawing/2014/main" id="{B3835325-EA7A-40A8-A47E-5607B3653C01}"/>
                  </a:ext>
                </a:extLst>
              </p:cNvPr>
              <p:cNvCxnSpPr>
                <a:cxnSpLocks/>
              </p:cNvCxnSpPr>
              <p:nvPr/>
            </p:nvCxnSpPr>
            <p:spPr>
              <a:xfrm flipH="1">
                <a:off x="6485156" y="5824507"/>
                <a:ext cx="15550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CaixaDeTexto 85">
                <a:extLst>
                  <a:ext uri="{FF2B5EF4-FFF2-40B4-BE49-F238E27FC236}">
                    <a16:creationId xmlns="" xmlns:a16="http://schemas.microsoft.com/office/drawing/2014/main" id="{1D64BBDD-60BC-46D6-8D1F-B4B3635E8871}"/>
                  </a:ext>
                </a:extLst>
              </p:cNvPr>
              <p:cNvSpPr txBox="1"/>
              <p:nvPr/>
            </p:nvSpPr>
            <p:spPr>
              <a:xfrm>
                <a:off x="6199050" y="5692317"/>
                <a:ext cx="387701" cy="516438"/>
              </a:xfrm>
              <a:prstGeom prst="rect">
                <a:avLst/>
              </a:prstGeom>
              <a:noFill/>
            </p:spPr>
            <p:txBody>
              <a:bodyPr wrap="square" rtlCol="0">
                <a:spAutoFit/>
              </a:bodyPr>
              <a:lstStyle/>
              <a:p>
                <a:r>
                  <a:rPr lang="pt-BR" sz="1350" b="1" dirty="0"/>
                  <a:t>HO</a:t>
                </a:r>
              </a:p>
            </p:txBody>
          </p:sp>
        </p:grpSp>
      </p:grpSp>
      <p:pic>
        <p:nvPicPr>
          <p:cNvPr id="97" name="Gráfico 96" descr="Tesoura">
            <a:extLst>
              <a:ext uri="{FF2B5EF4-FFF2-40B4-BE49-F238E27FC236}">
                <a16:creationId xmlns="" xmlns:a16="http://schemas.microsoft.com/office/drawing/2014/main" id="{B84E5B92-4A83-4956-B4A5-8CF156B014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491145" y="2526201"/>
            <a:ext cx="367342" cy="367342"/>
          </a:xfrm>
          <a:prstGeom prst="rect">
            <a:avLst/>
          </a:prstGeom>
        </p:spPr>
      </p:pic>
      <p:sp>
        <p:nvSpPr>
          <p:cNvPr id="98" name="CaixaDeTexto 97">
            <a:extLst>
              <a:ext uri="{FF2B5EF4-FFF2-40B4-BE49-F238E27FC236}">
                <a16:creationId xmlns="" xmlns:a16="http://schemas.microsoft.com/office/drawing/2014/main" id="{C95CBAD8-82C0-422B-93E4-1DC205CC6D03}"/>
              </a:ext>
            </a:extLst>
          </p:cNvPr>
          <p:cNvSpPr txBox="1"/>
          <p:nvPr/>
        </p:nvSpPr>
        <p:spPr>
          <a:xfrm>
            <a:off x="4452395" y="3892204"/>
            <a:ext cx="409994" cy="300082"/>
          </a:xfrm>
          <a:prstGeom prst="rect">
            <a:avLst/>
          </a:prstGeom>
          <a:noFill/>
        </p:spPr>
        <p:txBody>
          <a:bodyPr wrap="square" rtlCol="0">
            <a:spAutoFit/>
          </a:bodyPr>
          <a:lstStyle/>
          <a:p>
            <a:r>
              <a:rPr lang="pt-BR" sz="1350" b="1" dirty="0"/>
              <a:t>HO</a:t>
            </a:r>
          </a:p>
        </p:txBody>
      </p:sp>
      <p:sp>
        <p:nvSpPr>
          <p:cNvPr id="100" name="Elipse 99">
            <a:extLst>
              <a:ext uri="{FF2B5EF4-FFF2-40B4-BE49-F238E27FC236}">
                <a16:creationId xmlns="" xmlns:a16="http://schemas.microsoft.com/office/drawing/2014/main" id="{FBB20152-D427-4DD6-A5EE-7D1850B31B6A}"/>
              </a:ext>
            </a:extLst>
          </p:cNvPr>
          <p:cNvSpPr/>
          <p:nvPr/>
        </p:nvSpPr>
        <p:spPr>
          <a:xfrm>
            <a:off x="5254361" y="4143654"/>
            <a:ext cx="100902" cy="10413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350" dirty="0"/>
          </a:p>
        </p:txBody>
      </p:sp>
      <p:cxnSp>
        <p:nvCxnSpPr>
          <p:cNvPr id="101" name="Conector reto 100">
            <a:extLst>
              <a:ext uri="{FF2B5EF4-FFF2-40B4-BE49-F238E27FC236}">
                <a16:creationId xmlns="" xmlns:a16="http://schemas.microsoft.com/office/drawing/2014/main" id="{FA350FAB-A475-4FFE-BC6B-E36ED4A1CFEC}"/>
              </a:ext>
            </a:extLst>
          </p:cNvPr>
          <p:cNvCxnSpPr>
            <a:cxnSpLocks/>
          </p:cNvCxnSpPr>
          <p:nvPr/>
        </p:nvCxnSpPr>
        <p:spPr>
          <a:xfrm flipV="1">
            <a:off x="5308468" y="3984835"/>
            <a:ext cx="2848" cy="1663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Conector reto 102">
            <a:extLst>
              <a:ext uri="{FF2B5EF4-FFF2-40B4-BE49-F238E27FC236}">
                <a16:creationId xmlns="" xmlns:a16="http://schemas.microsoft.com/office/drawing/2014/main" id="{3F01165E-9F38-41EC-92F1-133D3A81D8FA}"/>
              </a:ext>
            </a:extLst>
          </p:cNvPr>
          <p:cNvCxnSpPr>
            <a:cxnSpLocks/>
            <a:stCxn id="77" idx="0"/>
            <a:endCxn id="100" idx="4"/>
          </p:cNvCxnSpPr>
          <p:nvPr/>
        </p:nvCxnSpPr>
        <p:spPr>
          <a:xfrm flipV="1">
            <a:off x="5281036" y="4247791"/>
            <a:ext cx="23776" cy="3250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CaixaDeTexto 110">
            <a:extLst>
              <a:ext uri="{FF2B5EF4-FFF2-40B4-BE49-F238E27FC236}">
                <a16:creationId xmlns="" xmlns:a16="http://schemas.microsoft.com/office/drawing/2014/main" id="{7167B1AB-DD4A-4303-9CE8-13E6E5D08E7A}"/>
              </a:ext>
            </a:extLst>
          </p:cNvPr>
          <p:cNvSpPr txBox="1"/>
          <p:nvPr/>
        </p:nvSpPr>
        <p:spPr>
          <a:xfrm>
            <a:off x="5656010" y="5537534"/>
            <a:ext cx="1449095" cy="300082"/>
          </a:xfrm>
          <a:prstGeom prst="rect">
            <a:avLst/>
          </a:prstGeom>
          <a:noFill/>
        </p:spPr>
        <p:txBody>
          <a:bodyPr wrap="square" rtlCol="0">
            <a:spAutoFit/>
          </a:bodyPr>
          <a:lstStyle/>
          <a:p>
            <a:r>
              <a:rPr lang="pt-BR" sz="1350"/>
              <a:t>Lafond et al</a:t>
            </a:r>
            <a:r>
              <a:rPr lang="pt-BR" sz="1350" dirty="0"/>
              <a:t>. 2014</a:t>
            </a:r>
          </a:p>
        </p:txBody>
      </p:sp>
      <p:pic>
        <p:nvPicPr>
          <p:cNvPr id="89" name="Imagem 88" descr="logo-esalq.gif">
            <a:extLst>
              <a:ext uri="{FF2B5EF4-FFF2-40B4-BE49-F238E27FC236}">
                <a16:creationId xmlns="" xmlns:a16="http://schemas.microsoft.com/office/drawing/2014/main" id="{94A46E0B-F069-4B7D-B4D6-6E5DC45002E9}"/>
              </a:ext>
            </a:extLst>
          </p:cNvPr>
          <p:cNvPicPr>
            <a:picLocks noChangeAspect="1"/>
          </p:cNvPicPr>
          <p:nvPr/>
        </p:nvPicPr>
        <p:blipFill>
          <a:blip r:embed="rId7" cstate="print"/>
          <a:stretch>
            <a:fillRect/>
          </a:stretch>
        </p:blipFill>
        <p:spPr>
          <a:xfrm>
            <a:off x="197872" y="274638"/>
            <a:ext cx="518655" cy="754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0" name="Picture 2" descr="C:\Users\Joao Daniel\Downloads\QCF_USA.jpg">
            <a:extLst>
              <a:ext uri="{FF2B5EF4-FFF2-40B4-BE49-F238E27FC236}">
                <a16:creationId xmlns="" xmlns:a16="http://schemas.microsoft.com/office/drawing/2014/main" id="{3824FCE3-B862-4035-920F-5D3B6B931B1A}"/>
              </a:ext>
            </a:extLst>
          </p:cNvPr>
          <p:cNvPicPr>
            <a:picLocks noChangeAspect="1" noChangeArrowheads="1"/>
          </p:cNvPicPr>
          <p:nvPr/>
        </p:nvPicPr>
        <p:blipFill>
          <a:blip r:embed="rId8" cstate="print"/>
          <a:srcRect/>
          <a:stretch>
            <a:fillRect/>
          </a:stretch>
        </p:blipFill>
        <p:spPr bwMode="auto">
          <a:xfrm>
            <a:off x="8240105" y="274638"/>
            <a:ext cx="706023" cy="7097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593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7 4.44444E-6 L -2.77778E-7 0.00023 L 0.02448 0.00254 L 0.04566 0.00509 L 0.10521 0.01018 C 0.125 0.0162 0.10313 0.01018 0.13854 0.0155 C 0.14219 0.01597 0.14549 0.01736 0.14913 0.01805 C 0.15434 0.01898 0.15955 0.01967 0.16493 0.0206 C 0.17188 0.01967 0.17899 0.01921 0.18594 0.01805 C 0.20538 0.01481 0.18733 0.01481 0.21233 0.01273 C 0.22691 0.01157 0.24149 0.01111 0.25608 0.01018 C 0.26545 0.01111 0.27483 0.01111 0.2842 0.01273 C 0.28785 0.01365 0.29115 0.0162 0.29462 0.01805 C 0.30226 0.02175 0.29809 0.02013 0.30694 0.02314 C 0.30938 0.025 0.31163 0.02708 0.31406 0.02847 C 0.31563 0.02963 0.31771 0.02963 0.31927 0.03125 C 0.32066 0.0324 0.32153 0.03472 0.32274 0.03634 C 0.3309 0.04583 0.32552 0.03657 0.33333 0.0493 C 0.33629 0.05439 0.33906 0.05995 0.34201 0.06504 C 0.34375 0.06782 0.34583 0.0699 0.3474 0.07268 C 0.35538 0.08981 0.34566 0.07824 0.35608 0.08865 L 0.36319 0.10439 L 0.36667 0.11203 C 0.36701 0.11898 0.36649 0.1405 0.37014 0.15138 C 0.37101 0.15393 0.3724 0.15648 0.37361 0.15902 C 0.37656 0.18564 0.37431 0.16967 0.38247 0.20625 L 0.38247 0.20648 C 0.38785 0.23865 0.3809 0.19814 0.38594 0.2243 C 0.38663 0.22777 0.38698 0.23148 0.38767 0.23495 C 0.38819 0.2375 0.38889 0.24004 0.38941 0.24259 C 0.3901 0.24629 0.39045 0.24953 0.39115 0.25324 C 0.39167 0.25578 0.39236 0.25833 0.39288 0.26088 C 0.3974 0.28402 0.39219 0.26041 0.39653 0.27939 C 0.39583 0.28888 0.39566 0.29838 0.39462 0.3081 C 0.39375 0.31713 0.39219 0.31527 0.38941 0.32361 C 0.38854 0.32615 0.38872 0.32916 0.38767 0.33148 C 0.37951 0.34768 0.38125 0.3405 0.37361 0.34953 C 0.3724 0.35115 0.37153 0.3537 0.37014 0.35509 C 0.36806 0.35671 0.36545 0.35671 0.36319 0.35763 L 0.20694 0.35509 C 0.20278 0.35486 0.19879 0.35254 0.19462 0.35254 C 0.1625 0.35254 0.13038 0.35393 0.09826 0.35509 L 0.0684 0.35763 C 0.06198 0.3581 0.05556 0.36018 0.04913 0.36018 C 0.03854 0.36018 0.02813 0.35833 0.01754 0.35763 L -0.01753 0.35509 C -0.03281 0.34722 -0.01788 0.3537 -0.0526 0.35509 C -0.06788 0.35555 -0.08299 0.35509 -0.09826 0.35509 L -0.15781 0.37592 L -0.15781 0.37638 L -0.15781 0.37592 " pathEditMode="relative" rAng="0" ptsTypes="AAAAAAAAAAAAAAAAAAAAAAAAAAAAAAAAAAAAAAAAAAAAAAAAAAA">
                                      <p:cBhvr>
                                        <p:cTn id="6" dur="2000" fill="hold"/>
                                        <p:tgtEl>
                                          <p:spTgt spid="97"/>
                                        </p:tgtEl>
                                        <p:attrNameLst>
                                          <p:attrName>ppt_x</p:attrName>
                                          <p:attrName>ppt_y</p:attrName>
                                        </p:attrNameLst>
                                      </p:cBhvr>
                                      <p:rCtr x="11927" y="18819"/>
                                    </p:animMotion>
                                  </p:childTnLst>
                                </p:cTn>
                              </p:par>
                              <p:par>
                                <p:cTn id="7" presetID="42" presetClass="path" presetSubtype="0" accel="50000" decel="50000" fill="hold" nodeType="withEffect">
                                  <p:stCondLst>
                                    <p:cond delay="1250"/>
                                  </p:stCondLst>
                                  <p:childTnLst>
                                    <p:animMotion origin="layout" path="M 1.94444E-6 -3.33333E-6 L -0.02118 0.33797 " pathEditMode="relative" rAng="0" ptsTypes="AA">
                                      <p:cBhvr>
                                        <p:cTn id="8" dur="2000" fill="hold"/>
                                        <p:tgtEl>
                                          <p:spTgt spid="69"/>
                                        </p:tgtEl>
                                        <p:attrNameLst>
                                          <p:attrName>ppt_x</p:attrName>
                                          <p:attrName>ppt_y</p:attrName>
                                        </p:attrNameLst>
                                      </p:cBhvr>
                                      <p:rCtr x="-1059" y="16898"/>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3559 -0.00694 L 0.03559 -0.00694 L 0.06875 -0.00463 C 0.08455 -0.00347 0.0908 -0.00231 0.10556 -4.44444E-6 C 0.10799 0.0007 0.11042 0.00093 0.11268 0.00232 C 0.11841 0.00556 0.11702 0.00695 0.12136 0.01158 C 0.12309 0.01343 0.12483 0.01505 0.12674 0.01644 C 0.1283 0.01737 0.13021 0.0176 0.13195 0.01875 C 0.14705 0.02732 0.13195 0.02014 0.14427 0.0257 C 0.14705 0.02963 0.14914 0.03565 0.15296 0.03727 L 0.15816 0.03982 L 0.1915 0.16829 L 0.21268 0.3625 L 0.21268 0.3625 " pathEditMode="relative" ptsTypes="AAAAAAAAAAAAAA">
                                      <p:cBhvr>
                                        <p:cTn id="12" dur="2000" fill="hold"/>
                                        <p:tgtEl>
                                          <p:spTgt spid="73"/>
                                        </p:tgtEl>
                                        <p:attrNameLst>
                                          <p:attrName>ppt_x</p:attrName>
                                          <p:attrName>ppt_y</p:attrName>
                                        </p:attrNameLst>
                                      </p:cBhvr>
                                    </p:animMotion>
                                  </p:childTnLst>
                                </p:cTn>
                              </p:par>
                              <p:par>
                                <p:cTn id="13" presetID="50" presetClass="path" presetSubtype="0" accel="50000" decel="50000" fill="hold" nodeType="withEffect">
                                  <p:stCondLst>
                                    <p:cond delay="1000"/>
                                  </p:stCondLst>
                                  <p:childTnLst>
                                    <p:animMotion origin="layout" path="M 5.55556E-7 -3.7037E-7 L 0.02483 -3.7037E-7 C 0.03576 -3.7037E-7 0.04965 -0.06042 0.04965 -0.10949 L 0.04965 -0.21875 " pathEditMode="relative" rAng="0" ptsTypes="AAAA">
                                      <p:cBhvr>
                                        <p:cTn id="14" dur="2000" fill="hold"/>
                                        <p:tgtEl>
                                          <p:spTgt spid="68"/>
                                        </p:tgtEl>
                                        <p:attrNameLst>
                                          <p:attrName>ppt_x</p:attrName>
                                          <p:attrName>ppt_y</p:attrName>
                                        </p:attrNameLst>
                                      </p:cBhvr>
                                      <p:rCtr x="2483" y="-10949"/>
                                    </p:animMotion>
                                  </p:childTnLst>
                                </p:cTn>
                              </p:par>
                              <p:par>
                                <p:cTn id="15" presetID="10" presetClass="entr" presetSubtype="0" fill="hold" grpId="0" nodeType="withEffect">
                                  <p:stCondLst>
                                    <p:cond delay="275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2" descr="Uma imagem contendo chão, ao ar livre, grama, céu&#10;&#10;Descrição gerada com muito alta confiança">
            <a:extLst>
              <a:ext uri="{FF2B5EF4-FFF2-40B4-BE49-F238E27FC236}">
                <a16:creationId xmlns:a16="http://schemas.microsoft.com/office/drawing/2014/main" xmlns="" id="{E0D98A13-8A4D-4FB8-B72C-9027CE5678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7940" y="770956"/>
            <a:ext cx="3459069" cy="1942400"/>
          </a:xfrm>
          <a:prstGeom prst="rect">
            <a:avLst/>
          </a:prstGeom>
          <a:ln>
            <a:noFill/>
          </a:ln>
          <a:effectLst>
            <a:softEdge rad="112500"/>
          </a:effectLst>
        </p:spPr>
      </p:pic>
      <p:pic>
        <p:nvPicPr>
          <p:cNvPr id="6" name="Espaço Reservado para Conteúdo 2">
            <a:extLst>
              <a:ext uri="{FF2B5EF4-FFF2-40B4-BE49-F238E27FC236}">
                <a16:creationId xmlns:a16="http://schemas.microsoft.com/office/drawing/2014/main" xmlns="" id="{34AE4EC8-5EA2-419E-B149-D6CF61140616}"/>
              </a:ext>
              <a:ext uri="{C183D7F6-B498-43B3-948B-1728B52AA6E4}">
                <adec:decorative xmlns:adec="http://schemas.microsoft.com/office/drawing/2017/decorative" xmlns="" val="0"/>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95714" y="770956"/>
            <a:ext cx="3459068" cy="1942400"/>
          </a:xfrm>
          <a:prstGeom prst="rect">
            <a:avLst/>
          </a:prstGeom>
          <a:ln>
            <a:noFill/>
          </a:ln>
          <a:effectLst>
            <a:softEdge rad="112500"/>
          </a:effectLst>
        </p:spPr>
      </p:pic>
      <p:sp>
        <p:nvSpPr>
          <p:cNvPr id="10" name="CaixaDeTexto 9">
            <a:extLst>
              <a:ext uri="{FF2B5EF4-FFF2-40B4-BE49-F238E27FC236}">
                <a16:creationId xmlns:a16="http://schemas.microsoft.com/office/drawing/2014/main" xmlns="" id="{0B11BCEA-8FE4-4A7F-B619-4F41C8527A3D}"/>
              </a:ext>
            </a:extLst>
          </p:cNvPr>
          <p:cNvSpPr txBox="1"/>
          <p:nvPr/>
        </p:nvSpPr>
        <p:spPr>
          <a:xfrm>
            <a:off x="5292080" y="355458"/>
            <a:ext cx="3150740" cy="415498"/>
          </a:xfrm>
          <a:prstGeom prst="rect">
            <a:avLst/>
          </a:prstGeom>
          <a:noFill/>
        </p:spPr>
        <p:txBody>
          <a:bodyPr wrap="square" rtlCol="0">
            <a:spAutoFit/>
          </a:bodyPr>
          <a:lstStyle/>
          <a:p>
            <a:r>
              <a:rPr lang="pt-BR" sz="2100" dirty="0">
                <a:latin typeface="Georgia" panose="02040502050405020303" pitchFamily="18" charset="0"/>
              </a:rPr>
              <a:t>Snaplage + Rovabio</a:t>
            </a:r>
          </a:p>
        </p:txBody>
      </p:sp>
      <p:sp>
        <p:nvSpPr>
          <p:cNvPr id="13" name="CaixaDeTexto 12">
            <a:extLst>
              <a:ext uri="{FF2B5EF4-FFF2-40B4-BE49-F238E27FC236}">
                <a16:creationId xmlns:a16="http://schemas.microsoft.com/office/drawing/2014/main" xmlns="" id="{115B62BF-6A89-4E0F-BFB0-E62165F019D4}"/>
              </a:ext>
            </a:extLst>
          </p:cNvPr>
          <p:cNvSpPr txBox="1"/>
          <p:nvPr/>
        </p:nvSpPr>
        <p:spPr>
          <a:xfrm>
            <a:off x="1115616" y="355458"/>
            <a:ext cx="2592288" cy="415498"/>
          </a:xfrm>
          <a:prstGeom prst="rect">
            <a:avLst/>
          </a:prstGeom>
          <a:noFill/>
        </p:spPr>
        <p:txBody>
          <a:bodyPr wrap="square" rtlCol="0">
            <a:spAutoFit/>
          </a:bodyPr>
          <a:lstStyle/>
          <a:p>
            <a:r>
              <a:rPr lang="pt-BR" sz="2100" dirty="0">
                <a:latin typeface="Georgia" panose="02040502050405020303" pitchFamily="18" charset="0"/>
              </a:rPr>
              <a:t>Snaplage Controle</a:t>
            </a:r>
          </a:p>
        </p:txBody>
      </p:sp>
      <p:sp>
        <p:nvSpPr>
          <p:cNvPr id="3" name="CaixaDeTexto 2">
            <a:extLst>
              <a:ext uri="{FF2B5EF4-FFF2-40B4-BE49-F238E27FC236}">
                <a16:creationId xmlns:a16="http://schemas.microsoft.com/office/drawing/2014/main" xmlns="" id="{C2F892B0-63DA-4171-AD20-F431E8DBA39E}"/>
              </a:ext>
            </a:extLst>
          </p:cNvPr>
          <p:cNvSpPr txBox="1"/>
          <p:nvPr/>
        </p:nvSpPr>
        <p:spPr>
          <a:xfrm>
            <a:off x="3220692" y="3742687"/>
            <a:ext cx="1852864" cy="276999"/>
          </a:xfrm>
          <a:prstGeom prst="rect">
            <a:avLst/>
          </a:prstGeom>
          <a:noFill/>
        </p:spPr>
        <p:txBody>
          <a:bodyPr wrap="square" rtlCol="0">
            <a:spAutoFit/>
          </a:bodyPr>
          <a:lstStyle/>
          <a:p>
            <a:r>
              <a:rPr lang="pt-BR" sz="1200" dirty="0">
                <a:solidFill>
                  <a:schemeClr val="bg1"/>
                </a:solidFill>
                <a:latin typeface="Georgia" panose="02040502050405020303" pitchFamily="18" charset="0"/>
              </a:rPr>
              <a:t>Jorge Rodrigues </a:t>
            </a:r>
          </a:p>
        </p:txBody>
      </p:sp>
      <p:sp>
        <p:nvSpPr>
          <p:cNvPr id="9" name="CaixaDeTexto 8">
            <a:extLst>
              <a:ext uri="{FF2B5EF4-FFF2-40B4-BE49-F238E27FC236}">
                <a16:creationId xmlns:a16="http://schemas.microsoft.com/office/drawing/2014/main" xmlns="" id="{C746F7BA-E13A-4332-9CFA-3F41A12172B0}"/>
              </a:ext>
            </a:extLst>
          </p:cNvPr>
          <p:cNvSpPr txBox="1"/>
          <p:nvPr/>
        </p:nvSpPr>
        <p:spPr>
          <a:xfrm>
            <a:off x="5676649" y="5658088"/>
            <a:ext cx="1852864" cy="276999"/>
          </a:xfrm>
          <a:prstGeom prst="rect">
            <a:avLst/>
          </a:prstGeom>
          <a:noFill/>
        </p:spPr>
        <p:txBody>
          <a:bodyPr wrap="square" rtlCol="0">
            <a:spAutoFit/>
          </a:bodyPr>
          <a:lstStyle/>
          <a:p>
            <a:r>
              <a:rPr lang="pt-BR" sz="1200" dirty="0">
                <a:solidFill>
                  <a:schemeClr val="bg1"/>
                </a:solidFill>
                <a:latin typeface="Georgia" panose="02040502050405020303" pitchFamily="18" charset="0"/>
              </a:rPr>
              <a:t>orge Rodrigues </a:t>
            </a:r>
          </a:p>
        </p:txBody>
      </p:sp>
      <p:pic>
        <p:nvPicPr>
          <p:cNvPr id="2" name="Espaço Reservado para Conteúdo 2" descr="Uma imagem contendo ao ar livre&#10;&#10;Descrição gerada com muito alta confiança">
            <a:extLst>
              <a:ext uri="{FF2B5EF4-FFF2-40B4-BE49-F238E27FC236}">
                <a16:creationId xmlns:a16="http://schemas.microsoft.com/office/drawing/2014/main" xmlns="" id="{C3EAE794-C210-4CC2-B97A-FA2FA8C705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443892" y="3353486"/>
            <a:ext cx="3392384" cy="2544287"/>
          </a:xfrm>
          <a:prstGeom prst="rect">
            <a:avLst/>
          </a:prstGeom>
          <a:ln>
            <a:noFill/>
          </a:ln>
          <a:effectLst>
            <a:softEdge rad="112500"/>
          </a:effectLst>
        </p:spPr>
      </p:pic>
      <p:pic>
        <p:nvPicPr>
          <p:cNvPr id="4" name="Espaço Reservado para Conteúdo 2" descr="Uma imagem contendo interior, vestuário&#10;&#10;Descrição gerada com alta confiança">
            <a:extLst>
              <a:ext uri="{FF2B5EF4-FFF2-40B4-BE49-F238E27FC236}">
                <a16:creationId xmlns:a16="http://schemas.microsoft.com/office/drawing/2014/main" xmlns="" id="{81601D2D-797C-456F-918D-640B101941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9485" y="3384095"/>
            <a:ext cx="3392383" cy="2544287"/>
          </a:xfrm>
          <a:prstGeom prst="rect">
            <a:avLst/>
          </a:prstGeom>
          <a:ln>
            <a:noFill/>
          </a:ln>
          <a:effectLst>
            <a:softEdge rad="112500"/>
          </a:effectLst>
        </p:spPr>
      </p:pic>
      <p:sp>
        <p:nvSpPr>
          <p:cNvPr id="5" name="CaixaDeTexto 7">
            <a:extLst>
              <a:ext uri="{FF2B5EF4-FFF2-40B4-BE49-F238E27FC236}">
                <a16:creationId xmlns:a16="http://schemas.microsoft.com/office/drawing/2014/main" xmlns="" id="{32642DD1-5D6C-416C-9344-9C3DF2EFE7F7}"/>
              </a:ext>
            </a:extLst>
          </p:cNvPr>
          <p:cNvSpPr txBox="1"/>
          <p:nvPr/>
        </p:nvSpPr>
        <p:spPr>
          <a:xfrm>
            <a:off x="2689105" y="3465688"/>
            <a:ext cx="2163783" cy="415498"/>
          </a:xfrm>
          <a:prstGeom prst="rect">
            <a:avLst/>
          </a:prstGeom>
          <a:noFill/>
        </p:spPr>
        <p:txBody>
          <a:bodyPr wrap="square" rtlCol="0">
            <a:spAutoFit/>
          </a:bodyPr>
          <a:lstStyle/>
          <a:p>
            <a:r>
              <a:rPr lang="pt-BR" sz="2100" dirty="0" smtClean="0">
                <a:latin typeface="Georgia" panose="02040502050405020303" pitchFamily="18" charset="0"/>
              </a:rPr>
              <a:t>GU Controle</a:t>
            </a:r>
            <a:endParaRPr lang="pt-BR" sz="2100" dirty="0">
              <a:latin typeface="Georgia" panose="02040502050405020303" pitchFamily="18" charset="0"/>
            </a:endParaRPr>
          </a:p>
        </p:txBody>
      </p:sp>
      <p:sp>
        <p:nvSpPr>
          <p:cNvPr id="8" name="CaixaDeTexto 8">
            <a:extLst>
              <a:ext uri="{FF2B5EF4-FFF2-40B4-BE49-F238E27FC236}">
                <a16:creationId xmlns:a16="http://schemas.microsoft.com/office/drawing/2014/main" xmlns="" id="{FDE7AF3C-897B-4383-96EB-9C29768983F5}"/>
              </a:ext>
            </a:extLst>
          </p:cNvPr>
          <p:cNvSpPr txBox="1"/>
          <p:nvPr/>
        </p:nvSpPr>
        <p:spPr>
          <a:xfrm>
            <a:off x="6404567" y="3534938"/>
            <a:ext cx="2643698" cy="415498"/>
          </a:xfrm>
          <a:prstGeom prst="rect">
            <a:avLst/>
          </a:prstGeom>
          <a:noFill/>
        </p:spPr>
        <p:txBody>
          <a:bodyPr wrap="square" rtlCol="0">
            <a:spAutoFit/>
          </a:bodyPr>
          <a:lstStyle/>
          <a:p>
            <a:pPr algn="r"/>
            <a:r>
              <a:rPr lang="pt-BR" sz="2100" dirty="0" smtClean="0">
                <a:latin typeface="Georgia" panose="02040502050405020303" pitchFamily="18" charset="0"/>
              </a:rPr>
              <a:t>GU </a:t>
            </a:r>
            <a:r>
              <a:rPr lang="pt-BR" sz="2100" dirty="0">
                <a:latin typeface="Georgia" panose="02040502050405020303" pitchFamily="18" charset="0"/>
              </a:rPr>
              <a:t>+ </a:t>
            </a:r>
            <a:r>
              <a:rPr lang="pt-BR" sz="2100" dirty="0" err="1">
                <a:latin typeface="Georgia" panose="02040502050405020303" pitchFamily="18" charset="0"/>
              </a:rPr>
              <a:t>Rovabio</a:t>
            </a:r>
            <a:r>
              <a:rPr lang="pt-BR" sz="2100" dirty="0">
                <a:latin typeface="Georgia" panose="02040502050405020303" pitchFamily="18" charset="0"/>
              </a:rPr>
              <a:t> </a:t>
            </a:r>
          </a:p>
        </p:txBody>
      </p:sp>
      <p:pic>
        <p:nvPicPr>
          <p:cNvPr id="12" name="Imagem 11">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www.zootecnia.esalq.usp.br/sites/default/files/styles/noticia_largura_150/public/labnussiolog.jpg?itok=aF5hjhV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020165"/>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xmlns="" id="{0121D4E6-1EF9-4182-AFCA-DE9AFD3521EA}"/>
              </a:ext>
            </a:extLst>
          </p:cNvPr>
          <p:cNvSpPr/>
          <p:nvPr/>
        </p:nvSpPr>
        <p:spPr>
          <a:xfrm>
            <a:off x="614857" y="5077678"/>
            <a:ext cx="3966150" cy="646331"/>
          </a:xfrm>
          <a:prstGeom prst="rect">
            <a:avLst/>
          </a:prstGeom>
        </p:spPr>
        <p:txBody>
          <a:bodyPr wrap="none">
            <a:spAutoFit/>
          </a:bodyPr>
          <a:lstStyle/>
          <a:p>
            <a:r>
              <a:rPr lang="en-US" sz="1200" dirty="0">
                <a:latin typeface="Georgia" panose="02040502050405020303" pitchFamily="18" charset="0"/>
              </a:rPr>
              <a:t>¹ Dose/animal – 1.05 g</a:t>
            </a:r>
          </a:p>
          <a:p>
            <a:r>
              <a:rPr lang="en-US" sz="1200" dirty="0">
                <a:latin typeface="Georgia" panose="02040502050405020303" pitchFamily="18" charset="0"/>
              </a:rPr>
              <a:t>²Dose/animal – 0.72 g; </a:t>
            </a:r>
            <a:r>
              <a:rPr lang="en-US" sz="1200" dirty="0" err="1" smtClean="0">
                <a:latin typeface="Georgia" panose="02040502050405020303" pitchFamily="18" charset="0"/>
              </a:rPr>
              <a:t>Silagem</a:t>
            </a:r>
            <a:r>
              <a:rPr lang="en-US" sz="1200" dirty="0" smtClean="0">
                <a:latin typeface="Georgia" panose="02040502050405020303" pitchFamily="18" charset="0"/>
              </a:rPr>
              <a:t> de </a:t>
            </a:r>
            <a:r>
              <a:rPr lang="en-US" sz="1200" dirty="0" err="1" smtClean="0">
                <a:latin typeface="Georgia" panose="02040502050405020303" pitchFamily="18" charset="0"/>
              </a:rPr>
              <a:t>milho</a:t>
            </a:r>
            <a:r>
              <a:rPr lang="en-US" sz="1200" dirty="0" smtClean="0">
                <a:latin typeface="Georgia" panose="02040502050405020303" pitchFamily="18" charset="0"/>
              </a:rPr>
              <a:t> </a:t>
            </a:r>
            <a:r>
              <a:rPr lang="en-US" sz="1200" dirty="0">
                <a:latin typeface="Georgia" panose="02040502050405020303" pitchFamily="18" charset="0"/>
              </a:rPr>
              <a:t>– </a:t>
            </a:r>
            <a:r>
              <a:rPr lang="en-US" sz="1200" dirty="0" err="1" smtClean="0">
                <a:latin typeface="Georgia" panose="02040502050405020303" pitchFamily="18" charset="0"/>
              </a:rPr>
              <a:t>sem</a:t>
            </a:r>
            <a:r>
              <a:rPr lang="en-US" sz="1200" dirty="0" smtClean="0">
                <a:latin typeface="Georgia" panose="02040502050405020303" pitchFamily="18" charset="0"/>
              </a:rPr>
              <a:t> </a:t>
            </a:r>
            <a:r>
              <a:rPr lang="en-US" sz="1200" dirty="0" err="1" smtClean="0">
                <a:latin typeface="Georgia" panose="02040502050405020303" pitchFamily="18" charset="0"/>
              </a:rPr>
              <a:t>enzima</a:t>
            </a:r>
            <a:endParaRPr lang="en-US" sz="1200" dirty="0">
              <a:latin typeface="Georgia" panose="02040502050405020303" pitchFamily="18" charset="0"/>
            </a:endParaRPr>
          </a:p>
          <a:p>
            <a:r>
              <a:rPr lang="en-US" sz="1200" dirty="0" smtClean="0">
                <a:latin typeface="Georgia" panose="02040502050405020303" pitchFamily="18" charset="0"/>
              </a:rPr>
              <a:t>³Monensina </a:t>
            </a:r>
            <a:r>
              <a:rPr lang="en-US" sz="1200" dirty="0">
                <a:latin typeface="Georgia" panose="02040502050405020303" pitchFamily="18" charset="0"/>
              </a:rPr>
              <a:t>– 800 mg/kg</a:t>
            </a:r>
            <a:endParaRPr lang="pt-BR" sz="1200" dirty="0">
              <a:latin typeface="Georgia" panose="02040502050405020303" pitchFamily="18" charset="0"/>
            </a:endParaRPr>
          </a:p>
        </p:txBody>
      </p:sp>
      <p:graphicFrame>
        <p:nvGraphicFramePr>
          <p:cNvPr id="3" name="Tabela 2">
            <a:extLst>
              <a:ext uri="{FF2B5EF4-FFF2-40B4-BE49-F238E27FC236}">
                <a16:creationId xmlns:a16="http://schemas.microsoft.com/office/drawing/2014/main" xmlns="" id="{87D0F2C0-C26A-4855-AA4C-1B8205246DD4}"/>
              </a:ext>
            </a:extLst>
          </p:cNvPr>
          <p:cNvGraphicFramePr>
            <a:graphicFrameLocks noGrp="1"/>
          </p:cNvGraphicFramePr>
          <p:nvPr>
            <p:extLst>
              <p:ext uri="{D42A27DB-BD31-4B8C-83A1-F6EECF244321}">
                <p14:modId xmlns:p14="http://schemas.microsoft.com/office/powerpoint/2010/main" val="3681725892"/>
              </p:ext>
            </p:extLst>
          </p:nvPr>
        </p:nvGraphicFramePr>
        <p:xfrm>
          <a:off x="614857" y="1196752"/>
          <a:ext cx="7851227" cy="4443910"/>
        </p:xfrm>
        <a:graphic>
          <a:graphicData uri="http://schemas.openxmlformats.org/drawingml/2006/table">
            <a:tbl>
              <a:tblPr firstRow="1" firstCol="1" bandRow="1"/>
              <a:tblGrid>
                <a:gridCol w="3950736">
                  <a:extLst>
                    <a:ext uri="{9D8B030D-6E8A-4147-A177-3AD203B41FA5}">
                      <a16:colId xmlns:a16="http://schemas.microsoft.com/office/drawing/2014/main" xmlns="" val="2992182492"/>
                    </a:ext>
                  </a:extLst>
                </a:gridCol>
                <a:gridCol w="993966">
                  <a:extLst>
                    <a:ext uri="{9D8B030D-6E8A-4147-A177-3AD203B41FA5}">
                      <a16:colId xmlns:a16="http://schemas.microsoft.com/office/drawing/2014/main" xmlns="" val="700365832"/>
                    </a:ext>
                  </a:extLst>
                </a:gridCol>
                <a:gridCol w="993966">
                  <a:extLst>
                    <a:ext uri="{9D8B030D-6E8A-4147-A177-3AD203B41FA5}">
                      <a16:colId xmlns:a16="http://schemas.microsoft.com/office/drawing/2014/main" xmlns="" val="1672258146"/>
                    </a:ext>
                  </a:extLst>
                </a:gridCol>
                <a:gridCol w="993966">
                  <a:extLst>
                    <a:ext uri="{9D8B030D-6E8A-4147-A177-3AD203B41FA5}">
                      <a16:colId xmlns:a16="http://schemas.microsoft.com/office/drawing/2014/main" xmlns="" val="467063935"/>
                    </a:ext>
                  </a:extLst>
                </a:gridCol>
                <a:gridCol w="918593">
                  <a:extLst>
                    <a:ext uri="{9D8B030D-6E8A-4147-A177-3AD203B41FA5}">
                      <a16:colId xmlns:a16="http://schemas.microsoft.com/office/drawing/2014/main" xmlns="" val="1068660934"/>
                    </a:ext>
                  </a:extLst>
                </a:gridCol>
              </a:tblGrid>
              <a:tr h="392964">
                <a:tc rowSpan="2">
                  <a:txBody>
                    <a:bodyPr/>
                    <a:lstStyle/>
                    <a:p>
                      <a:pPr algn="just">
                        <a:lnSpc>
                          <a:spcPct val="200000"/>
                        </a:lnSpc>
                        <a:spcAft>
                          <a:spcPts val="0"/>
                        </a:spcAft>
                      </a:pP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 </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200000"/>
                        </a:lnSpc>
                        <a:spcAft>
                          <a:spcPts val="0"/>
                        </a:spcAft>
                      </a:pP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Ingrediente, </a:t>
                      </a:r>
                      <a:r>
                        <a:rPr lang="pt-BR" sz="1800" b="1" dirty="0">
                          <a:effectLst/>
                          <a:latin typeface="Georgia" panose="02040502050405020303" pitchFamily="18" charset="0"/>
                          <a:ea typeface="Times New Roman" panose="02020603050405020304" pitchFamily="18" charset="0"/>
                          <a:cs typeface="Times New Roman" panose="02020603050405020304" pitchFamily="18" charset="0"/>
                        </a:rPr>
                        <a:t>%</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lnSpc>
                          <a:spcPct val="200000"/>
                        </a:lnSpc>
                        <a:spcAft>
                          <a:spcPts val="0"/>
                        </a:spcAft>
                      </a:pPr>
                      <a:r>
                        <a:rPr lang="pt-BR" sz="1800" b="1" dirty="0" err="1" smtClean="0">
                          <a:effectLst/>
                          <a:latin typeface="Georgia" panose="02040502050405020303" pitchFamily="18" charset="0"/>
                          <a:ea typeface="Times New Roman" panose="02020603050405020304" pitchFamily="18" charset="0"/>
                          <a:cs typeface="Times New Roman" panose="02020603050405020304" pitchFamily="18" charset="0"/>
                        </a:rPr>
                        <a:t>Snaplage</a:t>
                      </a: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 </a:t>
                      </a:r>
                      <a:r>
                        <a:rPr lang="pt-BR" sz="1800" b="1" dirty="0">
                          <a:effectLst/>
                          <a:latin typeface="Georgia" panose="02040502050405020303" pitchFamily="18" charset="0"/>
                          <a:ea typeface="Times New Roman" panose="02020603050405020304" pitchFamily="18" charset="0"/>
                          <a:cs typeface="Times New Roman" panose="02020603050405020304" pitchFamily="18" charset="0"/>
                        </a:rPr>
                        <a:t>+ </a:t>
                      </a: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GU¹</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BR"/>
                    </a:p>
                  </a:txBody>
                  <a:tcPr/>
                </a:tc>
                <a:tc gridSpan="2">
                  <a:txBody>
                    <a:bodyPr/>
                    <a:lstStyle/>
                    <a:p>
                      <a:pPr algn="ctr">
                        <a:lnSpc>
                          <a:spcPct val="200000"/>
                        </a:lnSpc>
                        <a:spcAft>
                          <a:spcPts val="0"/>
                        </a:spcAft>
                      </a:pP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Silagem² </a:t>
                      </a:r>
                      <a:r>
                        <a:rPr lang="pt-BR" sz="1800" b="1" dirty="0">
                          <a:effectLst/>
                          <a:latin typeface="Georgia" panose="02040502050405020303" pitchFamily="18" charset="0"/>
                          <a:ea typeface="Times New Roman" panose="02020603050405020304" pitchFamily="18" charset="0"/>
                          <a:cs typeface="Times New Roman" panose="02020603050405020304" pitchFamily="18" charset="0"/>
                        </a:rPr>
                        <a:t>+ </a:t>
                      </a: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GU</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xmlns="" val="1838777062"/>
                  </a:ext>
                </a:extLst>
              </a:tr>
              <a:tr h="457200">
                <a:tc vMerge="1">
                  <a:txBody>
                    <a:bodyPr/>
                    <a:lstStyle/>
                    <a:p>
                      <a:endParaRPr lang="pt-BR"/>
                    </a:p>
                  </a:txBody>
                  <a:tcPr/>
                </a:tc>
                <a:tc>
                  <a:txBody>
                    <a:bodyPr/>
                    <a:lstStyle/>
                    <a:p>
                      <a:pPr algn="ctr">
                        <a:lnSpc>
                          <a:spcPct val="200000"/>
                        </a:lnSpc>
                        <a:spcAft>
                          <a:spcPts val="0"/>
                        </a:spcAft>
                      </a:pPr>
                      <a:r>
                        <a:rPr lang="pt-BR" sz="1800" b="1">
                          <a:effectLst/>
                          <a:latin typeface="Georgia" panose="02040502050405020303" pitchFamily="18" charset="0"/>
                          <a:ea typeface="Times New Roman" panose="02020603050405020304" pitchFamily="18" charset="0"/>
                          <a:cs typeface="Times New Roman" panose="02020603050405020304" pitchFamily="18" charset="0"/>
                        </a:rPr>
                        <a:t>Control</a:t>
                      </a:r>
                      <a:endParaRPr lang="pt-BR" sz="180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ENZ</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b="1" dirty="0" err="1">
                          <a:effectLst/>
                          <a:latin typeface="Georgia" panose="02040502050405020303" pitchFamily="18" charset="0"/>
                          <a:ea typeface="Times New Roman" panose="02020603050405020304" pitchFamily="18" charset="0"/>
                          <a:cs typeface="Times New Roman" panose="02020603050405020304" pitchFamily="18" charset="0"/>
                        </a:rPr>
                        <a:t>Control</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ENZ</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71117135"/>
                  </a:ext>
                </a:extLst>
              </a:tr>
              <a:tr h="394145">
                <a:tc>
                  <a:txBody>
                    <a:bodyPr/>
                    <a:lstStyle/>
                    <a:p>
                      <a:pPr algn="just">
                        <a:lnSpc>
                          <a:spcPct val="200000"/>
                        </a:lnSpc>
                        <a:spcAft>
                          <a:spcPts val="0"/>
                        </a:spcAft>
                      </a:pPr>
                      <a:r>
                        <a:rPr lang="en-US" sz="1800" dirty="0" err="1" smtClean="0">
                          <a:effectLst/>
                          <a:latin typeface="Georgia" panose="02040502050405020303" pitchFamily="18" charset="0"/>
                          <a:ea typeface="Times New Roman" panose="02020603050405020304" pitchFamily="18" charset="0"/>
                          <a:cs typeface="Times New Roman" panose="02020603050405020304" pitchFamily="18" charset="0"/>
                        </a:rPr>
                        <a:t>Silagem</a:t>
                      </a:r>
                      <a:r>
                        <a:rPr lang="en-US" sz="1800" baseline="0" dirty="0" smtClean="0">
                          <a:effectLst/>
                          <a:latin typeface="Georgia" panose="02040502050405020303" pitchFamily="18" charset="0"/>
                          <a:ea typeface="Times New Roman" panose="02020603050405020304" pitchFamily="18" charset="0"/>
                          <a:cs typeface="Times New Roman" panose="02020603050405020304" pitchFamily="18" charset="0"/>
                        </a:rPr>
                        <a:t> de </a:t>
                      </a:r>
                      <a:r>
                        <a:rPr lang="en-US" sz="1800" baseline="0" dirty="0" err="1" smtClean="0">
                          <a:effectLst/>
                          <a:latin typeface="Georgia" panose="02040502050405020303" pitchFamily="18" charset="0"/>
                          <a:ea typeface="Times New Roman" panose="02020603050405020304" pitchFamily="18" charset="0"/>
                          <a:cs typeface="Times New Roman" panose="02020603050405020304" pitchFamily="18" charset="0"/>
                        </a:rPr>
                        <a:t>milho</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a:t>
                      </a:r>
                    </a:p>
                  </a:txBody>
                  <a:tcPr marL="7144" marR="7144" marT="7144"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a:t>
                      </a:r>
                    </a:p>
                  </a:txBody>
                  <a:tcPr marL="7144" marR="7144" marT="7144"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25</a:t>
                      </a:r>
                    </a:p>
                  </a:txBody>
                  <a:tcPr marL="7144" marR="7144" marT="7144"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25</a:t>
                      </a:r>
                    </a:p>
                  </a:txBody>
                  <a:tcPr marL="7144" marR="7144" marT="7144" marB="0" anchor="b">
                    <a:lnL>
                      <a:noFill/>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657080785"/>
                  </a:ext>
                </a:extLst>
              </a:tr>
              <a:tr h="394145">
                <a:tc>
                  <a:txBody>
                    <a:bodyPr/>
                    <a:lstStyle/>
                    <a:p>
                      <a:pPr algn="just">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Snaplage</a:t>
                      </a:r>
                    </a:p>
                  </a:txBody>
                  <a:tcPr marL="5963" marR="5963" marT="5963"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27.65</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27.65</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a:t>
                      </a:r>
                    </a:p>
                  </a:txBody>
                  <a:tcPr marL="7144" marR="7144" marT="7144" marB="0" anchor="b">
                    <a:lnL>
                      <a:noFill/>
                    </a:lnL>
                    <a:lnR>
                      <a:noFill/>
                    </a:lnR>
                    <a:lnT>
                      <a:noFill/>
                    </a:lnT>
                    <a:lnB>
                      <a:noFill/>
                    </a:lnB>
                  </a:tcPr>
                </a:tc>
                <a:extLst>
                  <a:ext uri="{0D108BD9-81ED-4DB2-BD59-A6C34878D82A}">
                    <a16:rowId xmlns:a16="http://schemas.microsoft.com/office/drawing/2014/main" xmlns="" val="2012741320"/>
                  </a:ext>
                </a:extLst>
              </a:tr>
              <a:tr h="394145">
                <a:tc>
                  <a:txBody>
                    <a:bodyPr/>
                    <a:lstStyle/>
                    <a:p>
                      <a:pPr algn="just">
                        <a:lnSpc>
                          <a:spcPct val="200000"/>
                        </a:lnSpc>
                        <a:spcAft>
                          <a:spcPts val="0"/>
                        </a:spcAft>
                      </a:pPr>
                      <a:r>
                        <a:rPr lang="pt-BR" sz="1800" dirty="0" smtClean="0">
                          <a:effectLst/>
                          <a:latin typeface="Georgia" panose="02040502050405020303" pitchFamily="18" charset="0"/>
                          <a:ea typeface="Times New Roman" panose="02020603050405020304" pitchFamily="18" charset="0"/>
                          <a:cs typeface="Times New Roman" panose="02020603050405020304" pitchFamily="18" charset="0"/>
                        </a:rPr>
                        <a:t>Silagem</a:t>
                      </a:r>
                      <a:r>
                        <a:rPr lang="pt-BR" sz="1800" baseline="0" dirty="0" smtClean="0">
                          <a:effectLst/>
                          <a:latin typeface="Georgia" panose="02040502050405020303" pitchFamily="18" charset="0"/>
                          <a:ea typeface="Times New Roman" panose="02020603050405020304" pitchFamily="18" charset="0"/>
                          <a:cs typeface="Times New Roman" panose="02020603050405020304" pitchFamily="18" charset="0"/>
                        </a:rPr>
                        <a:t> de grãos úmido milho</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51.13</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51.13</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53.18</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53.18</a:t>
                      </a:r>
                    </a:p>
                  </a:txBody>
                  <a:tcPr marL="7144" marR="7144" marT="7144" marB="0" anchor="b">
                    <a:lnL>
                      <a:noFill/>
                    </a:lnL>
                    <a:lnR>
                      <a:noFill/>
                    </a:lnR>
                    <a:lnT>
                      <a:noFill/>
                    </a:lnT>
                    <a:lnB>
                      <a:noFill/>
                    </a:lnB>
                  </a:tcPr>
                </a:tc>
                <a:extLst>
                  <a:ext uri="{0D108BD9-81ED-4DB2-BD59-A6C34878D82A}">
                    <a16:rowId xmlns:a16="http://schemas.microsoft.com/office/drawing/2014/main" xmlns="" val="1558295864"/>
                  </a:ext>
                </a:extLst>
              </a:tr>
              <a:tr h="394145">
                <a:tc>
                  <a:txBody>
                    <a:bodyPr/>
                    <a:lstStyle/>
                    <a:p>
                      <a:pPr algn="just">
                        <a:lnSpc>
                          <a:spcPct val="200000"/>
                        </a:lnSpc>
                        <a:spcAft>
                          <a:spcPts val="0"/>
                        </a:spcAft>
                      </a:pPr>
                      <a:r>
                        <a:rPr lang="pt-BR" sz="1800" dirty="0" smtClean="0">
                          <a:effectLst/>
                          <a:latin typeface="Georgia" panose="02040502050405020303" pitchFamily="18" charset="0"/>
                          <a:ea typeface="Times New Roman" panose="02020603050405020304" pitchFamily="18" charset="0"/>
                          <a:cs typeface="Times New Roman" panose="02020603050405020304" pitchFamily="18" charset="0"/>
                        </a:rPr>
                        <a:t>Casca de soja</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12</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12</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12</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12</a:t>
                      </a:r>
                    </a:p>
                  </a:txBody>
                  <a:tcPr marL="7144" marR="7144" marT="7144" marB="0" anchor="b">
                    <a:lnL>
                      <a:noFill/>
                    </a:lnL>
                    <a:lnR>
                      <a:noFill/>
                    </a:lnR>
                    <a:lnT>
                      <a:noFill/>
                    </a:lnT>
                    <a:lnB>
                      <a:noFill/>
                    </a:lnB>
                  </a:tcPr>
                </a:tc>
                <a:extLst>
                  <a:ext uri="{0D108BD9-81ED-4DB2-BD59-A6C34878D82A}">
                    <a16:rowId xmlns:a16="http://schemas.microsoft.com/office/drawing/2014/main" xmlns="" val="2943292182"/>
                  </a:ext>
                </a:extLst>
              </a:tr>
              <a:tr h="394145">
                <a:tc>
                  <a:txBody>
                    <a:bodyPr/>
                    <a:lstStyle/>
                    <a:p>
                      <a:pPr algn="just">
                        <a:lnSpc>
                          <a:spcPct val="200000"/>
                        </a:lnSpc>
                        <a:spcAft>
                          <a:spcPts val="0"/>
                        </a:spcAft>
                      </a:pPr>
                      <a:r>
                        <a:rPr lang="pt-BR" sz="1800" dirty="0" smtClean="0">
                          <a:effectLst/>
                          <a:latin typeface="Georgia" panose="02040502050405020303" pitchFamily="18" charset="0"/>
                          <a:ea typeface="Times New Roman" panose="02020603050405020304" pitchFamily="18" charset="0"/>
                          <a:cs typeface="Times New Roman" panose="02020603050405020304" pitchFamily="18" charset="0"/>
                        </a:rPr>
                        <a:t>Farelo de soja</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5.42</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5.42</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6.02</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6.02</a:t>
                      </a:r>
                    </a:p>
                  </a:txBody>
                  <a:tcPr marL="7144" marR="7144" marT="7144" marB="0" anchor="b">
                    <a:lnL>
                      <a:noFill/>
                    </a:lnL>
                    <a:lnR>
                      <a:noFill/>
                    </a:lnR>
                    <a:lnT>
                      <a:noFill/>
                    </a:lnT>
                    <a:lnB>
                      <a:noFill/>
                    </a:lnB>
                  </a:tcPr>
                </a:tc>
                <a:extLst>
                  <a:ext uri="{0D108BD9-81ED-4DB2-BD59-A6C34878D82A}">
                    <a16:rowId xmlns:a16="http://schemas.microsoft.com/office/drawing/2014/main" xmlns="" val="3898452453"/>
                  </a:ext>
                </a:extLst>
              </a:tr>
              <a:tr h="394145">
                <a:tc>
                  <a:txBody>
                    <a:bodyPr/>
                    <a:lstStyle/>
                    <a:p>
                      <a:pPr algn="just">
                        <a:lnSpc>
                          <a:spcPct val="200000"/>
                        </a:lnSpc>
                        <a:spcAft>
                          <a:spcPts val="0"/>
                        </a:spcAft>
                      </a:pPr>
                      <a:r>
                        <a:rPr lang="en-US" sz="1800" dirty="0" err="1" smtClean="0">
                          <a:effectLst/>
                          <a:latin typeface="Georgia" panose="02040502050405020303" pitchFamily="18" charset="0"/>
                          <a:ea typeface="Times New Roman" panose="02020603050405020304" pitchFamily="18" charset="0"/>
                          <a:cs typeface="Times New Roman" panose="02020603050405020304" pitchFamily="18" charset="0"/>
                        </a:rPr>
                        <a:t>Suplemento</a:t>
                      </a:r>
                      <a:r>
                        <a:rPr lang="en-US" sz="1800" baseline="0" dirty="0" smtClean="0">
                          <a:effectLst/>
                          <a:latin typeface="Georgia" panose="02040502050405020303" pitchFamily="18" charset="0"/>
                          <a:ea typeface="Times New Roman" panose="02020603050405020304" pitchFamily="18" charset="0"/>
                          <a:cs typeface="Times New Roman" panose="02020603050405020304" pitchFamily="18" charset="0"/>
                        </a:rPr>
                        <a:t> mineral-</a:t>
                      </a:r>
                      <a:r>
                        <a:rPr lang="en-US" sz="1800" baseline="0" dirty="0" err="1" smtClean="0">
                          <a:effectLst/>
                          <a:latin typeface="Georgia" panose="02040502050405020303" pitchFamily="18" charset="0"/>
                          <a:ea typeface="Times New Roman" panose="02020603050405020304" pitchFamily="18" charset="0"/>
                          <a:cs typeface="Times New Roman" panose="02020603050405020304" pitchFamily="18" charset="0"/>
                        </a:rPr>
                        <a:t>vitamínico</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3.80</a:t>
                      </a:r>
                    </a:p>
                  </a:txBody>
                  <a:tcPr marL="7144" marR="7144" marT="7144"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3.80</a:t>
                      </a:r>
                    </a:p>
                  </a:txBody>
                  <a:tcPr marL="7144" marR="7144" marT="7144"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3.80</a:t>
                      </a:r>
                    </a:p>
                  </a:txBody>
                  <a:tcPr marL="7144" marR="7144" marT="7144"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3.80</a:t>
                      </a:r>
                    </a:p>
                  </a:txBody>
                  <a:tcPr marL="7144" marR="7144" marT="7144"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07412529"/>
                  </a:ext>
                </a:extLst>
              </a:tr>
            </a:tbl>
          </a:graphicData>
        </a:graphic>
      </p:graphicFrame>
      <p:grpSp>
        <p:nvGrpSpPr>
          <p:cNvPr id="10" name="Agrupar 9">
            <a:extLst>
              <a:ext uri="{FF2B5EF4-FFF2-40B4-BE49-F238E27FC236}">
                <a16:creationId xmlns:a16="http://schemas.microsoft.com/office/drawing/2014/main" xmlns="" id="{A44E853B-998F-425B-B4A0-3574F72E2DE3}"/>
              </a:ext>
            </a:extLst>
          </p:cNvPr>
          <p:cNvGrpSpPr/>
          <p:nvPr/>
        </p:nvGrpSpPr>
        <p:grpSpPr>
          <a:xfrm>
            <a:off x="331621" y="304521"/>
            <a:ext cx="8480759" cy="801858"/>
            <a:chOff x="388808" y="225084"/>
            <a:chExt cx="11307678" cy="1069144"/>
          </a:xfrm>
        </p:grpSpPr>
        <p:sp>
          <p:nvSpPr>
            <p:cNvPr id="11" name="Retângulo: Cantos Diagonais Arredondados 10">
              <a:extLst>
                <a:ext uri="{FF2B5EF4-FFF2-40B4-BE49-F238E27FC236}">
                  <a16:creationId xmlns:a16="http://schemas.microsoft.com/office/drawing/2014/main" xmlns="" id="{8527B260-1185-4F05-AEF5-D7FDCB586C36}"/>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2" name="Imagem 11">
              <a:extLst>
                <a:ext uri="{FF2B5EF4-FFF2-40B4-BE49-F238E27FC236}">
                  <a16:creationId xmlns:a16="http://schemas.microsoft.com/office/drawing/2014/main" xmlns="" id="{2AA95BC8-3610-4E77-BDAE-56B6F47725C0}"/>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3" name="Picture 2" descr="C:\Users\Joao Daniel\Downloads\QCF_USA.jpg">
              <a:extLst>
                <a:ext uri="{FF2B5EF4-FFF2-40B4-BE49-F238E27FC236}">
                  <a16:creationId xmlns:a16="http://schemas.microsoft.com/office/drawing/2014/main" xmlns="" id="{2D89BE94-2CCE-4036-887E-84F51BF33B69}"/>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4" name="CaixaDeTexto 13">
              <a:extLst>
                <a:ext uri="{FF2B5EF4-FFF2-40B4-BE49-F238E27FC236}">
                  <a16:creationId xmlns:a16="http://schemas.microsoft.com/office/drawing/2014/main" xmlns="" id="{6C060AD2-B74C-424D-ACF8-5498228D735A}"/>
                </a:ext>
              </a:extLst>
            </p:cNvPr>
            <p:cNvSpPr txBox="1"/>
            <p:nvPr/>
          </p:nvSpPr>
          <p:spPr>
            <a:xfrm>
              <a:off x="1674055" y="301612"/>
              <a:ext cx="8679767" cy="800219"/>
            </a:xfrm>
            <a:prstGeom prst="rect">
              <a:avLst/>
            </a:prstGeom>
            <a:noFill/>
          </p:spPr>
          <p:txBody>
            <a:bodyPr wrap="square" rtlCol="0">
              <a:spAutoFit/>
            </a:bodyPr>
            <a:lstStyle/>
            <a:p>
              <a:pPr algn="ctr"/>
              <a:r>
                <a:rPr lang="pt-BR" sz="3200" b="1" dirty="0">
                  <a:solidFill>
                    <a:schemeClr val="bg1"/>
                  </a:solidFill>
                </a:rPr>
                <a:t>Dieta</a:t>
              </a:r>
            </a:p>
          </p:txBody>
        </p:sp>
      </p:grpSp>
      <mc:AlternateContent xmlns:mc="http://schemas.openxmlformats.org/markup-compatibility/2006">
        <mc:Choice xmlns:p14="http://schemas.microsoft.com/office/powerpoint/2010/main" Requires="p14">
          <p:contentPart p14:bwMode="auto" r:id="rId5">
            <p14:nvContentPartPr>
              <p14:cNvPr id="2" name="Tinta 1"/>
              <p14:cNvContentPartPr/>
              <p14:nvPr/>
            </p14:nvContentPartPr>
            <p14:xfrm>
              <a:off x="2232720" y="5493960"/>
              <a:ext cx="360" cy="360"/>
            </p14:xfrm>
          </p:contentPart>
        </mc:Choice>
        <mc:Fallback>
          <p:pic>
            <p:nvPicPr>
              <p:cNvPr id="2" name="Tinta 1"/>
              <p:cNvPicPr/>
              <p:nvPr/>
            </p:nvPicPr>
            <p:blipFill>
              <a:blip r:embed="rId6"/>
              <a:stretch>
                <a:fillRect/>
              </a:stretch>
            </p:blipFill>
            <p:spPr>
              <a:xfrm>
                <a:off x="2216520" y="5430600"/>
                <a:ext cx="32400" cy="127440"/>
              </a:xfrm>
              <a:prstGeom prst="rect">
                <a:avLst/>
              </a:prstGeom>
            </p:spPr>
          </p:pic>
        </mc:Fallback>
      </mc:AlternateContent>
    </p:spTree>
    <p:extLst>
      <p:ext uri="{BB962C8B-B14F-4D97-AF65-F5344CB8AC3E}">
        <p14:creationId xmlns:p14="http://schemas.microsoft.com/office/powerpoint/2010/main" val="3047117368"/>
      </p:ext>
    </p:extLst>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xmlns="" id="{87D0F2C0-C26A-4855-AA4C-1B8205246DD4}"/>
              </a:ext>
            </a:extLst>
          </p:cNvPr>
          <p:cNvGraphicFramePr>
            <a:graphicFrameLocks noGrp="1"/>
          </p:cNvGraphicFramePr>
          <p:nvPr>
            <p:extLst>
              <p:ext uri="{D42A27DB-BD31-4B8C-83A1-F6EECF244321}">
                <p14:modId xmlns:p14="http://schemas.microsoft.com/office/powerpoint/2010/main" val="2631550933"/>
              </p:ext>
            </p:extLst>
          </p:nvPr>
        </p:nvGraphicFramePr>
        <p:xfrm>
          <a:off x="539552" y="1412776"/>
          <a:ext cx="7851225" cy="5179835"/>
        </p:xfrm>
        <a:graphic>
          <a:graphicData uri="http://schemas.openxmlformats.org/drawingml/2006/table">
            <a:tbl>
              <a:tblPr firstRow="1" firstCol="1" bandRow="1"/>
              <a:tblGrid>
                <a:gridCol w="3528392">
                  <a:extLst>
                    <a:ext uri="{9D8B030D-6E8A-4147-A177-3AD203B41FA5}">
                      <a16:colId xmlns:a16="http://schemas.microsoft.com/office/drawing/2014/main" xmlns="" val="2992182492"/>
                    </a:ext>
                  </a:extLst>
                </a:gridCol>
                <a:gridCol w="1416310">
                  <a:extLst>
                    <a:ext uri="{9D8B030D-6E8A-4147-A177-3AD203B41FA5}">
                      <a16:colId xmlns:a16="http://schemas.microsoft.com/office/drawing/2014/main" xmlns="" val="700365832"/>
                    </a:ext>
                  </a:extLst>
                </a:gridCol>
                <a:gridCol w="815938">
                  <a:extLst>
                    <a:ext uri="{9D8B030D-6E8A-4147-A177-3AD203B41FA5}">
                      <a16:colId xmlns:a16="http://schemas.microsoft.com/office/drawing/2014/main" xmlns="" val="1672258146"/>
                    </a:ext>
                  </a:extLst>
                </a:gridCol>
                <a:gridCol w="1171992">
                  <a:extLst>
                    <a:ext uri="{9D8B030D-6E8A-4147-A177-3AD203B41FA5}">
                      <a16:colId xmlns:a16="http://schemas.microsoft.com/office/drawing/2014/main" xmlns="" val="467063935"/>
                    </a:ext>
                  </a:extLst>
                </a:gridCol>
                <a:gridCol w="918593">
                  <a:extLst>
                    <a:ext uri="{9D8B030D-6E8A-4147-A177-3AD203B41FA5}">
                      <a16:colId xmlns:a16="http://schemas.microsoft.com/office/drawing/2014/main" xmlns="" val="1068660934"/>
                    </a:ext>
                  </a:extLst>
                </a:gridCol>
              </a:tblGrid>
              <a:tr h="465352">
                <a:tc rowSpan="2">
                  <a:txBody>
                    <a:bodyPr/>
                    <a:lstStyle/>
                    <a:p>
                      <a:pPr algn="just">
                        <a:lnSpc>
                          <a:spcPct val="200000"/>
                        </a:lnSpc>
                        <a:spcAft>
                          <a:spcPts val="0"/>
                        </a:spcAft>
                      </a:pP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 </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200000"/>
                        </a:lnSpc>
                        <a:spcAft>
                          <a:spcPts val="0"/>
                        </a:spcAft>
                      </a:pPr>
                      <a:r>
                        <a:rPr lang="en-US" sz="1800" b="1" dirty="0" err="1" smtClean="0">
                          <a:effectLst/>
                          <a:latin typeface="Georgia" panose="02040502050405020303" pitchFamily="18" charset="0"/>
                          <a:ea typeface="Times New Roman" panose="02020603050405020304" pitchFamily="18" charset="0"/>
                          <a:cs typeface="Times New Roman" panose="02020603050405020304" pitchFamily="18" charset="0"/>
                        </a:rPr>
                        <a:t>Nutrientes</a:t>
                      </a: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 %</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ctr">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lnSpc>
                          <a:spcPct val="200000"/>
                        </a:lnSpc>
                        <a:spcAft>
                          <a:spcPts val="0"/>
                        </a:spcAft>
                      </a:pPr>
                      <a:r>
                        <a:rPr lang="pt-BR" sz="1800" b="1" dirty="0" err="1" smtClean="0">
                          <a:effectLst/>
                          <a:latin typeface="Georgia" panose="02040502050405020303" pitchFamily="18" charset="0"/>
                          <a:ea typeface="Times New Roman" panose="02020603050405020304" pitchFamily="18" charset="0"/>
                          <a:cs typeface="Times New Roman" panose="02020603050405020304" pitchFamily="18" charset="0"/>
                        </a:rPr>
                        <a:t>Snaplage</a:t>
                      </a: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 </a:t>
                      </a:r>
                      <a:r>
                        <a:rPr lang="pt-BR" sz="1800" b="1" dirty="0">
                          <a:effectLst/>
                          <a:latin typeface="Georgia" panose="02040502050405020303" pitchFamily="18" charset="0"/>
                          <a:ea typeface="Times New Roman" panose="02020603050405020304" pitchFamily="18" charset="0"/>
                          <a:cs typeface="Times New Roman" panose="02020603050405020304" pitchFamily="18" charset="0"/>
                        </a:rPr>
                        <a:t>+ </a:t>
                      </a: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GU</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BR"/>
                    </a:p>
                  </a:txBody>
                  <a:tcPr/>
                </a:tc>
                <a:tc gridSpan="2">
                  <a:txBody>
                    <a:bodyPr/>
                    <a:lstStyle/>
                    <a:p>
                      <a:pPr algn="ctr">
                        <a:lnSpc>
                          <a:spcPct val="200000"/>
                        </a:lnSpc>
                        <a:spcAft>
                          <a:spcPts val="0"/>
                        </a:spcAft>
                      </a:pP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Silagem </a:t>
                      </a:r>
                      <a:r>
                        <a:rPr lang="pt-BR" sz="1800" b="1" dirty="0">
                          <a:effectLst/>
                          <a:latin typeface="Georgia" panose="02040502050405020303" pitchFamily="18" charset="0"/>
                          <a:ea typeface="Times New Roman" panose="02020603050405020304" pitchFamily="18" charset="0"/>
                          <a:cs typeface="Times New Roman" panose="02020603050405020304" pitchFamily="18" charset="0"/>
                        </a:rPr>
                        <a:t>+ </a:t>
                      </a: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GU</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w="5715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xmlns="" val="1838777062"/>
                  </a:ext>
                </a:extLst>
              </a:tr>
              <a:tr h="734744">
                <a:tc vMerge="1">
                  <a:txBody>
                    <a:bodyPr/>
                    <a:lstStyle/>
                    <a:p>
                      <a:endParaRPr lang="pt-BR"/>
                    </a:p>
                  </a:txBody>
                  <a:tcPr/>
                </a:tc>
                <a:tc>
                  <a:txBody>
                    <a:bodyPr/>
                    <a:lstStyle/>
                    <a:p>
                      <a:pPr algn="ctr">
                        <a:lnSpc>
                          <a:spcPct val="200000"/>
                        </a:lnSpc>
                        <a:spcAft>
                          <a:spcPts val="0"/>
                        </a:spcAft>
                      </a:pP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Controle</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ENZ</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Controle</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b="1" dirty="0" smtClean="0">
                          <a:effectLst/>
                          <a:latin typeface="Georgia" panose="02040502050405020303" pitchFamily="18" charset="0"/>
                          <a:ea typeface="Times New Roman" panose="02020603050405020304" pitchFamily="18" charset="0"/>
                          <a:cs typeface="Times New Roman" panose="02020603050405020304" pitchFamily="18" charset="0"/>
                        </a:rPr>
                        <a:t>ENZ</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5963" marR="5963" marT="5963"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71117135"/>
                  </a:ext>
                </a:extLst>
              </a:tr>
              <a:tr h="466343">
                <a:tc>
                  <a:txBody>
                    <a:bodyPr/>
                    <a:lstStyle/>
                    <a:p>
                      <a:pPr algn="just">
                        <a:lnSpc>
                          <a:spcPct val="200000"/>
                        </a:lnSpc>
                        <a:spcAft>
                          <a:spcPts val="0"/>
                        </a:spcAft>
                      </a:pPr>
                      <a:r>
                        <a:rPr lang="pt-BR" sz="1800" dirty="0" smtClean="0">
                          <a:effectLst/>
                          <a:latin typeface="Georgia" panose="02040502050405020303" pitchFamily="18" charset="0"/>
                          <a:ea typeface="Times New Roman" panose="02020603050405020304" pitchFamily="18" charset="0"/>
                          <a:cs typeface="Times New Roman" panose="02020603050405020304" pitchFamily="18" charset="0"/>
                        </a:rPr>
                        <a:t>Matéria Seca, </a:t>
                      </a:r>
                      <a:r>
                        <a:rPr lang="en-US"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dirty="0" smtClean="0">
                          <a:effectLst/>
                          <a:latin typeface="Georgia" panose="02040502050405020303" pitchFamily="18" charset="0"/>
                          <a:ea typeface="Times New Roman" panose="02020603050405020304" pitchFamily="18" charset="0"/>
                          <a:cs typeface="Times New Roman" panose="02020603050405020304" pitchFamily="18" charset="0"/>
                        </a:rPr>
                        <a:t>MV</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7144" marR="7144" marT="7144"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72.18</a:t>
                      </a:r>
                    </a:p>
                  </a:txBody>
                  <a:tcPr marL="7144" marR="7144" marT="7144"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71.79</a:t>
                      </a:r>
                    </a:p>
                  </a:txBody>
                  <a:tcPr marL="7144" marR="7144" marT="7144"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67.63</a:t>
                      </a:r>
                    </a:p>
                  </a:txBody>
                  <a:tcPr marL="7144" marR="7144" marT="7144" marB="0" anchor="b">
                    <a:lnL>
                      <a:noFill/>
                    </a:lnL>
                    <a:lnR>
                      <a:noFill/>
                    </a:lnR>
                    <a:lnT w="19050" cap="flat" cmpd="sng" algn="ctr">
                      <a:solidFill>
                        <a:srgbClr val="000000"/>
                      </a:solidFill>
                      <a:prstDash val="solid"/>
                      <a:round/>
                      <a:headEnd type="none" w="med" len="med"/>
                      <a:tailEnd type="none" w="med" len="med"/>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66.91</a:t>
                      </a:r>
                    </a:p>
                  </a:txBody>
                  <a:tcPr marL="7144" marR="7144" marT="7144" marB="0" anchor="b">
                    <a:lnL>
                      <a:noFill/>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718656840"/>
                  </a:ext>
                </a:extLst>
              </a:tr>
              <a:tr h="466343">
                <a:tc>
                  <a:txBody>
                    <a:bodyPr/>
                    <a:lstStyle/>
                    <a:p>
                      <a:pPr algn="just">
                        <a:lnSpc>
                          <a:spcPct val="200000"/>
                        </a:lnSpc>
                        <a:spcAft>
                          <a:spcPts val="0"/>
                        </a:spcAft>
                      </a:pPr>
                      <a:r>
                        <a:rPr lang="pt-BR" sz="1800" dirty="0" smtClean="0">
                          <a:effectLst/>
                          <a:latin typeface="Georgia" panose="02040502050405020303" pitchFamily="18" charset="0"/>
                          <a:ea typeface="Times New Roman" panose="02020603050405020304" pitchFamily="18" charset="0"/>
                          <a:cs typeface="Times New Roman" panose="02020603050405020304" pitchFamily="18" charset="0"/>
                        </a:rPr>
                        <a:t>Cinzas</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5.00</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5.04</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5.28</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5.33</a:t>
                      </a:r>
                    </a:p>
                  </a:txBody>
                  <a:tcPr marL="7144" marR="7144" marT="7144" marB="0" anchor="b">
                    <a:lnL>
                      <a:noFill/>
                    </a:lnL>
                    <a:lnR>
                      <a:noFill/>
                    </a:lnR>
                    <a:lnT>
                      <a:noFill/>
                    </a:lnT>
                    <a:lnB>
                      <a:noFill/>
                    </a:lnB>
                  </a:tcPr>
                </a:tc>
                <a:extLst>
                  <a:ext uri="{0D108BD9-81ED-4DB2-BD59-A6C34878D82A}">
                    <a16:rowId xmlns:a16="http://schemas.microsoft.com/office/drawing/2014/main" xmlns="" val="3692957542"/>
                  </a:ext>
                </a:extLst>
              </a:tr>
              <a:tr h="466343">
                <a:tc>
                  <a:txBody>
                    <a:bodyPr/>
                    <a:lstStyle/>
                    <a:p>
                      <a:pPr algn="just">
                        <a:lnSpc>
                          <a:spcPct val="200000"/>
                        </a:lnSpc>
                        <a:spcAft>
                          <a:spcPts val="0"/>
                        </a:spcAft>
                      </a:pPr>
                      <a:r>
                        <a:rPr lang="pt-BR" sz="1800" dirty="0" smtClean="0">
                          <a:effectLst/>
                          <a:latin typeface="Georgia" panose="02040502050405020303" pitchFamily="18" charset="0"/>
                          <a:ea typeface="Times New Roman" panose="02020603050405020304" pitchFamily="18" charset="0"/>
                          <a:cs typeface="Times New Roman" panose="02020603050405020304" pitchFamily="18" charset="0"/>
                        </a:rPr>
                        <a:t>Proteína Bruta</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13.56</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12.61</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12.99</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12.75</a:t>
                      </a:r>
                    </a:p>
                  </a:txBody>
                  <a:tcPr marL="7144" marR="7144" marT="7144" marB="0" anchor="b">
                    <a:lnL>
                      <a:noFill/>
                    </a:lnL>
                    <a:lnR>
                      <a:noFill/>
                    </a:lnR>
                    <a:lnT>
                      <a:noFill/>
                    </a:lnT>
                    <a:lnB>
                      <a:noFill/>
                    </a:lnB>
                  </a:tcPr>
                </a:tc>
                <a:extLst>
                  <a:ext uri="{0D108BD9-81ED-4DB2-BD59-A6C34878D82A}">
                    <a16:rowId xmlns:a16="http://schemas.microsoft.com/office/drawing/2014/main" xmlns="" val="2988321863"/>
                  </a:ext>
                </a:extLst>
              </a:tr>
              <a:tr h="466343">
                <a:tc>
                  <a:txBody>
                    <a:bodyPr/>
                    <a:lstStyle/>
                    <a:p>
                      <a:pPr algn="just">
                        <a:lnSpc>
                          <a:spcPct val="200000"/>
                        </a:lnSpc>
                        <a:spcAft>
                          <a:spcPts val="0"/>
                        </a:spcAft>
                      </a:pPr>
                      <a:r>
                        <a:rPr lang="pt-BR" sz="1800" dirty="0" smtClean="0">
                          <a:effectLst/>
                          <a:latin typeface="Georgia" panose="02040502050405020303" pitchFamily="18" charset="0"/>
                          <a:ea typeface="Times New Roman" panose="02020603050405020304" pitchFamily="18" charset="0"/>
                          <a:cs typeface="Times New Roman" panose="02020603050405020304" pitchFamily="18" charset="0"/>
                        </a:rPr>
                        <a:t>Extrato etéreo</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3.60</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3.66</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3.39</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3.47</a:t>
                      </a:r>
                    </a:p>
                  </a:txBody>
                  <a:tcPr marL="7144" marR="7144" marT="7144" marB="0" anchor="b">
                    <a:lnL>
                      <a:noFill/>
                    </a:lnL>
                    <a:lnR>
                      <a:noFill/>
                    </a:lnR>
                    <a:lnT>
                      <a:noFill/>
                    </a:lnT>
                    <a:lnB>
                      <a:noFill/>
                    </a:lnB>
                  </a:tcPr>
                </a:tc>
                <a:extLst>
                  <a:ext uri="{0D108BD9-81ED-4DB2-BD59-A6C34878D82A}">
                    <a16:rowId xmlns:a16="http://schemas.microsoft.com/office/drawing/2014/main" xmlns="" val="573902778"/>
                  </a:ext>
                </a:extLst>
              </a:tr>
              <a:tr h="466343">
                <a:tc>
                  <a:txBody>
                    <a:bodyPr/>
                    <a:lstStyle/>
                    <a:p>
                      <a:pPr algn="just">
                        <a:lnSpc>
                          <a:spcPct val="200000"/>
                        </a:lnSpc>
                        <a:spcAft>
                          <a:spcPts val="0"/>
                        </a:spcAft>
                      </a:pPr>
                      <a:r>
                        <a:rPr lang="pt-BR" sz="1800" dirty="0" smtClean="0">
                          <a:effectLst/>
                          <a:latin typeface="Georgia" panose="02040502050405020303" pitchFamily="18" charset="0"/>
                          <a:ea typeface="Times New Roman" panose="02020603050405020304" pitchFamily="18" charset="0"/>
                          <a:cs typeface="Times New Roman" panose="02020603050405020304" pitchFamily="18" charset="0"/>
                        </a:rPr>
                        <a:t>FDN</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23.05</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22.79</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26.90</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25.97</a:t>
                      </a:r>
                    </a:p>
                  </a:txBody>
                  <a:tcPr marL="7144" marR="7144" marT="7144" marB="0" anchor="b">
                    <a:lnL>
                      <a:noFill/>
                    </a:lnL>
                    <a:lnR>
                      <a:noFill/>
                    </a:lnR>
                    <a:lnT>
                      <a:noFill/>
                    </a:lnT>
                    <a:lnB>
                      <a:noFill/>
                    </a:lnB>
                  </a:tcPr>
                </a:tc>
                <a:extLst>
                  <a:ext uri="{0D108BD9-81ED-4DB2-BD59-A6C34878D82A}">
                    <a16:rowId xmlns:a16="http://schemas.microsoft.com/office/drawing/2014/main" xmlns="" val="1184707548"/>
                  </a:ext>
                </a:extLst>
              </a:tr>
              <a:tr h="466343">
                <a:tc>
                  <a:txBody>
                    <a:bodyPr/>
                    <a:lstStyle/>
                    <a:p>
                      <a:pPr algn="just">
                        <a:lnSpc>
                          <a:spcPct val="200000"/>
                        </a:lnSpc>
                        <a:spcAft>
                          <a:spcPts val="0"/>
                        </a:spcAft>
                      </a:pPr>
                      <a:r>
                        <a:rPr lang="pt-BR" sz="1800" dirty="0" err="1" smtClean="0">
                          <a:effectLst/>
                          <a:latin typeface="Georgia" panose="02040502050405020303" pitchFamily="18" charset="0"/>
                          <a:ea typeface="Times New Roman" panose="02020603050405020304" pitchFamily="18" charset="0"/>
                          <a:cs typeface="Times New Roman" panose="02020603050405020304" pitchFamily="18" charset="0"/>
                        </a:rPr>
                        <a:t>eFDN</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9.56</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10.19</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13.16</a:t>
                      </a:r>
                    </a:p>
                  </a:txBody>
                  <a:tcPr marL="7144" marR="7144" marT="7144" marB="0" anchor="b">
                    <a:lnL>
                      <a:noFill/>
                    </a:lnL>
                    <a:lnR>
                      <a:noFill/>
                    </a:lnR>
                    <a:lnT>
                      <a:noFill/>
                    </a:lnT>
                    <a:lnB>
                      <a:noFill/>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13.16</a:t>
                      </a:r>
                    </a:p>
                  </a:txBody>
                  <a:tcPr marL="7144" marR="7144" marT="7144" marB="0" anchor="b">
                    <a:lnL>
                      <a:noFill/>
                    </a:lnL>
                    <a:lnR>
                      <a:noFill/>
                    </a:lnR>
                    <a:lnT>
                      <a:noFill/>
                    </a:lnT>
                    <a:lnB>
                      <a:noFill/>
                    </a:lnB>
                  </a:tcPr>
                </a:tc>
                <a:extLst>
                  <a:ext uri="{0D108BD9-81ED-4DB2-BD59-A6C34878D82A}">
                    <a16:rowId xmlns:a16="http://schemas.microsoft.com/office/drawing/2014/main" xmlns="" val="4092424268"/>
                  </a:ext>
                </a:extLst>
              </a:tr>
              <a:tr h="466343">
                <a:tc>
                  <a:txBody>
                    <a:bodyPr/>
                    <a:lstStyle/>
                    <a:p>
                      <a:pPr algn="just">
                        <a:lnSpc>
                          <a:spcPct val="200000"/>
                        </a:lnSpc>
                        <a:spcAft>
                          <a:spcPts val="0"/>
                        </a:spcAft>
                      </a:pPr>
                      <a:r>
                        <a:rPr lang="pt-BR" sz="1800" dirty="0" smtClean="0">
                          <a:effectLst/>
                          <a:latin typeface="Georgia" panose="02040502050405020303" pitchFamily="18" charset="0"/>
                          <a:ea typeface="Times New Roman" panose="02020603050405020304" pitchFamily="18" charset="0"/>
                          <a:cs typeface="Times New Roman" panose="02020603050405020304" pitchFamily="18" charset="0"/>
                        </a:rPr>
                        <a:t>Amido</a:t>
                      </a:r>
                      <a:endParaRPr lang="pt-BR" sz="18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7144" marR="7144" marT="7144"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46.68</a:t>
                      </a:r>
                    </a:p>
                  </a:txBody>
                  <a:tcPr marL="7144" marR="7144" marT="7144"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47.10</a:t>
                      </a:r>
                    </a:p>
                  </a:txBody>
                  <a:tcPr marL="7144" marR="7144" marT="7144"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a:effectLst/>
                          <a:latin typeface="Georgia" panose="02040502050405020303" pitchFamily="18" charset="0"/>
                          <a:ea typeface="Times New Roman" panose="02020603050405020304" pitchFamily="18" charset="0"/>
                          <a:cs typeface="Times New Roman" panose="02020603050405020304" pitchFamily="18" charset="0"/>
                        </a:rPr>
                        <a:t>42.97</a:t>
                      </a:r>
                    </a:p>
                  </a:txBody>
                  <a:tcPr marL="7144" marR="7144" marT="7144" marB="0" anchor="b">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pt-BR" sz="1800" dirty="0">
                          <a:effectLst/>
                          <a:latin typeface="Georgia" panose="02040502050405020303" pitchFamily="18" charset="0"/>
                          <a:ea typeface="Times New Roman" panose="02020603050405020304" pitchFamily="18" charset="0"/>
                          <a:cs typeface="Times New Roman" panose="02020603050405020304" pitchFamily="18" charset="0"/>
                        </a:rPr>
                        <a:t>44.17</a:t>
                      </a:r>
                    </a:p>
                  </a:txBody>
                  <a:tcPr marL="7144" marR="7144" marT="7144" marB="0" anchor="b">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93097876"/>
                  </a:ext>
                </a:extLst>
              </a:tr>
            </a:tbl>
          </a:graphicData>
        </a:graphic>
      </p:graphicFrame>
      <p:grpSp>
        <p:nvGrpSpPr>
          <p:cNvPr id="10" name="Agrupar 9">
            <a:extLst>
              <a:ext uri="{FF2B5EF4-FFF2-40B4-BE49-F238E27FC236}">
                <a16:creationId xmlns:a16="http://schemas.microsoft.com/office/drawing/2014/main" xmlns="" id="{F7F013EB-6E32-445A-9ACD-C08DDA37225B}"/>
              </a:ext>
            </a:extLst>
          </p:cNvPr>
          <p:cNvGrpSpPr/>
          <p:nvPr/>
        </p:nvGrpSpPr>
        <p:grpSpPr>
          <a:xfrm>
            <a:off x="331621" y="476672"/>
            <a:ext cx="8480759" cy="801858"/>
            <a:chOff x="388808" y="225084"/>
            <a:chExt cx="11307678" cy="1069144"/>
          </a:xfrm>
        </p:grpSpPr>
        <p:sp>
          <p:nvSpPr>
            <p:cNvPr id="11" name="Retângulo: Cantos Diagonais Arredondados 10">
              <a:extLst>
                <a:ext uri="{FF2B5EF4-FFF2-40B4-BE49-F238E27FC236}">
                  <a16:creationId xmlns:a16="http://schemas.microsoft.com/office/drawing/2014/main" xmlns="" id="{4178685E-55AF-4CAD-9D90-C4DF3B3A5064}"/>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2" name="Imagem 11">
              <a:extLst>
                <a:ext uri="{FF2B5EF4-FFF2-40B4-BE49-F238E27FC236}">
                  <a16:creationId xmlns:a16="http://schemas.microsoft.com/office/drawing/2014/main" xmlns="" id="{8B88E4F6-D0C7-467A-B5D2-49283FFCCD5A}"/>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3" name="Picture 2" descr="C:\Users\Joao Daniel\Downloads\QCF_USA.jpg">
              <a:extLst>
                <a:ext uri="{FF2B5EF4-FFF2-40B4-BE49-F238E27FC236}">
                  <a16:creationId xmlns:a16="http://schemas.microsoft.com/office/drawing/2014/main" xmlns="" id="{2D1699ED-E202-48E9-A331-03714AB0B081}"/>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grpSp>
      <p:sp>
        <p:nvSpPr>
          <p:cNvPr id="8" name="CaixaDeTexto 7">
            <a:extLst>
              <a:ext uri="{FF2B5EF4-FFF2-40B4-BE49-F238E27FC236}">
                <a16:creationId xmlns:a16="http://schemas.microsoft.com/office/drawing/2014/main" xmlns="" id="{6C060AD2-B74C-424D-ACF8-5498228D735A}"/>
              </a:ext>
            </a:extLst>
          </p:cNvPr>
          <p:cNvSpPr txBox="1"/>
          <p:nvPr/>
        </p:nvSpPr>
        <p:spPr>
          <a:xfrm>
            <a:off x="1295556" y="596588"/>
            <a:ext cx="6509826" cy="600164"/>
          </a:xfrm>
          <a:prstGeom prst="rect">
            <a:avLst/>
          </a:prstGeom>
          <a:noFill/>
        </p:spPr>
        <p:txBody>
          <a:bodyPr wrap="square" rtlCol="0">
            <a:spAutoFit/>
          </a:bodyPr>
          <a:lstStyle/>
          <a:p>
            <a:pPr algn="ctr"/>
            <a:r>
              <a:rPr lang="pt-BR" sz="3200" b="1" dirty="0">
                <a:solidFill>
                  <a:schemeClr val="bg1"/>
                </a:solidFill>
              </a:rPr>
              <a:t>Dieta</a:t>
            </a:r>
          </a:p>
        </p:txBody>
      </p:sp>
      <mc:AlternateContent xmlns:mc="http://schemas.openxmlformats.org/markup-compatibility/2006">
        <mc:Choice xmlns:p14="http://schemas.microsoft.com/office/powerpoint/2010/main" Requires="p14">
          <p:contentPart p14:bwMode="auto" r:id="rId5">
            <p14:nvContentPartPr>
              <p14:cNvPr id="2" name="Tinta 1"/>
              <p14:cNvContentPartPr/>
              <p14:nvPr/>
            </p14:nvContentPartPr>
            <p14:xfrm>
              <a:off x="6514920" y="6210360"/>
              <a:ext cx="38520" cy="480240"/>
            </p14:xfrm>
          </p:contentPart>
        </mc:Choice>
        <mc:Fallback>
          <p:pic>
            <p:nvPicPr>
              <p:cNvPr id="2" name="Tinta 1"/>
              <p:cNvPicPr/>
              <p:nvPr/>
            </p:nvPicPr>
            <p:blipFill>
              <a:blip r:embed="rId6"/>
              <a:stretch>
                <a:fillRect/>
              </a:stretch>
            </p:blipFill>
            <p:spPr>
              <a:xfrm>
                <a:off x="6499080" y="6146640"/>
                <a:ext cx="70200" cy="6076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Tinta 3"/>
              <p14:cNvContentPartPr/>
              <p14:nvPr/>
            </p14:nvContentPartPr>
            <p14:xfrm>
              <a:off x="6438960" y="6103800"/>
              <a:ext cx="2027160" cy="594720"/>
            </p14:xfrm>
          </p:contentPart>
        </mc:Choice>
        <mc:Fallback>
          <p:pic>
            <p:nvPicPr>
              <p:cNvPr id="4" name="Tinta 3"/>
              <p:cNvPicPr/>
              <p:nvPr/>
            </p:nvPicPr>
            <p:blipFill>
              <a:blip r:embed="rId8"/>
              <a:stretch>
                <a:fillRect/>
              </a:stretch>
            </p:blipFill>
            <p:spPr>
              <a:xfrm>
                <a:off x="6422760" y="6040080"/>
                <a:ext cx="2059200" cy="7218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Tinta 4"/>
              <p14:cNvContentPartPr/>
              <p14:nvPr/>
            </p14:nvContentPartPr>
            <p14:xfrm>
              <a:off x="4305240" y="6202800"/>
              <a:ext cx="1966320" cy="518400"/>
            </p14:xfrm>
          </p:contentPart>
        </mc:Choice>
        <mc:Fallback>
          <p:pic>
            <p:nvPicPr>
              <p:cNvPr id="5" name="Tinta 4"/>
              <p:cNvPicPr/>
              <p:nvPr/>
            </p:nvPicPr>
            <p:blipFill>
              <a:blip r:embed="rId10"/>
              <a:stretch>
                <a:fillRect/>
              </a:stretch>
            </p:blipFill>
            <p:spPr>
              <a:xfrm>
                <a:off x="4289400" y="6139080"/>
                <a:ext cx="1998000" cy="6454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6" name="Tinta 5"/>
              <p14:cNvContentPartPr/>
              <p14:nvPr/>
            </p14:nvContentPartPr>
            <p14:xfrm>
              <a:off x="4297680" y="5059800"/>
              <a:ext cx="2019600" cy="587160"/>
            </p14:xfrm>
          </p:contentPart>
        </mc:Choice>
        <mc:Fallback>
          <p:pic>
            <p:nvPicPr>
              <p:cNvPr id="6" name="Tinta 5"/>
              <p:cNvPicPr/>
              <p:nvPr/>
            </p:nvPicPr>
            <p:blipFill>
              <a:blip r:embed="rId12"/>
              <a:stretch>
                <a:fillRect/>
              </a:stretch>
            </p:blipFill>
            <p:spPr>
              <a:xfrm>
                <a:off x="4281840" y="4996080"/>
                <a:ext cx="2051280" cy="7142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7" name="Tinta 6"/>
              <p14:cNvContentPartPr/>
              <p14:nvPr/>
            </p14:nvContentPartPr>
            <p14:xfrm>
              <a:off x="6514920" y="5059800"/>
              <a:ext cx="1783440" cy="450000"/>
            </p14:xfrm>
          </p:contentPart>
        </mc:Choice>
        <mc:Fallback>
          <p:pic>
            <p:nvPicPr>
              <p:cNvPr id="7" name="Tinta 6"/>
              <p:cNvPicPr/>
              <p:nvPr/>
            </p:nvPicPr>
            <p:blipFill>
              <a:blip r:embed="rId14"/>
              <a:stretch>
                <a:fillRect/>
              </a:stretch>
            </p:blipFill>
            <p:spPr>
              <a:xfrm>
                <a:off x="6499080" y="4996080"/>
                <a:ext cx="1815120" cy="577080"/>
              </a:xfrm>
              <a:prstGeom prst="rect">
                <a:avLst/>
              </a:prstGeom>
            </p:spPr>
          </p:pic>
        </mc:Fallback>
      </mc:AlternateContent>
    </p:spTree>
    <p:extLst>
      <p:ext uri="{BB962C8B-B14F-4D97-AF65-F5344CB8AC3E}">
        <p14:creationId xmlns:p14="http://schemas.microsoft.com/office/powerpoint/2010/main" val="1651435611"/>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xmlns="" id="{D044AC28-688C-479F-8D14-344349B0AA43}"/>
              </a:ext>
            </a:extLst>
          </p:cNvPr>
          <p:cNvGraphicFramePr>
            <a:graphicFrameLocks/>
          </p:cNvGraphicFramePr>
          <p:nvPr>
            <p:extLst/>
          </p:nvPr>
        </p:nvGraphicFramePr>
        <p:xfrm>
          <a:off x="683568" y="1340768"/>
          <a:ext cx="7715200" cy="3960440"/>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Agrupar 9">
            <a:extLst>
              <a:ext uri="{FF2B5EF4-FFF2-40B4-BE49-F238E27FC236}">
                <a16:creationId xmlns:a16="http://schemas.microsoft.com/office/drawing/2014/main" xmlns="" id="{4616E8DF-4C67-4B60-85BB-006A7BC4C572}"/>
              </a:ext>
            </a:extLst>
          </p:cNvPr>
          <p:cNvGrpSpPr/>
          <p:nvPr/>
        </p:nvGrpSpPr>
        <p:grpSpPr>
          <a:xfrm>
            <a:off x="331621" y="304521"/>
            <a:ext cx="8480759" cy="801858"/>
            <a:chOff x="388808" y="225084"/>
            <a:chExt cx="11307678" cy="1069144"/>
          </a:xfrm>
        </p:grpSpPr>
        <p:sp>
          <p:nvSpPr>
            <p:cNvPr id="5" name="Retângulo: Cantos Diagonais Arredondados 10">
              <a:extLst>
                <a:ext uri="{FF2B5EF4-FFF2-40B4-BE49-F238E27FC236}">
                  <a16:creationId xmlns:a16="http://schemas.microsoft.com/office/drawing/2014/main" xmlns="" id="{6C32D0C4-A850-4E3E-A5B0-E7BCACF25EDC}"/>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6" name="Imagem 11">
              <a:extLst>
                <a:ext uri="{FF2B5EF4-FFF2-40B4-BE49-F238E27FC236}">
                  <a16:creationId xmlns:a16="http://schemas.microsoft.com/office/drawing/2014/main" xmlns="" id="{7DB0BBD7-AAB0-4451-A1DF-BBDC3270DAB6}"/>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7" name="Picture 2" descr="C:\Users\Joao Daniel\Downloads\QCF_USA.jpg">
              <a:extLst>
                <a:ext uri="{FF2B5EF4-FFF2-40B4-BE49-F238E27FC236}">
                  <a16:creationId xmlns:a16="http://schemas.microsoft.com/office/drawing/2014/main" xmlns="" id="{D774DE0E-C185-40F2-B7E1-F5EB2F912803}"/>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8" name="CaixaDeTexto 13">
              <a:extLst>
                <a:ext uri="{FF2B5EF4-FFF2-40B4-BE49-F238E27FC236}">
                  <a16:creationId xmlns:a16="http://schemas.microsoft.com/office/drawing/2014/main" xmlns="" id="{B1DB8011-761C-4F87-B058-4323C5716AD9}"/>
                </a:ext>
              </a:extLst>
            </p:cNvPr>
            <p:cNvSpPr txBox="1"/>
            <p:nvPr/>
          </p:nvSpPr>
          <p:spPr>
            <a:xfrm>
              <a:off x="1674055" y="301612"/>
              <a:ext cx="8679767" cy="800219"/>
            </a:xfrm>
            <a:prstGeom prst="rect">
              <a:avLst/>
            </a:prstGeom>
            <a:noFill/>
          </p:spPr>
          <p:txBody>
            <a:bodyPr wrap="square" rtlCol="0">
              <a:spAutoFit/>
            </a:bodyPr>
            <a:lstStyle/>
            <a:p>
              <a:pPr algn="ctr"/>
              <a:r>
                <a:rPr lang="pt-BR" sz="3200" b="1" dirty="0">
                  <a:solidFill>
                    <a:schemeClr val="bg1"/>
                  </a:solidFill>
                </a:rPr>
                <a:t>Consumo, kg/d</a:t>
              </a:r>
            </a:p>
          </p:txBody>
        </p:sp>
      </p:grpSp>
      <p:sp>
        <p:nvSpPr>
          <p:cNvPr id="2" name="TextBox 1">
            <a:extLst>
              <a:ext uri="{FF2B5EF4-FFF2-40B4-BE49-F238E27FC236}">
                <a16:creationId xmlns:a16="http://schemas.microsoft.com/office/drawing/2014/main" xmlns="" id="{12A94E8A-103F-4FA1-8D49-020BE0FABF93}"/>
              </a:ext>
            </a:extLst>
          </p:cNvPr>
          <p:cNvSpPr txBox="1"/>
          <p:nvPr/>
        </p:nvSpPr>
        <p:spPr>
          <a:xfrm>
            <a:off x="6228184" y="5373216"/>
            <a:ext cx="2448272" cy="369332"/>
          </a:xfrm>
          <a:prstGeom prst="rect">
            <a:avLst/>
          </a:prstGeom>
          <a:noFill/>
        </p:spPr>
        <p:txBody>
          <a:bodyPr wrap="square" rtlCol="0">
            <a:spAutoFit/>
          </a:bodyPr>
          <a:lstStyle/>
          <a:p>
            <a:pPr algn="r"/>
            <a:r>
              <a:rPr lang="en-US" b="1" dirty="0"/>
              <a:t>Salvo (2020)</a:t>
            </a:r>
          </a:p>
        </p:txBody>
      </p:sp>
      <p:sp>
        <p:nvSpPr>
          <p:cNvPr id="9" name="TextBox 8">
            <a:extLst>
              <a:ext uri="{FF2B5EF4-FFF2-40B4-BE49-F238E27FC236}">
                <a16:creationId xmlns:a16="http://schemas.microsoft.com/office/drawing/2014/main" xmlns="" id="{FB461412-6215-40BE-8193-B22044C886E0}"/>
              </a:ext>
            </a:extLst>
          </p:cNvPr>
          <p:cNvSpPr txBox="1"/>
          <p:nvPr/>
        </p:nvSpPr>
        <p:spPr>
          <a:xfrm>
            <a:off x="6228184" y="1340768"/>
            <a:ext cx="2232248" cy="369332"/>
          </a:xfrm>
          <a:prstGeom prst="rect">
            <a:avLst/>
          </a:prstGeom>
          <a:noFill/>
        </p:spPr>
        <p:txBody>
          <a:bodyPr wrap="square" rtlCol="0">
            <a:spAutoFit/>
          </a:bodyPr>
          <a:lstStyle/>
          <a:p>
            <a:r>
              <a:rPr lang="en-US" dirty="0" err="1"/>
              <a:t>Enzima</a:t>
            </a:r>
            <a:r>
              <a:rPr lang="en-US" dirty="0"/>
              <a:t>: P = 0.01</a:t>
            </a:r>
          </a:p>
        </p:txBody>
      </p:sp>
      <mc:AlternateContent xmlns:mc="http://schemas.openxmlformats.org/markup-compatibility/2006">
        <mc:Choice xmlns:p14="http://schemas.microsoft.com/office/powerpoint/2010/main" Requires="p14">
          <p:contentPart p14:bwMode="auto" r:id="rId5">
            <p14:nvContentPartPr>
              <p14:cNvPr id="10" name="Tinta 9"/>
              <p14:cNvContentPartPr/>
              <p14:nvPr/>
            </p14:nvContentPartPr>
            <p14:xfrm>
              <a:off x="6293880" y="1722240"/>
              <a:ext cx="1753200" cy="30600"/>
            </p14:xfrm>
          </p:contentPart>
        </mc:Choice>
        <mc:Fallback>
          <p:pic>
            <p:nvPicPr>
              <p:cNvPr id="10" name="Tinta 9"/>
              <p:cNvPicPr/>
              <p:nvPr/>
            </p:nvPicPr>
            <p:blipFill>
              <a:blip r:embed="rId6"/>
              <a:stretch>
                <a:fillRect/>
              </a:stretch>
            </p:blipFill>
            <p:spPr>
              <a:xfrm>
                <a:off x="6278040" y="1658520"/>
                <a:ext cx="178488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1" name="Tinta 10"/>
              <p14:cNvContentPartPr/>
              <p14:nvPr/>
            </p14:nvContentPartPr>
            <p14:xfrm>
              <a:off x="2941200" y="1775520"/>
              <a:ext cx="503280" cy="305280"/>
            </p14:xfrm>
          </p:contentPart>
        </mc:Choice>
        <mc:Fallback>
          <p:pic>
            <p:nvPicPr>
              <p:cNvPr id="11" name="Tinta 10"/>
              <p:cNvPicPr/>
              <p:nvPr/>
            </p:nvPicPr>
            <p:blipFill>
              <a:blip r:embed="rId8"/>
              <a:stretch>
                <a:fillRect/>
              </a:stretch>
            </p:blipFill>
            <p:spPr>
              <a:xfrm>
                <a:off x="2925360" y="1711800"/>
                <a:ext cx="534960" cy="4323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Tinta 11"/>
              <p14:cNvContentPartPr/>
              <p14:nvPr/>
            </p14:nvContentPartPr>
            <p14:xfrm>
              <a:off x="3306960" y="1889640"/>
              <a:ext cx="244080" cy="259560"/>
            </p14:xfrm>
          </p:contentPart>
        </mc:Choice>
        <mc:Fallback>
          <p:pic>
            <p:nvPicPr>
              <p:cNvPr id="12" name="Tinta 11"/>
              <p:cNvPicPr/>
              <p:nvPr/>
            </p:nvPicPr>
            <p:blipFill>
              <a:blip r:embed="rId10"/>
              <a:stretch>
                <a:fillRect/>
              </a:stretch>
            </p:blipFill>
            <p:spPr>
              <a:xfrm>
                <a:off x="3291120" y="1826280"/>
                <a:ext cx="275760" cy="3862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Tinta 12"/>
              <p14:cNvContentPartPr/>
              <p14:nvPr/>
            </p14:nvContentPartPr>
            <p14:xfrm>
              <a:off x="6088320" y="1973520"/>
              <a:ext cx="671040" cy="358560"/>
            </p14:xfrm>
          </p:contentPart>
        </mc:Choice>
        <mc:Fallback>
          <p:pic>
            <p:nvPicPr>
              <p:cNvPr id="13" name="Tinta 12"/>
              <p:cNvPicPr/>
              <p:nvPr/>
            </p:nvPicPr>
            <p:blipFill>
              <a:blip r:embed="rId12"/>
              <a:stretch>
                <a:fillRect/>
              </a:stretch>
            </p:blipFill>
            <p:spPr>
              <a:xfrm>
                <a:off x="6072480" y="1910160"/>
                <a:ext cx="702720" cy="4852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4" name="Tinta 13"/>
              <p14:cNvContentPartPr/>
              <p14:nvPr/>
            </p14:nvContentPartPr>
            <p14:xfrm>
              <a:off x="6598800" y="2247840"/>
              <a:ext cx="320400" cy="244440"/>
            </p14:xfrm>
          </p:contentPart>
        </mc:Choice>
        <mc:Fallback>
          <p:pic>
            <p:nvPicPr>
              <p:cNvPr id="14" name="Tinta 13"/>
              <p:cNvPicPr/>
              <p:nvPr/>
            </p:nvPicPr>
            <p:blipFill>
              <a:blip r:embed="rId14"/>
              <a:stretch>
                <a:fillRect/>
              </a:stretch>
            </p:blipFill>
            <p:spPr>
              <a:xfrm>
                <a:off x="6582960" y="2184480"/>
                <a:ext cx="352080" cy="371160"/>
              </a:xfrm>
              <a:prstGeom prst="rect">
                <a:avLst/>
              </a:prstGeom>
            </p:spPr>
          </p:pic>
        </mc:Fallback>
      </mc:AlternateContent>
    </p:spTree>
    <p:extLst>
      <p:ext uri="{BB962C8B-B14F-4D97-AF65-F5344CB8AC3E}">
        <p14:creationId xmlns:p14="http://schemas.microsoft.com/office/powerpoint/2010/main" val="7326860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xmlns="" id="{18891734-F080-4CD3-A3A2-FF1C19125DE0}"/>
              </a:ext>
            </a:extLst>
          </p:cNvPr>
          <p:cNvGraphicFramePr>
            <a:graphicFrameLocks/>
          </p:cNvGraphicFramePr>
          <p:nvPr>
            <p:extLst/>
          </p:nvPr>
        </p:nvGraphicFramePr>
        <p:xfrm>
          <a:off x="888571" y="1268760"/>
          <a:ext cx="7444997" cy="3816424"/>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Agrupar 9">
            <a:extLst>
              <a:ext uri="{FF2B5EF4-FFF2-40B4-BE49-F238E27FC236}">
                <a16:creationId xmlns:a16="http://schemas.microsoft.com/office/drawing/2014/main" xmlns="" id="{D7AE02E8-FBB5-4835-97ED-BDD97443CAE4}"/>
              </a:ext>
            </a:extLst>
          </p:cNvPr>
          <p:cNvGrpSpPr/>
          <p:nvPr/>
        </p:nvGrpSpPr>
        <p:grpSpPr>
          <a:xfrm>
            <a:off x="331621" y="304521"/>
            <a:ext cx="8480759" cy="801858"/>
            <a:chOff x="388808" y="225084"/>
            <a:chExt cx="11307678" cy="1069144"/>
          </a:xfrm>
        </p:grpSpPr>
        <p:sp>
          <p:nvSpPr>
            <p:cNvPr id="5" name="Retângulo: Cantos Diagonais Arredondados 10">
              <a:extLst>
                <a:ext uri="{FF2B5EF4-FFF2-40B4-BE49-F238E27FC236}">
                  <a16:creationId xmlns:a16="http://schemas.microsoft.com/office/drawing/2014/main" xmlns="" id="{A547748D-35B8-44BF-9441-BD5A7E69546C}"/>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6" name="Imagem 11">
              <a:extLst>
                <a:ext uri="{FF2B5EF4-FFF2-40B4-BE49-F238E27FC236}">
                  <a16:creationId xmlns:a16="http://schemas.microsoft.com/office/drawing/2014/main" xmlns="" id="{7040348C-1688-45EB-8D6A-878AD3166457}"/>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7" name="Picture 2" descr="C:\Users\Joao Daniel\Downloads\QCF_USA.jpg">
              <a:extLst>
                <a:ext uri="{FF2B5EF4-FFF2-40B4-BE49-F238E27FC236}">
                  <a16:creationId xmlns:a16="http://schemas.microsoft.com/office/drawing/2014/main" xmlns="" id="{56825EE2-F77A-4659-8AEE-9547BEB0F3C5}"/>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8" name="CaixaDeTexto 13">
              <a:extLst>
                <a:ext uri="{FF2B5EF4-FFF2-40B4-BE49-F238E27FC236}">
                  <a16:creationId xmlns:a16="http://schemas.microsoft.com/office/drawing/2014/main" xmlns="" id="{520F6715-A1CA-4C06-AB83-11FC4E82AD38}"/>
                </a:ext>
              </a:extLst>
            </p:cNvPr>
            <p:cNvSpPr txBox="1"/>
            <p:nvPr/>
          </p:nvSpPr>
          <p:spPr>
            <a:xfrm>
              <a:off x="1674055" y="301612"/>
              <a:ext cx="8679767" cy="800219"/>
            </a:xfrm>
            <a:prstGeom prst="rect">
              <a:avLst/>
            </a:prstGeom>
            <a:noFill/>
          </p:spPr>
          <p:txBody>
            <a:bodyPr wrap="square" rtlCol="0">
              <a:spAutoFit/>
            </a:bodyPr>
            <a:lstStyle/>
            <a:p>
              <a:pPr algn="ctr"/>
              <a:r>
                <a:rPr lang="pt-BR" sz="3200" b="1" dirty="0">
                  <a:solidFill>
                    <a:schemeClr val="bg1"/>
                  </a:solidFill>
                </a:rPr>
                <a:t>Ganho de peso, kg/d</a:t>
              </a:r>
            </a:p>
          </p:txBody>
        </p:sp>
      </p:grpSp>
      <p:sp>
        <p:nvSpPr>
          <p:cNvPr id="9" name="TextBox 1">
            <a:extLst>
              <a:ext uri="{FF2B5EF4-FFF2-40B4-BE49-F238E27FC236}">
                <a16:creationId xmlns:a16="http://schemas.microsoft.com/office/drawing/2014/main" xmlns="" id="{12A94E8A-103F-4FA1-8D49-020BE0FABF93}"/>
              </a:ext>
            </a:extLst>
          </p:cNvPr>
          <p:cNvSpPr txBox="1"/>
          <p:nvPr/>
        </p:nvSpPr>
        <p:spPr>
          <a:xfrm>
            <a:off x="6336982" y="5157192"/>
            <a:ext cx="2448272" cy="369332"/>
          </a:xfrm>
          <a:prstGeom prst="rect">
            <a:avLst/>
          </a:prstGeom>
          <a:noFill/>
        </p:spPr>
        <p:txBody>
          <a:bodyPr wrap="square" rtlCol="0">
            <a:spAutoFit/>
          </a:bodyPr>
          <a:lstStyle/>
          <a:p>
            <a:pPr algn="r"/>
            <a:r>
              <a:rPr lang="en-US" b="1" dirty="0"/>
              <a:t>Salvo (2020)</a:t>
            </a:r>
          </a:p>
        </p:txBody>
      </p:sp>
      <p:sp>
        <p:nvSpPr>
          <p:cNvPr id="2" name="TextBox 1">
            <a:extLst>
              <a:ext uri="{FF2B5EF4-FFF2-40B4-BE49-F238E27FC236}">
                <a16:creationId xmlns:a16="http://schemas.microsoft.com/office/drawing/2014/main" xmlns="" id="{3FC84DB3-66ED-4B9B-9EED-21502244F201}"/>
              </a:ext>
            </a:extLst>
          </p:cNvPr>
          <p:cNvSpPr txBox="1"/>
          <p:nvPr/>
        </p:nvSpPr>
        <p:spPr>
          <a:xfrm>
            <a:off x="6228184" y="1340768"/>
            <a:ext cx="2232248" cy="369332"/>
          </a:xfrm>
          <a:prstGeom prst="rect">
            <a:avLst/>
          </a:prstGeom>
          <a:noFill/>
        </p:spPr>
        <p:txBody>
          <a:bodyPr wrap="square" rtlCol="0">
            <a:spAutoFit/>
          </a:bodyPr>
          <a:lstStyle/>
          <a:p>
            <a:r>
              <a:rPr lang="en-US" dirty="0" err="1"/>
              <a:t>Enzima</a:t>
            </a:r>
            <a:r>
              <a:rPr lang="en-US" dirty="0"/>
              <a:t>: P = 0.53</a:t>
            </a:r>
          </a:p>
        </p:txBody>
      </p:sp>
    </p:spTree>
    <p:extLst>
      <p:ext uri="{BB962C8B-B14F-4D97-AF65-F5344CB8AC3E}">
        <p14:creationId xmlns:p14="http://schemas.microsoft.com/office/powerpoint/2010/main" val="5167531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xmlns="" id="{877AE106-6B1A-4683-9A93-4685FE709E19}"/>
              </a:ext>
            </a:extLst>
          </p:cNvPr>
          <p:cNvGraphicFramePr>
            <a:graphicFrameLocks/>
          </p:cNvGraphicFramePr>
          <p:nvPr>
            <p:extLst/>
          </p:nvPr>
        </p:nvGraphicFramePr>
        <p:xfrm>
          <a:off x="1043608" y="1196752"/>
          <a:ext cx="7344816" cy="3960440"/>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Agrupar 9">
            <a:extLst>
              <a:ext uri="{FF2B5EF4-FFF2-40B4-BE49-F238E27FC236}">
                <a16:creationId xmlns:a16="http://schemas.microsoft.com/office/drawing/2014/main" xmlns="" id="{DB2E8239-928B-4D15-A345-817E24CF60C0}"/>
              </a:ext>
            </a:extLst>
          </p:cNvPr>
          <p:cNvGrpSpPr/>
          <p:nvPr/>
        </p:nvGrpSpPr>
        <p:grpSpPr>
          <a:xfrm>
            <a:off x="331621" y="304521"/>
            <a:ext cx="8480759" cy="801858"/>
            <a:chOff x="388808" y="225084"/>
            <a:chExt cx="11307678" cy="1069144"/>
          </a:xfrm>
        </p:grpSpPr>
        <p:sp>
          <p:nvSpPr>
            <p:cNvPr id="5" name="Retângulo: Cantos Diagonais Arredondados 10">
              <a:extLst>
                <a:ext uri="{FF2B5EF4-FFF2-40B4-BE49-F238E27FC236}">
                  <a16:creationId xmlns:a16="http://schemas.microsoft.com/office/drawing/2014/main" xmlns="" id="{BF9568B8-6D18-4E4C-8230-34BCCDD9DBF1}"/>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6" name="Imagem 11">
              <a:extLst>
                <a:ext uri="{FF2B5EF4-FFF2-40B4-BE49-F238E27FC236}">
                  <a16:creationId xmlns:a16="http://schemas.microsoft.com/office/drawing/2014/main" xmlns="" id="{681CE7D9-04D8-4913-82F3-3AD63C2CA9EA}"/>
                </a:ext>
              </a:extLst>
            </p:cNvPr>
            <p:cNvPicPr>
              <a:picLocks noChangeAspect="1"/>
            </p:cNvPicPr>
            <p:nvPr/>
          </p:nvPicPr>
          <p:blipFill>
            <a:blip r:embed="rId4"/>
            <a:stretch>
              <a:fillRect/>
            </a:stretch>
          </p:blipFill>
          <p:spPr>
            <a:xfrm>
              <a:off x="388808" y="225084"/>
              <a:ext cx="767736" cy="1069144"/>
            </a:xfrm>
            <a:prstGeom prst="rect">
              <a:avLst/>
            </a:prstGeom>
          </p:spPr>
        </p:pic>
        <p:pic>
          <p:nvPicPr>
            <p:cNvPr id="7" name="Picture 2" descr="C:\Users\Joao Daniel\Downloads\QCF_USA.jpg">
              <a:extLst>
                <a:ext uri="{FF2B5EF4-FFF2-40B4-BE49-F238E27FC236}">
                  <a16:creationId xmlns:a16="http://schemas.microsoft.com/office/drawing/2014/main" xmlns="" id="{3CBA878C-914D-43A6-A4D3-3E95181DC9FC}"/>
                </a:ext>
              </a:extLst>
            </p:cNvPr>
            <p:cNvPicPr>
              <a:picLocks noChangeAspect="1" noChangeArrowheads="1"/>
            </p:cNvPicPr>
            <p:nvPr/>
          </p:nvPicPr>
          <p:blipFill>
            <a:blip r:embed="rId5"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8" name="CaixaDeTexto 13">
              <a:extLst>
                <a:ext uri="{FF2B5EF4-FFF2-40B4-BE49-F238E27FC236}">
                  <a16:creationId xmlns:a16="http://schemas.microsoft.com/office/drawing/2014/main" xmlns="" id="{12F115B5-33AE-45A1-ACB3-C8417094E64A}"/>
                </a:ext>
              </a:extLst>
            </p:cNvPr>
            <p:cNvSpPr txBox="1"/>
            <p:nvPr/>
          </p:nvSpPr>
          <p:spPr>
            <a:xfrm>
              <a:off x="1674055" y="301612"/>
              <a:ext cx="8679767" cy="800219"/>
            </a:xfrm>
            <a:prstGeom prst="rect">
              <a:avLst/>
            </a:prstGeom>
            <a:noFill/>
          </p:spPr>
          <p:txBody>
            <a:bodyPr wrap="square" rtlCol="0">
              <a:spAutoFit/>
            </a:bodyPr>
            <a:lstStyle/>
            <a:p>
              <a:pPr algn="ctr"/>
              <a:r>
                <a:rPr lang="pt-BR" sz="3200" b="1" dirty="0">
                  <a:solidFill>
                    <a:schemeClr val="bg1"/>
                  </a:solidFill>
                </a:rPr>
                <a:t>Eficiência alimentar</a:t>
              </a:r>
            </a:p>
          </p:txBody>
        </p:sp>
      </p:grpSp>
      <p:sp>
        <p:nvSpPr>
          <p:cNvPr id="9" name="TextBox 1">
            <a:extLst>
              <a:ext uri="{FF2B5EF4-FFF2-40B4-BE49-F238E27FC236}">
                <a16:creationId xmlns:a16="http://schemas.microsoft.com/office/drawing/2014/main" xmlns="" id="{12A94E8A-103F-4FA1-8D49-020BE0FABF93}"/>
              </a:ext>
            </a:extLst>
          </p:cNvPr>
          <p:cNvSpPr txBox="1"/>
          <p:nvPr/>
        </p:nvSpPr>
        <p:spPr>
          <a:xfrm>
            <a:off x="6084168" y="5301208"/>
            <a:ext cx="2448272" cy="369332"/>
          </a:xfrm>
          <a:prstGeom prst="rect">
            <a:avLst/>
          </a:prstGeom>
          <a:noFill/>
        </p:spPr>
        <p:txBody>
          <a:bodyPr wrap="square" rtlCol="0">
            <a:spAutoFit/>
          </a:bodyPr>
          <a:lstStyle/>
          <a:p>
            <a:pPr algn="r"/>
            <a:r>
              <a:rPr lang="en-US" b="1" dirty="0"/>
              <a:t>Salvo (2020)</a:t>
            </a:r>
          </a:p>
        </p:txBody>
      </p:sp>
      <p:sp>
        <p:nvSpPr>
          <p:cNvPr id="2" name="TextBox 1">
            <a:extLst>
              <a:ext uri="{FF2B5EF4-FFF2-40B4-BE49-F238E27FC236}">
                <a16:creationId xmlns:a16="http://schemas.microsoft.com/office/drawing/2014/main" xmlns="" id="{442A4634-8F97-4F0E-B7FF-3E8D687E9543}"/>
              </a:ext>
            </a:extLst>
          </p:cNvPr>
          <p:cNvSpPr txBox="1"/>
          <p:nvPr/>
        </p:nvSpPr>
        <p:spPr>
          <a:xfrm>
            <a:off x="6228184" y="1340768"/>
            <a:ext cx="2232248" cy="369332"/>
          </a:xfrm>
          <a:prstGeom prst="rect">
            <a:avLst/>
          </a:prstGeom>
          <a:noFill/>
        </p:spPr>
        <p:txBody>
          <a:bodyPr wrap="square" rtlCol="0">
            <a:spAutoFit/>
          </a:bodyPr>
          <a:lstStyle/>
          <a:p>
            <a:r>
              <a:rPr lang="en-US" dirty="0" err="1"/>
              <a:t>Enzima</a:t>
            </a:r>
            <a:r>
              <a:rPr lang="en-US" dirty="0"/>
              <a:t>: P = 0.04</a:t>
            </a:r>
          </a:p>
        </p:txBody>
      </p:sp>
      <mc:AlternateContent xmlns:mc="http://schemas.openxmlformats.org/markup-compatibility/2006">
        <mc:Choice xmlns:p14="http://schemas.microsoft.com/office/powerpoint/2010/main" Requires="p14">
          <p:contentPart p14:bwMode="auto" r:id="rId6">
            <p14:nvContentPartPr>
              <p14:cNvPr id="10" name="Tinta 9"/>
              <p14:cNvContentPartPr/>
              <p14:nvPr/>
            </p14:nvContentPartPr>
            <p14:xfrm>
              <a:off x="2598480" y="1752480"/>
              <a:ext cx="853560" cy="374040"/>
            </p14:xfrm>
          </p:contentPart>
        </mc:Choice>
        <mc:Fallback>
          <p:pic>
            <p:nvPicPr>
              <p:cNvPr id="10" name="Tinta 9"/>
              <p:cNvPicPr/>
              <p:nvPr/>
            </p:nvPicPr>
            <p:blipFill>
              <a:blip r:embed="rId7"/>
              <a:stretch>
                <a:fillRect/>
              </a:stretch>
            </p:blipFill>
            <p:spPr>
              <a:xfrm>
                <a:off x="2582280" y="1689120"/>
                <a:ext cx="885600" cy="5007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Tinta 10"/>
              <p14:cNvContentPartPr/>
              <p14:nvPr/>
            </p14:nvContentPartPr>
            <p14:xfrm>
              <a:off x="3299400" y="1630800"/>
              <a:ext cx="327960" cy="442080"/>
            </p14:xfrm>
          </p:contentPart>
        </mc:Choice>
        <mc:Fallback>
          <p:pic>
            <p:nvPicPr>
              <p:cNvPr id="11" name="Tinta 10"/>
              <p:cNvPicPr/>
              <p:nvPr/>
            </p:nvPicPr>
            <p:blipFill>
              <a:blip r:embed="rId9"/>
              <a:stretch>
                <a:fillRect/>
              </a:stretch>
            </p:blipFill>
            <p:spPr>
              <a:xfrm>
                <a:off x="3283560" y="1567080"/>
                <a:ext cx="359640" cy="5695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Tinta 11"/>
              <p14:cNvContentPartPr/>
              <p14:nvPr/>
            </p14:nvContentPartPr>
            <p14:xfrm>
              <a:off x="5669280" y="1859400"/>
              <a:ext cx="1425240" cy="129960"/>
            </p14:xfrm>
          </p:contentPart>
        </mc:Choice>
        <mc:Fallback>
          <p:pic>
            <p:nvPicPr>
              <p:cNvPr id="12" name="Tinta 11"/>
              <p:cNvPicPr/>
              <p:nvPr/>
            </p:nvPicPr>
            <p:blipFill>
              <a:blip r:embed="rId11"/>
              <a:stretch>
                <a:fillRect/>
              </a:stretch>
            </p:blipFill>
            <p:spPr>
              <a:xfrm>
                <a:off x="5653440" y="1795680"/>
                <a:ext cx="1456920" cy="25704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3" name="Tinta 12"/>
              <p14:cNvContentPartPr/>
              <p14:nvPr/>
            </p14:nvContentPartPr>
            <p14:xfrm>
              <a:off x="6911280" y="1737360"/>
              <a:ext cx="381240" cy="274680"/>
            </p14:xfrm>
          </p:contentPart>
        </mc:Choice>
        <mc:Fallback>
          <p:pic>
            <p:nvPicPr>
              <p:cNvPr id="13" name="Tinta 12"/>
              <p:cNvPicPr/>
              <p:nvPr/>
            </p:nvPicPr>
            <p:blipFill>
              <a:blip r:embed="rId13"/>
              <a:stretch>
                <a:fillRect/>
              </a:stretch>
            </p:blipFill>
            <p:spPr>
              <a:xfrm>
                <a:off x="6895440" y="1674000"/>
                <a:ext cx="412920" cy="401400"/>
              </a:xfrm>
              <a:prstGeom prst="rect">
                <a:avLst/>
              </a:prstGeom>
            </p:spPr>
          </p:pic>
        </mc:Fallback>
      </mc:AlternateContent>
    </p:spTree>
    <p:extLst>
      <p:ext uri="{BB962C8B-B14F-4D97-AF65-F5344CB8AC3E}">
        <p14:creationId xmlns:p14="http://schemas.microsoft.com/office/powerpoint/2010/main" val="6879987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áfico 8">
            <a:extLst>
              <a:ext uri="{FF2B5EF4-FFF2-40B4-BE49-F238E27FC236}">
                <a16:creationId xmlns="" xmlns:a16="http://schemas.microsoft.com/office/drawing/2014/main" id="{89E74BED-CE49-42B0-9643-D1AFA44FDA67}"/>
              </a:ext>
            </a:extLst>
          </p:cNvPr>
          <p:cNvGraphicFramePr>
            <a:graphicFrameLocks/>
          </p:cNvGraphicFramePr>
          <p:nvPr>
            <p:extLst/>
          </p:nvPr>
        </p:nvGraphicFramePr>
        <p:xfrm>
          <a:off x="457200" y="2080846"/>
          <a:ext cx="8229600" cy="3575538"/>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a:extLst>
              <a:ext uri="{FF2B5EF4-FFF2-40B4-BE49-F238E27FC236}">
                <a16:creationId xmlns="" xmlns:a16="http://schemas.microsoft.com/office/drawing/2014/main" id="{4F0DB30A-95C6-4E8A-B7B2-F83B2D07B6D4}"/>
              </a:ext>
            </a:extLst>
          </p:cNvPr>
          <p:cNvSpPr txBox="1"/>
          <p:nvPr/>
        </p:nvSpPr>
        <p:spPr>
          <a:xfrm>
            <a:off x="1944262" y="5597769"/>
            <a:ext cx="5148200" cy="305468"/>
          </a:xfrm>
          <a:prstGeom prst="rect">
            <a:avLst/>
          </a:prstGeom>
          <a:noFill/>
        </p:spPr>
        <p:txBody>
          <a:bodyPr wrap="square" rtlCol="0">
            <a:spAutoFit/>
          </a:bodyPr>
          <a:lstStyle/>
          <a:p>
            <a:r>
              <a:rPr lang="pt-BR" sz="1385" dirty="0"/>
              <a:t>EPM – 0,005 ; Dieta – P=0,3358 ; Enzima – P=0,0792 ; D*E –P= 0,3978  </a:t>
            </a:r>
          </a:p>
        </p:txBody>
      </p:sp>
      <p:sp>
        <p:nvSpPr>
          <p:cNvPr id="3" name="Retângulo 2">
            <a:extLst>
              <a:ext uri="{FF2B5EF4-FFF2-40B4-BE49-F238E27FC236}">
                <a16:creationId xmlns="" xmlns:a16="http://schemas.microsoft.com/office/drawing/2014/main" id="{D05FD57E-937B-498C-9146-03448EFD4AF0}"/>
              </a:ext>
            </a:extLst>
          </p:cNvPr>
          <p:cNvSpPr/>
          <p:nvPr/>
        </p:nvSpPr>
        <p:spPr>
          <a:xfrm>
            <a:off x="3952860" y="2537246"/>
            <a:ext cx="1422850" cy="639194"/>
          </a:xfrm>
          <a:prstGeom prst="rect">
            <a:avLst/>
          </a:prstGeom>
          <a:noFill/>
        </p:spPr>
        <p:txBody>
          <a:bodyPr wrap="none" lIns="70338" tIns="35169" rIns="70338" bIns="35169">
            <a:spAutoFit/>
          </a:bodyPr>
          <a:lstStyle/>
          <a:p>
            <a:pPr algn="ctr"/>
            <a:r>
              <a:rPr lang="pt-BR" sz="3692" dirty="0">
                <a:ln w="0"/>
                <a:solidFill>
                  <a:srgbClr val="FF0000"/>
                </a:solidFill>
                <a:effectLst>
                  <a:outerShdw blurRad="38100" dist="19050" dir="2700000" algn="tl" rotWithShape="0">
                    <a:schemeClr val="dk1">
                      <a:alpha val="40000"/>
                    </a:schemeClr>
                  </a:outerShdw>
                </a:effectLst>
              </a:rPr>
              <a:t>+ 4,2%</a:t>
            </a:r>
          </a:p>
        </p:txBody>
      </p:sp>
      <p:sp>
        <p:nvSpPr>
          <p:cNvPr id="11" name="Título 1">
            <a:extLst>
              <a:ext uri="{FF2B5EF4-FFF2-40B4-BE49-F238E27FC236}">
                <a16:creationId xmlns="" xmlns:a16="http://schemas.microsoft.com/office/drawing/2014/main" id="{DF8FBC36-1449-4A70-87C0-6DF781DD295B}"/>
              </a:ext>
            </a:extLst>
          </p:cNvPr>
          <p:cNvSpPr>
            <a:spLocks noGrp="1"/>
          </p:cNvSpPr>
          <p:nvPr>
            <p:ph type="title"/>
          </p:nvPr>
        </p:nvSpPr>
        <p:spPr>
          <a:xfrm>
            <a:off x="457200" y="1002568"/>
            <a:ext cx="8229600" cy="879231"/>
          </a:xfrm>
        </p:spPr>
        <p:txBody>
          <a:bodyPr>
            <a:normAutofit/>
          </a:bodyPr>
          <a:lstStyle/>
          <a:p>
            <a:r>
              <a:rPr lang="pt-BR" sz="2769" b="1" dirty="0">
                <a:latin typeface="Comic Sans MS" panose="030F0702030302020204" pitchFamily="66" charset="0"/>
              </a:rPr>
              <a:t>Experimento - Desempenho</a:t>
            </a:r>
            <a:endParaRPr lang="pt-BR" sz="3077" b="1" dirty="0">
              <a:latin typeface="Comic Sans MS" panose="030F0702030302020204" pitchFamily="66" charset="0"/>
            </a:endParaRPr>
          </a:p>
        </p:txBody>
      </p:sp>
      <p:pic>
        <p:nvPicPr>
          <p:cNvPr id="7" name="Imagem 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10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6" descr="Resultado de imagem para 3º Simpósio Internacional de Vitaminas e Tecnologias - ISVIT”">
            <a:extLst>
              <a:ext uri="{FF2B5EF4-FFF2-40B4-BE49-F238E27FC236}">
                <a16:creationId xmlns:a16="http://schemas.microsoft.com/office/drawing/2014/main" xmlns="" id="{7B326886-49C8-469F-95D5-BC65D7CC95D7}"/>
              </a:ext>
            </a:extLst>
          </p:cNvPr>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grpSp>
        <p:nvGrpSpPr>
          <p:cNvPr id="15" name="Agrupar 33">
            <a:extLst>
              <a:ext uri="{FF2B5EF4-FFF2-40B4-BE49-F238E27FC236}">
                <a16:creationId xmlns:a16="http://schemas.microsoft.com/office/drawing/2014/main" xmlns="" id="{24D960D1-A5A4-4A82-BA9F-F093CAEF5C0A}"/>
              </a:ext>
            </a:extLst>
          </p:cNvPr>
          <p:cNvGrpSpPr/>
          <p:nvPr/>
        </p:nvGrpSpPr>
        <p:grpSpPr>
          <a:xfrm>
            <a:off x="331620" y="214220"/>
            <a:ext cx="8480759" cy="801858"/>
            <a:chOff x="388808" y="225084"/>
            <a:chExt cx="11307678" cy="1069144"/>
          </a:xfrm>
        </p:grpSpPr>
        <p:sp>
          <p:nvSpPr>
            <p:cNvPr id="16" name="Retângulo: Cantos Diagonais Arredondados 35">
              <a:extLst>
                <a:ext uri="{FF2B5EF4-FFF2-40B4-BE49-F238E27FC236}">
                  <a16:creationId xmlns:a16="http://schemas.microsoft.com/office/drawing/2014/main" xmlns="" id="{70C5885A-4771-4601-9D0A-116ECBFF13E2}"/>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17" name="Imagem 36">
              <a:extLst>
                <a:ext uri="{FF2B5EF4-FFF2-40B4-BE49-F238E27FC236}">
                  <a16:creationId xmlns:a16="http://schemas.microsoft.com/office/drawing/2014/main" xmlns="" id="{E46A7E57-FEBF-4749-837D-2009D1747CE6}"/>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18" name="Picture 2" descr="C:\Users\Joao Daniel\Downloads\QCF_USA.jpg">
              <a:extLst>
                <a:ext uri="{FF2B5EF4-FFF2-40B4-BE49-F238E27FC236}">
                  <a16:creationId xmlns:a16="http://schemas.microsoft.com/office/drawing/2014/main" xmlns="" id="{21D1F95C-3E46-4C11-A9E9-211EA8A2283C}"/>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19" name="CaixaDeTexto 40">
              <a:extLst>
                <a:ext uri="{FF2B5EF4-FFF2-40B4-BE49-F238E27FC236}">
                  <a16:creationId xmlns:a16="http://schemas.microsoft.com/office/drawing/2014/main" xmlns="" id="{1AC68E6E-A309-4280-9BD2-471B0032964D}"/>
                </a:ext>
              </a:extLst>
            </p:cNvPr>
            <p:cNvSpPr txBox="1"/>
            <p:nvPr/>
          </p:nvSpPr>
          <p:spPr>
            <a:xfrm>
              <a:off x="1674055" y="301612"/>
              <a:ext cx="8679767" cy="800219"/>
            </a:xfrm>
            <a:prstGeom prst="rect">
              <a:avLst/>
            </a:prstGeom>
            <a:noFill/>
          </p:spPr>
          <p:txBody>
            <a:bodyPr wrap="square" rtlCol="0">
              <a:spAutoFit/>
            </a:bodyPr>
            <a:lstStyle/>
            <a:p>
              <a:pPr algn="ctr"/>
              <a:endParaRPr lang="pt-BR" sz="3300" dirty="0">
                <a:solidFill>
                  <a:schemeClr val="bg1"/>
                </a:solidFill>
                <a:latin typeface="Georgia" panose="02040502050405020303" pitchFamily="18" charset="0"/>
              </a:endParaRPr>
            </a:p>
          </p:txBody>
        </p:sp>
      </p:grpSp>
      <p:sp>
        <p:nvSpPr>
          <p:cNvPr id="6" name="Rectangle 4"/>
          <p:cNvSpPr>
            <a:spLocks noChangeArrowheads="1"/>
          </p:cNvSpPr>
          <p:nvPr/>
        </p:nvSpPr>
        <p:spPr bwMode="auto">
          <a:xfrm>
            <a:off x="-96289" y="275775"/>
            <a:ext cx="9144000"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a:solidFill>
                  <a:srgbClr val="FFFFFF"/>
                </a:solidFill>
              </a:rPr>
              <a:t>Fernandes (2014)</a:t>
            </a:r>
            <a:endParaRPr lang="en-US" sz="3200" b="1" dirty="0">
              <a:solidFill>
                <a:srgbClr val="FFFFFF"/>
              </a:solidFill>
            </a:endParaRPr>
          </a:p>
        </p:txBody>
      </p:sp>
      <p:sp>
        <p:nvSpPr>
          <p:cNvPr id="3" name="Content Placeholder 2">
            <a:extLst>
              <a:ext uri="{FF2B5EF4-FFF2-40B4-BE49-F238E27FC236}">
                <a16:creationId xmlns:a16="http://schemas.microsoft.com/office/drawing/2014/main" xmlns="" id="{3EA6F7EA-B49F-4802-B4FA-F0BD8C89A200}"/>
              </a:ext>
            </a:extLst>
          </p:cNvPr>
          <p:cNvSpPr>
            <a:spLocks noGrp="1"/>
          </p:cNvSpPr>
          <p:nvPr>
            <p:ph idx="1"/>
          </p:nvPr>
        </p:nvSpPr>
        <p:spPr>
          <a:xfrm>
            <a:off x="607118" y="1556792"/>
            <a:ext cx="7886700" cy="4351338"/>
          </a:xfrm>
        </p:spPr>
        <p:txBody>
          <a:bodyPr>
            <a:normAutofit/>
          </a:bodyPr>
          <a:lstStyle/>
          <a:p>
            <a:pPr marL="457200" indent="-457200" algn="just">
              <a:buFont typeface="Arial" panose="020B0604020202020204" pitchFamily="34" charset="0"/>
              <a:buChar char="•"/>
            </a:pPr>
            <a:r>
              <a:rPr lang="pt-BR" sz="2400" dirty="0">
                <a:latin typeface="Times New Roman" panose="02020603050405020304" pitchFamily="18" charset="0"/>
                <a:cs typeface="Times New Roman" panose="02020603050405020304" pitchFamily="18" charset="0"/>
              </a:rPr>
              <a:t>Híbridos:  AG 1051 e  IAC 8390 </a:t>
            </a:r>
          </a:p>
          <a:p>
            <a:pPr marL="457200" indent="-457200" algn="just">
              <a:buFont typeface="Arial" panose="020B0604020202020204" pitchFamily="34" charset="0"/>
              <a:buChar char="•"/>
            </a:pPr>
            <a:endParaRPr lang="pt-BR" sz="24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pt-BR" sz="2400" dirty="0">
                <a:latin typeface="Times New Roman" panose="02020603050405020304" pitchFamily="18" charset="0"/>
                <a:cs typeface="Times New Roman" panose="02020603050405020304" pitchFamily="18" charset="0"/>
              </a:rPr>
              <a:t>Umidade:</a:t>
            </a:r>
          </a:p>
          <a:p>
            <a:pPr marL="800100" lvl="1" indent="-457200" algn="just"/>
            <a:r>
              <a:rPr lang="pt-BR" sz="2100" dirty="0">
                <a:latin typeface="Times New Roman" panose="02020603050405020304" pitchFamily="18" charset="0"/>
                <a:cs typeface="Times New Roman" panose="02020603050405020304" pitchFamily="18" charset="0"/>
              </a:rPr>
              <a:t>GU: AG 1051 – 33% e IAC 8390 – 29%</a:t>
            </a:r>
          </a:p>
          <a:p>
            <a:pPr marL="800100" lvl="1" indent="-457200" algn="just"/>
            <a:r>
              <a:rPr lang="pt-BR" sz="2100" dirty="0">
                <a:latin typeface="Times New Roman" panose="02020603050405020304" pitchFamily="18" charset="0"/>
                <a:cs typeface="Times New Roman" panose="02020603050405020304" pitchFamily="18" charset="0"/>
              </a:rPr>
              <a:t>GR: AG 1051 – 31% e IAC 8390 – 32%</a:t>
            </a:r>
          </a:p>
          <a:p>
            <a:pPr marL="457200" indent="-457200" algn="just">
              <a:buFont typeface="Arial" panose="020B0604020202020204" pitchFamily="34" charset="0"/>
              <a:buChar char="•"/>
            </a:pPr>
            <a:endParaRPr lang="pt-BR" sz="2400"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pt-BR" sz="2400" dirty="0">
                <a:latin typeface="Times New Roman" panose="02020603050405020304" pitchFamily="18" charset="0"/>
                <a:cs typeface="Times New Roman" panose="02020603050405020304" pitchFamily="18" charset="0"/>
              </a:rPr>
              <a:t>Armazenamento: 0,7, 21, 60 e 120 dias</a:t>
            </a:r>
          </a:p>
          <a:p>
            <a:endParaRPr lang="en-US" dirty="0"/>
          </a:p>
        </p:txBody>
      </p:sp>
    </p:spTree>
    <p:extLst>
      <p:ext uri="{BB962C8B-B14F-4D97-AF65-F5344CB8AC3E}">
        <p14:creationId xmlns:p14="http://schemas.microsoft.com/office/powerpoint/2010/main" val="3781207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xmlns="" id="{B0D3D804-B38E-42B9-9A71-B25BA092297D}"/>
              </a:ext>
            </a:extLst>
          </p:cNvPr>
          <p:cNvGraphicFramePr>
            <a:graphicFrameLocks/>
          </p:cNvGraphicFramePr>
          <p:nvPr>
            <p:extLst>
              <p:ext uri="{D42A27DB-BD31-4B8C-83A1-F6EECF244321}">
                <p14:modId xmlns:p14="http://schemas.microsoft.com/office/powerpoint/2010/main" val="297702270"/>
              </p:ext>
            </p:extLst>
          </p:nvPr>
        </p:nvGraphicFramePr>
        <p:xfrm>
          <a:off x="1095092" y="1484783"/>
          <a:ext cx="6710290" cy="3786919"/>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Agrupar 9">
            <a:extLst>
              <a:ext uri="{FF2B5EF4-FFF2-40B4-BE49-F238E27FC236}">
                <a16:creationId xmlns:a16="http://schemas.microsoft.com/office/drawing/2014/main" xmlns="" id="{AFEE59B7-3FD1-4B65-A10A-92EB93214DF7}"/>
              </a:ext>
            </a:extLst>
          </p:cNvPr>
          <p:cNvGrpSpPr/>
          <p:nvPr/>
        </p:nvGrpSpPr>
        <p:grpSpPr>
          <a:xfrm>
            <a:off x="331621" y="304521"/>
            <a:ext cx="8480759" cy="801858"/>
            <a:chOff x="388808" y="225084"/>
            <a:chExt cx="11307678" cy="1069144"/>
          </a:xfrm>
        </p:grpSpPr>
        <p:sp>
          <p:nvSpPr>
            <p:cNvPr id="4" name="Retângulo: Cantos Diagonais Arredondados 10">
              <a:extLst>
                <a:ext uri="{FF2B5EF4-FFF2-40B4-BE49-F238E27FC236}">
                  <a16:creationId xmlns:a16="http://schemas.microsoft.com/office/drawing/2014/main" xmlns="" id="{6914988F-52F3-44BA-9F4D-C6EDF9C3A81D}"/>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pic>
          <p:nvPicPr>
            <p:cNvPr id="5" name="Imagem 11">
              <a:extLst>
                <a:ext uri="{FF2B5EF4-FFF2-40B4-BE49-F238E27FC236}">
                  <a16:creationId xmlns:a16="http://schemas.microsoft.com/office/drawing/2014/main" xmlns="" id="{C5DC8F80-9105-4C66-A6C3-4D636AA60386}"/>
                </a:ext>
              </a:extLst>
            </p:cNvPr>
            <p:cNvPicPr>
              <a:picLocks noChangeAspect="1"/>
            </p:cNvPicPr>
            <p:nvPr/>
          </p:nvPicPr>
          <p:blipFill>
            <a:blip r:embed="rId3"/>
            <a:stretch>
              <a:fillRect/>
            </a:stretch>
          </p:blipFill>
          <p:spPr>
            <a:xfrm>
              <a:off x="388808" y="225084"/>
              <a:ext cx="767736" cy="1069144"/>
            </a:xfrm>
            <a:prstGeom prst="rect">
              <a:avLst/>
            </a:prstGeom>
          </p:spPr>
        </p:pic>
        <p:pic>
          <p:nvPicPr>
            <p:cNvPr id="6" name="Picture 2" descr="C:\Users\Joao Daniel\Downloads\QCF_USA.jpg">
              <a:extLst>
                <a:ext uri="{FF2B5EF4-FFF2-40B4-BE49-F238E27FC236}">
                  <a16:creationId xmlns:a16="http://schemas.microsoft.com/office/drawing/2014/main" xmlns="" id="{F91D460D-5716-4DF4-B0C8-0E7CD5AC456E}"/>
                </a:ext>
              </a:extLst>
            </p:cNvPr>
            <p:cNvPicPr>
              <a:picLocks noChangeAspect="1" noChangeArrowheads="1"/>
            </p:cNvPicPr>
            <p:nvPr/>
          </p:nvPicPr>
          <p:blipFill>
            <a:blip r:embed="rId4" cstate="print"/>
            <a:srcRect/>
            <a:stretch>
              <a:fillRect/>
            </a:stretch>
          </p:blipFill>
          <p:spPr bwMode="auto">
            <a:xfrm>
              <a:off x="10785231" y="225084"/>
              <a:ext cx="911255" cy="916087"/>
            </a:xfrm>
            <a:prstGeom prst="roundRect">
              <a:avLst>
                <a:gd name="adj" fmla="val 0"/>
              </a:avLst>
            </a:prstGeom>
            <a:solidFill>
              <a:srgbClr val="FFFFFF">
                <a:shade val="85000"/>
              </a:srgbClr>
            </a:solidFill>
            <a:ln>
              <a:noFill/>
            </a:ln>
            <a:effectLst/>
          </p:spPr>
        </p:pic>
        <p:sp>
          <p:nvSpPr>
            <p:cNvPr id="7" name="CaixaDeTexto 13">
              <a:extLst>
                <a:ext uri="{FF2B5EF4-FFF2-40B4-BE49-F238E27FC236}">
                  <a16:creationId xmlns:a16="http://schemas.microsoft.com/office/drawing/2014/main" xmlns="" id="{F902C1A5-D05E-4C19-85A2-D65571F26376}"/>
                </a:ext>
              </a:extLst>
            </p:cNvPr>
            <p:cNvSpPr txBox="1"/>
            <p:nvPr/>
          </p:nvSpPr>
          <p:spPr>
            <a:xfrm>
              <a:off x="1674055" y="301612"/>
              <a:ext cx="8679767" cy="800219"/>
            </a:xfrm>
            <a:prstGeom prst="rect">
              <a:avLst/>
            </a:prstGeom>
            <a:noFill/>
          </p:spPr>
          <p:txBody>
            <a:bodyPr wrap="square" rtlCol="0">
              <a:spAutoFit/>
            </a:bodyPr>
            <a:lstStyle/>
            <a:p>
              <a:pPr algn="ctr"/>
              <a:r>
                <a:rPr lang="pt-BR" sz="3200" b="1" dirty="0">
                  <a:solidFill>
                    <a:schemeClr val="bg1"/>
                  </a:solidFill>
                </a:rPr>
                <a:t>Peso de carcaça quente</a:t>
              </a:r>
            </a:p>
          </p:txBody>
        </p:sp>
      </p:grpSp>
      <p:sp>
        <p:nvSpPr>
          <p:cNvPr id="9" name="TextBox 1">
            <a:extLst>
              <a:ext uri="{FF2B5EF4-FFF2-40B4-BE49-F238E27FC236}">
                <a16:creationId xmlns:a16="http://schemas.microsoft.com/office/drawing/2014/main" xmlns="" id="{3CB48668-C221-4255-941B-51803C132311}"/>
              </a:ext>
            </a:extLst>
          </p:cNvPr>
          <p:cNvSpPr txBox="1"/>
          <p:nvPr/>
        </p:nvSpPr>
        <p:spPr>
          <a:xfrm>
            <a:off x="6084168" y="5301208"/>
            <a:ext cx="2448272" cy="369332"/>
          </a:xfrm>
          <a:prstGeom prst="rect">
            <a:avLst/>
          </a:prstGeom>
          <a:noFill/>
        </p:spPr>
        <p:txBody>
          <a:bodyPr wrap="square" rtlCol="0">
            <a:spAutoFit/>
          </a:bodyPr>
          <a:lstStyle/>
          <a:p>
            <a:pPr algn="r"/>
            <a:r>
              <a:rPr lang="en-US" b="1" dirty="0"/>
              <a:t>Salvo (2020)</a:t>
            </a:r>
          </a:p>
        </p:txBody>
      </p:sp>
      <p:sp>
        <p:nvSpPr>
          <p:cNvPr id="11" name="TextBox 10">
            <a:extLst>
              <a:ext uri="{FF2B5EF4-FFF2-40B4-BE49-F238E27FC236}">
                <a16:creationId xmlns:a16="http://schemas.microsoft.com/office/drawing/2014/main" xmlns="" id="{EAD41154-9F04-4209-AA2F-C807F6939E4E}"/>
              </a:ext>
            </a:extLst>
          </p:cNvPr>
          <p:cNvSpPr txBox="1"/>
          <p:nvPr/>
        </p:nvSpPr>
        <p:spPr>
          <a:xfrm>
            <a:off x="6228184" y="1340768"/>
            <a:ext cx="2232248" cy="369332"/>
          </a:xfrm>
          <a:prstGeom prst="rect">
            <a:avLst/>
          </a:prstGeom>
          <a:noFill/>
        </p:spPr>
        <p:txBody>
          <a:bodyPr wrap="square" rtlCol="0">
            <a:spAutoFit/>
          </a:bodyPr>
          <a:lstStyle/>
          <a:p>
            <a:r>
              <a:rPr lang="en-US" dirty="0" err="1"/>
              <a:t>Enzima</a:t>
            </a:r>
            <a:r>
              <a:rPr lang="en-US" dirty="0"/>
              <a:t>: P = 0.91</a:t>
            </a:r>
          </a:p>
        </p:txBody>
      </p:sp>
    </p:spTree>
    <p:extLst>
      <p:ext uri="{BB962C8B-B14F-4D97-AF65-F5344CB8AC3E}">
        <p14:creationId xmlns:p14="http://schemas.microsoft.com/office/powerpoint/2010/main" val="324781890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áfico 8">
            <a:extLst>
              <a:ext uri="{FF2B5EF4-FFF2-40B4-BE49-F238E27FC236}">
                <a16:creationId xmlns="" xmlns:a16="http://schemas.microsoft.com/office/drawing/2014/main" id="{1064D7D0-1CEB-4C32-99EE-7A7C1B81962C}"/>
              </a:ext>
            </a:extLst>
          </p:cNvPr>
          <p:cNvGraphicFramePr>
            <a:graphicFrameLocks/>
          </p:cNvGraphicFramePr>
          <p:nvPr>
            <p:extLst/>
          </p:nvPr>
        </p:nvGraphicFramePr>
        <p:xfrm>
          <a:off x="457200" y="2080846"/>
          <a:ext cx="8229600" cy="3461971"/>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a:extLst>
              <a:ext uri="{FF2B5EF4-FFF2-40B4-BE49-F238E27FC236}">
                <a16:creationId xmlns="" xmlns:a16="http://schemas.microsoft.com/office/drawing/2014/main" id="{6D2AB869-D4E6-4BA9-AFF2-C52EFC1586D4}"/>
              </a:ext>
            </a:extLst>
          </p:cNvPr>
          <p:cNvSpPr txBox="1"/>
          <p:nvPr/>
        </p:nvSpPr>
        <p:spPr>
          <a:xfrm>
            <a:off x="2037162" y="5542817"/>
            <a:ext cx="5113915" cy="305468"/>
          </a:xfrm>
          <a:prstGeom prst="rect">
            <a:avLst/>
          </a:prstGeom>
          <a:noFill/>
        </p:spPr>
        <p:txBody>
          <a:bodyPr wrap="square" rtlCol="0">
            <a:spAutoFit/>
          </a:bodyPr>
          <a:lstStyle/>
          <a:p>
            <a:r>
              <a:rPr lang="pt-BR" sz="1385" dirty="0"/>
              <a:t>EPM – 1,05 ; Dieta – P=0,7286 ; Enzima – P=0,0791 ; D*E – P=0,4484 </a:t>
            </a:r>
          </a:p>
        </p:txBody>
      </p:sp>
      <p:sp>
        <p:nvSpPr>
          <p:cNvPr id="8" name="Retângulo 7">
            <a:extLst>
              <a:ext uri="{FF2B5EF4-FFF2-40B4-BE49-F238E27FC236}">
                <a16:creationId xmlns="" xmlns:a16="http://schemas.microsoft.com/office/drawing/2014/main" id="{494B6DDD-02A1-412F-87BC-FE2D75438DF0}"/>
              </a:ext>
            </a:extLst>
          </p:cNvPr>
          <p:cNvSpPr/>
          <p:nvPr/>
        </p:nvSpPr>
        <p:spPr>
          <a:xfrm>
            <a:off x="3952859" y="2537246"/>
            <a:ext cx="1422850" cy="639194"/>
          </a:xfrm>
          <a:prstGeom prst="rect">
            <a:avLst/>
          </a:prstGeom>
          <a:noFill/>
        </p:spPr>
        <p:txBody>
          <a:bodyPr wrap="none" lIns="70338" tIns="35169" rIns="70338" bIns="35169">
            <a:spAutoFit/>
          </a:bodyPr>
          <a:lstStyle/>
          <a:p>
            <a:pPr algn="ctr"/>
            <a:r>
              <a:rPr lang="pt-BR" sz="3692" dirty="0">
                <a:ln w="0"/>
                <a:solidFill>
                  <a:srgbClr val="FF0000"/>
                </a:solidFill>
                <a:effectLst>
                  <a:outerShdw blurRad="38100" dist="19050" dir="2700000" algn="tl" rotWithShape="0">
                    <a:schemeClr val="dk1">
                      <a:alpha val="40000"/>
                    </a:schemeClr>
                  </a:outerShdw>
                </a:effectLst>
              </a:rPr>
              <a:t>+ 2,0%</a:t>
            </a:r>
          </a:p>
        </p:txBody>
      </p:sp>
      <p:sp>
        <p:nvSpPr>
          <p:cNvPr id="11" name="Título 1">
            <a:extLst>
              <a:ext uri="{FF2B5EF4-FFF2-40B4-BE49-F238E27FC236}">
                <a16:creationId xmlns="" xmlns:a16="http://schemas.microsoft.com/office/drawing/2014/main" id="{3BF61C41-0F02-4CBA-A3E7-AEB79414CE41}"/>
              </a:ext>
            </a:extLst>
          </p:cNvPr>
          <p:cNvSpPr>
            <a:spLocks noGrp="1"/>
          </p:cNvSpPr>
          <p:nvPr>
            <p:ph type="title"/>
          </p:nvPr>
        </p:nvSpPr>
        <p:spPr>
          <a:xfrm>
            <a:off x="457200" y="1002568"/>
            <a:ext cx="8229600" cy="879231"/>
          </a:xfrm>
        </p:spPr>
        <p:txBody>
          <a:bodyPr>
            <a:normAutofit/>
          </a:bodyPr>
          <a:lstStyle/>
          <a:p>
            <a:r>
              <a:rPr lang="pt-BR" sz="2769" b="1" dirty="0">
                <a:latin typeface="Comic Sans MS" panose="030F0702030302020204" pitchFamily="66" charset="0"/>
              </a:rPr>
              <a:t>Experimento - Desempenho</a:t>
            </a:r>
            <a:endParaRPr lang="pt-BR" sz="3077" b="1" dirty="0">
              <a:latin typeface="Comic Sans MS" panose="030F0702030302020204" pitchFamily="66" charset="0"/>
            </a:endParaRPr>
          </a:p>
        </p:txBody>
      </p:sp>
      <p:pic>
        <p:nvPicPr>
          <p:cNvPr id="7" name="Imagem 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84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áfico 8">
            <a:extLst>
              <a:ext uri="{FF2B5EF4-FFF2-40B4-BE49-F238E27FC236}">
                <a16:creationId xmlns="" xmlns:a16="http://schemas.microsoft.com/office/drawing/2014/main" id="{C7D4E66A-DE50-493A-A20E-A25B2024F3F0}"/>
              </a:ext>
            </a:extLst>
          </p:cNvPr>
          <p:cNvGraphicFramePr>
            <a:graphicFrameLocks/>
          </p:cNvGraphicFramePr>
          <p:nvPr>
            <p:extLst/>
          </p:nvPr>
        </p:nvGraphicFramePr>
        <p:xfrm>
          <a:off x="457200" y="2022231"/>
          <a:ext cx="8229600" cy="3520586"/>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a:extLst>
              <a:ext uri="{FF2B5EF4-FFF2-40B4-BE49-F238E27FC236}">
                <a16:creationId xmlns="" xmlns:a16="http://schemas.microsoft.com/office/drawing/2014/main" id="{61E436F0-0ACC-4E7E-8E68-750A0FAE4FF7}"/>
              </a:ext>
            </a:extLst>
          </p:cNvPr>
          <p:cNvSpPr txBox="1"/>
          <p:nvPr/>
        </p:nvSpPr>
        <p:spPr>
          <a:xfrm>
            <a:off x="2037162" y="5542817"/>
            <a:ext cx="5055300" cy="305468"/>
          </a:xfrm>
          <a:prstGeom prst="rect">
            <a:avLst/>
          </a:prstGeom>
          <a:noFill/>
        </p:spPr>
        <p:txBody>
          <a:bodyPr wrap="square" rtlCol="0">
            <a:spAutoFit/>
          </a:bodyPr>
          <a:lstStyle/>
          <a:p>
            <a:r>
              <a:rPr lang="pt-BR" sz="1385" dirty="0"/>
              <a:t>EPM – 0,03 ; Dieta – P=0,7291 ; Enzima – P=0,0792 ; D*E – P=0,4484 </a:t>
            </a:r>
          </a:p>
        </p:txBody>
      </p:sp>
      <p:sp>
        <p:nvSpPr>
          <p:cNvPr id="8" name="Retângulo 7">
            <a:extLst>
              <a:ext uri="{FF2B5EF4-FFF2-40B4-BE49-F238E27FC236}">
                <a16:creationId xmlns="" xmlns:a16="http://schemas.microsoft.com/office/drawing/2014/main" id="{9729DAE4-26B8-4FB9-94C9-62AA4C92B806}"/>
              </a:ext>
            </a:extLst>
          </p:cNvPr>
          <p:cNvSpPr/>
          <p:nvPr/>
        </p:nvSpPr>
        <p:spPr>
          <a:xfrm>
            <a:off x="3952859" y="2537246"/>
            <a:ext cx="1422850" cy="639194"/>
          </a:xfrm>
          <a:prstGeom prst="rect">
            <a:avLst/>
          </a:prstGeom>
          <a:noFill/>
        </p:spPr>
        <p:txBody>
          <a:bodyPr wrap="none" lIns="70338" tIns="35169" rIns="70338" bIns="35169">
            <a:spAutoFit/>
          </a:bodyPr>
          <a:lstStyle/>
          <a:p>
            <a:pPr algn="ctr"/>
            <a:r>
              <a:rPr lang="pt-BR" sz="3692" dirty="0">
                <a:ln w="0"/>
                <a:solidFill>
                  <a:srgbClr val="FF0000"/>
                </a:solidFill>
                <a:effectLst>
                  <a:outerShdw blurRad="38100" dist="19050" dir="2700000" algn="tl" rotWithShape="0">
                    <a:schemeClr val="dk1">
                      <a:alpha val="40000"/>
                    </a:schemeClr>
                  </a:outerShdw>
                </a:effectLst>
              </a:rPr>
              <a:t>+ 2,5%</a:t>
            </a:r>
          </a:p>
        </p:txBody>
      </p:sp>
      <p:sp>
        <p:nvSpPr>
          <p:cNvPr id="11" name="Título 1">
            <a:extLst>
              <a:ext uri="{FF2B5EF4-FFF2-40B4-BE49-F238E27FC236}">
                <a16:creationId xmlns="" xmlns:a16="http://schemas.microsoft.com/office/drawing/2014/main" id="{D93D38BD-29A6-4E81-AC02-FC87997630DD}"/>
              </a:ext>
            </a:extLst>
          </p:cNvPr>
          <p:cNvSpPr>
            <a:spLocks noGrp="1"/>
          </p:cNvSpPr>
          <p:nvPr>
            <p:ph type="title"/>
          </p:nvPr>
        </p:nvSpPr>
        <p:spPr>
          <a:xfrm>
            <a:off x="457200" y="1002568"/>
            <a:ext cx="8229600" cy="879231"/>
          </a:xfrm>
        </p:spPr>
        <p:txBody>
          <a:bodyPr>
            <a:normAutofit/>
          </a:bodyPr>
          <a:lstStyle/>
          <a:p>
            <a:r>
              <a:rPr lang="pt-BR" sz="2769" b="1" dirty="0">
                <a:latin typeface="Comic Sans MS" panose="030F0702030302020204" pitchFamily="66" charset="0"/>
              </a:rPr>
              <a:t>Experimento - Desempenho</a:t>
            </a:r>
            <a:endParaRPr lang="pt-BR" sz="3077" b="1" dirty="0">
              <a:latin typeface="Comic Sans MS" panose="030F0702030302020204" pitchFamily="66" charset="0"/>
            </a:endParaRPr>
          </a:p>
        </p:txBody>
      </p:sp>
      <p:pic>
        <p:nvPicPr>
          <p:cNvPr id="7" name="Imagem 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51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 xmlns:a16="http://schemas.microsoft.com/office/drawing/2014/main" id="{06220C15-8717-4FCB-8E4C-4FDE275B0D00}"/>
              </a:ext>
            </a:extLst>
          </p:cNvPr>
          <p:cNvSpPr txBox="1"/>
          <p:nvPr/>
        </p:nvSpPr>
        <p:spPr>
          <a:xfrm>
            <a:off x="2037162" y="5542817"/>
            <a:ext cx="4962078" cy="518604"/>
          </a:xfrm>
          <a:prstGeom prst="rect">
            <a:avLst/>
          </a:prstGeom>
          <a:noFill/>
        </p:spPr>
        <p:txBody>
          <a:bodyPr wrap="square" rtlCol="0">
            <a:spAutoFit/>
          </a:bodyPr>
          <a:lstStyle/>
          <a:p>
            <a:r>
              <a:rPr lang="pt-BR" sz="1385" dirty="0"/>
              <a:t>SEM – 0,03 ; Diet – P=0,7285 ; </a:t>
            </a:r>
            <a:r>
              <a:rPr lang="pt-BR" sz="1385" dirty="0" err="1"/>
              <a:t>Enzyme</a:t>
            </a:r>
            <a:r>
              <a:rPr lang="pt-BR" sz="1385" dirty="0"/>
              <a:t> – P=0,0791 ; D*E – P=0,4485 </a:t>
            </a:r>
          </a:p>
        </p:txBody>
      </p:sp>
      <p:sp>
        <p:nvSpPr>
          <p:cNvPr id="8" name="Retângulo 7">
            <a:extLst>
              <a:ext uri="{FF2B5EF4-FFF2-40B4-BE49-F238E27FC236}">
                <a16:creationId xmlns="" xmlns:a16="http://schemas.microsoft.com/office/drawing/2014/main" id="{5BFC8B67-93F7-4119-9A99-124C37AFBA47}"/>
              </a:ext>
            </a:extLst>
          </p:cNvPr>
          <p:cNvSpPr/>
          <p:nvPr/>
        </p:nvSpPr>
        <p:spPr>
          <a:xfrm>
            <a:off x="3952859" y="2537246"/>
            <a:ext cx="1422850" cy="639194"/>
          </a:xfrm>
          <a:prstGeom prst="rect">
            <a:avLst/>
          </a:prstGeom>
          <a:noFill/>
        </p:spPr>
        <p:txBody>
          <a:bodyPr wrap="none" lIns="70338" tIns="35169" rIns="70338" bIns="35169">
            <a:spAutoFit/>
          </a:bodyPr>
          <a:lstStyle/>
          <a:p>
            <a:pPr algn="ctr"/>
            <a:r>
              <a:rPr lang="pt-BR" sz="3692" dirty="0">
                <a:ln w="0"/>
                <a:solidFill>
                  <a:srgbClr val="FF0000"/>
                </a:solidFill>
                <a:effectLst>
                  <a:outerShdw blurRad="38100" dist="19050" dir="2700000" algn="tl" rotWithShape="0">
                    <a:schemeClr val="dk1">
                      <a:alpha val="40000"/>
                    </a:schemeClr>
                  </a:outerShdw>
                </a:effectLst>
              </a:rPr>
              <a:t>+ 3,4%</a:t>
            </a:r>
          </a:p>
        </p:txBody>
      </p:sp>
      <p:graphicFrame>
        <p:nvGraphicFramePr>
          <p:cNvPr id="9" name="Gráfico 8">
            <a:extLst>
              <a:ext uri="{FF2B5EF4-FFF2-40B4-BE49-F238E27FC236}">
                <a16:creationId xmlns="" xmlns:a16="http://schemas.microsoft.com/office/drawing/2014/main" id="{3035C228-30A0-4827-994B-589F54DF48CE}"/>
              </a:ext>
            </a:extLst>
          </p:cNvPr>
          <p:cNvGraphicFramePr>
            <a:graphicFrameLocks/>
          </p:cNvGraphicFramePr>
          <p:nvPr>
            <p:extLst/>
          </p:nvPr>
        </p:nvGraphicFramePr>
        <p:xfrm>
          <a:off x="457200" y="2139462"/>
          <a:ext cx="8229600" cy="3403355"/>
        </p:xfrm>
        <a:graphic>
          <a:graphicData uri="http://schemas.openxmlformats.org/drawingml/2006/chart">
            <c:chart xmlns:c="http://schemas.openxmlformats.org/drawingml/2006/chart" xmlns:r="http://schemas.openxmlformats.org/officeDocument/2006/relationships" r:id="rId3"/>
          </a:graphicData>
        </a:graphic>
      </p:graphicFrame>
      <p:sp>
        <p:nvSpPr>
          <p:cNvPr id="11" name="Título 1">
            <a:extLst>
              <a:ext uri="{FF2B5EF4-FFF2-40B4-BE49-F238E27FC236}">
                <a16:creationId xmlns="" xmlns:a16="http://schemas.microsoft.com/office/drawing/2014/main" id="{F359891B-DDBC-4F01-A4BF-594D039C362B}"/>
              </a:ext>
            </a:extLst>
          </p:cNvPr>
          <p:cNvSpPr>
            <a:spLocks noGrp="1"/>
          </p:cNvSpPr>
          <p:nvPr>
            <p:ph type="title"/>
          </p:nvPr>
        </p:nvSpPr>
        <p:spPr>
          <a:xfrm>
            <a:off x="457200" y="1002568"/>
            <a:ext cx="8229600" cy="879231"/>
          </a:xfrm>
        </p:spPr>
        <p:txBody>
          <a:bodyPr>
            <a:normAutofit/>
          </a:bodyPr>
          <a:lstStyle/>
          <a:p>
            <a:r>
              <a:rPr lang="pt-BR" sz="2769" b="1" dirty="0">
                <a:latin typeface="Comic Sans MS" panose="030F0702030302020204" pitchFamily="66" charset="0"/>
              </a:rPr>
              <a:t>Experimento - Desempenho</a:t>
            </a:r>
            <a:endParaRPr lang="pt-BR" sz="3077" b="1" dirty="0">
              <a:latin typeface="Comic Sans MS" panose="030F0702030302020204" pitchFamily="66" charset="0"/>
            </a:endParaRPr>
          </a:p>
        </p:txBody>
      </p:sp>
      <p:pic>
        <p:nvPicPr>
          <p:cNvPr id="12" name="Imagem 11">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53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 xmlns:a16="http://schemas.microsoft.com/office/drawing/2014/main" id="{4023C79D-04E3-4999-AC67-E259CB41C79F}"/>
              </a:ext>
            </a:extLst>
          </p:cNvPr>
          <p:cNvGraphicFramePr>
            <a:graphicFrameLocks/>
          </p:cNvGraphicFramePr>
          <p:nvPr>
            <p:extLst/>
          </p:nvPr>
        </p:nvGraphicFramePr>
        <p:xfrm>
          <a:off x="457200" y="2022231"/>
          <a:ext cx="7841678" cy="3520588"/>
        </p:xfrm>
        <a:graphic>
          <a:graphicData uri="http://schemas.openxmlformats.org/drawingml/2006/chart">
            <c:chart xmlns:c="http://schemas.openxmlformats.org/drawingml/2006/chart" xmlns:r="http://schemas.openxmlformats.org/officeDocument/2006/relationships" r:id="rId2"/>
          </a:graphicData>
        </a:graphic>
      </p:graphicFrame>
      <p:sp>
        <p:nvSpPr>
          <p:cNvPr id="5" name="CaixaDeTexto 4">
            <a:extLst>
              <a:ext uri="{FF2B5EF4-FFF2-40B4-BE49-F238E27FC236}">
                <a16:creationId xmlns="" xmlns:a16="http://schemas.microsoft.com/office/drawing/2014/main" id="{7A78881E-036A-40FA-8967-8BA749DA8DC1}"/>
              </a:ext>
            </a:extLst>
          </p:cNvPr>
          <p:cNvSpPr txBox="1"/>
          <p:nvPr/>
        </p:nvSpPr>
        <p:spPr>
          <a:xfrm>
            <a:off x="3188508" y="5542819"/>
            <a:ext cx="2626309" cy="305468"/>
          </a:xfrm>
          <a:prstGeom prst="rect">
            <a:avLst/>
          </a:prstGeom>
          <a:noFill/>
        </p:spPr>
        <p:txBody>
          <a:bodyPr wrap="square" rtlCol="0">
            <a:spAutoFit/>
          </a:bodyPr>
          <a:lstStyle/>
          <a:p>
            <a:r>
              <a:rPr lang="pt-BR" sz="1385" dirty="0"/>
              <a:t>EPM – 0,37 ; Enzima – P=0,0504</a:t>
            </a:r>
          </a:p>
        </p:txBody>
      </p:sp>
      <p:sp>
        <p:nvSpPr>
          <p:cNvPr id="7" name="Título 1">
            <a:extLst>
              <a:ext uri="{FF2B5EF4-FFF2-40B4-BE49-F238E27FC236}">
                <a16:creationId xmlns="" xmlns:a16="http://schemas.microsoft.com/office/drawing/2014/main" id="{277FBFD5-6F58-4D7A-B92F-21E188B846D3}"/>
              </a:ext>
            </a:extLst>
          </p:cNvPr>
          <p:cNvSpPr>
            <a:spLocks noGrp="1"/>
          </p:cNvSpPr>
          <p:nvPr>
            <p:ph type="title"/>
          </p:nvPr>
        </p:nvSpPr>
        <p:spPr>
          <a:xfrm>
            <a:off x="457200" y="1002568"/>
            <a:ext cx="8229600" cy="879231"/>
          </a:xfrm>
        </p:spPr>
        <p:txBody>
          <a:bodyPr>
            <a:normAutofit/>
          </a:bodyPr>
          <a:lstStyle/>
          <a:p>
            <a:r>
              <a:rPr lang="pt-BR" sz="2769" b="1" dirty="0">
                <a:latin typeface="Comic Sans MS" panose="030F0702030302020204" pitchFamily="66" charset="0"/>
              </a:rPr>
              <a:t>Experimento - Desempenho</a:t>
            </a:r>
            <a:endParaRPr lang="pt-BR" sz="3077" b="1" dirty="0">
              <a:latin typeface="Comic Sans MS" panose="030F0702030302020204" pitchFamily="66" charset="0"/>
            </a:endParaRPr>
          </a:p>
        </p:txBody>
      </p:sp>
      <p:sp>
        <p:nvSpPr>
          <p:cNvPr id="8" name="Retângulo 7">
            <a:extLst>
              <a:ext uri="{FF2B5EF4-FFF2-40B4-BE49-F238E27FC236}">
                <a16:creationId xmlns="" xmlns:a16="http://schemas.microsoft.com/office/drawing/2014/main" id="{6E36A8EF-A748-41EF-B8EF-463919053D11}"/>
              </a:ext>
            </a:extLst>
          </p:cNvPr>
          <p:cNvSpPr/>
          <p:nvPr/>
        </p:nvSpPr>
        <p:spPr>
          <a:xfrm>
            <a:off x="3878321" y="2537246"/>
            <a:ext cx="1571929" cy="639194"/>
          </a:xfrm>
          <a:prstGeom prst="rect">
            <a:avLst/>
          </a:prstGeom>
          <a:noFill/>
        </p:spPr>
        <p:txBody>
          <a:bodyPr wrap="none" lIns="70338" tIns="35169" rIns="70338" bIns="35169">
            <a:spAutoFit/>
          </a:bodyPr>
          <a:lstStyle/>
          <a:p>
            <a:pPr algn="ctr"/>
            <a:r>
              <a:rPr lang="pt-BR" sz="3692" dirty="0">
                <a:ln w="0"/>
                <a:solidFill>
                  <a:srgbClr val="FF0000"/>
                </a:solidFill>
                <a:effectLst>
                  <a:outerShdw blurRad="38100" dist="19050" dir="2700000" algn="tl" rotWithShape="0">
                    <a:schemeClr val="dk1">
                      <a:alpha val="40000"/>
                    </a:schemeClr>
                  </a:outerShdw>
                </a:effectLst>
              </a:rPr>
              <a:t>- 22,6%</a:t>
            </a:r>
          </a:p>
        </p:txBody>
      </p:sp>
      <p:pic>
        <p:nvPicPr>
          <p:cNvPr id="9" name="Imagem 8">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32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áfico 8">
            <a:extLst>
              <a:ext uri="{FF2B5EF4-FFF2-40B4-BE49-F238E27FC236}">
                <a16:creationId xmlns="" xmlns:a16="http://schemas.microsoft.com/office/drawing/2014/main" id="{CAA51445-7DCD-4EBD-8DEA-DC7BC6856C0D}"/>
              </a:ext>
            </a:extLst>
          </p:cNvPr>
          <p:cNvGraphicFramePr>
            <a:graphicFrameLocks/>
          </p:cNvGraphicFramePr>
          <p:nvPr>
            <p:extLst/>
          </p:nvPr>
        </p:nvGraphicFramePr>
        <p:xfrm>
          <a:off x="457200" y="2080846"/>
          <a:ext cx="8229600" cy="3461972"/>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a:extLst>
              <a:ext uri="{FF2B5EF4-FFF2-40B4-BE49-F238E27FC236}">
                <a16:creationId xmlns="" xmlns:a16="http://schemas.microsoft.com/office/drawing/2014/main" id="{F98D1D8E-7DB1-4D65-B8E9-A4309E268A2C}"/>
              </a:ext>
            </a:extLst>
          </p:cNvPr>
          <p:cNvSpPr txBox="1"/>
          <p:nvPr/>
        </p:nvSpPr>
        <p:spPr>
          <a:xfrm>
            <a:off x="3188508" y="5542819"/>
            <a:ext cx="2626309" cy="305468"/>
          </a:xfrm>
          <a:prstGeom prst="rect">
            <a:avLst/>
          </a:prstGeom>
          <a:noFill/>
        </p:spPr>
        <p:txBody>
          <a:bodyPr wrap="square" rtlCol="0">
            <a:spAutoFit/>
          </a:bodyPr>
          <a:lstStyle/>
          <a:p>
            <a:r>
              <a:rPr lang="pt-BR" sz="1385" dirty="0"/>
              <a:t>EPM – 0,37 ; Enzima – P=0,0504</a:t>
            </a:r>
          </a:p>
        </p:txBody>
      </p:sp>
      <p:sp>
        <p:nvSpPr>
          <p:cNvPr id="8" name="Retângulo 7">
            <a:extLst>
              <a:ext uri="{FF2B5EF4-FFF2-40B4-BE49-F238E27FC236}">
                <a16:creationId xmlns="" xmlns:a16="http://schemas.microsoft.com/office/drawing/2014/main" id="{D64E1E94-EFD9-4C3F-897B-61B2A705AEA4}"/>
              </a:ext>
            </a:extLst>
          </p:cNvPr>
          <p:cNvSpPr/>
          <p:nvPr/>
        </p:nvSpPr>
        <p:spPr>
          <a:xfrm>
            <a:off x="3952859" y="2537246"/>
            <a:ext cx="1422850" cy="639194"/>
          </a:xfrm>
          <a:prstGeom prst="rect">
            <a:avLst/>
          </a:prstGeom>
          <a:noFill/>
        </p:spPr>
        <p:txBody>
          <a:bodyPr wrap="none" lIns="70338" tIns="35169" rIns="70338" bIns="35169">
            <a:spAutoFit/>
          </a:bodyPr>
          <a:lstStyle/>
          <a:p>
            <a:pPr algn="ctr"/>
            <a:r>
              <a:rPr lang="pt-BR" sz="3692" dirty="0">
                <a:ln w="0"/>
                <a:solidFill>
                  <a:srgbClr val="FF0000"/>
                </a:solidFill>
                <a:effectLst>
                  <a:outerShdw blurRad="38100" dist="19050" dir="2700000" algn="tl" rotWithShape="0">
                    <a:schemeClr val="dk1">
                      <a:alpha val="40000"/>
                    </a:schemeClr>
                  </a:outerShdw>
                </a:effectLst>
              </a:rPr>
              <a:t>+ 1,3%</a:t>
            </a:r>
          </a:p>
        </p:txBody>
      </p:sp>
      <p:sp>
        <p:nvSpPr>
          <p:cNvPr id="11" name="Título 1">
            <a:extLst>
              <a:ext uri="{FF2B5EF4-FFF2-40B4-BE49-F238E27FC236}">
                <a16:creationId xmlns="" xmlns:a16="http://schemas.microsoft.com/office/drawing/2014/main" id="{F70C2A85-9C54-4A60-AD3C-9DE31150D0F0}"/>
              </a:ext>
            </a:extLst>
          </p:cNvPr>
          <p:cNvSpPr>
            <a:spLocks noGrp="1"/>
          </p:cNvSpPr>
          <p:nvPr>
            <p:ph type="title"/>
          </p:nvPr>
        </p:nvSpPr>
        <p:spPr>
          <a:xfrm>
            <a:off x="457200" y="1002568"/>
            <a:ext cx="8229600" cy="879231"/>
          </a:xfrm>
        </p:spPr>
        <p:txBody>
          <a:bodyPr>
            <a:normAutofit/>
          </a:bodyPr>
          <a:lstStyle/>
          <a:p>
            <a:r>
              <a:rPr lang="pt-BR" sz="2769" b="1" dirty="0">
                <a:latin typeface="Comic Sans MS" panose="030F0702030302020204" pitchFamily="66" charset="0"/>
              </a:rPr>
              <a:t>Experimento - Desempenho</a:t>
            </a:r>
            <a:endParaRPr lang="pt-BR" sz="3077" b="1" dirty="0">
              <a:latin typeface="Comic Sans MS" panose="030F0702030302020204" pitchFamily="66" charset="0"/>
            </a:endParaRPr>
          </a:p>
        </p:txBody>
      </p:sp>
      <p:pic>
        <p:nvPicPr>
          <p:cNvPr id="7" name="Imagem 6">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56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áfico 8">
            <a:extLst>
              <a:ext uri="{FF2B5EF4-FFF2-40B4-BE49-F238E27FC236}">
                <a16:creationId xmlns="" xmlns:a16="http://schemas.microsoft.com/office/drawing/2014/main" id="{3AD212C1-850D-4C75-8B95-E391EFFC506B}"/>
              </a:ext>
            </a:extLst>
          </p:cNvPr>
          <p:cNvGraphicFramePr>
            <a:graphicFrameLocks/>
          </p:cNvGraphicFramePr>
          <p:nvPr>
            <p:extLst/>
          </p:nvPr>
        </p:nvGraphicFramePr>
        <p:xfrm>
          <a:off x="457201" y="2080846"/>
          <a:ext cx="8229599" cy="3461971"/>
        </p:xfrm>
        <a:graphic>
          <a:graphicData uri="http://schemas.openxmlformats.org/drawingml/2006/chart">
            <c:chart xmlns:c="http://schemas.openxmlformats.org/drawingml/2006/chart" xmlns:r="http://schemas.openxmlformats.org/officeDocument/2006/relationships" r:id="rId3"/>
          </a:graphicData>
        </a:graphic>
      </p:graphicFrame>
      <p:sp>
        <p:nvSpPr>
          <p:cNvPr id="6" name="CaixaDeTexto 5">
            <a:extLst>
              <a:ext uri="{FF2B5EF4-FFF2-40B4-BE49-F238E27FC236}">
                <a16:creationId xmlns="" xmlns:a16="http://schemas.microsoft.com/office/drawing/2014/main" id="{F6DF8299-EBF4-4659-9DFD-C6C26A38FA62}"/>
              </a:ext>
            </a:extLst>
          </p:cNvPr>
          <p:cNvSpPr txBox="1"/>
          <p:nvPr/>
        </p:nvSpPr>
        <p:spPr>
          <a:xfrm>
            <a:off x="2037162" y="5542817"/>
            <a:ext cx="5055300" cy="305468"/>
          </a:xfrm>
          <a:prstGeom prst="rect">
            <a:avLst/>
          </a:prstGeom>
          <a:noFill/>
        </p:spPr>
        <p:txBody>
          <a:bodyPr wrap="square" rtlCol="0">
            <a:spAutoFit/>
          </a:bodyPr>
          <a:lstStyle/>
          <a:p>
            <a:r>
              <a:rPr lang="pt-BR" sz="1385" dirty="0"/>
              <a:t>EPM – 0,49 ; Dieta – P=0,0043 ; Enzima – P=0,0089 ; D*E – P=0,3463 </a:t>
            </a:r>
          </a:p>
        </p:txBody>
      </p:sp>
      <p:sp>
        <p:nvSpPr>
          <p:cNvPr id="7" name="Retângulo 6">
            <a:extLst>
              <a:ext uri="{FF2B5EF4-FFF2-40B4-BE49-F238E27FC236}">
                <a16:creationId xmlns="" xmlns:a16="http://schemas.microsoft.com/office/drawing/2014/main" id="{14ED3E82-A611-46CD-BFEC-DB9E843A2733}"/>
              </a:ext>
            </a:extLst>
          </p:cNvPr>
          <p:cNvSpPr/>
          <p:nvPr/>
        </p:nvSpPr>
        <p:spPr>
          <a:xfrm>
            <a:off x="3952859" y="2537246"/>
            <a:ext cx="1422850" cy="639194"/>
          </a:xfrm>
          <a:prstGeom prst="rect">
            <a:avLst/>
          </a:prstGeom>
          <a:noFill/>
        </p:spPr>
        <p:txBody>
          <a:bodyPr wrap="none" lIns="70338" tIns="35169" rIns="70338" bIns="35169">
            <a:spAutoFit/>
          </a:bodyPr>
          <a:lstStyle/>
          <a:p>
            <a:pPr algn="ctr"/>
            <a:r>
              <a:rPr lang="pt-BR" sz="3692" dirty="0">
                <a:ln w="0"/>
                <a:solidFill>
                  <a:srgbClr val="FF0000"/>
                </a:solidFill>
                <a:effectLst>
                  <a:outerShdw blurRad="38100" dist="19050" dir="2700000" algn="tl" rotWithShape="0">
                    <a:schemeClr val="dk1">
                      <a:alpha val="40000"/>
                    </a:schemeClr>
                  </a:outerShdw>
                </a:effectLst>
              </a:rPr>
              <a:t>+ 1,5%</a:t>
            </a:r>
          </a:p>
        </p:txBody>
      </p:sp>
      <p:sp>
        <p:nvSpPr>
          <p:cNvPr id="11" name="Título 1">
            <a:extLst>
              <a:ext uri="{FF2B5EF4-FFF2-40B4-BE49-F238E27FC236}">
                <a16:creationId xmlns="" xmlns:a16="http://schemas.microsoft.com/office/drawing/2014/main" id="{F5E5D7E0-3CBB-4BFA-B7AD-CF7349DDDF6C}"/>
              </a:ext>
            </a:extLst>
          </p:cNvPr>
          <p:cNvSpPr>
            <a:spLocks noGrp="1"/>
          </p:cNvSpPr>
          <p:nvPr>
            <p:ph type="title"/>
          </p:nvPr>
        </p:nvSpPr>
        <p:spPr>
          <a:xfrm>
            <a:off x="457200" y="1002568"/>
            <a:ext cx="8229600" cy="879231"/>
          </a:xfrm>
        </p:spPr>
        <p:txBody>
          <a:bodyPr>
            <a:normAutofit/>
          </a:bodyPr>
          <a:lstStyle/>
          <a:p>
            <a:r>
              <a:rPr lang="pt-BR" sz="2769" b="1" dirty="0">
                <a:latin typeface="Comic Sans MS" panose="030F0702030302020204" pitchFamily="66" charset="0"/>
              </a:rPr>
              <a:t>Experimento - Desempenho</a:t>
            </a:r>
            <a:endParaRPr lang="pt-BR" sz="3077" b="1" dirty="0">
              <a:latin typeface="Comic Sans MS" panose="030F0702030302020204" pitchFamily="66" charset="0"/>
            </a:endParaRPr>
          </a:p>
        </p:txBody>
      </p:sp>
      <p:pic>
        <p:nvPicPr>
          <p:cNvPr id="8" name="Imagem 7">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www.zootecnia.esalq.usp.br/sites/default/files/styles/noticia_largura_150/public/labnussiolog.jpg?itok=aF5hjhV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6">
            <p14:nvContentPartPr>
              <p14:cNvPr id="2" name="Tinta 1"/>
              <p14:cNvContentPartPr/>
              <p14:nvPr/>
            </p14:nvContentPartPr>
            <p14:xfrm>
              <a:off x="1760040" y="3459600"/>
              <a:ext cx="457560" cy="38520"/>
            </p14:xfrm>
          </p:contentPart>
        </mc:Choice>
        <mc:Fallback>
          <p:pic>
            <p:nvPicPr>
              <p:cNvPr id="2" name="Tinta 1"/>
              <p:cNvPicPr/>
              <p:nvPr/>
            </p:nvPicPr>
            <p:blipFill>
              <a:blip r:embed="rId7"/>
              <a:stretch>
                <a:fillRect/>
              </a:stretch>
            </p:blipFill>
            <p:spPr>
              <a:xfrm>
                <a:off x="1744200" y="3395880"/>
                <a:ext cx="48924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 name="Tinta 2"/>
              <p14:cNvContentPartPr/>
              <p14:nvPr/>
            </p14:nvContentPartPr>
            <p14:xfrm>
              <a:off x="3535560" y="3154680"/>
              <a:ext cx="716760" cy="38520"/>
            </p14:xfrm>
          </p:contentPart>
        </mc:Choice>
        <mc:Fallback>
          <p:pic>
            <p:nvPicPr>
              <p:cNvPr id="3" name="Tinta 2"/>
              <p:cNvPicPr/>
              <p:nvPr/>
            </p:nvPicPr>
            <p:blipFill>
              <a:blip r:embed="rId9"/>
              <a:stretch>
                <a:fillRect/>
              </a:stretch>
            </p:blipFill>
            <p:spPr>
              <a:xfrm>
                <a:off x="3519720" y="3091320"/>
                <a:ext cx="748440" cy="1652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 name="Tinta 3"/>
              <p14:cNvContentPartPr/>
              <p14:nvPr/>
            </p14:nvContentPartPr>
            <p14:xfrm>
              <a:off x="5333760" y="3002400"/>
              <a:ext cx="823320" cy="114480"/>
            </p14:xfrm>
          </p:contentPart>
        </mc:Choice>
        <mc:Fallback>
          <p:pic>
            <p:nvPicPr>
              <p:cNvPr id="4" name="Tinta 3"/>
              <p:cNvPicPr/>
              <p:nvPr/>
            </p:nvPicPr>
            <p:blipFill>
              <a:blip r:embed="rId11"/>
              <a:stretch>
                <a:fillRect/>
              </a:stretch>
            </p:blipFill>
            <p:spPr>
              <a:xfrm>
                <a:off x="5317920" y="2938680"/>
                <a:ext cx="855000" cy="2419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5" name="Tinta 4"/>
              <p14:cNvContentPartPr/>
              <p14:nvPr/>
            </p14:nvContentPartPr>
            <p14:xfrm>
              <a:off x="7292160" y="2484000"/>
              <a:ext cx="1234800" cy="99720"/>
            </p14:xfrm>
          </p:contentPart>
        </mc:Choice>
        <mc:Fallback>
          <p:pic>
            <p:nvPicPr>
              <p:cNvPr id="5" name="Tinta 4"/>
              <p:cNvPicPr/>
              <p:nvPr/>
            </p:nvPicPr>
            <p:blipFill>
              <a:blip r:embed="rId13"/>
              <a:stretch>
                <a:fillRect/>
              </a:stretch>
            </p:blipFill>
            <p:spPr>
              <a:xfrm>
                <a:off x="7276320" y="2420640"/>
                <a:ext cx="1266480" cy="22644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0" name="Tinta 9"/>
              <p14:cNvContentPartPr/>
              <p14:nvPr/>
            </p14:nvContentPartPr>
            <p14:xfrm>
              <a:off x="1440000" y="5120640"/>
              <a:ext cx="1067400" cy="7920"/>
            </p14:xfrm>
          </p:contentPart>
        </mc:Choice>
        <mc:Fallback>
          <p:pic>
            <p:nvPicPr>
              <p:cNvPr id="10" name="Tinta 9"/>
              <p:cNvPicPr/>
              <p:nvPr/>
            </p:nvPicPr>
            <p:blipFill>
              <a:blip r:embed="rId15"/>
              <a:stretch>
                <a:fillRect/>
              </a:stretch>
            </p:blipFill>
            <p:spPr>
              <a:xfrm>
                <a:off x="1424160" y="5057280"/>
                <a:ext cx="109908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3" name="Tinta 12"/>
              <p14:cNvContentPartPr/>
              <p14:nvPr/>
            </p14:nvContentPartPr>
            <p14:xfrm>
              <a:off x="7482600" y="5242680"/>
              <a:ext cx="1166400" cy="76320"/>
            </p14:xfrm>
          </p:contentPart>
        </mc:Choice>
        <mc:Fallback>
          <p:pic>
            <p:nvPicPr>
              <p:cNvPr id="13" name="Tinta 12"/>
              <p:cNvPicPr/>
              <p:nvPr/>
            </p:nvPicPr>
            <p:blipFill>
              <a:blip r:embed="rId17"/>
              <a:stretch>
                <a:fillRect/>
              </a:stretch>
            </p:blipFill>
            <p:spPr>
              <a:xfrm>
                <a:off x="7466760" y="5178960"/>
                <a:ext cx="1198080" cy="203760"/>
              </a:xfrm>
              <a:prstGeom prst="rect">
                <a:avLst/>
              </a:prstGeom>
            </p:spPr>
          </p:pic>
        </mc:Fallback>
      </mc:AlternateContent>
    </p:spTree>
    <p:extLst>
      <p:ext uri="{BB962C8B-B14F-4D97-AF65-F5344CB8AC3E}">
        <p14:creationId xmlns:p14="http://schemas.microsoft.com/office/powerpoint/2010/main" val="26755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146964" y="1064083"/>
            <a:ext cx="4850072" cy="438574"/>
          </a:xfrm>
          <a:prstGeom prst="rect">
            <a:avLst/>
          </a:prstGeom>
          <a:noFill/>
          <a:ln w="9525">
            <a:noFill/>
            <a:miter lim="800000"/>
            <a:headEnd/>
            <a:tailEnd/>
          </a:ln>
          <a:effectLst/>
        </p:spPr>
        <p:txBody>
          <a:bodyPr wrap="square" lIns="68573" tIns="34286" rIns="68573" bIns="34286" anchor="ctr">
            <a:spAutoFit/>
          </a:bodyPr>
          <a:lstStyle/>
          <a:p>
            <a:pPr algn="ctr" fontAlgn="base">
              <a:spcBef>
                <a:spcPct val="0"/>
              </a:spcBef>
              <a:spcAft>
                <a:spcPct val="0"/>
              </a:spcAft>
            </a:pPr>
            <a:r>
              <a:rPr lang="pt-BR" sz="2400" b="1" dirty="0">
                <a:solidFill>
                  <a:srgbClr val="FFFFFF"/>
                </a:solidFill>
              </a:rPr>
              <a:t>Sant’Anna </a:t>
            </a:r>
            <a:r>
              <a:rPr lang="pt-BR" b="1" dirty="0">
                <a:solidFill>
                  <a:srgbClr val="FFFFFF"/>
                </a:solidFill>
              </a:rPr>
              <a:t>(2020, dados não publicados)</a:t>
            </a:r>
            <a:endParaRPr lang="en-US" sz="2400" b="1" dirty="0">
              <a:solidFill>
                <a:srgbClr val="FFFFFF"/>
              </a:solidFill>
            </a:endParaRPr>
          </a:p>
        </p:txBody>
      </p:sp>
      <p:sp>
        <p:nvSpPr>
          <p:cNvPr id="3" name="Content Placeholder 2">
            <a:extLst>
              <a:ext uri="{FF2B5EF4-FFF2-40B4-BE49-F238E27FC236}">
                <a16:creationId xmlns="" xmlns:a16="http://schemas.microsoft.com/office/drawing/2014/main" id="{3EA6F7EA-B49F-4802-B4FA-F0BD8C89A200}"/>
              </a:ext>
            </a:extLst>
          </p:cNvPr>
          <p:cNvSpPr>
            <a:spLocks noGrp="1"/>
          </p:cNvSpPr>
          <p:nvPr>
            <p:ph idx="1"/>
          </p:nvPr>
        </p:nvSpPr>
        <p:spPr>
          <a:xfrm>
            <a:off x="1414695" y="1298444"/>
            <a:ext cx="5915025" cy="3263504"/>
          </a:xfrm>
        </p:spPr>
        <p:txBody>
          <a:bodyPr>
            <a:normAutofit fontScale="92500" lnSpcReduction="20000"/>
          </a:bodyPr>
          <a:lstStyle/>
          <a:p>
            <a:pPr marL="342900" indent="-342900" algn="just"/>
            <a:r>
              <a:rPr lang="en-US" sz="2400" b="1" dirty="0" err="1">
                <a:cs typeface="Times New Roman" panose="02020603050405020304" pitchFamily="18" charset="0"/>
              </a:rPr>
              <a:t>Snaplage</a:t>
            </a:r>
            <a:r>
              <a:rPr lang="en-US" sz="2400" b="1" dirty="0">
                <a:cs typeface="Times New Roman" panose="02020603050405020304" pitchFamily="18" charset="0"/>
              </a:rPr>
              <a:t>: 35% </a:t>
            </a:r>
            <a:r>
              <a:rPr lang="en-US" sz="2400" b="1" dirty="0" err="1">
                <a:cs typeface="Times New Roman" panose="02020603050405020304" pitchFamily="18" charset="0"/>
              </a:rPr>
              <a:t>umidade</a:t>
            </a:r>
            <a:endParaRPr lang="pt-BR" sz="2400" b="1" dirty="0">
              <a:cs typeface="Times New Roman" panose="02020603050405020304" pitchFamily="18" charset="0"/>
            </a:endParaRPr>
          </a:p>
          <a:p>
            <a:pPr marL="342900" indent="-342900" algn="just"/>
            <a:endParaRPr lang="pt-BR" sz="2400" b="1" dirty="0">
              <a:cs typeface="Times New Roman" panose="02020603050405020304" pitchFamily="18" charset="0"/>
            </a:endParaRPr>
          </a:p>
          <a:p>
            <a:pPr marL="342900" indent="-342900" algn="just"/>
            <a:r>
              <a:rPr lang="pt-BR" sz="2400" b="1" dirty="0">
                <a:cs typeface="Times New Roman" panose="02020603050405020304" pitchFamily="18" charset="0"/>
              </a:rPr>
              <a:t>Tratamentos: 6, 9, 12 e 15mm</a:t>
            </a:r>
          </a:p>
          <a:p>
            <a:pPr marL="342900" indent="-342900" algn="just"/>
            <a:endParaRPr lang="pt-BR" sz="2400" b="1" dirty="0">
              <a:cs typeface="Times New Roman" panose="02020603050405020304" pitchFamily="18" charset="0"/>
            </a:endParaRPr>
          </a:p>
          <a:p>
            <a:pPr marL="342900" indent="-342900" algn="just"/>
            <a:r>
              <a:rPr lang="pt-BR" sz="2400" b="1" dirty="0">
                <a:cs typeface="Times New Roman" panose="02020603050405020304" pitchFamily="18" charset="0"/>
              </a:rPr>
              <a:t>Híbrido AG8690 PRO 3</a:t>
            </a:r>
          </a:p>
          <a:p>
            <a:pPr marL="342900" indent="-342900" algn="just"/>
            <a:endParaRPr lang="pt-BR" sz="2400" b="1" dirty="0">
              <a:cs typeface="Times New Roman" panose="02020603050405020304" pitchFamily="18" charset="0"/>
            </a:endParaRPr>
          </a:p>
          <a:p>
            <a:pPr marL="342900" indent="-342900" algn="just"/>
            <a:r>
              <a:rPr lang="pt-BR" sz="2400" b="1" dirty="0">
                <a:cs typeface="Times New Roman" panose="02020603050405020304" pitchFamily="18" charset="0"/>
              </a:rPr>
              <a:t>New Holland modelo FR 9060 </a:t>
            </a:r>
          </a:p>
          <a:p>
            <a:pPr marL="342900" indent="-342900" algn="just"/>
            <a:endParaRPr lang="pt-BR" sz="2400" b="1" dirty="0">
              <a:cs typeface="Times New Roman" panose="02020603050405020304" pitchFamily="18" charset="0"/>
            </a:endParaRPr>
          </a:p>
          <a:p>
            <a:pPr marL="342900" indent="-342900" algn="just"/>
            <a:r>
              <a:rPr lang="pt-BR" sz="2400" b="1" dirty="0">
                <a:cs typeface="Times New Roman" panose="02020603050405020304" pitchFamily="18" charset="0"/>
              </a:rPr>
              <a:t>Serão utilizados 60 animais raça Nelore</a:t>
            </a:r>
          </a:p>
          <a:p>
            <a:pPr marL="342900" indent="-342900" algn="just"/>
            <a:endParaRPr lang="pt-BR" sz="1800" dirty="0">
              <a:latin typeface="Times New Roman" panose="02020603050405020304" pitchFamily="18" charset="0"/>
              <a:cs typeface="Times New Roman" panose="02020603050405020304" pitchFamily="18" charset="0"/>
            </a:endParaRPr>
          </a:p>
          <a:p>
            <a:endParaRPr lang="en-US" dirty="0"/>
          </a:p>
        </p:txBody>
      </p:sp>
      <p:pic>
        <p:nvPicPr>
          <p:cNvPr id="11" name="Imagem 10">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Cantos Diagonais Arredondados 35">
            <a:extLst>
              <a:ext uri="{FF2B5EF4-FFF2-40B4-BE49-F238E27FC236}">
                <a16:creationId xmlns="" xmlns:a16="http://schemas.microsoft.com/office/drawing/2014/main" id="{70C5885A-4771-4601-9D0A-116ECBFF13E2}"/>
              </a:ext>
            </a:extLst>
          </p:cNvPr>
          <p:cNvSpPr/>
          <p:nvPr/>
        </p:nvSpPr>
        <p:spPr>
          <a:xfrm>
            <a:off x="1143000" y="262225"/>
            <a:ext cx="6858000" cy="801858"/>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pt-BR" sz="1013"/>
          </a:p>
        </p:txBody>
      </p:sp>
      <p:sp>
        <p:nvSpPr>
          <p:cNvPr id="14" name="Rectangle 4"/>
          <p:cNvSpPr>
            <a:spLocks noChangeArrowheads="1"/>
          </p:cNvSpPr>
          <p:nvPr/>
        </p:nvSpPr>
        <p:spPr bwMode="auto">
          <a:xfrm>
            <a:off x="1403648" y="353468"/>
            <a:ext cx="6466762" cy="584765"/>
          </a:xfrm>
          <a:prstGeom prst="rect">
            <a:avLst/>
          </a:prstGeom>
          <a:noFill/>
          <a:ln w="9525">
            <a:noFill/>
            <a:miter lim="800000"/>
            <a:headEnd/>
            <a:tailEnd/>
          </a:ln>
          <a:effectLst/>
        </p:spPr>
        <p:txBody>
          <a:bodyPr wrap="square" lIns="91430" tIns="45715" rIns="91430" bIns="45715" anchor="ctr">
            <a:spAutoFit/>
          </a:bodyPr>
          <a:lstStyle/>
          <a:p>
            <a:pPr algn="ctr" fontAlgn="base">
              <a:spcBef>
                <a:spcPct val="0"/>
              </a:spcBef>
              <a:spcAft>
                <a:spcPct val="0"/>
              </a:spcAft>
            </a:pPr>
            <a:r>
              <a:rPr lang="pt-BR" sz="3200" b="1" dirty="0">
                <a:solidFill>
                  <a:srgbClr val="FFFFFF"/>
                </a:solidFill>
              </a:rPr>
              <a:t>Sant’Anna </a:t>
            </a:r>
            <a:r>
              <a:rPr lang="pt-BR" sz="2400" b="1" dirty="0">
                <a:solidFill>
                  <a:srgbClr val="FFFFFF"/>
                </a:solidFill>
              </a:rPr>
              <a:t>(2020, dados não publicados)</a:t>
            </a:r>
            <a:endParaRPr lang="en-US" sz="3200" b="1" dirty="0">
              <a:solidFill>
                <a:srgbClr val="FFFFFF"/>
              </a:solidFill>
            </a:endParaRPr>
          </a:p>
        </p:txBody>
      </p:sp>
    </p:spTree>
    <p:extLst>
      <p:ext uri="{BB962C8B-B14F-4D97-AF65-F5344CB8AC3E}">
        <p14:creationId xmlns:p14="http://schemas.microsoft.com/office/powerpoint/2010/main" val="402397110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 xmlns:a16="http://schemas.microsoft.com/office/drawing/2014/main" id="{84595D70-8503-496A-825C-FB66A90ECCDA}"/>
              </a:ext>
            </a:extLst>
          </p:cNvPr>
          <p:cNvGraphicFramePr>
            <a:graphicFrameLocks/>
          </p:cNvGraphicFramePr>
          <p:nvPr>
            <p:extLst>
              <p:ext uri="{D42A27DB-BD31-4B8C-83A1-F6EECF244321}">
                <p14:modId xmlns:p14="http://schemas.microsoft.com/office/powerpoint/2010/main" val="3776177784"/>
              </p:ext>
            </p:extLst>
          </p:nvPr>
        </p:nvGraphicFramePr>
        <p:xfrm>
          <a:off x="1043608" y="1202655"/>
          <a:ext cx="6912768" cy="4267527"/>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Agrupar 9">
            <a:extLst>
              <a:ext uri="{FF2B5EF4-FFF2-40B4-BE49-F238E27FC236}">
                <a16:creationId xmlns="" xmlns:a16="http://schemas.microsoft.com/office/drawing/2014/main" id="{7A9C2EBC-2368-40AE-9078-4D7D03F794FA}"/>
              </a:ext>
            </a:extLst>
          </p:cNvPr>
          <p:cNvGrpSpPr/>
          <p:nvPr/>
        </p:nvGrpSpPr>
        <p:grpSpPr>
          <a:xfrm>
            <a:off x="1911986" y="379073"/>
            <a:ext cx="5143500" cy="601394"/>
            <a:chOff x="1406769" y="225084"/>
            <a:chExt cx="9144000" cy="1069144"/>
          </a:xfrm>
        </p:grpSpPr>
        <p:sp>
          <p:nvSpPr>
            <p:cNvPr id="7" name="Retângulo: Cantos Diagonais Arredondados 10">
              <a:extLst>
                <a:ext uri="{FF2B5EF4-FFF2-40B4-BE49-F238E27FC236}">
                  <a16:creationId xmlns="" xmlns:a16="http://schemas.microsoft.com/office/drawing/2014/main" id="{DC02F0B8-DB18-4540-B628-95BCA261E2F9}"/>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pt-BR" sz="760"/>
            </a:p>
          </p:txBody>
        </p:sp>
        <p:sp>
          <p:nvSpPr>
            <p:cNvPr id="10" name="CaixaDeTexto 13">
              <a:extLst>
                <a:ext uri="{FF2B5EF4-FFF2-40B4-BE49-F238E27FC236}">
                  <a16:creationId xmlns="" xmlns:a16="http://schemas.microsoft.com/office/drawing/2014/main" id="{1E76DB27-5107-4F41-9C16-AF045F151795}"/>
                </a:ext>
              </a:extLst>
            </p:cNvPr>
            <p:cNvSpPr txBox="1"/>
            <p:nvPr/>
          </p:nvSpPr>
          <p:spPr>
            <a:xfrm>
              <a:off x="1674054" y="301612"/>
              <a:ext cx="8679767" cy="820737"/>
            </a:xfrm>
            <a:prstGeom prst="rect">
              <a:avLst/>
            </a:prstGeom>
            <a:noFill/>
          </p:spPr>
          <p:txBody>
            <a:bodyPr wrap="square" rtlCol="0">
              <a:spAutoFit/>
            </a:bodyPr>
            <a:lstStyle/>
            <a:p>
              <a:pPr algn="ctr"/>
              <a:r>
                <a:rPr lang="pt-BR" sz="2400" b="1" dirty="0" smtClean="0">
                  <a:solidFill>
                    <a:schemeClr val="bg1"/>
                  </a:solidFill>
                </a:rPr>
                <a:t>Composição Morfológica</a:t>
              </a:r>
              <a:endParaRPr lang="pt-BR" sz="2400" b="1" dirty="0">
                <a:solidFill>
                  <a:schemeClr val="bg1"/>
                </a:solidFill>
              </a:endParaRPr>
            </a:p>
          </p:txBody>
        </p:sp>
      </p:grpSp>
      <p:sp>
        <p:nvSpPr>
          <p:cNvPr id="2" name="CaixaDeTexto 5">
            <a:extLst>
              <a:ext uri="{FF2B5EF4-FFF2-40B4-BE49-F238E27FC236}">
                <a16:creationId xmlns="" xmlns:a16="http://schemas.microsoft.com/office/drawing/2014/main" id="{150AE1EE-BF75-42BB-BEEF-089D4F5973C3}"/>
              </a:ext>
            </a:extLst>
          </p:cNvPr>
          <p:cNvSpPr txBox="1"/>
          <p:nvPr/>
        </p:nvSpPr>
        <p:spPr>
          <a:xfrm>
            <a:off x="5076056" y="5589240"/>
            <a:ext cx="3456384" cy="300082"/>
          </a:xfrm>
          <a:prstGeom prst="rect">
            <a:avLst/>
          </a:prstGeom>
          <a:noFill/>
        </p:spPr>
        <p:txBody>
          <a:bodyPr wrap="square" rtlCol="0">
            <a:spAutoFit/>
          </a:bodyPr>
          <a:lstStyle/>
          <a:p>
            <a:r>
              <a:rPr lang="pt-BR" sz="1350" b="1" dirty="0"/>
              <a:t>Sant’Anna </a:t>
            </a:r>
            <a:r>
              <a:rPr lang="en-US" sz="1350" b="1" dirty="0"/>
              <a:t>(2020 dados </a:t>
            </a:r>
            <a:r>
              <a:rPr lang="en-US" sz="1350" b="1" dirty="0" err="1"/>
              <a:t>não</a:t>
            </a:r>
            <a:r>
              <a:rPr lang="en-US" sz="1350" b="1" dirty="0"/>
              <a:t> </a:t>
            </a:r>
            <a:r>
              <a:rPr lang="en-US" sz="1350" b="1" dirty="0" err="1"/>
              <a:t>publicados</a:t>
            </a:r>
            <a:r>
              <a:rPr lang="en-US" sz="1350" b="1" dirty="0"/>
              <a:t>)</a:t>
            </a:r>
            <a:endParaRPr lang="pt-BR" sz="1350" b="1" dirty="0"/>
          </a:p>
        </p:txBody>
      </p:sp>
      <p:pic>
        <p:nvPicPr>
          <p:cNvPr id="12" name="Imagem 11">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www.zootecnia.esalq.usp.br/sites/default/files/styles/noticia_largura_150/public/labnussiolog.jpg?itok=aF5hjhV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3051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5">
            <a:extLst>
              <a:ext uri="{FF2B5EF4-FFF2-40B4-BE49-F238E27FC236}">
                <a16:creationId xmlns="" xmlns:a16="http://schemas.microsoft.com/office/drawing/2014/main" id="{E84B15F5-3113-4043-A66B-13DB24D6D73E}"/>
              </a:ext>
            </a:extLst>
          </p:cNvPr>
          <p:cNvSpPr txBox="1"/>
          <p:nvPr/>
        </p:nvSpPr>
        <p:spPr>
          <a:xfrm>
            <a:off x="4716016" y="5157192"/>
            <a:ext cx="3528392" cy="300082"/>
          </a:xfrm>
          <a:prstGeom prst="rect">
            <a:avLst/>
          </a:prstGeom>
          <a:noFill/>
        </p:spPr>
        <p:txBody>
          <a:bodyPr wrap="square" rtlCol="0">
            <a:spAutoFit/>
          </a:bodyPr>
          <a:lstStyle/>
          <a:p>
            <a:r>
              <a:rPr lang="pt-BR" sz="1350" b="1" dirty="0"/>
              <a:t>Sant’Anna </a:t>
            </a:r>
            <a:r>
              <a:rPr lang="en-US" sz="1350" b="1" dirty="0"/>
              <a:t>(2020 dados </a:t>
            </a:r>
            <a:r>
              <a:rPr lang="en-US" sz="1350" b="1" dirty="0" err="1"/>
              <a:t>não</a:t>
            </a:r>
            <a:r>
              <a:rPr lang="en-US" sz="1350" b="1" dirty="0"/>
              <a:t> </a:t>
            </a:r>
            <a:r>
              <a:rPr lang="en-US" sz="1350" b="1" dirty="0" err="1"/>
              <a:t>publicados</a:t>
            </a:r>
            <a:r>
              <a:rPr lang="en-US" sz="1350" b="1" dirty="0"/>
              <a:t>)</a:t>
            </a:r>
            <a:endParaRPr lang="pt-BR" sz="1350" b="1" dirty="0"/>
          </a:p>
        </p:txBody>
      </p:sp>
      <p:grpSp>
        <p:nvGrpSpPr>
          <p:cNvPr id="11" name="Agrupar 9">
            <a:extLst>
              <a:ext uri="{FF2B5EF4-FFF2-40B4-BE49-F238E27FC236}">
                <a16:creationId xmlns="" xmlns:a16="http://schemas.microsoft.com/office/drawing/2014/main" id="{7A9C2EBC-2368-40AE-9078-4D7D03F794FA}"/>
              </a:ext>
            </a:extLst>
          </p:cNvPr>
          <p:cNvGrpSpPr/>
          <p:nvPr/>
        </p:nvGrpSpPr>
        <p:grpSpPr>
          <a:xfrm>
            <a:off x="1911986" y="379073"/>
            <a:ext cx="5143500" cy="601394"/>
            <a:chOff x="1406769" y="225084"/>
            <a:chExt cx="9144000" cy="1069144"/>
          </a:xfrm>
        </p:grpSpPr>
        <p:sp>
          <p:nvSpPr>
            <p:cNvPr id="12" name="Retângulo: Cantos Diagonais Arredondados 10">
              <a:extLst>
                <a:ext uri="{FF2B5EF4-FFF2-40B4-BE49-F238E27FC236}">
                  <a16:creationId xmlns="" xmlns:a16="http://schemas.microsoft.com/office/drawing/2014/main" id="{DC02F0B8-DB18-4540-B628-95BCA261E2F9}"/>
                </a:ext>
              </a:extLst>
            </p:cNvPr>
            <p:cNvSpPr/>
            <p:nvPr/>
          </p:nvSpPr>
          <p:spPr>
            <a:xfrm>
              <a:off x="1406769" y="225084"/>
              <a:ext cx="9144000" cy="1069144"/>
            </a:xfrm>
            <a:prstGeom prst="round2DiagRect">
              <a:avLst/>
            </a:prstGeom>
            <a:gradFill flip="none" rotWithShape="1">
              <a:gsLst>
                <a:gs pos="0">
                  <a:schemeClr val="accent6">
                    <a:lumMod val="89000"/>
                  </a:schemeClr>
                </a:gs>
                <a:gs pos="34000">
                  <a:schemeClr val="accent6">
                    <a:lumMod val="89000"/>
                  </a:schemeClr>
                </a:gs>
                <a:gs pos="67000">
                  <a:schemeClr val="accent6">
                    <a:lumMod val="75000"/>
                  </a:schemeClr>
                </a:gs>
                <a:gs pos="97000">
                  <a:schemeClr val="accent6">
                    <a:lumMod val="70000"/>
                  </a:schemeClr>
                </a:gs>
              </a:gsLst>
              <a:path path="circle">
                <a:fillToRect l="50000" t="50000" r="50000" b="50000"/>
              </a:path>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pt-BR" sz="760"/>
            </a:p>
          </p:txBody>
        </p:sp>
        <p:sp>
          <p:nvSpPr>
            <p:cNvPr id="13" name="CaixaDeTexto 13">
              <a:extLst>
                <a:ext uri="{FF2B5EF4-FFF2-40B4-BE49-F238E27FC236}">
                  <a16:creationId xmlns="" xmlns:a16="http://schemas.microsoft.com/office/drawing/2014/main" id="{1E76DB27-5107-4F41-9C16-AF045F151795}"/>
                </a:ext>
              </a:extLst>
            </p:cNvPr>
            <p:cNvSpPr txBox="1"/>
            <p:nvPr/>
          </p:nvSpPr>
          <p:spPr>
            <a:xfrm>
              <a:off x="1674054" y="301612"/>
              <a:ext cx="8679767" cy="820737"/>
            </a:xfrm>
            <a:prstGeom prst="rect">
              <a:avLst/>
            </a:prstGeom>
            <a:noFill/>
          </p:spPr>
          <p:txBody>
            <a:bodyPr wrap="square" rtlCol="0">
              <a:spAutoFit/>
            </a:bodyPr>
            <a:lstStyle/>
            <a:p>
              <a:pPr algn="ctr"/>
              <a:r>
                <a:rPr lang="pt-BR" sz="2400" b="1" dirty="0" err="1" smtClean="0">
                  <a:solidFill>
                    <a:schemeClr val="bg1"/>
                  </a:solidFill>
                </a:rPr>
                <a:t>Snaplage</a:t>
              </a:r>
              <a:r>
                <a:rPr lang="pt-BR" sz="2400" b="1" dirty="0" smtClean="0">
                  <a:solidFill>
                    <a:schemeClr val="bg1"/>
                  </a:solidFill>
                </a:rPr>
                <a:t> – teor de MS (t0)</a:t>
              </a:r>
              <a:endParaRPr lang="pt-BR" sz="2400" b="1" dirty="0">
                <a:solidFill>
                  <a:schemeClr val="bg1"/>
                </a:solidFill>
              </a:endParaRPr>
            </a:p>
          </p:txBody>
        </p:sp>
      </p:grpSp>
      <p:pic>
        <p:nvPicPr>
          <p:cNvPr id="14" name="Imagem 13">
            <a:extLst>
              <a:ext uri="{FF2B5EF4-FFF2-40B4-BE49-F238E27FC236}">
                <a16:creationId xmlns:a16="http://schemas.microsoft.com/office/drawing/2014/main" xmlns="" xmlns:lc="http://schemas.openxmlformats.org/drawingml/2006/lockedCanvas" id="{DC06F48B-3E76-4C1F-8A4D-A2DBE50B9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6884"/>
            <a:ext cx="721767" cy="104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www.zootecnia.esalq.usp.br/sites/default/files/styles/noticia_largura_150/public/labnussiolog.jpg?itok=aF5hjhV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201" y="116632"/>
            <a:ext cx="880286" cy="8216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Chart 1">
            <a:extLst>
              <a:ext uri="{FF2B5EF4-FFF2-40B4-BE49-F238E27FC236}">
                <a16:creationId xmlns="" xmlns:a16="http://schemas.microsoft.com/office/drawing/2014/main" id="{E362805C-7CD8-4173-86FB-B6AECE79FEBD}"/>
              </a:ext>
            </a:extLst>
          </p:cNvPr>
          <p:cNvGraphicFramePr>
            <a:graphicFrameLocks/>
          </p:cNvGraphicFramePr>
          <p:nvPr>
            <p:extLst>
              <p:ext uri="{D42A27DB-BD31-4B8C-83A1-F6EECF244321}">
                <p14:modId xmlns:p14="http://schemas.microsoft.com/office/powerpoint/2010/main" val="2246394735"/>
              </p:ext>
            </p:extLst>
          </p:nvPr>
        </p:nvGraphicFramePr>
        <p:xfrm>
          <a:off x="971600" y="1340768"/>
          <a:ext cx="7056784" cy="38164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986949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6425</TotalTime>
  <Words>4012</Words>
  <Application>Microsoft Office PowerPoint</Application>
  <PresentationFormat>Apresentação na tela (4:3)</PresentationFormat>
  <Paragraphs>1001</Paragraphs>
  <Slides>112</Slides>
  <Notes>57</Notes>
  <HiddenSlides>0</HiddenSlides>
  <MMClips>1</MMClips>
  <ScaleCrop>false</ScaleCrop>
  <HeadingPairs>
    <vt:vector size="8" baseType="variant">
      <vt:variant>
        <vt:lpstr>Fontes usadas</vt:lpstr>
      </vt:variant>
      <vt:variant>
        <vt:i4>7</vt:i4>
      </vt:variant>
      <vt:variant>
        <vt:lpstr>Tema</vt:lpstr>
      </vt:variant>
      <vt:variant>
        <vt:i4>2</vt:i4>
      </vt:variant>
      <vt:variant>
        <vt:lpstr>Servidores OLE inseridos</vt:lpstr>
      </vt:variant>
      <vt:variant>
        <vt:i4>1</vt:i4>
      </vt:variant>
      <vt:variant>
        <vt:lpstr>Títulos de slides</vt:lpstr>
      </vt:variant>
      <vt:variant>
        <vt:i4>112</vt:i4>
      </vt:variant>
    </vt:vector>
  </HeadingPairs>
  <TitlesOfParts>
    <vt:vector size="122" baseType="lpstr">
      <vt:lpstr>Arial</vt:lpstr>
      <vt:lpstr>Arial </vt:lpstr>
      <vt:lpstr>Calibri</vt:lpstr>
      <vt:lpstr>Calibri Light</vt:lpstr>
      <vt:lpstr>Comic Sans MS</vt:lpstr>
      <vt:lpstr>Georgia</vt:lpstr>
      <vt:lpstr>Times New Roman</vt:lpstr>
      <vt:lpstr>Tema do Office</vt:lpstr>
      <vt:lpstr>3_Tema do Office</vt:lpstr>
      <vt:lpstr>Planilha</vt:lpstr>
      <vt:lpstr>Apresentação do PowerPoint</vt:lpstr>
      <vt:lpstr>Equipe de Qualidade e  Conservação de Forragens</vt:lpstr>
      <vt:lpstr>Apresentação do PowerPoint</vt:lpstr>
      <vt:lpstr>Apresentação do PowerPoint</vt:lpstr>
      <vt:lpstr>Apresentação do PowerPoint</vt:lpstr>
      <vt:lpstr>Apresentação do PowerPoint</vt:lpstr>
      <vt:lpstr>Apresentação do PowerPoint</vt:lpstr>
      <vt:lpstr>Grão Úmido vs Reconstituído  Tempo de armazenamento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Silagem de grãos úmidos ou reidratados</vt:lpstr>
      <vt:lpstr>Silagem de grãos úmidos ou reidratados</vt:lpstr>
      <vt:lpstr>Desempenho de Gado de Corte- SGU, SGR e grãos secos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Aditivos</vt:lpstr>
      <vt:lpstr>Apresentação do PowerPoint</vt:lpstr>
      <vt:lpstr> Estabilidade aeróbia:  Dose ótima de bactérias heteroláticas</vt:lpstr>
      <vt:lpstr>Apresentação do PowerPoint</vt:lpstr>
      <vt:lpstr> Estabilidade aeróbia:  Dose ótima para aditivos químicos </vt:lpstr>
      <vt:lpstr>Processamento</vt:lpstr>
      <vt:lpstr>Tamanho de partículas dos grãos</vt:lpstr>
      <vt:lpstr>Apresentação do PowerPoint</vt:lpstr>
      <vt:lpstr>Tipo de endosperma</vt:lpstr>
      <vt:lpstr>Ponto de colheita vs processamento</vt:lpstr>
      <vt:lpstr>Kernel processing score - KPS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Hipótese</vt:lpstr>
      <vt:lpstr>Hipótese</vt:lpstr>
      <vt:lpstr>Apresentação do PowerPoint</vt:lpstr>
      <vt:lpstr>Apresentação do PowerPoint</vt:lpstr>
      <vt:lpstr>Apresentação do PowerPoint</vt:lpstr>
      <vt:lpstr>Apresentação do PowerPoint</vt:lpstr>
      <vt:lpstr>Apresentação do PowerPoint</vt:lpstr>
      <vt:lpstr>Apresentação do PowerPoint</vt:lpstr>
      <vt:lpstr>Experimento - Desempenho</vt:lpstr>
      <vt:lpstr>Apresentação do PowerPoint</vt:lpstr>
      <vt:lpstr>Experimento - Desempenho</vt:lpstr>
      <vt:lpstr>Experimento - Desempenho</vt:lpstr>
      <vt:lpstr>Experimento - Desempenho</vt:lpstr>
      <vt:lpstr>Experimento - Desempenho</vt:lpstr>
      <vt:lpstr>Experimento - Desempenho</vt:lpstr>
      <vt:lpstr>Experimento - Desempenho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MONSTHER</dc:creator>
  <cp:lastModifiedBy>Nussio</cp:lastModifiedBy>
  <cp:revision>195</cp:revision>
  <dcterms:created xsi:type="dcterms:W3CDTF">2020-09-11T19:18:09Z</dcterms:created>
  <dcterms:modified xsi:type="dcterms:W3CDTF">2021-11-29T19:05:21Z</dcterms:modified>
</cp:coreProperties>
</file>