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4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image" Target="../media/image4.emf"/><Relationship Id="rId6" Type="http://schemas.openxmlformats.org/officeDocument/2006/relationships/image" Target="../media/image21.emf"/><Relationship Id="rId5" Type="http://schemas.openxmlformats.org/officeDocument/2006/relationships/image" Target="../media/image5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iqueira@lac.usp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4.emf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7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bfun.org/ATA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3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5.emf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0.emf"/><Relationship Id="rId4" Type="http://schemas.openxmlformats.org/officeDocument/2006/relationships/image" Target="../media/image4.e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Matemática Aplicada à Engenharia de Sistemas-PTC </a:t>
            </a:r>
            <a:r>
              <a:rPr lang="pt-BR" sz="3600">
                <a:solidFill>
                  <a:schemeClr val="bg1"/>
                </a:solidFill>
                <a:latin typeface="Arial Black" panose="020B0A04020102020204" pitchFamily="34" charset="0"/>
              </a:rPr>
              <a:t>5007 (13/08/2020</a:t>
            </a:r>
            <a:r>
              <a:rPr lang="pt-BR" sz="3600" dirty="0">
                <a:solidFill>
                  <a:schemeClr val="bg1"/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>
              <a:solidFill>
                <a:srgbClr val="000000"/>
              </a:solidFill>
            </a:endParaRPr>
          </a:p>
          <a:p>
            <a:r>
              <a:rPr lang="pt-BR" dirty="0">
                <a:solidFill>
                  <a:srgbClr val="000000"/>
                </a:solidFill>
              </a:rPr>
              <a:t>José Roberto Castilho Piqueira</a:t>
            </a:r>
          </a:p>
          <a:p>
            <a:r>
              <a:rPr lang="pt-BR" dirty="0">
                <a:solidFill>
                  <a:srgbClr val="000000"/>
                </a:solidFill>
              </a:rPr>
              <a:t>(</a:t>
            </a:r>
            <a:r>
              <a:rPr lang="pt-BR" dirty="0">
                <a:solidFill>
                  <a:srgbClr val="000000"/>
                </a:solidFill>
                <a:hlinkClick r:id="rId2"/>
              </a:rPr>
              <a:t>piqueira@lac.usp.br</a:t>
            </a:r>
            <a:r>
              <a:rPr lang="pt-BR" dirty="0">
                <a:solidFill>
                  <a:srgbClr val="000000"/>
                </a:solidFill>
              </a:rPr>
              <a:t>)</a:t>
            </a:r>
          </a:p>
          <a:p>
            <a:r>
              <a:rPr lang="pt-BR" dirty="0">
                <a:solidFill>
                  <a:srgbClr val="000000"/>
                </a:solidFill>
              </a:rPr>
              <a:t>Osvaldo Guimarães</a:t>
            </a:r>
          </a:p>
          <a:p>
            <a:r>
              <a:rPr lang="pt-BR" dirty="0">
                <a:solidFill>
                  <a:srgbClr val="000000"/>
                </a:solidFill>
              </a:rPr>
              <a:t>osvaldo.guimaraes@usp.br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20" t="3388" r="6021" b="35187"/>
          <a:stretch/>
        </p:blipFill>
        <p:spPr>
          <a:xfrm>
            <a:off x="472384" y="673700"/>
            <a:ext cx="10570595" cy="604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9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898" y="294260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Problema 14 </a:t>
            </a:r>
            <a:r>
              <a:rPr lang="mr-IN">
                <a:solidFill>
                  <a:srgbClr val="000000"/>
                </a:solidFill>
              </a:rPr>
              <a:t>–</a:t>
            </a:r>
            <a:r>
              <a:rPr lang="en-US">
                <a:solidFill>
                  <a:srgbClr val="000000"/>
                </a:solidFill>
              </a:rPr>
              <a:t> BVP não linear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10688"/>
              </p:ext>
            </p:extLst>
          </p:nvPr>
        </p:nvGraphicFramePr>
        <p:xfrm>
          <a:off x="394983" y="821800"/>
          <a:ext cx="2648419" cy="55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3" imgW="1270000" imgH="266700" progId="Equation.DSMT4">
                  <p:embed/>
                </p:oleObj>
              </mc:Choice>
              <mc:Fallback>
                <p:oleObj name="Equation" r:id="rId3" imgW="1270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4983" y="821800"/>
                        <a:ext cx="2648419" cy="55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05" t="3535" r="5487" b="35132"/>
          <a:stretch/>
        </p:blipFill>
        <p:spPr>
          <a:xfrm>
            <a:off x="1442720" y="1605279"/>
            <a:ext cx="8351520" cy="4603901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5398"/>
              </p:ext>
            </p:extLst>
          </p:nvPr>
        </p:nvGraphicFramePr>
        <p:xfrm>
          <a:off x="7444739" y="883920"/>
          <a:ext cx="1983545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685800" imgH="165100" progId="Equation.DSMT4">
                  <p:embed/>
                </p:oleObj>
              </mc:Choice>
              <mc:Fallback>
                <p:oleObj name="Equation" r:id="rId6" imgW="6858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44739" y="883920"/>
                        <a:ext cx="1983545" cy="477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0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4800" y="670560"/>
            <a:ext cx="2930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Programa 15 - Autovalores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069264"/>
              </p:ext>
            </p:extLst>
          </p:nvPr>
        </p:nvGraphicFramePr>
        <p:xfrm>
          <a:off x="592138" y="1391285"/>
          <a:ext cx="30464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3" imgW="1460500" imgH="266700" progId="Equation.DSMT4">
                  <p:embed/>
                </p:oleObj>
              </mc:Choice>
              <mc:Fallback>
                <p:oleObj name="Equation" r:id="rId3" imgW="14605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2138" y="1391285"/>
                        <a:ext cx="3046412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14146"/>
              </p:ext>
            </p:extLst>
          </p:nvPr>
        </p:nvGraphicFramePr>
        <p:xfrm>
          <a:off x="375920" y="2210435"/>
          <a:ext cx="58547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5" imgW="2806700" imgH="1358900" progId="Equation.DSMT4">
                  <p:embed/>
                </p:oleObj>
              </mc:Choice>
              <mc:Fallback>
                <p:oleObj name="Equation" r:id="rId5" imgW="2806700" imgH="1358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5920" y="2210435"/>
                        <a:ext cx="5854700" cy="284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440" y="5174250"/>
            <a:ext cx="3698240" cy="1317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480" y="1541780"/>
            <a:ext cx="7213600" cy="16002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008823"/>
              </p:ext>
            </p:extLst>
          </p:nvPr>
        </p:nvGraphicFramePr>
        <p:xfrm>
          <a:off x="6645910" y="4298950"/>
          <a:ext cx="2575220" cy="1299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9" imgW="1409700" imgH="711200" progId="Equation.DSMT4">
                  <p:embed/>
                </p:oleObj>
              </mc:Choice>
              <mc:Fallback>
                <p:oleObj name="Equation" r:id="rId9" imgW="1409700" imgH="71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45910" y="4298950"/>
                        <a:ext cx="2575220" cy="12992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89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811" t="4148" r="6565" b="21185"/>
          <a:stretch/>
        </p:blipFill>
        <p:spPr>
          <a:xfrm>
            <a:off x="2184400" y="304800"/>
            <a:ext cx="6370319" cy="64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424377"/>
              </p:ext>
            </p:extLst>
          </p:nvPr>
        </p:nvGraphicFramePr>
        <p:xfrm>
          <a:off x="636588" y="1658938"/>
          <a:ext cx="6745287" cy="344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Equation" r:id="rId3" imgW="2286000" imgH="1168400" progId="Equation.DSMT4">
                  <p:embed/>
                </p:oleObj>
              </mc:Choice>
              <mc:Fallback>
                <p:oleObj name="Equation" r:id="rId3" imgW="2286000" imgH="116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588" y="1658938"/>
                        <a:ext cx="6745287" cy="3449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800" y="419100"/>
            <a:ext cx="567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00"/>
                </a:solidFill>
              </a:rPr>
              <a:t>Método das linhas (MOL)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701467"/>
              </p:ext>
            </p:extLst>
          </p:nvPr>
        </p:nvGraphicFramePr>
        <p:xfrm>
          <a:off x="6603999" y="1244600"/>
          <a:ext cx="4726517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Equation" r:id="rId5" imgW="1955800" imgH="533400" progId="Equation.DSMT4">
                  <p:embed/>
                </p:oleObj>
              </mc:Choice>
              <mc:Fallback>
                <p:oleObj name="Equation" r:id="rId5" imgW="1955800" imgH="533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03999" y="1244600"/>
                        <a:ext cx="4726517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785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0"/>
            <a:ext cx="11925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25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0"/>
            <a:ext cx="8782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2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762000"/>
            <a:ext cx="711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7300" y="457200"/>
            <a:ext cx="62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Erro</a:t>
            </a:r>
          </a:p>
        </p:txBody>
      </p:sp>
    </p:spTree>
    <p:extLst>
      <p:ext uri="{BB962C8B-B14F-4D97-AF65-F5344CB8AC3E}">
        <p14:creationId xmlns:p14="http://schemas.microsoft.com/office/powerpoint/2010/main" val="33402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2" y="278773"/>
            <a:ext cx="2896388" cy="4108991"/>
          </a:xfrm>
          <a:prstGeom prst="rect">
            <a:avLst/>
          </a:prstGeom>
        </p:spPr>
      </p:pic>
      <p:sp>
        <p:nvSpPr>
          <p:cNvPr id="3" name="TextBox 2">
            <a:hlinkClick r:id="rId3"/>
          </p:cNvPr>
          <p:cNvSpPr txBox="1"/>
          <p:nvPr/>
        </p:nvSpPr>
        <p:spPr>
          <a:xfrm>
            <a:off x="139393" y="4909496"/>
            <a:ext cx="4086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Approximation theory and approximation practice</a:t>
            </a:r>
          </a:p>
          <a:p>
            <a:r>
              <a:rPr lang="en-US" sz="1400">
                <a:solidFill>
                  <a:srgbClr val="000000"/>
                </a:solidFill>
                <a:hlinkClick r:id="rId3"/>
              </a:rPr>
              <a:t>http://www.chebfun.org/ATAP/</a:t>
            </a:r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316" y="356209"/>
            <a:ext cx="2907364" cy="4085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25176" y="1812022"/>
            <a:ext cx="394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Capítulos 5, 6 e 7</a:t>
            </a:r>
          </a:p>
          <a:p>
            <a:r>
              <a:rPr lang="en-US">
                <a:solidFill>
                  <a:srgbClr val="000000"/>
                </a:solidFill>
              </a:rPr>
              <a:t>Chebyshev differentiation matrices</a:t>
            </a:r>
          </a:p>
        </p:txBody>
      </p:sp>
    </p:spTree>
    <p:extLst>
      <p:ext uri="{BB962C8B-B14F-4D97-AF65-F5344CB8AC3E}">
        <p14:creationId xmlns:p14="http://schemas.microsoft.com/office/powerpoint/2010/main" val="19201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7091" y="456877"/>
            <a:ext cx="90140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>
                <a:solidFill>
                  <a:srgbClr val="000000"/>
                </a:solidFill>
              </a:rPr>
              <a:t>... por melhor que seja o instrumento de medição de que disponhamos, dada uma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função contínua arbitrária no intervalo [a, b], existe um polinômio que consegue confundir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nosso instrumento, o qual não vai poder distinguir entre esse polinômio e a função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inicialmente introduzida. Como a avaliação numérica de um polinômio exige apenas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operações algébricas (soma, multiplicação), facilmente processadas em um computador, este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resultado parece indicar um caminho insuperável para a construção de algoritmos de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aproximação.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MOURA, C. A. D. (2002). Análise Funcional para aplicações - Posologia. Rio de Janeiro:</a:t>
            </a:r>
          </a:p>
          <a:p>
            <a:pPr algn="just"/>
            <a:r>
              <a:rPr lang="en-US" sz="1600">
                <a:solidFill>
                  <a:srgbClr val="000000"/>
                </a:solidFill>
              </a:rPr>
              <a:t>Ciência Moderna, 217 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753" y="3011761"/>
            <a:ext cx="9986257" cy="31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31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3" y="302004"/>
            <a:ext cx="3252491" cy="181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450" y="449129"/>
            <a:ext cx="2379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Algoritmo de Remez (1934)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0210" y="286517"/>
            <a:ext cx="28156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Interpolação de Lagrange</a:t>
            </a:r>
          </a:p>
          <a:p>
            <a:r>
              <a:rPr lang="en-US" sz="1200">
                <a:solidFill>
                  <a:srgbClr val="000000"/>
                </a:solidFill>
              </a:rPr>
              <a:t>Função polyfit no Matlab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129158"/>
              </p:ext>
            </p:extLst>
          </p:nvPr>
        </p:nvGraphicFramePr>
        <p:xfrm>
          <a:off x="7619613" y="948052"/>
          <a:ext cx="23796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4" imgW="1193800" imgH="457200" progId="Equation.DSMT4">
                  <p:embed/>
                </p:oleObj>
              </mc:Choice>
              <mc:Fallback>
                <p:oleObj name="Equation" r:id="rId4" imgW="119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19613" y="948052"/>
                        <a:ext cx="2379663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684501"/>
              </p:ext>
            </p:extLst>
          </p:nvPr>
        </p:nvGraphicFramePr>
        <p:xfrm>
          <a:off x="5173188" y="992285"/>
          <a:ext cx="1695761" cy="96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6" imgW="1270000" imgH="723900" progId="Equation.DSMT4">
                  <p:embed/>
                </p:oleObj>
              </mc:Choice>
              <mc:Fallback>
                <p:oleObj name="Equation" r:id="rId6" imgW="12700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73188" y="992285"/>
                        <a:ext cx="1695761" cy="96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673" y="2416029"/>
            <a:ext cx="6438932" cy="43596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697" y="6611779"/>
            <a:ext cx="85881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By User:Glosser.ca - Self-made, based on Image:Lagrangepolys.png, CC BY-SA 3.0, https://commons.wikimedia.org/w/index.php?curid=5538041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43235" y="1974639"/>
            <a:ext cx="3755679" cy="442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4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0" y="2033237"/>
            <a:ext cx="5093780" cy="42662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18550"/>
              </p:ext>
            </p:extLst>
          </p:nvPr>
        </p:nvGraphicFramePr>
        <p:xfrm>
          <a:off x="5314623" y="2910711"/>
          <a:ext cx="3579812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4" imgW="2159000" imgH="419100" progId="Equation.DSMT4">
                  <p:embed/>
                </p:oleObj>
              </mc:Choice>
              <mc:Fallback>
                <p:oleObj name="Equation" r:id="rId4" imgW="2159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4623" y="2910711"/>
                        <a:ext cx="3579812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985014"/>
              </p:ext>
            </p:extLst>
          </p:nvPr>
        </p:nvGraphicFramePr>
        <p:xfrm>
          <a:off x="9231383" y="2816614"/>
          <a:ext cx="18954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Equation" r:id="rId6" imgW="1143000" imgH="419100" progId="Equation.DSMT4">
                  <p:embed/>
                </p:oleObj>
              </mc:Choice>
              <mc:Fallback>
                <p:oleObj name="Equation" r:id="rId6" imgW="11430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31383" y="2816614"/>
                        <a:ext cx="1895475" cy="695325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086061"/>
              </p:ext>
            </p:extLst>
          </p:nvPr>
        </p:nvGraphicFramePr>
        <p:xfrm>
          <a:off x="5713570" y="4019820"/>
          <a:ext cx="4316413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8" imgW="2603500" imgH="901700" progId="Equation.DSMT4">
                  <p:embed/>
                </p:oleObj>
              </mc:Choice>
              <mc:Fallback>
                <p:oleObj name="Equation" r:id="rId8" imgW="26035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13570" y="4019820"/>
                        <a:ext cx="4316413" cy="1495425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3731" y="6156228"/>
            <a:ext cx="890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rgbClr val="000000"/>
                </a:solidFill>
              </a:rPr>
              <a:t>J.-P. Berrut and L. N. Trefethen, “Barycentric Lagrange Interpolation,” </a:t>
            </a:r>
            <a:r>
              <a:rPr lang="pt-BR" sz="1400" i="1">
                <a:solidFill>
                  <a:srgbClr val="000000"/>
                </a:solidFill>
              </a:rPr>
              <a:t>SIAM Rev.</a:t>
            </a:r>
            <a:r>
              <a:rPr lang="pt-BR" sz="1400">
                <a:solidFill>
                  <a:srgbClr val="000000"/>
                </a:solidFill>
              </a:rPr>
              <a:t>, vol. 46, no. 3, pp. 501–517, 2004.</a:t>
            </a:r>
            <a:r>
              <a:rPr lang="en-US" sz="1400">
                <a:solidFill>
                  <a:srgbClr val="000000"/>
                </a:solidFill>
                <a:effectLst/>
              </a:rPr>
              <a:t> 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7634" y="340717"/>
            <a:ext cx="76105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Condição necessária para convergência uniforme polinomial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082634"/>
              </p:ext>
            </p:extLst>
          </p:nvPr>
        </p:nvGraphicFramePr>
        <p:xfrm>
          <a:off x="948110" y="895969"/>
          <a:ext cx="698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" name="Equation" r:id="rId10" imgW="2921000" imgH="266700" progId="Equation.DSMT4">
                  <p:embed/>
                </p:oleObj>
              </mc:Choice>
              <mc:Fallback>
                <p:oleObj name="Equation" r:id="rId10" imgW="2921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48110" y="895969"/>
                        <a:ext cx="6981825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317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35249"/>
              </p:ext>
            </p:extLst>
          </p:nvPr>
        </p:nvGraphicFramePr>
        <p:xfrm>
          <a:off x="1471613" y="5364163"/>
          <a:ext cx="17113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3" imgW="1016000" imgH="622300" progId="Equation.DSMT4">
                  <p:embed/>
                </p:oleObj>
              </mc:Choice>
              <mc:Fallback>
                <p:oleObj name="Equation" r:id="rId3" imgW="1016000" imgH="622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1613" y="5364163"/>
                        <a:ext cx="17113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182286"/>
              </p:ext>
            </p:extLst>
          </p:nvPr>
        </p:nvGraphicFramePr>
        <p:xfrm>
          <a:off x="7272338" y="552450"/>
          <a:ext cx="3059112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5" imgW="1816100" imgH="673100" progId="Equation.DSMT4">
                  <p:embed/>
                </p:oleObj>
              </mc:Choice>
              <mc:Fallback>
                <p:oleObj name="Equation" r:id="rId5" imgW="18161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2338" y="552450"/>
                        <a:ext cx="3059112" cy="113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l="9200" t="3387" r="6177" b="54496"/>
          <a:stretch/>
        </p:blipFill>
        <p:spPr>
          <a:xfrm>
            <a:off x="170369" y="1827509"/>
            <a:ext cx="7211040" cy="33452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9341" y="2070072"/>
            <a:ext cx="4813769" cy="23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90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874" y="278765"/>
            <a:ext cx="3896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Matriz de diferenciação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428830"/>
              </p:ext>
            </p:extLst>
          </p:nvPr>
        </p:nvGraphicFramePr>
        <p:xfrm>
          <a:off x="2508554" y="1970218"/>
          <a:ext cx="23796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3" imgW="1193800" imgH="457200" progId="Equation.DSMT4">
                  <p:embed/>
                </p:oleObj>
              </mc:Choice>
              <mc:Fallback>
                <p:oleObj name="Equation" r:id="rId3" imgW="1193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554" y="1970218"/>
                        <a:ext cx="2379663" cy="91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181289"/>
              </p:ext>
            </p:extLst>
          </p:nvPr>
        </p:nvGraphicFramePr>
        <p:xfrm>
          <a:off x="210677" y="3863864"/>
          <a:ext cx="240823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5" imgW="1803400" imgH="482600" progId="Equation.DSMT4">
                  <p:embed/>
                </p:oleObj>
              </mc:Choice>
              <mc:Fallback>
                <p:oleObj name="Equation" r:id="rId5" imgW="18034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677" y="3863864"/>
                        <a:ext cx="240823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895285"/>
              </p:ext>
            </p:extLst>
          </p:nvPr>
        </p:nvGraphicFramePr>
        <p:xfrm>
          <a:off x="219927" y="3281381"/>
          <a:ext cx="23574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7" imgW="1765300" imgH="381000" progId="Equation.DSMT4">
                  <p:embed/>
                </p:oleObj>
              </mc:Choice>
              <mc:Fallback>
                <p:oleObj name="Equation" r:id="rId7" imgW="17653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927" y="3281381"/>
                        <a:ext cx="2357438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99056"/>
              </p:ext>
            </p:extLst>
          </p:nvPr>
        </p:nvGraphicFramePr>
        <p:xfrm>
          <a:off x="618987" y="4619689"/>
          <a:ext cx="3730625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name="Equation" r:id="rId9" imgW="2794000" imgH="1384300" progId="Equation.DSMT4">
                  <p:embed/>
                </p:oleObj>
              </mc:Choice>
              <mc:Fallback>
                <p:oleObj name="Equation" r:id="rId9" imgW="2794000" imgH="1384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8987" y="4619689"/>
                        <a:ext cx="3730625" cy="184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253527"/>
              </p:ext>
            </p:extLst>
          </p:nvPr>
        </p:nvGraphicFramePr>
        <p:xfrm>
          <a:off x="449332" y="2029939"/>
          <a:ext cx="1695761" cy="96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Equation" r:id="rId11" imgW="1270000" imgH="723900" progId="Equation.DSMT4">
                  <p:embed/>
                </p:oleObj>
              </mc:Choice>
              <mc:Fallback>
                <p:oleObj name="Equation" r:id="rId11" imgW="1270000" imgH="72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9332" y="2029939"/>
                        <a:ext cx="1695761" cy="966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32749"/>
              </p:ext>
            </p:extLst>
          </p:nvPr>
        </p:nvGraphicFramePr>
        <p:xfrm>
          <a:off x="402875" y="1059660"/>
          <a:ext cx="3704189" cy="543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13" imgW="1905000" imgH="279400" progId="Equation.DSMT4">
                  <p:embed/>
                </p:oleObj>
              </mc:Choice>
              <mc:Fallback>
                <p:oleObj name="Equation" r:id="rId13" imgW="19050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2875" y="1059660"/>
                        <a:ext cx="3704189" cy="543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767123"/>
              </p:ext>
            </p:extLst>
          </p:nvPr>
        </p:nvGraphicFramePr>
        <p:xfrm>
          <a:off x="5600660" y="345760"/>
          <a:ext cx="5874249" cy="1512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15" imgW="2908300" imgH="749300" progId="Equation.DSMT4">
                  <p:embed/>
                </p:oleObj>
              </mc:Choice>
              <mc:Fallback>
                <p:oleObj name="Equation" r:id="rId15" imgW="2908300" imgH="749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00660" y="345760"/>
                        <a:ext cx="5874249" cy="1512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46739" y="2083051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Para Chebyshev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3937" y="2490586"/>
            <a:ext cx="5434163" cy="41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78" y="162680"/>
            <a:ext cx="4733822" cy="2166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6934" y="425903"/>
            <a:ext cx="150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Programa 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872" y="797599"/>
            <a:ext cx="9495692" cy="6858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123429"/>
              </p:ext>
            </p:extLst>
          </p:nvPr>
        </p:nvGraphicFramePr>
        <p:xfrm>
          <a:off x="7119734" y="6200073"/>
          <a:ext cx="2933520" cy="405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930400" imgH="266700" progId="Equation.DSMT4">
                  <p:embed/>
                </p:oleObj>
              </mc:Choice>
              <mc:Fallback>
                <p:oleObj name="Equation" r:id="rId5" imgW="19304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9734" y="6200073"/>
                        <a:ext cx="2933520" cy="405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195" y="2495357"/>
            <a:ext cx="3157152" cy="397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362" y="464621"/>
            <a:ext cx="5387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Boundary Value Problems (BVP)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98608"/>
              </p:ext>
            </p:extLst>
          </p:nvPr>
        </p:nvGraphicFramePr>
        <p:xfrm>
          <a:off x="393149" y="1679743"/>
          <a:ext cx="6197017" cy="110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Equation" r:id="rId3" imgW="3200400" imgH="571500" progId="Equation.DSMT4">
                  <p:embed/>
                </p:oleObj>
              </mc:Choice>
              <mc:Fallback>
                <p:oleObj name="Equation" r:id="rId3" imgW="3200400" imgH="571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149" y="1679743"/>
                        <a:ext cx="6197017" cy="110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6898" y="1269954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Programa 13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57713"/>
              </p:ext>
            </p:extLst>
          </p:nvPr>
        </p:nvGraphicFramePr>
        <p:xfrm>
          <a:off x="422196" y="3044494"/>
          <a:ext cx="570547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5" imgW="2946400" imgH="1257300" progId="Equation.DSMT4">
                  <p:embed/>
                </p:oleObj>
              </mc:Choice>
              <mc:Fallback>
                <p:oleObj name="Equation" r:id="rId5" imgW="2946400" imgH="1257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196" y="3044494"/>
                        <a:ext cx="5705475" cy="243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130" y="2793068"/>
            <a:ext cx="67691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40756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1966</TotalTime>
  <Words>293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 Black</vt:lpstr>
      <vt:lpstr>Century Gothic</vt:lpstr>
      <vt:lpstr>Wingdings 3</vt:lpstr>
      <vt:lpstr>Fatia</vt:lpstr>
      <vt:lpstr>Equation</vt:lpstr>
      <vt:lpstr>Matemática Aplicada à Engenharia de Sistemas-PTC 5007 (13/08/2020)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M[etodos numéricos</dc:title>
  <dc:subject/>
  <dc:creator>Osvaldo Guimarães</dc:creator>
  <cp:keywords/>
  <dc:description/>
  <cp:lastModifiedBy>José Roberto Piqueira</cp:lastModifiedBy>
  <cp:revision>164</cp:revision>
  <dcterms:created xsi:type="dcterms:W3CDTF">2019-06-28T19:51:26Z</dcterms:created>
  <dcterms:modified xsi:type="dcterms:W3CDTF">2020-08-13T15:21:27Z</dcterms:modified>
  <cp:category/>
</cp:coreProperties>
</file>