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9" r:id="rId2"/>
    <p:sldId id="520" r:id="rId3"/>
    <p:sldId id="267" r:id="rId4"/>
    <p:sldId id="258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830"/>
  </p:normalViewPr>
  <p:slideViewPr>
    <p:cSldViewPr snapToGrid="0" snapToObjects="1">
      <p:cViewPr varScale="1">
        <p:scale>
          <a:sx n="106" d="100"/>
          <a:sy n="106" d="100"/>
        </p:scale>
        <p:origin x="180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02F8-0391-DF4F-B50E-D73A1FD017B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0559-9235-2747-A726-FC3E87C351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561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02F8-0391-DF4F-B50E-D73A1FD017B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0559-9235-2747-A726-FC3E87C351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964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02F8-0391-DF4F-B50E-D73A1FD017B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0559-9235-2747-A726-FC3E87C351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608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02F8-0391-DF4F-B50E-D73A1FD017B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0559-9235-2747-A726-FC3E87C351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437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02F8-0391-DF4F-B50E-D73A1FD017B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0559-9235-2747-A726-FC3E87C351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419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02F8-0391-DF4F-B50E-D73A1FD017B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0559-9235-2747-A726-FC3E87C351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472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02F8-0391-DF4F-B50E-D73A1FD017B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0559-9235-2747-A726-FC3E87C351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27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02F8-0391-DF4F-B50E-D73A1FD017B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0559-9235-2747-A726-FC3E87C351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75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02F8-0391-DF4F-B50E-D73A1FD017B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0559-9235-2747-A726-FC3E87C351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173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02F8-0391-DF4F-B50E-D73A1FD017B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0559-9235-2747-A726-FC3E87C351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11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302F8-0391-DF4F-B50E-D73A1FD017B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0559-9235-2747-A726-FC3E87C351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447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302F8-0391-DF4F-B50E-D73A1FD017B8}" type="datetimeFigureOut">
              <a:rPr lang="en-US" smtClean="0"/>
              <a:t>9/19/23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B0559-9235-2747-A726-FC3E87C351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02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leopoldo.fulgencio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971650"/>
          </a:xfrm>
        </p:spPr>
        <p:txBody>
          <a:bodyPr>
            <a:normAutofit/>
          </a:bodyPr>
          <a:lstStyle/>
          <a:p>
            <a:br>
              <a:rPr lang="pt-BR" sz="3600" b="1" dirty="0"/>
            </a:br>
            <a:r>
              <a:rPr lang="pt-BR" sz="2400" b="1" dirty="0"/>
              <a:t>PSA-286 - Psicologia do Desenvolvimento II</a:t>
            </a:r>
            <a:r>
              <a:rPr lang="pt-BR" sz="2400" dirty="0"/>
              <a:t> </a:t>
            </a:r>
            <a:r>
              <a:rPr lang="pt-BR" sz="2800" dirty="0"/>
              <a:t> </a:t>
            </a:r>
            <a:br>
              <a:rPr lang="pt-BR" dirty="0"/>
            </a:br>
            <a:r>
              <a:rPr lang="pt-BR" dirty="0"/>
              <a:t>2023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2400" b="1" dirty="0">
                <a:solidFill>
                  <a:schemeClr val="tx1"/>
                </a:solidFill>
              </a:rPr>
              <a:t>Curso para a Terapia Ocupacional</a:t>
            </a:r>
            <a:br>
              <a:rPr lang="pt-BR" sz="2400" dirty="0">
                <a:solidFill>
                  <a:schemeClr val="tx1"/>
                </a:solidFill>
              </a:rPr>
            </a:br>
            <a:endParaRPr lang="pt-BR" sz="2400" dirty="0">
              <a:solidFill>
                <a:schemeClr val="tx1"/>
              </a:solidFill>
            </a:endParaRPr>
          </a:p>
          <a:p>
            <a:r>
              <a:rPr lang="pt-BR" sz="2400" b="1" dirty="0">
                <a:solidFill>
                  <a:schemeClr val="tx1"/>
                </a:solidFill>
              </a:rPr>
              <a:t>Prof. Dr. </a:t>
            </a:r>
            <a:r>
              <a:rPr lang="pt-BR" sz="2400" b="1" i="1" dirty="0">
                <a:solidFill>
                  <a:schemeClr val="tx1"/>
                </a:solidFill>
              </a:rPr>
              <a:t>Leopoldo </a:t>
            </a:r>
            <a:r>
              <a:rPr lang="pt-BR" sz="2400" b="1" i="1" dirty="0" err="1">
                <a:solidFill>
                  <a:schemeClr val="tx1"/>
                </a:solidFill>
              </a:rPr>
              <a:t>fulgencio</a:t>
            </a:r>
            <a:endParaRPr lang="pt-BR" sz="2400" b="1" i="1" dirty="0">
              <a:solidFill>
                <a:schemeClr val="tx1"/>
              </a:solidFill>
            </a:endParaRPr>
          </a:p>
          <a:p>
            <a:r>
              <a:rPr lang="pt-BR" sz="2400" b="1" dirty="0">
                <a:solidFill>
                  <a:schemeClr val="tx1"/>
                </a:solidFill>
                <a:hlinkClick r:id="rId2"/>
              </a:rPr>
              <a:t>leopoldo.fulgencio@gmail.com</a:t>
            </a:r>
            <a:endParaRPr lang="pt-BR" sz="2400" b="1" dirty="0">
              <a:solidFill>
                <a:schemeClr val="tx1"/>
              </a:solidFill>
            </a:endParaRPr>
          </a:p>
          <a:p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6163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Programa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pt-BR" dirty="0"/>
              <a:t>Quadro geral do campo das Teorias do Desenvolvimento 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/>
              <a:t>A teoria do desenvolvimento cognitivo de Piaget (revisão) 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/>
              <a:t>A teoria do desenvolvimento da pessoa (</a:t>
            </a:r>
            <a:r>
              <a:rPr lang="pt-BR" dirty="0" err="1"/>
              <a:t>Wallon</a:t>
            </a:r>
            <a:r>
              <a:rPr lang="pt-BR" dirty="0"/>
              <a:t>)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/>
              <a:t>As teorias psicanalíticas do desenvolvimento emocional 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/>
              <a:t>As teorias psicanalíticas do Desenvolvimentos pós-Freud (quadro geral)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 err="1"/>
              <a:t>Winnicott</a:t>
            </a:r>
            <a:r>
              <a:rPr lang="pt-BR" dirty="0"/>
              <a:t> e o desenvolvimento da psicanálise 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/>
              <a:t>O que é Brincar do ponto de vista da psicanálise?</a:t>
            </a:r>
            <a:endParaRPr lang="pt-BR" sz="2800" dirty="0"/>
          </a:p>
          <a:p>
            <a:pPr lvl="0">
              <a:lnSpc>
                <a:spcPct val="170000"/>
              </a:lnSpc>
            </a:pPr>
            <a:r>
              <a:rPr lang="pt-BR" dirty="0"/>
              <a:t>Brincar como fundamento dos cuidados inter-humanos </a:t>
            </a:r>
            <a:endParaRPr lang="pt-BR" sz="2800" dirty="0"/>
          </a:p>
          <a:p>
            <a:pPr marL="0" indent="0">
              <a:lnSpc>
                <a:spcPct val="170000"/>
              </a:lnSpc>
              <a:buNone/>
            </a:pPr>
            <a:endParaRPr lang="pt-BR" dirty="0"/>
          </a:p>
          <a:p>
            <a:pPr marL="514350" indent="-514350">
              <a:buAutoNum type="arabicPeriod"/>
            </a:pPr>
            <a:endParaRPr lang="pt-BR" dirty="0"/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00050" lvl="1" indent="0">
              <a:buNone/>
            </a:pP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0504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</a:pPr>
            <a:r>
              <a:rPr lang="pt-BR" sz="2800" b="1" dirty="0"/>
              <a:t>AS TEORIAS PSICANALÍTICAS DO DESENVOLVIMENTO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pt-BR" sz="2800" b="1" dirty="0">
                <a:solidFill>
                  <a:schemeClr val="tx1"/>
                </a:solidFill>
              </a:rPr>
              <a:t>Aula 5.  Freud: além da alma</a:t>
            </a:r>
          </a:p>
          <a:p>
            <a:pPr>
              <a:lnSpc>
                <a:spcPct val="150000"/>
              </a:lnSpc>
            </a:pPr>
            <a:r>
              <a:rPr lang="pt-BR" sz="2800" b="1" dirty="0">
                <a:solidFill>
                  <a:schemeClr val="tx1"/>
                </a:solidFill>
              </a:rPr>
              <a:t>	Aula 6.  Fundamento da psicanálise e xiboletes da psicanálise</a:t>
            </a:r>
          </a:p>
          <a:p>
            <a:pPr>
              <a:lnSpc>
                <a:spcPct val="150000"/>
              </a:lnSpc>
            </a:pPr>
            <a:r>
              <a:rPr lang="pt-BR" sz="2800" b="1" dirty="0">
                <a:solidFill>
                  <a:schemeClr val="tx1"/>
                </a:solidFill>
              </a:rPr>
              <a:t>	Aula 67. A teoria do desenvolvimento da sexualidade de Freud </a:t>
            </a:r>
          </a:p>
          <a:p>
            <a:pPr>
              <a:lnSpc>
                <a:spcPct val="150000"/>
              </a:lnSpc>
            </a:pPr>
            <a:r>
              <a:rPr lang="pt-BR" sz="2800" b="1" dirty="0">
                <a:solidFill>
                  <a:schemeClr val="tx1"/>
                </a:solidFill>
              </a:rPr>
              <a:t>Aula 8. As teorias psicanalíticas do desenvolvimento pós-Freud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278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/>
              <a:t>Aula 8. As teorias psicanalíticas do desenvolvimento pós-Freud 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100" b="1" dirty="0">
                <a:latin typeface="Times New Roman"/>
                <a:cs typeface="Times New Roman"/>
              </a:rPr>
              <a:t>5.1 </a:t>
            </a:r>
            <a:r>
              <a:rPr lang="pt-BR" sz="1100" b="1" dirty="0">
                <a:latin typeface="Times New Roman"/>
                <a:cs typeface="Times New Roman"/>
              </a:rPr>
              <a:t>A literatura secundária dedicada à análise das teorias psicanalíticas do desenvolvimento</a:t>
            </a:r>
            <a:endParaRPr lang="en-US" sz="1100" b="1" dirty="0">
              <a:latin typeface="Times New Roman"/>
              <a:cs typeface="Times New Roman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en-US" sz="800" dirty="0">
                <a:latin typeface="Times New Roman"/>
                <a:cs typeface="Times New Roman"/>
              </a:rPr>
              <a:t>Tyson, P., &amp; Tyson, r. L. (1990). </a:t>
            </a:r>
            <a:r>
              <a:rPr lang="en-US" sz="800" i="1" dirty="0">
                <a:latin typeface="Times New Roman"/>
                <a:cs typeface="Times New Roman"/>
              </a:rPr>
              <a:t>Psychoanalytic Theories of Development. An Integration</a:t>
            </a:r>
            <a:r>
              <a:rPr lang="en-US" sz="800" dirty="0">
                <a:latin typeface="Times New Roman"/>
                <a:cs typeface="Times New Roman"/>
              </a:rPr>
              <a:t>. New Haven &amp; London: Yale </a:t>
            </a:r>
            <a:r>
              <a:rPr lang="en-US" sz="800" dirty="0" err="1">
                <a:latin typeface="Times New Roman"/>
                <a:cs typeface="Times New Roman"/>
              </a:rPr>
              <a:t>Universty</a:t>
            </a:r>
            <a:r>
              <a:rPr lang="en-US" sz="800" dirty="0">
                <a:latin typeface="Times New Roman"/>
                <a:cs typeface="Times New Roman"/>
              </a:rPr>
              <a:t> Press.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en-US" sz="800" dirty="0" err="1">
                <a:latin typeface="Times New Roman"/>
                <a:cs typeface="Times New Roman"/>
              </a:rPr>
              <a:t>Golse</a:t>
            </a:r>
            <a:r>
              <a:rPr lang="en-US" sz="800" dirty="0">
                <a:latin typeface="Times New Roman"/>
                <a:cs typeface="Times New Roman"/>
              </a:rPr>
              <a:t>, B. (Ed.). (2008). </a:t>
            </a:r>
            <a:r>
              <a:rPr lang="en-US" sz="800" i="1" dirty="0">
                <a:latin typeface="Times New Roman"/>
                <a:cs typeface="Times New Roman"/>
              </a:rPr>
              <a:t>Le </a:t>
            </a:r>
            <a:r>
              <a:rPr lang="en-US" sz="800" i="1" dirty="0" err="1">
                <a:latin typeface="Times New Roman"/>
                <a:cs typeface="Times New Roman"/>
              </a:rPr>
              <a:t>développement</a:t>
            </a:r>
            <a:r>
              <a:rPr lang="en-US" sz="800" i="1" dirty="0">
                <a:latin typeface="Times New Roman"/>
                <a:cs typeface="Times New Roman"/>
              </a:rPr>
              <a:t> </a:t>
            </a:r>
            <a:r>
              <a:rPr lang="en-US" sz="800" i="1" dirty="0" err="1">
                <a:latin typeface="Times New Roman"/>
                <a:cs typeface="Times New Roman"/>
              </a:rPr>
              <a:t>affectif</a:t>
            </a:r>
            <a:r>
              <a:rPr lang="en-US" sz="800" i="1" dirty="0">
                <a:latin typeface="Times New Roman"/>
                <a:cs typeface="Times New Roman"/>
              </a:rPr>
              <a:t> et </a:t>
            </a:r>
            <a:r>
              <a:rPr lang="en-US" sz="800" i="1" dirty="0" err="1">
                <a:latin typeface="Times New Roman"/>
                <a:cs typeface="Times New Roman"/>
              </a:rPr>
              <a:t>intellectuel</a:t>
            </a:r>
            <a:r>
              <a:rPr lang="en-US" sz="800" i="1" dirty="0">
                <a:latin typeface="Times New Roman"/>
                <a:cs typeface="Times New Roman"/>
              </a:rPr>
              <a:t> de </a:t>
            </a:r>
            <a:r>
              <a:rPr lang="en-US" sz="800" i="1" dirty="0" err="1">
                <a:latin typeface="Times New Roman"/>
                <a:cs typeface="Times New Roman"/>
              </a:rPr>
              <a:t>l'enfant</a:t>
            </a:r>
            <a:r>
              <a:rPr lang="en-US" sz="800" i="1" dirty="0">
                <a:latin typeface="Times New Roman"/>
                <a:cs typeface="Times New Roman"/>
              </a:rPr>
              <a:t>. </a:t>
            </a:r>
            <a:r>
              <a:rPr lang="en-US" sz="800" i="1" dirty="0" err="1">
                <a:latin typeface="Times New Roman"/>
                <a:cs typeface="Times New Roman"/>
              </a:rPr>
              <a:t>Compléments</a:t>
            </a:r>
            <a:r>
              <a:rPr lang="en-US" sz="800" i="1" dirty="0">
                <a:latin typeface="Times New Roman"/>
                <a:cs typeface="Times New Roman"/>
              </a:rPr>
              <a:t> </a:t>
            </a:r>
            <a:r>
              <a:rPr lang="en-US" sz="800" i="1" dirty="0" err="1">
                <a:latin typeface="Times New Roman"/>
                <a:cs typeface="Times New Roman"/>
              </a:rPr>
              <a:t>sur</a:t>
            </a:r>
            <a:r>
              <a:rPr lang="en-US" sz="800" i="1" dirty="0">
                <a:latin typeface="Times New Roman"/>
                <a:cs typeface="Times New Roman"/>
              </a:rPr>
              <a:t> </a:t>
            </a:r>
            <a:r>
              <a:rPr lang="en-US" sz="800" i="1" dirty="0" err="1">
                <a:latin typeface="Times New Roman"/>
                <a:cs typeface="Times New Roman"/>
              </a:rPr>
              <a:t>l'émergence</a:t>
            </a:r>
            <a:r>
              <a:rPr lang="en-US" sz="800" i="1" dirty="0">
                <a:latin typeface="Times New Roman"/>
                <a:cs typeface="Times New Roman"/>
              </a:rPr>
              <a:t> du </a:t>
            </a:r>
            <a:r>
              <a:rPr lang="en-US" sz="800" i="1" dirty="0" err="1">
                <a:latin typeface="Times New Roman"/>
                <a:cs typeface="Times New Roman"/>
              </a:rPr>
              <a:t>langage</a:t>
            </a:r>
            <a:r>
              <a:rPr lang="en-US" sz="800" dirty="0">
                <a:latin typeface="Times New Roman"/>
                <a:cs typeface="Times New Roman"/>
              </a:rPr>
              <a:t>. </a:t>
            </a:r>
            <a:r>
              <a:rPr lang="en-US" sz="800" dirty="0" err="1">
                <a:latin typeface="Times New Roman"/>
                <a:cs typeface="Times New Roman"/>
              </a:rPr>
              <a:t>Issy</a:t>
            </a:r>
            <a:r>
              <a:rPr lang="en-US" sz="800" dirty="0">
                <a:latin typeface="Times New Roman"/>
                <a:cs typeface="Times New Roman"/>
              </a:rPr>
              <a:t>-les-</a:t>
            </a:r>
            <a:r>
              <a:rPr lang="en-US" sz="800" dirty="0" err="1">
                <a:latin typeface="Times New Roman"/>
                <a:cs typeface="Times New Roman"/>
              </a:rPr>
              <a:t>Moulineaux</a:t>
            </a:r>
            <a:r>
              <a:rPr lang="en-US" sz="800" dirty="0">
                <a:latin typeface="Times New Roman"/>
                <a:cs typeface="Times New Roman"/>
              </a:rPr>
              <a:t>: Elsevier Masson.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en-US" sz="800" dirty="0" err="1">
                <a:latin typeface="Times New Roman"/>
                <a:cs typeface="Times New Roman"/>
              </a:rPr>
              <a:t>Palombo</a:t>
            </a:r>
            <a:r>
              <a:rPr lang="en-US" sz="800" dirty="0">
                <a:latin typeface="Times New Roman"/>
                <a:cs typeface="Times New Roman"/>
              </a:rPr>
              <a:t>, J., </a:t>
            </a:r>
            <a:r>
              <a:rPr lang="en-US" sz="800" dirty="0" err="1">
                <a:latin typeface="Times New Roman"/>
                <a:cs typeface="Times New Roman"/>
              </a:rPr>
              <a:t>Bendicsen</a:t>
            </a:r>
            <a:r>
              <a:rPr lang="en-US" sz="800" dirty="0">
                <a:latin typeface="Times New Roman"/>
                <a:cs typeface="Times New Roman"/>
              </a:rPr>
              <a:t>, H. K., &amp; Koch, B. J. (2010). </a:t>
            </a:r>
            <a:r>
              <a:rPr lang="en-US" sz="800" i="1" dirty="0">
                <a:latin typeface="Times New Roman"/>
                <a:cs typeface="Times New Roman"/>
              </a:rPr>
              <a:t>Guide to Psychoanalytic Developmental Theories</a:t>
            </a:r>
            <a:r>
              <a:rPr lang="en-US" sz="800" dirty="0">
                <a:latin typeface="Times New Roman"/>
                <a:cs typeface="Times New Roman"/>
              </a:rPr>
              <a:t>. New York: Springer.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100" b="1" dirty="0">
              <a:latin typeface="Times New Roman"/>
              <a:cs typeface="Times New Roman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100" b="1" dirty="0">
                <a:latin typeface="Times New Roman"/>
                <a:cs typeface="Times New Roman"/>
              </a:rPr>
              <a:t>5.2 A </a:t>
            </a:r>
            <a:r>
              <a:rPr lang="en-US" sz="1100" b="1" dirty="0" err="1">
                <a:latin typeface="Times New Roman"/>
                <a:cs typeface="Times New Roman"/>
              </a:rPr>
              <a:t>diversidade</a:t>
            </a:r>
            <a:r>
              <a:rPr lang="en-US" sz="1100" b="1" dirty="0">
                <a:latin typeface="Times New Roman"/>
                <a:cs typeface="Times New Roman"/>
              </a:rPr>
              <a:t> das </a:t>
            </a:r>
            <a:r>
              <a:rPr lang="en-US" sz="1100" b="1" dirty="0" err="1">
                <a:latin typeface="Times New Roman"/>
                <a:cs typeface="Times New Roman"/>
              </a:rPr>
              <a:t>teorias</a:t>
            </a:r>
            <a:r>
              <a:rPr lang="en-US" sz="1100" b="1" dirty="0">
                <a:latin typeface="Times New Roman"/>
                <a:cs typeface="Times New Roman"/>
              </a:rPr>
              <a:t> </a:t>
            </a:r>
            <a:r>
              <a:rPr lang="en-US" sz="1100" b="1" dirty="0" err="1">
                <a:latin typeface="Times New Roman"/>
                <a:cs typeface="Times New Roman"/>
              </a:rPr>
              <a:t>psicanalíticas</a:t>
            </a:r>
            <a:r>
              <a:rPr lang="en-US" sz="1100" b="1" dirty="0">
                <a:latin typeface="Times New Roman"/>
                <a:cs typeface="Times New Roman"/>
              </a:rPr>
              <a:t>, </a:t>
            </a:r>
            <a:r>
              <a:rPr lang="pt-BR" sz="1100" b="1" dirty="0">
                <a:latin typeface="Times New Roman"/>
                <a:cs typeface="Times New Roman"/>
              </a:rPr>
              <a:t>Nem toda teoria psicanalítica é uma teoria do desenvolvimento</a:t>
            </a:r>
            <a:endParaRPr lang="en-US" sz="1100" dirty="0">
              <a:latin typeface="Times New Roman"/>
              <a:cs typeface="Times New Roman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en-US" sz="1100" dirty="0">
                <a:latin typeface="Times New Roman"/>
                <a:cs typeface="Times New Roman"/>
              </a:rPr>
              <a:t>No </a:t>
            </a:r>
            <a:r>
              <a:rPr lang="en-US" sz="1100" dirty="0" err="1">
                <a:latin typeface="Times New Roman"/>
                <a:cs typeface="Times New Roman"/>
              </a:rPr>
              <a:t>estado</a:t>
            </a:r>
            <a:r>
              <a:rPr lang="en-US" sz="1100" dirty="0">
                <a:latin typeface="Times New Roman"/>
                <a:cs typeface="Times New Roman"/>
              </a:rPr>
              <a:t> </a:t>
            </a:r>
            <a:r>
              <a:rPr lang="en-US" sz="1100" dirty="0" err="1">
                <a:latin typeface="Times New Roman"/>
                <a:cs typeface="Times New Roman"/>
              </a:rPr>
              <a:t>atual</a:t>
            </a:r>
            <a:r>
              <a:rPr lang="en-US" sz="1100" dirty="0">
                <a:latin typeface="Times New Roman"/>
                <a:cs typeface="Times New Roman"/>
              </a:rPr>
              <a:t> do </a:t>
            </a:r>
            <a:r>
              <a:rPr lang="en-US" sz="1100" dirty="0" err="1">
                <a:latin typeface="Times New Roman"/>
                <a:cs typeface="Times New Roman"/>
              </a:rPr>
              <a:t>conhecimento</a:t>
            </a:r>
            <a:r>
              <a:rPr lang="en-US" sz="1100" dirty="0">
                <a:latin typeface="Times New Roman"/>
                <a:cs typeface="Times New Roman"/>
              </a:rPr>
              <a:t>, </a:t>
            </a:r>
            <a:r>
              <a:rPr lang="en-US" sz="1100" dirty="0" err="1">
                <a:latin typeface="Times New Roman"/>
                <a:cs typeface="Times New Roman"/>
              </a:rPr>
              <a:t>não</a:t>
            </a:r>
            <a:r>
              <a:rPr lang="en-US" sz="1100" dirty="0">
                <a:latin typeface="Times New Roman"/>
                <a:cs typeface="Times New Roman"/>
              </a:rPr>
              <a:t> </a:t>
            </a:r>
            <a:r>
              <a:rPr lang="en-US" sz="1100" dirty="0" err="1">
                <a:latin typeface="Times New Roman"/>
                <a:cs typeface="Times New Roman"/>
              </a:rPr>
              <a:t>há</a:t>
            </a:r>
            <a:r>
              <a:rPr lang="en-US" sz="1100" dirty="0">
                <a:latin typeface="Times New Roman"/>
                <a:cs typeface="Times New Roman"/>
              </a:rPr>
              <a:t> </a:t>
            </a:r>
            <a:r>
              <a:rPr lang="en-US" sz="1100" dirty="0" err="1">
                <a:latin typeface="Times New Roman"/>
                <a:cs typeface="Times New Roman"/>
              </a:rPr>
              <a:t>acordo</a:t>
            </a:r>
            <a:r>
              <a:rPr lang="en-US" sz="1100" dirty="0">
                <a:latin typeface="Times New Roman"/>
                <a:cs typeface="Times New Roman"/>
              </a:rPr>
              <a:t> </a:t>
            </a:r>
            <a:r>
              <a:rPr lang="en-US" sz="1100" dirty="0" err="1">
                <a:latin typeface="Times New Roman"/>
                <a:cs typeface="Times New Roman"/>
              </a:rPr>
              <a:t>sobre</a:t>
            </a:r>
            <a:r>
              <a:rPr lang="en-US" sz="1100" dirty="0">
                <a:latin typeface="Times New Roman"/>
                <a:cs typeface="Times New Roman"/>
              </a:rPr>
              <a:t> a </a:t>
            </a:r>
            <a:r>
              <a:rPr lang="en-US" sz="1100" dirty="0" err="1">
                <a:latin typeface="Times New Roman"/>
                <a:cs typeface="Times New Roman"/>
              </a:rPr>
              <a:t>teoria</a:t>
            </a:r>
            <a:r>
              <a:rPr lang="en-US" sz="1100" dirty="0">
                <a:latin typeface="Times New Roman"/>
                <a:cs typeface="Times New Roman"/>
              </a:rPr>
              <a:t> do </a:t>
            </a:r>
            <a:r>
              <a:rPr lang="en-US" sz="1100" dirty="0" err="1">
                <a:latin typeface="Times New Roman"/>
                <a:cs typeface="Times New Roman"/>
              </a:rPr>
              <a:t>desenvolvimento</a:t>
            </a:r>
            <a:r>
              <a:rPr lang="en-US" sz="1100" dirty="0">
                <a:latin typeface="Times New Roman"/>
                <a:cs typeface="Times New Roman"/>
              </a:rPr>
              <a:t>. A </a:t>
            </a:r>
            <a:r>
              <a:rPr lang="en-US" sz="1100" dirty="0" err="1">
                <a:latin typeface="Times New Roman"/>
                <a:cs typeface="Times New Roman"/>
              </a:rPr>
              <a:t>criança</a:t>
            </a:r>
            <a:r>
              <a:rPr lang="en-US" sz="1100" dirty="0">
                <a:latin typeface="Times New Roman"/>
                <a:cs typeface="Times New Roman"/>
              </a:rPr>
              <a:t> </a:t>
            </a:r>
            <a:r>
              <a:rPr lang="en-US" sz="1100" dirty="0" err="1">
                <a:latin typeface="Times New Roman"/>
                <a:cs typeface="Times New Roman"/>
              </a:rPr>
              <a:t>observada</a:t>
            </a:r>
            <a:r>
              <a:rPr lang="en-US" sz="1100" dirty="0">
                <a:latin typeface="Times New Roman"/>
                <a:cs typeface="Times New Roman"/>
              </a:rPr>
              <a:t> </a:t>
            </a:r>
            <a:r>
              <a:rPr lang="en-US" sz="1100" dirty="0" err="1">
                <a:latin typeface="Times New Roman"/>
                <a:cs typeface="Times New Roman"/>
              </a:rPr>
              <a:t>por</a:t>
            </a:r>
            <a:r>
              <a:rPr lang="en-US" sz="1100" dirty="0">
                <a:latin typeface="Times New Roman"/>
                <a:cs typeface="Times New Roman"/>
              </a:rPr>
              <a:t> Spitz, Margaret Mahler, Daniel Stem, Esther Bick, </a:t>
            </a:r>
            <a:r>
              <a:rPr lang="en-US" sz="1100" dirty="0" err="1">
                <a:latin typeface="Times New Roman"/>
                <a:cs typeface="Times New Roman"/>
              </a:rPr>
              <a:t>Lebovici</a:t>
            </a:r>
            <a:r>
              <a:rPr lang="en-US" sz="1100" dirty="0">
                <a:latin typeface="Times New Roman"/>
                <a:cs typeface="Times New Roman"/>
              </a:rPr>
              <a:t>, </a:t>
            </a:r>
            <a:r>
              <a:rPr lang="en-US" sz="1100" dirty="0" err="1">
                <a:latin typeface="Times New Roman"/>
                <a:cs typeface="Times New Roman"/>
              </a:rPr>
              <a:t>Emde</a:t>
            </a:r>
            <a:r>
              <a:rPr lang="en-US" sz="1100" dirty="0">
                <a:latin typeface="Times New Roman"/>
                <a:cs typeface="Times New Roman"/>
              </a:rPr>
              <a:t> </a:t>
            </a:r>
            <a:r>
              <a:rPr lang="en-US" sz="1100" dirty="0" err="1">
                <a:latin typeface="Times New Roman"/>
                <a:cs typeface="Times New Roman"/>
              </a:rPr>
              <a:t>ou</a:t>
            </a:r>
            <a:r>
              <a:rPr lang="en-US" sz="1100" dirty="0">
                <a:latin typeface="Times New Roman"/>
                <a:cs typeface="Times New Roman"/>
              </a:rPr>
              <a:t> </a:t>
            </a:r>
            <a:r>
              <a:rPr lang="en-US" sz="1100" dirty="0" err="1">
                <a:latin typeface="Times New Roman"/>
                <a:cs typeface="Times New Roman"/>
              </a:rPr>
              <a:t>Winnicott</a:t>
            </a:r>
            <a:r>
              <a:rPr lang="en-US" sz="1100" dirty="0">
                <a:latin typeface="Times New Roman"/>
                <a:cs typeface="Times New Roman"/>
              </a:rPr>
              <a:t> </a:t>
            </a:r>
            <a:r>
              <a:rPr lang="en-US" sz="1100" dirty="0" err="1">
                <a:latin typeface="Times New Roman"/>
                <a:cs typeface="Times New Roman"/>
              </a:rPr>
              <a:t>não</a:t>
            </a:r>
            <a:r>
              <a:rPr lang="en-US" sz="1100" dirty="0">
                <a:latin typeface="Times New Roman"/>
                <a:cs typeface="Times New Roman"/>
              </a:rPr>
              <a:t> </a:t>
            </a:r>
            <a:r>
              <a:rPr lang="en-US" sz="1100" dirty="0" err="1">
                <a:latin typeface="Times New Roman"/>
                <a:cs typeface="Times New Roman"/>
              </a:rPr>
              <a:t>é</a:t>
            </a:r>
            <a:r>
              <a:rPr lang="en-US" sz="1100" dirty="0">
                <a:latin typeface="Times New Roman"/>
                <a:cs typeface="Times New Roman"/>
              </a:rPr>
              <a:t> a </a:t>
            </a:r>
            <a:r>
              <a:rPr lang="en-US" sz="1100" dirty="0" err="1">
                <a:latin typeface="Times New Roman"/>
                <a:cs typeface="Times New Roman"/>
              </a:rPr>
              <a:t>mesma</a:t>
            </a:r>
            <a:r>
              <a:rPr lang="en-US" sz="1100" dirty="0">
                <a:latin typeface="Times New Roman"/>
                <a:cs typeface="Times New Roman"/>
              </a:rPr>
              <a:t> </a:t>
            </a:r>
            <a:r>
              <a:rPr lang="en-US" sz="1100" dirty="0" err="1">
                <a:latin typeface="Times New Roman"/>
                <a:cs typeface="Times New Roman"/>
              </a:rPr>
              <a:t>criança</a:t>
            </a:r>
            <a:r>
              <a:rPr lang="en-US" sz="1100" dirty="0">
                <a:latin typeface="Times New Roman"/>
                <a:cs typeface="Times New Roman"/>
              </a:rPr>
              <a:t>, e </a:t>
            </a:r>
            <a:r>
              <a:rPr lang="en-US" sz="1100" dirty="0" err="1">
                <a:latin typeface="Times New Roman"/>
                <a:cs typeface="Times New Roman"/>
              </a:rPr>
              <a:t>os</a:t>
            </a:r>
            <a:r>
              <a:rPr lang="en-US" sz="1100" dirty="0">
                <a:latin typeface="Times New Roman"/>
                <a:cs typeface="Times New Roman"/>
              </a:rPr>
              <a:t> </a:t>
            </a:r>
            <a:r>
              <a:rPr lang="en-US" sz="1100" dirty="0" err="1">
                <a:latin typeface="Times New Roman"/>
                <a:cs typeface="Times New Roman"/>
              </a:rPr>
              <a:t>resultados</a:t>
            </a:r>
            <a:r>
              <a:rPr lang="en-US" sz="1100" dirty="0">
                <a:latin typeface="Times New Roman"/>
                <a:cs typeface="Times New Roman"/>
              </a:rPr>
              <a:t> </a:t>
            </a:r>
            <a:r>
              <a:rPr lang="en-US" sz="1100" dirty="0" err="1">
                <a:latin typeface="Times New Roman"/>
                <a:cs typeface="Times New Roman"/>
              </a:rPr>
              <a:t>são</a:t>
            </a:r>
            <a:r>
              <a:rPr lang="en-US" sz="1100" dirty="0">
                <a:latin typeface="Times New Roman"/>
                <a:cs typeface="Times New Roman"/>
              </a:rPr>
              <a:t> </a:t>
            </a:r>
            <a:r>
              <a:rPr lang="en-US" sz="1100" dirty="0" err="1">
                <a:latin typeface="Times New Roman"/>
                <a:cs typeface="Times New Roman"/>
              </a:rPr>
              <a:t>significativamente</a:t>
            </a:r>
            <a:r>
              <a:rPr lang="en-US" sz="1100" dirty="0">
                <a:latin typeface="Times New Roman"/>
                <a:cs typeface="Times New Roman"/>
              </a:rPr>
              <a:t> </a:t>
            </a:r>
            <a:r>
              <a:rPr lang="en-US" sz="1100" dirty="0" err="1">
                <a:latin typeface="Times New Roman"/>
                <a:cs typeface="Times New Roman"/>
              </a:rPr>
              <a:t>diferentes</a:t>
            </a:r>
            <a:r>
              <a:rPr lang="en-US" sz="1100" dirty="0">
                <a:latin typeface="Times New Roman"/>
                <a:cs typeface="Times New Roman"/>
              </a:rPr>
              <a:t> de um </a:t>
            </a:r>
            <a:r>
              <a:rPr lang="en-US" sz="1100" dirty="0" err="1">
                <a:latin typeface="Times New Roman"/>
                <a:cs typeface="Times New Roman"/>
              </a:rPr>
              <a:t>pesquisador</a:t>
            </a:r>
            <a:r>
              <a:rPr lang="en-US" sz="1100" dirty="0">
                <a:latin typeface="Times New Roman"/>
                <a:cs typeface="Times New Roman"/>
              </a:rPr>
              <a:t> </a:t>
            </a:r>
            <a:r>
              <a:rPr lang="en-US" sz="1100" dirty="0" err="1">
                <a:latin typeface="Times New Roman"/>
                <a:cs typeface="Times New Roman"/>
              </a:rPr>
              <a:t>para</a:t>
            </a:r>
            <a:r>
              <a:rPr lang="en-US" sz="1100" dirty="0">
                <a:latin typeface="Times New Roman"/>
                <a:cs typeface="Times New Roman"/>
              </a:rPr>
              <a:t> outro. </a:t>
            </a:r>
            <a:r>
              <a:rPr lang="en-US" sz="800" dirty="0">
                <a:latin typeface="Times New Roman"/>
                <a:cs typeface="Times New Roman"/>
              </a:rPr>
              <a:t>Green, André. (2003). </a:t>
            </a:r>
            <a:r>
              <a:rPr lang="en-US" sz="800" b="1" dirty="0">
                <a:latin typeface="Times New Roman"/>
                <a:cs typeface="Times New Roman"/>
              </a:rPr>
              <a:t>The Pluralism of sciences and psychoanalytic thinking. </a:t>
            </a:r>
            <a:r>
              <a:rPr lang="en-US" sz="800" dirty="0">
                <a:latin typeface="Times New Roman"/>
                <a:cs typeface="Times New Roman"/>
              </a:rPr>
              <a:t>In M. </a:t>
            </a:r>
            <a:r>
              <a:rPr lang="en-US" sz="800" dirty="0" err="1">
                <a:latin typeface="Times New Roman"/>
                <a:cs typeface="Times New Roman"/>
              </a:rPr>
              <a:t>Leuzinger-Bohleber</a:t>
            </a:r>
            <a:r>
              <a:rPr lang="en-US" sz="800" dirty="0">
                <a:latin typeface="Times New Roman"/>
                <a:cs typeface="Times New Roman"/>
              </a:rPr>
              <a:t>, A. U. </a:t>
            </a:r>
            <a:r>
              <a:rPr lang="en-US" sz="800" dirty="0" err="1">
                <a:latin typeface="Times New Roman"/>
                <a:cs typeface="Times New Roman"/>
              </a:rPr>
              <a:t>Dreher</a:t>
            </a:r>
            <a:r>
              <a:rPr lang="en-US" sz="800" dirty="0">
                <a:latin typeface="Times New Roman"/>
                <a:cs typeface="Times New Roman"/>
              </a:rPr>
              <a:t> &amp; J. </a:t>
            </a:r>
            <a:r>
              <a:rPr lang="en-US" sz="800" dirty="0" err="1">
                <a:latin typeface="Times New Roman"/>
                <a:cs typeface="Times New Roman"/>
              </a:rPr>
              <a:t>Canestri</a:t>
            </a:r>
            <a:r>
              <a:rPr lang="en-US" sz="800" dirty="0">
                <a:latin typeface="Times New Roman"/>
                <a:cs typeface="Times New Roman"/>
              </a:rPr>
              <a:t> (Eds.), </a:t>
            </a:r>
            <a:r>
              <a:rPr lang="en-US" sz="800" i="1" dirty="0">
                <a:latin typeface="Times New Roman"/>
                <a:cs typeface="Times New Roman"/>
              </a:rPr>
              <a:t>Pluralism and Unity? Methods of Research in Psychoanalysis</a:t>
            </a:r>
            <a:r>
              <a:rPr lang="en-US" sz="800" dirty="0">
                <a:latin typeface="Times New Roman"/>
                <a:cs typeface="Times New Roman"/>
              </a:rPr>
              <a:t> (pp. 26-44). London: International Psychoanalytical Association; p. 42 </a:t>
            </a:r>
          </a:p>
          <a:p>
            <a:pPr marL="0" indent="0">
              <a:lnSpc>
                <a:spcPct val="150000"/>
              </a:lnSpc>
              <a:buNone/>
            </a:pPr>
            <a:endParaRPr lang="pt-BR" sz="1100" dirty="0">
              <a:latin typeface="Times New Roman"/>
              <a:cs typeface="Times New Roman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t-BR" sz="1100" dirty="0">
                <a:latin typeface="Times New Roman"/>
                <a:cs typeface="Times New Roman"/>
              </a:rPr>
              <a:t>Freud e a teoria do Desenvolvimento Psicossexual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sz="1100" dirty="0" err="1">
                <a:latin typeface="Times New Roman"/>
                <a:cs typeface="Times New Roman"/>
              </a:rPr>
              <a:t>Bolwby</a:t>
            </a:r>
            <a:r>
              <a:rPr lang="pt-BR" sz="1100" dirty="0">
                <a:latin typeface="Times New Roman"/>
                <a:cs typeface="Times New Roman"/>
              </a:rPr>
              <a:t> e a teoria do apego (</a:t>
            </a:r>
            <a:r>
              <a:rPr lang="pt-BR" sz="1100" i="1" dirty="0" err="1">
                <a:latin typeface="Times New Roman"/>
                <a:cs typeface="Times New Roman"/>
              </a:rPr>
              <a:t>attachment</a:t>
            </a:r>
            <a:r>
              <a:rPr lang="pt-BR" sz="1100" dirty="0">
                <a:latin typeface="Times New Roman"/>
                <a:cs typeface="Times New Roman"/>
              </a:rPr>
              <a:t>); 				Mahler e a teoria da individuação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sz="1100" dirty="0">
                <a:latin typeface="Times New Roman"/>
                <a:cs typeface="Times New Roman"/>
              </a:rPr>
              <a:t>Erikson e a teoria do Desenvolvimento Psicossocial 			</a:t>
            </a:r>
            <a:r>
              <a:rPr lang="pt-BR" sz="1100" dirty="0" err="1">
                <a:latin typeface="Times New Roman"/>
                <a:cs typeface="Times New Roman"/>
              </a:rPr>
              <a:t>Winnicott</a:t>
            </a:r>
            <a:r>
              <a:rPr lang="pt-BR" sz="1100" dirty="0">
                <a:latin typeface="Times New Roman"/>
                <a:cs typeface="Times New Roman"/>
              </a:rPr>
              <a:t> e a teoria da dependência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sz="1100" dirty="0">
                <a:latin typeface="Times New Roman"/>
                <a:cs typeface="Times New Roman"/>
              </a:rPr>
              <a:t>									Pesquisas atuais: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sz="1100" dirty="0">
                <a:latin typeface="Times New Roman"/>
                <a:cs typeface="Times New Roman"/>
              </a:rPr>
              <a:t>									Daniel Stern, Beatrice </a:t>
            </a:r>
            <a:r>
              <a:rPr lang="pt-BR" sz="1100" dirty="0" err="1">
                <a:latin typeface="Times New Roman"/>
                <a:cs typeface="Times New Roman"/>
              </a:rPr>
              <a:t>Beebe</a:t>
            </a:r>
            <a:r>
              <a:rPr lang="pt-BR" sz="1100" dirty="0">
                <a:latin typeface="Times New Roman"/>
                <a:cs typeface="Times New Roman"/>
              </a:rPr>
              <a:t>, Peter </a:t>
            </a:r>
            <a:r>
              <a:rPr lang="pt-BR" sz="1100" dirty="0" err="1">
                <a:latin typeface="Times New Roman"/>
                <a:cs typeface="Times New Roman"/>
              </a:rPr>
              <a:t>Fonagy</a:t>
            </a:r>
            <a:r>
              <a:rPr lang="pt-BR" sz="1100" dirty="0">
                <a:latin typeface="Times New Roman"/>
                <a:cs typeface="Times New Roman"/>
              </a:rPr>
              <a:t>, </a:t>
            </a:r>
            <a:r>
              <a:rPr lang="pt-BR" sz="1100" dirty="0" err="1">
                <a:latin typeface="Times New Roman"/>
                <a:cs typeface="Times New Roman"/>
              </a:rPr>
              <a:t>Antonio</a:t>
            </a:r>
            <a:r>
              <a:rPr lang="pt-BR" sz="1100" dirty="0">
                <a:latin typeface="Times New Roman"/>
                <a:cs typeface="Times New Roman"/>
              </a:rPr>
              <a:t> </a:t>
            </a:r>
            <a:r>
              <a:rPr lang="pt-BR" sz="1100" dirty="0" err="1">
                <a:latin typeface="Times New Roman"/>
                <a:cs typeface="Times New Roman"/>
              </a:rPr>
              <a:t>Imbasciati</a:t>
            </a:r>
            <a:r>
              <a:rPr lang="pt-BR" sz="1100" dirty="0">
                <a:latin typeface="Times New Roman"/>
                <a:cs typeface="Times New Roman"/>
              </a:rPr>
              <a:t>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11F19-8D5E-6F42-A967-CB31FE88651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281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</p:spPr>
        <p:txBody>
          <a:bodyPr>
            <a:noAutofit/>
          </a:bodyPr>
          <a:lstStyle/>
          <a:p>
            <a:pPr marL="0" indent="0"/>
            <a:r>
              <a:rPr lang="en-US" sz="2400" b="1" dirty="0" err="1"/>
              <a:t>Quadro</a:t>
            </a:r>
            <a:r>
              <a:rPr lang="en-US" sz="2400" b="1" dirty="0"/>
              <a:t> com </a:t>
            </a:r>
            <a:r>
              <a:rPr lang="en-US" sz="2400" b="1" dirty="0" err="1"/>
              <a:t>análise</a:t>
            </a:r>
            <a:r>
              <a:rPr lang="en-US" sz="2400" b="1" dirty="0"/>
              <a:t> </a:t>
            </a:r>
            <a:r>
              <a:rPr lang="en-US" sz="2400" b="1" dirty="0" err="1"/>
              <a:t>crítica</a:t>
            </a:r>
            <a:r>
              <a:rPr lang="en-US" sz="2400" b="1" dirty="0"/>
              <a:t> das </a:t>
            </a:r>
            <a:r>
              <a:rPr lang="en-US" sz="2400" b="1" dirty="0" err="1"/>
              <a:t>propostas</a:t>
            </a:r>
            <a:r>
              <a:rPr lang="en-US" sz="2400" b="1" dirty="0"/>
              <a:t> </a:t>
            </a:r>
            <a:r>
              <a:rPr lang="en-US" sz="2400" b="1" dirty="0" err="1"/>
              <a:t>psicanalíticas</a:t>
            </a:r>
            <a:r>
              <a:rPr lang="en-US" sz="2400" b="1" dirty="0"/>
              <a:t> e as </a:t>
            </a:r>
            <a:r>
              <a:rPr lang="en-US" sz="2400" b="1" dirty="0" err="1"/>
              <a:t>teorias</a:t>
            </a:r>
            <a:r>
              <a:rPr lang="en-US" sz="2400" b="1" dirty="0"/>
              <a:t> do </a:t>
            </a:r>
            <a:r>
              <a:rPr lang="en-US" sz="2400" b="1" dirty="0" err="1"/>
              <a:t>desenvolvimento</a:t>
            </a:r>
            <a:r>
              <a:rPr lang="en-US" sz="2400" b="1" dirty="0"/>
              <a:t> </a:t>
            </a:r>
            <a:r>
              <a:rPr lang="en-US" sz="2400" b="1" dirty="0" err="1"/>
              <a:t>psicanalíticas</a:t>
            </a:r>
            <a:r>
              <a:rPr lang="en-US" sz="2400" b="1" dirty="0"/>
              <a:t> (1)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pt-BR" sz="4800" b="1" dirty="0">
              <a:solidFill>
                <a:srgbClr val="FF0000"/>
              </a:solidFill>
            </a:endParaRPr>
          </a:p>
          <a:p>
            <a:pPr>
              <a:buNone/>
            </a:pPr>
            <a:endParaRPr lang="pt-BR" sz="48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pt-BR" sz="4800" b="1" dirty="0">
                <a:solidFill>
                  <a:srgbClr val="FF0000"/>
                </a:solidFill>
              </a:rPr>
              <a:t>S. Freud            (1856-1939) ....................   	 Teoria do desenvolvimento da </a:t>
            </a:r>
            <a:r>
              <a:rPr lang="pt-BR" sz="4800" dirty="0">
                <a:solidFill>
                  <a:srgbClr val="FF0000"/>
                </a:solidFill>
              </a:rPr>
              <a:t>sexualidade (TDS)</a:t>
            </a:r>
          </a:p>
          <a:p>
            <a:pPr>
              <a:buNone/>
            </a:pPr>
            <a:r>
              <a:rPr lang="pt-BR" sz="4800" dirty="0"/>
              <a:t>K. Abraham      (1877-1925)</a:t>
            </a:r>
          </a:p>
          <a:p>
            <a:pPr>
              <a:buNone/>
            </a:pPr>
            <a:r>
              <a:rPr lang="pt-BR" sz="4800" dirty="0"/>
              <a:t>S. </a:t>
            </a:r>
            <a:r>
              <a:rPr lang="pt-BR" sz="4800" dirty="0" err="1"/>
              <a:t>Ferenczi</a:t>
            </a:r>
            <a:r>
              <a:rPr lang="pt-BR" sz="4800" dirty="0"/>
              <a:t>        (1873-1933)</a:t>
            </a:r>
          </a:p>
          <a:p>
            <a:pPr>
              <a:buNone/>
            </a:pPr>
            <a:r>
              <a:rPr lang="pt-BR" sz="4800" dirty="0"/>
              <a:t>M. Balint           (1896-1970) .....................   	Expansões TDS</a:t>
            </a:r>
          </a:p>
          <a:p>
            <a:pPr>
              <a:buNone/>
            </a:pPr>
            <a:endParaRPr lang="pt-BR" sz="4800" dirty="0"/>
          </a:p>
          <a:p>
            <a:pPr>
              <a:lnSpc>
                <a:spcPct val="170000"/>
              </a:lnSpc>
              <a:buNone/>
            </a:pPr>
            <a:r>
              <a:rPr lang="en-US" sz="4800" b="1" dirty="0"/>
              <a:t>M. Klein             (1882-1960) …………………	</a:t>
            </a:r>
            <a:r>
              <a:rPr lang="en-US" sz="4800" b="1" dirty="0" err="1"/>
              <a:t>Redescrição</a:t>
            </a:r>
            <a:r>
              <a:rPr lang="en-US" sz="4800" b="1" dirty="0"/>
              <a:t>-TDS, </a:t>
            </a:r>
            <a:r>
              <a:rPr lang="en-US" sz="4800" b="1" dirty="0" err="1"/>
              <a:t>Relações-Objeto</a:t>
            </a:r>
            <a:r>
              <a:rPr lang="en-US" sz="4800" b="1" dirty="0"/>
              <a:t> </a:t>
            </a:r>
            <a:r>
              <a:rPr lang="en-US" sz="4800" b="1" dirty="0" err="1"/>
              <a:t>desde</a:t>
            </a:r>
            <a:r>
              <a:rPr lang="en-US" sz="4800" b="1" dirty="0"/>
              <a:t> o </a:t>
            </a:r>
            <a:r>
              <a:rPr lang="en-US" sz="4800" b="1" dirty="0" err="1"/>
              <a:t>início</a:t>
            </a:r>
            <a:r>
              <a:rPr lang="en-US" sz="4800" b="1" dirty="0"/>
              <a:t>, </a:t>
            </a:r>
            <a:r>
              <a:rPr lang="en-US" sz="4800" b="1" dirty="0" err="1"/>
              <a:t>Teoria</a:t>
            </a:r>
            <a:r>
              <a:rPr lang="en-US" sz="4800" b="1" dirty="0"/>
              <a:t> das </a:t>
            </a:r>
            <a:r>
              <a:rPr lang="en-US" sz="4800" b="1" dirty="0" err="1"/>
              <a:t>posições</a:t>
            </a:r>
            <a:r>
              <a:rPr lang="en-US" sz="4800" b="1" dirty="0"/>
              <a:t> </a:t>
            </a:r>
          </a:p>
          <a:p>
            <a:pPr>
              <a:lnSpc>
                <a:spcPct val="170000"/>
              </a:lnSpc>
              <a:buNone/>
            </a:pPr>
            <a:r>
              <a:rPr lang="en-US" sz="4800" b="1" dirty="0"/>
              <a:t>R. Fairbairn       (1889-1964) ……………..….   	Libido </a:t>
            </a:r>
            <a:r>
              <a:rPr lang="en-US" sz="4800" b="1" dirty="0" err="1"/>
              <a:t>procura</a:t>
            </a:r>
            <a:r>
              <a:rPr lang="en-US" sz="4800" b="1" dirty="0"/>
              <a:t> </a:t>
            </a:r>
            <a:r>
              <a:rPr lang="en-US" sz="4800" b="1" dirty="0">
                <a:sym typeface="Wingdings" pitchFamily="2" charset="2"/>
              </a:rPr>
              <a:t> </a:t>
            </a:r>
            <a:r>
              <a:rPr lang="en-US" sz="4800" b="1" dirty="0" err="1">
                <a:sym typeface="Wingdings" pitchFamily="2" charset="2"/>
              </a:rPr>
              <a:t>objetos</a:t>
            </a:r>
            <a:r>
              <a:rPr lang="en-US" sz="4800" b="1" dirty="0">
                <a:sym typeface="Wingdings" pitchFamily="2" charset="2"/>
              </a:rPr>
              <a:t>; </a:t>
            </a:r>
            <a:r>
              <a:rPr lang="en-US" sz="4800" b="1" dirty="0" err="1">
                <a:sym typeface="Wingdings" pitchFamily="2" charset="2"/>
              </a:rPr>
              <a:t>ontologia</a:t>
            </a:r>
            <a:r>
              <a:rPr lang="en-US" sz="4800" b="1" dirty="0">
                <a:sym typeface="Wingdings" pitchFamily="2" charset="2"/>
              </a:rPr>
              <a:t> de </a:t>
            </a:r>
            <a:r>
              <a:rPr lang="en-US" sz="4800" b="1" dirty="0" err="1">
                <a:sym typeface="Wingdings" pitchFamily="2" charset="2"/>
              </a:rPr>
              <a:t>uma</a:t>
            </a:r>
            <a:r>
              <a:rPr lang="en-US" sz="4800" b="1" dirty="0">
                <a:sym typeface="Wingdings" pitchFamily="2" charset="2"/>
              </a:rPr>
              <a:t> </a:t>
            </a:r>
            <a:r>
              <a:rPr lang="en-US" sz="4800" b="1" dirty="0" err="1">
                <a:sym typeface="Wingdings" pitchFamily="2" charset="2"/>
              </a:rPr>
              <a:t>perspectiva</a:t>
            </a:r>
            <a:r>
              <a:rPr lang="en-US" sz="4800" b="1" dirty="0">
                <a:sym typeface="Wingdings" pitchFamily="2" charset="2"/>
              </a:rPr>
              <a:t> </a:t>
            </a:r>
            <a:r>
              <a:rPr lang="en-US" sz="4800" b="1" dirty="0" err="1">
                <a:sym typeface="Wingdings" pitchFamily="2" charset="2"/>
              </a:rPr>
              <a:t>darwinista</a:t>
            </a:r>
            <a:r>
              <a:rPr lang="en-US" sz="4800" b="1" dirty="0">
                <a:sym typeface="Wingdings" pitchFamily="2" charset="2"/>
              </a:rPr>
              <a:t> </a:t>
            </a:r>
            <a:endParaRPr lang="en-US" sz="4800" b="1" dirty="0"/>
          </a:p>
          <a:p>
            <a:pPr>
              <a:lnSpc>
                <a:spcPct val="170000"/>
              </a:lnSpc>
              <a:buNone/>
            </a:pPr>
            <a:endParaRPr lang="en-US" sz="4800" b="1" dirty="0">
              <a:solidFill>
                <a:srgbClr val="FF0000"/>
              </a:solidFill>
            </a:endParaRPr>
          </a:p>
          <a:p>
            <a:pPr>
              <a:lnSpc>
                <a:spcPct val="170000"/>
              </a:lnSpc>
              <a:buNone/>
            </a:pPr>
            <a:r>
              <a:rPr lang="en-US" sz="4800" b="1" dirty="0">
                <a:solidFill>
                  <a:srgbClr val="FF0000"/>
                </a:solidFill>
              </a:rPr>
              <a:t>Anna Freud 	 (1895-1982)………….……..  	TDS  </a:t>
            </a:r>
            <a:r>
              <a:rPr lang="en-US" sz="4800" b="1" dirty="0" err="1">
                <a:solidFill>
                  <a:srgbClr val="FF0000"/>
                </a:solidFill>
              </a:rPr>
              <a:t>considerada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explicitamente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como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uma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Teoria</a:t>
            </a:r>
            <a:r>
              <a:rPr lang="en-US" sz="4800" b="1" dirty="0">
                <a:solidFill>
                  <a:srgbClr val="FF0000"/>
                </a:solidFill>
              </a:rPr>
              <a:t> do </a:t>
            </a:r>
            <a:r>
              <a:rPr lang="en-US" sz="4800" b="1" dirty="0" err="1">
                <a:solidFill>
                  <a:srgbClr val="FF0000"/>
                </a:solidFill>
              </a:rPr>
              <a:t>Desenvolvimento</a:t>
            </a:r>
            <a:endParaRPr lang="en-US" sz="4800" b="1" dirty="0">
              <a:solidFill>
                <a:srgbClr val="FF0000"/>
              </a:solidFill>
            </a:endParaRPr>
          </a:p>
          <a:p>
            <a:pPr>
              <a:lnSpc>
                <a:spcPct val="170000"/>
              </a:lnSpc>
              <a:buNone/>
            </a:pPr>
            <a:endParaRPr lang="en-US" sz="4800" b="1" i="1" dirty="0"/>
          </a:p>
          <a:p>
            <a:pPr>
              <a:lnSpc>
                <a:spcPct val="170000"/>
              </a:lnSpc>
              <a:buNone/>
            </a:pPr>
            <a:r>
              <a:rPr lang="en-US" sz="4800" b="1" i="1" dirty="0" err="1"/>
              <a:t>Psicologia</a:t>
            </a:r>
            <a:r>
              <a:rPr lang="en-US" sz="4800" b="1" i="1" dirty="0"/>
              <a:t> do ego  </a:t>
            </a:r>
            <a:r>
              <a:rPr lang="en-US" sz="4800" dirty="0"/>
              <a:t>(E. Kris [1900-1957],</a:t>
            </a:r>
          </a:p>
          <a:p>
            <a:pPr>
              <a:lnSpc>
                <a:spcPct val="170000"/>
              </a:lnSpc>
              <a:buNone/>
            </a:pPr>
            <a:r>
              <a:rPr lang="en-US" sz="4800" dirty="0"/>
              <a:t>	R. </a:t>
            </a:r>
            <a:r>
              <a:rPr lang="en-US" sz="4800" dirty="0" err="1"/>
              <a:t>Loewenstein</a:t>
            </a:r>
            <a:r>
              <a:rPr lang="en-US" sz="4800" dirty="0"/>
              <a:t> [1898-1976], </a:t>
            </a:r>
          </a:p>
          <a:p>
            <a:pPr>
              <a:lnSpc>
                <a:spcPct val="170000"/>
              </a:lnSpc>
              <a:buNone/>
            </a:pPr>
            <a:r>
              <a:rPr lang="en-US" sz="4800" dirty="0"/>
              <a:t>	H. Hartmann [1894-1970],</a:t>
            </a:r>
          </a:p>
          <a:p>
            <a:pPr>
              <a:lnSpc>
                <a:spcPct val="170000"/>
              </a:lnSpc>
              <a:buNone/>
            </a:pPr>
            <a:r>
              <a:rPr lang="en-US" sz="4800" dirty="0"/>
              <a:t>	H. </a:t>
            </a:r>
            <a:r>
              <a:rPr lang="en-US" sz="4800" dirty="0" err="1"/>
              <a:t>Kohut</a:t>
            </a:r>
            <a:r>
              <a:rPr lang="en-US" sz="4800" dirty="0"/>
              <a:t> [1913-1981])</a:t>
            </a:r>
            <a:r>
              <a:rPr lang="is-IS" sz="4800" dirty="0"/>
              <a:t>…...................... </a:t>
            </a:r>
            <a:r>
              <a:rPr lang="en-US" sz="4800" b="1" dirty="0"/>
              <a:t> 	</a:t>
            </a:r>
            <a:r>
              <a:rPr lang="en-US" sz="4800" b="1" dirty="0" err="1"/>
              <a:t>Foco</a:t>
            </a:r>
            <a:r>
              <a:rPr lang="en-US" sz="4800" b="1" dirty="0"/>
              <a:t> no </a:t>
            </a:r>
            <a:r>
              <a:rPr lang="en-US" sz="4800" b="1" dirty="0" err="1"/>
              <a:t>desenvolvimento</a:t>
            </a:r>
            <a:r>
              <a:rPr lang="en-US" sz="4800" b="1" dirty="0"/>
              <a:t> do ego</a:t>
            </a:r>
          </a:p>
          <a:p>
            <a:pPr>
              <a:lnSpc>
                <a:spcPct val="170000"/>
              </a:lnSpc>
              <a:buNone/>
            </a:pPr>
            <a:endParaRPr lang="en-US" sz="4800" b="1" dirty="0"/>
          </a:p>
          <a:p>
            <a:pPr>
              <a:lnSpc>
                <a:spcPct val="170000"/>
              </a:lnSpc>
              <a:buNone/>
            </a:pPr>
            <a:r>
              <a:rPr lang="en-US" sz="4800" b="1" dirty="0">
                <a:solidFill>
                  <a:srgbClr val="FF0000"/>
                </a:solidFill>
              </a:rPr>
              <a:t>R. Spitz  (1887-1974) ……</a:t>
            </a:r>
            <a:r>
              <a:rPr lang="is-IS" sz="4800" b="1" dirty="0">
                <a:solidFill>
                  <a:srgbClr val="FF0000"/>
                </a:solidFill>
              </a:rPr>
              <a:t>….</a:t>
            </a:r>
            <a:r>
              <a:rPr lang="en-US" sz="4800" b="1" dirty="0">
                <a:solidFill>
                  <a:srgbClr val="FF0000"/>
                </a:solidFill>
              </a:rPr>
              <a:t>………………..  	</a:t>
            </a:r>
            <a:r>
              <a:rPr lang="en-US" sz="4800" b="1" dirty="0" err="1">
                <a:solidFill>
                  <a:srgbClr val="FF0000"/>
                </a:solidFill>
              </a:rPr>
              <a:t>Psicologia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Genética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>
                <a:solidFill>
                  <a:srgbClr val="002060"/>
                </a:solidFill>
              </a:rPr>
              <a:t>(Freud, A. Freud, </a:t>
            </a:r>
            <a:r>
              <a:rPr lang="en-US" sz="4800" b="1" dirty="0" err="1">
                <a:solidFill>
                  <a:srgbClr val="002060"/>
                </a:solidFill>
              </a:rPr>
              <a:t>Montessouri</a:t>
            </a:r>
            <a:r>
              <a:rPr lang="en-US" sz="4800" b="1" dirty="0">
                <a:solidFill>
                  <a:srgbClr val="002060"/>
                </a:solidFill>
              </a:rPr>
              <a:t>, </a:t>
            </a:r>
            <a:r>
              <a:rPr lang="en-US" sz="4800" b="1" dirty="0" err="1">
                <a:solidFill>
                  <a:srgbClr val="002060"/>
                </a:solidFill>
              </a:rPr>
              <a:t>Embriologia</a:t>
            </a:r>
            <a:r>
              <a:rPr lang="en-US" sz="4800" b="1" dirty="0">
                <a:solidFill>
                  <a:srgbClr val="002060"/>
                </a:solidFill>
              </a:rPr>
              <a:t>)</a:t>
            </a:r>
          </a:p>
          <a:p>
            <a:pPr>
              <a:lnSpc>
                <a:spcPct val="170000"/>
              </a:lnSpc>
              <a:buNone/>
            </a:pPr>
            <a:endParaRPr lang="en-US" sz="4800" b="1" dirty="0">
              <a:solidFill>
                <a:srgbClr val="002060"/>
              </a:solidFill>
            </a:endParaRPr>
          </a:p>
          <a:p>
            <a:pPr>
              <a:lnSpc>
                <a:spcPct val="170000"/>
              </a:lnSpc>
              <a:buNone/>
            </a:pPr>
            <a:endParaRPr lang="pt-BR" sz="4800" b="1" dirty="0"/>
          </a:p>
          <a:p>
            <a:pPr>
              <a:lnSpc>
                <a:spcPct val="170000"/>
              </a:lnSpc>
              <a:buNone/>
            </a:pPr>
            <a:endParaRPr lang="pt-BR" sz="4800" b="1" dirty="0"/>
          </a:p>
          <a:p>
            <a:pPr>
              <a:lnSpc>
                <a:spcPct val="170000"/>
              </a:lnSpc>
              <a:buNone/>
            </a:pPr>
            <a:r>
              <a:rPr lang="en-US" sz="1400" dirty="0"/>
              <a:t>(</a:t>
            </a:r>
            <a:endParaRPr lang="pt-BR" sz="4000" dirty="0"/>
          </a:p>
          <a:p>
            <a:pPr>
              <a:buNone/>
            </a:pPr>
            <a:r>
              <a:rPr lang="pt-BR" sz="4800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594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</p:spPr>
        <p:txBody>
          <a:bodyPr>
            <a:noAutofit/>
          </a:bodyPr>
          <a:lstStyle/>
          <a:p>
            <a:br>
              <a:rPr lang="en-US" sz="2400" b="1" dirty="0"/>
            </a:br>
            <a:r>
              <a:rPr lang="en-US" sz="2400" b="1" dirty="0" err="1"/>
              <a:t>Quadro</a:t>
            </a:r>
            <a:r>
              <a:rPr lang="en-US" sz="2400" b="1" dirty="0"/>
              <a:t> com </a:t>
            </a:r>
            <a:r>
              <a:rPr lang="en-US" sz="2400" b="1" dirty="0" err="1"/>
              <a:t>análise</a:t>
            </a:r>
            <a:r>
              <a:rPr lang="en-US" sz="2400" b="1" dirty="0"/>
              <a:t> </a:t>
            </a:r>
            <a:r>
              <a:rPr lang="en-US" sz="2400" b="1" dirty="0" err="1"/>
              <a:t>crítica</a:t>
            </a:r>
            <a:r>
              <a:rPr lang="en-US" sz="2400" b="1" dirty="0"/>
              <a:t> das </a:t>
            </a:r>
            <a:r>
              <a:rPr lang="en-US" sz="2400" b="1" dirty="0" err="1"/>
              <a:t>propostas</a:t>
            </a:r>
            <a:r>
              <a:rPr lang="en-US" sz="2400" b="1" dirty="0"/>
              <a:t> </a:t>
            </a:r>
            <a:r>
              <a:rPr lang="en-US" sz="2400" b="1" dirty="0" err="1"/>
              <a:t>psicanalíticas</a:t>
            </a:r>
            <a:r>
              <a:rPr lang="en-US" sz="2400" b="1" dirty="0"/>
              <a:t> e as </a:t>
            </a:r>
            <a:r>
              <a:rPr lang="en-US" sz="2400" b="1" dirty="0" err="1"/>
              <a:t>teorias</a:t>
            </a:r>
            <a:r>
              <a:rPr lang="en-US" sz="2400" b="1" dirty="0"/>
              <a:t> do </a:t>
            </a:r>
            <a:r>
              <a:rPr lang="en-US" sz="2400" b="1" dirty="0" err="1"/>
              <a:t>desenvolvimento</a:t>
            </a:r>
            <a:r>
              <a:rPr lang="en-US" sz="2400" b="1" dirty="0"/>
              <a:t> </a:t>
            </a:r>
            <a:r>
              <a:rPr lang="en-US" sz="2400" b="1" dirty="0" err="1"/>
              <a:t>psicanalíticas</a:t>
            </a:r>
            <a:r>
              <a:rPr lang="en-US" sz="2400" b="1" dirty="0"/>
              <a:t> </a:t>
            </a:r>
            <a:r>
              <a:rPr lang="pt-BR" sz="2400" b="1" dirty="0"/>
              <a:t>(2)</a:t>
            </a:r>
            <a:r>
              <a:rPr lang="pt-BR" sz="2800" dirty="0"/>
              <a:t>	</a:t>
            </a:r>
            <a:br>
              <a:rPr lang="pt-BR" sz="2400" dirty="0"/>
            </a:br>
            <a:endParaRPr lang="pt-BR" sz="2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  <a:buNone/>
            </a:pPr>
            <a:endParaRPr lang="en-US" sz="4800" b="1" dirty="0">
              <a:solidFill>
                <a:srgbClr val="FF0000"/>
              </a:solidFill>
            </a:endParaRPr>
          </a:p>
          <a:p>
            <a:pPr>
              <a:lnSpc>
                <a:spcPct val="170000"/>
              </a:lnSpc>
              <a:buNone/>
            </a:pPr>
            <a:r>
              <a:rPr lang="en-US" sz="4800" b="1" dirty="0">
                <a:solidFill>
                  <a:srgbClr val="FF0000"/>
                </a:solidFill>
              </a:rPr>
              <a:t>E. Erikson          (1902-1994) …………………..  	</a:t>
            </a:r>
            <a:r>
              <a:rPr lang="en-US" sz="4800" b="1" dirty="0" err="1">
                <a:solidFill>
                  <a:srgbClr val="FF0000"/>
                </a:solidFill>
              </a:rPr>
              <a:t>Desenvolvimento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estrutural</a:t>
            </a:r>
            <a:r>
              <a:rPr lang="en-US" sz="4800" b="1" dirty="0">
                <a:solidFill>
                  <a:srgbClr val="FF0000"/>
                </a:solidFill>
              </a:rPr>
              <a:t> (</a:t>
            </a:r>
            <a:r>
              <a:rPr lang="en-US" sz="4800" b="1" dirty="0" err="1">
                <a:solidFill>
                  <a:srgbClr val="FF0000"/>
                </a:solidFill>
              </a:rPr>
              <a:t>pulsões</a:t>
            </a:r>
            <a:r>
              <a:rPr lang="en-US" sz="4800" b="1" dirty="0">
                <a:solidFill>
                  <a:srgbClr val="FF0000"/>
                </a:solidFill>
              </a:rPr>
              <a:t> + </a:t>
            </a:r>
            <a:r>
              <a:rPr lang="en-US" sz="4800" b="1" dirty="0" err="1">
                <a:solidFill>
                  <a:srgbClr val="FF0000"/>
                </a:solidFill>
              </a:rPr>
              <a:t>determinações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culturais</a:t>
            </a:r>
            <a:r>
              <a:rPr lang="en-US" sz="4800" b="1" dirty="0">
                <a:solidFill>
                  <a:srgbClr val="FF0000"/>
                </a:solidFill>
              </a:rPr>
              <a:t>)</a:t>
            </a:r>
          </a:p>
          <a:p>
            <a:pPr>
              <a:lnSpc>
                <a:spcPct val="170000"/>
              </a:lnSpc>
              <a:buNone/>
            </a:pPr>
            <a:r>
              <a:rPr lang="en-US" sz="4800" b="1" dirty="0">
                <a:solidFill>
                  <a:srgbClr val="FF0000"/>
                </a:solidFill>
              </a:rPr>
              <a:t>   							</a:t>
            </a:r>
            <a:r>
              <a:rPr lang="en-US" sz="4800" dirty="0">
                <a:solidFill>
                  <a:srgbClr val="FF0000"/>
                </a:solidFill>
              </a:rPr>
              <a:t>Teoria do </a:t>
            </a:r>
            <a:r>
              <a:rPr lang="en-US" sz="4800" dirty="0" err="1">
                <a:solidFill>
                  <a:srgbClr val="FF0000"/>
                </a:solidFill>
              </a:rPr>
              <a:t>Desenvolvimento</a:t>
            </a:r>
            <a:r>
              <a:rPr lang="en-US" sz="4800" dirty="0">
                <a:solidFill>
                  <a:srgbClr val="FF0000"/>
                </a:solidFill>
              </a:rPr>
              <a:t> </a:t>
            </a:r>
            <a:r>
              <a:rPr lang="en-US" sz="4800" dirty="0" err="1">
                <a:solidFill>
                  <a:srgbClr val="FF0000"/>
                </a:solidFill>
              </a:rPr>
              <a:t>psicossocial</a:t>
            </a:r>
            <a:r>
              <a:rPr lang="en-US" sz="4800" dirty="0">
                <a:solidFill>
                  <a:srgbClr val="FF0000"/>
                </a:solidFill>
              </a:rPr>
              <a:t>   (</a:t>
            </a:r>
            <a:r>
              <a:rPr lang="en-US" sz="4800" dirty="0" err="1">
                <a:solidFill>
                  <a:srgbClr val="FF0000"/>
                </a:solidFill>
              </a:rPr>
              <a:t>confiança</a:t>
            </a:r>
            <a:r>
              <a:rPr lang="en-US" sz="4800" dirty="0">
                <a:solidFill>
                  <a:srgbClr val="FF0000"/>
                </a:solidFill>
              </a:rPr>
              <a:t>, </a:t>
            </a:r>
            <a:r>
              <a:rPr lang="en-US" sz="4800" dirty="0" err="1">
                <a:solidFill>
                  <a:srgbClr val="FF0000"/>
                </a:solidFill>
              </a:rPr>
              <a:t>autonomia</a:t>
            </a:r>
            <a:r>
              <a:rPr lang="en-US" sz="4800" dirty="0">
                <a:solidFill>
                  <a:srgbClr val="FF0000"/>
                </a:solidFill>
              </a:rPr>
              <a:t>, </a:t>
            </a:r>
            <a:r>
              <a:rPr lang="en-US" sz="4800" dirty="0" err="1">
                <a:solidFill>
                  <a:srgbClr val="FF0000"/>
                </a:solidFill>
              </a:rPr>
              <a:t>iniciativa</a:t>
            </a:r>
            <a:r>
              <a:rPr lang="en-US" sz="4800" dirty="0">
                <a:solidFill>
                  <a:srgbClr val="FF0000"/>
                </a:solidFill>
              </a:rPr>
              <a:t>,</a:t>
            </a:r>
          </a:p>
          <a:p>
            <a:pPr>
              <a:lnSpc>
                <a:spcPct val="170000"/>
              </a:lnSpc>
              <a:buNone/>
            </a:pPr>
            <a:r>
              <a:rPr lang="en-US" sz="4800" dirty="0">
                <a:solidFill>
                  <a:srgbClr val="FF0000"/>
                </a:solidFill>
              </a:rPr>
              <a:t>							 </a:t>
            </a:r>
            <a:r>
              <a:rPr lang="en-US" sz="4800" dirty="0" err="1">
                <a:solidFill>
                  <a:srgbClr val="FF0000"/>
                </a:solidFill>
              </a:rPr>
              <a:t>empreendimento</a:t>
            </a:r>
            <a:r>
              <a:rPr lang="en-US" sz="4800" dirty="0">
                <a:solidFill>
                  <a:srgbClr val="FF0000"/>
                </a:solidFill>
              </a:rPr>
              <a:t>, </a:t>
            </a:r>
            <a:r>
              <a:rPr lang="en-US" sz="4800" dirty="0" err="1">
                <a:solidFill>
                  <a:srgbClr val="FF0000"/>
                </a:solidFill>
              </a:rPr>
              <a:t>identidade</a:t>
            </a:r>
            <a:r>
              <a:rPr lang="en-US" sz="4800" dirty="0">
                <a:solidFill>
                  <a:srgbClr val="FF0000"/>
                </a:solidFill>
              </a:rPr>
              <a:t>, </a:t>
            </a:r>
            <a:r>
              <a:rPr lang="en-US" sz="4800" dirty="0" err="1">
                <a:solidFill>
                  <a:srgbClr val="FF0000"/>
                </a:solidFill>
              </a:rPr>
              <a:t>atividade</a:t>
            </a:r>
            <a:r>
              <a:rPr lang="en-US" sz="4800" dirty="0">
                <a:solidFill>
                  <a:srgbClr val="FF0000"/>
                </a:solidFill>
              </a:rPr>
              <a:t>, </a:t>
            </a:r>
            <a:r>
              <a:rPr lang="en-US" sz="4800" dirty="0" err="1">
                <a:solidFill>
                  <a:srgbClr val="FF0000"/>
                </a:solidFill>
              </a:rPr>
              <a:t>integridade</a:t>
            </a:r>
            <a:r>
              <a:rPr lang="en-US" sz="4800" dirty="0">
                <a:solidFill>
                  <a:srgbClr val="FF0000"/>
                </a:solidFill>
              </a:rPr>
              <a:t>)</a:t>
            </a:r>
            <a:endParaRPr lang="en-US" sz="4800" b="1" dirty="0">
              <a:solidFill>
                <a:srgbClr val="002060"/>
              </a:solidFill>
            </a:endParaRPr>
          </a:p>
          <a:p>
            <a:pPr>
              <a:lnSpc>
                <a:spcPct val="170000"/>
              </a:lnSpc>
              <a:buNone/>
            </a:pPr>
            <a:endParaRPr lang="en-US" sz="4800" b="1" dirty="0">
              <a:solidFill>
                <a:srgbClr val="0000FF"/>
              </a:solidFill>
            </a:endParaRPr>
          </a:p>
          <a:p>
            <a:pPr>
              <a:lnSpc>
                <a:spcPct val="170000"/>
              </a:lnSpc>
              <a:buNone/>
            </a:pPr>
            <a:r>
              <a:rPr lang="en-US" sz="4800" b="1" dirty="0">
                <a:solidFill>
                  <a:srgbClr val="0000FF"/>
                </a:solidFill>
              </a:rPr>
              <a:t>J. </a:t>
            </a:r>
            <a:r>
              <a:rPr lang="en-US" sz="4800" b="1" dirty="0" err="1">
                <a:solidFill>
                  <a:srgbClr val="0000FF"/>
                </a:solidFill>
              </a:rPr>
              <a:t>Bolwby</a:t>
            </a:r>
            <a:r>
              <a:rPr lang="en-US" sz="4800" b="1" dirty="0">
                <a:solidFill>
                  <a:srgbClr val="0000FF"/>
                </a:solidFill>
              </a:rPr>
              <a:t> 	(1907-1990) …………………….   Freud + </a:t>
            </a:r>
            <a:r>
              <a:rPr lang="en-US" sz="4800" b="1" dirty="0" err="1">
                <a:solidFill>
                  <a:srgbClr val="0000FF"/>
                </a:solidFill>
              </a:rPr>
              <a:t>teoria</a:t>
            </a:r>
            <a:r>
              <a:rPr lang="en-US" sz="4800" b="1" dirty="0">
                <a:solidFill>
                  <a:srgbClr val="0000FF"/>
                </a:solidFill>
              </a:rPr>
              <a:t> da </a:t>
            </a:r>
            <a:r>
              <a:rPr lang="en-US" sz="4800" b="1" dirty="0" err="1">
                <a:solidFill>
                  <a:srgbClr val="0000FF"/>
                </a:solidFill>
              </a:rPr>
              <a:t>evolução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  <a:r>
              <a:rPr lang="en-US" sz="4800" b="1" dirty="0" err="1">
                <a:solidFill>
                  <a:srgbClr val="0000FF"/>
                </a:solidFill>
              </a:rPr>
              <a:t>darwinista</a:t>
            </a:r>
            <a:r>
              <a:rPr lang="en-US" sz="4800" b="1" dirty="0">
                <a:solidFill>
                  <a:srgbClr val="0000FF"/>
                </a:solidFill>
              </a:rPr>
              <a:t> (</a:t>
            </a:r>
            <a:r>
              <a:rPr lang="en-US" sz="4800" b="1" dirty="0" err="1">
                <a:solidFill>
                  <a:srgbClr val="0000FF"/>
                </a:solidFill>
              </a:rPr>
              <a:t>etologia</a:t>
            </a:r>
            <a:r>
              <a:rPr lang="en-US" sz="4800" b="1" dirty="0">
                <a:solidFill>
                  <a:srgbClr val="0000FF"/>
                </a:solidFill>
              </a:rPr>
              <a:t>) =&gt; </a:t>
            </a:r>
            <a:r>
              <a:rPr lang="en-US" sz="4800" b="1" dirty="0" err="1">
                <a:solidFill>
                  <a:srgbClr val="0000FF"/>
                </a:solidFill>
              </a:rPr>
              <a:t>teoria</a:t>
            </a:r>
            <a:r>
              <a:rPr lang="en-US" sz="4800" b="1" dirty="0">
                <a:solidFill>
                  <a:srgbClr val="0000FF"/>
                </a:solidFill>
              </a:rPr>
              <a:t> do </a:t>
            </a:r>
            <a:r>
              <a:rPr lang="en-US" sz="4800" b="1" dirty="0" err="1">
                <a:solidFill>
                  <a:srgbClr val="0000FF"/>
                </a:solidFill>
              </a:rPr>
              <a:t>apego</a:t>
            </a:r>
            <a:r>
              <a:rPr lang="en-US" sz="4800" b="1" dirty="0">
                <a:solidFill>
                  <a:srgbClr val="0000FF"/>
                </a:solidFill>
              </a:rPr>
              <a:t> </a:t>
            </a:r>
          </a:p>
          <a:p>
            <a:pPr>
              <a:lnSpc>
                <a:spcPct val="170000"/>
              </a:lnSpc>
              <a:buNone/>
            </a:pPr>
            <a:endParaRPr lang="en-US" sz="4800" b="1" dirty="0">
              <a:solidFill>
                <a:srgbClr val="0000FF"/>
              </a:solidFill>
            </a:endParaRPr>
          </a:p>
          <a:p>
            <a:pPr>
              <a:lnSpc>
                <a:spcPct val="170000"/>
              </a:lnSpc>
              <a:buNone/>
            </a:pPr>
            <a:r>
              <a:rPr lang="en-US" sz="4800" b="1" dirty="0">
                <a:solidFill>
                  <a:srgbClr val="0070C0"/>
                </a:solidFill>
              </a:rPr>
              <a:t>M. Mahler (1897-1985) ………………………..  Teoria do </a:t>
            </a:r>
            <a:r>
              <a:rPr lang="en-US" sz="4800" b="1" dirty="0" err="1">
                <a:solidFill>
                  <a:srgbClr val="0070C0"/>
                </a:solidFill>
              </a:rPr>
              <a:t>desenvolvimento</a:t>
            </a:r>
            <a:r>
              <a:rPr lang="en-US" sz="4800" b="1" dirty="0">
                <a:solidFill>
                  <a:srgbClr val="0070C0"/>
                </a:solidFill>
              </a:rPr>
              <a:t> da </a:t>
            </a:r>
            <a:r>
              <a:rPr lang="en-US" sz="4800" b="1" dirty="0" err="1">
                <a:solidFill>
                  <a:srgbClr val="0070C0"/>
                </a:solidFill>
              </a:rPr>
              <a:t>separação-individuação</a:t>
            </a:r>
            <a:endParaRPr lang="en-US" sz="4800" b="1" dirty="0">
              <a:solidFill>
                <a:srgbClr val="0070C0"/>
              </a:solidFill>
            </a:endParaRPr>
          </a:p>
          <a:p>
            <a:pPr>
              <a:lnSpc>
                <a:spcPct val="170000"/>
              </a:lnSpc>
              <a:buNone/>
            </a:pPr>
            <a:endParaRPr lang="en-US" sz="4800" b="1" dirty="0">
              <a:solidFill>
                <a:srgbClr val="008000"/>
              </a:solidFill>
            </a:endParaRPr>
          </a:p>
          <a:p>
            <a:pPr>
              <a:lnSpc>
                <a:spcPct val="170000"/>
              </a:lnSpc>
              <a:buNone/>
            </a:pPr>
            <a:r>
              <a:rPr lang="en-US" sz="4800" b="1" dirty="0">
                <a:solidFill>
                  <a:srgbClr val="008000"/>
                </a:solidFill>
              </a:rPr>
              <a:t>D. Winnicott 	(1896-1971) ……………………   Teoria do </a:t>
            </a:r>
            <a:r>
              <a:rPr lang="en-US" sz="4800" b="1" dirty="0" err="1">
                <a:solidFill>
                  <a:srgbClr val="008000"/>
                </a:solidFill>
              </a:rPr>
              <a:t>desenvolvimento</a:t>
            </a:r>
            <a:r>
              <a:rPr lang="en-US" sz="4800" b="1" dirty="0">
                <a:solidFill>
                  <a:srgbClr val="008000"/>
                </a:solidFill>
              </a:rPr>
              <a:t> da </a:t>
            </a:r>
            <a:r>
              <a:rPr lang="en-US" sz="4800" b="1" dirty="0" err="1">
                <a:solidFill>
                  <a:srgbClr val="008000"/>
                </a:solidFill>
              </a:rPr>
              <a:t>dependência</a:t>
            </a:r>
            <a:r>
              <a:rPr lang="en-US" sz="4800" b="1" dirty="0">
                <a:solidFill>
                  <a:srgbClr val="008000"/>
                </a:solidFill>
              </a:rPr>
              <a:t>, </a:t>
            </a:r>
            <a:r>
              <a:rPr lang="en-US" sz="4800" b="1" dirty="0" err="1">
                <a:solidFill>
                  <a:srgbClr val="008000"/>
                </a:solidFill>
              </a:rPr>
              <a:t>desenvolviemto</a:t>
            </a:r>
            <a:r>
              <a:rPr lang="en-US" sz="4800" b="1" dirty="0">
                <a:solidFill>
                  <a:srgbClr val="008000"/>
                </a:solidFill>
              </a:rPr>
              <a:t> do SER</a:t>
            </a:r>
          </a:p>
          <a:p>
            <a:pPr>
              <a:lnSpc>
                <a:spcPct val="170000"/>
              </a:lnSpc>
              <a:buNone/>
            </a:pPr>
            <a:endParaRPr lang="pt-BR" sz="4800" dirty="0"/>
          </a:p>
          <a:p>
            <a:pPr>
              <a:lnSpc>
                <a:spcPct val="170000"/>
              </a:lnSpc>
              <a:buNone/>
            </a:pPr>
            <a:r>
              <a:rPr lang="pt-BR" sz="4800" b="1" dirty="0"/>
              <a:t>Daniel Stern 	(1934 – 2012) ...................  Teoria do desenvolvimento dos sensos do self</a:t>
            </a:r>
          </a:p>
          <a:p>
            <a:pPr>
              <a:lnSpc>
                <a:spcPct val="170000"/>
              </a:lnSpc>
              <a:buNone/>
            </a:pPr>
            <a:r>
              <a:rPr lang="pt-BR" sz="4800" b="1" dirty="0"/>
              <a:t> 							Psicanálise (Klein - Mahler) </a:t>
            </a:r>
          </a:p>
          <a:p>
            <a:pPr>
              <a:lnSpc>
                <a:spcPct val="170000"/>
              </a:lnSpc>
              <a:buNone/>
            </a:pPr>
            <a:r>
              <a:rPr lang="pt-BR" sz="4800" b="1" dirty="0"/>
              <a:t>							+ teoria do apego + desenvolvimento do self + neurociências</a:t>
            </a:r>
          </a:p>
          <a:p>
            <a:pPr>
              <a:lnSpc>
                <a:spcPct val="170000"/>
              </a:lnSpc>
              <a:buNone/>
            </a:pPr>
            <a:endParaRPr lang="pt-BR" sz="4800" b="1" dirty="0"/>
          </a:p>
          <a:p>
            <a:pPr>
              <a:buNone/>
            </a:pPr>
            <a:endParaRPr lang="pt-BR" sz="4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3589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</p:spPr>
        <p:txBody>
          <a:bodyPr>
            <a:noAutofit/>
          </a:bodyPr>
          <a:lstStyle/>
          <a:p>
            <a:br>
              <a:rPr lang="en-US" sz="2400" b="1" dirty="0"/>
            </a:br>
            <a:r>
              <a:rPr lang="en-US" sz="2400" b="1" dirty="0" err="1"/>
              <a:t>Quadro</a:t>
            </a:r>
            <a:r>
              <a:rPr lang="en-US" sz="2400" b="1" dirty="0"/>
              <a:t> com </a:t>
            </a:r>
            <a:r>
              <a:rPr lang="en-US" sz="2400" b="1" dirty="0" err="1"/>
              <a:t>análise</a:t>
            </a:r>
            <a:r>
              <a:rPr lang="en-US" sz="2400" b="1" dirty="0"/>
              <a:t> </a:t>
            </a:r>
            <a:r>
              <a:rPr lang="en-US" sz="2400" b="1" dirty="0" err="1"/>
              <a:t>crítica</a:t>
            </a:r>
            <a:r>
              <a:rPr lang="en-US" sz="2400" b="1" dirty="0"/>
              <a:t> das </a:t>
            </a:r>
            <a:r>
              <a:rPr lang="en-US" sz="2400" b="1" dirty="0" err="1"/>
              <a:t>propostas</a:t>
            </a:r>
            <a:r>
              <a:rPr lang="en-US" sz="2400" b="1" dirty="0"/>
              <a:t> </a:t>
            </a:r>
            <a:r>
              <a:rPr lang="en-US" sz="2400" b="1" dirty="0" err="1"/>
              <a:t>psicanalíticas</a:t>
            </a:r>
            <a:r>
              <a:rPr lang="en-US" sz="2400" b="1" dirty="0"/>
              <a:t> e as </a:t>
            </a:r>
            <a:r>
              <a:rPr lang="en-US" sz="2400" b="1" dirty="0" err="1"/>
              <a:t>teorias</a:t>
            </a:r>
            <a:r>
              <a:rPr lang="en-US" sz="2400" b="1" dirty="0"/>
              <a:t> do </a:t>
            </a:r>
            <a:r>
              <a:rPr lang="en-US" sz="2400" b="1" dirty="0" err="1"/>
              <a:t>desenvolvimento</a:t>
            </a:r>
            <a:r>
              <a:rPr lang="en-US" sz="2400" b="1" dirty="0"/>
              <a:t> </a:t>
            </a:r>
            <a:r>
              <a:rPr lang="en-US" sz="2400" b="1" dirty="0" err="1"/>
              <a:t>psicanalíticas</a:t>
            </a:r>
            <a:r>
              <a:rPr lang="en-US" sz="2400" b="1" dirty="0"/>
              <a:t> </a:t>
            </a:r>
            <a:r>
              <a:rPr lang="pt-BR" sz="2400" dirty="0"/>
              <a:t>(3)</a:t>
            </a:r>
            <a:br>
              <a:rPr lang="pt-BR" sz="2400" dirty="0"/>
            </a:br>
            <a:endParaRPr lang="pt-BR" sz="2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  <a:buNone/>
            </a:pPr>
            <a:endParaRPr lang="en-US" sz="4800" b="1" dirty="0"/>
          </a:p>
          <a:p>
            <a:pPr>
              <a:lnSpc>
                <a:spcPct val="170000"/>
              </a:lnSpc>
              <a:buNone/>
            </a:pPr>
            <a:endParaRPr lang="en-US" sz="4800" b="1" dirty="0"/>
          </a:p>
          <a:p>
            <a:pPr>
              <a:lnSpc>
                <a:spcPct val="170000"/>
              </a:lnSpc>
              <a:buNone/>
            </a:pPr>
            <a:r>
              <a:rPr lang="en-US" sz="4800" b="1" dirty="0"/>
              <a:t>J. </a:t>
            </a:r>
            <a:r>
              <a:rPr lang="en-US" sz="4800" b="1" dirty="0" err="1"/>
              <a:t>Lacan</a:t>
            </a:r>
            <a:r>
              <a:rPr lang="en-US" sz="4800" b="1" dirty="0"/>
              <a:t> 	(1901-1981) …………………….   </a:t>
            </a:r>
            <a:r>
              <a:rPr lang="en-US" sz="4800" b="1" dirty="0" err="1"/>
              <a:t>Recusa</a:t>
            </a:r>
            <a:r>
              <a:rPr lang="en-US" sz="4800" b="1" dirty="0"/>
              <a:t>  da </a:t>
            </a:r>
            <a:r>
              <a:rPr lang="en-US" sz="4800" b="1" dirty="0" err="1"/>
              <a:t>psicanálise</a:t>
            </a:r>
            <a:r>
              <a:rPr lang="en-US" sz="4800" b="1" dirty="0"/>
              <a:t> </a:t>
            </a:r>
            <a:r>
              <a:rPr lang="en-US" sz="4800" b="1" dirty="0" err="1"/>
              <a:t>como</a:t>
            </a:r>
            <a:r>
              <a:rPr lang="en-US" sz="4800" b="1" dirty="0"/>
              <a:t> </a:t>
            </a:r>
            <a:r>
              <a:rPr lang="en-US" sz="4800" b="1" dirty="0" err="1"/>
              <a:t>uma</a:t>
            </a:r>
            <a:r>
              <a:rPr lang="en-US" sz="4800" b="1" dirty="0"/>
              <a:t> </a:t>
            </a:r>
            <a:r>
              <a:rPr lang="en-US" sz="4800" b="1" dirty="0" err="1"/>
              <a:t>teoria</a:t>
            </a:r>
            <a:r>
              <a:rPr lang="en-US" sz="4800" b="1" dirty="0"/>
              <a:t> do </a:t>
            </a:r>
            <a:r>
              <a:rPr lang="en-US" sz="4800" b="1" dirty="0" err="1"/>
              <a:t>desenvolvimento</a:t>
            </a:r>
            <a:r>
              <a:rPr lang="en-US" sz="4800" b="1" dirty="0"/>
              <a:t> </a:t>
            </a:r>
            <a:r>
              <a:rPr lang="en-US" sz="4800" dirty="0"/>
              <a:t>(</a:t>
            </a:r>
            <a:r>
              <a:rPr lang="en-US" sz="4800" dirty="0" err="1"/>
              <a:t>persp</a:t>
            </a:r>
            <a:r>
              <a:rPr lang="en-US" sz="4800" dirty="0"/>
              <a:t>/ </a:t>
            </a:r>
            <a:r>
              <a:rPr lang="en-US" sz="4800" dirty="0" err="1"/>
              <a:t>estruturalista</a:t>
            </a:r>
            <a:r>
              <a:rPr lang="en-US" sz="4800" dirty="0"/>
              <a:t>)</a:t>
            </a:r>
          </a:p>
          <a:p>
            <a:pPr>
              <a:lnSpc>
                <a:spcPct val="170000"/>
              </a:lnSpc>
              <a:buNone/>
            </a:pPr>
            <a:endParaRPr lang="en-US" sz="4800" b="1" dirty="0"/>
          </a:p>
          <a:p>
            <a:pPr>
              <a:lnSpc>
                <a:spcPct val="170000"/>
              </a:lnSpc>
              <a:buNone/>
            </a:pPr>
            <a:r>
              <a:rPr lang="en-US" sz="4800" b="1" dirty="0"/>
              <a:t>W. </a:t>
            </a:r>
            <a:r>
              <a:rPr lang="en-US" sz="4800" b="1" dirty="0" err="1"/>
              <a:t>Bion</a:t>
            </a:r>
            <a:r>
              <a:rPr lang="en-US" sz="4800" b="1" dirty="0"/>
              <a:t> 	(1897-1979)………………………  </a:t>
            </a:r>
            <a:r>
              <a:rPr lang="en-US" sz="4800" b="1" dirty="0" err="1"/>
              <a:t>Desenvolvimento</a:t>
            </a:r>
            <a:r>
              <a:rPr lang="en-US" sz="4800" b="1" dirty="0"/>
              <a:t> do </a:t>
            </a:r>
            <a:r>
              <a:rPr lang="en-US" sz="4800" b="1" dirty="0" err="1"/>
              <a:t>modelo</a:t>
            </a:r>
            <a:r>
              <a:rPr lang="en-US" sz="4800" b="1" dirty="0"/>
              <a:t> </a:t>
            </a:r>
            <a:r>
              <a:rPr lang="en-US" sz="4800" b="1" dirty="0" err="1"/>
              <a:t>kleiniano</a:t>
            </a:r>
            <a:endParaRPr lang="pt-BR" sz="4800" b="1" dirty="0"/>
          </a:p>
          <a:p>
            <a:pPr>
              <a:lnSpc>
                <a:spcPct val="170000"/>
              </a:lnSpc>
              <a:buNone/>
            </a:pPr>
            <a:endParaRPr lang="pt-BR" sz="4800" b="1" dirty="0"/>
          </a:p>
          <a:p>
            <a:pPr>
              <a:lnSpc>
                <a:spcPct val="170000"/>
              </a:lnSpc>
              <a:buNone/>
            </a:pPr>
            <a:r>
              <a:rPr lang="pt-BR" sz="4800" b="1" dirty="0"/>
              <a:t>O. </a:t>
            </a:r>
            <a:r>
              <a:rPr lang="pt-BR" sz="4800" b="1" dirty="0" err="1"/>
              <a:t>Kernberg</a:t>
            </a:r>
            <a:r>
              <a:rPr lang="pt-BR" sz="4800" b="1" dirty="0"/>
              <a:t> 	(1928 -     )...........................  Desenvolvimento do modelo Klein-</a:t>
            </a:r>
            <a:r>
              <a:rPr lang="pt-BR" sz="4800" b="1" dirty="0" err="1"/>
              <a:t>Bion</a:t>
            </a:r>
            <a:r>
              <a:rPr lang="pt-BR" sz="4800" b="1" dirty="0"/>
              <a:t> (</a:t>
            </a:r>
            <a:r>
              <a:rPr lang="pt-BR" sz="4800" b="1" dirty="0" err="1"/>
              <a:t>teoriz</a:t>
            </a:r>
            <a:r>
              <a:rPr lang="pt-BR" sz="4800" b="1" dirty="0"/>
              <a:t>/ dos afetos como fundamentos)</a:t>
            </a:r>
          </a:p>
          <a:p>
            <a:pPr>
              <a:lnSpc>
                <a:spcPct val="170000"/>
              </a:lnSpc>
              <a:buNone/>
            </a:pPr>
            <a:endParaRPr lang="pt-BR" sz="4800" b="1" dirty="0">
              <a:solidFill>
                <a:srgbClr val="FF0000"/>
              </a:solidFill>
            </a:endParaRPr>
          </a:p>
          <a:p>
            <a:pPr>
              <a:lnSpc>
                <a:spcPct val="170000"/>
              </a:lnSpc>
              <a:buNone/>
            </a:pPr>
            <a:endParaRPr lang="pt-BR" sz="4800" b="1" dirty="0"/>
          </a:p>
          <a:p>
            <a:pPr>
              <a:lnSpc>
                <a:spcPct val="170000"/>
              </a:lnSpc>
              <a:buNone/>
            </a:pPr>
            <a:r>
              <a:rPr lang="pt-BR" sz="4800" b="1" dirty="0"/>
              <a:t>Beatrice </a:t>
            </a:r>
            <a:r>
              <a:rPr lang="pt-BR" sz="4800" b="1" dirty="0" err="1"/>
              <a:t>Beebe</a:t>
            </a:r>
            <a:r>
              <a:rPr lang="pt-BR" sz="4800" b="1" dirty="0"/>
              <a:t> (1946 -     ) ........................  Stern + </a:t>
            </a:r>
            <a:r>
              <a:rPr lang="pt-BR" sz="4800" b="1" dirty="0" err="1"/>
              <a:t>Attachement</a:t>
            </a:r>
            <a:r>
              <a:rPr lang="pt-BR" sz="4800" b="1" dirty="0"/>
              <a:t>  (mãe-bebê)</a:t>
            </a:r>
          </a:p>
          <a:p>
            <a:pPr>
              <a:lnSpc>
                <a:spcPct val="170000"/>
              </a:lnSpc>
              <a:buNone/>
            </a:pPr>
            <a:endParaRPr lang="pt-BR" sz="4800" b="1" dirty="0"/>
          </a:p>
          <a:p>
            <a:pPr>
              <a:lnSpc>
                <a:spcPct val="170000"/>
              </a:lnSpc>
              <a:buNone/>
            </a:pPr>
            <a:r>
              <a:rPr lang="pt-BR" sz="4800" b="1" dirty="0" err="1"/>
              <a:t>Fonagy</a:t>
            </a:r>
            <a:r>
              <a:rPr lang="pt-BR" sz="4800" b="1" dirty="0"/>
              <a:t> et. Al. </a:t>
            </a:r>
            <a:r>
              <a:rPr lang="pt-BR" sz="4800" b="1" dirty="0">
                <a:sym typeface="Wingdings"/>
              </a:rPr>
              <a:t> </a:t>
            </a:r>
            <a:r>
              <a:rPr lang="pt-BR" sz="4800" b="1" dirty="0" err="1">
                <a:sym typeface="Wingdings"/>
              </a:rPr>
              <a:t>attachment</a:t>
            </a:r>
            <a:r>
              <a:rPr lang="pt-BR" sz="4800" b="1" dirty="0">
                <a:sym typeface="Wingdings"/>
              </a:rPr>
              <a:t> + psicanálise + neurociências</a:t>
            </a:r>
            <a:endParaRPr lang="pt-BR" sz="4800" b="1" dirty="0"/>
          </a:p>
          <a:p>
            <a:pPr>
              <a:lnSpc>
                <a:spcPct val="170000"/>
              </a:lnSpc>
              <a:buNone/>
            </a:pPr>
            <a:endParaRPr lang="pt-BR" sz="4800" b="1" dirty="0"/>
          </a:p>
          <a:p>
            <a:pPr>
              <a:lnSpc>
                <a:spcPct val="170000"/>
              </a:lnSpc>
              <a:buNone/>
            </a:pPr>
            <a:endParaRPr lang="pt-BR" sz="4800" b="1" dirty="0"/>
          </a:p>
          <a:p>
            <a:pPr>
              <a:lnSpc>
                <a:spcPct val="170000"/>
              </a:lnSpc>
              <a:buNone/>
            </a:pPr>
            <a:r>
              <a:rPr lang="en-US" sz="1400" dirty="0"/>
              <a:t>(</a:t>
            </a:r>
            <a:endParaRPr lang="pt-BR" sz="4000" dirty="0"/>
          </a:p>
          <a:p>
            <a:pPr>
              <a:buNone/>
            </a:pPr>
            <a:r>
              <a:rPr lang="pt-BR" sz="4800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8760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891</Words>
  <Application>Microsoft Macintosh PowerPoint</Application>
  <PresentationFormat>Apresentação na tela (4:3)</PresentationFormat>
  <Paragraphs>97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 PSA-286 - Psicologia do Desenvolvimento II   2023</vt:lpstr>
      <vt:lpstr>Programa</vt:lpstr>
      <vt:lpstr>AS TEORIAS PSICANALÍTICAS DO DESENVOLVIMENTO </vt:lpstr>
      <vt:lpstr>Aula 8. As teorias psicanalíticas do desenvolvimento pós-Freud </vt:lpstr>
      <vt:lpstr>Quadro com análise crítica das propostas psicanalíticas e as teorias do desenvolvimento psicanalíticas (1)</vt:lpstr>
      <vt:lpstr> Quadro com análise crítica das propostas psicanalíticas e as teorias do desenvolvimento psicanalíticas (2)  </vt:lpstr>
      <vt:lpstr> Quadro com análise crítica das propostas psicanalíticas e as teorias do desenvolvimento psicanalíticas (3) </vt:lpstr>
    </vt:vector>
  </TitlesOfParts>
  <Company>Fulgencio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Aula 4. As teorias psicanalíticas do desenvolvimento</dc:title>
  <dc:creator>Leopoldo Fulgencio</dc:creator>
  <cp:lastModifiedBy>Leopoldo Fulgencio</cp:lastModifiedBy>
  <cp:revision>18</cp:revision>
  <dcterms:created xsi:type="dcterms:W3CDTF">2018-07-13T19:26:45Z</dcterms:created>
  <dcterms:modified xsi:type="dcterms:W3CDTF">2023-09-19T22:48:57Z</dcterms:modified>
</cp:coreProperties>
</file>