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41A8C4-7802-4C17-ABF1-5D2C4C853FC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9F9AB2E-8C6B-4016-86FC-D78121F4E4FC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609601"/>
            <a:ext cx="8712968" cy="4267200"/>
          </a:xfrm>
        </p:spPr>
        <p:txBody>
          <a:bodyPr/>
          <a:lstStyle/>
          <a:p>
            <a:r>
              <a:rPr lang="en-US" dirty="0" err="1"/>
              <a:t>Modelagem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Engenharia C &amp; 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Aula 4- </a:t>
            </a:r>
            <a:r>
              <a:rPr lang="en-US" dirty="0" err="1"/>
              <a:t>Sistemas</a:t>
            </a:r>
            <a:r>
              <a:rPr lang="en-US" dirty="0"/>
              <a:t> </a:t>
            </a:r>
            <a:r>
              <a:rPr lang="en-US" dirty="0" err="1"/>
              <a:t>Dinâmicos</a:t>
            </a:r>
            <a:r>
              <a:rPr lang="en-US" dirty="0"/>
              <a:t> </a:t>
            </a:r>
          </a:p>
          <a:p>
            <a:r>
              <a:rPr lang="en-US" dirty="0" err="1"/>
              <a:t>Tanque</a:t>
            </a:r>
            <a:r>
              <a:rPr lang="en-US" dirty="0"/>
              <a:t> </a:t>
            </a:r>
            <a:r>
              <a:rPr lang="en-US" dirty="0" err="1"/>
              <a:t>oscilador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7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Controle de fluxo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2800"/>
              <a:t>Contador</a:t>
            </a:r>
          </a:p>
          <a:p>
            <a:pPr lvl="1">
              <a:buFontTx/>
              <a:buNone/>
            </a:pPr>
            <a:r>
              <a:rPr lang="pt-BR" altLang="pt-BR" sz="2400"/>
              <a:t>For  i=1 to x step m</a:t>
            </a:r>
          </a:p>
          <a:p>
            <a:pPr lvl="1">
              <a:buFontTx/>
              <a:buNone/>
            </a:pPr>
            <a:r>
              <a:rPr lang="pt-BR" altLang="pt-BR" sz="2400"/>
              <a:t>		....</a:t>
            </a:r>
          </a:p>
          <a:p>
            <a:pPr lvl="1">
              <a:buFontTx/>
              <a:buNone/>
            </a:pPr>
            <a:r>
              <a:rPr lang="pt-BR" altLang="pt-BR" sz="2400"/>
              <a:t>Next i</a:t>
            </a:r>
          </a:p>
          <a:p>
            <a:pPr lvl="1">
              <a:buFontTx/>
              <a:buNone/>
            </a:pPr>
            <a:endParaRPr lang="pt-BR" altLang="pt-BR" sz="2400"/>
          </a:p>
          <a:p>
            <a:r>
              <a:rPr lang="pt-BR" altLang="pt-BR" sz="2800"/>
              <a:t>Loop</a:t>
            </a:r>
          </a:p>
          <a:p>
            <a:pPr lvl="1">
              <a:buFontTx/>
              <a:buNone/>
            </a:pPr>
            <a:r>
              <a:rPr lang="pt-BR" altLang="pt-BR" sz="2400"/>
              <a:t>While</a:t>
            </a:r>
          </a:p>
          <a:p>
            <a:pPr lvl="1">
              <a:buFontTx/>
              <a:buNone/>
            </a:pPr>
            <a:r>
              <a:rPr lang="pt-BR" altLang="pt-BR" sz="2400"/>
              <a:t>	.....</a:t>
            </a:r>
          </a:p>
          <a:p>
            <a:pPr lvl="1">
              <a:buFontTx/>
              <a:buNone/>
            </a:pPr>
            <a:r>
              <a:rPr lang="pt-BR" altLang="pt-BR" sz="2400"/>
              <a:t>Wend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43175"/>
            <a:ext cx="488791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24400"/>
            <a:ext cx="49561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94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Controle de Fluxo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IF ... Then......</a:t>
            </a:r>
          </a:p>
          <a:p>
            <a:endParaRPr lang="pt-BR" altLang="pt-BR"/>
          </a:p>
          <a:p>
            <a:endParaRPr lang="pt-BR" altLang="pt-BR"/>
          </a:p>
          <a:p>
            <a:endParaRPr lang="pt-BR" altLang="pt-BR"/>
          </a:p>
          <a:p>
            <a:r>
              <a:rPr lang="pt-BR" altLang="pt-BR"/>
              <a:t>Goto  </a:t>
            </a:r>
            <a:r>
              <a:rPr lang="pt-BR" altLang="pt-BR">
                <a:solidFill>
                  <a:srgbClr val="99FF66"/>
                </a:solidFill>
              </a:rPr>
              <a:t>label</a:t>
            </a:r>
          </a:p>
          <a:p>
            <a:pPr>
              <a:buFontTx/>
              <a:buNone/>
            </a:pPr>
            <a:endParaRPr lang="pt-BR" altLang="pt-BR">
              <a:solidFill>
                <a:srgbClr val="99FF66"/>
              </a:solidFill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71800"/>
            <a:ext cx="4198938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34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</a:t>
            </a:r>
            <a:r>
              <a:rPr lang="en-US" dirty="0"/>
              <a:t> do </a:t>
            </a:r>
            <a:r>
              <a:rPr lang="en-US" dirty="0" err="1"/>
              <a:t>Tanque</a:t>
            </a:r>
            <a:r>
              <a:rPr lang="en-US" dirty="0"/>
              <a:t> </a:t>
            </a:r>
            <a:r>
              <a:rPr lang="en-US" dirty="0" err="1"/>
              <a:t>Oscilante</a:t>
            </a:r>
            <a:endParaRPr lang="en-US" dirty="0"/>
          </a:p>
        </p:txBody>
      </p:sp>
      <p:pic>
        <p:nvPicPr>
          <p:cNvPr id="4" name="Imagem 3"/>
          <p:cNvPicPr/>
          <p:nvPr/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467544" y="1844824"/>
            <a:ext cx="5612130" cy="2381885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82584"/>
              </p:ext>
            </p:extLst>
          </p:nvPr>
        </p:nvGraphicFramePr>
        <p:xfrm>
          <a:off x="539552" y="4869160"/>
          <a:ext cx="8229600" cy="1349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Pontos da trajetória do jato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30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  <a:sym typeface="Symbol"/>
                        </a:rPr>
                        <a:t></a:t>
                      </a:r>
                      <a:r>
                        <a:rPr lang="pt-BR" sz="1100">
                          <a:effectLst/>
                        </a:rPr>
                        <a:t>x dos pontos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0.1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m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Ho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0.5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m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  <a:sym typeface="Symbol"/>
                        </a:rPr>
                        <a:t></a:t>
                      </a:r>
                      <a:r>
                        <a:rPr lang="pt-BR" sz="1100">
                          <a:effectLst/>
                        </a:rPr>
                        <a:t>h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0.5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m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T (frequência de oscilação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20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s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  <a:sym typeface="Symbol"/>
                        </a:rPr>
                        <a:t></a:t>
                      </a:r>
                      <a:r>
                        <a:rPr lang="pt-BR" sz="1100">
                          <a:effectLst/>
                        </a:rPr>
                        <a:t>t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0.02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s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Cv (coeficiente de velocidade do jato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>
                          <a:effectLst/>
                        </a:rPr>
                        <a:t>0,98</a:t>
                      </a:r>
                      <a:endParaRPr lang="pt-BR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  <a:tab pos="449580" algn="l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12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205"/>
          </a:xfrm>
        </p:spPr>
        <p:txBody>
          <a:bodyPr/>
          <a:lstStyle/>
          <a:p>
            <a:r>
              <a:rPr lang="en-US" dirty="0" err="1"/>
              <a:t>Modelo</a:t>
            </a:r>
            <a:r>
              <a:rPr lang="en-US" dirty="0"/>
              <a:t> </a:t>
            </a:r>
            <a:r>
              <a:rPr lang="en-US" dirty="0" err="1"/>
              <a:t>matemático</a:t>
            </a:r>
            <a:endParaRPr lang="en-US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178274"/>
              </p:ext>
            </p:extLst>
          </p:nvPr>
        </p:nvGraphicFramePr>
        <p:xfrm>
          <a:off x="1259632" y="3603500"/>
          <a:ext cx="1168170" cy="330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ção" r:id="rId3" imgW="875920" imgH="253890" progId="Equation.3">
                  <p:embed/>
                </p:oleObj>
              </mc:Choice>
              <mc:Fallback>
                <p:oleObj name="Equação" r:id="rId3" imgW="875920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603500"/>
                        <a:ext cx="1168170" cy="3301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091150"/>
              </p:ext>
            </p:extLst>
          </p:nvPr>
        </p:nvGraphicFramePr>
        <p:xfrm>
          <a:off x="1259631" y="4308351"/>
          <a:ext cx="1472183" cy="431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ção" r:id="rId5" imgW="1333500" imgH="393700" progId="Equation.3">
                  <p:embed/>
                </p:oleObj>
              </mc:Choice>
              <mc:Fallback>
                <p:oleObj name="Equação" r:id="rId5" imgW="13335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1" y="4308351"/>
                        <a:ext cx="1472183" cy="4311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110649"/>
              </p:ext>
            </p:extLst>
          </p:nvPr>
        </p:nvGraphicFramePr>
        <p:xfrm>
          <a:off x="1259632" y="1839491"/>
          <a:ext cx="1761928" cy="451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ção" r:id="rId7" imgW="1524000" imgH="393700" progId="Equation.3">
                  <p:embed/>
                </p:oleObj>
              </mc:Choice>
              <mc:Fallback>
                <p:oleObj name="Equação" r:id="rId7" imgW="15240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839491"/>
                        <a:ext cx="1761928" cy="4514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035968"/>
              </p:ext>
            </p:extLst>
          </p:nvPr>
        </p:nvGraphicFramePr>
        <p:xfrm>
          <a:off x="1259631" y="2687215"/>
          <a:ext cx="2636525" cy="508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ção" r:id="rId9" imgW="2171700" imgH="419100" progId="Equation.3">
                  <p:embed/>
                </p:oleObj>
              </mc:Choice>
              <mc:Fallback>
                <p:oleObj name="Equação" r:id="rId9" imgW="21717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1" y="2687215"/>
                        <a:ext cx="2636525" cy="5088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59632" y="3266886"/>
            <a:ext cx="23663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Equação da velocidade do jato: 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259632" y="3971736"/>
            <a:ext cx="25298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Equação oscilante sobre o orifício: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259632" y="1502876"/>
            <a:ext cx="2590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Equação da aceleração total em x: 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259632" y="2350601"/>
            <a:ext cx="37481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Aproximação numérica da velocidade pontual em x: 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509268"/>
              </p:ext>
            </p:extLst>
          </p:nvPr>
        </p:nvGraphicFramePr>
        <p:xfrm>
          <a:off x="1331640" y="5153768"/>
          <a:ext cx="1335550" cy="330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ção" r:id="rId11" imgW="850531" imgH="203112" progId="Equation.3">
                  <p:embed/>
                </p:oleObj>
              </mc:Choice>
              <mc:Fallback>
                <p:oleObj name="Equação" r:id="rId11" imgW="850531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153768"/>
                        <a:ext cx="1335550" cy="3301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303656"/>
              </p:ext>
            </p:extLst>
          </p:nvPr>
        </p:nvGraphicFramePr>
        <p:xfrm>
          <a:off x="1331640" y="5820519"/>
          <a:ext cx="1752530" cy="488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ção" r:id="rId13" imgW="1396394" imgH="393529" progId="Equation.3">
                  <p:embed/>
                </p:oleObj>
              </mc:Choice>
              <mc:Fallback>
                <p:oleObj name="Equação" r:id="rId13" imgW="1396394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820519"/>
                        <a:ext cx="1752530" cy="48880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331640" y="4817154"/>
            <a:ext cx="198438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Velocidade pontual em y:  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331640" y="5483904"/>
            <a:ext cx="18758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Posição temporal em y:  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1514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4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471488"/>
            <a:ext cx="7629525" cy="591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59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06052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B050"/>
                </a:solidFill>
              </a:rPr>
              <a:t>'Interpola/Extrapola a partir de valores em um par de colunas</a:t>
            </a:r>
          </a:p>
          <a:p>
            <a:r>
              <a:rPr lang="pt-BR" dirty="0">
                <a:solidFill>
                  <a:srgbClr val="00B050"/>
                </a:solidFill>
              </a:rPr>
              <a:t>'</a:t>
            </a:r>
          </a:p>
          <a:p>
            <a:r>
              <a:rPr lang="pt-BR" dirty="0" err="1"/>
              <a:t>Function</a:t>
            </a:r>
            <a:r>
              <a:rPr lang="pt-BR" dirty="0"/>
              <a:t> </a:t>
            </a:r>
            <a:r>
              <a:rPr lang="pt-BR" dirty="0" err="1"/>
              <a:t>Pint</a:t>
            </a:r>
            <a:r>
              <a:rPr lang="pt-BR" dirty="0"/>
              <a:t>(</a:t>
            </a:r>
            <a:r>
              <a:rPr lang="pt-BR" dirty="0" err="1"/>
              <a:t>xf</a:t>
            </a:r>
            <a:r>
              <a:rPr lang="pt-BR" dirty="0"/>
              <a:t> As Range, </a:t>
            </a:r>
            <a:r>
              <a:rPr lang="pt-BR" dirty="0" err="1"/>
              <a:t>yf</a:t>
            </a:r>
            <a:r>
              <a:rPr lang="pt-BR" dirty="0"/>
              <a:t> As Range, </a:t>
            </a:r>
            <a:r>
              <a:rPr lang="pt-BR" dirty="0" err="1"/>
              <a:t>xint</a:t>
            </a:r>
            <a:r>
              <a:rPr lang="pt-BR" dirty="0"/>
              <a:t> As </a:t>
            </a:r>
            <a:r>
              <a:rPr lang="pt-BR" dirty="0" err="1"/>
              <a:t>Variant</a:t>
            </a:r>
            <a:r>
              <a:rPr lang="pt-BR" dirty="0"/>
              <a:t>) As </a:t>
            </a:r>
            <a:r>
              <a:rPr lang="pt-BR" dirty="0" err="1"/>
              <a:t>Variant</a:t>
            </a:r>
            <a:endParaRPr lang="pt-BR" dirty="0"/>
          </a:p>
          <a:p>
            <a:r>
              <a:rPr lang="pt-BR" dirty="0"/>
              <a:t>    </a:t>
            </a:r>
            <a:r>
              <a:rPr lang="pt-BR" dirty="0" err="1"/>
              <a:t>Dim</a:t>
            </a:r>
            <a:r>
              <a:rPr lang="pt-BR" dirty="0"/>
              <a:t> j As </a:t>
            </a:r>
            <a:r>
              <a:rPr lang="pt-BR" dirty="0" err="1"/>
              <a:t>Integer</a:t>
            </a:r>
            <a:endParaRPr lang="pt-BR" dirty="0"/>
          </a:p>
          <a:p>
            <a:r>
              <a:rPr lang="pt-BR" dirty="0"/>
              <a:t>    For j = 2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xf.Rows.Count</a:t>
            </a:r>
            <a:r>
              <a:rPr lang="pt-BR" dirty="0"/>
              <a:t> - 1</a:t>
            </a:r>
          </a:p>
          <a:p>
            <a:r>
              <a:rPr lang="pt-BR" dirty="0"/>
              <a:t>      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xint</a:t>
            </a:r>
            <a:r>
              <a:rPr lang="pt-BR" dirty="0"/>
              <a:t> &lt;= </a:t>
            </a:r>
            <a:r>
              <a:rPr lang="pt-BR" dirty="0" err="1"/>
              <a:t>xf.Cells</a:t>
            </a:r>
            <a:r>
              <a:rPr lang="pt-BR" dirty="0"/>
              <a:t>(j, 1) </a:t>
            </a:r>
            <a:r>
              <a:rPr lang="pt-BR" dirty="0" err="1"/>
              <a:t>Then</a:t>
            </a:r>
            <a:r>
              <a:rPr lang="pt-BR" dirty="0"/>
              <a:t> </a:t>
            </a:r>
            <a:r>
              <a:rPr lang="pt-BR" dirty="0" err="1"/>
              <a:t>Exit</a:t>
            </a:r>
            <a:r>
              <a:rPr lang="pt-BR" dirty="0"/>
              <a:t> For</a:t>
            </a:r>
          </a:p>
          <a:p>
            <a:r>
              <a:rPr lang="pt-BR" dirty="0"/>
              <a:t>    Next j</a:t>
            </a:r>
          </a:p>
          <a:p>
            <a:r>
              <a:rPr lang="pt-BR" dirty="0"/>
              <a:t>    </a:t>
            </a:r>
            <a:r>
              <a:rPr lang="pt-BR" dirty="0" err="1"/>
              <a:t>Pint</a:t>
            </a:r>
            <a:r>
              <a:rPr lang="pt-BR" dirty="0"/>
              <a:t> = </a:t>
            </a:r>
            <a:r>
              <a:rPr lang="pt-BR" dirty="0" err="1"/>
              <a:t>yf.Cells</a:t>
            </a:r>
            <a:r>
              <a:rPr lang="pt-BR" dirty="0"/>
              <a:t>(j - 1, 1) + (</a:t>
            </a:r>
            <a:r>
              <a:rPr lang="pt-BR" dirty="0" err="1"/>
              <a:t>yf.Cells</a:t>
            </a:r>
            <a:r>
              <a:rPr lang="pt-BR" dirty="0"/>
              <a:t>(j, 1) - </a:t>
            </a:r>
            <a:r>
              <a:rPr lang="pt-BR" dirty="0" err="1"/>
              <a:t>yf.Cells</a:t>
            </a:r>
            <a:r>
              <a:rPr lang="pt-BR" dirty="0"/>
              <a:t>(j - 1, 1)) / (</a:t>
            </a:r>
            <a:r>
              <a:rPr lang="pt-BR" dirty="0" err="1"/>
              <a:t>xf.Cells</a:t>
            </a:r>
            <a:r>
              <a:rPr lang="pt-BR" dirty="0"/>
              <a:t>(j, 1) - </a:t>
            </a:r>
            <a:r>
              <a:rPr lang="pt-BR" dirty="0" err="1"/>
              <a:t>xf.Cells</a:t>
            </a:r>
            <a:r>
              <a:rPr lang="pt-BR" dirty="0"/>
              <a:t>(j - 1, 1)) * (</a:t>
            </a:r>
            <a:r>
              <a:rPr lang="pt-BR" dirty="0" err="1"/>
              <a:t>xint</a:t>
            </a:r>
            <a:r>
              <a:rPr lang="pt-BR" dirty="0"/>
              <a:t> - </a:t>
            </a:r>
            <a:r>
              <a:rPr lang="pt-BR" dirty="0" err="1"/>
              <a:t>xf.Cells</a:t>
            </a:r>
            <a:r>
              <a:rPr lang="pt-BR" dirty="0"/>
              <a:t>(j - 1, 1))</a:t>
            </a:r>
          </a:p>
          <a:p>
            <a:r>
              <a:rPr lang="pt-BR" dirty="0" err="1"/>
              <a:t>End</a:t>
            </a:r>
            <a:r>
              <a:rPr lang="pt-BR" dirty="0"/>
              <a:t> </a:t>
            </a:r>
            <a:r>
              <a:rPr lang="pt-BR" dirty="0" err="1"/>
              <a:t>Function</a:t>
            </a:r>
            <a:endParaRPr lang="pt-BR" dirty="0"/>
          </a:p>
          <a:p>
            <a:r>
              <a:rPr lang="pt-BR" dirty="0">
                <a:solidFill>
                  <a:srgbClr val="00B050"/>
                </a:solidFill>
              </a:rPr>
              <a:t>'------------------------------</a:t>
            </a:r>
          </a:p>
          <a:p>
            <a:r>
              <a:rPr lang="pt-BR" dirty="0">
                <a:solidFill>
                  <a:srgbClr val="00B050"/>
                </a:solidFill>
              </a:rPr>
              <a:t>'------------------------------</a:t>
            </a:r>
          </a:p>
          <a:p>
            <a:r>
              <a:rPr lang="pt-BR" dirty="0">
                <a:solidFill>
                  <a:srgbClr val="00B050"/>
                </a:solidFill>
              </a:rPr>
              <a:t>'Interpola valores em um par de linhas</a:t>
            </a:r>
          </a:p>
          <a:p>
            <a:r>
              <a:rPr lang="pt-BR" dirty="0">
                <a:solidFill>
                  <a:srgbClr val="00B050"/>
                </a:solidFill>
              </a:rPr>
              <a:t>'</a:t>
            </a:r>
          </a:p>
          <a:p>
            <a:r>
              <a:rPr lang="pt-BR" dirty="0" err="1"/>
              <a:t>Function</a:t>
            </a:r>
            <a:r>
              <a:rPr lang="pt-BR" dirty="0"/>
              <a:t> </a:t>
            </a:r>
            <a:r>
              <a:rPr lang="pt-BR" dirty="0" err="1"/>
              <a:t>pintR</a:t>
            </a:r>
            <a:r>
              <a:rPr lang="pt-BR" dirty="0"/>
              <a:t>(</a:t>
            </a:r>
            <a:r>
              <a:rPr lang="pt-BR" dirty="0" err="1"/>
              <a:t>xf</a:t>
            </a:r>
            <a:r>
              <a:rPr lang="pt-BR" dirty="0"/>
              <a:t> As Range, </a:t>
            </a:r>
            <a:r>
              <a:rPr lang="pt-BR" dirty="0" err="1"/>
              <a:t>yf</a:t>
            </a:r>
            <a:r>
              <a:rPr lang="pt-BR" dirty="0"/>
              <a:t> As Range, </a:t>
            </a:r>
            <a:r>
              <a:rPr lang="pt-BR" dirty="0" err="1"/>
              <a:t>xint</a:t>
            </a:r>
            <a:r>
              <a:rPr lang="pt-BR" dirty="0"/>
              <a:t> As </a:t>
            </a:r>
            <a:r>
              <a:rPr lang="pt-BR" dirty="0" err="1"/>
              <a:t>Variant</a:t>
            </a:r>
            <a:r>
              <a:rPr lang="pt-BR" dirty="0"/>
              <a:t>) As </a:t>
            </a:r>
            <a:r>
              <a:rPr lang="pt-BR" dirty="0" err="1"/>
              <a:t>Variant</a:t>
            </a:r>
            <a:endParaRPr lang="pt-BR" dirty="0"/>
          </a:p>
          <a:p>
            <a:r>
              <a:rPr lang="pt-BR" dirty="0"/>
              <a:t>    </a:t>
            </a:r>
            <a:r>
              <a:rPr lang="pt-BR" dirty="0" err="1"/>
              <a:t>Dim</a:t>
            </a:r>
            <a:r>
              <a:rPr lang="pt-BR" dirty="0"/>
              <a:t> j As </a:t>
            </a:r>
            <a:r>
              <a:rPr lang="pt-BR" dirty="0" err="1"/>
              <a:t>Integer</a:t>
            </a:r>
            <a:endParaRPr lang="pt-BR" dirty="0"/>
          </a:p>
          <a:p>
            <a:r>
              <a:rPr lang="pt-BR" dirty="0"/>
              <a:t>    For j = 1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xf.Columns.Count</a:t>
            </a:r>
            <a:r>
              <a:rPr lang="pt-BR" dirty="0"/>
              <a:t> - 1</a:t>
            </a:r>
          </a:p>
          <a:p>
            <a:r>
              <a:rPr lang="pt-BR" dirty="0"/>
              <a:t>      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xint</a:t>
            </a:r>
            <a:r>
              <a:rPr lang="pt-BR" dirty="0"/>
              <a:t> &lt;= </a:t>
            </a:r>
            <a:r>
              <a:rPr lang="pt-BR" dirty="0" err="1"/>
              <a:t>xf.Cells</a:t>
            </a:r>
            <a:r>
              <a:rPr lang="pt-BR" dirty="0"/>
              <a:t>(1, j) </a:t>
            </a:r>
            <a:r>
              <a:rPr lang="pt-BR" dirty="0" err="1"/>
              <a:t>Then</a:t>
            </a:r>
            <a:r>
              <a:rPr lang="pt-BR" dirty="0"/>
              <a:t> </a:t>
            </a:r>
            <a:r>
              <a:rPr lang="pt-BR" dirty="0" err="1"/>
              <a:t>Exit</a:t>
            </a:r>
            <a:r>
              <a:rPr lang="pt-BR" dirty="0"/>
              <a:t> For</a:t>
            </a:r>
          </a:p>
          <a:p>
            <a:r>
              <a:rPr lang="pt-BR" dirty="0"/>
              <a:t>    Next j</a:t>
            </a:r>
          </a:p>
          <a:p>
            <a:r>
              <a:rPr lang="pt-BR" dirty="0"/>
              <a:t>    </a:t>
            </a:r>
            <a:r>
              <a:rPr lang="pt-BR" dirty="0" err="1"/>
              <a:t>pintR</a:t>
            </a:r>
            <a:r>
              <a:rPr lang="pt-BR" dirty="0"/>
              <a:t> = </a:t>
            </a:r>
            <a:r>
              <a:rPr lang="pt-BR" dirty="0" err="1"/>
              <a:t>yf.Cells</a:t>
            </a:r>
            <a:r>
              <a:rPr lang="pt-BR" dirty="0"/>
              <a:t>(1, j - 1) + (</a:t>
            </a:r>
            <a:r>
              <a:rPr lang="pt-BR" dirty="0" err="1"/>
              <a:t>yf.Cells</a:t>
            </a:r>
            <a:r>
              <a:rPr lang="pt-BR" dirty="0"/>
              <a:t>(1, j) - </a:t>
            </a:r>
            <a:r>
              <a:rPr lang="pt-BR" dirty="0" err="1"/>
              <a:t>yf.Cells</a:t>
            </a:r>
            <a:r>
              <a:rPr lang="pt-BR" dirty="0"/>
              <a:t>(1, j - 1)) / (</a:t>
            </a:r>
            <a:r>
              <a:rPr lang="pt-BR" dirty="0" err="1"/>
              <a:t>xf.Cells</a:t>
            </a:r>
            <a:r>
              <a:rPr lang="pt-BR" dirty="0"/>
              <a:t>(1, j) - </a:t>
            </a:r>
            <a:r>
              <a:rPr lang="pt-BR" dirty="0" err="1"/>
              <a:t>xf.Cells</a:t>
            </a:r>
            <a:r>
              <a:rPr lang="pt-BR" dirty="0"/>
              <a:t>(1, j - 1)) * (</a:t>
            </a:r>
            <a:r>
              <a:rPr lang="pt-BR" dirty="0" err="1"/>
              <a:t>xint</a:t>
            </a:r>
            <a:r>
              <a:rPr lang="pt-BR" dirty="0"/>
              <a:t> - </a:t>
            </a:r>
            <a:r>
              <a:rPr lang="pt-BR" dirty="0" err="1"/>
              <a:t>xf.Cells</a:t>
            </a:r>
            <a:r>
              <a:rPr lang="pt-BR" dirty="0"/>
              <a:t>(1, j - 1))</a:t>
            </a:r>
          </a:p>
          <a:p>
            <a:r>
              <a:rPr lang="pt-BR" dirty="0" err="1"/>
              <a:t>End</a:t>
            </a:r>
            <a:r>
              <a:rPr lang="pt-BR" dirty="0"/>
              <a:t> </a:t>
            </a:r>
            <a:r>
              <a:rPr lang="pt-BR" dirty="0" err="1"/>
              <a:t>Function</a:t>
            </a:r>
            <a:endParaRPr lang="pt-BR" dirty="0"/>
          </a:p>
          <a:p>
            <a:r>
              <a:rPr lang="pt-BR" dirty="0">
                <a:solidFill>
                  <a:srgbClr val="00B050"/>
                </a:solidFill>
              </a:rPr>
              <a:t>'------------------------------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67348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1028343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B050"/>
                </a:solidFill>
              </a:rPr>
              <a:t>'Esta rotina atualiza o gráfico</a:t>
            </a:r>
          </a:p>
          <a:p>
            <a:r>
              <a:rPr lang="pt-BR" dirty="0"/>
              <a:t>Sub </a:t>
            </a:r>
            <a:r>
              <a:rPr lang="pt-BR" dirty="0" err="1"/>
              <a:t>fncAtualizaGraficos</a:t>
            </a:r>
            <a:r>
              <a:rPr lang="pt-BR" dirty="0"/>
              <a:t>()</a:t>
            </a:r>
          </a:p>
          <a:p>
            <a:r>
              <a:rPr lang="pt-BR" dirty="0"/>
              <a:t>    </a:t>
            </a:r>
            <a:r>
              <a:rPr lang="pt-BR" dirty="0" err="1"/>
              <a:t>Dim</a:t>
            </a:r>
            <a:r>
              <a:rPr lang="pt-BR" dirty="0"/>
              <a:t> </a:t>
            </a:r>
            <a:r>
              <a:rPr lang="pt-BR" dirty="0" err="1"/>
              <a:t>myChart</a:t>
            </a:r>
            <a:r>
              <a:rPr lang="pt-BR" dirty="0"/>
              <a:t> As </a:t>
            </a:r>
            <a:r>
              <a:rPr lang="pt-BR" dirty="0" err="1"/>
              <a:t>ChartObject</a:t>
            </a:r>
            <a:endParaRPr lang="pt-BR" dirty="0"/>
          </a:p>
          <a:p>
            <a:r>
              <a:rPr lang="pt-BR" dirty="0"/>
              <a:t>    </a:t>
            </a:r>
            <a:r>
              <a:rPr lang="pt-BR" dirty="0" err="1"/>
              <a:t>Dim</a:t>
            </a:r>
            <a:r>
              <a:rPr lang="pt-BR" dirty="0"/>
              <a:t> </a:t>
            </a:r>
            <a:r>
              <a:rPr lang="pt-BR" dirty="0" err="1"/>
              <a:t>myCharts</a:t>
            </a:r>
            <a:r>
              <a:rPr lang="pt-BR" dirty="0"/>
              <a:t> As </a:t>
            </a:r>
            <a:r>
              <a:rPr lang="pt-BR" dirty="0" err="1"/>
              <a:t>ChartObjects</a:t>
            </a:r>
            <a:endParaRPr lang="pt-BR" dirty="0"/>
          </a:p>
          <a:p>
            <a:r>
              <a:rPr lang="pt-BR" dirty="0"/>
              <a:t>    </a:t>
            </a:r>
            <a:r>
              <a:rPr lang="pt-BR" dirty="0" err="1"/>
              <a:t>Dim</a:t>
            </a:r>
            <a:r>
              <a:rPr lang="pt-BR" dirty="0"/>
              <a:t> </a:t>
            </a:r>
            <a:r>
              <a:rPr lang="pt-BR" dirty="0" err="1"/>
              <a:t>myChartname</a:t>
            </a:r>
            <a:r>
              <a:rPr lang="pt-BR" dirty="0"/>
              <a:t> As </a:t>
            </a:r>
            <a:r>
              <a:rPr lang="pt-BR" dirty="0" err="1"/>
              <a:t>String</a:t>
            </a:r>
            <a:endParaRPr lang="pt-BR" dirty="0"/>
          </a:p>
          <a:p>
            <a:r>
              <a:rPr lang="pt-BR" dirty="0"/>
              <a:t>     </a:t>
            </a:r>
          </a:p>
          <a:p>
            <a:r>
              <a:rPr lang="pt-BR" dirty="0"/>
              <a:t>    Set </a:t>
            </a:r>
            <a:r>
              <a:rPr lang="pt-BR" dirty="0" err="1"/>
              <a:t>myCharts</a:t>
            </a:r>
            <a:r>
              <a:rPr lang="pt-BR" dirty="0"/>
              <a:t> = </a:t>
            </a:r>
            <a:r>
              <a:rPr lang="pt-BR" dirty="0" err="1"/>
              <a:t>ActiveSheet.ChartObjects</a:t>
            </a:r>
            <a:endParaRPr lang="pt-BR" dirty="0"/>
          </a:p>
          <a:p>
            <a:r>
              <a:rPr lang="pt-BR" dirty="0"/>
              <a:t>     </a:t>
            </a:r>
          </a:p>
          <a:p>
            <a:r>
              <a:rPr lang="pt-BR" dirty="0"/>
              <a:t>    For </a:t>
            </a:r>
            <a:r>
              <a:rPr lang="pt-BR" dirty="0" err="1"/>
              <a:t>Each</a:t>
            </a:r>
            <a:r>
              <a:rPr lang="pt-BR" dirty="0"/>
              <a:t> </a:t>
            </a:r>
            <a:r>
              <a:rPr lang="pt-BR" dirty="0" err="1"/>
              <a:t>myChart</a:t>
            </a:r>
            <a:r>
              <a:rPr lang="pt-BR" dirty="0"/>
              <a:t> In </a:t>
            </a:r>
            <a:r>
              <a:rPr lang="pt-BR" dirty="0" err="1"/>
              <a:t>myCharts</a:t>
            </a:r>
            <a:endParaRPr lang="pt-BR" dirty="0"/>
          </a:p>
          <a:p>
            <a:r>
              <a:rPr lang="pt-BR" dirty="0"/>
              <a:t>        </a:t>
            </a:r>
            <a:r>
              <a:rPr lang="pt-BR" dirty="0" err="1"/>
              <a:t>myChartname</a:t>
            </a:r>
            <a:r>
              <a:rPr lang="pt-BR" dirty="0"/>
              <a:t> = </a:t>
            </a:r>
            <a:r>
              <a:rPr lang="pt-BR" dirty="0" err="1"/>
              <a:t>myChart.Name</a:t>
            </a:r>
            <a:endParaRPr lang="pt-BR" dirty="0"/>
          </a:p>
          <a:p>
            <a:r>
              <a:rPr lang="pt-BR" dirty="0"/>
              <a:t>        </a:t>
            </a:r>
            <a:r>
              <a:rPr lang="pt-BR" dirty="0" err="1"/>
              <a:t>ActiveSheet.ChartObjects</a:t>
            </a:r>
            <a:r>
              <a:rPr lang="pt-BR" dirty="0"/>
              <a:t>(</a:t>
            </a:r>
            <a:r>
              <a:rPr lang="pt-BR" dirty="0" err="1"/>
              <a:t>myChartname</a:t>
            </a:r>
            <a:r>
              <a:rPr lang="pt-BR" dirty="0"/>
              <a:t>).</a:t>
            </a:r>
            <a:r>
              <a:rPr lang="pt-BR" dirty="0" err="1"/>
              <a:t>Chart.Refresh</a:t>
            </a:r>
            <a:endParaRPr lang="pt-BR" dirty="0"/>
          </a:p>
          <a:p>
            <a:r>
              <a:rPr lang="pt-BR" dirty="0"/>
              <a:t>    Next</a:t>
            </a:r>
          </a:p>
          <a:p>
            <a:endParaRPr lang="pt-BR" dirty="0"/>
          </a:p>
          <a:p>
            <a:r>
              <a:rPr lang="pt-BR" dirty="0" err="1"/>
              <a:t>End</a:t>
            </a:r>
            <a:r>
              <a:rPr lang="pt-BR" dirty="0"/>
              <a:t> Sub</a:t>
            </a:r>
          </a:p>
        </p:txBody>
      </p:sp>
    </p:spTree>
    <p:extLst>
      <p:ext uri="{BB962C8B-B14F-4D97-AF65-F5344CB8AC3E}">
        <p14:creationId xmlns:p14="http://schemas.microsoft.com/office/powerpoint/2010/main" val="1971519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1056</TotalTime>
  <Words>362</Words>
  <Application>Microsoft Office PowerPoint</Application>
  <PresentationFormat>Apresentação na tela (4:3)</PresentationFormat>
  <Paragraphs>82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Palatino Linotype</vt:lpstr>
      <vt:lpstr>Symbol</vt:lpstr>
      <vt:lpstr>Times New Roman</vt:lpstr>
      <vt:lpstr>Executivo</vt:lpstr>
      <vt:lpstr>Equação</vt:lpstr>
      <vt:lpstr>Modelagem em Engenharia C &amp; A</vt:lpstr>
      <vt:lpstr>Controle de fluxo</vt:lpstr>
      <vt:lpstr>Controle de Fluxo</vt:lpstr>
      <vt:lpstr>Problema do Tanque Oscilante</vt:lpstr>
      <vt:lpstr>Modelo matemático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em Engenharia C &amp; A</dc:title>
  <dc:creator>J Rodolfo S Martins</dc:creator>
  <cp:lastModifiedBy>Joaquin Garcia</cp:lastModifiedBy>
  <cp:revision>18</cp:revision>
  <cp:lastPrinted>2016-03-26T13:30:07Z</cp:lastPrinted>
  <dcterms:created xsi:type="dcterms:W3CDTF">2015-08-06T22:08:25Z</dcterms:created>
  <dcterms:modified xsi:type="dcterms:W3CDTF">2016-08-23T15:56:01Z</dcterms:modified>
</cp:coreProperties>
</file>