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11" r:id="rId1"/>
  </p:sldMasterIdLst>
  <p:notesMasterIdLst>
    <p:notesMasterId r:id="rId89"/>
  </p:notesMasterIdLst>
  <p:handoutMasterIdLst>
    <p:handoutMasterId r:id="rId90"/>
  </p:handoutMasterIdLst>
  <p:sldIdLst>
    <p:sldId id="263" r:id="rId2"/>
    <p:sldId id="392" r:id="rId3"/>
    <p:sldId id="393" r:id="rId4"/>
    <p:sldId id="258" r:id="rId5"/>
    <p:sldId id="259" r:id="rId6"/>
    <p:sldId id="264" r:id="rId7"/>
    <p:sldId id="260" r:id="rId8"/>
    <p:sldId id="265" r:id="rId9"/>
    <p:sldId id="266" r:id="rId10"/>
    <p:sldId id="268" r:id="rId11"/>
    <p:sldId id="261" r:id="rId12"/>
    <p:sldId id="262" r:id="rId13"/>
    <p:sldId id="272" r:id="rId14"/>
    <p:sldId id="269" r:id="rId15"/>
    <p:sldId id="270" r:id="rId16"/>
    <p:sldId id="271" r:id="rId17"/>
    <p:sldId id="273" r:id="rId18"/>
    <p:sldId id="277" r:id="rId19"/>
    <p:sldId id="274" r:id="rId20"/>
    <p:sldId id="279" r:id="rId21"/>
    <p:sldId id="280" r:id="rId22"/>
    <p:sldId id="281" r:id="rId23"/>
    <p:sldId id="275" r:id="rId24"/>
    <p:sldId id="335" r:id="rId25"/>
    <p:sldId id="276" r:id="rId26"/>
    <p:sldId id="336" r:id="rId27"/>
    <p:sldId id="282" r:id="rId28"/>
    <p:sldId id="287" r:id="rId29"/>
    <p:sldId id="288" r:id="rId30"/>
    <p:sldId id="337" r:id="rId31"/>
    <p:sldId id="338" r:id="rId32"/>
    <p:sldId id="289" r:id="rId33"/>
    <p:sldId id="290" r:id="rId34"/>
    <p:sldId id="291" r:id="rId35"/>
    <p:sldId id="339" r:id="rId36"/>
    <p:sldId id="283" r:id="rId37"/>
    <p:sldId id="284" r:id="rId38"/>
    <p:sldId id="340" r:id="rId39"/>
    <p:sldId id="341" r:id="rId40"/>
    <p:sldId id="285" r:id="rId41"/>
    <p:sldId id="298" r:id="rId42"/>
    <p:sldId id="300" r:id="rId43"/>
    <p:sldId id="342" r:id="rId44"/>
    <p:sldId id="343" r:id="rId45"/>
    <p:sldId id="344" r:id="rId46"/>
    <p:sldId id="345" r:id="rId47"/>
    <p:sldId id="346" r:id="rId48"/>
    <p:sldId id="347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286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P" initials="U" lastIdx="1" clrIdx="0">
    <p:extLst>
      <p:ext uri="{19B8F6BF-5375-455C-9EA6-DF929625EA0E}">
        <p15:presenceInfo xmlns:p15="http://schemas.microsoft.com/office/powerpoint/2012/main" userId="U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DAE0C-E704-4D3B-9253-E59E162C9D7A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82D8-08B4-40E8-B786-D1E98A6CA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181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5708-F577-4D95-A2F4-C5F7EB7BEBC0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1E43-0DF5-408A-A0FB-449F0CAA58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29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6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2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84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96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6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35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24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419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7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9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30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612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062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8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66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653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83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613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62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5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646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354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04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54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956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241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943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49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88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82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338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79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121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73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739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60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172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114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500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5757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39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110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8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791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72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005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76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326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78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125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80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421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57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897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9164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434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8971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79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37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9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09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2A2366-0B1A-4FED-9DCC-D0D62B63A56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FE55-CF60-4903-9B8B-A72AFC616292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9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E46-42FB-43E4-902B-B5883992B7D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430A-D194-42CB-9648-708F2D6E3835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5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5AFA-3205-453C-9735-E2B12E84BC6E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7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127-7288-4F8A-A155-246AEF6B6DD3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AD8B-7E36-4B94-A229-C31CF6EBC05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2F5E-6CB5-4643-A206-A6A8A421ECAF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9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308-8C0C-4A44-AD02-F5EF5986B780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D440-18AC-4E5F-83CC-531B61130F82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9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6084-9986-40B1-AB16-A7F0E36A3335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7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B0160E-52DE-46FF-99A1-D2F97C69F66D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222.vsd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Visio_Drawing53355.vsdx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46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png"/><Relationship Id="rId4" Type="http://schemas.openxmlformats.org/officeDocument/2006/relationships/image" Target="../media/image31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Preferências e utilidade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Preferências fracas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930400"/>
                <a:ext cx="9720073" cy="4023360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Supondo que um novo questionário é apresentada a um indivíduo a fim de conhecer suas preferências fracas.</a:t>
                </a:r>
              </a:p>
              <a:p>
                <a:r>
                  <a:rPr lang="pt-BR" sz="2400" dirty="0" smtClean="0"/>
                  <a:t>Para todas as alternativas x e y no conjunto de alternativas X (em que x e y não são necessariamente distintos</a:t>
                </a:r>
                <a:r>
                  <a:rPr lang="pt-BR" sz="2400" dirty="0">
                    <a:solidFill>
                      <a:srgbClr val="C00000"/>
                    </a:solidFill>
                  </a:rPr>
                  <a:t>*</a:t>
                </a:r>
                <a:r>
                  <a:rPr lang="pt-BR" sz="2400" dirty="0" smtClean="0"/>
                  <a:t>), a alternativa x é, ao menos, tão preferível quanto y?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/>
                  <a:t> </a:t>
                </a:r>
                <a:r>
                  <a:rPr lang="pt-BR" sz="2400" dirty="0" smtClean="0"/>
                  <a:t>Sim (x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/>
                  <a:t> y) ou  Não (y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/>
                  <a:t> x)</a:t>
                </a:r>
              </a:p>
              <a:p>
                <a:pPr marL="0" indent="0">
                  <a:buNone/>
                </a:pPr>
                <a:r>
                  <a:rPr lang="pt-BR" sz="1600" dirty="0" smtClean="0"/>
                  <a:t>Os respondentes devem responder uma das duas alternativas ou ambas, neste último caso, indicando que é indiferente entre  x e y</a:t>
                </a:r>
                <a:endParaRPr lang="pt-BR" sz="2400" dirty="0"/>
              </a:p>
              <a:p>
                <a:pPr marL="0" indent="0">
                  <a:buNone/>
                </a:pPr>
                <a:r>
                  <a:rPr lang="pt-BR" sz="2400" b="1" dirty="0" smtClean="0">
                    <a:solidFill>
                      <a:srgbClr val="C00000"/>
                    </a:solidFill>
                  </a:rPr>
                  <a:t>*</a:t>
                </a:r>
                <a:r>
                  <a:rPr lang="pt-BR" sz="2400" dirty="0" smtClean="0">
                    <a:solidFill>
                      <a:srgbClr val="C00000"/>
                    </a:solidFill>
                  </a:rPr>
                  <a:t> Se as alternativas x e y coincidirem, a definição de completude se converte em uma pressuposição sobre reflexividade </a:t>
                </a:r>
                <a:r>
                  <a:rPr lang="pt-BR" sz="24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condição em que a relação de preferência garantindo que toda alternativa x é fracamente preferida a, pelo menos, uma alternativa. Ou seja, ela mesma.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930400"/>
                <a:ext cx="9720073" cy="4023360"/>
              </a:xfrm>
              <a:blipFill>
                <a:blip r:embed="rId3"/>
                <a:stretch>
                  <a:fillRect l="-1442" t="-2121" r="-1755" b="-16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Reflexividade 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/>
                  <a:t> </a:t>
                </a:r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REFLEXIVIDADE: </a:t>
                </a:r>
                <a:r>
                  <a:rPr lang="pt-BR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Uma relação de preferência satisfaz a reflexividade se para qualquer alternativa x em X, tem-se que </a:t>
                </a:r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x</a:t>
                </a:r>
                <a:r>
                  <a:rPr lang="pt-BR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, de modo que qualquer cesta é fracamente preferível a si mesma.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pt-BR" sz="2400" dirty="0" smtClean="0"/>
                  <a:t>Esta pressuposição garante que qualquer cesta pertence, pelo menos, a um conjunto de indiferença, ou seja, o conjunto contendo si mesmo se nada mais.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/>
                  <a:t>A propriedade reflexiva é “implicada” da propriedade de completude. Desse modo, se na expressão acima substituir a alternativa y por x (em </a:t>
                </a:r>
                <a:r>
                  <a:rPr lang="pt-BR" sz="2400" dirty="0"/>
                  <a:t>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y), é possível transformar a pressuposição de completude na pressuposição de reflexividade.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17" t="-2121" r="-21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Relação de preferência racional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32688" y="2011680"/>
                <a:ext cx="9720073" cy="4023360"/>
              </a:xfrm>
            </p:spPr>
            <p:txBody>
              <a:bodyPr>
                <a:normAutofit/>
              </a:bodyPr>
              <a:lstStyle/>
              <a:p>
                <a:r>
                  <a:rPr lang="pt-BR" sz="32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Racionalidade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 </a:t>
                </a:r>
                <a:r>
                  <a:rPr lang="pt-BR" sz="2400" dirty="0" smtClean="0"/>
                  <a:t>diz-se que uma relação de preferência 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é racional se ela satisfaz as seguintes propriedades:</a:t>
                </a:r>
              </a:p>
              <a:p>
                <a:endParaRPr lang="pt-BR" sz="2400" dirty="0" smtClean="0"/>
              </a:p>
              <a:p>
                <a:r>
                  <a:rPr lang="pt-BR" sz="2400" b="1" u="sng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Completude</a:t>
                </a:r>
                <a:r>
                  <a:rPr lang="pt-BR" sz="2400" dirty="0" smtClean="0"/>
                  <a:t> = para quaisquer par de alternativas x e y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 smtClean="0"/>
                  <a:t> X, ou  </a:t>
                </a:r>
                <a:r>
                  <a:rPr lang="pt-BR" sz="2400" dirty="0"/>
                  <a:t>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y ou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x, ou ambos (x ~y)</a:t>
                </a:r>
                <a:endParaRPr lang="pt-BR" sz="2400" dirty="0"/>
              </a:p>
              <a:p>
                <a:r>
                  <a:rPr lang="pt-BR" sz="2400" dirty="0" smtClean="0"/>
                  <a:t>E</a:t>
                </a:r>
              </a:p>
              <a:p>
                <a:r>
                  <a:rPr lang="pt-BR" sz="2400" b="1" u="sng" dirty="0">
                    <a:solidFill>
                      <a:schemeClr val="accent4">
                        <a:lumMod val="50000"/>
                      </a:schemeClr>
                    </a:solidFill>
                  </a:rPr>
                  <a:t>Transitividade</a:t>
                </a:r>
                <a:r>
                  <a:rPr lang="pt-BR" sz="2400" dirty="0" smtClean="0"/>
                  <a:t> = para quaisquer três alternativas x, y e z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/>
                  <a:t> X, </a:t>
                </a:r>
                <a:r>
                  <a:rPr lang="pt-BR" sz="2400" dirty="0" smtClean="0"/>
                  <a:t>se  </a:t>
                </a:r>
                <a:r>
                  <a:rPr lang="pt-BR" sz="2400" dirty="0"/>
                  <a:t>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y ou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z, então deve ocorrer que 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z 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688" y="2011680"/>
                <a:ext cx="9720073" cy="4023360"/>
              </a:xfrm>
              <a:blipFill rotWithShape="0">
                <a:blip r:embed="rId3"/>
                <a:stretch>
                  <a:fillRect l="-940" t="-3030" r="-1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exemplos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216608"/>
            <a:ext cx="9720072" cy="149961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2 – função de utilidade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6" y="1584960"/>
                <a:ext cx="9720073" cy="4023360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Uma função de utilidade u: X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 R, do conjunto de alternativas para o conjunto de números reais é uma função de utilidade representando uma relação de preferência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 se, para todo o par de alternativas x, y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 smtClean="0"/>
                  <a:t> X, tal que: </a:t>
                </a:r>
              </a:p>
              <a:p>
                <a:pPr marL="128016" lvl="1" indent="0" algn="ctr">
                  <a:buNone/>
                </a:pPr>
                <a:r>
                  <a:rPr lang="pt-BR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000" b="1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pt-BR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y é equivalente a u(x) ≥ u(y)</a:t>
                </a:r>
              </a:p>
              <a:p>
                <a:pPr marL="128016" lvl="1" indent="0">
                  <a:buNone/>
                </a:pPr>
                <a:endParaRPr lang="pt-BR" sz="2000" dirty="0" smtClean="0"/>
              </a:p>
              <a:p>
                <a:pPr marL="128016" lvl="1" indent="0">
                  <a:buNone/>
                </a:pPr>
                <a:r>
                  <a:rPr lang="pt-BR" sz="2400" dirty="0" smtClean="0"/>
                  <a:t>2 comentários relevantes: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Somente o ranking das alternativas é relevante (o indivíduo não se importa com a cardinalidade, ou o número associado à cada alternativa da função de utilidade), mas somente com a </a:t>
                </a:r>
                <a:r>
                  <a:rPr lang="pt-BR" sz="2000" b="1" u="sng" dirty="0" smtClean="0"/>
                  <a:t>ordenação</a:t>
                </a:r>
                <a:r>
                  <a:rPr lang="pt-BR" sz="2000" dirty="0" smtClean="0"/>
                  <a:t> (o ranking das alternativas entre os valores de utilidade)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endParaRPr lang="pt-BR" sz="20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pt-BR" sz="2000" dirty="0" smtClean="0"/>
                  <a:t>Se for aplicada qualquer </a:t>
                </a:r>
                <a:r>
                  <a:rPr lang="pt-BR" sz="2000" b="1" u="sng" dirty="0" smtClean="0"/>
                  <a:t>função estritamente crescente</a:t>
                </a:r>
                <a:r>
                  <a:rPr lang="pt-BR" sz="2000" dirty="0" smtClean="0"/>
                  <a:t> f(.) sobre a função de utilidade u(x), ou seja, v(x) = f(u(x)), a nova função </a:t>
                </a:r>
                <a:r>
                  <a:rPr lang="pt-BR" sz="2000" b="1" dirty="0" smtClean="0"/>
                  <a:t>(</a:t>
                </a:r>
                <a:r>
                  <a:rPr lang="pt-BR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Transformação </a:t>
                </a:r>
                <a:r>
                  <a:rPr lang="pt-BR" sz="20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monotônica</a:t>
                </a:r>
                <a:r>
                  <a:rPr lang="pt-BR" sz="2000" b="1" dirty="0" smtClean="0"/>
                  <a:t>) </a:t>
                </a:r>
                <a:r>
                  <a:rPr lang="pt-BR" sz="2000" dirty="0" smtClean="0"/>
                  <a:t>mantem o ranking entre as alternativas da função original. Portanto, a nova função representa a mesma relação de preferência inicial. </a:t>
                </a:r>
                <a:endParaRPr lang="pt-BR" sz="2000" dirty="0"/>
              </a:p>
              <a:p>
                <a:pPr marL="128016" lvl="1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6" y="1584960"/>
                <a:ext cx="9720073" cy="4023360"/>
              </a:xfrm>
              <a:blipFill>
                <a:blip r:embed="rId3"/>
                <a:stretch>
                  <a:fillRect l="-502" t="-2273" b="-248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689" y="551888"/>
            <a:ext cx="9720072" cy="1499616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3 - </a:t>
            </a:r>
            <a:r>
              <a:rPr lang="pt-BR" dirty="0" err="1" smtClean="0">
                <a:solidFill>
                  <a:schemeClr val="accent2"/>
                </a:solidFill>
              </a:rPr>
              <a:t>Desejabilidade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0609" y="1696720"/>
                <a:ext cx="10689026" cy="47739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400" dirty="0" smtClean="0"/>
                  <a:t>É possível comparar a </a:t>
                </a:r>
                <a:r>
                  <a:rPr lang="pt-BR" sz="2400" dirty="0" err="1" smtClean="0"/>
                  <a:t>desejabilidade</a:t>
                </a:r>
                <a:r>
                  <a:rPr lang="pt-BR" sz="2400" dirty="0" smtClean="0"/>
                  <a:t> de 2 cestas de diferentes formas. </a:t>
                </a:r>
              </a:p>
              <a:p>
                <a:r>
                  <a:rPr lang="pt-BR" sz="2400" dirty="0" smtClean="0"/>
                  <a:t>Considerando que x é uma cesta de dimensão N, com x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pt-BR" sz="2400" baseline="30000" dirty="0" smtClean="0"/>
                  <a:t>N</a:t>
                </a:r>
                <a:r>
                  <a:rPr lang="pt-BR" sz="2400" dirty="0" smtClean="0"/>
                  <a:t>, ou seja, x = (x</a:t>
                </a:r>
                <a:r>
                  <a:rPr lang="pt-BR" sz="2400" baseline="-25000" dirty="0" smtClean="0"/>
                  <a:t>1</a:t>
                </a:r>
                <a:r>
                  <a:rPr lang="pt-BR" sz="2400" dirty="0" smtClean="0"/>
                  <a:t>,x</a:t>
                </a:r>
                <a:r>
                  <a:rPr lang="pt-BR" sz="2400" baseline="-25000" dirty="0" smtClean="0"/>
                  <a:t>2</a:t>
                </a:r>
                <a:r>
                  <a:rPr lang="pt-BR" sz="2400" dirty="0" smtClean="0"/>
                  <a:t>,...</a:t>
                </a:r>
                <a:r>
                  <a:rPr lang="pt-BR" sz="2400" dirty="0" err="1" smtClean="0"/>
                  <a:t>x</a:t>
                </a:r>
                <a:r>
                  <a:rPr lang="pt-BR" sz="2400" baseline="-25000" dirty="0" err="1" smtClean="0"/>
                  <a:t>N</a:t>
                </a:r>
                <a:r>
                  <a:rPr lang="pt-BR" sz="2400" dirty="0" smtClean="0"/>
                  <a:t>), onde seu k-</a:t>
                </a:r>
                <a:r>
                  <a:rPr lang="pt-BR" sz="2400" dirty="0" err="1" smtClean="0"/>
                  <a:t>ésimo</a:t>
                </a:r>
                <a:r>
                  <a:rPr lang="pt-BR" sz="2400" dirty="0" smtClean="0"/>
                  <a:t> componente representa a quantia do bem/serviço k, </a:t>
                </a:r>
                <a:r>
                  <a:rPr lang="pt-BR" sz="2400" dirty="0" err="1" smtClean="0"/>
                  <a:t>x</a:t>
                </a:r>
                <a:r>
                  <a:rPr lang="pt-BR" sz="2400" baseline="-25000" dirty="0" err="1"/>
                  <a:t>k</a:t>
                </a:r>
                <a:r>
                  <a:rPr lang="pt-BR" sz="2400" dirty="0" smtClean="0"/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R:</a:t>
                </a:r>
              </a:p>
              <a:p>
                <a:r>
                  <a:rPr lang="pt-BR" sz="2800" b="1" dirty="0" err="1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Monotonicidade</a:t>
                </a:r>
                <a:r>
                  <a:rPr lang="pt-BR" sz="28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</a:t>
                </a:r>
                <a:r>
                  <a:rPr lang="pt-BR" sz="28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BR" sz="2800" dirty="0" smtClean="0"/>
                  <a:t>uma relação de preferência satisfaz a propriedade  </a:t>
                </a:r>
                <a:r>
                  <a:rPr lang="pt-BR" sz="2800" dirty="0" err="1" smtClean="0"/>
                  <a:t>monotônica</a:t>
                </a:r>
                <a:r>
                  <a:rPr lang="pt-BR" sz="2800" dirty="0" smtClean="0"/>
                  <a:t> se, para quaisquer duas cestas x, y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/>
                  <a:t> </a:t>
                </a:r>
                <a:r>
                  <a:rPr lang="pt-BR" sz="2800" dirty="0" smtClean="0"/>
                  <a:t>X, onde x≠ y:</a:t>
                </a:r>
              </a:p>
              <a:p>
                <a:pPr marL="128016" lvl="1" indent="0" algn="ctr">
                  <a:buNone/>
                </a:pPr>
                <a:r>
                  <a:rPr lang="pt-BR" sz="2400" dirty="0" err="1" smtClean="0"/>
                  <a:t>x</a:t>
                </a:r>
                <a:r>
                  <a:rPr lang="pt-BR" sz="2400" baseline="-25000" dirty="0" err="1" smtClean="0"/>
                  <a:t>k</a:t>
                </a:r>
                <a:r>
                  <a:rPr lang="pt-BR" sz="2400" dirty="0" smtClean="0"/>
                  <a:t>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pt-BR" sz="2400" dirty="0" smtClean="0"/>
                  <a:t>y</a:t>
                </a:r>
                <a:r>
                  <a:rPr lang="pt-BR" sz="2400" baseline="-25000" dirty="0" smtClean="0"/>
                  <a:t>k</a:t>
                </a:r>
                <a:r>
                  <a:rPr lang="pt-BR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para qualquer bem k, implica 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y; e </a:t>
                </a:r>
              </a:p>
              <a:p>
                <a:pPr lvl="1" algn="ctr">
                  <a:buFont typeface="Wingdings" panose="05000000000000000000" pitchFamily="2" charset="2"/>
                  <a:buChar char="Ø"/>
                </a:pPr>
                <a:endParaRPr lang="pt-BR" sz="24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128016" lvl="1" indent="0" algn="ctr">
                  <a:buNone/>
                </a:pPr>
                <a:r>
                  <a:rPr lang="pt-BR" sz="2400" dirty="0"/>
                  <a:t>x</a:t>
                </a:r>
                <a:r>
                  <a:rPr lang="pt-BR" sz="2400" baseline="-25000" dirty="0" err="1"/>
                  <a:t>k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pt-BR" sz="2400" dirty="0"/>
                  <a:t> y</a:t>
                </a:r>
                <a:r>
                  <a:rPr lang="pt-BR" sz="2400" baseline="-25000" dirty="0"/>
                  <a:t>k</a:t>
                </a: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 para qualquer bem </a:t>
                </a:r>
                <a:r>
                  <a:rPr lang="pt-BR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k, implica x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 y</a:t>
                </a:r>
              </a:p>
              <a:p>
                <a:pPr marL="128016" lvl="1" indent="0" algn="ctr">
                  <a:buNone/>
                </a:pPr>
                <a:endParaRPr lang="pt-BR" sz="24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pt-BR" sz="2400" dirty="0" smtClean="0"/>
                  <a:t>Ou seja, aumentando as quantidades de alguns elementos (sem reduzir a de outros) não pode alterar </a:t>
                </a: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  </a:t>
                </a:r>
                <a:r>
                  <a:rPr lang="pt-BR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y; e aumentando as quantidade de todos os elementos, teremos então uma relação de estrita preferência </a:t>
                </a: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400" dirty="0"/>
                  <a:t>  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pt-BR" sz="24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pt-BR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609" y="1696720"/>
                <a:ext cx="10689026" cy="4773984"/>
              </a:xfrm>
              <a:blipFill>
                <a:blip r:embed="rId3"/>
                <a:stretch>
                  <a:fillRect l="-741" t="-2427" r="-1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27407"/>
            <a:ext cx="9720072" cy="1499616"/>
          </a:xfrm>
        </p:spPr>
        <p:txBody>
          <a:bodyPr/>
          <a:lstStyle/>
          <a:p>
            <a:r>
              <a:rPr lang="pt-BR" dirty="0" err="1" smtClean="0">
                <a:solidFill>
                  <a:schemeClr val="accent2"/>
                </a:solidFill>
              </a:rPr>
              <a:t>Monotonicidade</a:t>
            </a:r>
            <a:r>
              <a:rPr lang="pt-BR" dirty="0" smtClean="0">
                <a:solidFill>
                  <a:schemeClr val="accent2"/>
                </a:solidFill>
              </a:rPr>
              <a:t> forte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444487"/>
                <a:ext cx="10346238" cy="5026217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/>
                  <a:t>Uma relação de preferência satisfaz a característica de </a:t>
                </a:r>
                <a:r>
                  <a:rPr lang="pt-BR" sz="2400" dirty="0" err="1" smtClean="0"/>
                  <a:t>monotônica</a:t>
                </a:r>
                <a:r>
                  <a:rPr lang="pt-BR" sz="2400" dirty="0" smtClean="0"/>
                  <a:t> forte se, para quaisquer duas cestas </a:t>
                </a:r>
                <a:r>
                  <a:rPr lang="pt-BR" sz="2400" dirty="0" err="1" smtClean="0"/>
                  <a:t>x,y</a:t>
                </a:r>
                <a:r>
                  <a:rPr lang="pt-BR" sz="2400" dirty="0" smtClean="0"/>
                  <a:t> onde </a:t>
                </a:r>
                <a:r>
                  <a:rPr lang="pt-BR" sz="2400" dirty="0" err="1" smtClean="0"/>
                  <a:t>x≠y</a:t>
                </a:r>
                <a:r>
                  <a:rPr lang="pt-BR" sz="2400" dirty="0" smtClean="0"/>
                  <a:t>, e </a:t>
                </a:r>
                <a:r>
                  <a:rPr lang="pt-BR" sz="2400" b="1" dirty="0" err="1"/>
                  <a:t>x</a:t>
                </a:r>
                <a:r>
                  <a:rPr lang="pt-BR" sz="2400" b="1" baseline="-25000" dirty="0" err="1"/>
                  <a:t>k</a:t>
                </a:r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sz="24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pt-BR" sz="2400" b="1" dirty="0" err="1" smtClean="0"/>
                  <a:t>y</a:t>
                </a:r>
                <a:r>
                  <a:rPr lang="pt-BR" sz="2400" b="1" baseline="-25000" dirty="0" err="1" smtClean="0"/>
                  <a:t>k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pt-BR" sz="2400" dirty="0" smtClean="0">
                    <a:solidFill>
                      <a:schemeClr val="tx1"/>
                    </a:solidFill>
                  </a:rPr>
                  <a:t>para todo bem k </a:t>
                </a:r>
                <a:r>
                  <a:rPr lang="pt-BR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pt-B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2400" b="1" dirty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400" b="1" dirty="0">
                    <a:solidFill>
                      <a:schemeClr val="tx1"/>
                    </a:solidFill>
                  </a:rPr>
                  <a:t>  </a:t>
                </a:r>
                <a:r>
                  <a:rPr lang="pt-BR" sz="2400" b="1" dirty="0" smtClean="0"/>
                  <a:t>y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/>
                  <a:t>As definições de </a:t>
                </a:r>
                <a:r>
                  <a:rPr lang="pt-BR" sz="2400" dirty="0" err="1" smtClean="0"/>
                  <a:t>monotônica</a:t>
                </a:r>
                <a:r>
                  <a:rPr lang="pt-BR" sz="2400" dirty="0" smtClean="0"/>
                  <a:t> e </a:t>
                </a:r>
                <a:r>
                  <a:rPr lang="pt-BR" sz="2400" dirty="0" err="1" smtClean="0"/>
                  <a:t>monotônica</a:t>
                </a:r>
                <a:r>
                  <a:rPr lang="pt-BR" sz="2400" dirty="0" smtClean="0"/>
                  <a:t> forte têm uma conexão entre relações de preferência e a função de utilidade que as representa.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b="1" dirty="0" smtClean="0"/>
                  <a:t>Preferências </a:t>
                </a:r>
                <a:r>
                  <a:rPr lang="pt-BR" sz="2400" b="1" dirty="0" err="1" smtClean="0"/>
                  <a:t>monotônicas</a:t>
                </a:r>
                <a:r>
                  <a:rPr lang="pt-BR" sz="2400" b="1" dirty="0" smtClean="0"/>
                  <a:t> implicam que a função utilidade é fracamente crescente em seus argumentos. </a:t>
                </a:r>
                <a:r>
                  <a:rPr lang="pt-BR" sz="2400" dirty="0" smtClean="0"/>
                  <a:t>Ou seja, que se aumentarmos alguns de seus argumentos, o valor da </a:t>
                </a:r>
                <a:r>
                  <a:rPr lang="pt-BR" sz="2400" dirty="0" err="1" smtClean="0"/>
                  <a:t>fn</a:t>
                </a:r>
                <a:r>
                  <a:rPr lang="pt-BR" sz="2400" dirty="0" smtClean="0"/>
                  <a:t>. </a:t>
                </a:r>
                <a:r>
                  <a:rPr lang="pt-BR" sz="2400" dirty="0"/>
                  <a:t>d</a:t>
                </a:r>
                <a:r>
                  <a:rPr lang="pt-BR" sz="2400" dirty="0" smtClean="0"/>
                  <a:t>e utilidade cresce fracamente, enquanto se aumentar todos os seus argumentos, o valor da </a:t>
                </a:r>
                <a:r>
                  <a:rPr lang="pt-BR" sz="2400" dirty="0" err="1" smtClean="0"/>
                  <a:t>fn</a:t>
                </a:r>
                <a:r>
                  <a:rPr lang="pt-BR" sz="2400" dirty="0" smtClean="0"/>
                  <a:t>. Utilidade cresce estritamente. Para um dado fator comum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1, </a:t>
                </a:r>
                <a:r>
                  <a:rPr lang="pt-BR" sz="2400" dirty="0"/>
                  <a:t>a </a:t>
                </a:r>
                <a:r>
                  <a:rPr lang="pt-BR" sz="2400" dirty="0" err="1"/>
                  <a:t>monotonicidade</a:t>
                </a:r>
                <a:r>
                  <a:rPr lang="pt-BR" sz="2400" dirty="0"/>
                  <a:t> em preferências </a:t>
                </a:r>
                <a:r>
                  <a:rPr lang="pt-BR" sz="2400" dirty="0" smtClean="0"/>
                  <a:t>implica </a:t>
                </a:r>
                <a:r>
                  <a:rPr lang="pt-BR" sz="2400" dirty="0"/>
                  <a:t>que</a:t>
                </a:r>
                <a:r>
                  <a:rPr lang="pt-BR" sz="2400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pt-BR" sz="2400" b="1" dirty="0" smtClean="0"/>
                  <a:t>u(</a:t>
                </a:r>
                <a:r>
                  <a:rPr lang="el-G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sz="2400" b="1" dirty="0" smtClean="0"/>
                  <a:t> u(x</a:t>
                </a:r>
                <a:r>
                  <a:rPr lang="pt-BR" sz="2400" b="1" baseline="-25000" dirty="0" smtClean="0"/>
                  <a:t>1</a:t>
                </a:r>
                <a:r>
                  <a:rPr lang="pt-BR" sz="2400" b="1" dirty="0" smtClean="0"/>
                  <a:t>,x</a:t>
                </a:r>
                <a:r>
                  <a:rPr lang="pt-BR" sz="2400" b="1" baseline="-25000" dirty="0" smtClean="0"/>
                  <a:t>2</a:t>
                </a:r>
                <a:r>
                  <a:rPr lang="pt-BR" sz="2400" b="1" dirty="0" smtClean="0"/>
                  <a:t>) e u(</a:t>
                </a:r>
                <a:r>
                  <a:rPr lang="el-G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&gt; u(x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pt-BR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pt-BR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indica que a quantidade de cada bem é aumentada por um fator comum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444487"/>
                <a:ext cx="10346238" cy="5026217"/>
              </a:xfrm>
              <a:blipFill>
                <a:blip r:embed="rId3"/>
                <a:stretch>
                  <a:fillRect l="-1355" t="-1699" r="-9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8354" y="815008"/>
            <a:ext cx="9720073" cy="512196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Contudo, a </a:t>
            </a:r>
            <a:r>
              <a:rPr lang="pt-BR" sz="2800" u="sng" dirty="0" err="1" smtClean="0">
                <a:solidFill>
                  <a:srgbClr val="FF0000"/>
                </a:solidFill>
              </a:rPr>
              <a:t>monotonicidade</a:t>
            </a:r>
            <a:r>
              <a:rPr lang="pt-BR" sz="2800" u="sng" dirty="0" smtClean="0">
                <a:solidFill>
                  <a:srgbClr val="FF0000"/>
                </a:solidFill>
              </a:rPr>
              <a:t> forte </a:t>
            </a:r>
            <a:r>
              <a:rPr lang="pt-BR" sz="2800" dirty="0" smtClean="0"/>
              <a:t>em preferências implica que a função de utilidade é </a:t>
            </a:r>
            <a:r>
              <a:rPr lang="pt-BR" sz="2800" b="1" i="1" dirty="0" smtClean="0">
                <a:solidFill>
                  <a:srgbClr val="FF0000"/>
                </a:solidFill>
              </a:rPr>
              <a:t>estritamente crescente </a:t>
            </a:r>
            <a:r>
              <a:rPr lang="pt-BR" sz="2800" dirty="0" smtClean="0"/>
              <a:t>em todos os seus argumentos. </a:t>
            </a:r>
          </a:p>
          <a:p>
            <a:r>
              <a:rPr lang="pt-BR" sz="2800" dirty="0" smtClean="0"/>
              <a:t>Ou seja, se aumentar alguns de seus argumentos (mesmo se for somente um argumento), o valor da função utilidade aumenta estritamente.</a:t>
            </a:r>
          </a:p>
          <a:p>
            <a:r>
              <a:rPr lang="pt-BR" sz="2800" dirty="0" smtClean="0"/>
              <a:t>Formalmente, a </a:t>
            </a:r>
            <a:r>
              <a:rPr lang="pt-BR" sz="2800" dirty="0" err="1" smtClean="0"/>
              <a:t>monotonicidade</a:t>
            </a:r>
            <a:r>
              <a:rPr lang="pt-BR" sz="2800" dirty="0" smtClean="0"/>
              <a:t> forte em preferências implica que para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pt-B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u(x</a:t>
            </a:r>
            <a:r>
              <a:rPr lang="pt-B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pt-B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exemplos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54267"/>
            <a:ext cx="9720072" cy="1499616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Questão: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53884"/>
            <a:ext cx="9720073" cy="2965378"/>
          </a:xfrm>
        </p:spPr>
        <p:txBody>
          <a:bodyPr>
            <a:normAutofit/>
          </a:bodyPr>
          <a:lstStyle/>
          <a:p>
            <a:pPr marL="1225296" lvl="8" indent="0">
              <a:buNone/>
            </a:pPr>
            <a:r>
              <a:rPr lang="pt-BR" sz="3600" dirty="0" smtClean="0"/>
              <a:t>Uma função de preferência que satisfaz a condição de </a:t>
            </a:r>
            <a:r>
              <a:rPr lang="pt-BR" sz="3600" dirty="0" err="1" smtClean="0"/>
              <a:t>monotonicidade</a:t>
            </a:r>
            <a:r>
              <a:rPr lang="pt-BR" sz="3600" dirty="0" smtClean="0"/>
              <a:t> forte satisfaz a condição de </a:t>
            </a:r>
            <a:r>
              <a:rPr lang="pt-BR" sz="3600" dirty="0" err="1" smtClean="0"/>
              <a:t>monotonicidade</a:t>
            </a:r>
            <a:r>
              <a:rPr lang="pt-BR" sz="3600" dirty="0" smtClean="0"/>
              <a:t>? E o contrário?</a:t>
            </a:r>
          </a:p>
          <a:p>
            <a:pPr marL="1968246" lvl="8" indent="-742950">
              <a:buFont typeface="+mj-lt"/>
              <a:buAutoNum type="arabicPeriod"/>
            </a:pPr>
            <a:endParaRPr lang="pt-BR" sz="3600" dirty="0" smtClean="0"/>
          </a:p>
          <a:p>
            <a:pPr lvl="8"/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Capítulo 1 – </a:t>
            </a:r>
            <a:r>
              <a:rPr lang="pt-BR" dirty="0" err="1" smtClean="0"/>
              <a:t>Preferences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Utility</a:t>
            </a:r>
            <a:r>
              <a:rPr lang="pt-BR" dirty="0" smtClean="0"/>
              <a:t>. </a:t>
            </a:r>
            <a:r>
              <a:rPr lang="pt-BR" dirty="0" err="1" smtClean="0"/>
              <a:t>Muñoz</a:t>
            </a:r>
            <a:r>
              <a:rPr lang="pt-BR" dirty="0" smtClean="0"/>
              <a:t> e Garcia (2017)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261" y="243044"/>
            <a:ext cx="9720072" cy="1499616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Não saciedade (</a:t>
            </a:r>
            <a:r>
              <a:rPr lang="pt-BR" dirty="0" err="1" smtClean="0">
                <a:solidFill>
                  <a:schemeClr val="accent2"/>
                </a:solidFill>
              </a:rPr>
              <a:t>ns</a:t>
            </a:r>
            <a:r>
              <a:rPr lang="pt-BR" dirty="0" smtClean="0">
                <a:solidFill>
                  <a:schemeClr val="accent2"/>
                </a:solidFill>
              </a:rPr>
              <a:t>)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742660"/>
                <a:ext cx="9720073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800" dirty="0" smtClean="0"/>
                  <a:t> Outra medida para expressar a </a:t>
                </a:r>
                <a:r>
                  <a:rPr lang="pt-BR" sz="2800" dirty="0" err="1" smtClean="0"/>
                  <a:t>desejabilidade</a:t>
                </a:r>
                <a:r>
                  <a:rPr lang="pt-BR" sz="2800" dirty="0" smtClean="0"/>
                  <a:t> de uma cesta de consumo é a não saciedade e a não saciedade local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800" dirty="0"/>
                  <a:t> </a:t>
                </a:r>
                <a:r>
                  <a:rPr lang="pt-BR" sz="28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Não saciedade </a:t>
                </a:r>
                <a:r>
                  <a:rPr lang="pt-BR" sz="2800" dirty="0" smtClean="0"/>
                  <a:t>= uma relação de preferência satisfaz a não saciedade se, para toda cesta x </a:t>
                </a:r>
                <a14:m>
                  <m:oMath xmlns:m="http://schemas.openxmlformats.org/officeDocument/2006/math">
                    <m:r>
                      <a:rPr lang="el-GR" sz="2800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/>
                  <a:t> X , é possível encontrar uma outra cesta </a:t>
                </a:r>
                <a:r>
                  <a:rPr lang="pt-BR" sz="2800" dirty="0" smtClean="0"/>
                  <a:t>y </a:t>
                </a:r>
                <a14:m>
                  <m:oMath xmlns:m="http://schemas.openxmlformats.org/officeDocument/2006/math">
                    <m:r>
                      <a:rPr lang="el-GR" sz="2800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/>
                  <a:t> X </a:t>
                </a:r>
                <a:r>
                  <a:rPr lang="pt-BR" sz="2800" dirty="0" smtClean="0"/>
                  <a:t>que seja estritamente preferível a x, e expressa por y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800" b="1" dirty="0"/>
                  <a:t> </a:t>
                </a:r>
                <a:r>
                  <a:rPr lang="pt-BR" sz="2800" b="1" dirty="0" smtClean="0"/>
                  <a:t>x.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800" b="1" dirty="0"/>
                  <a:t>  </a:t>
                </a:r>
                <a:r>
                  <a:rPr lang="pt-BR" sz="2800" b="1" dirty="0" smtClean="0"/>
                  <a:t>A NS </a:t>
                </a:r>
                <a:r>
                  <a:rPr lang="pt-BR" sz="2800" dirty="0" smtClean="0"/>
                  <a:t>implica que o indivíduo nunca atinge um ponto de saciedade na  cesta x porque ele pode encontrar outra cesta de consumo y que é estritamente preferível a x.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742660"/>
                <a:ext cx="9720073" cy="4023360"/>
              </a:xfrm>
              <a:blipFill>
                <a:blip r:embed="rId3"/>
                <a:stretch>
                  <a:fillRect l="-1567" t="-2727" r="-1003" b="-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134643"/>
            <a:ext cx="9720072" cy="1499616"/>
          </a:xfrm>
        </p:spPr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NÃO SACIEDADE LOCAL (LNS)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292086"/>
                <a:ext cx="10492012" cy="402336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/>
                  <a:t> Para uma versão mais restritiva de não saciedade – limita-se a busca a uma cesta estritamente preferível y àquelas cestas que estão localizadas relativamente próximas da cesta inicial x.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/>
                  <a:t> </a:t>
                </a:r>
                <a:r>
                  <a:rPr lang="pt-BR" sz="2400" dirty="0" smtClean="0"/>
                  <a:t>a cesta y deve estar a uma distância </a:t>
                </a:r>
                <a:r>
                  <a:rPr lang="el-GR" sz="2400" dirty="0" smtClean="0">
                    <a:latin typeface="Corbel" panose="020B0503020204020204" pitchFamily="34" charset="0"/>
                  </a:rPr>
                  <a:t>ε</a:t>
                </a:r>
                <a:r>
                  <a:rPr lang="pt-BR" sz="2400" dirty="0" smtClean="0">
                    <a:latin typeface="Corbel" panose="020B0503020204020204" pitchFamily="34" charset="0"/>
                  </a:rPr>
                  <a:t> </a:t>
                </a:r>
                <a:r>
                  <a:rPr lang="pt-BR" sz="2400" dirty="0"/>
                  <a:t>da cesta </a:t>
                </a:r>
                <a:r>
                  <a:rPr lang="pt-BR" sz="2400" dirty="0" smtClean="0"/>
                  <a:t>x para todo valor de </a:t>
                </a:r>
                <a:r>
                  <a:rPr lang="el-GR" sz="2400" dirty="0" smtClean="0">
                    <a:latin typeface="Corbel" panose="020B0503020204020204" pitchFamily="34" charset="0"/>
                  </a:rPr>
                  <a:t>ε</a:t>
                </a:r>
                <a:r>
                  <a:rPr lang="pt-BR" sz="2400" dirty="0" smtClean="0">
                    <a:latin typeface="Corbel" panose="020B0503020204020204" pitchFamily="34" charset="0"/>
                  </a:rPr>
                  <a:t>. </a:t>
                </a:r>
                <a:r>
                  <a:rPr lang="pt-BR" sz="2400" dirty="0" smtClean="0"/>
                  <a:t> Isto significa que graficamente, é possível encontrar uma cesta preferível a x, independentemente de quão próximo se esteja de x.</a:t>
                </a: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b="1" dirty="0" smtClean="0"/>
                  <a:t> </a:t>
                </a:r>
                <a:r>
                  <a:rPr lang="pt-BR" sz="2400" b="1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Não Saciedade Local </a:t>
                </a:r>
                <a:r>
                  <a:rPr lang="pt-BR" sz="2400" b="1" dirty="0" smtClean="0"/>
                  <a:t>= 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Uma relação de preferência satisfaz a não saciedade local se, para toda cesta x que pertence a X, é possível encontrar outra cesta y que também pertence a X, que seja estritamente preferível a x, ou seja, </a:t>
                </a:r>
                <a:r>
                  <a:rPr lang="pt-BR" sz="2400" dirty="0">
                    <a:solidFill>
                      <a:schemeClr val="accent3">
                        <a:lumMod val="50000"/>
                      </a:schemeClr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4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x e onde y está a menos que a distância </a:t>
                </a:r>
                <a:r>
                  <a:rPr lang="el-G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ε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de x,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pt-BR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&lt; </a:t>
                </a:r>
                <a:r>
                  <a:rPr lang="el-G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ε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para todo </a:t>
                </a:r>
                <a:r>
                  <a:rPr lang="el-G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ε</a:t>
                </a:r>
                <a:r>
                  <a:rPr lang="pt-BR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&gt; 0</a:t>
                </a:r>
                <a:endParaRPr lang="pt-BR" sz="2400" b="1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/>
                  <a:t>Em que condições as preferências racionais implicam um comportamento de escolha consistente e sob que condições, por sua vez, um comportamento de escolha consistente reflete preferências racionais para o indivíduo?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292086"/>
                <a:ext cx="10492012" cy="4023360"/>
              </a:xfrm>
              <a:blipFill rotWithShape="0">
                <a:blip r:embed="rId3"/>
                <a:stretch>
                  <a:fillRect l="-1220" t="-2121" r="-1743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Questão: POR QUE A NÃO SACIEDADE É UMA MEDIDA LIMITADA PARA DEFINIR A DESEJABILIDADE?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Quais as condições de violação dessa condição?</a:t>
            </a:r>
          </a:p>
          <a:p>
            <a:endParaRPr lang="pt-BR" sz="2800" dirty="0"/>
          </a:p>
          <a:p>
            <a:r>
              <a:rPr lang="pt-BR" sz="2800" dirty="0" smtClean="0"/>
              <a:t>Relações de preferência (forte) </a:t>
            </a:r>
            <a:r>
              <a:rPr lang="pt-BR" sz="2800" dirty="0" err="1" smtClean="0"/>
              <a:t>monotônica</a:t>
            </a:r>
            <a:r>
              <a:rPr lang="pt-BR" sz="2800" dirty="0" smtClean="0"/>
              <a:t> satisfazem a condição de Não saciedade local. Verdadeiro ou Falso?</a:t>
            </a:r>
          </a:p>
          <a:p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06920"/>
            <a:ext cx="9720072" cy="1499616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2"/>
                </a:solidFill>
              </a:rPr>
              <a:t>4 – MAPAS DE INDIFERENÇA E LIMITES SUPERIOR E INFERIOR</a:t>
            </a:r>
            <a:endParaRPr lang="pt-BR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18110" y="1994452"/>
                <a:ext cx="10385994" cy="4023360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o </a:t>
                </a:r>
                <a:r>
                  <a:rPr lang="pt-BR" sz="2400" dirty="0" smtClean="0">
                    <a:solidFill>
                      <a:srgbClr val="FF0000"/>
                    </a:solidFill>
                  </a:rPr>
                  <a:t> conjunto (ou MAPA) </a:t>
                </a:r>
                <a:r>
                  <a:rPr lang="pt-BR" sz="2400" dirty="0" smtClean="0"/>
                  <a:t>de indiferença de uma cesta x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 smtClean="0"/>
                  <a:t> é a coleção de todas as cestas no conjunto X,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tal que </a:t>
                </a:r>
                <a:r>
                  <a:rPr lang="pt-BR" sz="2400" dirty="0" err="1" smtClean="0"/>
                  <a:t>y~x</a:t>
                </a:r>
                <a:r>
                  <a:rPr lang="pt-BR" sz="2400" dirty="0" smtClean="0"/>
                  <a:t>. É possível escrever formalmente o mapa de indiferença da cesta x como:</a:t>
                </a:r>
              </a:p>
              <a:p>
                <a:pPr marL="0" indent="0" algn="ctr">
                  <a:buNone/>
                </a:pPr>
                <a:r>
                  <a:rPr lang="pt-BR" sz="2400" dirty="0" smtClean="0"/>
                  <a:t>IND(x) = {y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 smtClean="0"/>
                  <a:t>; </a:t>
                </a:r>
                <a:r>
                  <a:rPr lang="pt-BR" sz="2400" dirty="0" err="1" smtClean="0"/>
                  <a:t>y~x</a:t>
                </a:r>
                <a:r>
                  <a:rPr lang="pt-BR" sz="2400" dirty="0" smtClean="0"/>
                  <a:t>}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400" dirty="0" smtClean="0"/>
                  <a:t> O </a:t>
                </a:r>
                <a:r>
                  <a:rPr lang="pt-BR" sz="24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conjunto do limite superio</a:t>
                </a:r>
                <a:r>
                  <a:rPr lang="pt-BR" sz="2400" dirty="0" smtClean="0"/>
                  <a:t>r da cesta x é o conjunto de todas as cestas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 smtClean="0"/>
                  <a:t> que são fracamente preferíveis à cesta x, ou seja:</a:t>
                </a:r>
              </a:p>
              <a:p>
                <a:pPr marL="128016" lvl="1" indent="0" algn="ctr">
                  <a:buNone/>
                </a:pPr>
                <a:r>
                  <a:rPr lang="pt-BR" sz="2400" dirty="0" smtClean="0"/>
                  <a:t>UCS(x) = </a:t>
                </a:r>
                <a:r>
                  <a:rPr lang="pt-BR" sz="2400" dirty="0"/>
                  <a:t>= {y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/>
                  <a:t>; </a:t>
                </a:r>
                <a:r>
                  <a:rPr lang="pt-BR" sz="2400" dirty="0" smtClean="0"/>
                  <a:t>y</a:t>
                </a:r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 </m:t>
                    </m:r>
                  </m:oMath>
                </a14:m>
                <a:r>
                  <a:rPr lang="pt-BR" sz="2400" dirty="0" smtClean="0"/>
                  <a:t>x</a:t>
                </a:r>
                <a:r>
                  <a:rPr lang="pt-BR" sz="2400" dirty="0"/>
                  <a:t>}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400" dirty="0" smtClean="0"/>
                  <a:t> O </a:t>
                </a:r>
                <a:r>
                  <a:rPr lang="pt-BR" sz="2400" b="1" dirty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conjunto do limite </a:t>
                </a:r>
                <a:r>
                  <a:rPr lang="pt-BR" sz="24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inferior </a:t>
                </a:r>
                <a:r>
                  <a:rPr lang="pt-BR" sz="2400" dirty="0" smtClean="0"/>
                  <a:t>da cesta x é o conjunto de todas as cestas y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 smtClean="0"/>
                  <a:t> para as quais a cesta x é fracamente preferível a todas as outras cestas, ou seja:</a:t>
                </a:r>
                <a:endParaRPr lang="pt-BR" sz="2400" dirty="0"/>
              </a:p>
              <a:p>
                <a:pPr marL="128016" lvl="1" indent="0" algn="ctr">
                  <a:buNone/>
                </a:pPr>
                <a:r>
                  <a:rPr lang="pt-BR" sz="2400" dirty="0" smtClean="0"/>
                  <a:t>LCS(x</a:t>
                </a:r>
                <a:r>
                  <a:rPr lang="pt-BR" sz="2400" dirty="0"/>
                  <a:t>) = = {y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pt-BR" sz="2400" dirty="0"/>
                  <a:t>; x</a:t>
                </a:r>
                <a:r>
                  <a:rPr lang="pt-BR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 </m:t>
                    </m:r>
                  </m:oMath>
                </a14:m>
                <a:r>
                  <a:rPr lang="pt-BR" sz="2400" dirty="0" smtClean="0"/>
                  <a:t>y}</a:t>
                </a:r>
              </a:p>
              <a:p>
                <a:pPr marL="128016" lvl="1" indent="0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</a:rPr>
                  <a:t>Figura</a:t>
                </a:r>
                <a:endParaRPr lang="pt-BR" sz="2400" b="1" dirty="0">
                  <a:solidFill>
                    <a:srgbClr val="FF000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8110" y="1994452"/>
                <a:ext cx="10385994" cy="4023360"/>
              </a:xfrm>
              <a:blipFill rotWithShape="0">
                <a:blip r:embed="rId3"/>
                <a:stretch>
                  <a:fillRect l="-1233" t="-2121" r="-59" b="-14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MAPAS DE INDIFERENÇA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49431" y="2266681"/>
          <a:ext cx="5509004" cy="420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2118227" imgH="1615377" progId="Visio.Drawing.15">
                  <p:embed/>
                </p:oleObj>
              </mc:Choice>
              <mc:Fallback>
                <p:oleObj r:id="rId3" imgW="2118227" imgH="1615377" progId="Visio.Drawing.15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31" y="2266681"/>
                        <a:ext cx="5509004" cy="4204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75009" y="5718412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2"/>
                </a:solidFill>
              </a:rPr>
              <a:t>Motonicidade</a:t>
            </a:r>
            <a:r>
              <a:rPr lang="pt-BR" dirty="0" smtClean="0">
                <a:solidFill>
                  <a:schemeClr val="accent2"/>
                </a:solidFill>
              </a:rPr>
              <a:t> forte e mapa de indiferença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8354" y="2084832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Se uma relação de preferência satisfaz a condição de </a:t>
            </a:r>
            <a:r>
              <a:rPr lang="pt-BR" sz="2800" b="1" dirty="0" err="1" smtClean="0"/>
              <a:t>monotonicidade</a:t>
            </a:r>
            <a:r>
              <a:rPr lang="pt-BR" sz="2800" b="1" dirty="0" smtClean="0"/>
              <a:t> forte, suas curvas de indiferença devem ter inclinação descendente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DEMONSTRAÇÃO</a:t>
            </a:r>
            <a:endParaRPr lang="pt-BR" sz="2800" b="1" dirty="0">
              <a:solidFill>
                <a:srgbClr val="FF0000"/>
              </a:solidFill>
            </a:endParaRPr>
          </a:p>
          <a:p>
            <a:endParaRPr lang="pt-BR" sz="2800" b="1" dirty="0" smtClean="0"/>
          </a:p>
          <a:p>
            <a:r>
              <a:rPr lang="pt-BR" sz="2800" b="1" dirty="0" smtClean="0"/>
              <a:t>Para curvas de indiferença tenham inclinação ascendente, as preferências não podem satisfazer a </a:t>
            </a:r>
            <a:r>
              <a:rPr lang="pt-BR" sz="2800" b="1" dirty="0" err="1" smtClean="0"/>
              <a:t>monotonicidade</a:t>
            </a:r>
            <a:r>
              <a:rPr lang="pt-BR" sz="2800" b="1" dirty="0" smtClean="0"/>
              <a:t> forte. Podem, somente, ter uma forma mais “leve” de </a:t>
            </a:r>
            <a:r>
              <a:rPr lang="pt-BR" sz="2800" b="1" dirty="0" err="1" smtClean="0"/>
              <a:t>desejabilidade</a:t>
            </a:r>
            <a:r>
              <a:rPr lang="pt-BR" sz="2800" b="1" dirty="0" smtClean="0"/>
              <a:t> tal como a não saciedade local (LNS).</a:t>
            </a:r>
            <a:endParaRPr lang="pt-BR" sz="28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Conjuntos</a:t>
            </a:r>
            <a:r>
              <a:rPr lang="en-US" dirty="0" smtClean="0">
                <a:solidFill>
                  <a:srgbClr val="7030A0"/>
                </a:solidFill>
              </a:rPr>
              <a:t> de </a:t>
            </a:r>
            <a:r>
              <a:rPr lang="en-US" dirty="0" err="1" smtClean="0">
                <a:solidFill>
                  <a:srgbClr val="7030A0"/>
                </a:solidFill>
              </a:rPr>
              <a:t>indiferença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801504"/>
            <a:ext cx="9583003" cy="45992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 </a:t>
            </a:r>
            <a:r>
              <a:rPr lang="en-US" sz="2800" dirty="0" err="1" smtClean="0">
                <a:solidFill>
                  <a:schemeClr val="accent2"/>
                </a:solidFill>
              </a:rPr>
              <a:t>monotonicidade</a:t>
            </a:r>
            <a:r>
              <a:rPr lang="en-US" sz="2800" dirty="0" smtClean="0">
                <a:solidFill>
                  <a:schemeClr val="accent2"/>
                </a:solidFill>
              </a:rPr>
              <a:t> forte </a:t>
            </a:r>
            <a:r>
              <a:rPr lang="en-US" sz="2800" dirty="0" err="1" smtClean="0">
                <a:solidFill>
                  <a:schemeClr val="accent2"/>
                </a:solidFill>
              </a:rPr>
              <a:t>implica</a:t>
            </a:r>
            <a:r>
              <a:rPr lang="en-US" sz="2800" dirty="0" smtClean="0">
                <a:solidFill>
                  <a:schemeClr val="accent2"/>
                </a:solidFill>
              </a:rPr>
              <a:t> que as C.I. </a:t>
            </a:r>
            <a:r>
              <a:rPr lang="en-US" sz="2800" dirty="0" err="1" smtClean="0">
                <a:solidFill>
                  <a:schemeClr val="accent2"/>
                </a:solidFill>
              </a:rPr>
              <a:t>devem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ser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negativamente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inclinadas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dirty="0"/>
              <a:t>Advanced Microeconomic Theory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280070" cy="39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2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5 – CONVEXIDADE DAS PREFERÊNCIAS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Convexidade em uma relação de preferência – </a:t>
                </a:r>
                <a:r>
                  <a:rPr lang="pt-BR" sz="3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Definição 1</a:t>
                </a:r>
                <a:endParaRPr lang="pt-BR" sz="2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pt-BR" sz="2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400" dirty="0" smtClean="0"/>
                  <a:t> Uma relação de preferência satisfaz a convexidade se, para quaisquer duas cestas x,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2400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pt-BR" sz="2400" dirty="0" smtClean="0"/>
                  <a:t>x</a:t>
                </a:r>
                <a:r>
                  <a:rPr lang="pt-B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/>
                  <a:t> y implica que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(1-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/>
                  <a:t> y para todos os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/>
                  <a:t>(0,1)</a:t>
                </a:r>
              </a:p>
              <a:p>
                <a:pPr marL="0" indent="0">
                  <a:buNone/>
                </a:pPr>
                <a:r>
                  <a:rPr lang="pt-BR" sz="2400" dirty="0" smtClean="0"/>
                  <a:t>Intuitivamente, uma combinação convexa de cestas x e y é fracamente preferida a cesta y sozinha. </a:t>
                </a: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r>
                  <a:rPr lang="pt-BR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Nota: combinação convexa requer que em uma combinação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 </a:t>
                </a:r>
                <a:r>
                  <a:rPr lang="pt-BR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  <a:p>
                <a:pPr marL="0" indent="0" algn="ctr">
                  <a:buNone/>
                </a:pPr>
                <a:r>
                  <a:rPr lang="pt-B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 </a:t>
                </a:r>
                <a:endParaRPr lang="pt-BR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  <a:blipFill>
                <a:blip r:embed="rId3"/>
                <a:stretch>
                  <a:fillRect l="-1274" t="-3030" r="-1107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18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CONVEXIDADE DAS PREFERÊNCIAS – Definição 2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96348" y="1702904"/>
                <a:ext cx="11008846" cy="4023360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Uma relação de preferência satisfaz a convexidade se, para toda cesta x, seu conjunto do contorno superior UCS(x) = {y </a:t>
                </a:r>
                <a14:m>
                  <m:oMath xmlns:m="http://schemas.openxmlformats.org/officeDocument/2006/math">
                    <m:r>
                      <a:rPr lang="pt-BR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 X: </a:t>
                </a:r>
                <a:r>
                  <a:rPr lang="pt-BR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x} é convexo</a:t>
                </a:r>
                <a:endParaRPr lang="pt-BR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 seja, para cada 2 cestas y e z fracamente preferíveis a x, y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e z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portanto y e z pertencem a UCS de x, sua combinação convexa é também fracamente preferível a x:</a:t>
                </a:r>
              </a:p>
              <a:p>
                <a:pPr algn="ctr"/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(1-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)z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x </a:t>
                </a:r>
                <a:r>
                  <a:rPr lang="pt-BR" sz="2400" dirty="0"/>
                  <a:t>para todos os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/>
                  <a:t> (0,1)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Graficamente, a convexidade na relação de preferência implica que a UCS é um conjunto convexo, e que as curvas de indiferença são curvadas para fora em relação à origem</a:t>
                </a:r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 </a:t>
                </a:r>
                <a:endParaRPr lang="pt-BR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348" y="1702904"/>
                <a:ext cx="11008846" cy="4023360"/>
              </a:xfrm>
              <a:blipFill rotWithShape="0">
                <a:blip r:embed="rId3"/>
                <a:stretch>
                  <a:fillRect l="-1274" t="-2121" r="-1661" b="-139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28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54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 convexidade estrita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Uma relação de preferência satisfaz a convexidade estrita se, para todas as combinações de duas cestas x e y fracamente preferíveis a z, para todos x e y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X, onde </a:t>
                </a:r>
                <a:r>
                  <a:rPr lang="pt-BR" sz="2800" b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x≠y</a:t>
                </a: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tal que </a:t>
                </a:r>
                <a:r>
                  <a:rPr lang="pt-BR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pt-BR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z e y </a:t>
                </a: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pt-BR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pt-BR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, sua combinação convexa </a:t>
                </a:r>
                <a:r>
                  <a:rPr lang="el-GR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(1-</a:t>
                </a:r>
                <a:r>
                  <a:rPr lang="el-GR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)y, em que </a:t>
                </a:r>
                <a:r>
                  <a:rPr lang="el-GR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(</a:t>
                </a:r>
                <a:r>
                  <a:rPr lang="pt-BR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0,1), é estritamente preferida à cesta z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solidFill>
                      <a:srgbClr val="FF0000"/>
                    </a:solidFill>
                  </a:rPr>
                  <a:t>Figura  - Preferências estritamente convexas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solidFill>
                      <a:srgbClr val="FF0000"/>
                    </a:solidFill>
                  </a:rPr>
                  <a:t>Figura – Preferências convexas mas não estritamente convexas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solidFill>
                      <a:srgbClr val="FF0000"/>
                    </a:solidFill>
                  </a:rPr>
                  <a:t>Tabela – tipos de preferências</a:t>
                </a:r>
                <a:endParaRPr lang="pt-B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  <a:blipFill>
                <a:blip r:embed="rId3"/>
                <a:stretch>
                  <a:fillRect l="-1550" t="-2576" r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29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25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Propriedades das relações de preferências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Representação matemática das relações de preferências em funções de utilidade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Funções de preferências sociais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Abordagem baseada em escolhas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CONVEXIDADE DAS PREFERÊNCIAS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21" y="2273121"/>
            <a:ext cx="5396495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2601368"/>
            <a:ext cx="4191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PREFERÊNCIA </a:t>
            </a:r>
            <a:r>
              <a:rPr lang="en-US" dirty="0" err="1" smtClean="0">
                <a:solidFill>
                  <a:srgbClr val="7030A0"/>
                </a:solidFill>
              </a:rPr>
              <a:t>ConvexA</a:t>
            </a:r>
            <a:r>
              <a:rPr lang="en-US" dirty="0" smtClean="0">
                <a:solidFill>
                  <a:srgbClr val="7030A0"/>
                </a:solidFill>
              </a:rPr>
              <a:t> MAS NÃO ESTRITAMENTE CONVEXA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890830" y="3244334"/>
                <a:ext cx="2410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830" y="3244334"/>
                <a:ext cx="241034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6 – interpretação da convexidade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0346237" cy="402336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è"/>
                </a:pPr>
                <a:r>
                  <a:rPr lang="pt-BR" sz="2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Intuitivamente, a convexidade indica uma preferência pela diversificação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;</a:t>
                </a:r>
              </a:p>
              <a:p>
                <a:pPr lvl="2">
                  <a:buFont typeface="Wingdings" panose="05000000000000000000" pitchFamily="2" charset="2"/>
                  <a:buChar char="à"/>
                </a:pPr>
                <a:r>
                  <a:rPr lang="pt-BR" sz="2000" dirty="0" smtClean="0">
                    <a:sym typeface="Wingdings" panose="05000000000000000000" pitchFamily="2" charset="2"/>
                  </a:rPr>
                  <a:t>Um indivíduo com preferências convexas preferirá uma combinação convexa das cestas x e y ao invés de uma cesta apenas de x ou de y. Ou seja:</a:t>
                </a:r>
              </a:p>
              <a:p>
                <a:pPr marL="640080" lvl="4" indent="0">
                  <a:buNone/>
                </a:pPr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pt-B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l-G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(1-</a:t>
                </a: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</m:oMath>
                </a14:m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x </a:t>
                </a:r>
                <a:r>
                  <a:rPr lang="pt-B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	e	</a:t>
                </a:r>
                <a:r>
                  <a:rPr lang="el-G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(1-</a:t>
                </a: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</m:oMath>
                </a14:m>
                <a:r>
                  <a:rPr lang="pt-BR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y </a:t>
                </a:r>
              </a:p>
              <a:p>
                <a:pPr marL="310896" lvl="2" indent="0">
                  <a:buNone/>
                </a:pPr>
                <a:endParaRPr lang="pt-BR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pt-BR" sz="2800" dirty="0">
                    <a:sym typeface="Wingdings" panose="05000000000000000000" pitchFamily="2" charset="2"/>
                  </a:rPr>
                  <a:t>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A convexidade representa uma </a:t>
                </a:r>
                <a:r>
                  <a:rPr lang="pt-BR" sz="2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taxa marginal de substituição decrescente (TMS)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entre dois bens, onde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𝑇𝑀𝑆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1,2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≡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𝜕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𝜕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pt-BR" sz="2400" b="1" dirty="0" smtClean="0">
                    <a:solidFill>
                      <a:srgbClr val="00B0F0"/>
                    </a:solidFill>
                  </a:rPr>
                  <a:t>A inclinação da curva de indiferença coincide com a TMS (prova)</a:t>
                </a:r>
                <a:endParaRPr lang="pt-BR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0346237" cy="4023360"/>
              </a:xfrm>
              <a:blipFill>
                <a:blip r:embed="rId3"/>
                <a:stretch>
                  <a:fillRect l="-1473" t="-2576" b="-30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32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32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Taxa marginal de substituição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33</a:t>
            </a:fld>
            <a:endParaRPr lang="en-US" sz="16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71743"/>
              </p:ext>
            </p:extLst>
          </p:nvPr>
        </p:nvGraphicFramePr>
        <p:xfrm>
          <a:off x="884420" y="1968355"/>
          <a:ext cx="5477569" cy="450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3512992" imgH="2887996" progId="Visio.Drawing.15">
                  <p:embed/>
                </p:oleObj>
              </mc:Choice>
              <mc:Fallback>
                <p:oleObj r:id="rId4" imgW="3512992" imgH="2887996" progId="Visio.Drawing.15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20" y="1968355"/>
                        <a:ext cx="5477569" cy="4502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49278" y="2435087"/>
            <a:ext cx="345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O consumidor precisará receber quantidades cada vez maiores de x1 para aceitar a redução de consecutivas unidades de x2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/>
                </a:solidFill>
              </a:rPr>
              <a:t>7</a:t>
            </a:r>
            <a:r>
              <a:rPr lang="pt-BR" dirty="0" smtClean="0">
                <a:solidFill>
                  <a:schemeClr val="accent2"/>
                </a:solidFill>
              </a:rPr>
              <a:t> – quase-concavidade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Uma função u(.) é quase côncava se, para toda cesta x, o conjunto de todas as cestas para os quais o consumidor tem uma utilidade mais alta, ou seja, </a:t>
                </a:r>
              </a:p>
              <a:p>
                <a:pPr marL="0" indent="0" algn="ctr">
                  <a:buNone/>
                </a:pP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UCS(x)</a:t>
                </a: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≡{y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X</a:t>
                </a: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│u(y)≥ u(x)}, é convexo.</a:t>
                </a:r>
              </a:p>
              <a:p>
                <a:pPr marL="0" indent="0">
                  <a:buNone/>
                </a:pP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 caso, as 3 propriedades são equivalentes:</a:t>
                </a:r>
              </a:p>
              <a:p>
                <a:pPr marL="0" indent="0">
                  <a:buNone/>
                </a:pPr>
                <a:endParaRPr lang="pt-BR" sz="2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2000" b="1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Convexidade das preferências              UCS(x) é convexa 	        u(.) é quase-côncava</a:t>
                </a:r>
              </a:p>
              <a:p>
                <a:pPr marL="0" indent="0">
                  <a:buNone/>
                </a:pPr>
                <a:r>
                  <a:rPr lang="pt-BR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Alternativamente, 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quase concavidade pode ser entendida como segue: para cada 2 cestas x,y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a utilidade de consumir a combinação convexa dessas duas cestas, u[</a:t>
                </a:r>
                <a:r>
                  <a:rPr lang="el-G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é fracamente mais alta que a utilidade mínima de consumir cada cesta separadamente, min{u(x), u(y)} ou seja:</a:t>
                </a:r>
              </a:p>
              <a:p>
                <a:pPr marL="0" indent="0" algn="ctr">
                  <a:buNone/>
                </a:pPr>
                <a:r>
                  <a:rPr lang="pt-BR" sz="2400" b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u[</a:t>
                </a:r>
                <a:r>
                  <a:rPr lang="el-G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</a:t>
                </a:r>
                <a:r>
                  <a:rPr lang="pt-BR" sz="2400" b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min {u(x),u(y)}</a:t>
                </a:r>
                <a:endParaRPr lang="pt-BR" sz="2400" b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pt-BR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</a:t>
                </a:r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  <a:blipFill rotWithShape="0">
                <a:blip r:embed="rId3"/>
                <a:stretch>
                  <a:fillRect l="-1274" t="-2121" r="-1717" b="-184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34</a:t>
            </a:fld>
            <a:endParaRPr lang="en-US" sz="1600" dirty="0"/>
          </a:p>
        </p:txBody>
      </p:sp>
      <p:sp>
        <p:nvSpPr>
          <p:cNvPr id="6" name="Seta para a esquerda e para a direita 5"/>
          <p:cNvSpPr/>
          <p:nvPr/>
        </p:nvSpPr>
        <p:spPr>
          <a:xfrm>
            <a:off x="4404577" y="3768425"/>
            <a:ext cx="695458" cy="206063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7169147" y="3768425"/>
            <a:ext cx="695458" cy="206063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5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Quase concavidade – 2ª. Forma de apresentação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76" y="2493518"/>
            <a:ext cx="5411386" cy="3607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6770794" y="2124186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x+(1-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)y] ≥ min {u(x),u(y)}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3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Quase concavidade estrita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i="1">
                <a:solidFill>
                  <a:schemeClr val="accent3">
                    <a:lumMod val="75000"/>
                  </a:schemeClr>
                </a:solidFill>
              </a:rPr>
              <a:t>Uma </a:t>
            </a:r>
            <a:r>
              <a:rPr lang="pt-BR" sz="2800" b="1" i="1" smtClean="0">
                <a:solidFill>
                  <a:schemeClr val="accent3">
                    <a:lumMod val="75000"/>
                  </a:schemeClr>
                </a:solidFill>
              </a:rPr>
              <a:t>função de utilidade </a:t>
            </a:r>
            <a:r>
              <a:rPr lang="pt-BR" sz="2800" b="1" i="1">
                <a:solidFill>
                  <a:schemeClr val="accent3">
                    <a:lumMod val="75000"/>
                  </a:schemeClr>
                </a:solidFill>
              </a:rPr>
              <a:t>u(.) </a:t>
            </a:r>
            <a:r>
              <a:rPr lang="pt-BR" sz="2800" b="1" i="1" smtClean="0">
                <a:solidFill>
                  <a:schemeClr val="accent3">
                    <a:lumMod val="75000"/>
                  </a:schemeClr>
                </a:solidFill>
              </a:rPr>
              <a:t>satisfaz a condição de quase concavidade estrita se, para todo par de cestas x,y, a utilidade de consumir sua combinação convexa,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x+(1-</a:t>
            </a:r>
            <a:r>
              <a:rPr lang="el-G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)y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pt-BR" sz="2800" b="1" i="1" smtClean="0">
                <a:solidFill>
                  <a:schemeClr val="accent3">
                    <a:lumMod val="75000"/>
                  </a:schemeClr>
                </a:solidFill>
              </a:rPr>
              <a:t>em que 0&lt;</a:t>
            </a:r>
            <a:r>
              <a:rPr lang="el-GR" sz="2800" b="1" i="1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pt-BR" sz="2800" b="1" i="1">
                <a:solidFill>
                  <a:schemeClr val="accent3">
                    <a:lumMod val="75000"/>
                  </a:schemeClr>
                </a:solidFill>
              </a:rPr>
              <a:t>&lt; </a:t>
            </a:r>
            <a:r>
              <a:rPr lang="pt-BR" sz="2800" b="1" i="1" smtClean="0">
                <a:solidFill>
                  <a:schemeClr val="accent3">
                    <a:lumMod val="75000"/>
                  </a:schemeClr>
                </a:solidFill>
              </a:rPr>
              <a:t>1, é estritamente maior do que a utilidade mínima de consumir cada cesta separadamente min{u(x),u(y)}</a:t>
            </a:r>
          </a:p>
          <a:p>
            <a:pPr marL="0" indent="0">
              <a:buNone/>
            </a:pPr>
            <a:endParaRPr lang="pt-BR" sz="280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anterior</a:t>
            </a:r>
            <a:r>
              <a:rPr lang="pt-BR" sz="280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válida para quase concavidade estrita também!</a:t>
            </a:r>
            <a:endParaRPr lang="pt-BR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Questões: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48119"/>
            <a:ext cx="9720073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 Há quase concavidade se for selecionada uma cesta x que está localizada sobre a mesma curva de indiferença que a cesta y, de modo que u(x)=u(y)?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Resposta: se a C.I. for estritamente convexa, uma combinação convexa dessas duas cestas produzirá uma cesta associada em um nível de utilidade mais alto do que u(x) e u(y) sozinhos, portanto, satisfaz a condição de quase concavidade!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 E se as curvas de indiferença forem lineares, como aquelas para bens substitutos?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Resposta: dada a definição de quase-concavidade, a resposta é sim, já que </a:t>
            </a:r>
            <a:r>
              <a:rPr lang="pt-BR" sz="2800" dirty="0">
                <a:solidFill>
                  <a:srgbClr val="FF0000"/>
                </a:solidFill>
              </a:rPr>
              <a:t>u[</a:t>
            </a:r>
            <a:r>
              <a:rPr lang="el-GR" sz="2800" dirty="0">
                <a:solidFill>
                  <a:srgbClr val="FF0000"/>
                </a:solidFill>
              </a:rPr>
              <a:t>α</a:t>
            </a:r>
            <a:r>
              <a:rPr lang="pt-BR" sz="2800" dirty="0">
                <a:solidFill>
                  <a:srgbClr val="FF0000"/>
                </a:solidFill>
              </a:rPr>
              <a:t>x+(1-</a:t>
            </a:r>
            <a:r>
              <a:rPr lang="el-GR" sz="2800" dirty="0">
                <a:solidFill>
                  <a:srgbClr val="FF0000"/>
                </a:solidFill>
              </a:rPr>
              <a:t> α</a:t>
            </a:r>
            <a:r>
              <a:rPr lang="pt-BR" sz="2800" dirty="0">
                <a:solidFill>
                  <a:srgbClr val="FF0000"/>
                </a:solidFill>
              </a:rPr>
              <a:t>)y] = min{u(x),u(y)}, mas não satisfaz a condição de quase concavidade estrita</a:t>
            </a:r>
          </a:p>
          <a:p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22278" y="5864672"/>
            <a:ext cx="332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mtClean="0">
                <a:solidFill>
                  <a:srgbClr val="00B050"/>
                </a:solidFill>
              </a:rPr>
              <a:t>Figuras</a:t>
            </a:r>
            <a:endParaRPr lang="pt-BR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66116" y="2084832"/>
          <a:ext cx="435369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6108054" imgH="5248090" progId="Visio.Drawing.11">
                  <p:embed/>
                </p:oleObj>
              </mc:Choice>
              <mc:Fallback>
                <p:oleObj r:id="rId3" imgW="6108054" imgH="5248090" progId="Visio.Drawing.1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16" y="2084832"/>
                        <a:ext cx="4353697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Quase</a:t>
            </a:r>
            <a:r>
              <a:rPr lang="en-US" dirty="0" smtClean="0">
                <a:solidFill>
                  <a:srgbClr val="7030A0"/>
                </a:solidFill>
              </a:rPr>
              <a:t> -</a:t>
            </a:r>
            <a:r>
              <a:rPr lang="en-US" dirty="0" err="1" smtClean="0">
                <a:solidFill>
                  <a:srgbClr val="7030A0"/>
                </a:solidFill>
              </a:rPr>
              <a:t>concavidade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286000"/>
            <a:ext cx="4495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Quase</a:t>
            </a:r>
            <a:r>
              <a:rPr lang="en-US" dirty="0" smtClean="0">
                <a:solidFill>
                  <a:srgbClr val="7030A0"/>
                </a:solidFill>
              </a:rPr>
              <a:t> - </a:t>
            </a:r>
            <a:r>
              <a:rPr lang="en-US" dirty="0" err="1" smtClean="0">
                <a:solidFill>
                  <a:srgbClr val="7030A0"/>
                </a:solidFill>
              </a:rPr>
              <a:t>convavidade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41148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100" i="1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(∙)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 smtClean="0"/>
                  <a:t>não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satisfaz</a:t>
                </a:r>
                <a:r>
                  <a:rPr lang="en-US" sz="2800" dirty="0" smtClean="0"/>
                  <a:t> a </a:t>
                </a:r>
                <a:r>
                  <a:rPr lang="en-US" sz="2800" dirty="0" err="1" smtClean="0"/>
                  <a:t>condição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quase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concavidade</a:t>
                </a:r>
                <a:r>
                  <a:rPr lang="en-US" sz="2800" dirty="0" smtClean="0"/>
                  <a:t> </a:t>
                </a:r>
                <a:r>
                  <a:rPr lang="en-US" sz="2800" u="sng" dirty="0" err="1" smtClean="0"/>
                  <a:t>estrita</a:t>
                </a:r>
                <a:endParaRPr lang="en-US" sz="2800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4114800" cy="4572000"/>
              </a:xfrm>
              <a:blipFill rotWithShape="0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8713318" y="575935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Munoz</a:t>
            </a:r>
            <a:r>
              <a:rPr lang="pt-BR" dirty="0" smtClean="0"/>
              <a:t>-Garcia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1 - Preferência e escolha: </a:t>
            </a:r>
            <a:br>
              <a:rPr lang="pt-BR" dirty="0" smtClean="0">
                <a:solidFill>
                  <a:schemeClr val="accent2"/>
                </a:solidFill>
              </a:rPr>
            </a:br>
            <a:r>
              <a:rPr lang="pt-BR" sz="4400" dirty="0" smtClean="0">
                <a:solidFill>
                  <a:schemeClr val="accent2">
                    <a:lumMod val="75000"/>
                  </a:schemeClr>
                </a:solidFill>
              </a:rPr>
              <a:t>A abordagem baseada em preferência</a:t>
            </a:r>
            <a:endParaRPr lang="pt-B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X </a:t>
            </a:r>
            <a:r>
              <a:rPr lang="pt-BR" dirty="0" smtClean="0">
                <a:sym typeface="Wingdings" panose="05000000000000000000" pitchFamily="2" charset="2"/>
              </a:rPr>
              <a:t> conjunto de alternativas possíveis para um tomador de decisão</a:t>
            </a: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X: pode incluir cestas de consumo que um indivíduo pode adquirir ou outra lista</a:t>
            </a: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X: pode ser um subconjunto dos números reais positivos com dimensão n ou seja, um vetor com dimensão n (x</a:t>
            </a:r>
            <a:r>
              <a:rPr lang="pt-BR" baseline="-25000" dirty="0" smtClean="0">
                <a:sym typeface="Wingdings" panose="05000000000000000000" pitchFamily="2" charset="2"/>
              </a:rPr>
              <a:t>1</a:t>
            </a:r>
            <a:r>
              <a:rPr lang="pt-BR" dirty="0" smtClean="0">
                <a:sym typeface="Wingdings" panose="05000000000000000000" pitchFamily="2" charset="2"/>
              </a:rPr>
              <a:t>, x</a:t>
            </a:r>
            <a:r>
              <a:rPr lang="pt-BR" baseline="-25000" dirty="0" smtClean="0">
                <a:sym typeface="Wingdings" panose="05000000000000000000" pitchFamily="2" charset="2"/>
              </a:rPr>
              <a:t>2</a:t>
            </a:r>
            <a:r>
              <a:rPr lang="pt-BR" dirty="0" smtClean="0">
                <a:sym typeface="Wingdings" panose="05000000000000000000" pitchFamily="2" charset="2"/>
              </a:rPr>
              <a:t>, ....</a:t>
            </a:r>
            <a:r>
              <a:rPr lang="pt-BR" dirty="0" err="1" smtClean="0">
                <a:sym typeface="Wingdings" panose="05000000000000000000" pitchFamily="2" charset="2"/>
              </a:rPr>
              <a:t>x</a:t>
            </a:r>
            <a:r>
              <a:rPr lang="pt-BR" baseline="-25000" dirty="0" err="1" smtClean="0">
                <a:sym typeface="Wingdings" panose="05000000000000000000" pitchFamily="2" charset="2"/>
              </a:rPr>
              <a:t>n</a:t>
            </a:r>
            <a:r>
              <a:rPr lang="pt-BR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O processo de decisão pode ser analisado de duas formas: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Abordagem baseada na preferência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Abordagem baseada na escolha (analisa as escolhas efetivas dos consumidores)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261" y="0"/>
            <a:ext cx="9720072" cy="1499616"/>
          </a:xfrm>
        </p:spPr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Concavidade e quase concavidade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318" y="1139372"/>
                <a:ext cx="9720073" cy="504371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 Relação entre a concavidade e a quase concavidade de uma função de utilidade</a:t>
                </a:r>
              </a:p>
              <a:p>
                <a:r>
                  <a:rPr lang="pt-BR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 concavidade implica quase concavidade (condição mais fraca), mas o inverso não é verdadeiro</a:t>
                </a:r>
                <a:r>
                  <a:rPr lang="pt-BR" sz="2800" dirty="0" smtClean="0"/>
                  <a:t>!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 Para quaisquer dois pontos </a:t>
                </a:r>
                <a:r>
                  <a:rPr lang="pt-BR" sz="2800" dirty="0" err="1" smtClean="0"/>
                  <a:t>x,y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 smtClean="0"/>
                  <a:t> X:</a:t>
                </a:r>
              </a:p>
              <a:p>
                <a:pPr marL="0" indent="0" algn="ctr">
                  <a:buNone/>
                </a:pP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f[</a:t>
                </a:r>
                <a:r>
                  <a:rPr lang="el-G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</a:t>
                </a:r>
                <a:r>
                  <a:rPr lang="el-G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:r>
                  <a:rPr lang="el-G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f(x)+ (1-</a:t>
                </a:r>
                <a:r>
                  <a:rPr lang="el-G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)f(y) </a:t>
                </a:r>
                <a:r>
                  <a:rPr lang="el-G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min{f(x),f(y)} </a:t>
                </a:r>
              </a:p>
              <a:p>
                <a:pPr marL="0" indent="0" algn="ctr">
                  <a:buNone/>
                </a:pP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todos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(0,1)</a:t>
                </a:r>
              </a:p>
              <a:p>
                <a:pPr marL="0" indent="0">
                  <a:buNone/>
                </a:pPr>
                <a:r>
                  <a:rPr lang="pt-B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 primeira desigualdade deriva da definição de concavidade, e a segunda é verdadeira para todas as funções côncavas, de modo que se tem:</a:t>
                </a:r>
              </a:p>
              <a:p>
                <a:pPr marL="0" indent="0" algn="ctr">
                  <a:buNone/>
                </a:pPr>
                <a:r>
                  <a:rPr lang="pt-BR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f[</a:t>
                </a:r>
                <a:r>
                  <a:rPr lang="el-G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</a:t>
                </a:r>
                <a:r>
                  <a:rPr lang="el-G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min{f(x),f(y)} </a:t>
                </a:r>
                <a:r>
                  <a:rPr lang="pt-BR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satisfaz a condição de quase concavidade</a:t>
                </a:r>
              </a:p>
              <a:p>
                <a:pPr marL="0" indent="0" algn="ctr">
                  <a:buNone/>
                </a:pPr>
                <a:r>
                  <a:rPr lang="pt-BR" sz="2800" b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figura</a:t>
                </a:r>
                <a:endParaRPr lang="pt-BR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pt-BR" sz="28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pt-B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318" y="1139372"/>
                <a:ext cx="9720073" cy="5043714"/>
              </a:xfrm>
              <a:blipFill>
                <a:blip r:embed="rId3"/>
                <a:stretch>
                  <a:fillRect l="-1567" t="-3144" r="-10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DIFERENCIANDO AS PROPRIEDADES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451113"/>
            <a:ext cx="11008846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pt-BR" sz="2400" dirty="0" smtClean="0">
                <a:sym typeface="Wingdings" panose="05000000000000000000" pitchFamily="2" charset="2"/>
              </a:rPr>
              <a:t>Uma função de utilidade côncava implica que um aumento na cesta de consumo, o aumento na utilidade é menor quando se move para adiante da origem, significando que a função exibe utilidade marginal decrescente</a:t>
            </a:r>
          </a:p>
          <a:p>
            <a:pPr marL="0" indent="0">
              <a:buNone/>
            </a:pPr>
            <a:endParaRPr lang="pt-BR" sz="2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sym typeface="Wingdings" panose="05000000000000000000" pitchFamily="2" charset="2"/>
              </a:rPr>
              <a:t>Graficamente: um aumento na quantidade dos bens 1 e 2, implica que o “pulo” de uma C.I. para outra é inicialmente alcançado por um aumento leve de x1 e x2 (quando está próximo da origem!), mas que se torna mais difícil ( ou seja, é necessário um aumento mais significativo das quantidades de 1 e 2) à medida que se distancia da origem.</a:t>
            </a:r>
          </a:p>
          <a:p>
            <a:pPr>
              <a:buFont typeface="Wingdings" panose="05000000000000000000" pitchFamily="2" charset="2"/>
              <a:buChar char="è"/>
            </a:pPr>
            <a:endParaRPr lang="pt-BR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pt-B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Figura</a:t>
            </a:r>
          </a:p>
          <a:p>
            <a:pPr>
              <a:buFont typeface="Wingdings" panose="05000000000000000000" pitchFamily="2" charset="2"/>
              <a:buChar char="è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56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/>
                </a:solidFill>
              </a:rPr>
              <a:t>7</a:t>
            </a:r>
            <a:r>
              <a:rPr lang="pt-BR" dirty="0" smtClean="0">
                <a:solidFill>
                  <a:schemeClr val="accent2"/>
                </a:solidFill>
              </a:rPr>
              <a:t> – quase-concavidade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Uma função u(.) é quase côncava se, para toda cesta x, o conjunto de todas as cestas para os quais o consumidor tem uma utilidade mais alta, ou seja, </a:t>
                </a:r>
              </a:p>
              <a:p>
                <a:pPr marL="0" indent="0" algn="ctr">
                  <a:buNone/>
                </a:pP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UCS(x)</a:t>
                </a: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≡{y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</a:rPr>
                  <a:t>X</a:t>
                </a:r>
                <a:r>
                  <a:rPr lang="pt-BR" sz="2400" b="1" i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│u(y)≥ u(x)}, é convexo.</a:t>
                </a:r>
              </a:p>
              <a:p>
                <a:pPr marL="0" indent="0">
                  <a:buNone/>
                </a:pP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 caso, as 3 propriedades são equivalentes:</a:t>
                </a:r>
              </a:p>
              <a:p>
                <a:pPr marL="0" indent="0">
                  <a:buNone/>
                </a:pPr>
                <a:endParaRPr lang="pt-BR" sz="2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2000" b="1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Convexidade das preferências              UCS(x) é convexa 	        u(.) é quase-côncava</a:t>
                </a:r>
              </a:p>
              <a:p>
                <a:pPr marL="0" indent="0">
                  <a:buNone/>
                </a:pPr>
                <a:r>
                  <a:rPr lang="pt-BR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Alternativamente, 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quase concavidade pode ser entendida como segue: para cada 2 cestas x,y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a utilidade de consumir a combinação convexa dessas duas cestas, u[</a:t>
                </a:r>
                <a:r>
                  <a:rPr lang="el-G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é fracamente mais alta que a utilidade mínima de consumir cada cesta separadamente, min{u(x), u(y)} ou seja:</a:t>
                </a:r>
              </a:p>
              <a:p>
                <a:pPr marL="0" indent="0" algn="ctr">
                  <a:buNone/>
                </a:pPr>
                <a:r>
                  <a:rPr lang="pt-BR" sz="2400" b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u[</a:t>
                </a:r>
                <a:r>
                  <a:rPr lang="el-G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x+(1-</a:t>
                </a:r>
                <a:r>
                  <a:rPr lang="el-G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pt-BR" sz="24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)y] </a:t>
                </a:r>
                <a:r>
                  <a:rPr lang="pt-BR" sz="2400" b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min {u(x),u(y)}</a:t>
                </a:r>
                <a:endParaRPr lang="pt-BR" sz="2400" b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pt-BR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</a:t>
                </a:r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  <a:blipFill rotWithShape="0">
                <a:blip r:embed="rId3"/>
                <a:stretch>
                  <a:fillRect l="-1274" t="-2121" r="-1717" b="-184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42</a:t>
            </a:fld>
            <a:endParaRPr lang="en-US" sz="1600" dirty="0"/>
          </a:p>
        </p:txBody>
      </p:sp>
      <p:sp>
        <p:nvSpPr>
          <p:cNvPr id="6" name="Seta para a esquerda e para a direita 5"/>
          <p:cNvSpPr/>
          <p:nvPr/>
        </p:nvSpPr>
        <p:spPr>
          <a:xfrm>
            <a:off x="4404577" y="3768425"/>
            <a:ext cx="695458" cy="206063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7169147" y="3768425"/>
            <a:ext cx="695458" cy="206063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7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8 – funções utilidade comuns na economia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smtClean="0"/>
                  <a:t> FUNÇÕES COBB-DOUGLAS</a:t>
                </a:r>
              </a:p>
              <a:p>
                <a:pPr lvl="1"/>
                <a:r>
                  <a:rPr lang="en-US" sz="2000" smtClean="0"/>
                  <a:t>2 bens, sendo  </a:t>
                </a:r>
              </a:p>
              <a:p>
                <a:pPr lvl="1"/>
                <a:endParaRPr lang="en-US" sz="2000" smtClean="0"/>
              </a:p>
              <a:p>
                <a:pPr lvl="1"/>
                <a:endParaRPr lang="en-US" sz="2000"/>
              </a:p>
              <a:p>
                <a:pPr marL="128016" lvl="1" indent="0">
                  <a:buNone/>
                </a:pPr>
                <a:endParaRPr lang="en-US" sz="2000" smtClean="0"/>
              </a:p>
              <a:p>
                <a:pPr marL="128016" lvl="1" indent="0">
                  <a:buNone/>
                </a:pPr>
                <a:r>
                  <a:rPr lang="en-US" sz="2000" smtClean="0"/>
                  <a:t>Que os expoentes da função original constituem as próprias elasticidades:</a:t>
                </a:r>
              </a:p>
              <a:p>
                <a:pPr lvl="1"/>
                <a:endParaRPr lang="en-US" sz="20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0" lvl="1" indent="0">
                  <a:buNone/>
                </a:pPr>
                <a:endParaRPr lang="en-US" sz="2000" dirty="0"/>
              </a:p>
              <a:p>
                <a:pPr marL="0" lvl="1" indent="0" algn="r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51113"/>
                <a:ext cx="11008846" cy="4023360"/>
              </a:xfrm>
              <a:blipFill rotWithShape="0">
                <a:blip r:embed="rId3"/>
                <a:stretch>
                  <a:fillRect l="-1384" t="-2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43</a:t>
            </a:fld>
            <a:endParaRPr lang="en-US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455" y="1858310"/>
            <a:ext cx="1225756" cy="4231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14" y="2481351"/>
            <a:ext cx="1963082" cy="4145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650" y="5080303"/>
            <a:ext cx="5834378" cy="5730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427335" y="3090930"/>
            <a:ext cx="2228045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mtClean="0"/>
              <a:t>Um aumento de 1% na quantidade do bem x1 aumenta a utilidade por um percentual 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TMS decrescente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smtClean="0"/>
                  <a:t>Sendo as utilidades marginais positivas para todos os bens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smtClean="0"/>
                  <a:t>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pt-BR" sz="2400" smtClean="0"/>
              </a:p>
              <a:p>
                <a:pPr marL="0" indent="0">
                  <a:buNone/>
                </a:pPr>
                <a:endParaRPr lang="pt-BR" sz="2400" smtClean="0"/>
              </a:p>
              <a:p>
                <a:pPr marL="0" indent="0">
                  <a:buNone/>
                </a:pPr>
                <a:r>
                  <a:rPr lang="pt-BR" sz="2400" smtClean="0"/>
                  <a:t>E portanto, com a função utilidade Cobb-Douglas fortemente monotônica, conclui-se que a TMS é decrescente já que seu valor diminui à medida que x1 aumenta: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𝑇𝑀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r>
                  <a:rPr lang="pt-BR" sz="2400" smtClean="0">
                    <a:solidFill>
                      <a:schemeClr val="tx2">
                        <a:lumMod val="75000"/>
                      </a:schemeClr>
                    </a:solidFill>
                  </a:rPr>
                  <a:t>Logo, as curvas de indiferença se aproximam da horizontalidade à medida que x1 aumenta (com x1 no eixo horizontal) </a:t>
                </a:r>
                <a:r>
                  <a:rPr lang="pt-BR" sz="2400" smtClean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 as C.I. são curvas em relação à origem</a:t>
                </a: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 rotWithShape="0">
                <a:blip r:embed="rId3"/>
                <a:stretch>
                  <a:fillRect l="-1274" t="-1825" b="-3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30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TMS – PARA PREFERÊNCIAS COBB-DOUGLAS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45</a:t>
            </a:fld>
            <a:endParaRPr lang="en-US" sz="1600" dirty="0"/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715971" y="2103438"/>
          <a:ext cx="518074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4" imgW="8505661" imgH="6607813" progId="Visio.Drawing.11">
                  <p:embed/>
                </p:oleObj>
              </mc:Choice>
              <mc:Fallback>
                <p:oleObj r:id="rId4" imgW="8505661" imgH="6607813" progId="Visio.Drawing.11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971" y="2103438"/>
                        <a:ext cx="5180745" cy="4024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61" y="236873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smtClean="0">
                <a:solidFill>
                  <a:schemeClr val="accent2"/>
                </a:solidFill>
              </a:rPr>
              <a:t>Funções de preferência para bens Substitutos perfeitos 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0479" y="1563914"/>
                <a:ext cx="9720072" cy="4053114"/>
              </a:xfrm>
            </p:spPr>
            <p:txBody>
              <a:bodyPr>
                <a:noAutofit/>
              </a:bodyPr>
              <a:lstStyle/>
              <a:p>
                <a:pPr marL="800100" lvl="1" indent="-342900"/>
                <a:r>
                  <a:rPr lang="pt-BR" sz="2400" i="1" smtClean="0">
                    <a:latin typeface="Cambria Math"/>
                  </a:rPr>
                  <a:t>Sendo: 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smtClean="0"/>
              </a:p>
              <a:p>
                <a:pPr marL="457200" lvl="1" indent="0">
                  <a:buNone/>
                </a:pPr>
                <a:r>
                  <a:rPr lang="en-US" sz="2400" smtClean="0"/>
                  <a:t>Para: 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/>
                      </a:rPr>
                      <m:t>𝐴</m:t>
                    </m:r>
                    <m:r>
                      <a:rPr lang="en-US" sz="2400" i="1" smtClean="0">
                        <a:latin typeface="Cambria Math"/>
                      </a:rPr>
                      <m:t>, </m:t>
                    </m:r>
                    <m:r>
                      <a:rPr lang="en-US" sz="2400" i="1" smtClean="0">
                        <a:latin typeface="Cambria Math"/>
                      </a:rPr>
                      <m:t>𝐵</m:t>
                    </m:r>
                    <m:r>
                      <a:rPr lang="en-US" sz="240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2400" smtClean="0"/>
              </a:p>
              <a:p>
                <a:pPr lvl="1"/>
                <a:r>
                  <a:rPr lang="en-US" sz="2400"/>
                  <a:t> </a:t>
                </a:r>
                <a:r>
                  <a:rPr lang="en-US" sz="2400" smtClean="0"/>
                  <a:t>A UMg de todos os bens é constante (função de utilidade é estritamente linear em ambos os bens):</a:t>
                </a: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pt-BR" sz="2400" i="1" smtClean="0">
                  <a:latin typeface="Cambria Math"/>
                </a:endParaRPr>
              </a:p>
              <a:p>
                <a:pPr lvl="1"/>
                <a:r>
                  <a:rPr lang="pt-BR" sz="2400" i="1" smtClean="0">
                    <a:latin typeface="Cambria Math"/>
                  </a:rPr>
                  <a:t>Logo a TMS é constante também: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𝑇𝑀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400" smtClean="0"/>
                  <a:t> As C.I. são retas com inclinação constante de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0479" y="1563914"/>
                <a:ext cx="9720072" cy="4053114"/>
              </a:xfrm>
              <a:blipFill rotWithShape="0">
                <a:blip r:embed="rId2"/>
                <a:stretch>
                  <a:fillRect t="-2108" b="-231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8781144" y="3802743"/>
            <a:ext cx="2844800" cy="14773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mtClean="0"/>
              <a:t>O indivíduo está disposto a abrir mão de A/B unidades de x2 para obter uma unidade a mais de x1 e manter seu nível de utilidade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8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Bens substitutos perfeitos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47</a:t>
            </a:fld>
            <a:endParaRPr lang="en-US" sz="1600" dirty="0"/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67243" y="2103438"/>
          <a:ext cx="5949411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4" imgW="7648589" imgH="5173053" progId="Visio.Drawing.11">
                  <p:embed/>
                </p:oleObj>
              </mc:Choice>
              <mc:Fallback>
                <p:oleObj r:id="rId4" imgW="7648589" imgH="5173053" progId="Visio.Drawing.11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243" y="2103438"/>
                        <a:ext cx="5949411" cy="4024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accent2"/>
                </a:solidFill>
              </a:rPr>
              <a:t>Preferências: bens complementares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467890"/>
                <a:ext cx="11008846" cy="4023360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800" dirty="0" smtClean="0"/>
                  <a:t>Sendo x1 e x2 bens </a:t>
                </a:r>
                <a:r>
                  <a:rPr lang="en-US" sz="2800" dirty="0" err="1" smtClean="0"/>
                  <a:t>complementares</a:t>
                </a:r>
                <a:r>
                  <a:rPr lang="en-US" sz="2800" dirty="0" smtClean="0"/>
                  <a:t> </a:t>
                </a:r>
              </a:p>
              <a:p>
                <a:pPr lvl="1"/>
                <a:endParaRPr lang="en-US" sz="2800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      </a:t>
                </a:r>
                <a:r>
                  <a:rPr lang="en-US" sz="2000" dirty="0" smtClean="0"/>
                  <a:t>com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  <m:r>
                      <a:rPr lang="en-US" sz="2000" i="1">
                        <a:latin typeface="Cambria Math"/>
                      </a:rPr>
                      <m:t> &gt; 0</m:t>
                    </m:r>
                  </m:oMath>
                </a14:m>
                <a:endParaRPr lang="en-US" sz="2000" dirty="0"/>
              </a:p>
              <a:p>
                <a:pPr lvl="1"/>
                <a:endParaRPr lang="en-US" sz="2800" dirty="0" smtClean="0"/>
              </a:p>
              <a:p>
                <a:pPr lvl="1"/>
                <a:r>
                  <a:rPr lang="en-US" sz="2400" dirty="0" err="1" smtClean="0"/>
                  <a:t>Embora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bens </a:t>
                </a:r>
                <a:r>
                  <a:rPr lang="en-US" sz="2400" dirty="0" err="1" smtClean="0"/>
                  <a:t>não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precisem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aumentar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ou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diminuir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mesma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proporção</a:t>
                </a:r>
                <a:r>
                  <a:rPr lang="en-US" sz="2400" dirty="0" smtClean="0"/>
                  <a:t>), </a:t>
                </a:r>
                <a:r>
                  <a:rPr lang="en-US" sz="2400" dirty="0" err="1" smtClean="0"/>
                  <a:t>eles</a:t>
                </a:r>
                <a:r>
                  <a:rPr lang="en-US" sz="2400" dirty="0" smtClean="0"/>
                  <a:t> tem que </a:t>
                </a:r>
                <a:r>
                  <a:rPr lang="en-US" sz="2400" dirty="0" err="1" smtClean="0"/>
                  <a:t>aumentar</a:t>
                </a:r>
                <a:r>
                  <a:rPr lang="en-US" sz="2400" dirty="0" smtClean="0"/>
                  <a:t> e </a:t>
                </a:r>
                <a:r>
                  <a:rPr lang="en-US" sz="2400" dirty="0" err="1" smtClean="0"/>
                  <a:t>diminuir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juntos</a:t>
                </a:r>
                <a:r>
                  <a:rPr lang="en-US" sz="2400" dirty="0" smtClean="0"/>
                  <a:t> para que o </a:t>
                </a:r>
                <a:r>
                  <a:rPr lang="en-US" sz="2400" dirty="0" err="1" smtClean="0"/>
                  <a:t>indivíduo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altere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nível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. </a:t>
                </a: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A C.I. forma um </a:t>
                </a:r>
                <a:r>
                  <a:rPr lang="en-US" sz="2400" dirty="0" err="1" smtClean="0"/>
                  <a:t>ângulo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reto</a:t>
                </a:r>
                <a:r>
                  <a:rPr lang="en-US" sz="2400" dirty="0" smtClean="0"/>
                  <a:t> com </a:t>
                </a:r>
                <a:r>
                  <a:rPr lang="en-US" sz="2400" dirty="0" err="1" smtClean="0"/>
                  <a:t>uma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quebra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 smtClean="0"/>
              </a:p>
              <a:p>
                <a:pPr lvl="1"/>
                <a:endParaRPr lang="pt-BR" sz="2400" dirty="0" smtClean="0"/>
              </a:p>
              <a:p>
                <a:pPr lvl="1"/>
                <a:r>
                  <a:rPr lang="en-US" sz="2400" dirty="0" smtClean="0"/>
                  <a:t>Para que o </a:t>
                </a:r>
                <a:r>
                  <a:rPr lang="en-US" sz="2400" dirty="0" err="1" smtClean="0"/>
                  <a:t>indivíduo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tenha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ganho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, a taxa que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bens </a:t>
                </a:r>
                <a:r>
                  <a:rPr lang="en-US" sz="2400" dirty="0" err="1" smtClean="0"/>
                  <a:t>devem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consumidos</a:t>
                </a:r>
                <a:r>
                  <a:rPr lang="en-US" sz="2400" dirty="0" smtClean="0"/>
                  <a:t> é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pt-B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b="1" dirty="0" err="1" smtClean="0">
                    <a:solidFill>
                      <a:srgbClr val="0070C0"/>
                    </a:solidFill>
                  </a:rPr>
                  <a:t>Ver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gráfico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no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livro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467890"/>
                <a:ext cx="11008846" cy="4023360"/>
              </a:xfrm>
              <a:blipFill>
                <a:blip r:embed="rId3"/>
                <a:stretch>
                  <a:fillRect l="-277" t="-2727" b="-26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</a:rPr>
              <a:t>PREFERÊNCIAS DADAS POR FUNÇÕES CES (CONSTANT ELASTICITY SUBSTITUTION)</a:t>
            </a:r>
            <a:endParaRPr lang="pt-BR" sz="4000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49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24128" y="1471156"/>
                <a:ext cx="10296402" cy="48006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400" dirty="0" smtClean="0"/>
                  <a:t> A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CES </a:t>
                </a:r>
                <a:r>
                  <a:rPr lang="en-US" sz="2400" dirty="0" err="1" smtClean="0"/>
                  <a:t>engloba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todos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casos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anteriores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como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casos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especiais</a:t>
                </a:r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400" dirty="0" smtClean="0"/>
                  <a:t>  </a:t>
                </a:r>
                <a:r>
                  <a:rPr lang="en-US" sz="2400" dirty="0" err="1" smtClean="0"/>
                  <a:t>Sendo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2400" b="0" dirty="0" smtClean="0"/>
              </a:p>
              <a:p>
                <a:pPr marL="0" lvl="1" indent="0" algn="ctr">
                  <a:buFont typeface="Wingdings 3" pitchFamily="18" charset="2"/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lvl="1" indent="0" algn="ctr">
                  <a:buFont typeface="Wingdings 3" pitchFamily="18" charset="2"/>
                  <a:buNone/>
                </a:pPr>
                <a:endParaRPr lang="en-US" sz="2400" dirty="0" smtClean="0"/>
              </a:p>
              <a:p>
                <a:pPr marL="457200" lvl="1" indent="-457200" algn="ctr"/>
                <a:r>
                  <a:rPr lang="en-US" sz="20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Onde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𝝈</m:t>
                    </m:r>
                  </m:oMath>
                </a14:m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mede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a </a:t>
                </a:r>
                <a:r>
                  <a:rPr lang="en-US" sz="2400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elasticidade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de </a:t>
                </a:r>
                <a:r>
                  <a:rPr lang="en-US" sz="2400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substituição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entre </a:t>
                </a:r>
                <a:r>
                  <a:rPr lang="en-US" sz="2400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os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dois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bens </a:t>
                </a:r>
                <a:r>
                  <a:rPr lang="en-US" sz="2400" b="1" i="1" dirty="0" smtClean="0">
                    <a:solidFill>
                      <a:schemeClr val="accent3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ou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seja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, a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mudança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percentual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na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razão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entre x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/x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que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resulta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de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uma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mudança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percentual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na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TMS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1,2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ao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longo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da C.I.</a:t>
                </a:r>
              </a:p>
              <a:p>
                <a:pPr marL="457200" lvl="1" indent="-457200" algn="ctr"/>
                <a:endParaRPr lang="en-US" sz="14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 smtClean="0"/>
                  <a:t>Logo: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𝑀𝑅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𝑀𝑅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1471156"/>
                <a:ext cx="10296402" cy="4800600"/>
              </a:xfrm>
              <a:prstGeom prst="rect">
                <a:avLst/>
              </a:prstGeom>
              <a:blipFill rotWithShape="0">
                <a:blip r:embed="rId3"/>
                <a:stretch>
                  <a:fillRect t="-17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2"/>
                </a:solidFill>
              </a:rPr>
              <a:t>AboRdagem</a:t>
            </a:r>
            <a:r>
              <a:rPr lang="pt-BR" dirty="0" smtClean="0">
                <a:solidFill>
                  <a:schemeClr val="accent2"/>
                </a:solidFill>
              </a:rPr>
              <a:t> baseada na preferência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 Como o indivíduo usa suas preferências para escolher um elemento (ou alguns elementos) a partir do conjunto de alternativas X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smtClean="0"/>
              <a:t>Impõe-se uma pressuposição de racionalidade sobre as preferências do indivíduo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É uma abordagem mais “tratável” do que a abordagem baseada na escolha, principalmente quando o conjunto X contem muitos elementos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Casos específicos</a:t>
            </a:r>
            <a:endParaRPr lang="pt-B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</a:rPr>
                      <m:t>𝜎</m:t>
                    </m:r>
                    <m:r>
                      <a:rPr lang="pt-BR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000" dirty="0" smtClean="0"/>
                  <a:t>= 0 </a:t>
                </a:r>
                <a:r>
                  <a:rPr lang="pt-BR" sz="4000" dirty="0" smtClean="0">
                    <a:sym typeface="Wingdings" panose="05000000000000000000" pitchFamily="2" charset="2"/>
                  </a:rPr>
                  <a:t> bens complementares perfeitos</a:t>
                </a:r>
              </a:p>
              <a:p>
                <a:endParaRPr lang="pt-BR" sz="40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𝜎</m:t>
                    </m:r>
                  </m:oMath>
                </a14:m>
                <a:r>
                  <a:rPr lang="pt-BR" sz="4000" dirty="0" smtClean="0"/>
                  <a:t> = </a:t>
                </a:r>
                <a14:m>
                  <m:oMath xmlns:m="http://schemas.openxmlformats.org/officeDocument/2006/math">
                    <m:r>
                      <a:rPr lang="pt-B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BR" sz="4000" dirty="0" smtClean="0"/>
                  <a:t> </a:t>
                </a:r>
                <a:r>
                  <a:rPr lang="pt-BR" sz="4000" dirty="0" smtClean="0">
                    <a:sym typeface="Wingdings" panose="05000000000000000000" pitchFamily="2" charset="2"/>
                  </a:rPr>
                  <a:t> bens substitutos perfeitos</a:t>
                </a:r>
              </a:p>
              <a:p>
                <a:endParaRPr lang="pt-BR" sz="40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𝜎</m:t>
                    </m:r>
                  </m:oMath>
                </a14:m>
                <a:r>
                  <a:rPr lang="pt-BR" sz="4000" dirty="0" smtClean="0"/>
                  <a:t> = 1 </a:t>
                </a:r>
                <a:r>
                  <a:rPr lang="pt-BR" sz="4000" dirty="0" smtClean="0">
                    <a:sym typeface="Wingdings" panose="05000000000000000000" pitchFamily="2" charset="2"/>
                  </a:rPr>
                  <a:t> </a:t>
                </a:r>
                <a:r>
                  <a:rPr lang="pt-BR" sz="4000" dirty="0" err="1" smtClean="0">
                    <a:sym typeface="Wingdings" panose="05000000000000000000" pitchFamily="2" charset="2"/>
                  </a:rPr>
                  <a:t>Cobb</a:t>
                </a:r>
                <a:r>
                  <a:rPr lang="pt-BR" sz="4000" dirty="0" smtClean="0">
                    <a:sym typeface="Wingdings" panose="05000000000000000000" pitchFamily="2" charset="2"/>
                  </a:rPr>
                  <a:t>-Douglas</a:t>
                </a:r>
                <a:endParaRPr lang="pt-BR" sz="4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FUNÇÕES DE PREFERÊNCIA CES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51</a:t>
            </a:fld>
            <a:endParaRPr lang="en-US" sz="16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2133599" y="1420300"/>
          <a:ext cx="6340699" cy="497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4" imgW="8588115" imgH="6722065" progId="Visio.Drawing.11">
                  <p:embed/>
                </p:oleObj>
              </mc:Choice>
              <mc:Fallback>
                <p:oleObj r:id="rId4" imgW="8588115" imgH="6722065" progId="Visio.Drawing.11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1420300"/>
                        <a:ext cx="6340699" cy="4972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1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REPRESENTAÇÃO SIMPLIFICADA DA FUNÇÃO DE UTILIDADE CES:</a:t>
            </a:r>
            <a:endParaRPr lang="pt-B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 baseline="-25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 baseline="-25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𝜌</m:t>
                                  </m:r>
                                </m:sup>
                              </m:sSubSup>
                              <m:r>
                                <a:rPr lang="en-US" sz="3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𝑏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𝜌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 marL="0" lvl="1" indent="0">
                  <a:buNone/>
                </a:pPr>
                <a:endParaRPr lang="en-US" sz="1600" dirty="0"/>
              </a:p>
              <a:p>
                <a:pPr marL="741363" lvl="1" indent="0">
                  <a:buNone/>
                </a:pPr>
                <a:endParaRPr lang="en-US" sz="3600" dirty="0" smtClean="0"/>
              </a:p>
              <a:p>
                <a:pPr marL="741363" lvl="1" indent="0">
                  <a:buNone/>
                </a:pPr>
                <a:r>
                  <a:rPr lang="en-US" sz="3600" dirty="0" err="1" smtClean="0"/>
                  <a:t>Onde</a:t>
                </a:r>
                <a:r>
                  <a:rPr lang="en-US" sz="3600" dirty="0" smtClean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𝜌</m:t>
                    </m:r>
                    <m:r>
                      <a:rPr lang="en-US" sz="3600" i="1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𝜎</m:t>
                        </m:r>
                        <m:r>
                          <a:rPr lang="en-US" sz="36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-54524"/>
            <a:ext cx="9720072" cy="1499616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FUNÇÃO DE UTILIDADE QUASE LINEAR</a:t>
            </a:r>
            <a:endParaRPr lang="pt-B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445092"/>
                <a:ext cx="9720073" cy="4023360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dirty="0" smtClean="0"/>
                  <a:t>No </a:t>
                </a:r>
                <a:r>
                  <a:rPr lang="en-US" sz="2400" dirty="0" err="1" smtClean="0"/>
                  <a:t>caso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que x2 </a:t>
                </a:r>
                <a:r>
                  <a:rPr lang="en-US" sz="2400" dirty="0" err="1" smtClean="0"/>
                  <a:t>entra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linearmente</a:t>
                </a:r>
                <a:r>
                  <a:rPr lang="en-US" sz="2400" dirty="0" smtClean="0"/>
                  <a:t> e x1 </a:t>
                </a:r>
                <a:r>
                  <a:rPr lang="en-US" sz="2400" dirty="0" err="1" smtClean="0"/>
                  <a:t>como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uma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não</a:t>
                </a:r>
                <a:r>
                  <a:rPr lang="en-US" sz="2400" dirty="0" smtClean="0"/>
                  <a:t> linear, tem-se </a:t>
                </a:r>
                <a:r>
                  <a:rPr lang="en-US" sz="2400" dirty="0" err="1" smtClean="0"/>
                  <a:t>uma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quase</a:t>
                </a:r>
                <a:r>
                  <a:rPr lang="en-US" sz="2400" dirty="0" smtClean="0"/>
                  <a:t> linear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:</a:t>
                </a:r>
              </a:p>
              <a:p>
                <a:pPr lvl="1"/>
                <a:endParaRPr lang="en-US" sz="24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741363" lvl="1" indent="0">
                  <a:buNone/>
                </a:pPr>
                <a:r>
                  <a:rPr lang="en-US" sz="2400" dirty="0" smtClean="0"/>
                  <a:t>Com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en-US" sz="1050" dirty="0" smtClean="0"/>
              </a:p>
              <a:p>
                <a:pPr marL="741363" lvl="1" indent="0">
                  <a:buNone/>
                </a:pPr>
                <a:endParaRPr lang="en-US" sz="1050" dirty="0"/>
              </a:p>
              <a:p>
                <a:pPr lvl="1"/>
                <a:r>
                  <a:rPr lang="en-US" sz="2400" dirty="0" smtClean="0"/>
                  <a:t>A TMS é </a:t>
                </a:r>
                <a:r>
                  <a:rPr lang="en-US" sz="2400" dirty="0" err="1" smtClean="0"/>
                  <a:t>constante</a:t>
                </a:r>
                <a:r>
                  <a:rPr lang="en-US" sz="2400" dirty="0" smtClean="0"/>
                  <a:t> para o </a:t>
                </a:r>
                <a:r>
                  <a:rPr lang="en-US" sz="2400" dirty="0" err="1" smtClean="0"/>
                  <a:t>bem</a:t>
                </a:r>
                <a:r>
                  <a:rPr lang="en-US" sz="2400" dirty="0" smtClean="0"/>
                  <a:t> que é </a:t>
                </a:r>
                <a:r>
                  <a:rPr lang="en-US" sz="2400" dirty="0" err="1" smtClean="0"/>
                  <a:t>uma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linear</a:t>
                </a:r>
              </a:p>
              <a:p>
                <a:pPr lvl="1"/>
                <a:r>
                  <a:rPr lang="en-US" sz="2400" dirty="0" smtClean="0"/>
                  <a:t>As </a:t>
                </a:r>
                <a:r>
                  <a:rPr lang="en-US" sz="2400" dirty="0" err="1" smtClean="0"/>
                  <a:t>UMg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são</a:t>
                </a:r>
                <a:r>
                  <a:rPr lang="en-US" sz="2400" dirty="0" smtClean="0"/>
                  <a:t>:</a:t>
                </a:r>
              </a:p>
              <a:p>
                <a:pPr marL="128016" lvl="1" indent="0" algn="ctr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741363" lvl="1" indent="0">
                  <a:buNone/>
                </a:pPr>
                <a:r>
                  <a:rPr lang="en-US" sz="2400" dirty="0" err="1" smtClean="0"/>
                  <a:t>Implicando</a:t>
                </a:r>
                <a:r>
                  <a:rPr lang="en-US" sz="2400" dirty="0" smtClean="0"/>
                  <a:t> que: </a:t>
                </a:r>
                <a:endParaRPr lang="en-US" sz="24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𝑻𝑴</m:t>
                        </m:r>
                        <m:r>
                          <a:rPr lang="en-US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3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𝝏</m:t>
                            </m:r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445092"/>
                <a:ext cx="9720073" cy="4023360"/>
              </a:xfrm>
              <a:blipFill rotWithShape="0">
                <a:blip r:embed="rId2"/>
                <a:stretch>
                  <a:fillRect t="-2121" r="-125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8446156" y="3077439"/>
            <a:ext cx="2918529" cy="92333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 smtClean="0"/>
              <a:t>A TMS é constante no bem que entra linearmente na função (x2)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446156" y="4724966"/>
            <a:ext cx="3053858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Funções quase-lineares frequentemente representam o consumo de bens relativamente pouco sensíveis à renda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370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Funções quase lineares: TMS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06" y="2266405"/>
            <a:ext cx="5336594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5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9 – PROPRIEDADES DAS RELAÇÕES DE PREFERÊNCIA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I - Homogeneidade</a:t>
            </a:r>
          </a:p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r>
              <a:rPr lang="pt-BR" sz="4000" dirty="0" smtClean="0"/>
              <a:t>II - </a:t>
            </a:r>
            <a:r>
              <a:rPr lang="pt-BR" sz="4000" dirty="0" err="1" smtClean="0"/>
              <a:t>Homoteticidade</a:t>
            </a:r>
            <a:endParaRPr lang="pt-BR" sz="4000" dirty="0" smtClean="0"/>
          </a:p>
          <a:p>
            <a:pPr marL="742950" indent="-742950">
              <a:buFont typeface="+mj-lt"/>
              <a:buAutoNum type="arabicPeriod"/>
            </a:pPr>
            <a:endParaRPr lang="pt-BR" sz="4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9 – propriedades das relações de preferência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 – HOMOGENEIDADE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pt-BR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Uma função utilidade é homogênea de grau k se ao variar as quantidades de todos os bens por um fator comum </a:t>
                </a:r>
                <a:r>
                  <a:rPr lang="el-GR" sz="24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gera-se um aumento no nível de utilidade por um fator </a:t>
                </a:r>
                <a:r>
                  <a:rPr lang="el-GR" sz="24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400" b="1" i="1" baseline="3000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sz="24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pt-BR" sz="2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2 bens:</a:t>
                </a: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onde</a:t>
                </a:r>
                <a:r>
                  <a:rPr lang="en-US" dirty="0" smtClean="0"/>
                  <a:t>: 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marL="285750" lvl="1" indent="-285750"/>
                <a:r>
                  <a:rPr lang="en-US" dirty="0" err="1" smtClean="0"/>
                  <a:t>Em</a:t>
                </a:r>
                <a:r>
                  <a:rPr lang="en-US" dirty="0" smtClean="0"/>
                  <a:t> que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permitirá</a:t>
                </a:r>
                <a:r>
                  <a:rPr lang="en-US" dirty="0" smtClean="0">
                    <a:sym typeface="Wingdings" panose="05000000000000000000" pitchFamily="2" charset="2"/>
                  </a:rPr>
                  <a:t> um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aumento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em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todos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os</a:t>
                </a:r>
                <a:r>
                  <a:rPr lang="en-US" dirty="0" smtClean="0">
                    <a:sym typeface="Wingdings" panose="05000000000000000000" pitchFamily="2" charset="2"/>
                  </a:rPr>
                  <a:t> bens (se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e </a:t>
                </a:r>
                <a:r>
                  <a:rPr lang="en-US" sz="2000" dirty="0" smtClean="0"/>
                  <a:t>se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0&lt;</m:t>
                    </m:r>
                    <m:r>
                      <a:rPr lang="en-US" sz="1800" i="1">
                        <a:latin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a um </a:t>
                </a:r>
                <a:r>
                  <a:rPr lang="en-US" sz="1800" dirty="0" err="1" smtClean="0">
                    <a:sym typeface="Wingdings" panose="05000000000000000000" pitchFamily="2" charset="2"/>
                  </a:rPr>
                  <a:t>decréscimo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800" dirty="0" err="1" smtClean="0">
                    <a:sym typeface="Wingdings" panose="05000000000000000000" pitchFamily="2" charset="2"/>
                  </a:rPr>
                  <a:t>nos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bens</a:t>
                </a:r>
                <a:endParaRPr lang="en-US" sz="1800" dirty="0"/>
              </a:p>
              <a:p>
                <a:pPr marL="0" indent="0">
                  <a:buNone/>
                </a:pPr>
                <a:endParaRPr lang="pt-BR" sz="24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Propriedades das funções homogêneas**</a:t>
                </a: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>
                <a:blip r:embed="rId3"/>
                <a:stretch>
                  <a:fillRect l="-1274" t="-1825" r="-388" b="-3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56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7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Propriedades das funções homogêneas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154" y="1581449"/>
            <a:ext cx="11008846" cy="46742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 derivada de 1ª ordem de uma função u(.) que é homogênea de grau k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é homogênea de grau k-1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As Curvas de Indiferença de uma função utilidade homogênea são expansões radiais umas das outras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 smtClean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A TMS de uma função homogênea é constante para todos os pontos ao longo de cada raio que parte da origem.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57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93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A derivada de 1ª ordem de uma função u(.) que é homogênea de grau k </a:t>
            </a: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4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é homogênea de grau k-1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dirty="0" smtClean="0"/>
                  <a:t>PROVA:</a:t>
                </a:r>
              </a:p>
              <a:p>
                <a:pPr marL="912812" lvl="1" indent="0">
                  <a:buNone/>
                </a:pPr>
                <a:r>
                  <a:rPr lang="en-US" sz="2600" dirty="0" smtClean="0"/>
                  <a:t>Dada </a:t>
                </a:r>
                <a:r>
                  <a:rPr lang="en-US" sz="2600" dirty="0" err="1" smtClean="0"/>
                  <a:t>uma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função</a:t>
                </a:r>
                <a:r>
                  <a:rPr lang="en-US" sz="2600" dirty="0" smtClean="0"/>
                  <a:t>:</a:t>
                </a:r>
              </a:p>
              <a:p>
                <a:pPr marL="912812" lvl="1" indent="0">
                  <a:buNone/>
                </a:pP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BR" sz="2600" dirty="0" smtClean="0"/>
              </a:p>
              <a:p>
                <a:pPr marL="912812" lvl="1" indent="0">
                  <a:buNone/>
                </a:pPr>
                <a:endParaRPr lang="en-US" sz="2600" dirty="0" smtClean="0"/>
              </a:p>
              <a:p>
                <a:pPr marL="912812" lvl="1" indent="0">
                  <a:buNone/>
                </a:pPr>
                <a:r>
                  <a:rPr lang="en-US" sz="2600" dirty="0" smtClean="0"/>
                  <a:t>=&gt;</a:t>
                </a:r>
                <a14:m>
                  <m:oMath xmlns:m="http://schemas.openxmlformats.org/officeDocument/2006/math">
                    <m:r>
                      <a:rPr lang="pt-BR" sz="26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𝜕</m:t>
                        </m:r>
                        <m:r>
                          <a:rPr lang="en-US" sz="2600" i="1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latin typeface="Cambria Math"/>
                      </a:rPr>
                      <m:t>∙</m:t>
                    </m:r>
                    <m:r>
                      <a:rPr lang="en-US" sz="2600" i="1">
                        <a:latin typeface="Cambria Math"/>
                      </a:rPr>
                      <m:t>𝛼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𝜕</m:t>
                        </m:r>
                        <m:r>
                          <a:rPr lang="en-US" sz="2600" i="1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lvl="1" indent="0" algn="ctr">
                  <a:buNone/>
                </a:pPr>
                <a:endParaRPr lang="en-US" sz="1000" dirty="0"/>
              </a:p>
              <a:p>
                <a:pPr marL="1257300" lvl="1" indent="0">
                  <a:buNone/>
                </a:pPr>
                <a:r>
                  <a:rPr lang="en-US" sz="2600" dirty="0" smtClean="0"/>
                  <a:t>E, </a:t>
                </a:r>
                <a:r>
                  <a:rPr lang="en-US" sz="2600" dirty="0" err="1" smtClean="0"/>
                  <a:t>portanto</a:t>
                </a:r>
                <a:r>
                  <a:rPr lang="en-US" sz="2600" dirty="0" smtClean="0"/>
                  <a:t>:</a:t>
                </a:r>
              </a:p>
              <a:p>
                <a:pPr marL="1257300" lvl="1" indent="0">
                  <a:buNone/>
                </a:pPr>
                <a:endParaRPr lang="en-US" sz="2600" dirty="0"/>
              </a:p>
              <a:p>
                <a:pPr marL="0" lvl="1" indent="0">
                  <a:buNone/>
                </a:pPr>
                <a:r>
                  <a:rPr lang="en-US" sz="2600" dirty="0" smtClean="0"/>
                  <a:t>	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 rotWithShape="0">
                <a:blip r:embed="rId3"/>
                <a:stretch>
                  <a:fillRect l="-1274" t="-1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58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53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847" y="443436"/>
            <a:ext cx="9720072" cy="686993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2.As 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Curvas de Indiferença de uma função utilidade homogênea são expansões radiais umas das outras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Se 2 </a:t>
                </a:r>
                <a:r>
                  <a:rPr lang="en-US" sz="2400" dirty="0" err="1" smtClean="0"/>
                  <a:t>cestas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 smtClean="0"/>
                  <a:t>estão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sobre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mesma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curva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indiferença</a:t>
                </a:r>
                <a:r>
                  <a:rPr lang="en-US" sz="2400" dirty="0" smtClean="0"/>
                  <a:t> u1, </a:t>
                </a:r>
                <a:r>
                  <a:rPr lang="en-US" sz="2400" dirty="0" err="1" smtClean="0"/>
                  <a:t>ou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seja</a:t>
                </a:r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as </a:t>
                </a:r>
                <a:r>
                  <a:rPr lang="en-US" sz="2400" dirty="0" err="1" smtClean="0"/>
                  <a:t>cestas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 smtClean="0"/>
                  <a:t>também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estarão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mesma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curva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indiferença</a:t>
                </a:r>
                <a:r>
                  <a:rPr lang="en-US" sz="2400" dirty="0" smtClean="0"/>
                  <a:t> u2,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 rotWithShape="0">
                <a:blip r:embed="rId4"/>
                <a:stretch>
                  <a:fillRect l="-1274" t="-1825" r="-4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59</a:t>
            </a:fld>
            <a:endParaRPr lang="en-US" sz="16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2235653" y="2662072"/>
          <a:ext cx="4752975" cy="408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5" imgW="8505661" imgH="7309921" progId="Visio.Drawing.11">
                  <p:embed/>
                </p:oleObj>
              </mc:Choice>
              <mc:Fallback>
                <p:oleObj r:id="rId5" imgW="8505661" imgH="7309921" progId="Visio.Drawing.11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653" y="2662072"/>
                        <a:ext cx="4752975" cy="4082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accent2"/>
                </a:solidFill>
              </a:rPr>
              <a:t>AboRdagem</a:t>
            </a:r>
            <a:r>
              <a:rPr lang="pt-BR" dirty="0" smtClean="0">
                <a:solidFill>
                  <a:schemeClr val="accent2"/>
                </a:solidFill>
              </a:rPr>
              <a:t> baseada na escolha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 Esta abordagem baseia-se na observação das escolhas efetivas que o indivíduo realiza quando é chamado a escolher um elemento (ou elementos) a partir do conjunto de alternativas.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Impõe-se também uma condição de consistência sobre suas escolhas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É baseada em observações, enquanto a abordagem sobre as preferências é baseada em não observações (preferências)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3. A 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TMS de uma função homogênea é constante para todos os pontos ao longo de cada raio que parte da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origem</a:t>
            </a:r>
            <a:endParaRPr lang="pt-BR" sz="3600" dirty="0">
              <a:solidFill>
                <a:schemeClr val="accent3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18938" y="1544706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1370012" lvl="1" indent="-457200">
                  <a:buFont typeface="Wingdings" panose="05000000000000000000" pitchFamily="2" charset="2"/>
                  <a:buChar char="v"/>
                </a:pPr>
                <a:r>
                  <a:rPr lang="en-US" sz="2600" dirty="0" smtClean="0"/>
                  <a:t>A </a:t>
                </a:r>
                <a:r>
                  <a:rPr lang="en-US" sz="2600" dirty="0" err="1" smtClean="0"/>
                  <a:t>inclinação</a:t>
                </a:r>
                <a:r>
                  <a:rPr lang="en-US" sz="2600" dirty="0" smtClean="0"/>
                  <a:t> da C.I. no </a:t>
                </a:r>
                <a:r>
                  <a:rPr lang="en-US" sz="2600" dirty="0" err="1" smtClean="0"/>
                  <a:t>ponto</a:t>
                </a:r>
                <a:r>
                  <a:rPr lang="en-US" sz="2600" dirty="0" smtClean="0"/>
                  <a:t> y coincide com a </a:t>
                </a:r>
                <a:r>
                  <a:rPr lang="en-US" sz="2600" dirty="0" err="1" smtClean="0"/>
                  <a:t>inclinação</a:t>
                </a:r>
                <a:r>
                  <a:rPr lang="en-US" sz="2600" dirty="0" smtClean="0"/>
                  <a:t> da </a:t>
                </a:r>
                <a:r>
                  <a:rPr lang="en-US" sz="2600" dirty="0" err="1" smtClean="0"/>
                  <a:t>versão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multiplicada</a:t>
                </a:r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qual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1370012" lvl="1" indent="-45720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A TMS </a:t>
                </a:r>
                <a:r>
                  <a:rPr lang="en-US" sz="2800" dirty="0" err="1" smtClean="0"/>
                  <a:t>na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cesta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é</a:t>
                </a:r>
                <a:endParaRPr lang="en-US" sz="2600" dirty="0"/>
              </a:p>
              <a:p>
                <a:pPr marL="912812" lvl="1" indent="0">
                  <a:buNone/>
                </a:pPr>
                <a:endParaRPr lang="en-US" sz="1000" dirty="0"/>
              </a:p>
              <a:p>
                <a:pPr marL="0" lvl="1" indent="0" algn="ctr" defTabSz="173038">
                  <a:buNone/>
                </a:pPr>
                <a:r>
                  <a:rPr lang="en-US" sz="2400" dirty="0" smtClean="0"/>
                  <a:t>TM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24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A TMS 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é</a:t>
                </a:r>
                <a:endParaRPr lang="en-US" sz="3200" dirty="0"/>
              </a:p>
              <a:p>
                <a:pPr marL="1371600" lvl="2" indent="0">
                  <a:buNone/>
                </a:pP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𝑇𝑀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1800" i="1" dirty="0" smtClean="0"/>
                  <a:t>    , </a:t>
                </a:r>
                <a:r>
                  <a:rPr lang="en-US" sz="1800" i="1" dirty="0" err="1" smtClean="0"/>
                  <a:t>usando</a:t>
                </a:r>
                <a:r>
                  <a:rPr lang="en-US" sz="1800" i="1" dirty="0" smtClean="0"/>
                  <a:t> a </a:t>
                </a:r>
                <a:r>
                  <a:rPr lang="en-US" sz="1800" i="1" dirty="0" err="1" smtClean="0"/>
                  <a:t>primeira</a:t>
                </a:r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propriedade</a:t>
                </a:r>
                <a:r>
                  <a:rPr lang="en-US" sz="1800" i="1" dirty="0" smtClean="0"/>
                  <a:t>, tem-se que:</a:t>
                </a:r>
              </a:p>
              <a:p>
                <a:pPr marL="1371600" lvl="2" indent="0">
                  <a:buNone/>
                </a:pPr>
                <a:endParaRPr lang="en-US" sz="1800" i="1" dirty="0"/>
              </a:p>
              <a:p>
                <a:pPr marL="2743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600" dirty="0"/>
              </a:p>
              <a:p>
                <a:pPr marL="0" lvl="1" indent="0" algn="ctr" defTabSz="173038">
                  <a:buNone/>
                </a:pP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938" y="1544706"/>
                <a:ext cx="11008846" cy="4674207"/>
              </a:xfrm>
              <a:blipFill>
                <a:blip r:embed="rId3"/>
                <a:stretch>
                  <a:fillRect t="-1956" b="-87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60</a:t>
            </a:fld>
            <a:endParaRPr lang="en-US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79648" y="5252578"/>
            <a:ext cx="2557537" cy="14773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 smtClean="0"/>
              <a:t>ASSIM, a TMS não é afetada ao longo dos pontos onde cruza um raio que parte da origem dos eixos.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PROPRIEDADES DAS FUNÇÕES UTILIDADE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II </a:t>
                </a:r>
                <a:r>
                  <a:rPr lang="pt-BR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– </a:t>
                </a:r>
                <a:r>
                  <a:rPr lang="pt-BR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HOMOTÉTICA</a:t>
                </a:r>
                <a:endParaRPr lang="pt-BR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Uma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função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de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utilidade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é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homotética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se for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uma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transformação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monotônica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de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uma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função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homogênea</a:t>
                </a:r>
                <a:r>
                  <a:rPr lang="pt-BR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:</a:t>
                </a:r>
                <a:endParaRPr lang="pt-BR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128016" lvl="1" indent="0">
                  <a:buNone/>
                </a:pPr>
                <a:r>
                  <a:rPr lang="en-US" dirty="0" err="1" smtClean="0"/>
                  <a:t>Onde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é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estritamente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crescente</a:t>
                </a:r>
                <a:r>
                  <a:rPr lang="en-US" dirty="0" smtClean="0"/>
                  <a:t> 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é </a:t>
                </a:r>
                <a:r>
                  <a:rPr lang="en-US" dirty="0" err="1" smtClean="0"/>
                  <a:t>homogênea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grau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endParaRPr lang="pt-BR" dirty="0" smtClean="0"/>
              </a:p>
              <a:p>
                <a:pPr marL="128016" lvl="1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2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Propriedades das funções de utilidade homotéticas: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pt-BR" sz="24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128016" lvl="1" indent="0">
                  <a:buNone/>
                </a:pPr>
                <a:r>
                  <a:rPr lang="pt-BR" sz="2000" b="1" dirty="0" smtClean="0">
                    <a:solidFill>
                      <a:srgbClr val="0070C0"/>
                    </a:solidFill>
                  </a:rPr>
                  <a:t>1. Se as preferências são homotéticas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, e 2 cestas y e z estão na mesma C.I., ou seja, u(y)= u(z), as cestas </a:t>
                </a:r>
                <a:r>
                  <a:rPr lang="el-G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e </a:t>
                </a:r>
                <a:r>
                  <a:rPr lang="el-G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também estão  na mesma C.I., ou seja: u(</a:t>
                </a:r>
                <a:r>
                  <a:rPr lang="el-GR" sz="20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= u(</a:t>
                </a:r>
                <a:r>
                  <a:rPr lang="el-G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 para todos os </a:t>
                </a:r>
                <a:r>
                  <a:rPr lang="el-G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(ver figura no slide 60);</a:t>
                </a:r>
              </a:p>
              <a:p>
                <a:pPr marL="128016" lvl="1" indent="0">
                  <a:buNone/>
                </a:pPr>
                <a:endParaRPr lang="pt-BR" sz="20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8016" lvl="1" indent="0">
                  <a:buNone/>
                </a:pPr>
                <a:r>
                  <a:rPr lang="pt-BR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pt-BR" sz="2000" b="1" dirty="0">
                    <a:solidFill>
                      <a:srgbClr val="0070C0"/>
                    </a:solidFill>
                  </a:rPr>
                  <a:t>A TMS de uma relação de preferência homotética é homogênea de grau zero.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>
                <a:blip r:embed="rId3"/>
                <a:stretch>
                  <a:fillRect l="-1274" t="-1825" r="-10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61</a:t>
            </a:fld>
            <a:endParaRPr lang="en-US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91908" y="6180992"/>
            <a:ext cx="3200400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Provas disponíveis no livro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figura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223284"/>
              </p:ext>
            </p:extLst>
          </p:nvPr>
        </p:nvGraphicFramePr>
        <p:xfrm>
          <a:off x="1345327" y="2091561"/>
          <a:ext cx="4752975" cy="408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4" imgW="8505661" imgH="7309921" progId="Visio.Drawing.11">
                  <p:embed/>
                </p:oleObj>
              </mc:Choice>
              <mc:Fallback>
                <p:oleObj r:id="rId4" imgW="8505661" imgH="7309921" progId="Visio.Drawing.11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327" y="2091561"/>
                        <a:ext cx="4752975" cy="4082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424751" y="2568713"/>
                <a:ext cx="3810000" cy="2862322"/>
              </a:xfrm>
              <a:prstGeom prst="rect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prst="angle"/>
                <a:bevelB w="139700" h="139700" prst="divot"/>
              </a:sp3d>
            </p:spPr>
            <p:txBody>
              <a:bodyPr wrap="square" rtlCol="0">
                <a:spAutoFit/>
              </a:bodyPr>
              <a:lstStyle/>
              <a:p>
                <a:pPr lvl="2"/>
                <a:r>
                  <a:rPr lang="en-US" dirty="0" smtClean="0"/>
                  <a:t>A taxa à </a:t>
                </a:r>
                <a:r>
                  <a:rPr lang="en-US" dirty="0" err="1" smtClean="0"/>
                  <a:t>qual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consumidor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adota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 bens, </a:t>
                </a:r>
                <a:r>
                  <a:rPr lang="en-US" dirty="0" err="1" smtClean="0"/>
                  <a:t>isto</a:t>
                </a:r>
                <a:r>
                  <a:rPr lang="en-US" dirty="0" smtClean="0"/>
                  <a:t>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depende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utilidade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alcançado</a:t>
                </a:r>
                <a:r>
                  <a:rPr lang="en-US" dirty="0" smtClean="0"/>
                  <a:t>;</a:t>
                </a:r>
              </a:p>
              <a:p>
                <a:pPr lvl="2"/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err="1" smtClean="0"/>
                  <a:t>Independe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de bens que </a:t>
                </a:r>
                <a:r>
                  <a:rPr lang="en-US" dirty="0" err="1" smtClean="0"/>
                  <a:t>ele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consome</a:t>
                </a:r>
                <a:r>
                  <a:rPr lang="en-US" dirty="0" smtClean="0"/>
                  <a:t>, e da </a:t>
                </a:r>
                <a:r>
                  <a:rPr lang="en-US" dirty="0" err="1" smtClean="0"/>
                  <a:t>Utilidade</a:t>
                </a:r>
                <a:r>
                  <a:rPr lang="en-US" dirty="0" smtClean="0"/>
                  <a:t> dos bens que </a:t>
                </a:r>
                <a:r>
                  <a:rPr lang="en-US" dirty="0" err="1" smtClean="0"/>
                  <a:t>consome</a:t>
                </a:r>
                <a:r>
                  <a:rPr lang="en-US" dirty="0" smtClean="0"/>
                  <a:t>.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51" y="2568713"/>
                <a:ext cx="3810000" cy="2862322"/>
              </a:xfrm>
              <a:prstGeom prst="rect">
                <a:avLst/>
              </a:prstGeom>
              <a:blipFill>
                <a:blip r:embed="rId6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7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Relação entre homogeneidade e </a:t>
            </a:r>
            <a:r>
              <a:rPr lang="pt-BR" sz="4000" dirty="0" err="1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homoteticicade</a:t>
            </a:r>
            <a:endParaRPr lang="pt-BR" sz="4000" dirty="0">
              <a:solidFill>
                <a:schemeClr val="accent3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01545" y="2183793"/>
                <a:ext cx="11008846" cy="46742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400" b="1" dirty="0">
                    <a:solidFill>
                      <a:srgbClr val="0070C0"/>
                    </a:solidFill>
                  </a:rPr>
                  <a:t>Funções de utilidade homogêneas representam relações de preferência homotéticas</a:t>
                </a: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!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Ou seja, só é preciso aplicar uma transformação </a:t>
                </a:r>
                <a:r>
                  <a:rPr lang="pt-BR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monotônica</a:t>
                </a:r>
                <a:r>
                  <a:rPr lang="pt-BR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𝑔</m:t>
                    </m:r>
                    <m:r>
                      <a:rPr lang="en-US" sz="2600" i="1">
                        <a:latin typeface="Cambria Math"/>
                      </a:rPr>
                      <m:t>(∙)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em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 </a:t>
                </a:r>
                <a:r>
                  <a:rPr lang="en-US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termos</a:t>
                </a:r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26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𝑔</m:t>
                      </m:r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914400" lvl="2" indent="0">
                  <a:buNone/>
                </a:pPr>
                <a:endParaRPr lang="en-US" sz="1000" dirty="0"/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Mas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funções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homotéticas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não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são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necessariamente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</a:rPr>
                  <a:t>homogêneas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. </a:t>
                </a: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1545" y="2183793"/>
                <a:ext cx="11008846" cy="4674207"/>
              </a:xfrm>
              <a:blipFill>
                <a:blip r:embed="rId3"/>
                <a:stretch>
                  <a:fillRect l="-1274" t="-1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63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03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</a:rPr>
              <a:t>PROVA </a:t>
            </a:r>
            <a:endParaRPr lang="pt-BR" sz="4000" dirty="0">
              <a:solidFill>
                <a:schemeClr val="accent3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13919" y="1826315"/>
                <a:ext cx="11008846" cy="4674207"/>
              </a:xfrm>
              <a:blipFill>
                <a:blip r:embed="rId3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600" dirty="0" smtClean="0"/>
                  <a:t> </a:t>
                </a:r>
                <a:r>
                  <a:rPr lang="en-US" sz="2600" dirty="0" err="1" smtClean="0"/>
                  <a:t>Tomando</a:t>
                </a:r>
                <a:r>
                  <a:rPr lang="en-US" sz="2600" dirty="0" smtClean="0"/>
                  <a:t>-se </a:t>
                </a:r>
                <a:r>
                  <a:rPr lang="en-US" sz="2600" dirty="0" err="1" smtClean="0"/>
                  <a:t>uma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função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homogênea</a:t>
                </a:r>
                <a:r>
                  <a:rPr lang="en-US" sz="2600" dirty="0" smtClean="0"/>
                  <a:t> (de </a:t>
                </a:r>
                <a:r>
                  <a:rPr lang="en-US" sz="2600" dirty="0" err="1" smtClean="0"/>
                  <a:t>grau</a:t>
                </a:r>
                <a:r>
                  <a:rPr lang="en-US" sz="2600" dirty="0" smtClean="0"/>
                  <a:t> 2)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pt-BR" sz="26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6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600" dirty="0" err="1" smtClean="0"/>
                  <a:t>Considere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uma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transformação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monotônica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𝑦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 smtClean="0"/>
                  <a:t>onde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smtClean="0"/>
                  <a:t>que </a:t>
                </a:r>
                <a:r>
                  <a:rPr lang="en-US" sz="2600" dirty="0" err="1" smtClean="0"/>
                  <a:t>juntamente</a:t>
                </a:r>
                <a:r>
                  <a:rPr lang="en-US" sz="2600" dirty="0" smtClean="0"/>
                  <a:t> com a </a:t>
                </a:r>
                <a:r>
                  <a:rPr lang="en-US" sz="2600" dirty="0" err="1" smtClean="0"/>
                  <a:t>função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homogênea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acima</a:t>
                </a:r>
                <a:r>
                  <a:rPr lang="en-US" sz="2600" dirty="0" smtClean="0"/>
                  <a:t>, </a:t>
                </a:r>
                <a:r>
                  <a:rPr lang="en-US" sz="2600" dirty="0" err="1" smtClean="0"/>
                  <a:t>gera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uma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função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não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homogênea</a:t>
                </a:r>
                <a:r>
                  <a:rPr lang="en-US" sz="2600" dirty="0" smtClean="0"/>
                  <a:t>: </a:t>
                </a:r>
                <a:endParaRPr lang="en-US" sz="2600" dirty="0"/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6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:r>
                  <a:rPr lang="en-US" sz="2600" dirty="0" err="1"/>
                  <a:t>esta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função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não</a:t>
                </a:r>
                <a:r>
                  <a:rPr lang="en-US" sz="2600" dirty="0"/>
                  <a:t> é </a:t>
                </a:r>
                <a:r>
                  <a:rPr lang="en-US" sz="2600" dirty="0" err="1"/>
                  <a:t>homogênea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pois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aumentar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todos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os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argumentos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por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/>
                  <a:t> tem-se que:</a:t>
                </a:r>
              </a:p>
              <a:p>
                <a:pPr marL="1028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i="1" dirty="0"/>
              </a:p>
              <a:p>
                <a:pPr marL="27463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:r>
                  <a:rPr lang="en-US" sz="2400" dirty="0" smtClean="0"/>
                  <a:t>Outros </a:t>
                </a:r>
                <a:r>
                  <a:rPr lang="en-US" sz="2400" dirty="0" err="1" smtClean="0"/>
                  <a:t>exemplos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transformação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monotônica</a:t>
                </a:r>
                <a:r>
                  <a:rPr lang="en-US" sz="2400" dirty="0" smtClean="0"/>
                  <a:t> que </a:t>
                </a:r>
                <a:r>
                  <a:rPr lang="en-US" sz="2400" dirty="0" err="1" smtClean="0"/>
                  <a:t>não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gera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funções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homogêneas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𝑏𝑦</m:t>
                    </m:r>
                    <m:r>
                      <a:rPr lang="pt-BR" sz="2400" b="0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onde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𝛾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,   </a:t>
                </a:r>
                <a:r>
                  <a:rPr lang="en-US" sz="2400" dirty="0" err="1" smtClean="0"/>
                  <a:t>onde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0" lvl="2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919" y="1826315"/>
                <a:ext cx="11008846" cy="4674207"/>
              </a:xfrm>
              <a:blipFill>
                <a:blip r:embed="rId4"/>
                <a:stretch>
                  <a:fillRect l="-1384" t="-2089" r="-1993" b="-22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64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49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09854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</a:rPr>
              <a:t>Funções homogêneas que satisfazem a </a:t>
            </a:r>
            <a:r>
              <a:rPr lang="pt-BR" sz="4000" dirty="0" err="1" smtClean="0">
                <a:solidFill>
                  <a:schemeClr val="accent3">
                    <a:lumMod val="75000"/>
                  </a:schemeClr>
                </a:solidFill>
              </a:rPr>
              <a:t>homoteticidade</a:t>
            </a: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pt-BR" sz="4000" dirty="0">
              <a:solidFill>
                <a:schemeClr val="accent3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Funções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lineares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com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128016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/>
                  <a:t> e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dirty="0"/>
                  <a:t> </a:t>
                </a:r>
                <a:r>
                  <a:rPr lang="en-US" dirty="0" err="1"/>
                  <a:t>são</a:t>
                </a:r>
                <a:r>
                  <a:rPr lang="en-US" dirty="0"/>
                  <a:t> </a:t>
                </a:r>
                <a:r>
                  <a:rPr lang="en-US" dirty="0" err="1"/>
                  <a:t>substitutos</a:t>
                </a:r>
                <a:r>
                  <a:rPr lang="en-US" dirty="0"/>
                  <a:t> </a:t>
                </a:r>
                <a:r>
                  <a:rPr lang="en-US" dirty="0" err="1"/>
                  <a:t>perfeitos</a:t>
                </a:r>
                <a:endParaRPr lang="en-US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500" i="1" dirty="0" smtClean="0">
                  <a:latin typeface="Cambria Math"/>
                </a:endParaRPr>
              </a:p>
              <a:p>
                <a:pPr marL="310896" lvl="2" indent="0">
                  <a:buNone/>
                </a:pPr>
                <a:r>
                  <a:rPr lang="en-US" sz="2400" dirty="0" smtClean="0"/>
                  <a:t>TMS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𝑎𝑡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𝑏𝑡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 Leontief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{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com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pPr marL="128016" lvl="1" indent="0">
                  <a:buNone/>
                </a:pPr>
                <a:r>
                  <a:rPr lang="en-US" dirty="0" smtClean="0"/>
                  <a:t>	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são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complementares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perfeitos</a:t>
                </a:r>
                <a:endParaRPr lang="en-US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 err="1" smtClean="0"/>
                  <a:t>Embora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não</a:t>
                </a:r>
                <a:r>
                  <a:rPr lang="en-US" sz="2400" dirty="0" smtClean="0"/>
                  <a:t> se </a:t>
                </a:r>
                <a:r>
                  <a:rPr lang="en-US" sz="2400" dirty="0" err="1" smtClean="0"/>
                  <a:t>possa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definir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uma</a:t>
                </a:r>
                <a:r>
                  <a:rPr lang="en-US" sz="2400" dirty="0" smtClean="0"/>
                  <a:t> TMS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todos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pontos</a:t>
                </a:r>
                <a:r>
                  <a:rPr lang="en-US" sz="2400" dirty="0" smtClean="0"/>
                  <a:t> da C.I., a </a:t>
                </a:r>
                <a:r>
                  <a:rPr lang="en-US" sz="2400" dirty="0" err="1" smtClean="0"/>
                  <a:t>inclinação</a:t>
                </a:r>
                <a:r>
                  <a:rPr lang="en-US" sz="2400" dirty="0" smtClean="0"/>
                  <a:t> das C.I. coincide </a:t>
                </a:r>
                <a:r>
                  <a:rPr lang="en-US" sz="2400" dirty="0" err="1" smtClean="0"/>
                  <a:t>nos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pontos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que as </a:t>
                </a:r>
                <a:r>
                  <a:rPr lang="en-US" sz="2400" dirty="0" err="1" smtClean="0"/>
                  <a:t>curvas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cortadas</a:t>
                </a:r>
                <a:r>
                  <a:rPr lang="en-US" sz="2400" dirty="0" smtClean="0"/>
                  <a:t> pela radial da </a:t>
                </a:r>
                <a:r>
                  <a:rPr lang="en-US" sz="2400" dirty="0" err="1" smtClean="0"/>
                  <a:t>origem</a:t>
                </a:r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581449"/>
                <a:ext cx="11008846" cy="4674207"/>
              </a:xfrm>
              <a:blipFill>
                <a:blip r:embed="rId3"/>
                <a:stretch>
                  <a:fillRect t="-1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65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3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accent3">
                    <a:lumMod val="50000"/>
                  </a:schemeClr>
                </a:solidFill>
              </a:rPr>
              <a:t>10 - Preferências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Para representar as preferências por uma função de utilidade </a:t>
                </a:r>
                <a:r>
                  <a:rPr lang="pt-BR" dirty="0" smtClean="0">
                    <a:sym typeface="Wingdings" panose="05000000000000000000" pitchFamily="2" charset="2"/>
                  </a:rPr>
                  <a:t> é preciso impor algumas condições adicionais </a:t>
                </a:r>
                <a:r>
                  <a:rPr lang="pt-BR" b="1" dirty="0" smtClean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  CONTINUIDADE</a:t>
                </a:r>
              </a:p>
              <a:p>
                <a:r>
                  <a:rPr lang="pt-B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Continuidade</a:t>
                </a:r>
                <a:r>
                  <a:rPr lang="pt-BR" dirty="0" smtClean="0">
                    <a:sym typeface="Wingdings" panose="05000000000000000000" pitchFamily="2" charset="2"/>
                  </a:rPr>
                  <a:t>: uma relação de preferência definida em X é contínua se for preservada sob limites. Ou seja, para qualquer sequência de pares:</a:t>
                </a:r>
              </a:p>
              <a:p>
                <a:r>
                  <a:rPr lang="pt-BR" dirty="0" smtClean="0">
                    <a:sym typeface="Wingdings" panose="05000000000000000000" pitchFamily="2" charset="2"/>
                  </a:rPr>
                  <a:t>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{(</a:t>
                </a:r>
                <a:r>
                  <a:rPr lang="pt-BR" sz="2800" dirty="0" err="1" smtClean="0">
                    <a:sym typeface="Wingdings" panose="05000000000000000000" pitchFamily="2" charset="2"/>
                  </a:rPr>
                  <a:t>x</a:t>
                </a:r>
                <a:r>
                  <a:rPr lang="pt-BR" sz="2800" baseline="30000" dirty="0" err="1" smtClean="0">
                    <a:sym typeface="Wingdings" panose="05000000000000000000" pitchFamily="2" charset="2"/>
                  </a:rPr>
                  <a:t>n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, </a:t>
                </a:r>
                <a:r>
                  <a:rPr lang="pt-BR" sz="2800" dirty="0" err="1" smtClean="0">
                    <a:sym typeface="Wingdings" panose="05000000000000000000" pitchFamily="2" charset="2"/>
                  </a:rPr>
                  <a:t>y</a:t>
                </a:r>
                <a:r>
                  <a:rPr lang="pt-BR" sz="2800" baseline="30000" dirty="0" err="1" smtClean="0">
                    <a:sym typeface="Wingdings" panose="05000000000000000000" pitchFamily="2" charset="2"/>
                  </a:rPr>
                  <a:t>n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)}</a:t>
                </a:r>
                <a14:m>
                  <m:oMath xmlns:m="http://schemas.openxmlformats.org/officeDocument/2006/math">
                    <m:r>
                      <a:rPr lang="pt-BR" sz="28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pt-BR" sz="2800" baseline="-25000" dirty="0" smtClean="0">
                    <a:sym typeface="Wingdings" panose="05000000000000000000" pitchFamily="2" charset="2"/>
                  </a:rPr>
                  <a:t>n = 1        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com </a:t>
                </a:r>
                <a:r>
                  <a:rPr lang="pt-BR" sz="2800" dirty="0" err="1" smtClean="0">
                    <a:sym typeface="Wingdings" panose="05000000000000000000" pitchFamily="2" charset="2"/>
                  </a:rPr>
                  <a:t>x</a:t>
                </a:r>
                <a:r>
                  <a:rPr lang="pt-BR" sz="2800" baseline="30000" dirty="0" err="1" smtClean="0">
                    <a:sym typeface="Wingdings" panose="05000000000000000000" pitchFamily="2" charset="2"/>
                  </a:rPr>
                  <a:t>n</a:t>
                </a:r>
                <a:r>
                  <a:rPr lang="pt-BR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≿</m:t>
                    </m:r>
                  </m:oMath>
                </a14:m>
                <a:r>
                  <a:rPr lang="pt-BR" sz="2800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pt-BR" sz="2800" dirty="0" err="1" smtClean="0">
                    <a:sym typeface="Wingdings" panose="05000000000000000000" pitchFamily="2" charset="2"/>
                  </a:rPr>
                  <a:t>y</a:t>
                </a:r>
                <a:r>
                  <a:rPr lang="pt-BR" sz="2800" baseline="30000" dirty="0" err="1" smtClean="0">
                    <a:sym typeface="Wingdings" panose="05000000000000000000" pitchFamily="2" charset="2"/>
                  </a:rPr>
                  <a:t>n</a:t>
                </a:r>
                <a:r>
                  <a:rPr lang="pt-BR" sz="2800" baseline="30000" dirty="0" smtClean="0">
                    <a:sym typeface="Wingdings" panose="05000000000000000000" pitchFamily="2" charset="2"/>
                  </a:rPr>
                  <a:t>  </a:t>
                </a:r>
                <a:r>
                  <a:rPr lang="pt-BR" dirty="0" smtClean="0"/>
                  <a:t>, para todos os n </a:t>
                </a:r>
              </a:p>
              <a:p>
                <a:r>
                  <a:rPr lang="pt-BR" dirty="0" smtClean="0"/>
                  <a:t>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pt-BR" sz="2400" dirty="0">
                            <a:sym typeface="Wingdings" panose="05000000000000000000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2400" baseline="30000" dirty="0">
                            <a:sym typeface="Wingdings" panose="05000000000000000000" pitchFamily="2" charset="2"/>
                          </a:rPr>
                          <m:t>n</m:t>
                        </m:r>
                      </m:e>
                    </m:func>
                  </m:oMath>
                </a14:m>
                <a:r>
                  <a:rPr lang="pt-BR" dirty="0" smtClean="0"/>
                  <a:t> = x   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sz="2400" baseline="30000" dirty="0" smtClean="0">
                            <a:sym typeface="Wingdings" panose="05000000000000000000" pitchFamily="2" charset="2"/>
                          </a:rPr>
                          <m:t>n</m:t>
                        </m:r>
                      </m:e>
                    </m:func>
                  </m:oMath>
                </a14:m>
                <a:r>
                  <a:rPr lang="pt-BR" dirty="0"/>
                  <a:t> = </a:t>
                </a:r>
                <a:r>
                  <a:rPr lang="pt-BR" dirty="0" smtClean="0"/>
                  <a:t>y   </a:t>
                </a:r>
                <a:r>
                  <a:rPr lang="pt-BR" dirty="0" smtClean="0">
                    <a:sym typeface="Wingdings" panose="05000000000000000000" pitchFamily="2" charset="2"/>
                  </a:rPr>
                  <a:t>  a relação de preferência é mantida nos pontos </a:t>
                </a:r>
              </a:p>
              <a:p>
                <a:r>
                  <a:rPr lang="pt-BR" dirty="0" smtClean="0">
                    <a:sym typeface="Wingdings" panose="05000000000000000000" pitchFamily="2" charset="2"/>
                  </a:rPr>
                  <a:t>limites, ou seja, significa que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≿</m:t>
                    </m:r>
                  </m:oMath>
                </a14:m>
                <a:r>
                  <a:rPr lang="pt-BR" sz="2400" baseline="-25000" dirty="0">
                    <a:sym typeface="Wingdings" panose="05000000000000000000" pitchFamily="2" charset="2"/>
                  </a:rPr>
                  <a:t>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y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 t="-1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Intuitivamente: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Isto significa que não haverá “saltos” na preferência individual sobre uma sequência de cestas. </a:t>
            </a:r>
          </a:p>
          <a:p>
            <a:endParaRPr lang="pt-BR" sz="2800" dirty="0"/>
          </a:p>
          <a:p>
            <a:r>
              <a:rPr lang="pt-BR" sz="2800" dirty="0" smtClean="0"/>
              <a:t>Não há reversão de preferências!</a:t>
            </a:r>
          </a:p>
          <a:p>
            <a:endParaRPr lang="pt-BR" sz="2800" dirty="0" smtClean="0"/>
          </a:p>
          <a:p>
            <a:r>
              <a:rPr lang="pt-BR" sz="2800" dirty="0" smtClean="0"/>
              <a:t>Preferências lexicográficas não atendem ao requisito de continuidade das funções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Continuidade das preferências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PPG-EA/ESALQ-USP                                                          LES5701 - 2019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715000" y="465498"/>
            <a:ext cx="4389120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Preferências lexicográficas – não contínuas</a:t>
            </a:r>
            <a:endParaRPr lang="pt-BR" dirty="0"/>
          </a:p>
        </p:txBody>
      </p:sp>
      <p:pic>
        <p:nvPicPr>
          <p:cNvPr id="8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4394"/>
          <a:stretch/>
        </p:blipFill>
        <p:spPr bwMode="auto">
          <a:xfrm>
            <a:off x="594710" y="2397760"/>
            <a:ext cx="4398580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93314" y="2202858"/>
          <a:ext cx="4068286" cy="379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4" imgW="2933713" imgH="2735706" progId="Visio.Drawing.15">
                  <p:embed/>
                </p:oleObj>
              </mc:Choice>
              <mc:Fallback>
                <p:oleObj r:id="rId4" imgW="2933713" imgH="2735706" progId="Visio.Drawing.15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314" y="2202858"/>
                        <a:ext cx="4068286" cy="3793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9845040" y="2783840"/>
            <a:ext cx="17475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Há reversão de preferências!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8534400" y="3251200"/>
            <a:ext cx="975360" cy="68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12 – economia comportamental: 2 funções de utilidade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 smtClean="0"/>
              <a:t>Modelos tradicionais consideram que o indivíduo tomador de decisões tem racionalidade ilimitada, poder de decisão e individualismo. </a:t>
            </a:r>
          </a:p>
          <a:p>
            <a:endParaRPr lang="pt-BR" sz="2800" dirty="0" smtClean="0"/>
          </a:p>
          <a:p>
            <a:r>
              <a:rPr lang="pt-BR" sz="2800" dirty="0" smtClean="0"/>
              <a:t>Na economia comportamental, estas pressuposições são relaxadas.</a:t>
            </a:r>
          </a:p>
          <a:p>
            <a:r>
              <a:rPr lang="pt-BR" sz="2800" dirty="0" smtClean="0"/>
              <a:t>Funções de utilidade específicas que consideram:</a:t>
            </a:r>
          </a:p>
          <a:p>
            <a:endParaRPr lang="pt-BR" sz="2800" dirty="0" smtClean="0"/>
          </a:p>
          <a:p>
            <a:r>
              <a:rPr lang="pt-BR" sz="2800" dirty="0" smtClean="0"/>
              <a:t>a) Preferências sociais introduzidas na Função de Utilidade</a:t>
            </a:r>
          </a:p>
          <a:p>
            <a:r>
              <a:rPr lang="pt-BR" sz="2800" dirty="0" smtClean="0"/>
              <a:t>B) Desconto hiperbólico e Quase-hiperbólico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Questão para discussão: 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Em que condições as preferências racionais implicam um comportamento consistente de escolhas e sob que condições, por sua vez, um comportamento de escolha consistente reflete preferências racionais para o indivíduo?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Preferências sociais na Função de Utilidade</a:t>
            </a:r>
            <a:br>
              <a:rPr lang="pt-BR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261" y="631006"/>
            <a:ext cx="9720072" cy="10269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Preferências sociais </a:t>
            </a:r>
            <a:r>
              <a:rPr lang="pt-BR" sz="2400" b="1" dirty="0" smtClean="0">
                <a:solidFill>
                  <a:srgbClr val="7030A0"/>
                </a:solidFill>
              </a:rPr>
              <a:t>X</a:t>
            </a:r>
            <a:r>
              <a:rPr lang="pt-BR" sz="3600" b="1" dirty="0" smtClean="0">
                <a:solidFill>
                  <a:srgbClr val="7030A0"/>
                </a:solidFill>
              </a:rPr>
              <a:t> preferências individuais</a:t>
            </a:r>
            <a:endParaRPr lang="pt-BR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52977" y="1903576"/>
                <a:ext cx="10337875" cy="402336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Trabalhos </a:t>
                </a:r>
                <a:r>
                  <a:rPr lang="en-US" sz="1800" dirty="0" err="1" smtClean="0"/>
                  <a:t>testando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existência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preferências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sociais</a:t>
                </a:r>
                <a:r>
                  <a:rPr lang="en-US" sz="1800" dirty="0" smtClean="0"/>
                  <a:t> (</a:t>
                </a:r>
                <a:r>
                  <a:rPr lang="en-US" sz="1800" dirty="0" err="1" smtClean="0"/>
                  <a:t>em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oposição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às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individuais</a:t>
                </a:r>
                <a:r>
                  <a:rPr lang="en-US" sz="1800" dirty="0" smtClean="0"/>
                  <a:t>) e </a:t>
                </a:r>
                <a:r>
                  <a:rPr lang="en-US" sz="1800" dirty="0" err="1" smtClean="0"/>
                  <a:t>analisando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seus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efeitos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sobre</a:t>
                </a:r>
                <a:r>
                  <a:rPr lang="en-US" sz="1800" dirty="0" smtClean="0"/>
                  <a:t> as </a:t>
                </a:r>
                <a:r>
                  <a:rPr lang="en-US" sz="1800" dirty="0" err="1" smtClean="0"/>
                  <a:t>definições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estratégicas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em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experimentos</a:t>
                </a:r>
                <a:endParaRPr lang="en-US" sz="1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 err="1" smtClean="0"/>
                  <a:t>Utilizam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formas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funcionais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diferentes</a:t>
                </a:r>
                <a:r>
                  <a:rPr lang="en-US" sz="1800" dirty="0" smtClean="0"/>
                  <a:t> para </a:t>
                </a:r>
                <a:r>
                  <a:rPr lang="en-US" sz="1800" dirty="0" err="1" smtClean="0"/>
                  <a:t>considerar</a:t>
                </a:r>
                <a:r>
                  <a:rPr lang="en-US" sz="1800" dirty="0" smtClean="0"/>
                  <a:t> as </a:t>
                </a:r>
                <a:r>
                  <a:rPr lang="en-US" sz="1800" dirty="0" err="1" smtClean="0"/>
                  <a:t>questões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distributivas</a:t>
                </a:r>
                <a:r>
                  <a:rPr lang="en-US" sz="1800" dirty="0" smtClean="0"/>
                  <a:t> e </a:t>
                </a:r>
                <a:r>
                  <a:rPr lang="en-US" sz="1800" dirty="0" err="1" smtClean="0"/>
                  <a:t>usam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funções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utilidade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aditivamente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separáveis</a:t>
                </a:r>
                <a:r>
                  <a:rPr lang="en-US" sz="1800" dirty="0" smtClean="0"/>
                  <a:t>: 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6075" indent="0">
                  <a:buNone/>
                </a:pPr>
                <a:r>
                  <a:rPr lang="en-US" sz="2000" dirty="0" err="1"/>
                  <a:t>Onde</a:t>
                </a:r>
                <a:r>
                  <a:rPr lang="en-US" sz="2000" dirty="0"/>
                  <a:t>:</a:t>
                </a:r>
              </a:p>
              <a:p>
                <a:pPr marL="919163" lvl="1" indent="-352425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mede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utilidade</a:t>
                </a:r>
                <a:r>
                  <a:rPr lang="en-US" sz="2000" dirty="0"/>
                  <a:t> individual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da </a:t>
                </a:r>
                <a:r>
                  <a:rPr lang="en-US" sz="2000" dirty="0" err="1"/>
                  <a:t>quantia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monetária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recebida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000" dirty="0"/>
                  <a:t>; e </a:t>
                </a:r>
              </a:p>
              <a:p>
                <a:pPr marL="919163" lvl="1" indent="-352425"/>
                <a:endParaRPr lang="en-US" sz="2000" dirty="0"/>
              </a:p>
              <a:p>
                <a:pPr marL="919163" lvl="1" indent="-352425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mede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utilidade</a:t>
                </a:r>
                <a:r>
                  <a:rPr lang="en-US" sz="2000" dirty="0"/>
                  <a:t>/</a:t>
                </a:r>
                <a:r>
                  <a:rPr lang="en-US" sz="2000" dirty="0" err="1"/>
                  <a:t>desutilidade</a:t>
                </a:r>
                <a:r>
                  <a:rPr lang="en-US" sz="2000" dirty="0"/>
                  <a:t> que o </a:t>
                </a:r>
                <a:r>
                  <a:rPr lang="en-US" sz="2000" dirty="0" err="1"/>
                  <a:t>indivíduo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absorve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partir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distribuição</a:t>
                </a:r>
                <a:r>
                  <a:rPr lang="en-US" sz="2000" dirty="0"/>
                  <a:t> dos </a:t>
                </a:r>
                <a:r>
                  <a:rPr lang="en-US" sz="2000" i="1" dirty="0"/>
                  <a:t>payoffs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,...,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 </a:t>
                </a:r>
                <a:r>
                  <a:rPr lang="en-US" sz="2000" dirty="0" err="1"/>
                  <a:t>todos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indivíduos</a:t>
                </a:r>
              </a:p>
              <a:p>
                <a:pPr marL="919163" lvl="1" indent="-352425"/>
                <a:endParaRPr lang="en-US" sz="1600" dirty="0" smtClean="0"/>
              </a:p>
              <a:p>
                <a:pPr marL="566738" lvl="1" indent="0">
                  <a:buNone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NOTA: esta especificação pode ser generalizada para medir a utilidade de cestas de produtos  ao invés de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quantias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monetárias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 </a:t>
                </a:r>
                <a:r>
                  <a:rPr lang="en-US" sz="1800" b="1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Exemplos</a:t>
                </a:r>
                <a:r>
                  <a:rPr lang="en-US" sz="1800" b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b="1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na</a:t>
                </a:r>
                <a:r>
                  <a:rPr lang="en-US" sz="1800" b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b="1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literatura</a:t>
                </a:r>
                <a:r>
                  <a:rPr lang="en-US" sz="1800" dirty="0" smtClean="0"/>
                  <a:t>: </a:t>
                </a:r>
                <a:r>
                  <a:rPr lang="en-US" sz="1800" dirty="0" err="1" smtClean="0"/>
                  <a:t>Preferências</a:t>
                </a:r>
                <a:r>
                  <a:rPr lang="en-US" sz="1800" dirty="0" smtClean="0"/>
                  <a:t> Fehr-Schmidt; </a:t>
                </a:r>
                <a:r>
                  <a:rPr lang="en-US" sz="1800" dirty="0" err="1" smtClean="0"/>
                  <a:t>Preferências</a:t>
                </a:r>
                <a:r>
                  <a:rPr lang="en-US" sz="1800" dirty="0" smtClean="0"/>
                  <a:t> de Bolton-</a:t>
                </a:r>
                <a:r>
                  <a:rPr lang="en-US" sz="1800" dirty="0" err="1" smtClean="0"/>
                  <a:t>Ockenfels</a:t>
                </a:r>
                <a:r>
                  <a:rPr lang="en-US" sz="1800" dirty="0" smtClean="0"/>
                  <a:t>; </a:t>
                </a:r>
                <a:r>
                  <a:rPr lang="en-US" sz="1800" dirty="0" err="1" smtClean="0"/>
                  <a:t>Preferências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Andreoni</a:t>
                </a:r>
                <a:r>
                  <a:rPr lang="en-US" sz="1800" dirty="0" smtClean="0"/>
                  <a:t> e Miller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977" y="1903576"/>
                <a:ext cx="10337875" cy="4023360"/>
              </a:xfrm>
              <a:blipFill>
                <a:blip r:embed="rId2"/>
                <a:stretch>
                  <a:fillRect l="-825" t="-1364" b="-2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Preferências sociais - </a:t>
            </a:r>
            <a:r>
              <a:rPr lang="pt-BR" sz="4000" b="1" dirty="0" err="1">
                <a:solidFill>
                  <a:srgbClr val="7030A0"/>
                </a:solidFill>
              </a:rPr>
              <a:t>F</a:t>
            </a:r>
            <a:r>
              <a:rPr lang="pt-BR" sz="4000" b="1" dirty="0" err="1" smtClean="0">
                <a:solidFill>
                  <a:srgbClr val="7030A0"/>
                </a:solidFill>
              </a:rPr>
              <a:t>ehr</a:t>
            </a:r>
            <a:r>
              <a:rPr lang="pt-BR" sz="4000" b="1" dirty="0" smtClean="0">
                <a:solidFill>
                  <a:srgbClr val="7030A0"/>
                </a:solidFill>
              </a:rPr>
              <a:t> e Schmidt (1999)</a:t>
            </a:r>
            <a:endParaRPr lang="pt-BR" sz="4000" b="1" dirty="0">
              <a:solidFill>
                <a:srgbClr val="7030A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689652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1800" dirty="0" smtClean="0"/>
                  <a:t>Sendo </a:t>
                </a:r>
                <a:r>
                  <a:rPr lang="en-US" sz="1800" dirty="0" err="1" smtClean="0"/>
                  <a:t>dois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indivíduos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</a:t>
                </a:r>
                <a:r>
                  <a:rPr lang="en-US" sz="1800" dirty="0" smtClean="0"/>
                  <a:t> e j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é o payoff do </a:t>
                </a:r>
                <a:r>
                  <a:rPr lang="en-US" sz="1800" dirty="0" err="1" smtClean="0"/>
                  <a:t>indivíduo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</a:t>
                </a:r>
                <a:r>
                  <a:rPr lang="en-US" sz="1800" dirty="0" smtClean="0"/>
                  <a:t>, com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𝑗</m:t>
                    </m:r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800" dirty="0"/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741363" lvl="1" indent="0">
                  <a:buNone/>
                </a:pPr>
                <a:endParaRPr lang="en-US" sz="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err="1" smtClean="0"/>
                  <a:t>representa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desutilidade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i</a:t>
                </a:r>
                <a:r>
                  <a:rPr lang="en-US" sz="1800" dirty="0" smtClean="0"/>
                  <a:t> (da </a:t>
                </a:r>
                <a:r>
                  <a:rPr lang="en-US" sz="1800" dirty="0" err="1" smtClean="0"/>
                  <a:t>inveja</a:t>
                </a:r>
                <a:r>
                  <a:rPr lang="en-US" sz="1800" dirty="0" smtClean="0"/>
                  <a:t>)</a:t>
                </a:r>
              </a:p>
              <a:p>
                <a:pPr lvl="2"/>
                <a:r>
                  <a:rPr lang="en-US" sz="1600" dirty="0" err="1" smtClean="0"/>
                  <a:t>Quando</a:t>
                </a:r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mas 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  <a:endParaRPr lang="en-US" sz="16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 smtClean="0"/>
                  <a:t>captura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desutilidades</a:t>
                </a:r>
                <a:r>
                  <a:rPr lang="en-US" sz="1800" dirty="0" smtClean="0"/>
                  <a:t> 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's </a:t>
                </a:r>
                <a:r>
                  <a:rPr lang="en-US" sz="1800" dirty="0" smtClean="0"/>
                  <a:t>(a culpa)</a:t>
                </a:r>
                <a:endParaRPr lang="en-US" sz="18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600" dirty="0" err="1" smtClean="0"/>
                  <a:t>Quando</a:t>
                </a:r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mas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/>
                  <a:t>. </a:t>
                </a:r>
                <a:r>
                  <a:rPr lang="en-US" sz="16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 marL="457200" lvl="1" indent="0">
                  <a:buNone/>
                </a:pPr>
                <a:endParaRPr lang="en-US" sz="800" dirty="0"/>
              </a:p>
              <a:p>
                <a:pPr lvl="1"/>
                <a:r>
                  <a:rPr lang="en-US" sz="1800" dirty="0" smtClean="0"/>
                  <a:t>Se a </a:t>
                </a:r>
                <a:r>
                  <a:rPr lang="en-US" sz="1800" dirty="0" err="1" smtClean="0"/>
                  <a:t>inveja</a:t>
                </a:r>
                <a:r>
                  <a:rPr lang="en-US" sz="1800" dirty="0" smtClean="0"/>
                  <a:t> de </a:t>
                </a:r>
                <a:r>
                  <a:rPr lang="en-US" sz="1800" dirty="0" err="1" smtClean="0"/>
                  <a:t>i</a:t>
                </a:r>
                <a:r>
                  <a:rPr lang="en-US" sz="1800" dirty="0" smtClean="0"/>
                  <a:t> for </a:t>
                </a:r>
                <a:r>
                  <a:rPr lang="en-US" sz="1800" dirty="0" err="1" smtClean="0"/>
                  <a:t>maior</a:t>
                </a:r>
                <a:r>
                  <a:rPr lang="en-US" sz="1800" dirty="0" smtClean="0"/>
                  <a:t> que </a:t>
                </a:r>
                <a:r>
                  <a:rPr lang="en-US" sz="1800" dirty="0" err="1" smtClean="0"/>
                  <a:t>sua</a:t>
                </a:r>
                <a:r>
                  <a:rPr lang="en-US" sz="1800" dirty="0" smtClean="0"/>
                  <a:t> culpa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para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600" dirty="0" err="1" smtClean="0"/>
                  <a:t>Intuitiviamente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os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indivíduos</a:t>
                </a:r>
                <a:r>
                  <a:rPr lang="en-US" sz="1600" dirty="0" smtClean="0"/>
                  <a:t> (</a:t>
                </a:r>
                <a:r>
                  <a:rPr lang="en-US" sz="1600" dirty="0" err="1" smtClean="0"/>
                  <a:t>fracamente</a:t>
                </a:r>
                <a:r>
                  <a:rPr lang="en-US" sz="1600" dirty="0" smtClean="0"/>
                  <a:t>) </a:t>
                </a:r>
                <a:r>
                  <a:rPr lang="en-US" sz="1600" dirty="0" err="1" smtClean="0"/>
                  <a:t>sofrem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mais</a:t>
                </a:r>
                <a:r>
                  <a:rPr lang="en-US" sz="1600" dirty="0" smtClean="0"/>
                  <a:t> da </a:t>
                </a:r>
                <a:r>
                  <a:rPr lang="en-US" sz="1600" dirty="0" err="1" smtClean="0"/>
                  <a:t>desigualdade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direcionada</a:t>
                </a:r>
                <a:r>
                  <a:rPr lang="en-US" sz="1600" dirty="0" smtClean="0"/>
                  <a:t> a </a:t>
                </a:r>
                <a:r>
                  <a:rPr lang="en-US" sz="1600" dirty="0" err="1" smtClean="0"/>
                  <a:t>eles</a:t>
                </a:r>
                <a:r>
                  <a:rPr lang="en-US" sz="1600" dirty="0" smtClean="0"/>
                  <a:t> do que </a:t>
                </a:r>
                <a:r>
                  <a:rPr lang="en-US" sz="1600" dirty="0" err="1" smtClean="0"/>
                  <a:t>direcionada</a:t>
                </a:r>
                <a:r>
                  <a:rPr lang="en-US" sz="1600" dirty="0" smtClean="0"/>
                  <a:t> a outros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Este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modelo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incorpora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preferências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sociais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na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medida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que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os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indivíduos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exibem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preoucpaçoes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sobre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a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justiça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na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distribuição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de payoffs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sz="800" dirty="0"/>
              </a:p>
              <a:p>
                <a:pPr lvl="1"/>
                <a:r>
                  <a:rPr lang="en-US" sz="1800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=0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 para </a:t>
                </a:r>
                <a:r>
                  <a:rPr lang="en-US" sz="1800" dirty="0" err="1" smtClean="0"/>
                  <a:t>qualquer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os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indivíduos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somente</a:t>
                </a:r>
                <a:r>
                  <a:rPr lang="en-US" sz="1800" dirty="0" smtClean="0"/>
                  <a:t> se </a:t>
                </a:r>
                <a:r>
                  <a:rPr lang="en-US" sz="1800" dirty="0" err="1" smtClean="0"/>
                  <a:t>preocupam</a:t>
                </a:r>
                <a:r>
                  <a:rPr lang="en-US" sz="1800" dirty="0" smtClean="0"/>
                  <a:t> com </a:t>
                </a:r>
                <a:r>
                  <a:rPr lang="en-US" sz="1800" dirty="0" err="1" smtClean="0"/>
                  <a:t>seu</a:t>
                </a:r>
                <a:r>
                  <a:rPr lang="en-US" sz="1800" dirty="0" smtClean="0"/>
                  <a:t> próprio </a:t>
                </a:r>
                <a:r>
                  <a:rPr lang="en-US" sz="1800" i="1" dirty="0" smtClean="0"/>
                  <a:t>payoff</a:t>
                </a:r>
                <a14:m>
                  <m:oMath xmlns:m="http://schemas.openxmlformats.org/officeDocument/2006/math"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 err="1" smtClean="0"/>
                  <a:t>Neste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caso</a:t>
                </a:r>
                <a:r>
                  <a:rPr lang="en-US" sz="1800" dirty="0" smtClean="0"/>
                  <a:t>, as </a:t>
                </a:r>
                <a:r>
                  <a:rPr lang="en-US" sz="1800" dirty="0" err="1" smtClean="0"/>
                  <a:t>preferências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coincidem</a:t>
                </a:r>
                <a:r>
                  <a:rPr lang="en-US" sz="1800" dirty="0" smtClean="0"/>
                  <a:t> com as do </a:t>
                </a:r>
                <a:r>
                  <a:rPr lang="en-US" sz="1800" dirty="0" err="1" smtClean="0"/>
                  <a:t>individuais</a:t>
                </a:r>
                <a:endParaRPr lang="en-US" sz="1800" dirty="0"/>
              </a:p>
              <a:p>
                <a:pPr lvl="1"/>
                <a:endParaRPr lang="en-US" sz="1800" dirty="0"/>
              </a:p>
              <a:p>
                <a:pPr marL="310896" lvl="2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689652"/>
                <a:ext cx="11008846" cy="4674207"/>
              </a:xfrm>
              <a:blipFill>
                <a:blip r:embed="rId3"/>
                <a:stretch>
                  <a:fillRect t="-11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72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783947" y="1871147"/>
          <a:ext cx="4419600" cy="403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3" imgW="2644074" imgH="2430701" progId="Visio.Drawing.15">
                  <p:embed/>
                </p:oleObj>
              </mc:Choice>
              <mc:Fallback>
                <p:oleObj r:id="rId3" imgW="2644074" imgH="2430701" progId="Visio.Drawing.15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947" y="1871147"/>
                        <a:ext cx="4419600" cy="4038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45849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Preferências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sociais</a:t>
            </a:r>
            <a:r>
              <a:rPr lang="en-US" dirty="0" smtClean="0">
                <a:solidFill>
                  <a:srgbClr val="7030A0"/>
                </a:solidFill>
              </a:rPr>
              <a:t> (Fehr e Schmidt, 1999)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7"/>
              <p:cNvSpPr>
                <a:spLocks noGrp="1"/>
              </p:cNvSpPr>
              <p:nvPr>
                <p:ph idx="1"/>
              </p:nvPr>
            </p:nvSpPr>
            <p:spPr>
              <a:xfrm>
                <a:off x="370547" y="1998921"/>
                <a:ext cx="6207617" cy="4496561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 smtClean="0"/>
                  <a:t>Fixando o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utilidade</a:t>
                </a:r>
                <a:r>
                  <a:rPr lang="en-US" dirty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ba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resolvendo</a:t>
                </a:r>
                <a:r>
                  <a:rPr lang="en-US" dirty="0" smtClean="0"/>
                  <a:t>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bar>
                  </m:oMath>
                </a14:m>
                <a:r>
                  <a:rPr lang="en-US" dirty="0"/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bar>
                  </m:oMath>
                </a14:m>
                <a:r>
                  <a:rPr lang="en-US" dirty="0"/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Cada</a:t>
                </a:r>
                <a:r>
                  <a:rPr lang="en-US" dirty="0" smtClean="0"/>
                  <a:t> C.I. tem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segmentos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Um </a:t>
                </a:r>
                <a:r>
                  <a:rPr lang="en-US" sz="2400" dirty="0" err="1" smtClean="0"/>
                  <a:t>segmento</a:t>
                </a:r>
                <a:r>
                  <a:rPr lang="en-US" sz="2400" dirty="0" smtClean="0"/>
                  <a:t> com </a:t>
                </a:r>
                <a:r>
                  <a:rPr lang="en-US" sz="2400" dirty="0" err="1" smtClean="0"/>
                  <a:t>inclinação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acima</a:t>
                </a:r>
                <a:r>
                  <a:rPr lang="en-US" sz="2400" dirty="0" smtClean="0"/>
                  <a:t> da </a:t>
                </a:r>
                <a:r>
                  <a:rPr lang="en-US" sz="2400" dirty="0" err="1" smtClean="0"/>
                  <a:t>linha</a:t>
                </a:r>
                <a:r>
                  <a:rPr lang="en-US" sz="2400" dirty="0" smtClean="0"/>
                  <a:t> de 45</a:t>
                </a:r>
                <a:r>
                  <a:rPr lang="en-US" sz="2400" baseline="30000" dirty="0" smtClean="0"/>
                  <a:t>o</a:t>
                </a:r>
                <a:r>
                  <a:rPr lang="en-US" sz="2400" dirty="0" smtClean="0"/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Um outro com </a:t>
                </a:r>
                <a:r>
                  <a:rPr lang="en-US" sz="2400" dirty="0" err="1" smtClean="0"/>
                  <a:t>inclinação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abaixo</a:t>
                </a:r>
                <a:r>
                  <a:rPr lang="en-US" sz="2400" dirty="0" smtClean="0"/>
                  <a:t> da </a:t>
                </a:r>
                <a:r>
                  <a:rPr lang="en-US" sz="2400" dirty="0" err="1" smtClean="0"/>
                  <a:t>linha</a:t>
                </a:r>
                <a:endParaRPr lang="en-US" sz="24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lvl="1"/>
                <a:r>
                  <a:rPr lang="en-US" dirty="0" err="1" smtClean="0"/>
                  <a:t>Os</a:t>
                </a:r>
                <a:r>
                  <a:rPr lang="en-US" dirty="0" smtClean="0"/>
                  <a:t> pares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no </a:t>
                </a:r>
                <a:r>
                  <a:rPr lang="en-US" dirty="0" err="1" smtClean="0"/>
                  <a:t>quadrante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nordeste</a:t>
                </a:r>
                <a:r>
                  <a:rPr lang="en-US" dirty="0" smtClean="0"/>
                  <a:t> leva a </a:t>
                </a:r>
                <a:r>
                  <a:rPr lang="en-US" dirty="0" err="1" smtClean="0"/>
                  <a:t>níveis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utilidade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mais</a:t>
                </a:r>
                <a:r>
                  <a:rPr lang="en-US" dirty="0" smtClean="0"/>
                  <a:t> altos para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8" name="Espaço Reservado para Conteúd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547" y="1998921"/>
                <a:ext cx="6207617" cy="4496561"/>
              </a:xfrm>
              <a:blipFill>
                <a:blip r:embed="rId5"/>
                <a:stretch>
                  <a:fillRect t="-1897" r="-1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6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23348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Preferências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Sociais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1986"/>
                <a:ext cx="10920211" cy="4351338"/>
              </a:xfrm>
            </p:spPr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:r>
                  <a:rPr lang="en-US" b="1" i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2000" b="1" i="1" dirty="0" smtClean="0">
                    <a:solidFill>
                      <a:srgbClr val="7030A0"/>
                    </a:solidFill>
                  </a:rPr>
                  <a:t>) Se </a:t>
                </a: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A </a:t>
                </a:r>
                <a:r>
                  <a:rPr lang="en-US" sz="2000" dirty="0" err="1" smtClean="0"/>
                  <a:t>desutilidade</a:t>
                </a:r>
                <a:r>
                  <a:rPr lang="en-US" sz="2000" dirty="0" smtClean="0"/>
                  <a:t> da “</a:t>
                </a:r>
                <a:r>
                  <a:rPr lang="en-US" sz="2000" dirty="0" err="1" smtClean="0"/>
                  <a:t>inveja</a:t>
                </a:r>
                <a:r>
                  <a:rPr lang="en-US" sz="2000" dirty="0" smtClean="0"/>
                  <a:t>” for </a:t>
                </a:r>
                <a:r>
                  <a:rPr lang="en-US" sz="2000" dirty="0" err="1" smtClean="0"/>
                  <a:t>positiva</a:t>
                </a:r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A </a:t>
                </a:r>
                <a:r>
                  <a:rPr lang="en-US" sz="2000" dirty="0" err="1" smtClean="0"/>
                  <a:t>desutilidade</a:t>
                </a:r>
                <a:r>
                  <a:rPr lang="en-US" sz="2000" dirty="0" smtClean="0"/>
                  <a:t> da “culpa” for </a:t>
                </a:r>
                <a:r>
                  <a:rPr lang="en-US" sz="2000" dirty="0" err="1" smtClean="0"/>
                  <a:t>negativa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∈(−1,0]</m:t>
                    </m:r>
                  </m:oMath>
                </a14:m>
                <a:r>
                  <a:rPr lang="en-US" sz="2000" dirty="0"/>
                  <a:t>; </a:t>
                </a:r>
                <a:r>
                  <a:rPr lang="en-US" sz="2000" dirty="0" smtClean="0"/>
                  <a:t>e</a:t>
                </a:r>
                <a:endParaRPr lang="en-US" sz="2000" dirty="0"/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E a </a:t>
                </a:r>
                <a:r>
                  <a:rPr lang="en-US" sz="2000" dirty="0" err="1" smtClean="0"/>
                  <a:t>primeira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situação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domina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segunda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valor </a:t>
                </a:r>
                <a:r>
                  <a:rPr lang="en-US" sz="2000" dirty="0" err="1" smtClean="0"/>
                  <a:t>absoluto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 marL="741363" lvl="1" indent="0">
                  <a:spcAft>
                    <a:spcPts val="600"/>
                  </a:spcAft>
                  <a:buNone/>
                </a:pP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Então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 </a:t>
                </a: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especificação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de Fehr e 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Schmidt's (1999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deve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refletir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preocupações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com </a:t>
                </a: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obtenção</a:t>
                </a:r>
                <a:r>
                  <a:rPr lang="en-US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de status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en-US" sz="2000" b="1" i="1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i="1" dirty="0">
                    <a:solidFill>
                      <a:srgbClr val="7030A0"/>
                    </a:solidFill>
                  </a:rPr>
                  <a:t>) </a:t>
                </a:r>
                <a:r>
                  <a:rPr lang="en-US" sz="2000" b="1" i="1" dirty="0" smtClean="0">
                    <a:solidFill>
                      <a:srgbClr val="7030A0"/>
                    </a:solidFill>
                  </a:rPr>
                  <a:t>Se</a:t>
                </a:r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 </a:t>
                </a:r>
                <a:r>
                  <a:rPr lang="en-US" sz="1800" dirty="0" err="1" smtClean="0"/>
                  <a:t>desutilidade</a:t>
                </a:r>
                <a:r>
                  <a:rPr lang="en-US" sz="1800" dirty="0" smtClean="0"/>
                  <a:t> da “</a:t>
                </a:r>
                <a:r>
                  <a:rPr lang="en-US" sz="1800" dirty="0" err="1" smtClean="0"/>
                  <a:t>inveja</a:t>
                </a:r>
                <a:r>
                  <a:rPr lang="en-US" sz="1800" dirty="0" smtClean="0"/>
                  <a:t>” for </a:t>
                </a:r>
                <a:r>
                  <a:rPr lang="en-US" sz="1800" dirty="0" err="1" smtClean="0"/>
                  <a:t>negativa</a:t>
                </a:r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1800" dirty="0"/>
                  <a:t>; </a:t>
                </a:r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 </a:t>
                </a:r>
                <a:r>
                  <a:rPr lang="en-US" sz="1800" dirty="0" err="1" smtClean="0"/>
                  <a:t>desutilidade</a:t>
                </a:r>
                <a:r>
                  <a:rPr lang="en-US" sz="1800" dirty="0" smtClean="0"/>
                  <a:t> da “culpa” for </a:t>
                </a:r>
                <a:r>
                  <a:rPr lang="en-US" sz="1800" dirty="0" err="1" smtClean="0"/>
                  <a:t>positiva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0,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/>
                  <a:t>; </a:t>
                </a:r>
                <a:r>
                  <a:rPr lang="en-US" sz="1800" dirty="0" smtClean="0"/>
                  <a:t>e</a:t>
                </a:r>
                <a:endParaRPr lang="en-US" sz="1800" dirty="0"/>
              </a:p>
              <a:p>
                <a:pPr lvl="2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A </a:t>
                </a:r>
                <a:r>
                  <a:rPr lang="en-US" sz="1800" dirty="0" err="1" smtClean="0"/>
                  <a:t>segunda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domina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primeira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ou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seja</a:t>
                </a:r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;</a:t>
                </a:r>
              </a:p>
              <a:p>
                <a:pPr marL="741363" lvl="1" indent="0">
                  <a:spcAft>
                    <a:spcPts val="600"/>
                  </a:spcAft>
                  <a:buNone/>
                </a:pPr>
                <a:r>
                  <a:rPr lang="en-US" sz="2400" b="1" i="1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Então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, a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especificação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de Fehr e Schmidt (1999)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refletiria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uma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preferência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por</a:t>
                </a:r>
                <a:r>
                  <a:rPr lang="en-US" sz="24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eficiência</a:t>
                </a:r>
                <a:endParaRPr lang="en-US" sz="2400" b="1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741363" lvl="1" indent="0">
                  <a:spcAft>
                    <a:spcPts val="600"/>
                  </a:spcAft>
                  <a:buNone/>
                </a:pP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OU SEJA: A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redução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do payoff do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indivíduo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é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aceitável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somente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se o payoff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recebido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pelos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outros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indivíduos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aumenta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por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uma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quantia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maior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  <a:endParaRPr lang="en-US" sz="20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1986"/>
                <a:ext cx="10920211" cy="4351338"/>
              </a:xfrm>
              <a:blipFill>
                <a:blip r:embed="rId2"/>
                <a:stretch>
                  <a:fillRect t="-1401" b="-245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66" y="503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Preferências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Sociais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: Bolton –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Ockenfels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(2000)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7652" y="1828800"/>
                <a:ext cx="10515600" cy="50292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800" dirty="0" err="1" smtClean="0"/>
                  <a:t>Seu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modelo</a:t>
                </a:r>
                <a:r>
                  <a:rPr lang="en-US" sz="2800" dirty="0" smtClean="0"/>
                  <a:t> é </a:t>
                </a:r>
                <a:r>
                  <a:rPr lang="en-US" sz="2800" dirty="0" err="1" smtClean="0"/>
                  <a:t>semelhante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ao</a:t>
                </a:r>
                <a:r>
                  <a:rPr lang="en-US" sz="2800" dirty="0" smtClean="0"/>
                  <a:t> de Fehr e Schmidt (1999), mas </a:t>
                </a:r>
                <a:r>
                  <a:rPr lang="en-US" sz="2800" dirty="0" err="1" smtClean="0"/>
                  <a:t>consideram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funções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não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lineares</a:t>
                </a:r>
                <a:r>
                  <a:rPr lang="en-US" sz="2800" dirty="0" smtClean="0"/>
                  <a:t>:</a:t>
                </a:r>
              </a:p>
              <a:p>
                <a:pPr lvl="1"/>
                <a:endParaRPr lang="en-US" sz="2400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741363" lvl="1" indent="0">
                  <a:buNone/>
                </a:pPr>
                <a:r>
                  <a:rPr lang="en-US" sz="2400" dirty="0" err="1" smtClean="0"/>
                  <a:t>Onde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800" dirty="0" err="1" smtClean="0"/>
                  <a:t>aumenta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ou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seja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componente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interesse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próprio</a:t>
                </a:r>
                <a:r>
                  <a:rPr lang="en-US" sz="2800" dirty="0" smtClean="0"/>
                  <a:t>)</a:t>
                </a:r>
              </a:p>
              <a:p>
                <a:pPr lvl="2"/>
                <a:endParaRPr lang="en-US" sz="2800" dirty="0"/>
              </a:p>
              <a:p>
                <a:pPr lvl="2"/>
                <a:r>
                  <a:rPr lang="en-US" sz="2800" dirty="0" smtClean="0"/>
                  <a:t>A </a:t>
                </a:r>
                <a:r>
                  <a:rPr lang="en-US" sz="2800" dirty="0" err="1" smtClean="0"/>
                  <a:t>utilidade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diminui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parcela</a:t>
                </a:r>
                <a:r>
                  <a:rPr lang="en-US" sz="2800" dirty="0" smtClean="0"/>
                  <a:t> dos </a:t>
                </a:r>
                <a:r>
                  <a:rPr lang="en-US" sz="2800" i="1" dirty="0" smtClean="0"/>
                  <a:t>payoffs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totais</a:t>
                </a:r>
                <a:r>
                  <a:rPr lang="en-US" sz="2800" dirty="0" smtClean="0"/>
                  <a:t> que o </a:t>
                </a:r>
                <a:r>
                  <a:rPr lang="en-US" sz="2800" dirty="0" err="1" smtClean="0"/>
                  <a:t>indivíduo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 smtClean="0"/>
                  <a:t>recebe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(</a:t>
                </a:r>
                <a:r>
                  <a:rPr lang="en-US" sz="2800" dirty="0" err="1" smtClean="0"/>
                  <a:t>isto</a:t>
                </a:r>
                <a:r>
                  <a:rPr lang="en-US" sz="2800" dirty="0" smtClean="0"/>
                  <a:t> é, </a:t>
                </a:r>
                <a:r>
                  <a:rPr lang="en-US" sz="2800" dirty="0" err="1" smtClean="0"/>
                  <a:t>componente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preferências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sociais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652" y="1828800"/>
                <a:ext cx="10515600" cy="5029200"/>
              </a:xfrm>
              <a:blipFill>
                <a:blip r:embed="rId2"/>
                <a:stretch>
                  <a:fillRect l="-290" t="-2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615" y="895814"/>
            <a:ext cx="9720072" cy="686993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Preferências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Bolton –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Ockenfels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(2000) </a:t>
            </a:r>
            <a:endParaRPr lang="pt-BR" sz="4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32580" y="1689652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dirty="0" smtClean="0"/>
                  <a:t>Por </a:t>
                </a:r>
                <a:r>
                  <a:rPr lang="en-US" sz="2400" dirty="0" err="1" smtClean="0"/>
                  <a:t>exemplo</a:t>
                </a:r>
                <a:r>
                  <a:rPr lang="en-US" sz="2400" dirty="0" smtClean="0"/>
                  <a:t>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457200" lvl="1" indent="0" algn="ctr">
                  <a:buNone/>
                </a:pPr>
                <a:endParaRPr lang="en-US" sz="1050" dirty="0"/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err="1" smtClean="0"/>
                  <a:t>Considerando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ba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 </a:t>
                </a:r>
                <a:r>
                  <a:rPr lang="en-US" sz="2400" dirty="0" err="1" smtClean="0"/>
                  <a:t>solucionando</a:t>
                </a:r>
                <a:r>
                  <a:rPr lang="en-US" sz="2400" dirty="0" smtClean="0"/>
                  <a:t>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tem-se a C.I.:</a:t>
                </a:r>
              </a:p>
              <a:p>
                <a:pPr marL="0" lvl="1" indent="0" algn="ctr">
                  <a:buNone/>
                </a:pPr>
                <a:endParaRPr lang="pt-BR" sz="2400" i="1" dirty="0" smtClean="0">
                  <a:latin typeface="Cambria Math" panose="02040503050406030204" pitchFamily="18" charset="0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ba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ba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lvl="1" indent="0" algn="ctr">
                  <a:buNone/>
                </a:pPr>
                <a:endParaRPr lang="en-US" sz="2400" dirty="0"/>
              </a:p>
              <a:p>
                <a:pPr marL="741363" lvl="1" indent="0">
                  <a:buNone/>
                </a:pPr>
                <a:r>
                  <a:rPr lang="en-US" sz="2400" dirty="0" err="1" smtClean="0"/>
                  <a:t>Gerando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curvas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indiferença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lineares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580" y="1689652"/>
                <a:ext cx="11008846" cy="4674207"/>
              </a:xfrm>
              <a:blipFill>
                <a:blip r:embed="rId3"/>
                <a:stretch>
                  <a:fillRect t="-1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76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75" y="86296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Preferências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Sociais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Charness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-Rabin (2002)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5912"/>
                <a:ext cx="10623997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sz="2800" dirty="0" smtClean="0"/>
                  <a:t>As </a:t>
                </a:r>
                <a:r>
                  <a:rPr lang="en-US" sz="2800" dirty="0" err="1" smtClean="0"/>
                  <a:t>preferências</a:t>
                </a:r>
                <a:r>
                  <a:rPr lang="en-US" sz="2800" dirty="0" smtClean="0"/>
                  <a:t> de Fehr e Schmidt (1999) </a:t>
                </a:r>
                <a:r>
                  <a:rPr lang="en-US" sz="2800" dirty="0" err="1" smtClean="0"/>
                  <a:t>podem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não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explicar</a:t>
                </a:r>
                <a:r>
                  <a:rPr lang="en-US" sz="2800" dirty="0" smtClean="0"/>
                  <a:t> as </a:t>
                </a:r>
                <a:r>
                  <a:rPr lang="en-US" sz="2800" dirty="0" err="1" smtClean="0"/>
                  <a:t>reações</a:t>
                </a:r>
                <a:r>
                  <a:rPr lang="en-US" sz="2800" dirty="0" smtClean="0"/>
                  <a:t> dos </a:t>
                </a:r>
                <a:r>
                  <a:rPr lang="en-US" sz="2800" dirty="0" err="1" smtClean="0"/>
                  <a:t>indivíduos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em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termos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configurações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estratégicas</a:t>
                </a:r>
                <a:r>
                  <a:rPr lang="en-US" sz="2800" dirty="0" smtClean="0"/>
                  <a:t>. </a:t>
                </a:r>
                <a:r>
                  <a:rPr lang="en-US" sz="2800" i="1" dirty="0" smtClean="0"/>
                  <a:t>Ex: </a:t>
                </a:r>
                <a:r>
                  <a:rPr lang="en-US" sz="2800" i="1" dirty="0" err="1" smtClean="0"/>
                  <a:t>inferir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sobre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certas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intenções</a:t>
                </a:r>
                <a:r>
                  <a:rPr lang="en-US" sz="2800" i="1" dirty="0" smtClean="0"/>
                  <a:t> de </a:t>
                </a:r>
                <a:r>
                  <a:rPr lang="en-US" sz="2800" i="1" dirty="0" err="1" smtClean="0"/>
                  <a:t>indivíduos</a:t>
                </a:r>
                <a:r>
                  <a:rPr lang="en-US" sz="2800" i="1" dirty="0" smtClean="0"/>
                  <a:t> que </a:t>
                </a:r>
                <a:r>
                  <a:rPr lang="en-US" sz="2800" i="1" dirty="0" err="1" smtClean="0"/>
                  <a:t>agiram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entes</a:t>
                </a:r>
                <a:r>
                  <a:rPr lang="en-US" sz="2800" i="1" dirty="0" smtClean="0"/>
                  <a:t> deles</a:t>
                </a:r>
                <a:endParaRPr lang="en-US" sz="2800" dirty="0"/>
              </a:p>
              <a:p>
                <a:pPr marL="914400" lvl="2" indent="0">
                  <a:buNone/>
                </a:pPr>
                <a:endParaRPr lang="en-US" sz="1000" dirty="0"/>
              </a:p>
              <a:p>
                <a:pPr lvl="1"/>
                <a:r>
                  <a:rPr lang="en-US" sz="1900" dirty="0" smtClean="0"/>
                  <a:t>A </a:t>
                </a:r>
                <a:r>
                  <a:rPr lang="en-US" sz="1900" dirty="0" err="1" smtClean="0"/>
                  <a:t>fim</a:t>
                </a:r>
                <a:r>
                  <a:rPr lang="en-US" sz="1900" dirty="0" smtClean="0"/>
                  <a:t> de </a:t>
                </a:r>
                <a:r>
                  <a:rPr lang="en-US" sz="1900" dirty="0" err="1" smtClean="0"/>
                  <a:t>racionalizar</a:t>
                </a:r>
                <a:r>
                  <a:rPr lang="en-US" sz="1900" dirty="0" smtClean="0"/>
                  <a:t> o </a:t>
                </a:r>
                <a:r>
                  <a:rPr lang="en-US" sz="1900" dirty="0" err="1" smtClean="0"/>
                  <a:t>comportamento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observado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em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experimentos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controlados</a:t>
                </a:r>
                <a:r>
                  <a:rPr lang="en-US" sz="1900" dirty="0" smtClean="0"/>
                  <a:t>, </a:t>
                </a:r>
                <a:r>
                  <a:rPr lang="en-US" sz="1900" dirty="0" err="1" smtClean="0"/>
                  <a:t>definiu</a:t>
                </a:r>
                <a:r>
                  <a:rPr lang="en-US" sz="1900" dirty="0" smtClean="0"/>
                  <a:t>-se </a:t>
                </a:r>
                <a:r>
                  <a:rPr lang="en-US" sz="1900" dirty="0" err="1" smtClean="0"/>
                  <a:t>como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preferências</a:t>
                </a:r>
                <a:r>
                  <a:rPr lang="en-US" sz="1900" dirty="0" smtClean="0"/>
                  <a:t>: </a:t>
                </a:r>
              </a:p>
              <a:p>
                <a:pPr marL="1150938" lvl="1" indent="0">
                  <a:buNone/>
                </a:pPr>
                <a:endParaRPr lang="pt-BR" sz="2600" i="1" dirty="0" smtClean="0">
                  <a:latin typeface="Cambria Math" panose="02040503050406030204" pitchFamily="18" charset="0"/>
                </a:endParaRPr>
              </a:p>
              <a:p>
                <a:pPr marL="1150938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𝜽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</m:func>
                    <m:r>
                      <a:rPr lang="pt-BR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𝜽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𝐦𝐚𝐱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7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741363" lvl="1" indent="0">
                  <a:buNone/>
                </a:pPr>
                <a:endParaRPr lang="en-US" dirty="0" smtClean="0"/>
              </a:p>
              <a:p>
                <a:pPr marL="741363" lvl="1" indent="0">
                  <a:buNone/>
                </a:pPr>
                <a:r>
                  <a:rPr lang="en-US" dirty="0" err="1" smtClean="0"/>
                  <a:t>Onde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parâmetro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pode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assumir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valores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−1,0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741363" lvl="1" indent="0">
                  <a:buNone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o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indivíduo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interpreta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que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agiu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mal e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portanto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aumenta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seu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parâmetro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“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inveja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”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em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ou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reduz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seu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parâmetro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“culpa”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por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en-US" sz="900" dirty="0">
                  <a:solidFill>
                    <a:srgbClr val="00206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o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indivíduo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interpreta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que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agiu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bem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isto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implica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que a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função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de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utilidade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coincide com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aquela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especificação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de </a:t>
                </a:r>
                <a:r>
                  <a:rPr lang="en-US" dirty="0">
                    <a:solidFill>
                      <a:srgbClr val="002060"/>
                    </a:solidFill>
                  </a:rPr>
                  <a:t>Fehr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e Schmidt </a:t>
                </a:r>
                <a:r>
                  <a:rPr lang="en-US" dirty="0">
                    <a:solidFill>
                      <a:srgbClr val="002060"/>
                    </a:solidFill>
                  </a:rPr>
                  <a:t>(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1999</a:t>
                </a:r>
                <a:r>
                  <a:rPr lang="en-US" dirty="0">
                    <a:solidFill>
                      <a:srgbClr val="002060"/>
                    </a:solidFill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en-US" sz="900" dirty="0">
                  <a:solidFill>
                    <a:srgbClr val="00206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b="1" dirty="0" err="1" smtClean="0">
                    <a:solidFill>
                      <a:srgbClr val="C00000"/>
                    </a:solidFill>
                  </a:rPr>
                  <a:t>Intuitivamente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quando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os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indivíduos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interpretam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que outros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agiram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mal, as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preocupações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com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inveja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(culpa)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são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enfatizadas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(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ou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atenuadas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)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5912"/>
                <a:ext cx="10623997" cy="4953000"/>
              </a:xfrm>
              <a:blipFill>
                <a:blip r:embed="rId2"/>
                <a:stretch>
                  <a:fillRect l="-115" t="-31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261" y="863511"/>
            <a:ext cx="9720072" cy="686993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Preferências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Sociais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Andreoni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e Miller (2002)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933657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dirty="0" smtClean="0"/>
                  <a:t>Uma </a:t>
                </a:r>
                <a:r>
                  <a:rPr lang="en-US" sz="2400" dirty="0" err="1" smtClean="0"/>
                  <a:t>função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utilidade</a:t>
                </a:r>
                <a:r>
                  <a:rPr lang="en-US" sz="2400" dirty="0" smtClean="0"/>
                  <a:t>  CES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741363" lvl="1" indent="0">
                  <a:buNone/>
                </a:pPr>
                <a:endParaRPr lang="en-US" sz="2400" dirty="0" smtClean="0"/>
              </a:p>
              <a:p>
                <a:pPr marL="741363" lvl="1" indent="0">
                  <a:buNone/>
                </a:pPr>
                <a:r>
                  <a:rPr lang="en-US" sz="2400" dirty="0" err="1" smtClean="0"/>
                  <a:t>Onde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 smtClean="0"/>
                  <a:t>são</a:t>
                </a:r>
                <a:r>
                  <a:rPr lang="en-US" sz="2400" dirty="0" smtClean="0"/>
                  <a:t> o </a:t>
                </a:r>
                <a:r>
                  <a:rPr lang="en-US" sz="2400" i="1" dirty="0" smtClean="0"/>
                  <a:t>payoff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monetário</a:t>
                </a:r>
                <a:r>
                  <a:rPr lang="en-US" sz="2400" dirty="0" smtClean="0"/>
                  <a:t> do </a:t>
                </a:r>
                <a:r>
                  <a:rPr lang="en-US" sz="2400" dirty="0" err="1" smtClean="0"/>
                  <a:t>indivíduo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 smtClean="0"/>
                  <a:t>ao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invés</a:t>
                </a:r>
                <a:r>
                  <a:rPr lang="en-US" sz="2400" dirty="0" smtClean="0"/>
                  <a:t> das </a:t>
                </a:r>
                <a:r>
                  <a:rPr lang="en-US" sz="2400" dirty="0" err="1" smtClean="0"/>
                  <a:t>quantidades</a:t>
                </a:r>
                <a:r>
                  <a:rPr lang="en-US" sz="2400" dirty="0" smtClean="0"/>
                  <a:t> de bens</a:t>
                </a:r>
                <a:endParaRPr lang="en-US" sz="2400" dirty="0"/>
              </a:p>
              <a:p>
                <a:pPr lvl="1"/>
                <a:r>
                  <a:rPr lang="en-US" sz="2000" dirty="0" smtClean="0"/>
                  <a:t>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é </a:t>
                </a:r>
                <a:r>
                  <a:rPr lang="en-US" sz="2000" dirty="0" err="1" smtClean="0"/>
                  <a:t>completamente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egoísta</a:t>
                </a:r>
                <a:r>
                  <a:rPr lang="en-US" sz="2000" dirty="0" smtClean="0"/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smtClean="0"/>
                  <a:t>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∈(0,1)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o </a:t>
                </a:r>
                <a:r>
                  <a:rPr lang="en-US" sz="2000" dirty="0" err="1" smtClean="0"/>
                  <a:t>parâmetro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 smtClean="0"/>
                  <a:t>mede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elasticidade</a:t>
                </a:r>
                <a:r>
                  <a:rPr lang="en-US" sz="2000" dirty="0" smtClean="0"/>
                  <a:t> de </a:t>
                </a:r>
                <a:r>
                  <a:rPr lang="en-US" sz="2000" dirty="0" err="1" smtClean="0"/>
                  <a:t>substituição</a:t>
                </a:r>
                <a:r>
                  <a:rPr lang="en-US" sz="2000" dirty="0" smtClean="0"/>
                  <a:t> entre </a:t>
                </a:r>
                <a:r>
                  <a:rPr lang="en-US" sz="2000" dirty="0" err="1" smtClean="0"/>
                  <a:t>os</a:t>
                </a:r>
                <a:r>
                  <a:rPr lang="en-US" sz="2000" dirty="0" smtClean="0"/>
                  <a:t> payoffs do </a:t>
                </a:r>
                <a:r>
                  <a:rPr lang="en-US" sz="2000" dirty="0" err="1" smtClean="0"/>
                  <a:t>indivíduo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marL="914400" lvl="2" indent="0">
                  <a:buNone/>
                </a:pPr>
                <a:endParaRPr lang="en-US" sz="1000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2600" dirty="0" smtClean="0">
                    <a:solidFill>
                      <a:srgbClr val="0070C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diminui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em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1%,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tem que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ser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acrescido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por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um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percentual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para que o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indivíduo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mantenha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seu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nível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de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utilidade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pt-BR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933657"/>
                <a:ext cx="11008846" cy="4674207"/>
              </a:xfrm>
              <a:blipFill>
                <a:blip r:embed="rId3"/>
                <a:stretch>
                  <a:fillRect l="-55" t="-1825" r="-20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78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25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Desconto hiperbólico e Quase-hiperbólico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1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Abordagem baseada na preferência </a:t>
            </a:r>
            <a:endParaRPr lang="pt-BR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117260" y="1764891"/>
                <a:ext cx="9720073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ntende-se que as preferências do tomador de decisões sejam suas “atitudes” diante de elementos de um conjunto X possível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Estas atitudes podem ser obtidas apresentando um questionário para o indivíduo: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Para um par de elementos x e y, dentro do conjunto de alternativas X, definido para quaisquer x, y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dirty="0" smtClean="0"/>
                  <a:t> X, como você compara x e y?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Eu prefiro x a y (x</a:t>
                </a:r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≻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 smtClean="0"/>
                  <a:t>y) ou eu prefiro y a x </a:t>
                </a:r>
                <a:r>
                  <a:rPr lang="pt-BR" sz="2000" dirty="0" smtClean="0"/>
                  <a:t>(y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pt-BR" sz="2000" dirty="0" smtClean="0"/>
                  <a:t> </a:t>
                </a:r>
                <a:r>
                  <a:rPr lang="pt-BR" sz="2000" dirty="0" smtClean="0"/>
                  <a:t>x) </a:t>
                </a:r>
                <a:r>
                  <a:rPr lang="pt-BR" sz="2000" dirty="0" smtClean="0"/>
                  <a:t>ou eu sou indiferente a x ou y (x ~ y)</a:t>
                </a: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260" y="1764891"/>
                <a:ext cx="9720073" cy="4023360"/>
              </a:xfrm>
              <a:blipFill>
                <a:blip r:embed="rId3"/>
                <a:stretch>
                  <a:fillRect l="-1567" t="-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749762" y="5583115"/>
            <a:ext cx="54951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Pressupõe-se que os indivíduos sejam racionais, e portanto suas preferências sejam completas e transitivas.  e reflexivas!!!</a:t>
            </a:r>
            <a:endParaRPr lang="pt-B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Introdução</a:t>
            </a:r>
            <a:endParaRPr lang="pt-BR" sz="4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154" y="1581449"/>
            <a:ext cx="11008846" cy="4674207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A </a:t>
            </a:r>
            <a:r>
              <a:rPr lang="en-US" sz="2800" dirty="0" err="1" smtClean="0"/>
              <a:t>maior</a:t>
            </a:r>
            <a:r>
              <a:rPr lang="en-US" sz="2800" dirty="0" smtClean="0"/>
              <a:t> parte dos </a:t>
            </a:r>
            <a:r>
              <a:rPr lang="en-US" sz="2800" dirty="0" err="1" smtClean="0"/>
              <a:t>indivíduos</a:t>
            </a:r>
            <a:r>
              <a:rPr lang="en-US" sz="2800" dirty="0" smtClean="0"/>
              <a:t> </a:t>
            </a:r>
            <a:r>
              <a:rPr lang="en-US" sz="2800" dirty="0" err="1" smtClean="0"/>
              <a:t>prefere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quantia</a:t>
            </a:r>
            <a:r>
              <a:rPr lang="en-US" sz="2800" dirty="0" smtClean="0"/>
              <a:t> $$ </a:t>
            </a:r>
            <a:r>
              <a:rPr lang="en-US" sz="2800" dirty="0" err="1" smtClean="0"/>
              <a:t>hoje</a:t>
            </a:r>
            <a:r>
              <a:rPr lang="en-US" sz="2800" dirty="0" smtClean="0"/>
              <a:t> do que no </a:t>
            </a:r>
            <a:r>
              <a:rPr lang="en-US" sz="2800" dirty="0" err="1" smtClean="0"/>
              <a:t>futuro</a:t>
            </a:r>
            <a:r>
              <a:rPr lang="en-US" sz="2800" dirty="0" smtClean="0"/>
              <a:t> </a:t>
            </a:r>
          </a:p>
          <a:p>
            <a:pPr lvl="1"/>
            <a:endParaRPr lang="en-US" sz="2000" dirty="0"/>
          </a:p>
          <a:p>
            <a:pPr lvl="1"/>
            <a:r>
              <a:rPr lang="en-US" sz="2800" dirty="0" smtClean="0"/>
              <a:t>Como </a:t>
            </a:r>
            <a:r>
              <a:rPr lang="en-US" sz="2800" dirty="0" err="1" smtClean="0"/>
              <a:t>resultado</a:t>
            </a:r>
            <a:r>
              <a:rPr lang="en-US" sz="2800" dirty="0" smtClean="0"/>
              <a:t>, a </a:t>
            </a:r>
            <a:r>
              <a:rPr lang="en-US" sz="2800" dirty="0" err="1" smtClean="0"/>
              <a:t>economia</a:t>
            </a:r>
            <a:r>
              <a:rPr lang="en-US" sz="2800" dirty="0" smtClean="0"/>
              <a:t> assume que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indivíduos</a:t>
            </a:r>
            <a:r>
              <a:rPr lang="en-US" sz="2800" dirty="0" smtClean="0"/>
              <a:t> </a:t>
            </a:r>
            <a:r>
              <a:rPr lang="en-US" sz="2800" dirty="0" err="1" smtClean="0"/>
              <a:t>descontam</a:t>
            </a:r>
            <a:r>
              <a:rPr lang="en-US" sz="2800" dirty="0" smtClean="0"/>
              <a:t> </a:t>
            </a:r>
            <a:r>
              <a:rPr lang="en-US" sz="2800" dirty="0" err="1" smtClean="0"/>
              <a:t>ganhos</a:t>
            </a:r>
            <a:r>
              <a:rPr lang="en-US" sz="2800" dirty="0" smtClean="0"/>
              <a:t> </a:t>
            </a:r>
            <a:r>
              <a:rPr lang="en-US" sz="2800" dirty="0" err="1" smtClean="0"/>
              <a:t>futuros</a:t>
            </a:r>
            <a:endParaRPr lang="en-US" sz="28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3 </a:t>
            </a:r>
            <a:r>
              <a:rPr lang="en-US" sz="2000" dirty="0" err="1" smtClean="0"/>
              <a:t>modelos</a:t>
            </a:r>
            <a:r>
              <a:rPr lang="en-US" sz="2000" dirty="0" smtClean="0"/>
              <a:t> </a:t>
            </a:r>
            <a:r>
              <a:rPr lang="en-US" sz="2000" dirty="0" err="1" smtClean="0"/>
              <a:t>comuns</a:t>
            </a:r>
            <a:r>
              <a:rPr lang="en-US" sz="2000" dirty="0" smtClean="0"/>
              <a:t> para </a:t>
            </a:r>
            <a:r>
              <a:rPr lang="en-US" sz="2000" dirty="0" err="1" smtClean="0"/>
              <a:t>modelar</a:t>
            </a:r>
            <a:r>
              <a:rPr lang="en-US" sz="2000" dirty="0" smtClean="0"/>
              <a:t> </a:t>
            </a:r>
            <a:r>
              <a:rPr lang="en-US" sz="2000" dirty="0" err="1" smtClean="0"/>
              <a:t>esse</a:t>
            </a:r>
            <a:r>
              <a:rPr lang="en-US" sz="2000" dirty="0" smtClean="0"/>
              <a:t> </a:t>
            </a:r>
            <a:r>
              <a:rPr lang="en-US" sz="2000" dirty="0" err="1" smtClean="0"/>
              <a:t>desconto</a:t>
            </a:r>
            <a:r>
              <a:rPr lang="en-US" sz="2000" dirty="0" smtClean="0"/>
              <a:t>:</a:t>
            </a:r>
          </a:p>
          <a:p>
            <a:pPr marL="457200" lvl="1" indent="0">
              <a:buNone/>
            </a:pPr>
            <a:endParaRPr lang="en-US" sz="2000" dirty="0"/>
          </a:p>
          <a:p>
            <a:pPr marL="914400" lvl="1" indent="-457200">
              <a:buAutoNum type="arabicParenR"/>
            </a:pPr>
            <a:r>
              <a:rPr lang="en-US" sz="2000" dirty="0" err="1" smtClean="0">
                <a:solidFill>
                  <a:srgbClr val="0070C0"/>
                </a:solidFill>
              </a:rPr>
              <a:t>Desconto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exponencial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914400" lvl="1" indent="-457200">
              <a:buAutoNum type="arabicParenR"/>
            </a:pPr>
            <a:r>
              <a:rPr lang="en-US" sz="2000" dirty="0" err="1" smtClean="0">
                <a:solidFill>
                  <a:srgbClr val="0070C0"/>
                </a:solidFill>
              </a:rPr>
              <a:t>Desconto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hiperbolico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914400" lvl="1" indent="-457200">
              <a:buAutoNum type="arabicParenR"/>
            </a:pPr>
            <a:r>
              <a:rPr lang="en-US" sz="2000" dirty="0" err="1" smtClean="0">
                <a:solidFill>
                  <a:srgbClr val="0070C0"/>
                </a:solidFill>
              </a:rPr>
              <a:t>Desconto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quase-hiperbólico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914400" lvl="1" indent="-457200">
              <a:buAutoNum type="arabicParenR"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80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33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1 – Desconto exponencial (padrão)</a:t>
            </a:r>
            <a:endParaRPr lang="pt-BR" sz="4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272209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O valor descontado de uma quantia monetária recebida no t, sendo t ≥ 1 é:</a:t>
                </a:r>
              </a:p>
              <a:p>
                <a:pPr lvl="1"/>
                <a:endParaRPr lang="pt-BR" sz="20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            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(1)</a:t>
                </a: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Em valores atuais, que são exponencialmente decrescentes no tempo, onde</a:t>
                </a:r>
              </a:p>
              <a:p>
                <a:pPr marL="457200" lvl="1" indent="0">
                  <a:buNone/>
                </a:pP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0 ≤ </a:t>
                </a:r>
                <a:r>
                  <a:rPr lang="pt-BR" sz="2000" dirty="0">
                    <a:solidFill>
                      <a:schemeClr val="tx2">
                        <a:lumMod val="75000"/>
                      </a:schemeClr>
                    </a:solidFill>
                  </a:rPr>
                  <a:t>r ≤ 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r>
                  <a:rPr lang="pt-BR" sz="20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e denota a taxa de juros.</a:t>
                </a:r>
              </a:p>
              <a:p>
                <a:pPr marL="457200" lvl="1" indent="0">
                  <a:buNone/>
                </a:pPr>
                <a:endParaRPr lang="pt-BR" sz="2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pt-BR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Se permitir um período contínuo, é possível encontrar uma taxa de desconto subjetiva para a quantia, que mede como (1) varia ao longo do tempo em relação a seu valor inicial, ou seja:</a:t>
                </a:r>
              </a:p>
              <a:p>
                <a:pPr marL="457200" lvl="1" indent="0">
                  <a:buNone/>
                </a:pPr>
                <a:endParaRPr lang="pt-BR" sz="2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(1+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⁡(1+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⁡(1+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pt-BR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272209"/>
                <a:ext cx="11008846" cy="4674207"/>
              </a:xfrm>
              <a:blipFill rotWithShape="0">
                <a:blip r:embed="rId3"/>
                <a:stretch>
                  <a:fillRect t="-14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81</a:t>
            </a:fld>
            <a:endParaRPr lang="en-US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588100" y="1541111"/>
            <a:ext cx="2312199" cy="397031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 smtClean="0"/>
              <a:t>Este resultado é constante em t quando o indivíduo realiza sua comparação;</a:t>
            </a:r>
          </a:p>
          <a:p>
            <a:r>
              <a:rPr lang="pt-BR" dirty="0" smtClean="0"/>
              <a:t>Ou seja: o desconto exponencial assume que a comparação dos ganhos de i entre o período 0 e k coincide com os ganhos entre t e </a:t>
            </a:r>
            <a:r>
              <a:rPr lang="pt-BR" dirty="0" err="1" smtClean="0"/>
              <a:t>t+k</a:t>
            </a:r>
            <a:r>
              <a:rPr lang="pt-BR" dirty="0" smtClean="0"/>
              <a:t>, já que o tempo transcorrido nas duas situações é k.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261" y="898178"/>
            <a:ext cx="9720072" cy="686993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PROBLEMA COM O MÉTODO TRADICIONAL </a:t>
            </a:r>
            <a:endParaRPr lang="pt-BR" sz="3600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154" y="2183793"/>
            <a:ext cx="11008846" cy="467420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AS PREFERÊNCIAS AO SE CONSIDERAR O DESCONTO EXPONENCIAL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são inconsistentes em relação ao tempo.</a:t>
            </a:r>
          </a:p>
          <a:p>
            <a:pPr lvl="1"/>
            <a:endParaRPr lang="pt-BR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Indivíduos que adotam este método fazem um grande desconto dos ganhos do período futuro</a:t>
            </a:r>
          </a:p>
          <a:p>
            <a:pPr lvl="1"/>
            <a:endParaRPr lang="pt-BR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Para resolver este problema, os descontos hiperbólico e quase-hiperbólico assumem que os indivíduos não usam o desconto exponencial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82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62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553933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2 - Desconto Hiperbólico</a:t>
            </a:r>
            <a:endParaRPr lang="pt-B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69388" y="1879496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Neste caso, os indivíduos usam a seguinte forma para descontar um ganho futuro, recebido no período 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𝑟𝑡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onde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pt-BR" sz="2400" b="0" dirty="0" smtClean="0">
                  <a:ea typeface="Cambria Math"/>
                </a:endParaRPr>
              </a:p>
              <a:p>
                <a:r>
                  <a:rPr lang="en-US" sz="2400" dirty="0" err="1" smtClean="0"/>
                  <a:t>Neste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caso</a:t>
                </a:r>
                <a:r>
                  <a:rPr lang="en-US" sz="2400" dirty="0" smtClean="0"/>
                  <a:t>, a taxa de </a:t>
                </a:r>
                <a:r>
                  <a:rPr lang="en-US" sz="2400" dirty="0" err="1" smtClean="0"/>
                  <a:t>desconto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subjetivo</a:t>
                </a:r>
                <a:r>
                  <a:rPr lang="en-US" sz="2400" dirty="0" smtClean="0"/>
                  <a:t> é: 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  <a:ea typeface="Cambria Math"/>
                      </a:rPr>
                      <m:t>  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(1+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𝑟𝑡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𝑟𝑡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 err="1" smtClean="0"/>
                  <a:t>Esta</a:t>
                </a:r>
                <a:r>
                  <a:rPr lang="en-US" sz="2400" dirty="0" smtClean="0"/>
                  <a:t> forma é </a:t>
                </a:r>
                <a:r>
                  <a:rPr lang="en-US" sz="2400" dirty="0" err="1" smtClean="0"/>
                  <a:t>decrescente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t. </a:t>
                </a:r>
                <a:r>
                  <a:rPr lang="en-US" sz="2400" dirty="0" err="1" smtClean="0"/>
                  <a:t>Em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várias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aplicações</a:t>
                </a:r>
                <a:r>
                  <a:rPr lang="en-US" sz="2400" dirty="0" smtClean="0"/>
                  <a:t> assume-se que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e a taxa de </a:t>
                </a:r>
                <a:r>
                  <a:rPr lang="en-US" sz="2400" dirty="0" err="1" smtClean="0"/>
                  <a:t>desconto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passa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ser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  <a:ea typeface="Cambria Math"/>
                      </a:rPr>
                      <m:t>   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(1+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𝑟𝑡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388" y="1879496"/>
                <a:ext cx="10515600" cy="4351338"/>
              </a:xfrm>
              <a:blipFill>
                <a:blip r:embed="rId3"/>
                <a:stretch>
                  <a:fillRect l="-1333" t="-1961" r="-18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/>
                </a:solidFill>
              </a:rPr>
              <a:t>Comparando a taxa de desconto padrão (exponencial) e a hiperbólica</a:t>
            </a:r>
            <a:endParaRPr lang="pt-BR" sz="4000" b="1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2188534"/>
            <a:ext cx="6800000" cy="34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963465" y="1582340"/>
            <a:ext cx="2724952" cy="489364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Indivíduos</a:t>
            </a:r>
            <a:r>
              <a:rPr lang="en-US" sz="2400" dirty="0" smtClean="0">
                <a:latin typeface="+mj-lt"/>
              </a:rPr>
              <a:t> com taxa de </a:t>
            </a:r>
            <a:r>
              <a:rPr lang="en-US" sz="2400" dirty="0" err="1" smtClean="0">
                <a:latin typeface="+mj-lt"/>
              </a:rPr>
              <a:t>desconto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hiperbólica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exibem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viés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presente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relação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desconto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exponencial</a:t>
            </a: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Eles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descontam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muito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os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ganhos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no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futuro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próximo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mas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Eles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não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descontam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significativamente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dois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ganhos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que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estão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distantes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embora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entre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si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estejam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próximos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3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250" y="191072"/>
            <a:ext cx="9720072" cy="1499616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3 – Desconto quase hiperbólico</a:t>
            </a:r>
            <a:endParaRPr lang="pt-B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t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discreto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;</a:t>
                </a:r>
              </a:p>
              <a:p>
                <a:endParaRPr lang="en-US" sz="2400" dirty="0" smtClean="0">
                  <a:sym typeface="Wingdings" panose="05000000000000000000" pitchFamily="2" charset="2"/>
                </a:endParaRPr>
              </a:p>
              <a:p>
                <a:r>
                  <a:rPr lang="en-US" sz="2400" dirty="0" err="1" smtClean="0">
                    <a:sym typeface="Wingdings" panose="05000000000000000000" pitchFamily="2" charset="2"/>
                  </a:rPr>
                  <a:t>Indivíduo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desconta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ganhos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futuros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por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Para </a:t>
                </a:r>
                <a:r>
                  <a:rPr lang="en-US" sz="2400" dirty="0" err="1" smtClean="0"/>
                  <a:t>todo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e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par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metro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  <m:r>
                      <a:rPr lang="en-US" sz="2400" i="1">
                        <a:latin typeface="Cambria Math"/>
                      </a:rPr>
                      <m:t>≤1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 err="1" smtClean="0"/>
                  <a:t>Quando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 smtClean="0"/>
                  <a:t>este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tipo</a:t>
                </a:r>
                <a:r>
                  <a:rPr lang="en-US" sz="2000" dirty="0" smtClean="0"/>
                  <a:t> de </a:t>
                </a:r>
                <a:r>
                  <a:rPr lang="en-US" sz="2000" dirty="0" err="1" smtClean="0"/>
                  <a:t>desconto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equivale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desconto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exponencial</a:t>
                </a:r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A Taxa de </a:t>
                </a:r>
                <a:r>
                  <a:rPr lang="en-US" sz="2000" dirty="0" err="1" smtClean="0"/>
                  <a:t>desconto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subjetiva</a:t>
                </a:r>
                <a:r>
                  <a:rPr lang="en-US" sz="2000" dirty="0" smtClean="0"/>
                  <a:t> é dada </a:t>
                </a:r>
                <a:r>
                  <a:rPr lang="en-US" sz="2000" dirty="0" err="1" smtClean="0"/>
                  <a:t>por</a:t>
                </a:r>
                <a:r>
                  <a:rPr lang="en-US" sz="2000" dirty="0" smtClean="0"/>
                  <a:t>: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Esta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taxa é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constante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ao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longo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do tempo, mas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ainda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permite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que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haja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um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viés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do </a:t>
                </a:r>
                <a:r>
                  <a:rPr lang="en-US" sz="2000" b="1" dirty="0" err="1" smtClean="0">
                    <a:solidFill>
                      <a:srgbClr val="0070C0"/>
                    </a:solidFill>
                  </a:rPr>
                  <a:t>presente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. </a:t>
                </a:r>
                <a:endParaRPr lang="pt-B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464" t="-2801" r="-348" b="-2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2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197" y="802188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Desconto quase hiperbólico</a:t>
            </a:r>
            <a:endParaRPr lang="pt-BR" sz="4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02154" y="1642839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000" dirty="0" smtClean="0"/>
                  <a:t>Considere que um </a:t>
                </a:r>
                <a:r>
                  <a:rPr lang="en-US" sz="2000" dirty="0" err="1" smtClean="0"/>
                  <a:t>indivíduo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está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tomando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uma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decisão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hoje</a:t>
                </a:r>
                <a:r>
                  <a:rPr lang="en-US" sz="2000" dirty="0" smtClean="0"/>
                  <a:t> se </a:t>
                </a:r>
                <a:r>
                  <a:rPr lang="en-US" sz="2000" dirty="0" err="1" smtClean="0"/>
                  <a:t>investe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ou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não</a:t>
                </a:r>
                <a:r>
                  <a:rPr lang="en-US" sz="2000" dirty="0" smtClean="0"/>
                  <a:t>. O </a:t>
                </a:r>
                <a:r>
                  <a:rPr lang="en-US" sz="2000" dirty="0" err="1" smtClean="0"/>
                  <a:t>indivíduo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incorrerá</a:t>
                </a:r>
                <a:r>
                  <a:rPr lang="en-US" sz="2000" dirty="0" smtClean="0"/>
                  <a:t> no </a:t>
                </a:r>
                <a:r>
                  <a:rPr lang="en-US" sz="2000" dirty="0" err="1" smtClean="0"/>
                  <a:t>custo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no </a:t>
                </a:r>
                <a:r>
                  <a:rPr lang="en-US" sz="2000" dirty="0" err="1" smtClean="0"/>
                  <a:t>período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e </a:t>
                </a:r>
                <a:r>
                  <a:rPr lang="en-US" sz="2000" dirty="0" err="1" smtClean="0"/>
                  <a:t>obtém</a:t>
                </a:r>
                <a:r>
                  <a:rPr lang="en-US" sz="2000" dirty="0" smtClean="0"/>
                  <a:t> um </a:t>
                </a:r>
                <a:r>
                  <a:rPr lang="en-US" sz="2000" dirty="0" err="1" smtClean="0"/>
                  <a:t>benefício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com </a:t>
                </a:r>
                <a:r>
                  <a:rPr lang="en-US" sz="2000" dirty="0" err="1" smtClean="0"/>
                  <a:t>certeza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 smtClean="0"/>
                  <a:t>períodos</a:t>
                </a:r>
                <a:r>
                  <a:rPr lang="en-US" sz="2000" dirty="0" smtClean="0"/>
                  <a:t> no future (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lvl="1"/>
                <a:endParaRPr lang="en-US" sz="2000" dirty="0"/>
              </a:p>
              <a:p>
                <a:pPr marL="735013" lvl="3" indent="-276225"/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Pelo</a:t>
                </a:r>
                <a:r>
                  <a:rPr lang="en-US" sz="2000" b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desconto</a:t>
                </a:r>
                <a:r>
                  <a:rPr lang="en-US" sz="2000" b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exponencial</a:t>
                </a:r>
                <a:r>
                  <a:rPr lang="en-US" sz="2000" dirty="0" smtClean="0"/>
                  <a:t>, o </a:t>
                </a:r>
                <a:r>
                  <a:rPr lang="en-US" sz="2000" dirty="0" err="1" smtClean="0"/>
                  <a:t>indivíduo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investiria</a:t>
                </a:r>
                <a:r>
                  <a:rPr lang="en-US" sz="2000" dirty="0" smtClean="0"/>
                  <a:t> se: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𝒄</m:t>
                    </m:r>
                    <m:r>
                      <a:rPr lang="en-US" sz="2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2000" b="1" dirty="0"/>
                  <a:t>  </a:t>
                </a:r>
                <a:r>
                  <a:rPr lang="en-US" sz="2000" b="1" dirty="0" smtClean="0"/>
                  <a:t>ou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𝒄</m:t>
                    </m:r>
                    <m:r>
                      <a:rPr lang="en-US" sz="2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𝒃</m:t>
                    </m:r>
                  </m:oMath>
                </a14:m>
                <a:endParaRPr lang="en-US" sz="2000" b="1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735013" lvl="3" indent="-277813"/>
                <a:r>
                  <a:rPr lang="en-US" sz="2000" dirty="0" smtClean="0"/>
                  <a:t>Se </a:t>
                </a:r>
                <a:r>
                  <a:rPr lang="en-US" sz="2000" dirty="0" err="1" smtClean="0"/>
                  <a:t>ele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pudesse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rever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seu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investimento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quando</a:t>
                </a:r>
                <a:r>
                  <a:rPr lang="en-US" sz="2000" dirty="0" smtClean="0"/>
                  <a:t> o </a:t>
                </a:r>
                <a:r>
                  <a:rPr lang="en-US" sz="2000" dirty="0" err="1" smtClean="0"/>
                  <a:t>período</a:t>
                </a:r>
                <a:r>
                  <a:rPr lang="en-US" sz="2000" dirty="0" smtClean="0"/>
                  <a:t> t </a:t>
                </a:r>
                <a:r>
                  <a:rPr lang="en-US" sz="2000" dirty="0" err="1" smtClean="0"/>
                  <a:t>chegar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vai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manter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sua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decisão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se </a:t>
                </a:r>
                <a:r>
                  <a:rPr lang="pt-BR" sz="2000" dirty="0" smtClean="0"/>
                  <a:t>a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situa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𝑏</m:t>
                    </m:r>
                  </m:oMath>
                </a14:m>
                <a:endParaRPr lang="pt-BR" sz="2000" dirty="0" smtClean="0"/>
              </a:p>
              <a:p>
                <a:pPr lvl="1"/>
                <a:r>
                  <a:rPr lang="en-US" sz="2000" b="1" u="sng" dirty="0" smtClean="0">
                    <a:solidFill>
                      <a:srgbClr val="0070C0"/>
                    </a:solidFill>
                  </a:rPr>
                  <a:t>Se o </a:t>
                </a:r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desconto</a:t>
                </a:r>
                <a:r>
                  <a:rPr lang="en-US" sz="2000" b="1" u="sng" dirty="0" smtClean="0">
                    <a:solidFill>
                      <a:srgbClr val="0070C0"/>
                    </a:solidFill>
                  </a:rPr>
                  <a:t> for </a:t>
                </a:r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quase</a:t>
                </a:r>
                <a:r>
                  <a:rPr lang="en-US" sz="2000" b="1" u="sng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000" b="1" u="sng" dirty="0" err="1" smtClean="0">
                    <a:solidFill>
                      <a:srgbClr val="0070C0"/>
                    </a:solidFill>
                  </a:rPr>
                  <a:t>hiperbólico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investiria</a:t>
                </a:r>
                <a:r>
                  <a:rPr lang="en-US" dirty="0" smtClean="0"/>
                  <a:t> se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ou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marL="741363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err="1" smtClean="0"/>
                  <a:t>Novamente</a:t>
                </a:r>
                <a:r>
                  <a:rPr lang="en-US" dirty="0" smtClean="0"/>
                  <a:t>, se </a:t>
                </a:r>
                <a:r>
                  <a:rPr lang="en-US" dirty="0" err="1" smtClean="0"/>
                  <a:t>este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indivíduo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tiver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oportunidade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reconsiderar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investimento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quando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estiver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t, </a:t>
                </a:r>
                <a:r>
                  <a:rPr lang="en-US" dirty="0" err="1" smtClean="0"/>
                  <a:t>ele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investirá</a:t>
                </a:r>
                <a:r>
                  <a:rPr lang="en-US" dirty="0" smtClean="0"/>
                  <a:t> se:</a:t>
                </a:r>
                <a:endParaRPr lang="en-US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741363" lvl="1" indent="0">
                  <a:buNone/>
                </a:pPr>
                <a:r>
                  <a:rPr lang="en-US" dirty="0" smtClean="0"/>
                  <a:t>Que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é </a:t>
                </a:r>
                <a:r>
                  <a:rPr lang="en-US" dirty="0" err="1" smtClean="0"/>
                  <a:t>consistente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sua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regra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decisão</a:t>
                </a:r>
                <a:r>
                  <a:rPr lang="en-US" dirty="0" smtClean="0"/>
                  <a:t> t </a:t>
                </a:r>
                <a:r>
                  <a:rPr lang="en-US" dirty="0" err="1" smtClean="0"/>
                  <a:t>períodos</a:t>
                </a:r>
                <a:r>
                  <a:rPr lang="en-US" dirty="0" smtClean="0"/>
                  <a:t> antes. </a:t>
                </a:r>
              </a:p>
              <a:p>
                <a:pPr marL="741363" lvl="1" indent="0">
                  <a:buNone/>
                </a:pPr>
                <a:r>
                  <a:rPr lang="en-US" b="1" dirty="0" err="1" smtClean="0">
                    <a:solidFill>
                      <a:srgbClr val="0070C0"/>
                    </a:solidFill>
                  </a:rPr>
                  <a:t>Assim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: a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reversão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da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preferência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ocorre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se: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marL="741363" lvl="1" indent="0">
                  <a:buNone/>
                </a:pPr>
                <a:endParaRPr lang="en-US" dirty="0"/>
              </a:p>
              <a:p>
                <a:pPr marL="735013" lvl="3" indent="-277813"/>
                <a:endParaRPr lang="en-US" sz="2000" dirty="0"/>
              </a:p>
              <a:p>
                <a:pPr marL="687388" lvl="3"/>
                <a:endParaRPr lang="en-US" sz="2000" dirty="0"/>
              </a:p>
              <a:p>
                <a:pPr marL="914400" lvl="1" indent="-457200">
                  <a:buAutoNum type="arabicParenR"/>
                </a:pP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54" y="1642839"/>
                <a:ext cx="11008846" cy="4674207"/>
              </a:xfrm>
              <a:blipFill>
                <a:blip r:embed="rId3"/>
                <a:stretch>
                  <a:fillRect t="-13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86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91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</a:rPr>
              <a:t>exercícios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Fazer </a:t>
            </a:r>
            <a:r>
              <a:rPr lang="pt-BR" sz="2800" b="1" dirty="0"/>
              <a:t>os seguintes exercícios do </a:t>
            </a:r>
            <a:r>
              <a:rPr lang="pt-BR" sz="2800" b="1" dirty="0">
                <a:solidFill>
                  <a:srgbClr val="FF0000"/>
                </a:solidFill>
              </a:rPr>
              <a:t>capítulo 1 (</a:t>
            </a:r>
            <a:r>
              <a:rPr lang="pt-BR" sz="2800" b="1" dirty="0" err="1">
                <a:solidFill>
                  <a:srgbClr val="FF0000"/>
                </a:solidFill>
              </a:rPr>
              <a:t>Munoz</a:t>
            </a:r>
            <a:r>
              <a:rPr lang="pt-BR" sz="2800" b="1" dirty="0">
                <a:solidFill>
                  <a:srgbClr val="FF0000"/>
                </a:solidFill>
              </a:rPr>
              <a:t>-Garcia) </a:t>
            </a:r>
            <a:r>
              <a:rPr lang="pt-BR" sz="2800" b="1" dirty="0"/>
              <a:t>para discussão em sala de aula:</a:t>
            </a:r>
          </a:p>
          <a:p>
            <a:r>
              <a:rPr lang="pt-BR" sz="2800" dirty="0"/>
              <a:t>1a; 4, 5, 7, 10, 11,14, 15,16</a:t>
            </a:r>
          </a:p>
          <a:p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Abordagem </a:t>
            </a:r>
            <a:r>
              <a:rPr lang="pt-BR" sz="4800" dirty="0">
                <a:solidFill>
                  <a:schemeClr val="accent2"/>
                </a:solidFill>
              </a:rPr>
              <a:t>baseada na </a:t>
            </a:r>
            <a:r>
              <a:rPr lang="pt-BR" sz="4800" dirty="0" smtClean="0">
                <a:solidFill>
                  <a:schemeClr val="accent2"/>
                </a:solidFill>
              </a:rPr>
              <a:t>preferência: </a:t>
            </a:r>
            <a:r>
              <a:rPr lang="pt-BR" sz="3600" dirty="0" err="1" smtClean="0">
                <a:solidFill>
                  <a:schemeClr val="accent2"/>
                </a:solidFill>
              </a:rPr>
              <a:t>cOmpletude</a:t>
            </a:r>
            <a:endParaRPr lang="pt-BR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29160" y="2099580"/>
                <a:ext cx="9720073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O indivíduo tem que escolher uma das três opções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 smtClean="0"/>
                  <a:t>Isto pressupõe que suas preferências sejam completas (preferências estritas):</a:t>
                </a:r>
              </a:p>
              <a:p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Axioma da Completude (em preferências estritas): </a:t>
                </a:r>
                <a:r>
                  <a:rPr lang="pt-BR" sz="28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uma relação de preferência é completa se, para quaisquer duas alternativas, x e y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t-BR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X, ou: </a:t>
                </a:r>
                <a:r>
                  <a:rPr lang="pt-BR" sz="28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x é preferido a y; ou y é preferido a x; ou x é indiferente a y.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/>
                  <a:t> </a:t>
                </a:r>
                <a:r>
                  <a:rPr lang="pt-BR" sz="2800" dirty="0" smtClean="0"/>
                  <a:t>Este axioma sugere que o </a:t>
                </a:r>
                <a:r>
                  <a:rPr lang="pt-BR" sz="2800" dirty="0"/>
                  <a:t>indivíduo </a:t>
                </a:r>
                <a:r>
                  <a:rPr lang="pt-BR" sz="2800" dirty="0" smtClean="0"/>
                  <a:t>é capaz de comparar quaisquer pares de alternativas apresentados.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t-BR" sz="2800" dirty="0"/>
                  <a:t> </a:t>
                </a:r>
                <a:r>
                  <a:rPr lang="pt-BR" sz="2800" dirty="0" smtClean="0"/>
                  <a:t>Pressuposição forte: por quê?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pt-BR" sz="2000" dirty="0" smtClean="0">
                    <a:solidFill>
                      <a:srgbClr val="C00000"/>
                    </a:solidFill>
                  </a:rPr>
                  <a:t>Bens desconhecidos, bens nunca consumidos</a:t>
                </a:r>
                <a:endParaRPr lang="pt-B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160" y="2099580"/>
                <a:ext cx="9720073" cy="4023360"/>
              </a:xfrm>
              <a:blipFill>
                <a:blip r:embed="rId3"/>
                <a:stretch>
                  <a:fillRect l="-1443" t="-3182" r="-2070" b="-6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882</TotalTime>
  <Words>9158</Words>
  <Application>Microsoft Office PowerPoint</Application>
  <PresentationFormat>Widescreen</PresentationFormat>
  <Paragraphs>746</Paragraphs>
  <Slides>87</Slides>
  <Notes>59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87</vt:i4>
      </vt:variant>
    </vt:vector>
  </HeadingPairs>
  <TitlesOfParts>
    <vt:vector size="99" baseType="lpstr">
      <vt:lpstr>Bahnschrift Condensed</vt:lpstr>
      <vt:lpstr>Calibri</vt:lpstr>
      <vt:lpstr>Cambria Math</vt:lpstr>
      <vt:lpstr>Corbel</vt:lpstr>
      <vt:lpstr>Times New Roman</vt:lpstr>
      <vt:lpstr>Tw Cen MT</vt:lpstr>
      <vt:lpstr>Tw Cen MT Condensed</vt:lpstr>
      <vt:lpstr>Wingdings</vt:lpstr>
      <vt:lpstr>Wingdings 3</vt:lpstr>
      <vt:lpstr>Integral</vt:lpstr>
      <vt:lpstr>Visio.Drawing.15</vt:lpstr>
      <vt:lpstr>Visio.Drawing.11</vt:lpstr>
      <vt:lpstr>Preferências e utilidade</vt:lpstr>
      <vt:lpstr>Referência</vt:lpstr>
      <vt:lpstr>Roteiro de discussão</vt:lpstr>
      <vt:lpstr>1 - Preferência e escolha:  A abordagem baseada em preferência</vt:lpstr>
      <vt:lpstr>AboRdagem baseada na preferência</vt:lpstr>
      <vt:lpstr>AboRdagem baseada na escolha</vt:lpstr>
      <vt:lpstr>Questão para discussão: </vt:lpstr>
      <vt:lpstr>Abordagem baseada na preferência </vt:lpstr>
      <vt:lpstr>Abordagem baseada na preferência: cOmpletude</vt:lpstr>
      <vt:lpstr>Preferências fracas</vt:lpstr>
      <vt:lpstr>Reflexividade </vt:lpstr>
      <vt:lpstr>Relação de preferência racional</vt:lpstr>
      <vt:lpstr>exemplos</vt:lpstr>
      <vt:lpstr>2 – função de utilidade</vt:lpstr>
      <vt:lpstr>3 - Desejabilidade</vt:lpstr>
      <vt:lpstr>Monotonicidade forte</vt:lpstr>
      <vt:lpstr>Apresentação do PowerPoint</vt:lpstr>
      <vt:lpstr>exemplos</vt:lpstr>
      <vt:lpstr>Questão: </vt:lpstr>
      <vt:lpstr>Não saciedade (ns)</vt:lpstr>
      <vt:lpstr>NÃO SACIEDADE LOCAL (LNS)</vt:lpstr>
      <vt:lpstr>Questão: POR QUE A NÃO SACIEDADE É UMA MEDIDA LIMITADA PARA DEFINIR A DESEJABILIDADE? </vt:lpstr>
      <vt:lpstr>4 – MAPAS DE INDIFERENÇA E LIMITES SUPERIOR E INFERIOR</vt:lpstr>
      <vt:lpstr>MAPAS DE INDIFERENÇA</vt:lpstr>
      <vt:lpstr>Motonicidade forte e mapa de indiferença</vt:lpstr>
      <vt:lpstr>Conjuntos de indiferença </vt:lpstr>
      <vt:lpstr>5 – CONVEXIDADE DAS PREFERÊNCIAS</vt:lpstr>
      <vt:lpstr>CONVEXIDADE DAS PREFERÊNCIAS – Definição 2</vt:lpstr>
      <vt:lpstr> convexidade estrita</vt:lpstr>
      <vt:lpstr>CONVEXIDADE DAS PREFERÊNCIAS</vt:lpstr>
      <vt:lpstr>PREFERÊNCIA ConvexA MAS NÃO ESTRITAMENTE CONVEXA</vt:lpstr>
      <vt:lpstr>6 – interpretação da convexidade</vt:lpstr>
      <vt:lpstr>Taxa marginal de substituição</vt:lpstr>
      <vt:lpstr>7 – quase-concavidade</vt:lpstr>
      <vt:lpstr>Quase concavidade – 2ª. Forma de apresentação</vt:lpstr>
      <vt:lpstr>Quase concavidade estrita</vt:lpstr>
      <vt:lpstr>Questões: </vt:lpstr>
      <vt:lpstr>Quase -concavidade</vt:lpstr>
      <vt:lpstr>Quase - convavidade</vt:lpstr>
      <vt:lpstr>Concavidade e quase concavidade</vt:lpstr>
      <vt:lpstr>DIFERENCIANDO AS PROPRIEDADES</vt:lpstr>
      <vt:lpstr>7 – quase-concavidade</vt:lpstr>
      <vt:lpstr>8 – funções utilidade comuns na economia</vt:lpstr>
      <vt:lpstr>TMS decrescente</vt:lpstr>
      <vt:lpstr>TMS – PARA PREFERÊNCIAS COBB-DOUGLAS</vt:lpstr>
      <vt:lpstr>Funções de preferência para bens Substitutos perfeitos </vt:lpstr>
      <vt:lpstr>Bens substitutos perfeitos</vt:lpstr>
      <vt:lpstr>Preferências: bens complementares</vt:lpstr>
      <vt:lpstr>PREFERÊNCIAS DADAS POR FUNÇÕES CES (CONSTANT ELASTICITY SUBSTITUTION)</vt:lpstr>
      <vt:lpstr>Casos específicos</vt:lpstr>
      <vt:lpstr>FUNÇÕES DE PREFERÊNCIA CES</vt:lpstr>
      <vt:lpstr>REPRESENTAÇÃO SIMPLIFICADA DA FUNÇÃO DE UTILIDADE CES:</vt:lpstr>
      <vt:lpstr>FUNÇÃO DE UTILIDADE QUASE LINEAR</vt:lpstr>
      <vt:lpstr>Funções quase lineares: TMS</vt:lpstr>
      <vt:lpstr>9 – PROPRIEDADES DAS RELAÇÕES DE PREFERÊNCIA</vt:lpstr>
      <vt:lpstr>9 – propriedades das relações de preferência</vt:lpstr>
      <vt:lpstr>Propriedades das funções homogêneas</vt:lpstr>
      <vt:lpstr>A derivada de 1ª ordem de uma função u(.) que é homogênea de grau k  é homogênea de grau k-1</vt:lpstr>
      <vt:lpstr>2.As Curvas de Indiferença de uma função utilidade homogênea são expansões radiais umas das outras</vt:lpstr>
      <vt:lpstr>3. A TMS de uma função homogênea é constante para todos os pontos ao longo de cada raio que parte da origem</vt:lpstr>
      <vt:lpstr>PROPRIEDADES DAS FUNÇÕES UTILIDADE</vt:lpstr>
      <vt:lpstr>figura</vt:lpstr>
      <vt:lpstr>Relação entre homogeneidade e homoteticicade</vt:lpstr>
      <vt:lpstr>PROVA </vt:lpstr>
      <vt:lpstr>Funções homogêneas que satisfazem a homoteticidade:</vt:lpstr>
      <vt:lpstr>10 - Preferências contínuas</vt:lpstr>
      <vt:lpstr>Intuitivamente:</vt:lpstr>
      <vt:lpstr>Continuidade das preferências</vt:lpstr>
      <vt:lpstr>12 – economia comportamental: 2 funções de utilidade</vt:lpstr>
      <vt:lpstr>Preferências sociais na Função de Utilidade </vt:lpstr>
      <vt:lpstr>Preferências sociais X preferências individuais</vt:lpstr>
      <vt:lpstr>Preferências sociais - Fehr e Schmidt (1999)</vt:lpstr>
      <vt:lpstr>Preferências sociais (Fehr e Schmidt, 1999)</vt:lpstr>
      <vt:lpstr>Preferências Sociais</vt:lpstr>
      <vt:lpstr>Preferências Sociais: Bolton –Ockenfels (2000) </vt:lpstr>
      <vt:lpstr>Preferências Bolton –Ockenfels (2000) </vt:lpstr>
      <vt:lpstr>Preferências Sociais: Charness-Rabin (2002)</vt:lpstr>
      <vt:lpstr>Preferências Sociais: Andreoni e Miller (2002)</vt:lpstr>
      <vt:lpstr>Desconto hiperbólico e Quase-hiperbólico</vt:lpstr>
      <vt:lpstr>Introdução</vt:lpstr>
      <vt:lpstr>1 – Desconto exponencial (padrão)</vt:lpstr>
      <vt:lpstr>PROBLEMA COM O MÉTODO TRADICIONAL </vt:lpstr>
      <vt:lpstr>2 - Desconto Hiperbólico</vt:lpstr>
      <vt:lpstr>Comparando a taxa de desconto padrão (exponencial) e a hiperbólica</vt:lpstr>
      <vt:lpstr>3 – Desconto quase hiperbólico</vt:lpstr>
      <vt:lpstr>Desconto quase hiperbólico</vt:lpstr>
      <vt:lpstr>exercícios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Les5701 – teoria microeconômica ii</dc:title>
  <dc:creator>USP</dc:creator>
  <cp:lastModifiedBy>Silvia Helena Galvão de Miranda</cp:lastModifiedBy>
  <cp:revision>60</cp:revision>
  <dcterms:created xsi:type="dcterms:W3CDTF">2019-07-22T13:30:17Z</dcterms:created>
  <dcterms:modified xsi:type="dcterms:W3CDTF">2023-08-18T10:20:53Z</dcterms:modified>
</cp:coreProperties>
</file>