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31"/>
  </p:notesMasterIdLst>
  <p:sldIdLst>
    <p:sldId id="28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3" r:id="rId15"/>
    <p:sldId id="290" r:id="rId16"/>
    <p:sldId id="291" r:id="rId17"/>
    <p:sldId id="292" r:id="rId18"/>
    <p:sldId id="276" r:id="rId19"/>
    <p:sldId id="270" r:id="rId20"/>
    <p:sldId id="274" r:id="rId21"/>
    <p:sldId id="275" r:id="rId22"/>
    <p:sldId id="280" r:id="rId23"/>
    <p:sldId id="282" r:id="rId24"/>
    <p:sldId id="284" r:id="rId25"/>
    <p:sldId id="285" r:id="rId26"/>
    <p:sldId id="287" r:id="rId27"/>
    <p:sldId id="288" r:id="rId28"/>
    <p:sldId id="289" r:id="rId29"/>
    <p:sldId id="29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7F82FB-4623-4A9F-A4BA-8948F0AAE8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567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E43B8-911D-4120-B564-B3B9B204FC27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394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53DA7-0708-47BD-B2E1-BEA8381B031B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7260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77085-44D6-4D6D-9625-466DD9AF35DF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979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6F82C-2718-4CA5-A5C8-41BB78038301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381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900AB-5B64-46E5-B294-4909352E9E4E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416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2D9A6-527E-4757-AE6E-75A9F34C845E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855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4CB58-98E2-4515-9241-D8AB67489CFF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2659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297C3-2342-4D81-95FF-FC15D43EE0C7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746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417C8A-D5D4-445F-A688-A63AB7C2DCA2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473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96123-1295-47DB-AD22-2B1E20DECFA6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669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78CA7D-D732-4327-B226-7940FC542CD1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19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B7F52-5DB9-4163-B2EF-1C429A5899B0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5818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22EE4A-6B0A-434A-9DA7-58AFDF45ADA6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348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14128-5C16-4381-8F21-D259AB2CAFBD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16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35FC4-42C9-4CA6-83A8-4D4D39D54158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557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1EC36-809C-4C73-B967-02AC27F62164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420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3B4F7-2B98-4963-8CF2-A82634EA6661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761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ACFB6-48BB-4038-A7CE-54793998DDAC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08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EB4B6-9E41-4D83-B0D6-A64E0E7BB9C2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737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D262B8-D286-4CE1-A1A3-C02A3B62EFBB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749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8FA21-5960-40D6-B248-FC51F9B54CC3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67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F29590-CF68-4F86-A04D-68942BE078D7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07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554BC-E069-4E3C-90C5-85CDE68DB522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494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56109E-1A21-4B33-9CF5-0018AF9CDA19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796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ABC1E-B530-41D0-AC29-4BEADCDC238E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481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C6A7D-05D3-476F-A6F0-E6F877AA5CB8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693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E2A1D-2F19-4F42-A2EA-A7BC571FD244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312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9F884-9971-4EE3-9DF3-5A0BD5080FE5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30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048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9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80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30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000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6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4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926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85383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64704-C67F-4C2E-A85E-DF03C1C585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68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32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3261-C613-4148-BF51-8BA2E1C184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526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22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36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2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45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63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3F63459-2F69-46B6-A72B-D3C074052D8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85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  <p:sldLayoutId id="2147483932" r:id="rId17"/>
    <p:sldLayoutId id="214748393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3495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b="1"/>
              <a:t>Indicadores epidemiológicos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932363" y="5949950"/>
            <a:ext cx="3827462" cy="460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2800"/>
              <a:t>Prof. Altacílio Nunes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18348" y="99700"/>
            <a:ext cx="8004209" cy="13124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FF9933"/>
                </a:solidFill>
              </a:rPr>
              <a:t>Coeficiente/taxa de Mortalidade por Causas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18348" y="1645136"/>
            <a:ext cx="7511472" cy="4456924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pt-BR" sz="2800" dirty="0">
                <a:solidFill>
                  <a:srgbClr val="FFFF00"/>
                </a:solidFill>
              </a:rPr>
              <a:t>Risco que uma pessoa de determinada população tem de morrer por uma determinada doença ou agrupamento de doenças</a:t>
            </a: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endParaRPr lang="pt-BR" sz="2800" dirty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pt-BR" sz="2400" dirty="0">
                <a:solidFill>
                  <a:srgbClr val="FFFF00"/>
                </a:solidFill>
              </a:rPr>
              <a:t>Nº de óbitos por tal doença no tempo X e local Y   x 10</a:t>
            </a:r>
            <a:r>
              <a:rPr lang="pt-BR" sz="2400" baseline="30000" dirty="0">
                <a:solidFill>
                  <a:srgbClr val="FFFF00"/>
                </a:solidFill>
              </a:rPr>
              <a:t>n</a:t>
            </a:r>
            <a:r>
              <a:rPr lang="pt-BR" sz="2400" dirty="0">
                <a:solidFill>
                  <a:srgbClr val="FFFF00"/>
                </a:solidFill>
              </a:rPr>
              <a:t> população na mesma área e período</a:t>
            </a:r>
          </a:p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pt-BR" sz="2400" dirty="0">
              <a:solidFill>
                <a:srgbClr val="FFFF00"/>
              </a:solidFill>
            </a:endParaRPr>
          </a:p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pt-BR" sz="2800" dirty="0">
                <a:solidFill>
                  <a:srgbClr val="FFFF00"/>
                </a:solidFill>
              </a:rPr>
              <a:t>Mortalidade por causas do ap. circulatório: 1,5/1000   (2016)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pt-BR" sz="2400" dirty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971600" y="3717032"/>
            <a:ext cx="6264696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FF9933"/>
                </a:solidFill>
              </a:rPr>
              <a:t>Óbitos –  cinco principais causas no ano de 2020 (Brasil)</a:t>
            </a:r>
          </a:p>
        </p:txBody>
      </p:sp>
      <p:graphicFrame>
        <p:nvGraphicFramePr>
          <p:cNvPr id="18469" name="Group 3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59066105"/>
              </p:ext>
            </p:extLst>
          </p:nvPr>
        </p:nvGraphicFramePr>
        <p:xfrm>
          <a:off x="323528" y="1641475"/>
          <a:ext cx="8591872" cy="4536123"/>
        </p:xfrm>
        <a:graphic>
          <a:graphicData uri="http://schemas.openxmlformats.org/drawingml/2006/table">
            <a:tbl>
              <a:tblPr/>
              <a:tblGrid>
                <a:gridCol w="6907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Doenças do Aparelho Circulatório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249.882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Sintomas, sinais e achados anormais clínicos e laboratoriais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137.039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Causas externas de morbidade e mortalidade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119.156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Neoplasias 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103.408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Doenças do Aparelho Respiratório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88.435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910.980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53400" cy="1219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chemeClr val="tx1"/>
                </a:solidFill>
              </a:rPr>
              <a:t>Coeficientes/TAXAS de Mortalidade Infantis 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657600" y="33528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193800" y="2614613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791200" y="33528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3400" y="1066800"/>
            <a:ext cx="8153400" cy="5614988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pt-BR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pt-B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0" hangingPunct="0"/>
            <a:endParaRPr lang="pt-BR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pt-B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eaLnBrk="0" hangingPunct="0"/>
            <a:r>
              <a:rPr lang="pt-B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Perinatal</a:t>
            </a:r>
          </a:p>
          <a:p>
            <a:pPr algn="ctr" eaLnBrk="0" hangingPunct="0"/>
            <a:r>
              <a:rPr lang="pt-B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0" hangingPunct="0"/>
            <a:r>
              <a:rPr lang="pt-B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0" hangingPunct="0"/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22ªsem                   DN          7 dias           28 dias                          1 ano</a:t>
            </a:r>
          </a:p>
          <a:p>
            <a:pPr algn="ctr" eaLnBrk="0" hangingPunct="0"/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0" hangingPunct="0"/>
            <a:r>
              <a:rPr lang="pt-B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0" hangingPunct="0"/>
            <a:r>
              <a:rPr lang="pt-B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ctr" eaLnBrk="0" hangingPunct="0"/>
            <a:r>
              <a:rPr lang="pt-B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Precoce       Tardia             Pós-Neonatal</a:t>
            </a:r>
          </a:p>
          <a:p>
            <a:pPr algn="ctr" eaLnBrk="0" hangingPunct="0"/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0" hangingPunct="0"/>
            <a:r>
              <a:rPr lang="pt-B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pt-B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Neonatal</a:t>
            </a:r>
          </a:p>
          <a:p>
            <a:pPr algn="ctr" eaLnBrk="0" hangingPunct="0"/>
            <a:r>
              <a:rPr lang="pt-B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0" hangingPunct="0"/>
            <a:r>
              <a:rPr lang="pt-B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</a:p>
          <a:p>
            <a:pPr eaLnBrk="0" hangingPunct="0"/>
            <a:r>
              <a:rPr lang="pt-BR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pt-BR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Infantil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524000" y="3200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200400" y="3200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7" name="AutoShape 9"/>
          <p:cNvSpPr>
            <a:spLocks/>
          </p:cNvSpPr>
          <p:nvPr/>
        </p:nvSpPr>
        <p:spPr bwMode="auto">
          <a:xfrm rot="5381880">
            <a:off x="2781300" y="1331913"/>
            <a:ext cx="152400" cy="2667000"/>
          </a:xfrm>
          <a:prstGeom prst="leftBrace">
            <a:avLst>
              <a:gd name="adj1" fmla="val 1458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524000" y="3276600"/>
            <a:ext cx="6172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7696200" y="3200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4191000" y="3200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5410200" y="3200400"/>
            <a:ext cx="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2" name="AutoShape 14"/>
          <p:cNvSpPr>
            <a:spLocks/>
          </p:cNvSpPr>
          <p:nvPr/>
        </p:nvSpPr>
        <p:spPr bwMode="auto">
          <a:xfrm rot="-5400000">
            <a:off x="3619500" y="3162300"/>
            <a:ext cx="152400" cy="990600"/>
          </a:xfrm>
          <a:prstGeom prst="leftBrace">
            <a:avLst>
              <a:gd name="adj1" fmla="val 541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3" name="AutoShape 15"/>
          <p:cNvSpPr>
            <a:spLocks/>
          </p:cNvSpPr>
          <p:nvPr/>
        </p:nvSpPr>
        <p:spPr bwMode="auto">
          <a:xfrm rot="-5400000">
            <a:off x="4724400" y="3048000"/>
            <a:ext cx="152400" cy="12192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4" name="AutoShape 16"/>
          <p:cNvSpPr>
            <a:spLocks/>
          </p:cNvSpPr>
          <p:nvPr/>
        </p:nvSpPr>
        <p:spPr bwMode="auto">
          <a:xfrm rot="-5400000">
            <a:off x="6438900" y="2552700"/>
            <a:ext cx="228600" cy="2286000"/>
          </a:xfrm>
          <a:prstGeom prst="leftBrace">
            <a:avLst>
              <a:gd name="adj1" fmla="val 83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5" name="AutoShape 17"/>
          <p:cNvSpPr>
            <a:spLocks/>
          </p:cNvSpPr>
          <p:nvPr/>
        </p:nvSpPr>
        <p:spPr bwMode="auto">
          <a:xfrm rot="-5373696">
            <a:off x="4191000" y="3276600"/>
            <a:ext cx="22860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426" name="AutoShape 18"/>
          <p:cNvSpPr>
            <a:spLocks/>
          </p:cNvSpPr>
          <p:nvPr/>
        </p:nvSpPr>
        <p:spPr bwMode="auto">
          <a:xfrm rot="-5367404">
            <a:off x="5257800" y="3044825"/>
            <a:ext cx="342900" cy="4457700"/>
          </a:xfrm>
          <a:prstGeom prst="leftBrace">
            <a:avLst>
              <a:gd name="adj1" fmla="val 10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18348" y="332656"/>
            <a:ext cx="7511473" cy="13124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tx1"/>
                </a:solidFill>
              </a:rPr>
              <a:t>Coeficiente/TAXA de Mortalidade Infantil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060898"/>
            <a:ext cx="8352928" cy="404116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pt-BR" sz="2000" dirty="0">
                <a:solidFill>
                  <a:srgbClr val="FFFF00"/>
                </a:solidFill>
              </a:rPr>
              <a:t>Probabilidade que uma criança nascida viva tem de morrer antes de completar 1 ano de idade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pt-BR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pt-BR" sz="2000" dirty="0">
                <a:solidFill>
                  <a:srgbClr val="FFFF00"/>
                </a:solidFill>
              </a:rPr>
              <a:t>CMI = óbitos &lt; 1 ano        . 10 </a:t>
            </a:r>
            <a:r>
              <a:rPr lang="pt-BR" sz="2000" baseline="30000" dirty="0">
                <a:solidFill>
                  <a:srgbClr val="FFFF00"/>
                </a:solidFill>
              </a:rPr>
              <a:t>3</a:t>
            </a:r>
            <a:r>
              <a:rPr lang="pt-BR" sz="2000" dirty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pt-BR" sz="2000" dirty="0">
                <a:solidFill>
                  <a:srgbClr val="FFFF00"/>
                </a:solidFill>
              </a:rPr>
              <a:t>          NV  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pt-BR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>
                <a:solidFill>
                  <a:srgbClr val="FF3300"/>
                </a:solidFill>
              </a:rPr>
              <a:t>Indicador sensível que permite avaliar as condições de vida e saúde de uma comunidade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pt-BR" sz="2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pt-BR" sz="2000" dirty="0">
                <a:solidFill>
                  <a:srgbClr val="FFFF00"/>
                </a:solidFill>
              </a:rPr>
              <a:t>Brasil (2020): 15/1.000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67544" y="3573016"/>
            <a:ext cx="25202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chemeClr val="tx1"/>
                </a:solidFill>
              </a:rPr>
              <a:t>Coeficiente de Mortalidade Infantil 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pt-BR" b="1" dirty="0">
                <a:solidFill>
                  <a:schemeClr val="tx1"/>
                </a:solidFill>
              </a:rPr>
              <a:t>(1000 </a:t>
            </a:r>
            <a:r>
              <a:rPr lang="pt-BR" b="1" dirty="0" err="1">
                <a:solidFill>
                  <a:schemeClr val="tx1"/>
                </a:solidFill>
              </a:rPr>
              <a:t>nv</a:t>
            </a:r>
            <a:r>
              <a:rPr lang="pt-BR" b="1" dirty="0">
                <a:solidFill>
                  <a:schemeClr val="tx1"/>
                </a:solidFill>
              </a:rPr>
              <a:t>) - 2020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78278836"/>
              </p:ext>
            </p:extLst>
          </p:nvPr>
        </p:nvGraphicFramePr>
        <p:xfrm>
          <a:off x="457200" y="1772816"/>
          <a:ext cx="8435280" cy="4281066"/>
        </p:xfrm>
        <a:graphic>
          <a:graphicData uri="http://schemas.openxmlformats.org/drawingml/2006/table">
            <a:tbl>
              <a:tblPr/>
              <a:tblGrid>
                <a:gridCol w="653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3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Suécia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Estados Unidos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Itália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Costa Rica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Argentina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México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18347" y="295302"/>
            <a:ext cx="7786101" cy="13124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chemeClr val="tx1"/>
                </a:solidFill>
              </a:rPr>
              <a:t>Coeficiente/TAXA de Mortalidade Neonatal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32856"/>
            <a:ext cx="8424936" cy="396920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pt-BR" sz="2800" dirty="0">
                <a:solidFill>
                  <a:srgbClr val="FFFF00"/>
                </a:solidFill>
              </a:rPr>
              <a:t>Probabilidade que uma criança nascida viva tem de morrer antes de completar 28 dias de vida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pt-BR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FF00"/>
                </a:solidFill>
              </a:rPr>
              <a:t>CMN = óbitos (0-27 dias)  . 10 </a:t>
            </a:r>
            <a:r>
              <a:rPr lang="pt-BR" sz="2800" baseline="30000" dirty="0">
                <a:solidFill>
                  <a:srgbClr val="FFFF00"/>
                </a:solidFill>
              </a:rPr>
              <a:t>3</a:t>
            </a:r>
            <a:r>
              <a:rPr lang="pt-BR" sz="2800" dirty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FF00"/>
                </a:solidFill>
              </a:rPr>
              <a:t>                      NV  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pt-BR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1763688" y="4437112"/>
            <a:ext cx="2808312" cy="7200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68854" y="323943"/>
            <a:ext cx="7790268" cy="13124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tx1"/>
                </a:solidFill>
              </a:rPr>
              <a:t>Coeficiente de Mortalidade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 Pós-neonatal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060898"/>
            <a:ext cx="8424936" cy="404116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pt-BR" sz="2800" dirty="0">
                <a:solidFill>
                  <a:srgbClr val="FFFF00"/>
                </a:solidFill>
              </a:rPr>
              <a:t>Probabilidade que uma criança nascida viva tem de morrer entre 28 dias e 1 ano de  idade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pt-BR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FF00"/>
                </a:solidFill>
              </a:rPr>
              <a:t>CMPN = óbitos (28 dias -1ano) . 10 </a:t>
            </a:r>
            <a:r>
              <a:rPr lang="pt-BR" sz="2800" baseline="30000" dirty="0">
                <a:solidFill>
                  <a:srgbClr val="FFFF00"/>
                </a:solidFill>
              </a:rPr>
              <a:t>3</a:t>
            </a:r>
            <a:r>
              <a:rPr lang="pt-BR" sz="2800" dirty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FF00"/>
                </a:solidFill>
              </a:rPr>
              <a:t>                              NV  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pt-BR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907704" y="4365104"/>
            <a:ext cx="345638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8347" y="395902"/>
            <a:ext cx="7511473" cy="13124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tx1"/>
                </a:solidFill>
              </a:rPr>
              <a:t>Coeficiente de Mortalidade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 Perinatal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120000"/>
              </a:lnSpc>
              <a:buNone/>
              <a:defRPr/>
            </a:pPr>
            <a:r>
              <a:rPr lang="pt-BR" sz="2800" dirty="0">
                <a:solidFill>
                  <a:srgbClr val="FFFF00"/>
                </a:solidFill>
              </a:rPr>
              <a:t>Probabilidade que uma criança nascida viva tem de morrer entre 22 sem de gestação e 6 dias de  vida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pt-BR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FF00"/>
                </a:solidFill>
              </a:rPr>
              <a:t>CMP =     óbitos perinatais     . 10 </a:t>
            </a:r>
            <a:r>
              <a:rPr lang="pt-BR" sz="2800" baseline="30000" dirty="0">
                <a:solidFill>
                  <a:srgbClr val="FFFF00"/>
                </a:solidFill>
              </a:rPr>
              <a:t>3</a:t>
            </a:r>
            <a:r>
              <a:rPr lang="pt-BR" sz="2800" dirty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pt-BR" sz="2800" dirty="0">
                <a:solidFill>
                  <a:srgbClr val="FFFF00"/>
                </a:solidFill>
              </a:rPr>
              <a:t>                 Perdas fetais + NV 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pt-BR" sz="2800" dirty="0">
              <a:solidFill>
                <a:srgbClr val="FFFF00"/>
              </a:solidFill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>
            <a:off x="2339752" y="4725144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rgbClr val="FF9933"/>
                </a:solidFill>
              </a:rPr>
              <a:t>Óbitos totais no Brasil em menores de</a:t>
            </a:r>
            <a:br>
              <a:rPr lang="pt-BR" sz="3200" b="1" dirty="0">
                <a:solidFill>
                  <a:srgbClr val="FF9933"/>
                </a:solidFill>
              </a:rPr>
            </a:br>
            <a:r>
              <a:rPr lang="pt-BR" sz="3200" b="1" dirty="0">
                <a:solidFill>
                  <a:srgbClr val="FF9933"/>
                </a:solidFill>
              </a:rPr>
              <a:t> 1 ano</a:t>
            </a:r>
          </a:p>
        </p:txBody>
      </p:sp>
      <p:graphicFrame>
        <p:nvGraphicFramePr>
          <p:cNvPr id="26627" name="Group 3"/>
          <p:cNvGraphicFramePr>
            <a:graphicFrameLocks noGrp="1"/>
          </p:cNvGraphicFramePr>
          <p:nvPr>
            <p:ph type="tbl" idx="1"/>
          </p:nvPr>
        </p:nvGraphicFramePr>
        <p:xfrm>
          <a:off x="457200" y="2178050"/>
          <a:ext cx="8229600" cy="3733800"/>
        </p:xfrm>
        <a:graphic>
          <a:graphicData uri="http://schemas.openxmlformats.org/drawingml/2006/table">
            <a:tbl>
              <a:tblPr/>
              <a:tblGrid>
                <a:gridCol w="629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 a 6 dias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35.200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 a 27 dias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9.026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28 dias a 11 meses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30.760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Menor de 1 ano (ign)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75.023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573" name="Text Box 31"/>
          <p:cNvSpPr txBox="1">
            <a:spLocks noChangeArrowheads="1"/>
          </p:cNvSpPr>
          <p:nvPr/>
        </p:nvSpPr>
        <p:spPr bwMode="auto">
          <a:xfrm>
            <a:off x="914400" y="6172200"/>
            <a:ext cx="1447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pt-BR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18347" y="596018"/>
            <a:ext cx="7511473" cy="960774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FF9933"/>
                </a:solidFill>
              </a:rPr>
              <a:t>Coeficientes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2"/>
            <a:ext cx="8352928" cy="4041162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pt-BR" sz="2000" dirty="0">
                <a:solidFill>
                  <a:srgbClr val="FFFF00"/>
                </a:solidFill>
              </a:rPr>
              <a:t>Coeficiente de letalidade (%)</a:t>
            </a:r>
          </a:p>
          <a:p>
            <a:pPr lvl="1" eaLnBrk="1" hangingPunct="1">
              <a:defRPr/>
            </a:pPr>
            <a:endParaRPr lang="pt-BR" sz="2000" dirty="0">
              <a:solidFill>
                <a:srgbClr val="FFFF00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pt-BR" sz="2000" dirty="0">
              <a:solidFill>
                <a:srgbClr val="FFFF00"/>
              </a:solidFill>
            </a:endParaRPr>
          </a:p>
          <a:p>
            <a:pPr marL="457200" lvl="1" indent="0" eaLnBrk="1" hangingPunct="1">
              <a:buNone/>
              <a:defRPr/>
            </a:pPr>
            <a:r>
              <a:rPr lang="pt-BR" sz="2000" dirty="0">
                <a:solidFill>
                  <a:srgbClr val="FFFF00"/>
                </a:solidFill>
              </a:rPr>
              <a:t>=                        nº óbitos determinada doença </a:t>
            </a:r>
          </a:p>
          <a:p>
            <a:pPr lvl="1" eaLnBrk="1" hangingPunct="1">
              <a:buFontTx/>
              <a:buNone/>
              <a:defRPr/>
            </a:pPr>
            <a:r>
              <a:rPr lang="pt-BR" sz="2000" dirty="0">
                <a:solidFill>
                  <a:srgbClr val="FFFF00"/>
                </a:solidFill>
              </a:rPr>
              <a:t>                             nº acometidos pela doença</a:t>
            </a:r>
          </a:p>
          <a:p>
            <a:pPr lvl="1" eaLnBrk="1" hangingPunct="1">
              <a:defRPr/>
            </a:pPr>
            <a:endParaRPr lang="pt-BR" sz="2000" dirty="0"/>
          </a:p>
          <a:p>
            <a:pPr marL="457200" lvl="1" indent="0">
              <a:buNone/>
              <a:defRPr/>
            </a:pPr>
            <a:r>
              <a:rPr lang="pt-BR" sz="2000" dirty="0">
                <a:solidFill>
                  <a:srgbClr val="FFFF00"/>
                </a:solidFill>
              </a:rPr>
              <a:t>Risco de morrer (pessoa doente)</a:t>
            </a:r>
          </a:p>
          <a:p>
            <a:pPr lvl="1" eaLnBrk="1" hangingPunct="1">
              <a:defRPr/>
            </a:pPr>
            <a:endParaRPr lang="pt-BR" sz="2000" dirty="0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2627784" y="3573016"/>
            <a:ext cx="4648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 dirty="0">
                <a:solidFill>
                  <a:srgbClr val="FF9933"/>
                </a:solidFill>
              </a:rPr>
              <a:t>Indicadores epidemiológicos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08498"/>
            <a:ext cx="8496944" cy="3683153"/>
          </a:xfrm>
        </p:spPr>
        <p:txBody>
          <a:bodyPr>
            <a:norm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pt-BR" sz="2400" dirty="0">
                <a:solidFill>
                  <a:srgbClr val="FFFF00"/>
                </a:solidFill>
              </a:rPr>
              <a:t>Conceito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None/>
              <a:defRPr/>
            </a:pPr>
            <a:r>
              <a:rPr lang="pt-BR" sz="2400" dirty="0">
                <a:solidFill>
                  <a:srgbClr val="FFFF00"/>
                </a:solidFill>
              </a:rPr>
              <a:t>          “Medidas, calculadas ou qualquer observação classificável, capaz de “revelar” uma situação que não é aparente por si só.”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16263" y="260648"/>
            <a:ext cx="7511473" cy="13124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chemeClr val="tx1"/>
                </a:solidFill>
              </a:rPr>
              <a:t>Coeficiente/TAXA de Mortalidade Materna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060898"/>
            <a:ext cx="8568952" cy="4536454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50000"/>
              </a:lnSpc>
              <a:buNone/>
              <a:defRPr/>
            </a:pPr>
            <a:r>
              <a:rPr lang="pt-BR" sz="2400" dirty="0"/>
              <a:t>Mortes de mulheres - causas relativas à gravidez, parto e puerpério (causas maternas)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000" dirty="0"/>
              <a:t>medir o risco de morte por estas causas, avaliando a cobertura e qualidade da </a:t>
            </a:r>
            <a:r>
              <a:rPr lang="pt-BR" sz="2000" dirty="0">
                <a:effectLst/>
              </a:rPr>
              <a:t>assistência prestada à mulher neste período</a:t>
            </a:r>
          </a:p>
          <a:p>
            <a:pPr marL="0" indent="0" algn="just" eaLnBrk="1" hangingPunct="1">
              <a:buNone/>
              <a:defRPr/>
            </a:pPr>
            <a:r>
              <a:rPr lang="pt-BR" sz="2400" dirty="0">
                <a:effectLst/>
              </a:rPr>
              <a:t>= </a:t>
            </a:r>
            <a:r>
              <a:rPr lang="pt-BR" sz="2400" b="1" dirty="0">
                <a:effectLst/>
              </a:rPr>
              <a:t>Nº óbitos por causas relacionadas à gestação    </a:t>
            </a:r>
            <a:r>
              <a:rPr lang="pt-BR" sz="2400" dirty="0">
                <a:effectLst/>
              </a:rPr>
              <a:t>x </a:t>
            </a:r>
            <a:r>
              <a:rPr lang="pt-BR" sz="2400" u="sng" dirty="0">
                <a:effectLst/>
              </a:rPr>
              <a:t>10</a:t>
            </a:r>
            <a:r>
              <a:rPr lang="pt-BR" sz="2400" u="sng" baseline="30000" dirty="0">
                <a:effectLst/>
              </a:rPr>
              <a:t>n</a:t>
            </a:r>
            <a:endParaRPr lang="pt-BR" sz="2400" dirty="0">
              <a:effectLst/>
            </a:endParaRPr>
          </a:p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pt-BR" sz="2400" b="1" dirty="0" err="1">
                <a:effectLst/>
              </a:rPr>
              <a:t>nv</a:t>
            </a:r>
            <a:endParaRPr lang="pt-BR" sz="2400" b="1" dirty="0">
              <a:effectLst/>
            </a:endParaRP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BR" sz="2400" dirty="0"/>
              <a:t>      </a:t>
            </a:r>
            <a:endParaRPr lang="pt-BR" sz="2400" dirty="0">
              <a:effectLst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1CAFCF0B-8332-21BC-B170-E3A08433657A}"/>
              </a:ext>
            </a:extLst>
          </p:cNvPr>
          <p:cNvCxnSpPr/>
          <p:nvPr/>
        </p:nvCxnSpPr>
        <p:spPr>
          <a:xfrm>
            <a:off x="683568" y="5157192"/>
            <a:ext cx="669674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sz="3600" b="1" dirty="0">
                <a:solidFill>
                  <a:srgbClr val="FF9933"/>
                </a:solidFill>
              </a:rPr>
              <a:t>Coeficiente de Mortalidade Materna </a:t>
            </a:r>
            <a:br>
              <a:rPr lang="pt-BR" sz="3600" b="1" dirty="0">
                <a:solidFill>
                  <a:srgbClr val="FF9933"/>
                </a:solidFill>
              </a:rPr>
            </a:br>
            <a:r>
              <a:rPr lang="pt-BR" sz="3600" b="1" dirty="0">
                <a:solidFill>
                  <a:srgbClr val="FF9933"/>
                </a:solidFill>
              </a:rPr>
              <a:t>(por 100.000 </a:t>
            </a:r>
            <a:r>
              <a:rPr lang="pt-BR" sz="3600" b="1" dirty="0" err="1">
                <a:solidFill>
                  <a:srgbClr val="FF9933"/>
                </a:solidFill>
              </a:rPr>
              <a:t>nv</a:t>
            </a:r>
            <a:r>
              <a:rPr lang="pt-BR" sz="3600" b="1" dirty="0">
                <a:solidFill>
                  <a:srgbClr val="FF9933"/>
                </a:solidFill>
              </a:rPr>
              <a:t>)</a:t>
            </a:r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67232313"/>
              </p:ext>
            </p:extLst>
          </p:nvPr>
        </p:nvGraphicFramePr>
        <p:xfrm>
          <a:off x="457200" y="1635125"/>
          <a:ext cx="8229600" cy="4191000"/>
        </p:xfrm>
        <a:graphic>
          <a:graphicData uri="http://schemas.openxmlformats.org/drawingml/2006/table">
            <a:tbl>
              <a:tblPr/>
              <a:tblGrid>
                <a:gridCol w="629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Suécia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Estados Unidos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Itália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Costa Rica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Cuba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Brasil  (2016)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496944" cy="439519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sz="2800" dirty="0"/>
              <a:t>Mortalidade Infantil Proporcional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pt-BR" sz="28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pt-BR" sz="2800" dirty="0" err="1"/>
              <a:t>Swaroop</a:t>
            </a:r>
            <a:r>
              <a:rPr lang="pt-BR" sz="2800" dirty="0"/>
              <a:t>-Uemura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endParaRPr lang="pt-BR" sz="28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pt-BR" sz="2800" dirty="0"/>
              <a:t>Curva de Nelson Moraes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endParaRPr lang="pt-BR" sz="28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pt-BR" sz="2800" dirty="0"/>
              <a:t>Quantificação de Guedes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18347" y="596018"/>
            <a:ext cx="8002125" cy="13124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200" b="1" dirty="0"/>
              <a:t>ÍNDICE de </a:t>
            </a:r>
            <a:r>
              <a:rPr lang="pt-BR" sz="3200" b="1" dirty="0" err="1"/>
              <a:t>Swaroop</a:t>
            </a:r>
            <a:r>
              <a:rPr lang="pt-BR" sz="3200" b="1" dirty="0"/>
              <a:t>-Uemura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060898"/>
            <a:ext cx="8784976" cy="40411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pt-BR" sz="2400" dirty="0"/>
              <a:t>Mortalidade proporcional (Mede a porcentagem de pessoas que morrem com 50 anos ou mais, em relação ao total de óbitos) =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400" dirty="0"/>
              <a:t>     </a:t>
            </a:r>
            <a:r>
              <a:rPr lang="pt-BR" sz="2400" u="sng" dirty="0"/>
              <a:t>Nº de óbitos em pessoas de </a:t>
            </a:r>
            <a:r>
              <a:rPr lang="pt-BR" sz="2400" u="sng" dirty="0">
                <a:sym typeface="Symbol" pitchFamily="18" charset="2"/>
              </a:rPr>
              <a:t> </a:t>
            </a:r>
            <a:r>
              <a:rPr lang="pt-BR" sz="2400" u="sng" dirty="0"/>
              <a:t>50 anos</a:t>
            </a:r>
            <a:r>
              <a:rPr lang="pt-BR" sz="2400" dirty="0"/>
              <a:t>  x 100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sz="2400" dirty="0"/>
              <a:t>				Total de óbitos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pt-BR" sz="2400" dirty="0"/>
              <a:t>    </a:t>
            </a:r>
            <a:r>
              <a:rPr lang="pt-BR" sz="2400" b="1" dirty="0">
                <a:solidFill>
                  <a:srgbClr val="FF3300"/>
                </a:solidFill>
                <a:highlight>
                  <a:srgbClr val="FFFF00"/>
                </a:highlight>
              </a:rPr>
              <a:t>Indicador positivo, porém depende da estrutura etária da população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/>
              <a:t>Curva de Nelson Moraes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18348" y="2060898"/>
            <a:ext cx="8325652" cy="40411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ü"/>
              <a:defRPr/>
            </a:pPr>
            <a:r>
              <a:rPr lang="pt-BR" sz="2800" dirty="0"/>
              <a:t>  grupos etários e distintos  (um cálculo para cada faixa) =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2400" dirty="0"/>
              <a:t>        Nº óbitos (&lt; 1ano);(1-4);(5-19);(20-49);(</a:t>
            </a:r>
            <a:r>
              <a:rPr lang="pt-BR" sz="2400" dirty="0">
                <a:sym typeface="Symbol" pitchFamily="18" charset="2"/>
              </a:rPr>
              <a:t></a:t>
            </a:r>
            <a:r>
              <a:rPr lang="pt-BR" sz="2400" dirty="0"/>
              <a:t>50)  x 100     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2400" dirty="0"/>
              <a:t>Nº total de óbitos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dirty="0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691680" y="4653136"/>
            <a:ext cx="6336704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b="1" dirty="0"/>
              <a:t>Curvas de Nelson Moraes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8600" y="2019300"/>
          <a:ext cx="8713788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3" imgW="8714286" imgH="4153480" progId="Paint.Picture">
                  <p:embed/>
                </p:oleObj>
              </mc:Choice>
              <mc:Fallback>
                <p:oleObj name="Imagem de bitmap" r:id="rId3" imgW="8714286" imgH="415348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19300"/>
                        <a:ext cx="8713788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FFC000"/>
                </a:solidFill>
              </a:rPr>
              <a:t>COEFICIENTE/TAXA DE Incidência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708275"/>
            <a:ext cx="8229600" cy="1368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800" dirty="0"/>
              <a:t>   Nº de casos novos de uma doença                x 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800" dirty="0"/>
              <a:t>População definida em determinado período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468312" y="3429000"/>
            <a:ext cx="720003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FFC000"/>
                </a:solidFill>
              </a:rPr>
              <a:t>COEFICIENTE/TAXA DE Prevalência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708275"/>
            <a:ext cx="8640960" cy="13684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800" dirty="0"/>
              <a:t>Nº de casos de uma doença (novos e antigos) X </a:t>
            </a:r>
            <a:r>
              <a:rPr lang="pt-BR" dirty="0"/>
              <a:t>10N</a:t>
            </a:r>
            <a:r>
              <a:rPr lang="pt-BR" sz="2800" dirty="0"/>
              <a:t>  População definida em determinado período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95536" y="3391691"/>
            <a:ext cx="74888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596018"/>
            <a:ext cx="7862276" cy="13124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FFC000"/>
                </a:solidFill>
              </a:rPr>
              <a:t>Anos Potenciais de vida perdidos (APVP)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060898"/>
            <a:ext cx="8640960" cy="40411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pt-BR" sz="2400" dirty="0"/>
              <a:t>efeito de mortes precoces, em relação à expectativa (determinada população)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800" dirty="0"/>
              <a:t>APVP</a:t>
            </a:r>
            <a:r>
              <a:rPr lang="pt-BR" dirty="0"/>
              <a:t> = </a:t>
            </a:r>
            <a:r>
              <a:rPr lang="pt-BR" sz="2800" dirty="0"/>
              <a:t>Nº óbitos</a:t>
            </a:r>
            <a:r>
              <a:rPr lang="pt-BR" dirty="0"/>
              <a:t> </a:t>
            </a:r>
            <a:r>
              <a:rPr lang="pt-BR" sz="1800" dirty="0"/>
              <a:t>[idade x]</a:t>
            </a:r>
            <a:r>
              <a:rPr lang="pt-BR" sz="2000" dirty="0"/>
              <a:t> </a:t>
            </a:r>
            <a:r>
              <a:rPr lang="pt-BR" dirty="0"/>
              <a:t>. (</a:t>
            </a:r>
            <a:r>
              <a:rPr lang="pt-BR" sz="2800" dirty="0" err="1"/>
              <a:t>Expec</a:t>
            </a:r>
            <a:r>
              <a:rPr lang="pt-BR" sz="2800" dirty="0"/>
              <a:t> Vida – idade do óbito)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pt-BR" sz="2800" b="1" dirty="0" err="1">
                <a:solidFill>
                  <a:srgbClr val="FF3300"/>
                </a:solidFill>
              </a:rPr>
              <a:t>Ex</a:t>
            </a:r>
            <a:r>
              <a:rPr lang="pt-BR" sz="2800" b="1" dirty="0">
                <a:solidFill>
                  <a:srgbClr val="FF3300"/>
                </a:solidFill>
              </a:rPr>
              <a:t>: 1.000 . (70 – 2) = 68.000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3"/>
          <p:cNvSpPr txBox="1">
            <a:spLocks noChangeArrowheads="1"/>
          </p:cNvSpPr>
          <p:nvPr/>
        </p:nvSpPr>
        <p:spPr bwMode="auto">
          <a:xfrm>
            <a:off x="1547813" y="3379788"/>
            <a:ext cx="54721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4400" b="1"/>
              <a:t>Fim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FF9933"/>
                </a:solidFill>
              </a:rPr>
              <a:t>Indicadores epidemiológicos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0364" y="2124340"/>
            <a:ext cx="8363272" cy="2836862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50000"/>
              </a:lnSpc>
              <a:defRPr/>
            </a:pPr>
            <a:r>
              <a:rPr lang="pt-BR" sz="2400" dirty="0">
                <a:solidFill>
                  <a:srgbClr val="FFFF00"/>
                </a:solidFill>
              </a:rPr>
              <a:t>Capacidade de revelar um determinado aspecto da situação de saúde-doença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400" dirty="0">
                <a:solidFill>
                  <a:srgbClr val="FFFF00"/>
                </a:solidFill>
              </a:rPr>
              <a:t>São construídos a partir de observações principalmente quantitativas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pt-B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FF9933"/>
                </a:solidFill>
              </a:rPr>
              <a:t>Indicadores epidemiológicos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28800"/>
            <a:ext cx="8712968" cy="463318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b="1" dirty="0">
                <a:solidFill>
                  <a:srgbClr val="FFFF00"/>
                </a:solidFill>
              </a:rPr>
              <a:t>Podem ser expressos em números absolutos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1800" b="1" dirty="0">
                <a:solidFill>
                  <a:srgbClr val="FFFF00"/>
                </a:solidFill>
              </a:rPr>
              <a:t>Ex.: contagem do nº de casos novos, num período (incidência) de um evento de saúde-doença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pt-BR" sz="1800" b="1" dirty="0">
                <a:solidFill>
                  <a:srgbClr val="FFFF00"/>
                </a:solidFill>
              </a:rPr>
              <a:t>nº de casos novos de DENGUE em Ribeirão Preto em 2022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800" b="1" dirty="0">
                <a:solidFill>
                  <a:srgbClr val="FFFF00"/>
                </a:solidFill>
              </a:rPr>
              <a:t>nº de pessoas expostas a um risco (prevalência), em função de um hábito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pt-BR" sz="1800" b="1" dirty="0">
                <a:solidFill>
                  <a:srgbClr val="FFFF00"/>
                </a:solidFill>
              </a:rPr>
              <a:t>Nº de fumantes numa comunidade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b="1">
                <a:solidFill>
                  <a:srgbClr val="FF9933"/>
                </a:solidFill>
              </a:rPr>
              <a:t>Indicadores epidemiológicos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89823"/>
            <a:ext cx="7790268" cy="40411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FFFF00"/>
                </a:solidFill>
              </a:rPr>
              <a:t>Podem ser expressos em números relativos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FFFF00"/>
                </a:solidFill>
              </a:rPr>
              <a:t>Proporções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FFFF00"/>
                </a:solidFill>
              </a:rPr>
              <a:t>Razões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FFFF00"/>
                </a:solidFill>
              </a:rPr>
              <a:t>Taxas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FFFF00"/>
                </a:solidFill>
              </a:rPr>
              <a:t>Índices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FFFF00"/>
                </a:solidFill>
              </a:rPr>
              <a:t>Medidas de tendência central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FFFF00"/>
                </a:solidFill>
              </a:rPr>
              <a:t>Médias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FFFF00"/>
                </a:solidFill>
              </a:rPr>
              <a:t>Medianas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FFFF00"/>
                </a:solidFill>
              </a:rPr>
              <a:t>Modas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596018"/>
            <a:ext cx="7872620" cy="13124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FF9933"/>
                </a:solidFill>
              </a:rPr>
              <a:t>Indicadores epidemiológicos: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28800"/>
            <a:ext cx="8435279" cy="4633182"/>
          </a:xfrm>
        </p:spPr>
        <p:txBody>
          <a:bodyPr>
            <a:noAutofit/>
          </a:bodyPr>
          <a:lstStyle/>
          <a:p>
            <a:pPr eaLnBrk="1" hangingPunct="1">
              <a:lnSpc>
                <a:spcPct val="200000"/>
              </a:lnSpc>
              <a:defRPr/>
            </a:pPr>
            <a:r>
              <a:rPr lang="pt-BR" sz="2400" b="1" dirty="0">
                <a:solidFill>
                  <a:srgbClr val="FFFF00"/>
                </a:solidFill>
              </a:rPr>
              <a:t>Proporção:</a:t>
            </a:r>
            <a:r>
              <a:rPr lang="pt-BR" sz="2400" dirty="0">
                <a:solidFill>
                  <a:srgbClr val="FFFF00"/>
                </a:solidFill>
              </a:rPr>
              <a:t> numerador de uma fração é um </a:t>
            </a:r>
            <a:r>
              <a:rPr lang="pt-BR" sz="2400" dirty="0" err="1">
                <a:solidFill>
                  <a:srgbClr val="FFFF00"/>
                </a:solidFill>
              </a:rPr>
              <a:t>sub-conjunto</a:t>
            </a:r>
            <a:r>
              <a:rPr lang="pt-BR" sz="2400" dirty="0">
                <a:solidFill>
                  <a:srgbClr val="FFFF00"/>
                </a:solidFill>
              </a:rPr>
              <a:t> do denominador dessa fração - o numerador está contido no denominador. Podem ou não expressar risco ou probabilidade. </a:t>
            </a:r>
            <a:r>
              <a:rPr lang="pt-BR" sz="2400" dirty="0">
                <a:solidFill>
                  <a:schemeClr val="tx1"/>
                </a:solidFill>
              </a:rPr>
              <a:t>Quando expressa risco</a:t>
            </a:r>
            <a:r>
              <a:rPr lang="pt-BR" sz="2400" dirty="0">
                <a:solidFill>
                  <a:srgbClr val="FFFF00"/>
                </a:solidFill>
              </a:rPr>
              <a:t>, a proporção recebe o nome de </a:t>
            </a:r>
            <a:r>
              <a:rPr lang="pt-BR" sz="2400" b="1" u="sng" dirty="0">
                <a:solidFill>
                  <a:srgbClr val="FF3300"/>
                </a:solidFill>
              </a:rPr>
              <a:t>coeficiente</a:t>
            </a:r>
            <a:r>
              <a:rPr lang="pt-BR" sz="2400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6263" y="260649"/>
            <a:ext cx="7511473" cy="131248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b="1" dirty="0">
                <a:solidFill>
                  <a:srgbClr val="FF9933"/>
                </a:solidFill>
              </a:rPr>
              <a:t>Indicadores epidemiológicos: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08418"/>
            <a:ext cx="8280920" cy="518893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pt-BR" sz="2000" b="1" dirty="0"/>
              <a:t>Proporção </a:t>
            </a:r>
            <a:r>
              <a:rPr lang="pt-BR" sz="2000" dirty="0">
                <a:solidFill>
                  <a:srgbClr val="FFFF00"/>
                </a:solidFill>
              </a:rPr>
              <a:t>(em geral %).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000" dirty="0">
                <a:solidFill>
                  <a:srgbClr val="FFFF00"/>
                </a:solidFill>
              </a:rPr>
              <a:t>Mortalidade proporcional por causa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000" dirty="0">
                <a:solidFill>
                  <a:srgbClr val="FFFF00"/>
                </a:solidFill>
              </a:rPr>
              <a:t>Mortalidade proporcional por sexo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000" dirty="0">
                <a:solidFill>
                  <a:srgbClr val="FFFF00"/>
                </a:solidFill>
              </a:rPr>
              <a:t>Mortalidade proporcional por faixa etária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000" dirty="0">
                <a:solidFill>
                  <a:srgbClr val="FFFF00"/>
                </a:solidFill>
              </a:rPr>
              <a:t>Proporção de partos cirúrgicos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000" dirty="0">
                <a:solidFill>
                  <a:srgbClr val="FFFF00"/>
                </a:solidFill>
              </a:rPr>
              <a:t>Proporção de RN de baixo peso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000" dirty="0">
                <a:solidFill>
                  <a:srgbClr val="FFFF00"/>
                </a:solidFill>
              </a:rPr>
              <a:t>Indicador de </a:t>
            </a:r>
            <a:r>
              <a:rPr lang="pt-BR" sz="2000" dirty="0" err="1">
                <a:solidFill>
                  <a:srgbClr val="FFFF00"/>
                </a:solidFill>
              </a:rPr>
              <a:t>Swaroop</a:t>
            </a:r>
            <a:r>
              <a:rPr lang="pt-BR" sz="2000" dirty="0">
                <a:solidFill>
                  <a:srgbClr val="FFFF00"/>
                </a:solidFill>
              </a:rPr>
              <a:t>-Uemura, mortalidade infantil proporcional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5" y="596018"/>
            <a:ext cx="7862276" cy="13124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rgbClr val="FF9933"/>
                </a:solidFill>
              </a:rPr>
              <a:t>Indicadores de Mortalidade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04950"/>
            <a:ext cx="8534400" cy="4876800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pt-BR" sz="2400" dirty="0">
                <a:solidFill>
                  <a:srgbClr val="FFFF00"/>
                </a:solidFill>
              </a:rPr>
              <a:t>Coeficiente/taxa de mortalidade geral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400" dirty="0">
              <a:solidFill>
                <a:srgbClr val="FFFF00"/>
              </a:solidFill>
            </a:endParaRPr>
          </a:p>
          <a:p>
            <a:pPr algn="just" eaLnBrk="1" hangingPunct="1">
              <a:defRPr/>
            </a:pPr>
            <a:r>
              <a:rPr lang="pt-BR" sz="2400" dirty="0">
                <a:solidFill>
                  <a:srgbClr val="FFFF00"/>
                </a:solidFill>
              </a:rPr>
              <a:t>Coeficiente /taxa de mortalidade geral por causas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400" dirty="0">
              <a:solidFill>
                <a:srgbClr val="FFFF00"/>
              </a:solidFill>
            </a:endParaRPr>
          </a:p>
          <a:p>
            <a:pPr algn="just" eaLnBrk="1" hangingPunct="1">
              <a:defRPr/>
            </a:pPr>
            <a:r>
              <a:rPr lang="pt-BR" sz="2400" dirty="0">
                <a:solidFill>
                  <a:srgbClr val="FFFF00"/>
                </a:solidFill>
              </a:rPr>
              <a:t>Coeficiente /taxa de mortalidade materna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pt-BR" sz="2400" dirty="0">
              <a:solidFill>
                <a:srgbClr val="FFFF00"/>
              </a:solidFill>
            </a:endParaRPr>
          </a:p>
          <a:p>
            <a:pPr algn="just" eaLnBrk="1" hangingPunct="1">
              <a:defRPr/>
            </a:pPr>
            <a:r>
              <a:rPr lang="pt-BR" sz="2400" dirty="0">
                <a:solidFill>
                  <a:srgbClr val="FFFF00"/>
                </a:solidFill>
              </a:rPr>
              <a:t>Coeficiente /taxa de mortalidade infantil</a:t>
            </a:r>
          </a:p>
          <a:p>
            <a:pPr eaLnBrk="1" hangingPunct="1">
              <a:defRPr/>
            </a:pPr>
            <a:endParaRPr lang="pt-B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3" y="596018"/>
            <a:ext cx="8064896" cy="131248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rgbClr val="FF9933"/>
                </a:solidFill>
              </a:rPr>
              <a:t>Coeficiente/taxa de Mortalidade Geral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9553" y="2060898"/>
            <a:ext cx="8208911" cy="40411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dirty="0">
                <a:solidFill>
                  <a:srgbClr val="FFFF00"/>
                </a:solidFill>
              </a:rPr>
              <a:t>Probabilidade de qualquer pessoa da população tem de morrer, em determinado local e ano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dirty="0">
              <a:solidFill>
                <a:srgbClr val="FFFF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pt-BR" sz="2400" dirty="0">
                <a:solidFill>
                  <a:srgbClr val="FFFF00"/>
                </a:solidFill>
              </a:rPr>
              <a:t>               Nº de óbitos totais no tempo X e local Y    x 10</a:t>
            </a:r>
            <a:r>
              <a:rPr lang="pt-BR" sz="2400" baseline="30000" dirty="0">
                <a:solidFill>
                  <a:srgbClr val="FFFF00"/>
                </a:solidFill>
              </a:rPr>
              <a:t>n                         </a:t>
            </a:r>
            <a:r>
              <a:rPr lang="pt-BR" sz="2400" dirty="0">
                <a:solidFill>
                  <a:srgbClr val="FFFF00"/>
                </a:solidFill>
              </a:rPr>
              <a:t>população na mesma área e período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pt-BR" sz="2400" baseline="30000" dirty="0">
              <a:solidFill>
                <a:srgbClr val="FFFF00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pt-BR" sz="2400" baseline="30000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pt-BR" dirty="0">
                <a:solidFill>
                  <a:srgbClr val="FFFF00"/>
                </a:solidFill>
              </a:rPr>
              <a:t>Brasil: 6,5/1000  (2020)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1907704" y="4077072"/>
            <a:ext cx="583264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pt-B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167</TotalTime>
  <Words>980</Words>
  <Application>Microsoft Office PowerPoint</Application>
  <PresentationFormat>Apresentação na tela (4:3)</PresentationFormat>
  <Paragraphs>219</Paragraphs>
  <Slides>29</Slides>
  <Notes>28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</vt:lpstr>
      <vt:lpstr>Malha</vt:lpstr>
      <vt:lpstr>Imagem de bitmap</vt:lpstr>
      <vt:lpstr>Indicadores epidemiológicos</vt:lpstr>
      <vt:lpstr>Indicadores epidemiológicos</vt:lpstr>
      <vt:lpstr>Indicadores epidemiológicos</vt:lpstr>
      <vt:lpstr>Indicadores epidemiológicos</vt:lpstr>
      <vt:lpstr>Indicadores epidemiológicos</vt:lpstr>
      <vt:lpstr>Indicadores epidemiológicos:</vt:lpstr>
      <vt:lpstr>Indicadores epidemiológicos:</vt:lpstr>
      <vt:lpstr>Indicadores de Mortalidade</vt:lpstr>
      <vt:lpstr>Coeficiente/taxa de Mortalidade Geral</vt:lpstr>
      <vt:lpstr>Coeficiente/taxa de Mortalidade por Causas</vt:lpstr>
      <vt:lpstr>Óbitos –  cinco principais causas no ano de 2020 (Brasil)</vt:lpstr>
      <vt:lpstr>Coeficientes/TAXAS de Mortalidade Infantis </vt:lpstr>
      <vt:lpstr>Coeficiente/TAXA de Mortalidade Infantil</vt:lpstr>
      <vt:lpstr>Coeficiente de Mortalidade Infantil  (1000 nv) - 2020</vt:lpstr>
      <vt:lpstr>Coeficiente/TAXA de Mortalidade Neonatal</vt:lpstr>
      <vt:lpstr>Coeficiente de Mortalidade  Pós-neonatal</vt:lpstr>
      <vt:lpstr>Coeficiente de Mortalidade  Perinatal</vt:lpstr>
      <vt:lpstr>Óbitos totais no Brasil em menores de  1 ano</vt:lpstr>
      <vt:lpstr>Coeficientes</vt:lpstr>
      <vt:lpstr>Coeficiente/TAXA de Mortalidade Materna</vt:lpstr>
      <vt:lpstr>Coeficiente de Mortalidade Materna  (por 100.000 nv)</vt:lpstr>
      <vt:lpstr>Apresentação do PowerPoint</vt:lpstr>
      <vt:lpstr>ÍNDICE de Swaroop-Uemura</vt:lpstr>
      <vt:lpstr>Curva de Nelson Moraes</vt:lpstr>
      <vt:lpstr>Curvas de Nelson Moraes</vt:lpstr>
      <vt:lpstr>COEFICIENTE/TAXA DE Incidência</vt:lpstr>
      <vt:lpstr>COEFICIENTE/TAXA DE Prevalência</vt:lpstr>
      <vt:lpstr>Anos Potenciais de vida perdidos (APVP)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Indicadores epidemiológicos</dc:title>
  <dc:creator>.</dc:creator>
  <cp:lastModifiedBy>Altacílio Nunes</cp:lastModifiedBy>
  <cp:revision>11</cp:revision>
  <dcterms:created xsi:type="dcterms:W3CDTF">2004-10-10T11:36:34Z</dcterms:created>
  <dcterms:modified xsi:type="dcterms:W3CDTF">2023-03-29T15:55:55Z</dcterms:modified>
</cp:coreProperties>
</file>