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28" r:id="rId3"/>
    <p:sldId id="329" r:id="rId4"/>
    <p:sldId id="332" r:id="rId5"/>
    <p:sldId id="333" r:id="rId6"/>
    <p:sldId id="330" r:id="rId7"/>
  </p:sldIdLst>
  <p:sldSz cx="7562850" cy="5148263"/>
  <p:notesSz cx="6858000" cy="9144000"/>
  <p:defaultTextStyle>
    <a:defPPr>
      <a:defRPr lang="en-US"/>
    </a:defPPr>
    <a:lvl1pPr marL="0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3154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6308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9462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2616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5770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8924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2078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5232" algn="l" defTabSz="3631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3"/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086" autoAdjust="0"/>
    <p:restoredTop sz="99815" autoAdjust="0"/>
  </p:normalViewPr>
  <p:slideViewPr>
    <p:cSldViewPr snapToGrid="0" snapToObjects="1">
      <p:cViewPr>
        <p:scale>
          <a:sx n="103" d="100"/>
          <a:sy n="103" d="100"/>
        </p:scale>
        <p:origin x="-1448" y="-536"/>
      </p:cViewPr>
      <p:guideLst>
        <p:guide orient="horz" pos="1622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El%20Capitan:Users:kaline:Dropbox:Doc-Kaline:IFUSP:Disciplinas:TermoEstatistica:2020-2:Densidade_arxAltu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70660961366"/>
          <c:y val="0.0397553516819572"/>
          <c:w val="0.746209950370903"/>
          <c:h val="0.81239567531122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Dens[kg/m3]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  <c:pt idx="6">
                  <c:v>6000.0</c:v>
                </c:pt>
                <c:pt idx="7">
                  <c:v>7000.0</c:v>
                </c:pt>
                <c:pt idx="8">
                  <c:v>8000.0</c:v>
                </c:pt>
                <c:pt idx="9">
                  <c:v>9000.0</c:v>
                </c:pt>
                <c:pt idx="10">
                  <c:v>10000.0</c:v>
                </c:pt>
                <c:pt idx="11">
                  <c:v>15000.0</c:v>
                </c:pt>
                <c:pt idx="12">
                  <c:v>20000.0</c:v>
                </c:pt>
                <c:pt idx="13">
                  <c:v>25000.0</c:v>
                </c:pt>
                <c:pt idx="14">
                  <c:v>30000.0</c:v>
                </c:pt>
                <c:pt idx="15">
                  <c:v>40000.0</c:v>
                </c:pt>
                <c:pt idx="16">
                  <c:v>50000.0</c:v>
                </c:pt>
                <c:pt idx="17">
                  <c:v>60000.0</c:v>
                </c:pt>
                <c:pt idx="18">
                  <c:v>70000.0</c:v>
                </c:pt>
                <c:pt idx="19">
                  <c:v>80000.0</c:v>
                </c:pt>
              </c:numCache>
            </c:numRef>
          </c:xVal>
          <c:yVal>
            <c:numRef>
              <c:f>Sheet1!$E$2:$E$21</c:f>
              <c:numCache>
                <c:formatCode>0.00000</c:formatCode>
                <c:ptCount val="20"/>
                <c:pt idx="0">
                  <c:v>1.225</c:v>
                </c:pt>
                <c:pt idx="1">
                  <c:v>1.112</c:v>
                </c:pt>
                <c:pt idx="2">
                  <c:v>1.007</c:v>
                </c:pt>
                <c:pt idx="3">
                  <c:v>0.9093</c:v>
                </c:pt>
                <c:pt idx="4">
                  <c:v>0.8194</c:v>
                </c:pt>
                <c:pt idx="5">
                  <c:v>0.7364</c:v>
                </c:pt>
                <c:pt idx="6">
                  <c:v>0.6601</c:v>
                </c:pt>
                <c:pt idx="7">
                  <c:v>0.59</c:v>
                </c:pt>
                <c:pt idx="8">
                  <c:v>0.5258</c:v>
                </c:pt>
                <c:pt idx="9">
                  <c:v>0.4671</c:v>
                </c:pt>
                <c:pt idx="10">
                  <c:v>0.4135</c:v>
                </c:pt>
                <c:pt idx="11">
                  <c:v>0.1948</c:v>
                </c:pt>
                <c:pt idx="12">
                  <c:v>0.08891</c:v>
                </c:pt>
                <c:pt idx="13">
                  <c:v>0.04008</c:v>
                </c:pt>
                <c:pt idx="14">
                  <c:v>0.01841</c:v>
                </c:pt>
                <c:pt idx="15">
                  <c:v>0.004</c:v>
                </c:pt>
                <c:pt idx="16">
                  <c:v>0.00103</c:v>
                </c:pt>
                <c:pt idx="17">
                  <c:v>0.00031</c:v>
                </c:pt>
                <c:pt idx="18">
                  <c:v>8.0E-5</c:v>
                </c:pt>
                <c:pt idx="19">
                  <c:v>2.0E-5</c:v>
                </c:pt>
              </c:numCache>
            </c:numRef>
          </c:yVal>
          <c:smooth val="1"/>
        </c:ser>
        <c:ser>
          <c:idx val="1"/>
          <c:order val="1"/>
          <c:tx>
            <c:v>Dens(y) = 1.225 exp(-y/8200)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0.0</c:v>
                </c:pt>
                <c:pt idx="1">
                  <c:v>1000.0</c:v>
                </c:pt>
                <c:pt idx="2">
                  <c:v>2000.0</c:v>
                </c:pt>
                <c:pt idx="3">
                  <c:v>3000.0</c:v>
                </c:pt>
                <c:pt idx="4">
                  <c:v>4000.0</c:v>
                </c:pt>
                <c:pt idx="5">
                  <c:v>5000.0</c:v>
                </c:pt>
                <c:pt idx="6">
                  <c:v>6000.0</c:v>
                </c:pt>
                <c:pt idx="7">
                  <c:v>7000.0</c:v>
                </c:pt>
                <c:pt idx="8">
                  <c:v>8000.0</c:v>
                </c:pt>
                <c:pt idx="9">
                  <c:v>9000.0</c:v>
                </c:pt>
                <c:pt idx="10">
                  <c:v>10000.0</c:v>
                </c:pt>
                <c:pt idx="11">
                  <c:v>15000.0</c:v>
                </c:pt>
                <c:pt idx="12">
                  <c:v>20000.0</c:v>
                </c:pt>
                <c:pt idx="13">
                  <c:v>25000.0</c:v>
                </c:pt>
                <c:pt idx="14">
                  <c:v>30000.0</c:v>
                </c:pt>
                <c:pt idx="15">
                  <c:v>40000.0</c:v>
                </c:pt>
                <c:pt idx="16">
                  <c:v>50000.0</c:v>
                </c:pt>
                <c:pt idx="17">
                  <c:v>60000.0</c:v>
                </c:pt>
                <c:pt idx="18">
                  <c:v>70000.0</c:v>
                </c:pt>
                <c:pt idx="19">
                  <c:v>80000.0</c:v>
                </c:pt>
              </c:numCache>
            </c:numRef>
          </c:xVal>
          <c:yVal>
            <c:numRef>
              <c:f>Sheet1!$G$2:$G$21</c:f>
              <c:numCache>
                <c:formatCode>General</c:formatCode>
                <c:ptCount val="20"/>
                <c:pt idx="0">
                  <c:v>1.225</c:v>
                </c:pt>
                <c:pt idx="1">
                  <c:v>1.084359645718077</c:v>
                </c:pt>
                <c:pt idx="2">
                  <c:v>0.959865992866803</c:v>
                </c:pt>
                <c:pt idx="3">
                  <c:v>0.849665263642348</c:v>
                </c:pt>
                <c:pt idx="4">
                  <c:v>0.752116509601773</c:v>
                </c:pt>
                <c:pt idx="5">
                  <c:v>0.665767177053466</c:v>
                </c:pt>
                <c:pt idx="6">
                  <c:v>0.589331477747282</c:v>
                </c:pt>
                <c:pt idx="7">
                  <c:v>0.521671242792288</c:v>
                </c:pt>
                <c:pt idx="8">
                  <c:v>0.461778974706575</c:v>
                </c:pt>
                <c:pt idx="9">
                  <c:v>0.408762845235003</c:v>
                </c:pt>
                <c:pt idx="10">
                  <c:v>0.361833415544278</c:v>
                </c:pt>
                <c:pt idx="11">
                  <c:v>0.1966504584739</c:v>
                </c:pt>
                <c:pt idx="12">
                  <c:v>0.106876261717909</c:v>
                </c:pt>
                <c:pt idx="13">
                  <c:v>0.0580854751493548</c:v>
                </c:pt>
                <c:pt idx="14">
                  <c:v>0.0315684920963226</c:v>
                </c:pt>
                <c:pt idx="15">
                  <c:v>0.00932451862758772</c:v>
                </c:pt>
                <c:pt idx="16">
                  <c:v>0.00275422238638882</c:v>
                </c:pt>
                <c:pt idx="17">
                  <c:v>0.000813526280192311</c:v>
                </c:pt>
                <c:pt idx="18">
                  <c:v>0.000240294687834298</c:v>
                </c:pt>
                <c:pt idx="19">
                  <c:v>7.09768552132493E-5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197832"/>
        <c:axId val="2124203464"/>
      </c:scatterChart>
      <c:valAx>
        <c:axId val="2124197832"/>
        <c:scaling>
          <c:orientation val="minMax"/>
          <c:max val="80000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bg-BG" sz="1400"/>
                  <a:t>y[m]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4203464"/>
        <c:crosses val="autoZero"/>
        <c:crossBetween val="midCat"/>
      </c:valAx>
      <c:valAx>
        <c:axId val="2124203464"/>
        <c:scaling>
          <c:orientation val="minMax"/>
          <c:max val="1.4"/>
          <c:min val="0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bg-BG" sz="1400"/>
                  <a:t>Densidade [kg/m3]</a:t>
                </a:r>
                <a:endParaRPr lang="en-US" sz="1400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4197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86690633603984"/>
          <c:y val="0.0654956777191842"/>
          <c:w val="0.506766217140452"/>
          <c:h val="0.2558308651785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E9BF-E27C-B64E-ABF2-A53CEB31A310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685800"/>
            <a:ext cx="5035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1141-8A5F-DD48-8A91-1AA597DE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154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6308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9462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2616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5770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8924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2078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5232" algn="l" defTabSz="3631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599299"/>
            <a:ext cx="6428423" cy="110354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2917349"/>
            <a:ext cx="5293995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206169"/>
            <a:ext cx="1701641" cy="439270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206169"/>
            <a:ext cx="4978876" cy="439270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3308236"/>
            <a:ext cx="6428423" cy="102250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2182054"/>
            <a:ext cx="6428423" cy="112618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31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63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94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26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57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89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20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52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1201262"/>
            <a:ext cx="3340259" cy="339761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1201262"/>
            <a:ext cx="3340259" cy="339761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1152401"/>
            <a:ext cx="3341572" cy="48026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154" indent="0">
              <a:buNone/>
              <a:defRPr sz="1600" b="1"/>
            </a:lvl2pPr>
            <a:lvl3pPr marL="726308" indent="0">
              <a:buNone/>
              <a:defRPr sz="1400" b="1"/>
            </a:lvl3pPr>
            <a:lvl4pPr marL="1089462" indent="0">
              <a:buNone/>
              <a:defRPr sz="1300" b="1"/>
            </a:lvl4pPr>
            <a:lvl5pPr marL="1452616" indent="0">
              <a:buNone/>
              <a:defRPr sz="1300" b="1"/>
            </a:lvl5pPr>
            <a:lvl6pPr marL="1815770" indent="0">
              <a:buNone/>
              <a:defRPr sz="1300" b="1"/>
            </a:lvl6pPr>
            <a:lvl7pPr marL="2178924" indent="0">
              <a:buNone/>
              <a:defRPr sz="1300" b="1"/>
            </a:lvl7pPr>
            <a:lvl8pPr marL="2542078" indent="0">
              <a:buNone/>
              <a:defRPr sz="1300" b="1"/>
            </a:lvl8pPr>
            <a:lvl9pPr marL="2905232" indent="0">
              <a:buNone/>
              <a:defRPr sz="13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1632667"/>
            <a:ext cx="3341572" cy="296621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1152401"/>
            <a:ext cx="3342885" cy="48026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3154" indent="0">
              <a:buNone/>
              <a:defRPr sz="1600" b="1"/>
            </a:lvl2pPr>
            <a:lvl3pPr marL="726308" indent="0">
              <a:buNone/>
              <a:defRPr sz="1400" b="1"/>
            </a:lvl3pPr>
            <a:lvl4pPr marL="1089462" indent="0">
              <a:buNone/>
              <a:defRPr sz="1300" b="1"/>
            </a:lvl4pPr>
            <a:lvl5pPr marL="1452616" indent="0">
              <a:buNone/>
              <a:defRPr sz="1300" b="1"/>
            </a:lvl5pPr>
            <a:lvl6pPr marL="1815770" indent="0">
              <a:buNone/>
              <a:defRPr sz="1300" b="1"/>
            </a:lvl6pPr>
            <a:lvl7pPr marL="2178924" indent="0">
              <a:buNone/>
              <a:defRPr sz="1300" b="1"/>
            </a:lvl7pPr>
            <a:lvl8pPr marL="2542078" indent="0">
              <a:buNone/>
              <a:defRPr sz="1300" b="1"/>
            </a:lvl8pPr>
            <a:lvl9pPr marL="2905232" indent="0">
              <a:buNone/>
              <a:defRPr sz="13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1632667"/>
            <a:ext cx="3342885" cy="296621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204977"/>
            <a:ext cx="2488126" cy="87234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204977"/>
            <a:ext cx="4227843" cy="43939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1077322"/>
            <a:ext cx="2488126" cy="3521555"/>
          </a:xfrm>
        </p:spPr>
        <p:txBody>
          <a:bodyPr/>
          <a:lstStyle>
            <a:lvl1pPr marL="0" indent="0">
              <a:buNone/>
              <a:defRPr sz="1100"/>
            </a:lvl1pPr>
            <a:lvl2pPr marL="363154" indent="0">
              <a:buNone/>
              <a:defRPr sz="1000"/>
            </a:lvl2pPr>
            <a:lvl3pPr marL="726308" indent="0">
              <a:buNone/>
              <a:defRPr sz="800"/>
            </a:lvl3pPr>
            <a:lvl4pPr marL="1089462" indent="0">
              <a:buNone/>
              <a:defRPr sz="700"/>
            </a:lvl4pPr>
            <a:lvl5pPr marL="1452616" indent="0">
              <a:buNone/>
              <a:defRPr sz="700"/>
            </a:lvl5pPr>
            <a:lvl6pPr marL="1815770" indent="0">
              <a:buNone/>
              <a:defRPr sz="700"/>
            </a:lvl6pPr>
            <a:lvl7pPr marL="2178924" indent="0">
              <a:buNone/>
              <a:defRPr sz="700"/>
            </a:lvl7pPr>
            <a:lvl8pPr marL="2542078" indent="0">
              <a:buNone/>
              <a:defRPr sz="700"/>
            </a:lvl8pPr>
            <a:lvl9pPr marL="2905232" indent="0">
              <a:buNone/>
              <a:defRPr sz="7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3603784"/>
            <a:ext cx="4537710" cy="42544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460007"/>
            <a:ext cx="4537710" cy="3088958"/>
          </a:xfrm>
        </p:spPr>
        <p:txBody>
          <a:bodyPr/>
          <a:lstStyle>
            <a:lvl1pPr marL="0" indent="0">
              <a:buNone/>
              <a:defRPr sz="2500"/>
            </a:lvl1pPr>
            <a:lvl2pPr marL="363154" indent="0">
              <a:buNone/>
              <a:defRPr sz="2200"/>
            </a:lvl2pPr>
            <a:lvl3pPr marL="726308" indent="0">
              <a:buNone/>
              <a:defRPr sz="1900"/>
            </a:lvl3pPr>
            <a:lvl4pPr marL="1089462" indent="0">
              <a:buNone/>
              <a:defRPr sz="1600"/>
            </a:lvl4pPr>
            <a:lvl5pPr marL="1452616" indent="0">
              <a:buNone/>
              <a:defRPr sz="1600"/>
            </a:lvl5pPr>
            <a:lvl6pPr marL="1815770" indent="0">
              <a:buNone/>
              <a:defRPr sz="1600"/>
            </a:lvl6pPr>
            <a:lvl7pPr marL="2178924" indent="0">
              <a:buNone/>
              <a:defRPr sz="1600"/>
            </a:lvl7pPr>
            <a:lvl8pPr marL="2542078" indent="0">
              <a:buNone/>
              <a:defRPr sz="1600"/>
            </a:lvl8pPr>
            <a:lvl9pPr marL="2905232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4029231"/>
            <a:ext cx="4537710" cy="604205"/>
          </a:xfrm>
        </p:spPr>
        <p:txBody>
          <a:bodyPr/>
          <a:lstStyle>
            <a:lvl1pPr marL="0" indent="0">
              <a:buNone/>
              <a:defRPr sz="1100"/>
            </a:lvl1pPr>
            <a:lvl2pPr marL="363154" indent="0">
              <a:buNone/>
              <a:defRPr sz="1000"/>
            </a:lvl2pPr>
            <a:lvl3pPr marL="726308" indent="0">
              <a:buNone/>
              <a:defRPr sz="800"/>
            </a:lvl3pPr>
            <a:lvl4pPr marL="1089462" indent="0">
              <a:buNone/>
              <a:defRPr sz="700"/>
            </a:lvl4pPr>
            <a:lvl5pPr marL="1452616" indent="0">
              <a:buNone/>
              <a:defRPr sz="700"/>
            </a:lvl5pPr>
            <a:lvl6pPr marL="1815770" indent="0">
              <a:buNone/>
              <a:defRPr sz="700"/>
            </a:lvl6pPr>
            <a:lvl7pPr marL="2178924" indent="0">
              <a:buNone/>
              <a:defRPr sz="700"/>
            </a:lvl7pPr>
            <a:lvl8pPr marL="2542078" indent="0">
              <a:buNone/>
              <a:defRPr sz="700"/>
            </a:lvl8pPr>
            <a:lvl9pPr marL="2905232" indent="0">
              <a:buNone/>
              <a:defRPr sz="7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206169"/>
            <a:ext cx="6806565" cy="858044"/>
          </a:xfrm>
          <a:prstGeom prst="rect">
            <a:avLst/>
          </a:prstGeom>
        </p:spPr>
        <p:txBody>
          <a:bodyPr vert="horz" lIns="72631" tIns="36315" rIns="72631" bIns="36315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1201262"/>
            <a:ext cx="6806565" cy="3397616"/>
          </a:xfrm>
          <a:prstGeom prst="rect">
            <a:avLst/>
          </a:prstGeom>
        </p:spPr>
        <p:txBody>
          <a:bodyPr vert="horz" lIns="72631" tIns="36315" rIns="72631" bIns="36315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4771678"/>
            <a:ext cx="1764665" cy="274097"/>
          </a:xfrm>
          <a:prstGeom prst="rect">
            <a:avLst/>
          </a:prstGeom>
        </p:spPr>
        <p:txBody>
          <a:bodyPr vert="horz" lIns="72631" tIns="36315" rIns="72631" bIns="3631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80FC-F6D0-5645-8AD1-AB5E8D30DB7E}" type="datetimeFigureOut">
              <a:rPr lang="en-US" smtClean="0"/>
              <a:t>12/09/21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4771678"/>
            <a:ext cx="2394903" cy="274097"/>
          </a:xfrm>
          <a:prstGeom prst="rect">
            <a:avLst/>
          </a:prstGeom>
        </p:spPr>
        <p:txBody>
          <a:bodyPr vert="horz" lIns="72631" tIns="36315" rIns="72631" bIns="3631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4771678"/>
            <a:ext cx="1764665" cy="274097"/>
          </a:xfrm>
          <a:prstGeom prst="rect">
            <a:avLst/>
          </a:prstGeom>
        </p:spPr>
        <p:txBody>
          <a:bodyPr vert="horz" lIns="72631" tIns="36315" rIns="72631" bIns="363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016A-91FD-6D47-AC96-1AA306F1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315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365" indent="-272365" algn="l" defTabSz="36315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90125" indent="-226971" algn="l" defTabSz="3631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885" indent="-181577" algn="l" defTabSz="36315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039" indent="-181577" algn="l" defTabSz="3631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193" indent="-181577" algn="l" defTabSz="36315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347" indent="-181577" algn="l" defTabSz="3631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0501" indent="-181577" algn="l" defTabSz="3631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3655" indent="-181577" algn="l" defTabSz="3631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809" indent="-181577" algn="l" defTabSz="363154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154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308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462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616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770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924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078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232" algn="l" defTabSz="3631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1496" y="1479694"/>
            <a:ext cx="5949851" cy="21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1487" tIns="35744" rIns="71487" bIns="3574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50000"/>
              </a:lnSpc>
              <a:buClrTx/>
              <a:buSzPct val="45000"/>
              <a:buFontTx/>
              <a:buNone/>
            </a:pPr>
            <a:r>
              <a:rPr lang="pt-BR" sz="2900" dirty="0">
                <a:solidFill>
                  <a:srgbClr val="000080"/>
                </a:solidFill>
                <a:latin typeface="Times New Roman"/>
                <a:cs typeface="Times New Roman"/>
              </a:rPr>
              <a:t>Funções de Distribuição</a:t>
            </a:r>
          </a:p>
          <a:p>
            <a:pPr algn="ctr">
              <a:lnSpc>
                <a:spcPct val="150000"/>
              </a:lnSpc>
              <a:buClrTx/>
              <a:buSzPct val="45000"/>
              <a:buFontTx/>
              <a:buNone/>
            </a:pPr>
            <a:r>
              <a:rPr lang="pt-BR" sz="2900" dirty="0">
                <a:solidFill>
                  <a:srgbClr val="000080"/>
                </a:solidFill>
                <a:latin typeface="Times New Roman"/>
                <a:cs typeface="Times New Roman"/>
              </a:rPr>
              <a:t>d</a:t>
            </a:r>
            <a:r>
              <a:rPr lang="pt-BR" sz="2900" dirty="0">
                <a:solidFill>
                  <a:srgbClr val="000080"/>
                </a:solidFill>
                <a:latin typeface="Times New Roman"/>
                <a:cs typeface="Times New Roman"/>
              </a:rPr>
              <a:t>e Probabilidade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" y="31050"/>
            <a:ext cx="1742693" cy="7802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090" y="457123"/>
            <a:ext cx="6457394" cy="94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63048" algn="ctr">
              <a:lnSpc>
                <a:spcPct val="95000"/>
              </a:lnSpc>
              <a:tabLst>
                <a:tab pos="63048" algn="l"/>
                <a:tab pos="418636" algn="l"/>
                <a:tab pos="775485" algn="l"/>
                <a:tab pos="1132334" algn="l"/>
                <a:tab pos="1489184" algn="l"/>
                <a:tab pos="1846033" algn="l"/>
                <a:tab pos="2202882" algn="l"/>
                <a:tab pos="2559731" algn="l"/>
                <a:tab pos="2916581" algn="l"/>
                <a:tab pos="3273429" algn="l"/>
                <a:tab pos="3630279" algn="l"/>
                <a:tab pos="3987128" algn="l"/>
                <a:tab pos="4343977" algn="l"/>
                <a:tab pos="4700826" algn="l"/>
                <a:tab pos="5057676" algn="l"/>
                <a:tab pos="5414525" algn="l"/>
                <a:tab pos="5771374" algn="l"/>
                <a:tab pos="6128223" algn="l"/>
                <a:tab pos="6485073" algn="l"/>
                <a:tab pos="6841921" algn="l"/>
                <a:tab pos="7198771" algn="l"/>
              </a:tabLst>
            </a:pPr>
            <a:r>
              <a:rPr lang="pt-BR" sz="2900" dirty="0">
                <a:solidFill>
                  <a:srgbClr val="000066"/>
                </a:solidFill>
                <a:latin typeface="Times New Roman" charset="0"/>
              </a:rPr>
              <a:t>4300259 – Termo</a:t>
            </a:r>
            <a:r>
              <a:rPr lang="bg-BG" sz="2900" dirty="0">
                <a:solidFill>
                  <a:srgbClr val="000066"/>
                </a:solidFill>
                <a:latin typeface="Times New Roman" charset="0"/>
              </a:rPr>
              <a:t>-</a:t>
            </a:r>
            <a:r>
              <a:rPr lang="pt-BR" sz="2900" dirty="0">
                <a:solidFill>
                  <a:srgbClr val="000066"/>
                </a:solidFill>
                <a:latin typeface="Times New Roman" charset="0"/>
              </a:rPr>
              <a:t>estatística</a:t>
            </a:r>
            <a:r>
              <a:rPr lang="bg-BG" sz="2900" dirty="0">
                <a:solidFill>
                  <a:srgbClr val="000066"/>
                </a:solidFill>
                <a:latin typeface="Times New Roman" charset="0"/>
              </a:rPr>
              <a:t> (DIURNO)</a:t>
            </a:r>
            <a:endParaRPr lang="pt-BR" sz="2900" dirty="0">
              <a:solidFill>
                <a:srgbClr val="00006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8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10080" y="192518"/>
            <a:ext cx="2345884" cy="1971665"/>
            <a:chOff x="423333" y="679783"/>
            <a:chExt cx="2836333" cy="2626455"/>
          </a:xfrm>
        </p:grpSpPr>
        <p:sp>
          <p:nvSpPr>
            <p:cNvPr id="36" name="Rectangle 35"/>
            <p:cNvSpPr/>
            <p:nvPr/>
          </p:nvSpPr>
          <p:spPr>
            <a:xfrm flipV="1">
              <a:off x="423333" y="2981683"/>
              <a:ext cx="2836333" cy="32455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74049" y="679783"/>
              <a:ext cx="1223990" cy="2301900"/>
              <a:chOff x="1174049" y="609228"/>
              <a:chExt cx="1223990" cy="23019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74049" y="609228"/>
                <a:ext cx="1223990" cy="2301900"/>
              </a:xfrm>
              <a:prstGeom prst="rect">
                <a:avLst/>
              </a:prstGeom>
            </p:spPr>
          </p:pic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718517" y="2062644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870917" y="2215044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023317" y="2367444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2175717" y="2167069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269792" y="2093693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591524" y="2429536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422192" y="2246093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292372" y="2398493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020496" y="1898960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518148" y="1819942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670548" y="1055127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822948" y="1207527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453241" y="1359927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662085" y="1512327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899151" y="1664727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051551" y="1365575"/>
                <a:ext cx="109488" cy="1102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2684345" y="304285"/>
            <a:ext cx="4458347" cy="1904610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Vamos imaginar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um cilindro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(com área da base A)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que se estenda a uma grande altura desde a superfície da Terra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 até o limite da atmosfera (altura = eixo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. Como a atmosfera se torna mais rarefeita, sabemos que o número de moléculas por unidade de comprimento no interior do cilindro irá diminuir em função da altura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86788" y="2454016"/>
            <a:ext cx="5125931" cy="1904610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Vamos dividir a altura do cilindro em intervalos iguais (</a:t>
            </a:r>
            <a:r>
              <a:rPr lang="pt-BR" sz="17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). Assim, o meio do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dirty="0" err="1">
                <a:solidFill>
                  <a:srgbClr val="000090"/>
                </a:solidFill>
                <a:latin typeface="Times New Roman"/>
                <a:cs typeface="Times New Roman"/>
              </a:rPr>
              <a:t>-ésimo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intervalo tem altura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entre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y−i</a:t>
            </a:r>
            <a:r>
              <a:rPr lang="pt-BR" sz="17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/2 e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y+i</a:t>
            </a:r>
            <a:r>
              <a:rPr lang="pt-BR" sz="17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/2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A quantidade de moléculas neste intervalo é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pt-BR" sz="1700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 =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 </a:t>
            </a:r>
            <a:endParaRPr lang="pt-BR" sz="1700" i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endParaRPr lang="pt-BR" sz="17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Vamos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definir a densidade de moléculas nesse intervalo: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07421" y="2343850"/>
            <a:ext cx="1116286" cy="2674650"/>
            <a:chOff x="492600" y="3122241"/>
            <a:chExt cx="1349666" cy="3562901"/>
          </a:xfrm>
        </p:grpSpPr>
        <p:grpSp>
          <p:nvGrpSpPr>
            <p:cNvPr id="2" name="Group 1"/>
            <p:cNvGrpSpPr/>
            <p:nvPr/>
          </p:nvGrpSpPr>
          <p:grpSpPr>
            <a:xfrm>
              <a:off x="833026" y="3122241"/>
              <a:ext cx="851639" cy="3562901"/>
              <a:chOff x="399140" y="556389"/>
              <a:chExt cx="851639" cy="3562901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rot="16200000">
                <a:off x="-924375" y="2462298"/>
                <a:ext cx="327599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399140" y="556389"/>
                <a:ext cx="404899" cy="40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y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626614" y="41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621779" y="3744705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29039" y="33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24204" y="30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22800" y="266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22800" y="23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21794" y="194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2800" y="15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22800" y="12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818626" y="37565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971026" y="3908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990381" y="37468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1142781" y="38992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775096" y="38823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854926" y="401053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787191" y="34227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70261" y="3575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922661" y="35581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954111" y="340821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1106511" y="35485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87206" y="3217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939606" y="30187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934771" y="31711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760606" y="30453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140386" y="31348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72701" y="282766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925101" y="2834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835601" y="270914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794481" y="248659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886406" y="238500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809001" y="20898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87" y="5322071"/>
              <a:ext cx="238735" cy="215999"/>
            </a:xfrm>
            <a:prstGeom prst="rect">
              <a:avLst/>
            </a:prstGeom>
          </p:spPr>
        </p:pic>
        <p:pic>
          <p:nvPicPr>
            <p:cNvPr id="63" name="Picture 6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0" y="4923298"/>
              <a:ext cx="523200" cy="218000"/>
            </a:xfrm>
            <a:prstGeom prst="rect">
              <a:avLst/>
            </a:prstGeom>
          </p:spPr>
        </p:pic>
        <p:pic>
          <p:nvPicPr>
            <p:cNvPr id="64" name="Picture 6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266" y="5296236"/>
              <a:ext cx="288000" cy="21600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285508" y="1643286"/>
            <a:ext cx="250563" cy="288783"/>
          </a:xfrm>
          <a:prstGeom prst="rect">
            <a:avLst/>
          </a:prstGeom>
          <a:noFill/>
        </p:spPr>
        <p:txBody>
          <a:bodyPr wrap="none" lIns="72631" tIns="36315" rIns="72631" bIns="36315" rtlCol="0">
            <a:spAutoFit/>
          </a:bodyPr>
          <a:lstStyle/>
          <a:p>
            <a:r>
              <a:rPr lang="bg-BG" dirty="0" smtClean="0"/>
              <a:t>A</a:t>
            </a:r>
            <a:endParaRPr lang="en-US" dirty="0"/>
          </a:p>
        </p:txBody>
      </p:sp>
      <p:pic>
        <p:nvPicPr>
          <p:cNvPr id="67" name="Picture 66" descr="rho(y_i)_=_frac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93" y="4321671"/>
            <a:ext cx="3776938" cy="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935063" y="358260"/>
            <a:ext cx="5125931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Seja 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o número total de moléculas contidas no cilindro, tal que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32729" y="1468413"/>
            <a:ext cx="5125931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A probabilidade (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pt-BR" sz="1700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 de encontrar uma molécula no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-ésimo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intervalo é: 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30396" y="2567972"/>
            <a:ext cx="5125931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Essa probabilidade também pode ser expressa em termos da densidade de moléculas (</a:t>
            </a:r>
            <a:r>
              <a:rPr lang="pt-BR" sz="1700" dirty="0" err="1">
                <a:solidFill>
                  <a:srgbClr val="000090"/>
                </a:solidFill>
                <a:latin typeface="Times New Roman"/>
                <a:cs typeface="Times New Roman"/>
              </a:rPr>
              <a:t>ρ</a:t>
            </a:r>
            <a:r>
              <a:rPr lang="pt-BR" sz="1700" i="1" baseline="-25000" dirty="0" err="1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):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4462" y="3741683"/>
            <a:ext cx="6679532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Definimos assim a função de distribuição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f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bg-BG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 relacionada à probabilidade de encontrar moléculas nos diferentes intervalos </a:t>
            </a:r>
            <a:r>
              <a:rPr lang="pt-BR" sz="17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36" name="Picture 35" descr="p_i_=_frac_n_i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8" y="1973501"/>
            <a:ext cx="1064684" cy="540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4461" y="290290"/>
            <a:ext cx="1116286" cy="2674650"/>
            <a:chOff x="492600" y="3122241"/>
            <a:chExt cx="1349666" cy="3562901"/>
          </a:xfrm>
        </p:grpSpPr>
        <p:grpSp>
          <p:nvGrpSpPr>
            <p:cNvPr id="50" name="Group 49"/>
            <p:cNvGrpSpPr/>
            <p:nvPr/>
          </p:nvGrpSpPr>
          <p:grpSpPr>
            <a:xfrm>
              <a:off x="833026" y="3122241"/>
              <a:ext cx="851639" cy="3562901"/>
              <a:chOff x="399140" y="556389"/>
              <a:chExt cx="851639" cy="3562901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-924375" y="2462298"/>
                <a:ext cx="327599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99140" y="556389"/>
                <a:ext cx="404899" cy="40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y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26614" y="41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21779" y="3744705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9039" y="33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24204" y="30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22800" y="266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22800" y="23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1794" y="194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800" y="15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22800" y="12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818626" y="37565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971026" y="3908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0381" y="37468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142781" y="38992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775096" y="38823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854926" y="401053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87191" y="34227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70261" y="3575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922661" y="35581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954111" y="340821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1106511" y="35485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787206" y="3217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939606" y="30187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934771" y="31711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760606" y="30453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1140386" y="31348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772701" y="282766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925101" y="2834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835601" y="270914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794481" y="248659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886406" y="238500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809001" y="20898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87" y="5322071"/>
              <a:ext cx="238735" cy="215999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0" y="4923298"/>
              <a:ext cx="523200" cy="218000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266" y="5296236"/>
              <a:ext cx="288000" cy="216000"/>
            </a:xfrm>
            <a:prstGeom prst="rect">
              <a:avLst/>
            </a:prstGeom>
          </p:spPr>
        </p:pic>
      </p:grpSp>
      <p:pic>
        <p:nvPicPr>
          <p:cNvPr id="39" name="Picture 38" descr="p_i_=_frac_n_i_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93" y="3145587"/>
            <a:ext cx="5314001" cy="594550"/>
          </a:xfrm>
          <a:prstGeom prst="rect">
            <a:avLst/>
          </a:prstGeom>
        </p:spPr>
      </p:pic>
      <p:pic>
        <p:nvPicPr>
          <p:cNvPr id="40" name="Picture 39" descr="p_i_=_f(y)_Delt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1" y="4319298"/>
            <a:ext cx="4923915" cy="594550"/>
          </a:xfrm>
          <a:prstGeom prst="rect">
            <a:avLst/>
          </a:prstGeom>
        </p:spPr>
      </p:pic>
      <p:pic>
        <p:nvPicPr>
          <p:cNvPr id="42" name="Picture 41" descr="sum_i_n_i_=_N_L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22" y="959692"/>
            <a:ext cx="3893654" cy="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935062" y="358260"/>
            <a:ext cx="5118931" cy="627337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No limite em que Δ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 é muito pequeno, temos que Δ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y </a:t>
            </a:r>
            <a:r>
              <a:rPr lang="pt-BR" sz="1900" dirty="0">
                <a:sym typeface="Symbol"/>
              </a:rPr>
              <a:t></a:t>
            </a:r>
            <a:r>
              <a:rPr lang="bg-BG" sz="1900" dirty="0">
                <a:sym typeface="Symbol"/>
              </a:rPr>
              <a:t>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dy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,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n</a:t>
            </a:r>
            <a:r>
              <a:rPr lang="bg-BG" sz="1700" i="1" baseline="-250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i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pt-BR" sz="1900" dirty="0">
                <a:sym typeface="Symbol"/>
              </a:rPr>
              <a:t></a:t>
            </a:r>
            <a:r>
              <a:rPr lang="bg-BG" sz="1900" dirty="0">
                <a:sym typeface="Symbol"/>
              </a:rPr>
              <a:t>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dn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,  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p</a:t>
            </a:r>
            <a:r>
              <a:rPr lang="bg-BG" sz="1700" i="1" baseline="-250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i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pt-BR" sz="1900" dirty="0">
                <a:sym typeface="Symbol"/>
              </a:rPr>
              <a:t></a:t>
            </a:r>
            <a:r>
              <a:rPr lang="bg-BG" sz="1900" dirty="0">
                <a:sym typeface="Symbol"/>
              </a:rPr>
              <a:t>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dp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 e Σ</a:t>
            </a:r>
            <a:r>
              <a:rPr lang="bg-BG" sz="1700" i="1" baseline="-250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i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pt-BR" sz="1900" dirty="0">
                <a:sym typeface="Symbol"/>
              </a:rPr>
              <a:t>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pt-BR" sz="1900" dirty="0">
                <a:sym typeface="Symbol"/>
              </a:rPr>
              <a:t></a:t>
            </a:r>
            <a:r>
              <a:rPr lang="bg-BG" sz="1900" dirty="0">
                <a:sym typeface="Symbol"/>
              </a:rPr>
              <a:t> 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. Então</a:t>
            </a:r>
            <a:endParaRPr lang="pt-BR" sz="17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35063" y="1757210"/>
            <a:ext cx="5125931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A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probabilidade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infinitesimal (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dp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) de encontrar uma molécula num intervalo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dy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: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8327" y="3169654"/>
            <a:ext cx="6679532" cy="59655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função de distribuição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f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bg-BG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 relacionada à probabilidade de encontrar moléculas nos diferentes intervalos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d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74461" y="290290"/>
            <a:ext cx="1116286" cy="2674650"/>
            <a:chOff x="492600" y="3122241"/>
            <a:chExt cx="1349666" cy="3562901"/>
          </a:xfrm>
        </p:grpSpPr>
        <p:grpSp>
          <p:nvGrpSpPr>
            <p:cNvPr id="50" name="Group 49"/>
            <p:cNvGrpSpPr/>
            <p:nvPr/>
          </p:nvGrpSpPr>
          <p:grpSpPr>
            <a:xfrm>
              <a:off x="833026" y="3122241"/>
              <a:ext cx="851639" cy="3562901"/>
              <a:chOff x="399140" y="556389"/>
              <a:chExt cx="851639" cy="3562901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-924375" y="2462298"/>
                <a:ext cx="327599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99140" y="556389"/>
                <a:ext cx="404899" cy="409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y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26614" y="41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21779" y="3744705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9039" y="33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24204" y="30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22800" y="266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22800" y="230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1794" y="194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800" y="158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22800" y="1224000"/>
                <a:ext cx="1822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818626" y="37565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971026" y="3908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0381" y="37468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142781" y="389925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775096" y="38823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854926" y="401053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87191" y="34227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70261" y="3575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922661" y="35581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954111" y="340821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1106511" y="35485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787206" y="321711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939606" y="30187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934771" y="317116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760606" y="30453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1140386" y="313487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772701" y="282766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925101" y="283492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835601" y="270914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794481" y="248659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886406" y="2385004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809001" y="2089889"/>
                <a:ext cx="107998" cy="10875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87" y="5322071"/>
              <a:ext cx="238735" cy="215999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0" y="4923298"/>
              <a:ext cx="523200" cy="218000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266" y="5296236"/>
              <a:ext cx="288000" cy="216000"/>
            </a:xfrm>
            <a:prstGeom prst="rect">
              <a:avLst/>
            </a:prstGeom>
          </p:spPr>
        </p:pic>
      </p:grpSp>
      <p:pic>
        <p:nvPicPr>
          <p:cNvPr id="2" name="Picture 1" descr="dp_=_f(y)_dy_L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2" y="3843776"/>
            <a:ext cx="5787725" cy="675625"/>
          </a:xfrm>
          <a:prstGeom prst="rect">
            <a:avLst/>
          </a:prstGeom>
        </p:spPr>
      </p:pic>
      <p:pic>
        <p:nvPicPr>
          <p:cNvPr id="3" name="Picture 2" descr="int_dn_=_N_Long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9" y="982618"/>
            <a:ext cx="3453900" cy="540500"/>
          </a:xfrm>
          <a:prstGeom prst="rect">
            <a:avLst/>
          </a:prstGeom>
        </p:spPr>
      </p:pic>
      <p:pic>
        <p:nvPicPr>
          <p:cNvPr id="5" name="Picture 4" descr="dp_=_frac_dn_N_=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9" y="2442027"/>
            <a:ext cx="3478974" cy="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9281" y="131365"/>
            <a:ext cx="4533570" cy="2656387"/>
            <a:chOff x="1377565" y="1459093"/>
            <a:chExt cx="5481394" cy="3538572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397000" y="1459093"/>
              <a:ext cx="5461959" cy="3383989"/>
              <a:chOff x="1397000" y="1459088"/>
              <a:chExt cx="6350000" cy="393417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7000" y="1524000"/>
                <a:ext cx="6350000" cy="381000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75177" y="1722078"/>
                <a:ext cx="214490" cy="3386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4564466" y="2605844"/>
                <a:ext cx="214490" cy="5360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536233" y="269044"/>
                <a:ext cx="214490" cy="2594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4456305" y="4491308"/>
              <a:ext cx="0" cy="25199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29306" y="4587675"/>
              <a:ext cx="391977" cy="409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x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078108" y="4360332"/>
              <a:ext cx="323997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512728" y="4357511"/>
              <a:ext cx="323997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88190" y="3975632"/>
              <a:ext cx="500513" cy="409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dx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>
              <a:off x="3155129" y="845160"/>
              <a:ext cx="0" cy="262798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77565" y="1946263"/>
              <a:ext cx="609781" cy="409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f</a:t>
              </a:r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8487" y="2699439"/>
            <a:ext cx="6706196" cy="2381663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A função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f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é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interpretada como uma 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densidade de probabilidade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por unidade de comprimento.</a:t>
            </a:r>
          </a:p>
          <a:p>
            <a:pPr algn="just"/>
            <a:endParaRPr lang="pt-BR" sz="6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– 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A probabilidade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d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de encontrar uma molécula no intervalo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dx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em torno do ponto 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é dada por:</a:t>
            </a:r>
            <a:endParaRPr lang="bg-BG" sz="17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endParaRPr lang="bg-BG" sz="17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endParaRPr lang="bg-BG" sz="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– A função de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densidade 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de probabilidade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pt-BR" sz="17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f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= 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dp/dx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pt-BR" sz="1700" b="1" u="sng" dirty="0">
                <a:solidFill>
                  <a:srgbClr val="000090"/>
                </a:solidFill>
                <a:latin typeface="Times New Roman"/>
                <a:cs typeface="Times New Roman"/>
              </a:rPr>
              <a:t>não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representa a probabilidade de encontrar uma molécula no ponto </a:t>
            </a:r>
            <a:r>
              <a:rPr lang="pt-BR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x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 (esta probabilidade é nula!)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pt-BR" sz="17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8675" y="856044"/>
            <a:ext cx="1015579" cy="288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72631" tIns="36315" rIns="72631" bIns="36315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bg-BG" i="1" dirty="0" smtClean="0">
                <a:latin typeface="Times New Roman"/>
                <a:cs typeface="Times New Roman"/>
              </a:rPr>
              <a:t>p</a:t>
            </a:r>
            <a:r>
              <a:rPr lang="en-US" i="1" dirty="0" smtClean="0">
                <a:latin typeface="Times New Roman"/>
                <a:cs typeface="Times New Roman"/>
              </a:rPr>
              <a:t> = f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dx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9" name="Picture 8" descr="dp_=_f(x)_d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22" y="3695623"/>
            <a:ext cx="2006256" cy="352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6729" y="144674"/>
            <a:ext cx="2836068" cy="2489385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Para uma função qualquer ρ(</a:t>
            </a:r>
            <a:r>
              <a:rPr lang="bg-BG" sz="1700" i="1" dirty="0">
                <a:solidFill>
                  <a:srgbClr val="000090"/>
                </a:solidFill>
                <a:latin typeface="Times New Roman"/>
                <a:cs typeface="Times New Roman"/>
              </a:rPr>
              <a:t>x</a:t>
            </a:r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),  sua integral representa a área ou fator de normalização:</a:t>
            </a:r>
          </a:p>
          <a:p>
            <a:endParaRPr lang="bg-BG" sz="19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bg-BG" sz="19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bg-BG" sz="1700" dirty="0">
                <a:solidFill>
                  <a:srgbClr val="000090"/>
                </a:solidFill>
                <a:latin typeface="Times New Roman"/>
                <a:cs typeface="Times New Roman"/>
              </a:rPr>
              <a:t>Esta função normalizada f(x) é uma distribuição de probabilidades:</a:t>
            </a:r>
          </a:p>
          <a:p>
            <a:endParaRPr lang="en-US" sz="17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15" descr="f(x)_=_rho(x)_∕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7" y="2320484"/>
            <a:ext cx="1818689" cy="270250"/>
          </a:xfrm>
          <a:prstGeom prst="rect">
            <a:avLst/>
          </a:prstGeom>
        </p:spPr>
      </p:pic>
      <p:pic>
        <p:nvPicPr>
          <p:cNvPr id="24" name="Picture 23" descr="A_=_int_-_infty^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11" y="981120"/>
            <a:ext cx="1780421" cy="5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774" y="3028693"/>
            <a:ext cx="7141525" cy="2043109"/>
          </a:xfrm>
          <a:prstGeom prst="rect">
            <a:avLst/>
          </a:prstGeom>
          <a:noFill/>
        </p:spPr>
        <p:txBody>
          <a:bodyPr wrap="square" lIns="72631" tIns="36315" rIns="72631" bIns="36315" rtlCol="0">
            <a:spAutoFit/>
          </a:bodyPr>
          <a:lstStyle/>
          <a:p>
            <a:pPr algn="just"/>
            <a:r>
              <a:rPr lang="bg-BG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das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moléculas é de 28g/mol determine:</a:t>
            </a:r>
          </a:p>
          <a:p>
            <a:pPr marL="363154" indent="-363154" algn="just">
              <a:buAutoNum type="alphaLcParenBoth"/>
            </a:pP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a função que descreve a densidade de moléculas, ρ</a:t>
            </a:r>
            <a:r>
              <a:rPr lang="bg-BG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); </a:t>
            </a:r>
          </a:p>
          <a:p>
            <a:pPr marL="363154" indent="-363154" algn="just">
              <a:buAutoNum type="alphaLcParenBoth"/>
            </a:pP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a quantidade 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de moléculas no intervalo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entre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o nível do mar y= 0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e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a altura de 3 km e a quantidade total de molécula de y= 0 até uma distância infinitamente grande (fator de normalização);</a:t>
            </a:r>
          </a:p>
          <a:p>
            <a:pPr marL="363154" indent="-363154" algn="just">
              <a:buAutoNum type="alphaLcParenBoth"/>
            </a:pP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probabilidade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de encontrar uma molécula numa intervalo d</a:t>
            </a:r>
            <a:r>
              <a:rPr lang="bg-BG" sz="16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 marL="363154" indent="-363154" algn="just">
              <a:buAutoNum type="alphaLcParenBoth"/>
            </a:pP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a probabilidade de encontrar uma molécula de 0 a 3 km; </a:t>
            </a:r>
          </a:p>
          <a:p>
            <a:pPr marL="363154" indent="-363154" algn="just">
              <a:buFontTx/>
              <a:buAutoNum type="alphaLcParenBoth"/>
            </a:pP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altura média das moléculas </a:t>
            </a:r>
            <a:r>
              <a:rPr lang="pt-BR" sz="1600" dirty="0">
                <a:solidFill>
                  <a:srgbClr val="000090"/>
                </a:solidFill>
                <a:sym typeface="Symbol"/>
              </a:rPr>
              <a:t></a:t>
            </a:r>
            <a:r>
              <a:rPr lang="bg-BG" sz="1600" i="1" dirty="0">
                <a:solidFill>
                  <a:srgbClr val="000090"/>
                </a:solidFill>
                <a:latin typeface="Times New Roman"/>
                <a:cs typeface="Times New Roman"/>
                <a:sym typeface="Symbol"/>
              </a:rPr>
              <a:t>y</a:t>
            </a:r>
            <a:r>
              <a:rPr lang="pt-BR" sz="1600" dirty="0">
                <a:solidFill>
                  <a:srgbClr val="000090"/>
                </a:solidFill>
                <a:sym typeface="Symbol"/>
              </a:rPr>
              <a:t></a:t>
            </a:r>
            <a:r>
              <a:rPr lang="bg-BG" sz="1600" dirty="0">
                <a:solidFill>
                  <a:srgbClr val="000090"/>
                </a:solidFill>
                <a:sym typeface="Symbol"/>
              </a:rPr>
              <a:t>.</a:t>
            </a:r>
            <a:endParaRPr lang="pt-BR" sz="1600" dirty="0">
              <a:solidFill>
                <a:srgbClr val="00009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76978"/>
              </p:ext>
            </p:extLst>
          </p:nvPr>
        </p:nvGraphicFramePr>
        <p:xfrm>
          <a:off x="2999463" y="207482"/>
          <a:ext cx="4716277" cy="329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30127" y="241349"/>
            <a:ext cx="2917766" cy="2797162"/>
          </a:xfrm>
          <a:prstGeom prst="rect">
            <a:avLst/>
          </a:prstGeom>
        </p:spPr>
        <p:txBody>
          <a:bodyPr wrap="square" lIns="72631" tIns="36315" rIns="72631" bIns="36315">
            <a:spAutoFit/>
          </a:bodyPr>
          <a:lstStyle/>
          <a:p>
            <a:pPr algn="just"/>
            <a:r>
              <a:rPr lang="pt-BR" sz="1700" b="1" dirty="0">
                <a:solidFill>
                  <a:srgbClr val="000090"/>
                </a:solidFill>
                <a:latin typeface="Times New Roman"/>
                <a:cs typeface="Times New Roman"/>
              </a:rPr>
              <a:t>Exercício</a:t>
            </a:r>
            <a:r>
              <a:rPr lang="bg-BG" sz="1700" b="1" dirty="0">
                <a:solidFill>
                  <a:srgbClr val="000090"/>
                </a:solidFill>
                <a:latin typeface="Times New Roman"/>
                <a:cs typeface="Times New Roman"/>
              </a:rPr>
              <a:t> 1)</a:t>
            </a:r>
            <a:r>
              <a:rPr lang="pt-BR" sz="1700" dirty="0">
                <a:solidFill>
                  <a:srgbClr val="000090"/>
                </a:solidFill>
                <a:latin typeface="Times New Roman"/>
                <a:cs typeface="Times New Roman"/>
              </a:rPr>
              <a:t>: 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figura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 ao lado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 mostra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 dados experimentais da</a:t>
            </a:r>
            <a:r>
              <a:rPr lang="pt-BR" sz="16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densidade da atmosfera ρ(</a:t>
            </a:r>
            <a:r>
              <a:rPr lang="bg-BG" sz="16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) em kg/m</a:t>
            </a:r>
            <a:r>
              <a:rPr lang="bg-BG" sz="16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 versus a altura em relação ao nível do mar, </a:t>
            </a:r>
            <a:r>
              <a:rPr lang="bg-BG" sz="1600" i="1" dirty="0">
                <a:solidFill>
                  <a:srgbClr val="000090"/>
                </a:solidFill>
                <a:latin typeface="Times New Roman"/>
                <a:cs typeface="Times New Roman"/>
              </a:rPr>
              <a:t>y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 em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m.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Os dados foram ajustados por uma função que descreve bem a densidade do ar em função da altura: </a:t>
            </a:r>
            <a:r>
              <a:rPr lang="bg-BG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ρ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(y) = 1,225 exp(-y/8200). Para um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cilindro de área da base de 1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m</a:t>
            </a:r>
            <a:r>
              <a:rPr lang="bg-BG" sz="16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, e </a:t>
            </a:r>
            <a:r>
              <a:rPr lang="bg-BG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assumindo </a:t>
            </a:r>
            <a:r>
              <a:rPr lang="bg-BG" sz="1600" dirty="0">
                <a:solidFill>
                  <a:srgbClr val="000090"/>
                </a:solidFill>
                <a:latin typeface="Times New Roman"/>
                <a:cs typeface="Times New Roman"/>
              </a:rPr>
              <a:t>que a massa </a:t>
            </a:r>
            <a:endParaRPr lang="pt-BR" sz="16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80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29231</TotalTime>
  <Words>590</Words>
  <Application>Microsoft Macintosh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Marcio Varella</dc:creator>
  <cp:lastModifiedBy>Kaline Coutinho</cp:lastModifiedBy>
  <cp:revision>716</cp:revision>
  <dcterms:created xsi:type="dcterms:W3CDTF">2014-08-03T15:26:39Z</dcterms:created>
  <dcterms:modified xsi:type="dcterms:W3CDTF">2021-09-13T00:52:13Z</dcterms:modified>
</cp:coreProperties>
</file>