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7" r:id="rId3"/>
    <p:sldId id="258" r:id="rId4"/>
    <p:sldId id="331" r:id="rId5"/>
    <p:sldId id="332" r:id="rId6"/>
    <p:sldId id="333" r:id="rId7"/>
    <p:sldId id="318" r:id="rId8"/>
    <p:sldId id="319" r:id="rId9"/>
    <p:sldId id="320" r:id="rId10"/>
    <p:sldId id="269" r:id="rId11"/>
    <p:sldId id="321" r:id="rId12"/>
    <p:sldId id="270" r:id="rId13"/>
    <p:sldId id="271" r:id="rId14"/>
    <p:sldId id="272" r:id="rId15"/>
    <p:sldId id="273" r:id="rId16"/>
    <p:sldId id="274" r:id="rId17"/>
    <p:sldId id="276" r:id="rId18"/>
    <p:sldId id="278" r:id="rId19"/>
    <p:sldId id="279" r:id="rId20"/>
    <p:sldId id="280" r:id="rId21"/>
    <p:sldId id="281" r:id="rId22"/>
    <p:sldId id="282" r:id="rId23"/>
    <p:sldId id="284" r:id="rId24"/>
    <p:sldId id="340" r:id="rId25"/>
    <p:sldId id="341" r:id="rId26"/>
    <p:sldId id="343" r:id="rId27"/>
    <p:sldId id="345" r:id="rId28"/>
    <p:sldId id="285" r:id="rId29"/>
    <p:sldId id="347" r:id="rId30"/>
    <p:sldId id="323" r:id="rId31"/>
    <p:sldId id="289" r:id="rId32"/>
    <p:sldId id="338" r:id="rId33"/>
    <p:sldId id="339" r:id="rId34"/>
    <p:sldId id="325" r:id="rId35"/>
    <p:sldId id="324" r:id="rId36"/>
    <p:sldId id="334" r:id="rId37"/>
    <p:sldId id="335" r:id="rId38"/>
    <p:sldId id="336" r:id="rId39"/>
    <p:sldId id="326" r:id="rId40"/>
    <p:sldId id="327" r:id="rId41"/>
    <p:sldId id="328" r:id="rId42"/>
    <p:sldId id="330" r:id="rId43"/>
    <p:sldId id="337" r:id="rId44"/>
    <p:sldId id="300" r:id="rId45"/>
    <p:sldId id="301" r:id="rId46"/>
    <p:sldId id="305" r:id="rId47"/>
    <p:sldId id="257" r:id="rId48"/>
    <p:sldId id="259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1072-042A-40C7-B054-3639F7189FE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A54F0-6CD8-4AF4-939D-E624A35C8C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6848F-2748-4967-AC0B-939B337523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B141F-3D6A-4F41-802A-75FF57648B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21305-42F2-41A5-9FFE-A2487D83A0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63BA-1810-4101-B528-0D4672B6281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5475C-E7D3-4B81-B410-30DB171796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2D436-F895-4888-BEE8-6AF0475EB6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C993-795D-4FF7-A30F-D80EE186B5F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A4A6A-C663-4244-8278-972E632179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D8364-998F-43FF-896F-D848EC574B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EEB61F-FE42-488C-8772-49736E75C0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2133600"/>
            <a:ext cx="882015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solidFill>
                  <a:schemeClr val="tx2"/>
                </a:solidFill>
                <a:latin typeface="Comic Sans MS" pitchFamily="66" charset="0"/>
              </a:rPr>
              <a:t>ANÁLISE POR INJEÇÃO EM FLUXO</a:t>
            </a:r>
            <a:br>
              <a:rPr lang="pt-BR" sz="4000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pt-BR" sz="4000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pt-BR" sz="4000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pt-BR" sz="4000" dirty="0" err="1" smtClean="0">
                <a:solidFill>
                  <a:schemeClr val="tx2"/>
                </a:solidFill>
                <a:latin typeface="Comic Sans MS" pitchFamily="66" charset="0"/>
              </a:rPr>
              <a:t>Flow</a:t>
            </a:r>
            <a:r>
              <a:rPr lang="pt-BR" sz="40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pt-BR" sz="4000" dirty="0" err="1" smtClean="0">
                <a:solidFill>
                  <a:schemeClr val="tx2"/>
                </a:solidFill>
                <a:latin typeface="Comic Sans MS" pitchFamily="66" charset="0"/>
              </a:rPr>
              <a:t>Injection</a:t>
            </a:r>
            <a:r>
              <a:rPr lang="pt-BR" sz="40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pt-BR" sz="4000" dirty="0" err="1" smtClean="0">
                <a:solidFill>
                  <a:schemeClr val="tx2"/>
                </a:solidFill>
                <a:latin typeface="Comic Sans MS" pitchFamily="66" charset="0"/>
              </a:rPr>
              <a:t>Analysis</a:t>
            </a:r>
            <a:r>
              <a:rPr lang="pt-BR" sz="4000" dirty="0" smtClean="0">
                <a:solidFill>
                  <a:schemeClr val="tx2"/>
                </a:solidFill>
                <a:latin typeface="Comic Sans MS" pitchFamily="66" charset="0"/>
              </a:rPr>
              <a:t> - FIA</a:t>
            </a:r>
            <a:endParaRPr lang="en-US" sz="40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4"/>
          <p:cNvGrpSpPr>
            <a:grpSpLocks/>
          </p:cNvGrpSpPr>
          <p:nvPr/>
        </p:nvGrpSpPr>
        <p:grpSpPr bwMode="auto">
          <a:xfrm>
            <a:off x="395288" y="836613"/>
            <a:ext cx="8208962" cy="5832475"/>
            <a:chOff x="296" y="261"/>
            <a:chExt cx="4976" cy="3845"/>
          </a:xfrm>
        </p:grpSpPr>
        <p:sp>
          <p:nvSpPr>
            <p:cNvPr id="11270" name="Line 5"/>
            <p:cNvSpPr>
              <a:spLocks noChangeShapeType="1"/>
            </p:cNvSpPr>
            <p:nvPr/>
          </p:nvSpPr>
          <p:spPr bwMode="auto">
            <a:xfrm>
              <a:off x="4582" y="1415"/>
              <a:ext cx="0" cy="5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71" name="Rectangle 6"/>
            <p:cNvSpPr>
              <a:spLocks noChangeArrowheads="1"/>
            </p:cNvSpPr>
            <p:nvPr/>
          </p:nvSpPr>
          <p:spPr bwMode="auto">
            <a:xfrm>
              <a:off x="1891" y="1472"/>
              <a:ext cx="1691" cy="150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11272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5353" t="39999" r="79736" b="40800"/>
            <a:stretch>
              <a:fillRect/>
            </a:stretch>
          </p:blipFill>
          <p:spPr bwMode="auto">
            <a:xfrm>
              <a:off x="296" y="1731"/>
              <a:ext cx="1252" cy="120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1273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62032" t="62088" r="23996" b="20163"/>
            <a:stretch>
              <a:fillRect/>
            </a:stretch>
          </p:blipFill>
          <p:spPr bwMode="auto">
            <a:xfrm>
              <a:off x="4063" y="261"/>
              <a:ext cx="1209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43593" t="11237" r="13345" b="43622"/>
            <a:stretch>
              <a:fillRect/>
            </a:stretch>
          </p:blipFill>
          <p:spPr bwMode="auto">
            <a:xfrm>
              <a:off x="4090" y="1922"/>
              <a:ext cx="1123" cy="7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1275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36" y="3474"/>
              <a:ext cx="791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6" name="AutoShape 11"/>
            <p:cNvSpPr>
              <a:spLocks noChangeArrowheads="1"/>
            </p:cNvSpPr>
            <p:nvPr/>
          </p:nvSpPr>
          <p:spPr bwMode="auto">
            <a:xfrm flipV="1">
              <a:off x="4474" y="2827"/>
              <a:ext cx="249" cy="501"/>
            </a:xfrm>
            <a:prstGeom prst="downArrow">
              <a:avLst>
                <a:gd name="adj1" fmla="val 50000"/>
                <a:gd name="adj2" fmla="val 5030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77" name="Line 12"/>
            <p:cNvSpPr>
              <a:spLocks noChangeShapeType="1"/>
            </p:cNvSpPr>
            <p:nvPr/>
          </p:nvSpPr>
          <p:spPr bwMode="auto">
            <a:xfrm>
              <a:off x="1545" y="2341"/>
              <a:ext cx="3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78" name="Text Box 13"/>
            <p:cNvSpPr txBox="1">
              <a:spLocks noChangeArrowheads="1"/>
            </p:cNvSpPr>
            <p:nvPr/>
          </p:nvSpPr>
          <p:spPr bwMode="auto">
            <a:xfrm>
              <a:off x="3305" y="3259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pt-BR" sz="2400">
                <a:latin typeface="Times New Roman" pitchFamily="18" charset="0"/>
              </a:endParaRPr>
            </a:p>
          </p:txBody>
        </p:sp>
        <p:pic>
          <p:nvPicPr>
            <p:cNvPr id="11279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36" y="1551"/>
              <a:ext cx="1574" cy="1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0" name="Line 15"/>
            <p:cNvSpPr>
              <a:spLocks noChangeShapeType="1"/>
            </p:cNvSpPr>
            <p:nvPr/>
          </p:nvSpPr>
          <p:spPr bwMode="auto">
            <a:xfrm>
              <a:off x="3591" y="2350"/>
              <a:ext cx="5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1267" name="Text Box 16"/>
          <p:cNvSpPr txBox="1">
            <a:spLocks noChangeArrowheads="1"/>
          </p:cNvSpPr>
          <p:nvPr/>
        </p:nvSpPr>
        <p:spPr bwMode="auto">
          <a:xfrm>
            <a:off x="447675" y="5032375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Bomba peristáltica</a:t>
            </a:r>
            <a:endParaRPr lang="pt-BR" b="1"/>
          </a:p>
        </p:txBody>
      </p:sp>
      <p:sp>
        <p:nvSpPr>
          <p:cNvPr id="11268" name="Text Box 17"/>
          <p:cNvSpPr txBox="1">
            <a:spLocks noChangeArrowheads="1"/>
          </p:cNvSpPr>
          <p:nvPr/>
        </p:nvSpPr>
        <p:spPr bwMode="auto">
          <a:xfrm>
            <a:off x="3489325" y="5157788"/>
            <a:ext cx="216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Válvula de injeção</a:t>
            </a:r>
            <a:endParaRPr lang="pt-BR" b="1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23850" y="-26988"/>
            <a:ext cx="8229600" cy="85407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dirty="0" err="1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Componentes</a:t>
            </a:r>
            <a:r>
              <a:rPr lang="en-US" sz="360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Básicos</a:t>
            </a:r>
            <a:r>
              <a:rPr lang="en-US" sz="360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para</a:t>
            </a:r>
            <a:r>
              <a:rPr lang="en-US" sz="360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Análise</a:t>
            </a:r>
            <a:endParaRPr lang="pt-BR" sz="3600" dirty="0">
              <a:solidFill>
                <a:schemeClr val="tx2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268413"/>
            <a:ext cx="8964613" cy="5400675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160000"/>
              </a:lnSpc>
              <a:buFont typeface="Wingdings" pitchFamily="2" charset="2"/>
              <a:buChar char="Ø"/>
              <a:defRPr/>
            </a:pPr>
            <a:r>
              <a:rPr lang="en-US" sz="3000" dirty="0" err="1" smtClean="0">
                <a:solidFill>
                  <a:schemeClr val="accent2"/>
                </a:solidFill>
                <a:latin typeface="Comic Sans MS" pitchFamily="66" charset="0"/>
              </a:rPr>
              <a:t>Solução</a:t>
            </a:r>
            <a:r>
              <a:rPr lang="en-US" sz="3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3000" dirty="0" err="1" smtClean="0">
                <a:solidFill>
                  <a:schemeClr val="accent2"/>
                </a:solidFill>
                <a:latin typeface="Comic Sans MS" pitchFamily="66" charset="0"/>
              </a:rPr>
              <a:t>carreadora</a:t>
            </a:r>
            <a:r>
              <a:rPr lang="en-US" sz="3000" dirty="0" smtClean="0">
                <a:latin typeface="Comic Sans MS" pitchFamily="66" charset="0"/>
              </a:rPr>
              <a:t>: </a:t>
            </a:r>
            <a:r>
              <a:rPr lang="en-US" sz="3000" dirty="0" err="1" smtClean="0">
                <a:latin typeface="Comic Sans MS" pitchFamily="66" charset="0"/>
              </a:rPr>
              <a:t>transportar</a:t>
            </a:r>
            <a:r>
              <a:rPr lang="en-US" sz="3000" dirty="0" smtClean="0">
                <a:latin typeface="Comic Sans MS" pitchFamily="66" charset="0"/>
              </a:rPr>
              <a:t> a </a:t>
            </a:r>
            <a:r>
              <a:rPr lang="en-US" sz="3000" dirty="0" err="1" smtClean="0">
                <a:latin typeface="Comic Sans MS" pitchFamily="66" charset="0"/>
              </a:rPr>
              <a:t>amostra</a:t>
            </a:r>
            <a:r>
              <a:rPr lang="en-US" sz="3000" dirty="0" smtClean="0">
                <a:latin typeface="Comic Sans MS" pitchFamily="66" charset="0"/>
              </a:rPr>
              <a:t> </a:t>
            </a:r>
            <a:r>
              <a:rPr lang="en-US" sz="3000" dirty="0" err="1" smtClean="0">
                <a:latin typeface="Comic Sans MS" pitchFamily="66" charset="0"/>
              </a:rPr>
              <a:t>ou</a:t>
            </a:r>
            <a:r>
              <a:rPr lang="en-US" sz="3000" dirty="0" smtClean="0">
                <a:latin typeface="Comic Sans MS" pitchFamily="66" charset="0"/>
              </a:rPr>
              <a:t> </a:t>
            </a:r>
            <a:r>
              <a:rPr lang="en-US" sz="3000" dirty="0" err="1" smtClean="0">
                <a:latin typeface="Comic Sans MS" pitchFamily="66" charset="0"/>
              </a:rPr>
              <a:t>reagentes</a:t>
            </a:r>
            <a:r>
              <a:rPr lang="en-US" sz="3000" dirty="0" smtClean="0">
                <a:latin typeface="Comic Sans MS" pitchFamily="66" charset="0"/>
              </a:rPr>
              <a:t> de forma </a:t>
            </a:r>
            <a:r>
              <a:rPr lang="en-US" sz="3000" dirty="0" err="1" smtClean="0">
                <a:latin typeface="Comic Sans MS" pitchFamily="66" charset="0"/>
              </a:rPr>
              <a:t>uniforme</a:t>
            </a:r>
            <a:r>
              <a:rPr lang="en-US" sz="3000" dirty="0" smtClean="0">
                <a:latin typeface="Comic Sans MS" pitchFamily="66" charset="0"/>
              </a:rPr>
              <a:t> e </a:t>
            </a:r>
            <a:r>
              <a:rPr lang="en-US" sz="3000" dirty="0" err="1" smtClean="0">
                <a:latin typeface="Comic Sans MS" pitchFamily="66" charset="0"/>
              </a:rPr>
              <a:t>constante</a:t>
            </a:r>
            <a:r>
              <a:rPr lang="en-US" sz="3000" dirty="0" smtClean="0">
                <a:latin typeface="Comic Sans MS" pitchFamily="66" charset="0"/>
              </a:rPr>
              <a:t>.</a:t>
            </a:r>
          </a:p>
          <a:p>
            <a:pPr algn="just" eaLnBrk="1" hangingPunct="1">
              <a:lnSpc>
                <a:spcPct val="160000"/>
              </a:lnSpc>
              <a:buFont typeface="Wingdings" pitchFamily="2" charset="2"/>
              <a:buChar char="Ø"/>
              <a:defRPr/>
            </a:pPr>
            <a:r>
              <a:rPr lang="en-US" sz="3000" dirty="0" err="1" smtClean="0">
                <a:solidFill>
                  <a:schemeClr val="accent2"/>
                </a:solidFill>
                <a:latin typeface="Comic Sans MS" pitchFamily="66" charset="0"/>
              </a:rPr>
              <a:t>Bomba</a:t>
            </a:r>
            <a:r>
              <a:rPr lang="en-US" sz="3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3000" dirty="0" err="1" smtClean="0">
                <a:solidFill>
                  <a:schemeClr val="accent2"/>
                </a:solidFill>
                <a:latin typeface="Comic Sans MS" pitchFamily="66" charset="0"/>
              </a:rPr>
              <a:t>peristáltica</a:t>
            </a:r>
            <a:r>
              <a:rPr lang="en-US" sz="3000" dirty="0" smtClean="0">
                <a:latin typeface="Comic Sans MS" pitchFamily="66" charset="0"/>
              </a:rPr>
              <a:t>: </a:t>
            </a:r>
            <a:r>
              <a:rPr lang="en-US" sz="3000" dirty="0" err="1" smtClean="0">
                <a:latin typeface="Comic Sans MS" pitchFamily="66" charset="0"/>
              </a:rPr>
              <a:t>permite</a:t>
            </a:r>
            <a:r>
              <a:rPr lang="en-US" sz="3000" dirty="0" smtClean="0">
                <a:latin typeface="Comic Sans MS" pitchFamily="66" charset="0"/>
              </a:rPr>
              <a:t> a </a:t>
            </a:r>
            <a:r>
              <a:rPr lang="en-US" sz="3000" dirty="0" err="1" smtClean="0">
                <a:latin typeface="Comic Sans MS" pitchFamily="66" charset="0"/>
              </a:rPr>
              <a:t>vazão</a:t>
            </a:r>
            <a:r>
              <a:rPr lang="en-US" sz="3000" dirty="0" smtClean="0">
                <a:latin typeface="Comic Sans MS" pitchFamily="66" charset="0"/>
              </a:rPr>
              <a:t> </a:t>
            </a:r>
            <a:r>
              <a:rPr lang="en-US" sz="3000" dirty="0" err="1" smtClean="0">
                <a:latin typeface="Comic Sans MS" pitchFamily="66" charset="0"/>
              </a:rPr>
              <a:t>constante</a:t>
            </a:r>
            <a:r>
              <a:rPr lang="en-US" sz="3000" dirty="0" smtClean="0">
                <a:latin typeface="Comic Sans MS" pitchFamily="66" charset="0"/>
              </a:rPr>
              <a:t>.</a:t>
            </a:r>
          </a:p>
          <a:p>
            <a:pPr algn="just" eaLnBrk="1" hangingPunct="1">
              <a:lnSpc>
                <a:spcPct val="160000"/>
              </a:lnSpc>
              <a:buFont typeface="Wingdings" pitchFamily="2" charset="2"/>
              <a:buChar char="Ø"/>
              <a:defRPr/>
            </a:pPr>
            <a:r>
              <a:rPr lang="en-US" sz="3000" dirty="0" err="1" smtClean="0">
                <a:solidFill>
                  <a:schemeClr val="accent2"/>
                </a:solidFill>
                <a:latin typeface="Comic Sans MS" pitchFamily="66" charset="0"/>
              </a:rPr>
              <a:t>Válvula</a:t>
            </a:r>
            <a:r>
              <a:rPr lang="en-US" sz="3000" dirty="0" smtClean="0">
                <a:solidFill>
                  <a:schemeClr val="accent2"/>
                </a:solidFill>
                <a:latin typeface="Comic Sans MS" pitchFamily="66" charset="0"/>
              </a:rPr>
              <a:t> de </a:t>
            </a:r>
            <a:r>
              <a:rPr lang="en-US" sz="3000" dirty="0" err="1" smtClean="0">
                <a:solidFill>
                  <a:schemeClr val="accent2"/>
                </a:solidFill>
                <a:latin typeface="Comic Sans MS" pitchFamily="66" charset="0"/>
              </a:rPr>
              <a:t>injeção</a:t>
            </a:r>
            <a:r>
              <a:rPr lang="en-US" sz="3000" dirty="0" smtClean="0">
                <a:latin typeface="Comic Sans MS" pitchFamily="66" charset="0"/>
              </a:rPr>
              <a:t>: </a:t>
            </a:r>
            <a:r>
              <a:rPr lang="en-US" sz="3000" dirty="0" err="1" smtClean="0">
                <a:latin typeface="Comic Sans MS" pitchFamily="66" charset="0"/>
              </a:rPr>
              <a:t>utilizado</a:t>
            </a:r>
            <a:r>
              <a:rPr lang="en-US" sz="3000" dirty="0" smtClean="0">
                <a:latin typeface="Comic Sans MS" pitchFamily="66" charset="0"/>
              </a:rPr>
              <a:t> </a:t>
            </a:r>
            <a:r>
              <a:rPr lang="en-US" sz="3000" dirty="0" err="1" smtClean="0">
                <a:latin typeface="Comic Sans MS" pitchFamily="66" charset="0"/>
              </a:rPr>
              <a:t>para</a:t>
            </a:r>
            <a:r>
              <a:rPr lang="en-US" sz="3000" dirty="0" smtClean="0">
                <a:latin typeface="Comic Sans MS" pitchFamily="66" charset="0"/>
              </a:rPr>
              <a:t> </a:t>
            </a:r>
            <a:r>
              <a:rPr lang="en-US" sz="3000" dirty="0" err="1" smtClean="0">
                <a:latin typeface="Comic Sans MS" pitchFamily="66" charset="0"/>
              </a:rPr>
              <a:t>introduzir</a:t>
            </a:r>
            <a:r>
              <a:rPr lang="en-US" sz="3000" dirty="0" smtClean="0">
                <a:latin typeface="Comic Sans MS" pitchFamily="66" charset="0"/>
              </a:rPr>
              <a:t> um </a:t>
            </a:r>
            <a:r>
              <a:rPr lang="en-US" sz="3000" dirty="0" err="1" smtClean="0">
                <a:latin typeface="Comic Sans MS" pitchFamily="66" charset="0"/>
              </a:rPr>
              <a:t>discreto</a:t>
            </a:r>
            <a:r>
              <a:rPr lang="en-US" sz="3000" dirty="0" smtClean="0">
                <a:latin typeface="Comic Sans MS" pitchFamily="66" charset="0"/>
              </a:rPr>
              <a:t> e </a:t>
            </a:r>
            <a:r>
              <a:rPr lang="en-US" sz="3000" dirty="0" err="1" smtClean="0">
                <a:latin typeface="Comic Sans MS" pitchFamily="66" charset="0"/>
              </a:rPr>
              <a:t>reprodutivo</a:t>
            </a:r>
            <a:r>
              <a:rPr lang="en-US" sz="3000" dirty="0" smtClean="0">
                <a:latin typeface="Comic Sans MS" pitchFamily="66" charset="0"/>
              </a:rPr>
              <a:t> volume de </a:t>
            </a:r>
            <a:r>
              <a:rPr lang="en-US" sz="3000" dirty="0" err="1" smtClean="0">
                <a:latin typeface="Comic Sans MS" pitchFamily="66" charset="0"/>
              </a:rPr>
              <a:t>amostra</a:t>
            </a:r>
            <a:r>
              <a:rPr lang="en-US" sz="3000" dirty="0" smtClean="0">
                <a:latin typeface="Comic Sans MS" pitchFamily="66" charset="0"/>
              </a:rPr>
              <a:t> </a:t>
            </a:r>
            <a:r>
              <a:rPr lang="en-US" sz="3000" dirty="0" err="1" smtClean="0">
                <a:latin typeface="Comic Sans MS" pitchFamily="66" charset="0"/>
              </a:rPr>
              <a:t>em</a:t>
            </a:r>
            <a:r>
              <a:rPr lang="en-US" sz="3000" dirty="0" smtClean="0">
                <a:latin typeface="Comic Sans MS" pitchFamily="66" charset="0"/>
              </a:rPr>
              <a:t> </a:t>
            </a:r>
            <a:r>
              <a:rPr lang="en-US" sz="3000" dirty="0" err="1" smtClean="0">
                <a:latin typeface="Comic Sans MS" pitchFamily="66" charset="0"/>
              </a:rPr>
              <a:t>fluxo</a:t>
            </a:r>
            <a:r>
              <a:rPr lang="en-US" sz="3000" dirty="0" smtClean="0">
                <a:latin typeface="Comic Sans MS" pitchFamily="66" charset="0"/>
              </a:rPr>
              <a:t>.</a:t>
            </a:r>
          </a:p>
          <a:p>
            <a:pPr algn="just" eaLnBrk="1" hangingPunct="1">
              <a:lnSpc>
                <a:spcPct val="160000"/>
              </a:lnSpc>
              <a:buFont typeface="Wingdings" pitchFamily="2" charset="2"/>
              <a:buChar char="Ø"/>
              <a:defRPr/>
            </a:pPr>
            <a:r>
              <a:rPr lang="en-US" sz="3000" dirty="0" err="1" smtClean="0">
                <a:solidFill>
                  <a:schemeClr val="accent2"/>
                </a:solidFill>
                <a:latin typeface="Comic Sans MS" pitchFamily="66" charset="0"/>
              </a:rPr>
              <a:t>Sistema</a:t>
            </a:r>
            <a:r>
              <a:rPr lang="en-US" sz="3000" dirty="0" smtClean="0">
                <a:solidFill>
                  <a:schemeClr val="accent2"/>
                </a:solidFill>
                <a:latin typeface="Comic Sans MS" pitchFamily="66" charset="0"/>
              </a:rPr>
              <a:t> de </a:t>
            </a:r>
            <a:r>
              <a:rPr lang="en-US" sz="3000" dirty="0" err="1" smtClean="0">
                <a:solidFill>
                  <a:schemeClr val="accent2"/>
                </a:solidFill>
                <a:latin typeface="Comic Sans MS" pitchFamily="66" charset="0"/>
              </a:rPr>
              <a:t>detecção</a:t>
            </a:r>
            <a:r>
              <a:rPr lang="en-US" sz="3000" dirty="0" smtClean="0">
                <a:latin typeface="Comic Sans MS" pitchFamily="66" charset="0"/>
              </a:rPr>
              <a:t>:  </a:t>
            </a:r>
            <a:r>
              <a:rPr lang="en-US" sz="3000" dirty="0" err="1" smtClean="0">
                <a:latin typeface="Comic Sans MS" pitchFamily="66" charset="0"/>
              </a:rPr>
              <a:t>Fluorescência</a:t>
            </a:r>
            <a:r>
              <a:rPr lang="en-US" sz="3000" dirty="0" smtClean="0">
                <a:latin typeface="Comic Sans MS" pitchFamily="66" charset="0"/>
              </a:rPr>
              <a:t>, EAM, EAA, etc. </a:t>
            </a:r>
            <a:endParaRPr lang="pt-BR" sz="3000" dirty="0" smtClean="0">
              <a:latin typeface="Comic Sans MS" pitchFamily="66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792163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2"/>
                </a:solidFill>
                <a:latin typeface="Comic Sans MS" pitchFamily="66" charset="0"/>
              </a:rPr>
              <a:t>Componentes Básicos para Análise</a:t>
            </a:r>
            <a:endParaRPr lang="pt-BR" sz="4000" smtClean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1143000"/>
          </a:xfrm>
          <a:noFill/>
        </p:spPr>
        <p:txBody>
          <a:bodyPr/>
          <a:lstStyle/>
          <a:p>
            <a:pPr eaLnBrk="1" hangingPunct="1"/>
            <a:r>
              <a:rPr lang="pt-PT" sz="4000" smtClean="0">
                <a:solidFill>
                  <a:schemeClr val="tx2"/>
                </a:solidFill>
                <a:latin typeface="Comic Sans MS" pitchFamily="66" charset="0"/>
              </a:rPr>
              <a:t>Determinação das Concentrações</a:t>
            </a:r>
            <a:endParaRPr lang="pt-BR" sz="400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 rot="-5400000">
            <a:off x="-800100" y="3443288"/>
            <a:ext cx="279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400">
                <a:solidFill>
                  <a:srgbClr val="CC3300"/>
                </a:solidFill>
                <a:latin typeface="Comic Sans MS" pitchFamily="66" charset="0"/>
              </a:rPr>
              <a:t>sinal analítico</a:t>
            </a:r>
            <a:r>
              <a:rPr lang="pt-PT" sz="2400">
                <a:solidFill>
                  <a:srgbClr val="CC3300"/>
                </a:solidFill>
                <a:latin typeface="Comic Sans MS" pitchFamily="66" charset="0"/>
              </a:rPr>
              <a:t> (H)</a:t>
            </a:r>
            <a:endParaRPr lang="pt-BR" sz="2400">
              <a:solidFill>
                <a:srgbClr val="CC3300"/>
              </a:solidFill>
              <a:latin typeface="Comic Sans MS" pitchFamily="66" charset="0"/>
            </a:endParaRPr>
          </a:p>
        </p:txBody>
      </p:sp>
      <p:pic>
        <p:nvPicPr>
          <p:cNvPr id="13316" name="Picture 8" descr="fabio3"/>
          <p:cNvPicPr>
            <a:picLocks noChangeAspect="1" noChangeArrowheads="1"/>
          </p:cNvPicPr>
          <p:nvPr/>
        </p:nvPicPr>
        <p:blipFill>
          <a:blip r:embed="rId2" cstate="print"/>
          <a:srcRect l="22641" t="10429" r="9389" b="8235"/>
          <a:stretch>
            <a:fillRect/>
          </a:stretch>
        </p:blipFill>
        <p:spPr bwMode="auto">
          <a:xfrm>
            <a:off x="3843338" y="1900238"/>
            <a:ext cx="2036762" cy="40608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5132388" y="3500438"/>
            <a:ext cx="220662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18" name="Rectangle 12"/>
          <p:cNvSpPr>
            <a:spLocks noChangeArrowheads="1"/>
          </p:cNvSpPr>
          <p:nvPr/>
        </p:nvSpPr>
        <p:spPr bwMode="auto">
          <a:xfrm>
            <a:off x="4984750" y="3978275"/>
            <a:ext cx="220663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19" name="Rectangle 13"/>
          <p:cNvSpPr>
            <a:spLocks noChangeArrowheads="1"/>
          </p:cNvSpPr>
          <p:nvPr/>
        </p:nvSpPr>
        <p:spPr bwMode="auto">
          <a:xfrm>
            <a:off x="4722813" y="4445000"/>
            <a:ext cx="219075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0" name="Rectangle 14"/>
          <p:cNvSpPr>
            <a:spLocks noChangeArrowheads="1"/>
          </p:cNvSpPr>
          <p:nvPr/>
        </p:nvSpPr>
        <p:spPr bwMode="auto">
          <a:xfrm>
            <a:off x="4506913" y="4978400"/>
            <a:ext cx="22066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1" name="Rectangle 15"/>
          <p:cNvSpPr>
            <a:spLocks noChangeArrowheads="1"/>
          </p:cNvSpPr>
          <p:nvPr/>
        </p:nvSpPr>
        <p:spPr bwMode="auto">
          <a:xfrm>
            <a:off x="4252913" y="5207000"/>
            <a:ext cx="219075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2" name="Rectangle 16"/>
          <p:cNvSpPr>
            <a:spLocks noChangeArrowheads="1"/>
          </p:cNvSpPr>
          <p:nvPr/>
        </p:nvSpPr>
        <p:spPr bwMode="auto">
          <a:xfrm>
            <a:off x="4041775" y="5329238"/>
            <a:ext cx="219075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13323" name="Picture 18" descr="fabio3"/>
          <p:cNvPicPr>
            <a:picLocks noChangeAspect="1" noChangeArrowheads="1"/>
          </p:cNvPicPr>
          <p:nvPr/>
        </p:nvPicPr>
        <p:blipFill>
          <a:blip r:embed="rId2" cstate="print"/>
          <a:srcRect l="51680" t="47734" r="23734" b="11104"/>
          <a:stretch>
            <a:fillRect/>
          </a:stretch>
        </p:blipFill>
        <p:spPr bwMode="auto">
          <a:xfrm>
            <a:off x="5756275" y="3551238"/>
            <a:ext cx="809625" cy="2260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13324" name="Line 19"/>
          <p:cNvSpPr>
            <a:spLocks noChangeShapeType="1"/>
          </p:cNvSpPr>
          <p:nvPr/>
        </p:nvSpPr>
        <p:spPr bwMode="auto">
          <a:xfrm>
            <a:off x="960438" y="5740400"/>
            <a:ext cx="2581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25" name="Line 20"/>
          <p:cNvSpPr>
            <a:spLocks noChangeShapeType="1"/>
          </p:cNvSpPr>
          <p:nvPr/>
        </p:nvSpPr>
        <p:spPr bwMode="auto">
          <a:xfrm flipV="1">
            <a:off x="960438" y="1906588"/>
            <a:ext cx="0" cy="3832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26" name="Line 21"/>
          <p:cNvSpPr>
            <a:spLocks noChangeShapeType="1"/>
          </p:cNvSpPr>
          <p:nvPr/>
        </p:nvSpPr>
        <p:spPr bwMode="auto">
          <a:xfrm flipV="1">
            <a:off x="976313" y="2101850"/>
            <a:ext cx="1928812" cy="362108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27" name="Oval 22"/>
          <p:cNvSpPr>
            <a:spLocks noChangeArrowheads="1"/>
          </p:cNvSpPr>
          <p:nvPr/>
        </p:nvSpPr>
        <p:spPr bwMode="auto">
          <a:xfrm>
            <a:off x="993775" y="5611813"/>
            <a:ext cx="55563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8" name="Line 23"/>
          <p:cNvSpPr>
            <a:spLocks noChangeShapeType="1"/>
          </p:cNvSpPr>
          <p:nvPr/>
        </p:nvSpPr>
        <p:spPr bwMode="auto">
          <a:xfrm>
            <a:off x="1046163" y="5646738"/>
            <a:ext cx="3173412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29" name="Line 24"/>
          <p:cNvSpPr>
            <a:spLocks noChangeShapeType="1"/>
          </p:cNvSpPr>
          <p:nvPr/>
        </p:nvSpPr>
        <p:spPr bwMode="auto">
          <a:xfrm>
            <a:off x="1063625" y="5541963"/>
            <a:ext cx="3376613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30" name="Line 25"/>
          <p:cNvSpPr>
            <a:spLocks noChangeShapeType="1"/>
          </p:cNvSpPr>
          <p:nvPr/>
        </p:nvSpPr>
        <p:spPr bwMode="auto">
          <a:xfrm>
            <a:off x="1187450" y="5294313"/>
            <a:ext cx="349885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31" name="Line 26"/>
          <p:cNvSpPr>
            <a:spLocks noChangeShapeType="1"/>
          </p:cNvSpPr>
          <p:nvPr/>
        </p:nvSpPr>
        <p:spPr bwMode="auto">
          <a:xfrm>
            <a:off x="1495425" y="4779963"/>
            <a:ext cx="3427413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32" name="Line 27"/>
          <p:cNvSpPr>
            <a:spLocks noChangeShapeType="1"/>
          </p:cNvSpPr>
          <p:nvPr/>
        </p:nvSpPr>
        <p:spPr bwMode="auto">
          <a:xfrm>
            <a:off x="1749425" y="4303713"/>
            <a:ext cx="34290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33" name="Line 28"/>
          <p:cNvSpPr>
            <a:spLocks noChangeShapeType="1"/>
          </p:cNvSpPr>
          <p:nvPr/>
        </p:nvSpPr>
        <p:spPr bwMode="auto">
          <a:xfrm>
            <a:off x="1970088" y="3846513"/>
            <a:ext cx="3427412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34" name="Line 29"/>
          <p:cNvSpPr>
            <a:spLocks noChangeShapeType="1"/>
          </p:cNvSpPr>
          <p:nvPr/>
        </p:nvSpPr>
        <p:spPr bwMode="auto">
          <a:xfrm>
            <a:off x="2892425" y="2112963"/>
            <a:ext cx="27432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35" name="Oval 30"/>
          <p:cNvSpPr>
            <a:spLocks noChangeArrowheads="1"/>
          </p:cNvSpPr>
          <p:nvPr/>
        </p:nvSpPr>
        <p:spPr bwMode="auto">
          <a:xfrm>
            <a:off x="1046163" y="5507038"/>
            <a:ext cx="55562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36" name="Oval 31"/>
          <p:cNvSpPr>
            <a:spLocks noChangeArrowheads="1"/>
          </p:cNvSpPr>
          <p:nvPr/>
        </p:nvSpPr>
        <p:spPr bwMode="auto">
          <a:xfrm>
            <a:off x="1177925" y="5259388"/>
            <a:ext cx="55563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37" name="Oval 32"/>
          <p:cNvSpPr>
            <a:spLocks noChangeArrowheads="1"/>
          </p:cNvSpPr>
          <p:nvPr/>
        </p:nvSpPr>
        <p:spPr bwMode="auto">
          <a:xfrm>
            <a:off x="1455738" y="4745038"/>
            <a:ext cx="55562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38" name="Oval 33"/>
          <p:cNvSpPr>
            <a:spLocks noChangeArrowheads="1"/>
          </p:cNvSpPr>
          <p:nvPr/>
        </p:nvSpPr>
        <p:spPr bwMode="auto">
          <a:xfrm>
            <a:off x="1706563" y="4268788"/>
            <a:ext cx="55562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39" name="Oval 34"/>
          <p:cNvSpPr>
            <a:spLocks noChangeArrowheads="1"/>
          </p:cNvSpPr>
          <p:nvPr/>
        </p:nvSpPr>
        <p:spPr bwMode="auto">
          <a:xfrm>
            <a:off x="1955800" y="3802063"/>
            <a:ext cx="55563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40" name="Oval 35"/>
          <p:cNvSpPr>
            <a:spLocks noChangeArrowheads="1"/>
          </p:cNvSpPr>
          <p:nvPr/>
        </p:nvSpPr>
        <p:spPr bwMode="auto">
          <a:xfrm>
            <a:off x="2874963" y="2082800"/>
            <a:ext cx="55562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41" name="Rectangle 36"/>
          <p:cNvSpPr>
            <a:spLocks noChangeArrowheads="1"/>
          </p:cNvSpPr>
          <p:nvPr/>
        </p:nvSpPr>
        <p:spPr bwMode="auto">
          <a:xfrm>
            <a:off x="5989638" y="3937000"/>
            <a:ext cx="293687" cy="139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42" name="Rectangle 37"/>
          <p:cNvSpPr>
            <a:spLocks noChangeArrowheads="1"/>
          </p:cNvSpPr>
          <p:nvPr/>
        </p:nvSpPr>
        <p:spPr bwMode="auto">
          <a:xfrm>
            <a:off x="5756275" y="4495800"/>
            <a:ext cx="292100" cy="139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43" name="Rectangle 38"/>
          <p:cNvSpPr>
            <a:spLocks noChangeArrowheads="1"/>
          </p:cNvSpPr>
          <p:nvPr/>
        </p:nvSpPr>
        <p:spPr bwMode="auto">
          <a:xfrm>
            <a:off x="5708650" y="5067300"/>
            <a:ext cx="82550" cy="12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44" name="Text Box 39"/>
          <p:cNvSpPr txBox="1">
            <a:spLocks noChangeArrowheads="1"/>
          </p:cNvSpPr>
          <p:nvPr/>
        </p:nvSpPr>
        <p:spPr bwMode="auto">
          <a:xfrm>
            <a:off x="5705475" y="4259263"/>
            <a:ext cx="44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2000">
                <a:latin typeface="Comic Sans MS" pitchFamily="66" charset="0"/>
              </a:rPr>
              <a:t>A</a:t>
            </a:r>
            <a:r>
              <a:rPr lang="pt-PT" sz="2000" baseline="-25000">
                <a:latin typeface="Comic Sans MS" pitchFamily="66" charset="0"/>
              </a:rPr>
              <a:t>1</a:t>
            </a:r>
            <a:endParaRPr lang="pt-BR" sz="2000" baseline="-25000">
              <a:latin typeface="Comic Sans MS" pitchFamily="66" charset="0"/>
            </a:endParaRPr>
          </a:p>
        </p:txBody>
      </p:sp>
      <p:sp>
        <p:nvSpPr>
          <p:cNvPr id="13345" name="Text Box 40"/>
          <p:cNvSpPr txBox="1">
            <a:spLocks noChangeArrowheads="1"/>
          </p:cNvSpPr>
          <p:nvPr/>
        </p:nvSpPr>
        <p:spPr bwMode="auto">
          <a:xfrm>
            <a:off x="5964238" y="3725863"/>
            <a:ext cx="46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2000">
                <a:latin typeface="Comic Sans MS" pitchFamily="66" charset="0"/>
              </a:rPr>
              <a:t>A</a:t>
            </a:r>
            <a:r>
              <a:rPr lang="pt-PT" sz="2000" baseline="-25000">
                <a:latin typeface="Comic Sans MS" pitchFamily="66" charset="0"/>
              </a:rPr>
              <a:t>2</a:t>
            </a:r>
            <a:endParaRPr lang="pt-BR" sz="2000" baseline="-25000">
              <a:latin typeface="Comic Sans MS" pitchFamily="66" charset="0"/>
            </a:endParaRPr>
          </a:p>
        </p:txBody>
      </p:sp>
      <p:sp>
        <p:nvSpPr>
          <p:cNvPr id="13346" name="Text Box 41"/>
          <p:cNvSpPr txBox="1">
            <a:spLocks noChangeArrowheads="1"/>
          </p:cNvSpPr>
          <p:nvPr/>
        </p:nvSpPr>
        <p:spPr bwMode="auto">
          <a:xfrm>
            <a:off x="6197600" y="3205163"/>
            <a:ext cx="46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2000">
                <a:latin typeface="Comic Sans MS" pitchFamily="66" charset="0"/>
              </a:rPr>
              <a:t>A</a:t>
            </a:r>
            <a:r>
              <a:rPr lang="pt-PT" sz="2000" baseline="-25000">
                <a:latin typeface="Comic Sans MS" pitchFamily="66" charset="0"/>
              </a:rPr>
              <a:t>3</a:t>
            </a:r>
            <a:endParaRPr lang="pt-BR" sz="2000" baseline="-25000">
              <a:latin typeface="Comic Sans MS" pitchFamily="66" charset="0"/>
            </a:endParaRPr>
          </a:p>
        </p:txBody>
      </p:sp>
      <p:sp>
        <p:nvSpPr>
          <p:cNvPr id="13347" name="Text Box 42"/>
          <p:cNvSpPr txBox="1">
            <a:spLocks noChangeArrowheads="1"/>
          </p:cNvSpPr>
          <p:nvPr/>
        </p:nvSpPr>
        <p:spPr bwMode="auto">
          <a:xfrm>
            <a:off x="1241425" y="5840413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PT" sz="2400">
                <a:solidFill>
                  <a:srgbClr val="CC3300"/>
                </a:solidFill>
                <a:latin typeface="Comic Sans MS" pitchFamily="66" charset="0"/>
              </a:rPr>
              <a:t>concentração</a:t>
            </a:r>
            <a:endParaRPr lang="pt-BR" sz="2400">
              <a:solidFill>
                <a:srgbClr val="CC3300"/>
              </a:solidFill>
              <a:latin typeface="Comic Sans MS" pitchFamily="66" charset="0"/>
            </a:endParaRPr>
          </a:p>
        </p:txBody>
      </p:sp>
      <p:sp>
        <p:nvSpPr>
          <p:cNvPr id="13348" name="Text Box 43"/>
          <p:cNvSpPr txBox="1">
            <a:spLocks noChangeArrowheads="1"/>
          </p:cNvSpPr>
          <p:nvPr/>
        </p:nvSpPr>
        <p:spPr bwMode="auto">
          <a:xfrm>
            <a:off x="4464050" y="5843588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PT" sz="2400">
                <a:solidFill>
                  <a:srgbClr val="CC3300"/>
                </a:solidFill>
                <a:latin typeface="Comic Sans MS" pitchFamily="66" charset="0"/>
              </a:rPr>
              <a:t>tempo</a:t>
            </a:r>
            <a:endParaRPr lang="pt-BR" sz="2400">
              <a:solidFill>
                <a:srgbClr val="CC3300"/>
              </a:solidFill>
              <a:latin typeface="Comic Sans MS" pitchFamily="66" charset="0"/>
            </a:endParaRPr>
          </a:p>
        </p:txBody>
      </p:sp>
      <p:sp>
        <p:nvSpPr>
          <p:cNvPr id="13349" name="Text Box 44"/>
          <p:cNvSpPr txBox="1">
            <a:spLocks noChangeArrowheads="1"/>
          </p:cNvSpPr>
          <p:nvPr/>
        </p:nvSpPr>
        <p:spPr bwMode="auto">
          <a:xfrm>
            <a:off x="3708400" y="1125538"/>
            <a:ext cx="22352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PT" sz="2400">
                <a:latin typeface="Comic Sans MS" pitchFamily="66" charset="0"/>
              </a:rPr>
              <a:t>H = mC + b</a:t>
            </a:r>
            <a:endParaRPr lang="pt-BR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444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3600">
                <a:solidFill>
                  <a:schemeClr val="tx2"/>
                </a:solidFill>
                <a:latin typeface="Comic Sans MS" pitchFamily="66" charset="0"/>
              </a:rPr>
              <a:t>Análises por Injeção em Fluxo</a:t>
            </a:r>
            <a:endParaRPr lang="pt-BR" sz="3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22300" y="4686300"/>
            <a:ext cx="650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4813" indent="-404813"/>
            <a:r>
              <a:rPr lang="pt-BR" sz="3600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 </a:t>
            </a:r>
            <a:r>
              <a:rPr lang="pt-PT" sz="3600">
                <a:latin typeface="Comic Sans MS" pitchFamily="66" charset="0"/>
                <a:sym typeface="Wingdings" pitchFamily="2" charset="2"/>
              </a:rPr>
              <a:t>G</a:t>
            </a:r>
            <a:r>
              <a:rPr lang="pt-PT" sz="3600">
                <a:latin typeface="Comic Sans MS" pitchFamily="66" charset="0"/>
              </a:rPr>
              <a:t>ravidade</a:t>
            </a:r>
            <a:r>
              <a:rPr lang="pt-BR" sz="3600">
                <a:latin typeface="Comic Sans MS" pitchFamily="66" charset="0"/>
              </a:rPr>
              <a:t> </a:t>
            </a:r>
          </a:p>
          <a:p>
            <a:pPr marL="404813" indent="-404813"/>
            <a:r>
              <a:rPr lang="pt-BR" sz="3600">
                <a:solidFill>
                  <a:srgbClr val="CC3300"/>
                </a:solidFill>
                <a:latin typeface="Comic Sans MS" pitchFamily="66" charset="0"/>
                <a:sym typeface="Symbol" pitchFamily="18" charset="2"/>
              </a:rPr>
              <a:t>   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0" y="9810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4813" indent="-404813" algn="ctr"/>
            <a:r>
              <a:rPr lang="pt-BR" sz="3600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C</a:t>
            </a:r>
            <a:r>
              <a:rPr lang="pt-PT" sz="3600">
                <a:solidFill>
                  <a:srgbClr val="CC3300"/>
                </a:solidFill>
                <a:latin typeface="Comic Sans MS" pitchFamily="66" charset="0"/>
              </a:rPr>
              <a:t>omponentes – propulsão de fluidos</a:t>
            </a:r>
            <a:r>
              <a:rPr lang="pt-BR" sz="3600">
                <a:solidFill>
                  <a:srgbClr val="CC3300"/>
                </a:solidFill>
                <a:latin typeface="Comic Sans MS" pitchFamily="66" charset="0"/>
              </a:rPr>
              <a:t> </a:t>
            </a:r>
            <a:endParaRPr lang="pt-BR" sz="3600">
              <a:solidFill>
                <a:srgbClr val="CC3300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622300" y="2636838"/>
            <a:ext cx="7137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4813" indent="-404813"/>
            <a:r>
              <a:rPr lang="pt-BR" sz="3600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 </a:t>
            </a:r>
            <a:r>
              <a:rPr lang="pt-PT" sz="3600">
                <a:latin typeface="Comic Sans MS" pitchFamily="66" charset="0"/>
                <a:sym typeface="Wingdings" pitchFamily="2" charset="2"/>
              </a:rPr>
              <a:t>B</a:t>
            </a:r>
            <a:r>
              <a:rPr lang="pt-PT" sz="3600">
                <a:latin typeface="Comic Sans MS" pitchFamily="66" charset="0"/>
              </a:rPr>
              <a:t>ombas peristálticas</a:t>
            </a:r>
            <a:r>
              <a:rPr lang="pt-BR" sz="3600">
                <a:latin typeface="Comic Sans MS" pitchFamily="66" charset="0"/>
              </a:rPr>
              <a:t> </a:t>
            </a:r>
          </a:p>
          <a:p>
            <a:pPr marL="404813" indent="-404813"/>
            <a:r>
              <a:rPr lang="pt-BR" sz="3600">
                <a:solidFill>
                  <a:srgbClr val="CC3300"/>
                </a:solidFill>
                <a:latin typeface="Comic Sans MS" pitchFamily="66" charset="0"/>
                <a:sym typeface="Symbol" pitchFamily="18" charset="2"/>
              </a:rPr>
              <a:t>   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635000" y="3641725"/>
            <a:ext cx="701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4813" indent="-404813"/>
            <a:r>
              <a:rPr lang="pt-BR" sz="3600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 </a:t>
            </a:r>
            <a:r>
              <a:rPr lang="pt-PT" sz="3600">
                <a:latin typeface="Comic Sans MS" pitchFamily="66" charset="0"/>
                <a:sym typeface="Wingdings" pitchFamily="2" charset="2"/>
              </a:rPr>
              <a:t>B</a:t>
            </a:r>
            <a:r>
              <a:rPr lang="pt-PT" sz="3600">
                <a:latin typeface="Comic Sans MS" pitchFamily="66" charset="0"/>
              </a:rPr>
              <a:t>ombas de pistão (seringa)</a:t>
            </a:r>
            <a:r>
              <a:rPr lang="pt-BR" sz="3600">
                <a:latin typeface="Comic Sans MS" pitchFamily="66" charset="0"/>
              </a:rPr>
              <a:t> </a:t>
            </a:r>
          </a:p>
          <a:p>
            <a:pPr marL="404813" indent="-404813"/>
            <a:r>
              <a:rPr lang="pt-BR" sz="3600">
                <a:solidFill>
                  <a:srgbClr val="CC3300"/>
                </a:solidFill>
                <a:latin typeface="Comic Sans MS" pitchFamily="66" charset="0"/>
                <a:sym typeface="Symbol" pitchFamily="18" charset="2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/>
          <a:srcRect l="56625" t="51750" r="5875" b="11472"/>
          <a:stretch>
            <a:fillRect/>
          </a:stretch>
        </p:blipFill>
        <p:spPr bwMode="auto">
          <a:xfrm>
            <a:off x="4787900" y="1341438"/>
            <a:ext cx="4068763" cy="2992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3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31788"/>
            <a:ext cx="8229600" cy="865187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Bookman Old Style" pitchFamily="18" charset="0"/>
              </a:rPr>
              <a:t>Bombas Peristálticas</a:t>
            </a:r>
            <a:endParaRPr lang="pt-BR" sz="4000" smtClean="0">
              <a:latin typeface="Bookman Old Style" pitchFamily="18" charset="0"/>
            </a:endParaRPr>
          </a:p>
        </p:txBody>
      </p:sp>
      <p:sp>
        <p:nvSpPr>
          <p:cNvPr id="15364" name="CaixaDeTexto 5"/>
          <p:cNvSpPr txBox="1">
            <a:spLocks noChangeArrowheads="1"/>
          </p:cNvSpPr>
          <p:nvPr/>
        </p:nvSpPr>
        <p:spPr bwMode="auto">
          <a:xfrm>
            <a:off x="0" y="4508500"/>
            <a:ext cx="91440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200">
                <a:latin typeface="Comic Sans MS" pitchFamily="66" charset="0"/>
              </a:rPr>
              <a:t>Disponibilidade no mercado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200">
                <a:latin typeface="Comic Sans MS" pitchFamily="66" charset="0"/>
              </a:rPr>
              <a:t>Baixo custo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200">
                <a:latin typeface="Comic Sans MS" pitchFamily="66" charset="0"/>
              </a:rPr>
              <a:t>Ampla faixa de vazão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200">
                <a:latin typeface="Comic Sans MS" pitchFamily="66" charset="0"/>
              </a:rPr>
              <a:t>Apresenta pulsação: dificuldade com detectores eletroquímico</a:t>
            </a:r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73238"/>
            <a:ext cx="3614738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sp3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997200"/>
            <a:ext cx="2128838" cy="250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7" name="Picture 5" descr="untitled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508500"/>
            <a:ext cx="1089025" cy="227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468313" y="0"/>
            <a:ext cx="8229600" cy="7207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dirty="0" err="1">
                <a:latin typeface="Comic Sans MS" pitchFamily="66" charset="0"/>
                <a:ea typeface="+mj-ea"/>
                <a:cs typeface="+mj-cs"/>
              </a:rPr>
              <a:t>Bombas</a:t>
            </a:r>
            <a:r>
              <a:rPr lang="en-US" sz="3600" dirty="0">
                <a:latin typeface="Comic Sans MS" pitchFamily="66" charset="0"/>
                <a:ea typeface="+mj-ea"/>
                <a:cs typeface="+mj-cs"/>
              </a:rPr>
              <a:t> de </a:t>
            </a:r>
            <a:r>
              <a:rPr lang="en-US" sz="3600" dirty="0" err="1">
                <a:latin typeface="Comic Sans MS" pitchFamily="66" charset="0"/>
                <a:ea typeface="+mj-ea"/>
                <a:cs typeface="+mj-cs"/>
              </a:rPr>
              <a:t>Pistão</a:t>
            </a:r>
            <a:endParaRPr lang="pt-BR" sz="360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6389" name="CaixaDeTexto 5"/>
          <p:cNvSpPr txBox="1">
            <a:spLocks noChangeArrowheads="1"/>
          </p:cNvSpPr>
          <p:nvPr/>
        </p:nvSpPr>
        <p:spPr bwMode="auto">
          <a:xfrm>
            <a:off x="5219700" y="836613"/>
            <a:ext cx="3816350" cy="224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u="sng">
                <a:latin typeface="Comic Sans MS" pitchFamily="66" charset="0"/>
              </a:rPr>
              <a:t>Características</a:t>
            </a:r>
          </a:p>
          <a:p>
            <a:pPr algn="ctr">
              <a:lnSpc>
                <a:spcPct val="150000"/>
              </a:lnSpc>
            </a:pPr>
            <a:r>
              <a:rPr lang="pt-BR" sz="2400">
                <a:latin typeface="Comic Sans MS" pitchFamily="66" charset="0"/>
              </a:rPr>
              <a:t>Elevada precisão</a:t>
            </a:r>
          </a:p>
          <a:p>
            <a:pPr algn="ctr">
              <a:lnSpc>
                <a:spcPct val="150000"/>
              </a:lnSpc>
            </a:pPr>
            <a:r>
              <a:rPr lang="pt-BR" sz="2400">
                <a:latin typeface="Comic Sans MS" pitchFamily="66" charset="0"/>
              </a:rPr>
              <a:t>Baixa pulsação</a:t>
            </a:r>
          </a:p>
          <a:p>
            <a:pPr algn="ctr">
              <a:lnSpc>
                <a:spcPct val="150000"/>
              </a:lnSpc>
            </a:pPr>
            <a:r>
              <a:rPr lang="pt-BR" sz="2400">
                <a:latin typeface="Comic Sans MS" pitchFamily="66" charset="0"/>
              </a:rPr>
              <a:t>Alto custo</a:t>
            </a: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981075"/>
            <a:ext cx="2089150" cy="264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444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3600">
                <a:solidFill>
                  <a:schemeClr val="tx2"/>
                </a:solidFill>
                <a:latin typeface="Comic Sans MS" pitchFamily="66" charset="0"/>
              </a:rPr>
              <a:t>Análises por injeção em fluxo</a:t>
            </a:r>
            <a:endParaRPr lang="pt-BR" sz="3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638175" y="762000"/>
            <a:ext cx="7988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4813" indent="-404813" algn="ctr"/>
            <a:r>
              <a:rPr lang="pt-BR" sz="3200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C</a:t>
            </a:r>
            <a:r>
              <a:rPr lang="pt-PT" sz="3200">
                <a:solidFill>
                  <a:srgbClr val="CC3300"/>
                </a:solidFill>
                <a:latin typeface="Comic Sans MS" pitchFamily="66" charset="0"/>
              </a:rPr>
              <a:t>omponentes – inserção de amostras</a:t>
            </a:r>
            <a:r>
              <a:rPr lang="pt-BR" sz="3200">
                <a:solidFill>
                  <a:srgbClr val="CC3300"/>
                </a:solidFill>
                <a:latin typeface="Comic Sans MS" pitchFamily="66" charset="0"/>
              </a:rPr>
              <a:t> </a:t>
            </a:r>
            <a:endParaRPr lang="pt-BR" sz="3200">
              <a:solidFill>
                <a:srgbClr val="CC3300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79388" y="2000250"/>
            <a:ext cx="742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4813" indent="-404813"/>
            <a:r>
              <a:rPr lang="pt-BR" sz="2800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 </a:t>
            </a:r>
            <a:r>
              <a:rPr lang="pt-PT" sz="2800">
                <a:latin typeface="Comic Sans MS" pitchFamily="66" charset="0"/>
              </a:rPr>
              <a:t>injetor proporcional</a:t>
            </a:r>
            <a:r>
              <a:rPr lang="pt-BR" sz="2800">
                <a:latin typeface="Comic Sans MS" pitchFamily="66" charset="0"/>
              </a:rPr>
              <a:t> </a:t>
            </a:r>
          </a:p>
          <a:p>
            <a:pPr marL="404813" indent="-404813"/>
            <a:r>
              <a:rPr lang="pt-BR" sz="800">
                <a:solidFill>
                  <a:srgbClr val="CC3300"/>
                </a:solidFill>
                <a:latin typeface="Comic Sans MS" pitchFamily="66" charset="0"/>
                <a:sym typeface="Symbol" pitchFamily="18" charset="2"/>
              </a:rPr>
              <a:t>   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179388" y="3030538"/>
            <a:ext cx="779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4813" indent="-404813"/>
            <a:r>
              <a:rPr lang="pt-BR" sz="2800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 </a:t>
            </a:r>
            <a:r>
              <a:rPr lang="pt-PT" sz="2800">
                <a:latin typeface="Comic Sans MS" pitchFamily="66" charset="0"/>
              </a:rPr>
              <a:t>Válvulas rotatórias de 2, 4, 6 e 8 vias</a:t>
            </a:r>
            <a:r>
              <a:rPr lang="pt-BR" sz="2800">
                <a:latin typeface="Comic Sans MS" pitchFamily="66" charset="0"/>
              </a:rPr>
              <a:t> </a:t>
            </a:r>
          </a:p>
          <a:p>
            <a:pPr marL="404813" indent="-404813"/>
            <a:r>
              <a:rPr lang="pt-BR" sz="800">
                <a:solidFill>
                  <a:srgbClr val="CC3300"/>
                </a:solidFill>
                <a:latin typeface="Comic Sans MS" pitchFamily="66" charset="0"/>
                <a:sym typeface="Symbol" pitchFamily="18" charset="2"/>
              </a:rPr>
              <a:t>   </a:t>
            </a: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179388" y="6156325"/>
            <a:ext cx="8612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1600">
                <a:latin typeface="Comic Sans MS" pitchFamily="66" charset="0"/>
              </a:rPr>
              <a:t>B.F. Reis, H. Bergamin Filho; Evolução dos injetores empregados em sistemas de análise química por injeção em fluxo. </a:t>
            </a:r>
            <a:r>
              <a:rPr lang="pt-PT" sz="1600">
                <a:solidFill>
                  <a:srgbClr val="CC3300"/>
                </a:solidFill>
                <a:latin typeface="Comic Sans MS" pitchFamily="66" charset="0"/>
              </a:rPr>
              <a:t>Química Nova, 16 (1993) 570.</a:t>
            </a:r>
            <a:endParaRPr lang="pt-BR" sz="1600">
              <a:solidFill>
                <a:srgbClr val="CC3300"/>
              </a:solidFill>
              <a:latin typeface="Comic Sans MS" pitchFamily="66" charset="0"/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179388" y="4227513"/>
            <a:ext cx="7937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4813" indent="-404813"/>
            <a:r>
              <a:rPr lang="pt-BR" sz="2800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 </a:t>
            </a:r>
            <a:r>
              <a:rPr lang="pt-PT" sz="2800">
                <a:latin typeface="Comic Sans MS" pitchFamily="66" charset="0"/>
                <a:sym typeface="Wingdings" pitchFamily="2" charset="2"/>
              </a:rPr>
              <a:t>V</a:t>
            </a:r>
            <a:r>
              <a:rPr lang="pt-PT" sz="2800">
                <a:latin typeface="Comic Sans MS" pitchFamily="66" charset="0"/>
              </a:rPr>
              <a:t>álvulas solenóides</a:t>
            </a:r>
            <a:endParaRPr lang="pt-BR" sz="2800">
              <a:latin typeface="Comic Sans MS" pitchFamily="66" charset="0"/>
            </a:endParaRPr>
          </a:p>
          <a:p>
            <a:pPr marL="404813" indent="-404813"/>
            <a:r>
              <a:rPr lang="pt-BR" sz="800">
                <a:solidFill>
                  <a:srgbClr val="CC3300"/>
                </a:solidFill>
                <a:latin typeface="Comic Sans MS" pitchFamily="66" charset="0"/>
                <a:sym typeface="Symbol" pitchFamily="18" charset="2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7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6477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2"/>
                </a:solidFill>
                <a:latin typeface="Comic Sans MS" pitchFamily="66" charset="0"/>
              </a:rPr>
              <a:t>Injetor proporcional</a:t>
            </a:r>
            <a:endParaRPr lang="pt-BR" sz="360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8435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84313"/>
            <a:ext cx="3352800" cy="407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052513"/>
            <a:ext cx="50768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6651625"/>
            <a:ext cx="35528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0" y="41275"/>
            <a:ext cx="91440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>
                <a:solidFill>
                  <a:schemeClr val="tx2"/>
                </a:solidFill>
                <a:latin typeface="Comic Sans MS" pitchFamily="66" charset="0"/>
              </a:rPr>
              <a:t>Válvula rotatória (6 vias)</a:t>
            </a:r>
          </a:p>
        </p:txBody>
      </p:sp>
      <p:grpSp>
        <p:nvGrpSpPr>
          <p:cNvPr id="19459" name="Group 5"/>
          <p:cNvGrpSpPr>
            <a:grpSpLocks/>
          </p:cNvGrpSpPr>
          <p:nvPr/>
        </p:nvGrpSpPr>
        <p:grpSpPr bwMode="auto">
          <a:xfrm>
            <a:off x="322263" y="863600"/>
            <a:ext cx="10729912" cy="5949950"/>
            <a:chOff x="1126" y="501"/>
            <a:chExt cx="5870" cy="3315"/>
          </a:xfrm>
        </p:grpSpPr>
        <p:sp>
          <p:nvSpPr>
            <p:cNvPr id="19461" name="Rectangle 6"/>
            <p:cNvSpPr>
              <a:spLocks noChangeArrowheads="1"/>
            </p:cNvSpPr>
            <p:nvPr/>
          </p:nvSpPr>
          <p:spPr bwMode="auto">
            <a:xfrm>
              <a:off x="1236" y="504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pt-BR"/>
            </a:p>
          </p:txBody>
        </p:sp>
        <p:pic>
          <p:nvPicPr>
            <p:cNvPr id="19462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26" y="504"/>
              <a:ext cx="3288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Rectangle 8"/>
            <p:cNvSpPr>
              <a:spLocks noChangeArrowheads="1"/>
            </p:cNvSpPr>
            <p:nvPr/>
          </p:nvSpPr>
          <p:spPr bwMode="auto">
            <a:xfrm>
              <a:off x="2705" y="501"/>
              <a:ext cx="41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64" name="Rectangle 9"/>
            <p:cNvSpPr>
              <a:spLocks noChangeArrowheads="1"/>
            </p:cNvSpPr>
            <p:nvPr/>
          </p:nvSpPr>
          <p:spPr bwMode="auto">
            <a:xfrm>
              <a:off x="2673" y="2248"/>
              <a:ext cx="41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65" name="Text Box 10"/>
            <p:cNvSpPr txBox="1">
              <a:spLocks noChangeArrowheads="1"/>
            </p:cNvSpPr>
            <p:nvPr/>
          </p:nvSpPr>
          <p:spPr bwMode="auto">
            <a:xfrm>
              <a:off x="2505" y="1569"/>
              <a:ext cx="1036" cy="2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>
                  <a:solidFill>
                    <a:srgbClr val="CC3300"/>
                  </a:solidFill>
                  <a:latin typeface="Comic Sans MS" pitchFamily="66" charset="0"/>
                </a:rPr>
                <a:t>amostragem</a:t>
              </a:r>
            </a:p>
          </p:txBody>
        </p:sp>
        <p:sp>
          <p:nvSpPr>
            <p:cNvPr id="19466" name="Text Box 11"/>
            <p:cNvSpPr txBox="1">
              <a:spLocks noChangeArrowheads="1"/>
            </p:cNvSpPr>
            <p:nvPr/>
          </p:nvSpPr>
          <p:spPr bwMode="auto">
            <a:xfrm>
              <a:off x="2505" y="3294"/>
              <a:ext cx="746" cy="2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>
                  <a:solidFill>
                    <a:srgbClr val="CC3300"/>
                  </a:solidFill>
                  <a:latin typeface="Comic Sans MS" pitchFamily="66" charset="0"/>
                </a:rPr>
                <a:t>inserção</a:t>
              </a:r>
            </a:p>
          </p:txBody>
        </p:sp>
        <p:sp>
          <p:nvSpPr>
            <p:cNvPr id="19467" name="Oval 12"/>
            <p:cNvSpPr>
              <a:spLocks noChangeArrowheads="1"/>
            </p:cNvSpPr>
            <p:nvPr/>
          </p:nvSpPr>
          <p:spPr bwMode="auto">
            <a:xfrm>
              <a:off x="1926" y="3108"/>
              <a:ext cx="81" cy="8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68" name="Oval 13"/>
            <p:cNvSpPr>
              <a:spLocks noChangeArrowheads="1"/>
            </p:cNvSpPr>
            <p:nvPr/>
          </p:nvSpPr>
          <p:spPr bwMode="auto">
            <a:xfrm>
              <a:off x="2199" y="3111"/>
              <a:ext cx="81" cy="8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69" name="Oval 14"/>
            <p:cNvSpPr>
              <a:spLocks noChangeArrowheads="1"/>
            </p:cNvSpPr>
            <p:nvPr/>
          </p:nvSpPr>
          <p:spPr bwMode="auto">
            <a:xfrm>
              <a:off x="1923" y="2739"/>
              <a:ext cx="81" cy="8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0" name="Text Box 15"/>
            <p:cNvSpPr txBox="1">
              <a:spLocks noChangeArrowheads="1"/>
            </p:cNvSpPr>
            <p:nvPr/>
          </p:nvSpPr>
          <p:spPr bwMode="auto">
            <a:xfrm>
              <a:off x="1922" y="2632"/>
              <a:ext cx="13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000" b="1"/>
                <a:t>2</a:t>
              </a:r>
            </a:p>
          </p:txBody>
        </p:sp>
        <p:sp>
          <p:nvSpPr>
            <p:cNvPr id="19471" name="Oval 16"/>
            <p:cNvSpPr>
              <a:spLocks noChangeArrowheads="1"/>
            </p:cNvSpPr>
            <p:nvPr/>
          </p:nvSpPr>
          <p:spPr bwMode="auto">
            <a:xfrm>
              <a:off x="1818" y="2922"/>
              <a:ext cx="81" cy="8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2" name="Oval 17"/>
            <p:cNvSpPr>
              <a:spLocks noChangeArrowheads="1"/>
            </p:cNvSpPr>
            <p:nvPr/>
          </p:nvSpPr>
          <p:spPr bwMode="auto">
            <a:xfrm>
              <a:off x="2277" y="2922"/>
              <a:ext cx="81" cy="8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3" name="Oval 18"/>
            <p:cNvSpPr>
              <a:spLocks noChangeArrowheads="1"/>
            </p:cNvSpPr>
            <p:nvPr/>
          </p:nvSpPr>
          <p:spPr bwMode="auto">
            <a:xfrm>
              <a:off x="2187" y="2739"/>
              <a:ext cx="81" cy="8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4" name="Text Box 19"/>
            <p:cNvSpPr txBox="1">
              <a:spLocks noChangeArrowheads="1"/>
            </p:cNvSpPr>
            <p:nvPr/>
          </p:nvSpPr>
          <p:spPr bwMode="auto">
            <a:xfrm>
              <a:off x="1790" y="2902"/>
              <a:ext cx="139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000" b="1"/>
                <a:t>3</a:t>
              </a:r>
            </a:p>
          </p:txBody>
        </p:sp>
        <p:sp>
          <p:nvSpPr>
            <p:cNvPr id="19475" name="Text Box 20"/>
            <p:cNvSpPr txBox="1">
              <a:spLocks noChangeArrowheads="1"/>
            </p:cNvSpPr>
            <p:nvPr/>
          </p:nvSpPr>
          <p:spPr bwMode="auto">
            <a:xfrm>
              <a:off x="2105" y="2632"/>
              <a:ext cx="13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000" b="1"/>
                <a:t>1</a:t>
              </a:r>
            </a:p>
          </p:txBody>
        </p:sp>
        <p:sp>
          <p:nvSpPr>
            <p:cNvPr id="19476" name="Text Box 21"/>
            <p:cNvSpPr txBox="1">
              <a:spLocks noChangeArrowheads="1"/>
            </p:cNvSpPr>
            <p:nvPr/>
          </p:nvSpPr>
          <p:spPr bwMode="auto">
            <a:xfrm>
              <a:off x="2225" y="2902"/>
              <a:ext cx="139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000" b="1"/>
                <a:t>6</a:t>
              </a:r>
            </a:p>
          </p:txBody>
        </p:sp>
        <p:sp>
          <p:nvSpPr>
            <p:cNvPr id="19477" name="Text Box 22"/>
            <p:cNvSpPr txBox="1">
              <a:spLocks noChangeArrowheads="1"/>
            </p:cNvSpPr>
            <p:nvPr/>
          </p:nvSpPr>
          <p:spPr bwMode="auto">
            <a:xfrm>
              <a:off x="1862" y="3058"/>
              <a:ext cx="13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000" b="1"/>
                <a:t>4</a:t>
              </a:r>
            </a:p>
          </p:txBody>
        </p:sp>
        <p:sp>
          <p:nvSpPr>
            <p:cNvPr id="19478" name="Text Box 23"/>
            <p:cNvSpPr txBox="1">
              <a:spLocks noChangeArrowheads="1"/>
            </p:cNvSpPr>
            <p:nvPr/>
          </p:nvSpPr>
          <p:spPr bwMode="auto">
            <a:xfrm>
              <a:off x="2153" y="3058"/>
              <a:ext cx="13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000" b="1"/>
                <a:t>5</a:t>
              </a:r>
            </a:p>
          </p:txBody>
        </p:sp>
      </p:grpSp>
      <p:pic>
        <p:nvPicPr>
          <p:cNvPr id="19460" name="Picture 24" descr="untitled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2049463"/>
            <a:ext cx="239395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5"/>
          <p:cNvSpPr>
            <a:spLocks noChangeArrowheads="1"/>
          </p:cNvSpPr>
          <p:nvPr/>
        </p:nvSpPr>
        <p:spPr bwMode="auto">
          <a:xfrm>
            <a:off x="6602413" y="4886325"/>
            <a:ext cx="1241425" cy="11113"/>
          </a:xfrm>
          <a:prstGeom prst="rect">
            <a:avLst/>
          </a:prstGeom>
          <a:solidFill>
            <a:srgbClr val="1F1A1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483" name="Text Box 5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3818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pt-BR" sz="3600" smtClean="0">
                <a:solidFill>
                  <a:schemeClr val="tx2"/>
                </a:solidFill>
                <a:latin typeface="Comic Sans MS" pitchFamily="66" charset="0"/>
              </a:rPr>
              <a:t>Válvulas solenóides</a:t>
            </a:r>
          </a:p>
        </p:txBody>
      </p:sp>
      <p:grpSp>
        <p:nvGrpSpPr>
          <p:cNvPr id="20484" name="Group 150"/>
          <p:cNvGrpSpPr>
            <a:grpSpLocks/>
          </p:cNvGrpSpPr>
          <p:nvPr/>
        </p:nvGrpSpPr>
        <p:grpSpPr bwMode="auto">
          <a:xfrm>
            <a:off x="382588" y="1411288"/>
            <a:ext cx="7702550" cy="5427662"/>
            <a:chOff x="241" y="889"/>
            <a:chExt cx="4261" cy="3104"/>
          </a:xfrm>
        </p:grpSpPr>
        <p:sp>
          <p:nvSpPr>
            <p:cNvPr id="20485" name="Line 6"/>
            <p:cNvSpPr>
              <a:spLocks noChangeShapeType="1"/>
            </p:cNvSpPr>
            <p:nvPr/>
          </p:nvSpPr>
          <p:spPr bwMode="auto">
            <a:xfrm>
              <a:off x="2536" y="3240"/>
              <a:ext cx="184" cy="1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86" name="Line 7"/>
            <p:cNvSpPr>
              <a:spLocks noChangeShapeType="1"/>
            </p:cNvSpPr>
            <p:nvPr/>
          </p:nvSpPr>
          <p:spPr bwMode="auto">
            <a:xfrm>
              <a:off x="2054" y="3240"/>
              <a:ext cx="187" cy="1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87" name="Freeform 8"/>
            <p:cNvSpPr>
              <a:spLocks/>
            </p:cNvSpPr>
            <p:nvPr/>
          </p:nvSpPr>
          <p:spPr bwMode="auto">
            <a:xfrm>
              <a:off x="1364" y="2990"/>
              <a:ext cx="268" cy="6"/>
            </a:xfrm>
            <a:custGeom>
              <a:avLst/>
              <a:gdLst>
                <a:gd name="T0" fmla="*/ 0 w 268"/>
                <a:gd name="T1" fmla="*/ 6 h 6"/>
                <a:gd name="T2" fmla="*/ 0 w 268"/>
                <a:gd name="T3" fmla="*/ 6 h 6"/>
                <a:gd name="T4" fmla="*/ 268 w 268"/>
                <a:gd name="T5" fmla="*/ 6 h 6"/>
                <a:gd name="T6" fmla="*/ 268 w 268"/>
                <a:gd name="T7" fmla="*/ 0 h 6"/>
                <a:gd name="T8" fmla="*/ 0 w 268"/>
                <a:gd name="T9" fmla="*/ 0 h 6"/>
                <a:gd name="T10" fmla="*/ 0 w 268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8"/>
                <a:gd name="T19" fmla="*/ 0 h 6"/>
                <a:gd name="T20" fmla="*/ 268 w 26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8" h="6">
                  <a:moveTo>
                    <a:pt x="0" y="6"/>
                  </a:moveTo>
                  <a:lnTo>
                    <a:pt x="0" y="6"/>
                  </a:lnTo>
                  <a:lnTo>
                    <a:pt x="268" y="6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88" name="Rectangle 9"/>
            <p:cNvSpPr>
              <a:spLocks noChangeArrowheads="1"/>
            </p:cNvSpPr>
            <p:nvPr/>
          </p:nvSpPr>
          <p:spPr bwMode="auto">
            <a:xfrm>
              <a:off x="1364" y="2990"/>
              <a:ext cx="103" cy="6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89" name="Freeform 10"/>
            <p:cNvSpPr>
              <a:spLocks/>
            </p:cNvSpPr>
            <p:nvPr/>
          </p:nvSpPr>
          <p:spPr bwMode="auto">
            <a:xfrm>
              <a:off x="1438" y="2969"/>
              <a:ext cx="58" cy="48"/>
            </a:xfrm>
            <a:custGeom>
              <a:avLst/>
              <a:gdLst>
                <a:gd name="T0" fmla="*/ 58 w 58"/>
                <a:gd name="T1" fmla="*/ 25 h 48"/>
                <a:gd name="T2" fmla="*/ 0 w 58"/>
                <a:gd name="T3" fmla="*/ 0 h 48"/>
                <a:gd name="T4" fmla="*/ 0 w 58"/>
                <a:gd name="T5" fmla="*/ 0 h 48"/>
                <a:gd name="T6" fmla="*/ 2 w 58"/>
                <a:gd name="T7" fmla="*/ 2 h 48"/>
                <a:gd name="T8" fmla="*/ 2 w 58"/>
                <a:gd name="T9" fmla="*/ 4 h 48"/>
                <a:gd name="T10" fmla="*/ 2 w 58"/>
                <a:gd name="T11" fmla="*/ 4 h 48"/>
                <a:gd name="T12" fmla="*/ 4 w 58"/>
                <a:gd name="T13" fmla="*/ 6 h 48"/>
                <a:gd name="T14" fmla="*/ 4 w 58"/>
                <a:gd name="T15" fmla="*/ 8 h 48"/>
                <a:gd name="T16" fmla="*/ 4 w 58"/>
                <a:gd name="T17" fmla="*/ 9 h 48"/>
                <a:gd name="T18" fmla="*/ 4 w 58"/>
                <a:gd name="T19" fmla="*/ 11 h 48"/>
                <a:gd name="T20" fmla="*/ 4 w 58"/>
                <a:gd name="T21" fmla="*/ 11 h 48"/>
                <a:gd name="T22" fmla="*/ 6 w 58"/>
                <a:gd name="T23" fmla="*/ 13 h 48"/>
                <a:gd name="T24" fmla="*/ 6 w 58"/>
                <a:gd name="T25" fmla="*/ 15 h 48"/>
                <a:gd name="T26" fmla="*/ 6 w 58"/>
                <a:gd name="T27" fmla="*/ 17 h 48"/>
                <a:gd name="T28" fmla="*/ 6 w 58"/>
                <a:gd name="T29" fmla="*/ 17 h 48"/>
                <a:gd name="T30" fmla="*/ 6 w 58"/>
                <a:gd name="T31" fmla="*/ 19 h 48"/>
                <a:gd name="T32" fmla="*/ 6 w 58"/>
                <a:gd name="T33" fmla="*/ 21 h 48"/>
                <a:gd name="T34" fmla="*/ 6 w 58"/>
                <a:gd name="T35" fmla="*/ 23 h 48"/>
                <a:gd name="T36" fmla="*/ 6 w 58"/>
                <a:gd name="T37" fmla="*/ 25 h 48"/>
                <a:gd name="T38" fmla="*/ 6 w 58"/>
                <a:gd name="T39" fmla="*/ 25 h 48"/>
                <a:gd name="T40" fmla="*/ 6 w 58"/>
                <a:gd name="T41" fmla="*/ 27 h 48"/>
                <a:gd name="T42" fmla="*/ 6 w 58"/>
                <a:gd name="T43" fmla="*/ 29 h 48"/>
                <a:gd name="T44" fmla="*/ 6 w 58"/>
                <a:gd name="T45" fmla="*/ 31 h 48"/>
                <a:gd name="T46" fmla="*/ 6 w 58"/>
                <a:gd name="T47" fmla="*/ 32 h 48"/>
                <a:gd name="T48" fmla="*/ 6 w 58"/>
                <a:gd name="T49" fmla="*/ 32 h 48"/>
                <a:gd name="T50" fmla="*/ 6 w 58"/>
                <a:gd name="T51" fmla="*/ 34 h 48"/>
                <a:gd name="T52" fmla="*/ 4 w 58"/>
                <a:gd name="T53" fmla="*/ 36 h 48"/>
                <a:gd name="T54" fmla="*/ 4 w 58"/>
                <a:gd name="T55" fmla="*/ 38 h 48"/>
                <a:gd name="T56" fmla="*/ 4 w 58"/>
                <a:gd name="T57" fmla="*/ 38 h 48"/>
                <a:gd name="T58" fmla="*/ 4 w 58"/>
                <a:gd name="T59" fmla="*/ 40 h 48"/>
                <a:gd name="T60" fmla="*/ 4 w 58"/>
                <a:gd name="T61" fmla="*/ 42 h 48"/>
                <a:gd name="T62" fmla="*/ 2 w 58"/>
                <a:gd name="T63" fmla="*/ 44 h 48"/>
                <a:gd name="T64" fmla="*/ 2 w 58"/>
                <a:gd name="T65" fmla="*/ 46 h 48"/>
                <a:gd name="T66" fmla="*/ 2 w 58"/>
                <a:gd name="T67" fmla="*/ 46 h 48"/>
                <a:gd name="T68" fmla="*/ 0 w 58"/>
                <a:gd name="T69" fmla="*/ 48 h 48"/>
                <a:gd name="T70" fmla="*/ 58 w 58"/>
                <a:gd name="T71" fmla="*/ 25 h 48"/>
                <a:gd name="T72" fmla="*/ 58 w 58"/>
                <a:gd name="T73" fmla="*/ 25 h 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"/>
                <a:gd name="T112" fmla="*/ 0 h 48"/>
                <a:gd name="T113" fmla="*/ 58 w 58"/>
                <a:gd name="T114" fmla="*/ 48 h 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" h="48">
                  <a:moveTo>
                    <a:pt x="58" y="25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58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90" name="Rectangle 11"/>
            <p:cNvSpPr>
              <a:spLocks noChangeArrowheads="1"/>
            </p:cNvSpPr>
            <p:nvPr/>
          </p:nvSpPr>
          <p:spPr bwMode="auto">
            <a:xfrm>
              <a:off x="1390" y="3482"/>
              <a:ext cx="242" cy="5"/>
            </a:xfrm>
            <a:prstGeom prst="rect">
              <a:avLst/>
            </a:prstGeom>
            <a:solidFill>
              <a:srgbClr val="1F1A1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91" name="Freeform 12"/>
            <p:cNvSpPr>
              <a:spLocks/>
            </p:cNvSpPr>
            <p:nvPr/>
          </p:nvSpPr>
          <p:spPr bwMode="auto">
            <a:xfrm>
              <a:off x="1364" y="3460"/>
              <a:ext cx="55" cy="48"/>
            </a:xfrm>
            <a:custGeom>
              <a:avLst/>
              <a:gdLst>
                <a:gd name="T0" fmla="*/ 0 w 55"/>
                <a:gd name="T1" fmla="*/ 25 h 48"/>
                <a:gd name="T2" fmla="*/ 55 w 55"/>
                <a:gd name="T3" fmla="*/ 48 h 48"/>
                <a:gd name="T4" fmla="*/ 55 w 55"/>
                <a:gd name="T5" fmla="*/ 48 h 48"/>
                <a:gd name="T6" fmla="*/ 55 w 55"/>
                <a:gd name="T7" fmla="*/ 47 h 48"/>
                <a:gd name="T8" fmla="*/ 53 w 55"/>
                <a:gd name="T9" fmla="*/ 47 h 48"/>
                <a:gd name="T10" fmla="*/ 53 w 55"/>
                <a:gd name="T11" fmla="*/ 45 h 48"/>
                <a:gd name="T12" fmla="*/ 53 w 55"/>
                <a:gd name="T13" fmla="*/ 43 h 48"/>
                <a:gd name="T14" fmla="*/ 51 w 55"/>
                <a:gd name="T15" fmla="*/ 41 h 48"/>
                <a:gd name="T16" fmla="*/ 51 w 55"/>
                <a:gd name="T17" fmla="*/ 41 h 48"/>
                <a:gd name="T18" fmla="*/ 51 w 55"/>
                <a:gd name="T19" fmla="*/ 39 h 48"/>
                <a:gd name="T20" fmla="*/ 51 w 55"/>
                <a:gd name="T21" fmla="*/ 37 h 48"/>
                <a:gd name="T22" fmla="*/ 49 w 55"/>
                <a:gd name="T23" fmla="*/ 35 h 48"/>
                <a:gd name="T24" fmla="*/ 49 w 55"/>
                <a:gd name="T25" fmla="*/ 33 h 48"/>
                <a:gd name="T26" fmla="*/ 49 w 55"/>
                <a:gd name="T27" fmla="*/ 33 h 48"/>
                <a:gd name="T28" fmla="*/ 49 w 55"/>
                <a:gd name="T29" fmla="*/ 31 h 48"/>
                <a:gd name="T30" fmla="*/ 49 w 55"/>
                <a:gd name="T31" fmla="*/ 29 h 48"/>
                <a:gd name="T32" fmla="*/ 49 w 55"/>
                <a:gd name="T33" fmla="*/ 27 h 48"/>
                <a:gd name="T34" fmla="*/ 49 w 55"/>
                <a:gd name="T35" fmla="*/ 25 h 48"/>
                <a:gd name="T36" fmla="*/ 49 w 55"/>
                <a:gd name="T37" fmla="*/ 25 h 48"/>
                <a:gd name="T38" fmla="*/ 49 w 55"/>
                <a:gd name="T39" fmla="*/ 23 h 48"/>
                <a:gd name="T40" fmla="*/ 49 w 55"/>
                <a:gd name="T41" fmla="*/ 22 h 48"/>
                <a:gd name="T42" fmla="*/ 49 w 55"/>
                <a:gd name="T43" fmla="*/ 20 h 48"/>
                <a:gd name="T44" fmla="*/ 49 w 55"/>
                <a:gd name="T45" fmla="*/ 18 h 48"/>
                <a:gd name="T46" fmla="*/ 49 w 55"/>
                <a:gd name="T47" fmla="*/ 18 h 48"/>
                <a:gd name="T48" fmla="*/ 49 w 55"/>
                <a:gd name="T49" fmla="*/ 16 h 48"/>
                <a:gd name="T50" fmla="*/ 49 w 55"/>
                <a:gd name="T51" fmla="*/ 14 h 48"/>
                <a:gd name="T52" fmla="*/ 51 w 55"/>
                <a:gd name="T53" fmla="*/ 12 h 48"/>
                <a:gd name="T54" fmla="*/ 51 w 55"/>
                <a:gd name="T55" fmla="*/ 12 h 48"/>
                <a:gd name="T56" fmla="*/ 51 w 55"/>
                <a:gd name="T57" fmla="*/ 10 h 48"/>
                <a:gd name="T58" fmla="*/ 51 w 55"/>
                <a:gd name="T59" fmla="*/ 8 h 48"/>
                <a:gd name="T60" fmla="*/ 53 w 55"/>
                <a:gd name="T61" fmla="*/ 6 h 48"/>
                <a:gd name="T62" fmla="*/ 53 w 55"/>
                <a:gd name="T63" fmla="*/ 4 h 48"/>
                <a:gd name="T64" fmla="*/ 53 w 55"/>
                <a:gd name="T65" fmla="*/ 4 h 48"/>
                <a:gd name="T66" fmla="*/ 55 w 55"/>
                <a:gd name="T67" fmla="*/ 2 h 48"/>
                <a:gd name="T68" fmla="*/ 55 w 55"/>
                <a:gd name="T69" fmla="*/ 0 h 48"/>
                <a:gd name="T70" fmla="*/ 0 w 55"/>
                <a:gd name="T71" fmla="*/ 25 h 48"/>
                <a:gd name="T72" fmla="*/ 0 w 55"/>
                <a:gd name="T73" fmla="*/ 25 h 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5"/>
                <a:gd name="T112" fmla="*/ 0 h 48"/>
                <a:gd name="T113" fmla="*/ 55 w 55"/>
                <a:gd name="T114" fmla="*/ 48 h 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5" h="48">
                  <a:moveTo>
                    <a:pt x="0" y="25"/>
                  </a:moveTo>
                  <a:lnTo>
                    <a:pt x="55" y="48"/>
                  </a:lnTo>
                  <a:lnTo>
                    <a:pt x="55" y="47"/>
                  </a:lnTo>
                  <a:lnTo>
                    <a:pt x="53" y="47"/>
                  </a:lnTo>
                  <a:lnTo>
                    <a:pt x="53" y="45"/>
                  </a:lnTo>
                  <a:lnTo>
                    <a:pt x="53" y="43"/>
                  </a:lnTo>
                  <a:lnTo>
                    <a:pt x="51" y="41"/>
                  </a:lnTo>
                  <a:lnTo>
                    <a:pt x="51" y="39"/>
                  </a:lnTo>
                  <a:lnTo>
                    <a:pt x="51" y="37"/>
                  </a:lnTo>
                  <a:lnTo>
                    <a:pt x="49" y="35"/>
                  </a:lnTo>
                  <a:lnTo>
                    <a:pt x="49" y="33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49" y="27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8"/>
                  </a:lnTo>
                  <a:lnTo>
                    <a:pt x="49" y="16"/>
                  </a:lnTo>
                  <a:lnTo>
                    <a:pt x="49" y="14"/>
                  </a:lnTo>
                  <a:lnTo>
                    <a:pt x="51" y="12"/>
                  </a:lnTo>
                  <a:lnTo>
                    <a:pt x="51" y="10"/>
                  </a:lnTo>
                  <a:lnTo>
                    <a:pt x="51" y="8"/>
                  </a:lnTo>
                  <a:lnTo>
                    <a:pt x="53" y="6"/>
                  </a:lnTo>
                  <a:lnTo>
                    <a:pt x="53" y="4"/>
                  </a:lnTo>
                  <a:lnTo>
                    <a:pt x="55" y="2"/>
                  </a:lnTo>
                  <a:lnTo>
                    <a:pt x="5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92" name="Rectangle 13"/>
            <p:cNvSpPr>
              <a:spLocks noChangeArrowheads="1"/>
            </p:cNvSpPr>
            <p:nvPr/>
          </p:nvSpPr>
          <p:spPr bwMode="auto">
            <a:xfrm>
              <a:off x="1364" y="2873"/>
              <a:ext cx="66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1F1A17"/>
                  </a:solidFill>
                </a:rPr>
                <a:t>R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493" name="Rectangle 14"/>
            <p:cNvSpPr>
              <a:spLocks noChangeArrowheads="1"/>
            </p:cNvSpPr>
            <p:nvPr/>
          </p:nvSpPr>
          <p:spPr bwMode="auto">
            <a:xfrm>
              <a:off x="1364" y="3357"/>
              <a:ext cx="66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1F1A17"/>
                  </a:solidFill>
                </a:rPr>
                <a:t>D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494" name="Rectangle 15"/>
            <p:cNvSpPr>
              <a:spLocks noChangeArrowheads="1"/>
            </p:cNvSpPr>
            <p:nvPr/>
          </p:nvSpPr>
          <p:spPr bwMode="auto">
            <a:xfrm>
              <a:off x="3027" y="3871"/>
              <a:ext cx="6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1F1A17"/>
                  </a:solidFill>
                </a:rPr>
                <a:t>A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495" name="Freeform 16"/>
            <p:cNvSpPr>
              <a:spLocks noEditPoints="1"/>
            </p:cNvSpPr>
            <p:nvPr/>
          </p:nvSpPr>
          <p:spPr bwMode="auto">
            <a:xfrm>
              <a:off x="2221" y="3201"/>
              <a:ext cx="313" cy="104"/>
            </a:xfrm>
            <a:custGeom>
              <a:avLst/>
              <a:gdLst>
                <a:gd name="T0" fmla="*/ 110 w 313"/>
                <a:gd name="T1" fmla="*/ 85 h 104"/>
                <a:gd name="T2" fmla="*/ 114 w 313"/>
                <a:gd name="T3" fmla="*/ 56 h 104"/>
                <a:gd name="T4" fmla="*/ 104 w 313"/>
                <a:gd name="T5" fmla="*/ 23 h 104"/>
                <a:gd name="T6" fmla="*/ 91 w 313"/>
                <a:gd name="T7" fmla="*/ 56 h 104"/>
                <a:gd name="T8" fmla="*/ 94 w 313"/>
                <a:gd name="T9" fmla="*/ 85 h 104"/>
                <a:gd name="T10" fmla="*/ 158 w 313"/>
                <a:gd name="T11" fmla="*/ 92 h 104"/>
                <a:gd name="T12" fmla="*/ 167 w 313"/>
                <a:gd name="T13" fmla="*/ 75 h 104"/>
                <a:gd name="T14" fmla="*/ 167 w 313"/>
                <a:gd name="T15" fmla="*/ 42 h 104"/>
                <a:gd name="T16" fmla="*/ 152 w 313"/>
                <a:gd name="T17" fmla="*/ 33 h 104"/>
                <a:gd name="T18" fmla="*/ 146 w 313"/>
                <a:gd name="T19" fmla="*/ 65 h 104"/>
                <a:gd name="T20" fmla="*/ 154 w 313"/>
                <a:gd name="T21" fmla="*/ 90 h 104"/>
                <a:gd name="T22" fmla="*/ 217 w 313"/>
                <a:gd name="T23" fmla="*/ 90 h 104"/>
                <a:gd name="T24" fmla="*/ 223 w 313"/>
                <a:gd name="T25" fmla="*/ 64 h 104"/>
                <a:gd name="T26" fmla="*/ 217 w 313"/>
                <a:gd name="T27" fmla="*/ 31 h 104"/>
                <a:gd name="T28" fmla="*/ 204 w 313"/>
                <a:gd name="T29" fmla="*/ 42 h 104"/>
                <a:gd name="T30" fmla="*/ 202 w 313"/>
                <a:gd name="T31" fmla="*/ 75 h 104"/>
                <a:gd name="T32" fmla="*/ 211 w 313"/>
                <a:gd name="T33" fmla="*/ 92 h 104"/>
                <a:gd name="T34" fmla="*/ 313 w 313"/>
                <a:gd name="T35" fmla="*/ 44 h 104"/>
                <a:gd name="T36" fmla="*/ 259 w 313"/>
                <a:gd name="T37" fmla="*/ 25 h 104"/>
                <a:gd name="T38" fmla="*/ 240 w 313"/>
                <a:gd name="T39" fmla="*/ 12 h 104"/>
                <a:gd name="T40" fmla="*/ 219 w 313"/>
                <a:gd name="T41" fmla="*/ 17 h 104"/>
                <a:gd name="T42" fmla="*/ 229 w 313"/>
                <a:gd name="T43" fmla="*/ 29 h 104"/>
                <a:gd name="T44" fmla="*/ 234 w 313"/>
                <a:gd name="T45" fmla="*/ 65 h 104"/>
                <a:gd name="T46" fmla="*/ 225 w 313"/>
                <a:gd name="T47" fmla="*/ 96 h 104"/>
                <a:gd name="T48" fmla="*/ 211 w 313"/>
                <a:gd name="T49" fmla="*/ 104 h 104"/>
                <a:gd name="T50" fmla="*/ 200 w 313"/>
                <a:gd name="T51" fmla="*/ 98 h 104"/>
                <a:gd name="T52" fmla="*/ 190 w 313"/>
                <a:gd name="T53" fmla="*/ 67 h 104"/>
                <a:gd name="T54" fmla="*/ 198 w 313"/>
                <a:gd name="T55" fmla="*/ 27 h 104"/>
                <a:gd name="T56" fmla="*/ 192 w 313"/>
                <a:gd name="T57" fmla="*/ 14 h 104"/>
                <a:gd name="T58" fmla="*/ 173 w 313"/>
                <a:gd name="T59" fmla="*/ 14 h 104"/>
                <a:gd name="T60" fmla="*/ 173 w 313"/>
                <a:gd name="T61" fmla="*/ 31 h 104"/>
                <a:gd name="T62" fmla="*/ 181 w 313"/>
                <a:gd name="T63" fmla="*/ 58 h 104"/>
                <a:gd name="T64" fmla="*/ 171 w 313"/>
                <a:gd name="T65" fmla="*/ 94 h 104"/>
                <a:gd name="T66" fmla="*/ 162 w 313"/>
                <a:gd name="T67" fmla="*/ 104 h 104"/>
                <a:gd name="T68" fmla="*/ 150 w 313"/>
                <a:gd name="T69" fmla="*/ 102 h 104"/>
                <a:gd name="T70" fmla="*/ 139 w 313"/>
                <a:gd name="T71" fmla="*/ 83 h 104"/>
                <a:gd name="T72" fmla="*/ 139 w 313"/>
                <a:gd name="T73" fmla="*/ 41 h 104"/>
                <a:gd name="T74" fmla="*/ 144 w 313"/>
                <a:gd name="T75" fmla="*/ 16 h 104"/>
                <a:gd name="T76" fmla="*/ 131 w 313"/>
                <a:gd name="T77" fmla="*/ 10 h 104"/>
                <a:gd name="T78" fmla="*/ 119 w 313"/>
                <a:gd name="T79" fmla="*/ 29 h 104"/>
                <a:gd name="T80" fmla="*/ 123 w 313"/>
                <a:gd name="T81" fmla="*/ 69 h 104"/>
                <a:gd name="T82" fmla="*/ 114 w 313"/>
                <a:gd name="T83" fmla="*/ 98 h 104"/>
                <a:gd name="T84" fmla="*/ 102 w 313"/>
                <a:gd name="T85" fmla="*/ 104 h 104"/>
                <a:gd name="T86" fmla="*/ 91 w 313"/>
                <a:gd name="T87" fmla="*/ 98 h 104"/>
                <a:gd name="T88" fmla="*/ 81 w 313"/>
                <a:gd name="T89" fmla="*/ 69 h 104"/>
                <a:gd name="T90" fmla="*/ 85 w 313"/>
                <a:gd name="T91" fmla="*/ 33 h 104"/>
                <a:gd name="T92" fmla="*/ 98 w 313"/>
                <a:gd name="T93" fmla="*/ 17 h 104"/>
                <a:gd name="T94" fmla="*/ 73 w 313"/>
                <a:gd name="T95" fmla="*/ 12 h 104"/>
                <a:gd name="T96" fmla="*/ 56 w 313"/>
                <a:gd name="T97" fmla="*/ 23 h 104"/>
                <a:gd name="T98" fmla="*/ 0 w 313"/>
                <a:gd name="T99" fmla="*/ 44 h 104"/>
                <a:gd name="T100" fmla="*/ 44 w 313"/>
                <a:gd name="T101" fmla="*/ 23 h 104"/>
                <a:gd name="T102" fmla="*/ 64 w 313"/>
                <a:gd name="T103" fmla="*/ 4 h 104"/>
                <a:gd name="T104" fmla="*/ 94 w 313"/>
                <a:gd name="T105" fmla="*/ 6 h 104"/>
                <a:gd name="T106" fmla="*/ 119 w 313"/>
                <a:gd name="T107" fmla="*/ 2 h 104"/>
                <a:gd name="T108" fmla="*/ 140 w 313"/>
                <a:gd name="T109" fmla="*/ 0 h 104"/>
                <a:gd name="T110" fmla="*/ 158 w 313"/>
                <a:gd name="T111" fmla="*/ 12 h 104"/>
                <a:gd name="T112" fmla="*/ 179 w 313"/>
                <a:gd name="T113" fmla="*/ 2 h 104"/>
                <a:gd name="T114" fmla="*/ 198 w 313"/>
                <a:gd name="T115" fmla="*/ 4 h 104"/>
                <a:gd name="T116" fmla="*/ 219 w 313"/>
                <a:gd name="T117" fmla="*/ 6 h 104"/>
                <a:gd name="T118" fmla="*/ 248 w 313"/>
                <a:gd name="T119" fmla="*/ 4 h 104"/>
                <a:gd name="T120" fmla="*/ 269 w 313"/>
                <a:gd name="T121" fmla="*/ 23 h 1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3"/>
                <a:gd name="T184" fmla="*/ 0 h 104"/>
                <a:gd name="T185" fmla="*/ 313 w 313"/>
                <a:gd name="T186" fmla="*/ 104 h 1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3" h="104">
                  <a:moveTo>
                    <a:pt x="102" y="92"/>
                  </a:moveTo>
                  <a:lnTo>
                    <a:pt x="106" y="90"/>
                  </a:lnTo>
                  <a:lnTo>
                    <a:pt x="110" y="85"/>
                  </a:lnTo>
                  <a:lnTo>
                    <a:pt x="114" y="77"/>
                  </a:lnTo>
                  <a:lnTo>
                    <a:pt x="114" y="67"/>
                  </a:lnTo>
                  <a:lnTo>
                    <a:pt x="114" y="56"/>
                  </a:lnTo>
                  <a:lnTo>
                    <a:pt x="114" y="46"/>
                  </a:lnTo>
                  <a:lnTo>
                    <a:pt x="110" y="35"/>
                  </a:lnTo>
                  <a:lnTo>
                    <a:pt x="104" y="23"/>
                  </a:lnTo>
                  <a:lnTo>
                    <a:pt x="96" y="33"/>
                  </a:lnTo>
                  <a:lnTo>
                    <a:pt x="92" y="44"/>
                  </a:lnTo>
                  <a:lnTo>
                    <a:pt x="91" y="56"/>
                  </a:lnTo>
                  <a:lnTo>
                    <a:pt x="91" y="65"/>
                  </a:lnTo>
                  <a:lnTo>
                    <a:pt x="92" y="77"/>
                  </a:lnTo>
                  <a:lnTo>
                    <a:pt x="94" y="85"/>
                  </a:lnTo>
                  <a:lnTo>
                    <a:pt x="98" y="90"/>
                  </a:lnTo>
                  <a:lnTo>
                    <a:pt x="102" y="92"/>
                  </a:lnTo>
                  <a:close/>
                  <a:moveTo>
                    <a:pt x="158" y="92"/>
                  </a:moveTo>
                  <a:lnTo>
                    <a:pt x="162" y="89"/>
                  </a:lnTo>
                  <a:lnTo>
                    <a:pt x="165" y="83"/>
                  </a:lnTo>
                  <a:lnTo>
                    <a:pt x="167" y="75"/>
                  </a:lnTo>
                  <a:lnTo>
                    <a:pt x="169" y="64"/>
                  </a:lnTo>
                  <a:lnTo>
                    <a:pt x="169" y="54"/>
                  </a:lnTo>
                  <a:lnTo>
                    <a:pt x="167" y="42"/>
                  </a:lnTo>
                  <a:lnTo>
                    <a:pt x="163" y="33"/>
                  </a:lnTo>
                  <a:lnTo>
                    <a:pt x="158" y="23"/>
                  </a:lnTo>
                  <a:lnTo>
                    <a:pt x="152" y="33"/>
                  </a:lnTo>
                  <a:lnTo>
                    <a:pt x="148" y="44"/>
                  </a:lnTo>
                  <a:lnTo>
                    <a:pt x="146" y="56"/>
                  </a:lnTo>
                  <a:lnTo>
                    <a:pt x="146" y="65"/>
                  </a:lnTo>
                  <a:lnTo>
                    <a:pt x="148" y="77"/>
                  </a:lnTo>
                  <a:lnTo>
                    <a:pt x="150" y="85"/>
                  </a:lnTo>
                  <a:lnTo>
                    <a:pt x="154" y="90"/>
                  </a:lnTo>
                  <a:lnTo>
                    <a:pt x="158" y="92"/>
                  </a:lnTo>
                  <a:close/>
                  <a:moveTo>
                    <a:pt x="211" y="92"/>
                  </a:moveTo>
                  <a:lnTo>
                    <a:pt x="217" y="90"/>
                  </a:lnTo>
                  <a:lnTo>
                    <a:pt x="221" y="85"/>
                  </a:lnTo>
                  <a:lnTo>
                    <a:pt x="223" y="75"/>
                  </a:lnTo>
                  <a:lnTo>
                    <a:pt x="223" y="64"/>
                  </a:lnTo>
                  <a:lnTo>
                    <a:pt x="223" y="52"/>
                  </a:lnTo>
                  <a:lnTo>
                    <a:pt x="221" y="42"/>
                  </a:lnTo>
                  <a:lnTo>
                    <a:pt x="217" y="31"/>
                  </a:lnTo>
                  <a:lnTo>
                    <a:pt x="211" y="23"/>
                  </a:lnTo>
                  <a:lnTo>
                    <a:pt x="208" y="33"/>
                  </a:lnTo>
                  <a:lnTo>
                    <a:pt x="204" y="42"/>
                  </a:lnTo>
                  <a:lnTo>
                    <a:pt x="202" y="54"/>
                  </a:lnTo>
                  <a:lnTo>
                    <a:pt x="202" y="65"/>
                  </a:lnTo>
                  <a:lnTo>
                    <a:pt x="202" y="75"/>
                  </a:lnTo>
                  <a:lnTo>
                    <a:pt x="204" y="85"/>
                  </a:lnTo>
                  <a:lnTo>
                    <a:pt x="208" y="90"/>
                  </a:lnTo>
                  <a:lnTo>
                    <a:pt x="211" y="92"/>
                  </a:lnTo>
                  <a:close/>
                  <a:moveTo>
                    <a:pt x="271" y="35"/>
                  </a:moveTo>
                  <a:lnTo>
                    <a:pt x="313" y="35"/>
                  </a:lnTo>
                  <a:lnTo>
                    <a:pt x="313" y="44"/>
                  </a:lnTo>
                  <a:lnTo>
                    <a:pt x="263" y="44"/>
                  </a:lnTo>
                  <a:lnTo>
                    <a:pt x="263" y="33"/>
                  </a:lnTo>
                  <a:lnTo>
                    <a:pt x="259" y="25"/>
                  </a:lnTo>
                  <a:lnTo>
                    <a:pt x="254" y="19"/>
                  </a:lnTo>
                  <a:lnTo>
                    <a:pt x="248" y="14"/>
                  </a:lnTo>
                  <a:lnTo>
                    <a:pt x="240" y="12"/>
                  </a:lnTo>
                  <a:lnTo>
                    <a:pt x="233" y="12"/>
                  </a:lnTo>
                  <a:lnTo>
                    <a:pt x="225" y="14"/>
                  </a:lnTo>
                  <a:lnTo>
                    <a:pt x="219" y="17"/>
                  </a:lnTo>
                  <a:lnTo>
                    <a:pt x="223" y="19"/>
                  </a:lnTo>
                  <a:lnTo>
                    <a:pt x="227" y="25"/>
                  </a:lnTo>
                  <a:lnTo>
                    <a:pt x="229" y="29"/>
                  </a:lnTo>
                  <a:lnTo>
                    <a:pt x="231" y="37"/>
                  </a:lnTo>
                  <a:lnTo>
                    <a:pt x="234" y="50"/>
                  </a:lnTo>
                  <a:lnTo>
                    <a:pt x="234" y="65"/>
                  </a:lnTo>
                  <a:lnTo>
                    <a:pt x="233" y="79"/>
                  </a:lnTo>
                  <a:lnTo>
                    <a:pt x="229" y="92"/>
                  </a:lnTo>
                  <a:lnTo>
                    <a:pt x="225" y="96"/>
                  </a:lnTo>
                  <a:lnTo>
                    <a:pt x="221" y="100"/>
                  </a:lnTo>
                  <a:lnTo>
                    <a:pt x="217" y="104"/>
                  </a:lnTo>
                  <a:lnTo>
                    <a:pt x="211" y="104"/>
                  </a:lnTo>
                  <a:lnTo>
                    <a:pt x="208" y="104"/>
                  </a:lnTo>
                  <a:lnTo>
                    <a:pt x="204" y="100"/>
                  </a:lnTo>
                  <a:lnTo>
                    <a:pt x="200" y="98"/>
                  </a:lnTo>
                  <a:lnTo>
                    <a:pt x="196" y="92"/>
                  </a:lnTo>
                  <a:lnTo>
                    <a:pt x="192" y="81"/>
                  </a:lnTo>
                  <a:lnTo>
                    <a:pt x="190" y="67"/>
                  </a:lnTo>
                  <a:lnTo>
                    <a:pt x="192" y="52"/>
                  </a:lnTo>
                  <a:lnTo>
                    <a:pt x="194" y="39"/>
                  </a:lnTo>
                  <a:lnTo>
                    <a:pt x="198" y="27"/>
                  </a:lnTo>
                  <a:lnTo>
                    <a:pt x="204" y="19"/>
                  </a:lnTo>
                  <a:lnTo>
                    <a:pt x="198" y="16"/>
                  </a:lnTo>
                  <a:lnTo>
                    <a:pt x="192" y="14"/>
                  </a:lnTo>
                  <a:lnTo>
                    <a:pt x="186" y="12"/>
                  </a:lnTo>
                  <a:lnTo>
                    <a:pt x="183" y="12"/>
                  </a:lnTo>
                  <a:lnTo>
                    <a:pt x="173" y="14"/>
                  </a:lnTo>
                  <a:lnTo>
                    <a:pt x="163" y="17"/>
                  </a:lnTo>
                  <a:lnTo>
                    <a:pt x="169" y="23"/>
                  </a:lnTo>
                  <a:lnTo>
                    <a:pt x="173" y="31"/>
                  </a:lnTo>
                  <a:lnTo>
                    <a:pt x="177" y="37"/>
                  </a:lnTo>
                  <a:lnTo>
                    <a:pt x="179" y="42"/>
                  </a:lnTo>
                  <a:lnTo>
                    <a:pt x="181" y="58"/>
                  </a:lnTo>
                  <a:lnTo>
                    <a:pt x="179" y="71"/>
                  </a:lnTo>
                  <a:lnTo>
                    <a:pt x="177" y="85"/>
                  </a:lnTo>
                  <a:lnTo>
                    <a:pt x="171" y="94"/>
                  </a:lnTo>
                  <a:lnTo>
                    <a:pt x="167" y="98"/>
                  </a:lnTo>
                  <a:lnTo>
                    <a:pt x="165" y="102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4" y="104"/>
                  </a:lnTo>
                  <a:lnTo>
                    <a:pt x="150" y="102"/>
                  </a:lnTo>
                  <a:lnTo>
                    <a:pt x="146" y="98"/>
                  </a:lnTo>
                  <a:lnTo>
                    <a:pt x="144" y="94"/>
                  </a:lnTo>
                  <a:lnTo>
                    <a:pt x="139" y="83"/>
                  </a:lnTo>
                  <a:lnTo>
                    <a:pt x="137" y="69"/>
                  </a:lnTo>
                  <a:lnTo>
                    <a:pt x="137" y="56"/>
                  </a:lnTo>
                  <a:lnTo>
                    <a:pt x="139" y="41"/>
                  </a:lnTo>
                  <a:lnTo>
                    <a:pt x="142" y="29"/>
                  </a:lnTo>
                  <a:lnTo>
                    <a:pt x="148" y="17"/>
                  </a:lnTo>
                  <a:lnTo>
                    <a:pt x="144" y="16"/>
                  </a:lnTo>
                  <a:lnTo>
                    <a:pt x="140" y="12"/>
                  </a:lnTo>
                  <a:lnTo>
                    <a:pt x="137" y="12"/>
                  </a:lnTo>
                  <a:lnTo>
                    <a:pt x="131" y="10"/>
                  </a:lnTo>
                  <a:lnTo>
                    <a:pt x="121" y="14"/>
                  </a:lnTo>
                  <a:lnTo>
                    <a:pt x="112" y="19"/>
                  </a:lnTo>
                  <a:lnTo>
                    <a:pt x="119" y="29"/>
                  </a:lnTo>
                  <a:lnTo>
                    <a:pt x="123" y="41"/>
                  </a:lnTo>
                  <a:lnTo>
                    <a:pt x="123" y="54"/>
                  </a:lnTo>
                  <a:lnTo>
                    <a:pt x="123" y="69"/>
                  </a:lnTo>
                  <a:lnTo>
                    <a:pt x="121" y="83"/>
                  </a:lnTo>
                  <a:lnTo>
                    <a:pt x="117" y="92"/>
                  </a:lnTo>
                  <a:lnTo>
                    <a:pt x="114" y="98"/>
                  </a:lnTo>
                  <a:lnTo>
                    <a:pt x="112" y="100"/>
                  </a:lnTo>
                  <a:lnTo>
                    <a:pt x="108" y="104"/>
                  </a:lnTo>
                  <a:lnTo>
                    <a:pt x="102" y="104"/>
                  </a:lnTo>
                  <a:lnTo>
                    <a:pt x="98" y="104"/>
                  </a:lnTo>
                  <a:lnTo>
                    <a:pt x="94" y="102"/>
                  </a:lnTo>
                  <a:lnTo>
                    <a:pt x="91" y="98"/>
                  </a:lnTo>
                  <a:lnTo>
                    <a:pt x="89" y="94"/>
                  </a:lnTo>
                  <a:lnTo>
                    <a:pt x="83" y="83"/>
                  </a:lnTo>
                  <a:lnTo>
                    <a:pt x="81" y="69"/>
                  </a:lnTo>
                  <a:lnTo>
                    <a:pt x="81" y="54"/>
                  </a:lnTo>
                  <a:lnTo>
                    <a:pt x="83" y="41"/>
                  </a:lnTo>
                  <a:lnTo>
                    <a:pt x="85" y="33"/>
                  </a:lnTo>
                  <a:lnTo>
                    <a:pt x="89" y="27"/>
                  </a:lnTo>
                  <a:lnTo>
                    <a:pt x="92" y="21"/>
                  </a:lnTo>
                  <a:lnTo>
                    <a:pt x="98" y="17"/>
                  </a:lnTo>
                  <a:lnTo>
                    <a:pt x="89" y="14"/>
                  </a:lnTo>
                  <a:lnTo>
                    <a:pt x="81" y="12"/>
                  </a:lnTo>
                  <a:lnTo>
                    <a:pt x="73" y="12"/>
                  </a:lnTo>
                  <a:lnTo>
                    <a:pt x="66" y="14"/>
                  </a:lnTo>
                  <a:lnTo>
                    <a:pt x="60" y="17"/>
                  </a:lnTo>
                  <a:lnTo>
                    <a:pt x="56" y="23"/>
                  </a:lnTo>
                  <a:lnTo>
                    <a:pt x="52" y="33"/>
                  </a:lnTo>
                  <a:lnTo>
                    <a:pt x="50" y="42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43" y="35"/>
                  </a:lnTo>
                  <a:lnTo>
                    <a:pt x="44" y="23"/>
                  </a:lnTo>
                  <a:lnTo>
                    <a:pt x="50" y="16"/>
                  </a:lnTo>
                  <a:lnTo>
                    <a:pt x="56" y="8"/>
                  </a:lnTo>
                  <a:lnTo>
                    <a:pt x="64" y="4"/>
                  </a:lnTo>
                  <a:lnTo>
                    <a:pt x="73" y="2"/>
                  </a:lnTo>
                  <a:lnTo>
                    <a:pt x="83" y="4"/>
                  </a:lnTo>
                  <a:lnTo>
                    <a:pt x="94" y="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19" y="2"/>
                  </a:lnTo>
                  <a:lnTo>
                    <a:pt x="127" y="0"/>
                  </a:lnTo>
                  <a:lnTo>
                    <a:pt x="133" y="0"/>
                  </a:lnTo>
                  <a:lnTo>
                    <a:pt x="140" y="0"/>
                  </a:lnTo>
                  <a:lnTo>
                    <a:pt x="146" y="4"/>
                  </a:lnTo>
                  <a:lnTo>
                    <a:pt x="152" y="6"/>
                  </a:lnTo>
                  <a:lnTo>
                    <a:pt x="158" y="12"/>
                  </a:lnTo>
                  <a:lnTo>
                    <a:pt x="163" y="6"/>
                  </a:lnTo>
                  <a:lnTo>
                    <a:pt x="171" y="4"/>
                  </a:lnTo>
                  <a:lnTo>
                    <a:pt x="179" y="2"/>
                  </a:lnTo>
                  <a:lnTo>
                    <a:pt x="185" y="0"/>
                  </a:lnTo>
                  <a:lnTo>
                    <a:pt x="192" y="2"/>
                  </a:lnTo>
                  <a:lnTo>
                    <a:pt x="198" y="4"/>
                  </a:lnTo>
                  <a:lnTo>
                    <a:pt x="204" y="8"/>
                  </a:lnTo>
                  <a:lnTo>
                    <a:pt x="210" y="12"/>
                  </a:lnTo>
                  <a:lnTo>
                    <a:pt x="219" y="6"/>
                  </a:lnTo>
                  <a:lnTo>
                    <a:pt x="229" y="4"/>
                  </a:lnTo>
                  <a:lnTo>
                    <a:pt x="238" y="2"/>
                  </a:lnTo>
                  <a:lnTo>
                    <a:pt x="248" y="4"/>
                  </a:lnTo>
                  <a:lnTo>
                    <a:pt x="257" y="8"/>
                  </a:lnTo>
                  <a:lnTo>
                    <a:pt x="265" y="16"/>
                  </a:lnTo>
                  <a:lnTo>
                    <a:pt x="269" y="23"/>
                  </a:lnTo>
                  <a:lnTo>
                    <a:pt x="271" y="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96" name="Rectangle 17"/>
            <p:cNvSpPr>
              <a:spLocks noChangeArrowheads="1"/>
            </p:cNvSpPr>
            <p:nvPr/>
          </p:nvSpPr>
          <p:spPr bwMode="auto">
            <a:xfrm>
              <a:off x="3684" y="2886"/>
              <a:ext cx="687" cy="6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97" name="Freeform 18"/>
            <p:cNvSpPr>
              <a:spLocks/>
            </p:cNvSpPr>
            <p:nvPr/>
          </p:nvSpPr>
          <p:spPr bwMode="auto">
            <a:xfrm>
              <a:off x="4342" y="2863"/>
              <a:ext cx="55" cy="50"/>
            </a:xfrm>
            <a:custGeom>
              <a:avLst/>
              <a:gdLst>
                <a:gd name="T0" fmla="*/ 55 w 55"/>
                <a:gd name="T1" fmla="*/ 25 h 50"/>
                <a:gd name="T2" fmla="*/ 0 w 55"/>
                <a:gd name="T3" fmla="*/ 0 h 50"/>
                <a:gd name="T4" fmla="*/ 0 w 55"/>
                <a:gd name="T5" fmla="*/ 0 h 50"/>
                <a:gd name="T6" fmla="*/ 0 w 55"/>
                <a:gd name="T7" fmla="*/ 2 h 50"/>
                <a:gd name="T8" fmla="*/ 2 w 55"/>
                <a:gd name="T9" fmla="*/ 4 h 50"/>
                <a:gd name="T10" fmla="*/ 2 w 55"/>
                <a:gd name="T11" fmla="*/ 6 h 50"/>
                <a:gd name="T12" fmla="*/ 2 w 55"/>
                <a:gd name="T13" fmla="*/ 8 h 50"/>
                <a:gd name="T14" fmla="*/ 4 w 55"/>
                <a:gd name="T15" fmla="*/ 8 h 50"/>
                <a:gd name="T16" fmla="*/ 4 w 55"/>
                <a:gd name="T17" fmla="*/ 10 h 50"/>
                <a:gd name="T18" fmla="*/ 4 w 55"/>
                <a:gd name="T19" fmla="*/ 12 h 50"/>
                <a:gd name="T20" fmla="*/ 4 w 55"/>
                <a:gd name="T21" fmla="*/ 14 h 50"/>
                <a:gd name="T22" fmla="*/ 6 w 55"/>
                <a:gd name="T23" fmla="*/ 16 h 50"/>
                <a:gd name="T24" fmla="*/ 6 w 55"/>
                <a:gd name="T25" fmla="*/ 16 h 50"/>
                <a:gd name="T26" fmla="*/ 6 w 55"/>
                <a:gd name="T27" fmla="*/ 18 h 50"/>
                <a:gd name="T28" fmla="*/ 6 w 55"/>
                <a:gd name="T29" fmla="*/ 19 h 50"/>
                <a:gd name="T30" fmla="*/ 6 w 55"/>
                <a:gd name="T31" fmla="*/ 21 h 50"/>
                <a:gd name="T32" fmla="*/ 6 w 55"/>
                <a:gd name="T33" fmla="*/ 21 h 50"/>
                <a:gd name="T34" fmla="*/ 6 w 55"/>
                <a:gd name="T35" fmla="*/ 23 h 50"/>
                <a:gd name="T36" fmla="*/ 6 w 55"/>
                <a:gd name="T37" fmla="*/ 25 h 50"/>
                <a:gd name="T38" fmla="*/ 6 w 55"/>
                <a:gd name="T39" fmla="*/ 27 h 50"/>
                <a:gd name="T40" fmla="*/ 6 w 55"/>
                <a:gd name="T41" fmla="*/ 29 h 50"/>
                <a:gd name="T42" fmla="*/ 6 w 55"/>
                <a:gd name="T43" fmla="*/ 29 h 50"/>
                <a:gd name="T44" fmla="*/ 6 w 55"/>
                <a:gd name="T45" fmla="*/ 31 h 50"/>
                <a:gd name="T46" fmla="*/ 6 w 55"/>
                <a:gd name="T47" fmla="*/ 33 h 50"/>
                <a:gd name="T48" fmla="*/ 6 w 55"/>
                <a:gd name="T49" fmla="*/ 35 h 50"/>
                <a:gd name="T50" fmla="*/ 6 w 55"/>
                <a:gd name="T51" fmla="*/ 37 h 50"/>
                <a:gd name="T52" fmla="*/ 4 w 55"/>
                <a:gd name="T53" fmla="*/ 37 h 50"/>
                <a:gd name="T54" fmla="*/ 4 w 55"/>
                <a:gd name="T55" fmla="*/ 39 h 50"/>
                <a:gd name="T56" fmla="*/ 4 w 55"/>
                <a:gd name="T57" fmla="*/ 41 h 50"/>
                <a:gd name="T58" fmla="*/ 4 w 55"/>
                <a:gd name="T59" fmla="*/ 42 h 50"/>
                <a:gd name="T60" fmla="*/ 2 w 55"/>
                <a:gd name="T61" fmla="*/ 44 h 50"/>
                <a:gd name="T62" fmla="*/ 2 w 55"/>
                <a:gd name="T63" fmla="*/ 44 h 50"/>
                <a:gd name="T64" fmla="*/ 2 w 55"/>
                <a:gd name="T65" fmla="*/ 46 h 50"/>
                <a:gd name="T66" fmla="*/ 0 w 55"/>
                <a:gd name="T67" fmla="*/ 48 h 50"/>
                <a:gd name="T68" fmla="*/ 0 w 55"/>
                <a:gd name="T69" fmla="*/ 50 h 50"/>
                <a:gd name="T70" fmla="*/ 55 w 55"/>
                <a:gd name="T71" fmla="*/ 25 h 50"/>
                <a:gd name="T72" fmla="*/ 55 w 55"/>
                <a:gd name="T73" fmla="*/ 25 h 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5"/>
                <a:gd name="T112" fmla="*/ 0 h 50"/>
                <a:gd name="T113" fmla="*/ 55 w 55"/>
                <a:gd name="T114" fmla="*/ 50 h 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5" h="50">
                  <a:moveTo>
                    <a:pt x="55" y="2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6" y="37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55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98" name="Rectangle 19"/>
            <p:cNvSpPr>
              <a:spLocks noChangeArrowheads="1"/>
            </p:cNvSpPr>
            <p:nvPr/>
          </p:nvSpPr>
          <p:spPr bwMode="auto">
            <a:xfrm>
              <a:off x="3505" y="2737"/>
              <a:ext cx="6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1F1A17"/>
                  </a:solidFill>
                </a:rPr>
                <a:t>B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499" name="Rectangle 20"/>
            <p:cNvSpPr>
              <a:spLocks noChangeArrowheads="1"/>
            </p:cNvSpPr>
            <p:nvPr/>
          </p:nvSpPr>
          <p:spPr bwMode="auto">
            <a:xfrm>
              <a:off x="2350" y="3068"/>
              <a:ext cx="5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1F1A17"/>
                  </a:solidFill>
                </a:rPr>
                <a:t>L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500" name="Rectangle 21"/>
            <p:cNvSpPr>
              <a:spLocks noChangeArrowheads="1"/>
            </p:cNvSpPr>
            <p:nvPr/>
          </p:nvSpPr>
          <p:spPr bwMode="auto">
            <a:xfrm>
              <a:off x="4436" y="2822"/>
              <a:ext cx="66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1F1A17"/>
                  </a:solidFill>
                </a:rPr>
                <a:t>D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501" name="Freeform 22"/>
            <p:cNvSpPr>
              <a:spLocks noEditPoints="1"/>
            </p:cNvSpPr>
            <p:nvPr/>
          </p:nvSpPr>
          <p:spPr bwMode="auto">
            <a:xfrm>
              <a:off x="3380" y="2850"/>
              <a:ext cx="313" cy="103"/>
            </a:xfrm>
            <a:custGeom>
              <a:avLst/>
              <a:gdLst>
                <a:gd name="T0" fmla="*/ 112 w 313"/>
                <a:gd name="T1" fmla="*/ 84 h 103"/>
                <a:gd name="T2" fmla="*/ 116 w 313"/>
                <a:gd name="T3" fmla="*/ 55 h 103"/>
                <a:gd name="T4" fmla="*/ 104 w 313"/>
                <a:gd name="T5" fmla="*/ 23 h 103"/>
                <a:gd name="T6" fmla="*/ 92 w 313"/>
                <a:gd name="T7" fmla="*/ 54 h 103"/>
                <a:gd name="T8" fmla="*/ 96 w 313"/>
                <a:gd name="T9" fmla="*/ 84 h 103"/>
                <a:gd name="T10" fmla="*/ 158 w 313"/>
                <a:gd name="T11" fmla="*/ 90 h 103"/>
                <a:gd name="T12" fmla="*/ 169 w 313"/>
                <a:gd name="T13" fmla="*/ 73 h 103"/>
                <a:gd name="T14" fmla="*/ 167 w 313"/>
                <a:gd name="T15" fmla="*/ 40 h 103"/>
                <a:gd name="T16" fmla="*/ 152 w 313"/>
                <a:gd name="T17" fmla="*/ 32 h 103"/>
                <a:gd name="T18" fmla="*/ 146 w 313"/>
                <a:gd name="T19" fmla="*/ 65 h 103"/>
                <a:gd name="T20" fmla="*/ 154 w 313"/>
                <a:gd name="T21" fmla="*/ 88 h 103"/>
                <a:gd name="T22" fmla="*/ 217 w 313"/>
                <a:gd name="T23" fmla="*/ 88 h 103"/>
                <a:gd name="T24" fmla="*/ 225 w 313"/>
                <a:gd name="T25" fmla="*/ 63 h 103"/>
                <a:gd name="T26" fmla="*/ 217 w 313"/>
                <a:gd name="T27" fmla="*/ 31 h 103"/>
                <a:gd name="T28" fmla="*/ 204 w 313"/>
                <a:gd name="T29" fmla="*/ 42 h 103"/>
                <a:gd name="T30" fmla="*/ 202 w 313"/>
                <a:gd name="T31" fmla="*/ 75 h 103"/>
                <a:gd name="T32" fmla="*/ 213 w 313"/>
                <a:gd name="T33" fmla="*/ 92 h 103"/>
                <a:gd name="T34" fmla="*/ 313 w 313"/>
                <a:gd name="T35" fmla="*/ 42 h 103"/>
                <a:gd name="T36" fmla="*/ 259 w 313"/>
                <a:gd name="T37" fmla="*/ 23 h 103"/>
                <a:gd name="T38" fmla="*/ 242 w 313"/>
                <a:gd name="T39" fmla="*/ 11 h 103"/>
                <a:gd name="T40" fmla="*/ 219 w 313"/>
                <a:gd name="T41" fmla="*/ 15 h 103"/>
                <a:gd name="T42" fmla="*/ 229 w 313"/>
                <a:gd name="T43" fmla="*/ 29 h 103"/>
                <a:gd name="T44" fmla="*/ 234 w 313"/>
                <a:gd name="T45" fmla="*/ 65 h 103"/>
                <a:gd name="T46" fmla="*/ 225 w 313"/>
                <a:gd name="T47" fmla="*/ 96 h 103"/>
                <a:gd name="T48" fmla="*/ 213 w 313"/>
                <a:gd name="T49" fmla="*/ 103 h 103"/>
                <a:gd name="T50" fmla="*/ 200 w 313"/>
                <a:gd name="T51" fmla="*/ 96 h 103"/>
                <a:gd name="T52" fmla="*/ 192 w 313"/>
                <a:gd name="T53" fmla="*/ 65 h 103"/>
                <a:gd name="T54" fmla="*/ 198 w 313"/>
                <a:gd name="T55" fmla="*/ 27 h 103"/>
                <a:gd name="T56" fmla="*/ 192 w 313"/>
                <a:gd name="T57" fmla="*/ 11 h 103"/>
                <a:gd name="T58" fmla="*/ 173 w 313"/>
                <a:gd name="T59" fmla="*/ 13 h 103"/>
                <a:gd name="T60" fmla="*/ 173 w 313"/>
                <a:gd name="T61" fmla="*/ 29 h 103"/>
                <a:gd name="T62" fmla="*/ 181 w 313"/>
                <a:gd name="T63" fmla="*/ 55 h 103"/>
                <a:gd name="T64" fmla="*/ 171 w 313"/>
                <a:gd name="T65" fmla="*/ 94 h 103"/>
                <a:gd name="T66" fmla="*/ 162 w 313"/>
                <a:gd name="T67" fmla="*/ 102 h 103"/>
                <a:gd name="T68" fmla="*/ 150 w 313"/>
                <a:gd name="T69" fmla="*/ 100 h 103"/>
                <a:gd name="T70" fmla="*/ 140 w 313"/>
                <a:gd name="T71" fmla="*/ 82 h 103"/>
                <a:gd name="T72" fmla="*/ 139 w 313"/>
                <a:gd name="T73" fmla="*/ 40 h 103"/>
                <a:gd name="T74" fmla="*/ 146 w 313"/>
                <a:gd name="T75" fmla="*/ 13 h 103"/>
                <a:gd name="T76" fmla="*/ 133 w 313"/>
                <a:gd name="T77" fmla="*/ 9 h 103"/>
                <a:gd name="T78" fmla="*/ 119 w 313"/>
                <a:gd name="T79" fmla="*/ 27 h 103"/>
                <a:gd name="T80" fmla="*/ 125 w 313"/>
                <a:gd name="T81" fmla="*/ 67 h 103"/>
                <a:gd name="T82" fmla="*/ 116 w 313"/>
                <a:gd name="T83" fmla="*/ 96 h 103"/>
                <a:gd name="T84" fmla="*/ 104 w 313"/>
                <a:gd name="T85" fmla="*/ 103 h 103"/>
                <a:gd name="T86" fmla="*/ 91 w 313"/>
                <a:gd name="T87" fmla="*/ 98 h 103"/>
                <a:gd name="T88" fmla="*/ 81 w 313"/>
                <a:gd name="T89" fmla="*/ 67 h 103"/>
                <a:gd name="T90" fmla="*/ 87 w 313"/>
                <a:gd name="T91" fmla="*/ 32 h 103"/>
                <a:gd name="T92" fmla="*/ 98 w 313"/>
                <a:gd name="T93" fmla="*/ 17 h 103"/>
                <a:gd name="T94" fmla="*/ 73 w 313"/>
                <a:gd name="T95" fmla="*/ 11 h 103"/>
                <a:gd name="T96" fmla="*/ 56 w 313"/>
                <a:gd name="T97" fmla="*/ 23 h 103"/>
                <a:gd name="T98" fmla="*/ 0 w 313"/>
                <a:gd name="T99" fmla="*/ 42 h 103"/>
                <a:gd name="T100" fmla="*/ 45 w 313"/>
                <a:gd name="T101" fmla="*/ 23 h 103"/>
                <a:gd name="T102" fmla="*/ 66 w 313"/>
                <a:gd name="T103" fmla="*/ 4 h 103"/>
                <a:gd name="T104" fmla="*/ 94 w 313"/>
                <a:gd name="T105" fmla="*/ 6 h 103"/>
                <a:gd name="T106" fmla="*/ 119 w 313"/>
                <a:gd name="T107" fmla="*/ 2 h 103"/>
                <a:gd name="T108" fmla="*/ 140 w 313"/>
                <a:gd name="T109" fmla="*/ 0 h 103"/>
                <a:gd name="T110" fmla="*/ 158 w 313"/>
                <a:gd name="T111" fmla="*/ 9 h 103"/>
                <a:gd name="T112" fmla="*/ 179 w 313"/>
                <a:gd name="T113" fmla="*/ 0 h 103"/>
                <a:gd name="T114" fmla="*/ 198 w 313"/>
                <a:gd name="T115" fmla="*/ 4 h 103"/>
                <a:gd name="T116" fmla="*/ 219 w 313"/>
                <a:gd name="T117" fmla="*/ 6 h 103"/>
                <a:gd name="T118" fmla="*/ 248 w 313"/>
                <a:gd name="T119" fmla="*/ 4 h 103"/>
                <a:gd name="T120" fmla="*/ 271 w 313"/>
                <a:gd name="T121" fmla="*/ 23 h 1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3"/>
                <a:gd name="T184" fmla="*/ 0 h 103"/>
                <a:gd name="T185" fmla="*/ 313 w 313"/>
                <a:gd name="T186" fmla="*/ 103 h 1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3" h="103">
                  <a:moveTo>
                    <a:pt x="104" y="92"/>
                  </a:moveTo>
                  <a:lnTo>
                    <a:pt x="108" y="90"/>
                  </a:lnTo>
                  <a:lnTo>
                    <a:pt x="112" y="84"/>
                  </a:lnTo>
                  <a:lnTo>
                    <a:pt x="114" y="77"/>
                  </a:lnTo>
                  <a:lnTo>
                    <a:pt x="116" y="67"/>
                  </a:lnTo>
                  <a:lnTo>
                    <a:pt x="116" y="55"/>
                  </a:lnTo>
                  <a:lnTo>
                    <a:pt x="114" y="44"/>
                  </a:lnTo>
                  <a:lnTo>
                    <a:pt x="110" y="32"/>
                  </a:lnTo>
                  <a:lnTo>
                    <a:pt x="104" y="23"/>
                  </a:lnTo>
                  <a:lnTo>
                    <a:pt x="98" y="32"/>
                  </a:lnTo>
                  <a:lnTo>
                    <a:pt x="94" y="42"/>
                  </a:lnTo>
                  <a:lnTo>
                    <a:pt x="92" y="54"/>
                  </a:lnTo>
                  <a:lnTo>
                    <a:pt x="92" y="65"/>
                  </a:lnTo>
                  <a:lnTo>
                    <a:pt x="92" y="75"/>
                  </a:lnTo>
                  <a:lnTo>
                    <a:pt x="96" y="84"/>
                  </a:lnTo>
                  <a:lnTo>
                    <a:pt x="98" y="90"/>
                  </a:lnTo>
                  <a:lnTo>
                    <a:pt x="104" y="92"/>
                  </a:lnTo>
                  <a:close/>
                  <a:moveTo>
                    <a:pt x="158" y="90"/>
                  </a:moveTo>
                  <a:lnTo>
                    <a:pt x="163" y="88"/>
                  </a:lnTo>
                  <a:lnTo>
                    <a:pt x="165" y="82"/>
                  </a:lnTo>
                  <a:lnTo>
                    <a:pt x="169" y="73"/>
                  </a:lnTo>
                  <a:lnTo>
                    <a:pt x="169" y="63"/>
                  </a:lnTo>
                  <a:lnTo>
                    <a:pt x="169" y="52"/>
                  </a:lnTo>
                  <a:lnTo>
                    <a:pt x="167" y="40"/>
                  </a:lnTo>
                  <a:lnTo>
                    <a:pt x="163" y="31"/>
                  </a:lnTo>
                  <a:lnTo>
                    <a:pt x="158" y="23"/>
                  </a:lnTo>
                  <a:lnTo>
                    <a:pt x="152" y="32"/>
                  </a:lnTo>
                  <a:lnTo>
                    <a:pt x="148" y="42"/>
                  </a:lnTo>
                  <a:lnTo>
                    <a:pt x="146" y="54"/>
                  </a:lnTo>
                  <a:lnTo>
                    <a:pt x="146" y="65"/>
                  </a:lnTo>
                  <a:lnTo>
                    <a:pt x="148" y="75"/>
                  </a:lnTo>
                  <a:lnTo>
                    <a:pt x="150" y="82"/>
                  </a:lnTo>
                  <a:lnTo>
                    <a:pt x="154" y="88"/>
                  </a:lnTo>
                  <a:lnTo>
                    <a:pt x="158" y="90"/>
                  </a:lnTo>
                  <a:close/>
                  <a:moveTo>
                    <a:pt x="213" y="92"/>
                  </a:moveTo>
                  <a:lnTo>
                    <a:pt x="217" y="88"/>
                  </a:lnTo>
                  <a:lnTo>
                    <a:pt x="221" y="82"/>
                  </a:lnTo>
                  <a:lnTo>
                    <a:pt x="223" y="75"/>
                  </a:lnTo>
                  <a:lnTo>
                    <a:pt x="225" y="63"/>
                  </a:lnTo>
                  <a:lnTo>
                    <a:pt x="223" y="52"/>
                  </a:lnTo>
                  <a:lnTo>
                    <a:pt x="221" y="40"/>
                  </a:lnTo>
                  <a:lnTo>
                    <a:pt x="217" y="31"/>
                  </a:lnTo>
                  <a:lnTo>
                    <a:pt x="213" y="23"/>
                  </a:lnTo>
                  <a:lnTo>
                    <a:pt x="208" y="31"/>
                  </a:lnTo>
                  <a:lnTo>
                    <a:pt x="204" y="42"/>
                  </a:lnTo>
                  <a:lnTo>
                    <a:pt x="202" y="54"/>
                  </a:lnTo>
                  <a:lnTo>
                    <a:pt x="202" y="63"/>
                  </a:lnTo>
                  <a:lnTo>
                    <a:pt x="202" y="75"/>
                  </a:lnTo>
                  <a:lnTo>
                    <a:pt x="204" y="84"/>
                  </a:lnTo>
                  <a:lnTo>
                    <a:pt x="208" y="90"/>
                  </a:lnTo>
                  <a:lnTo>
                    <a:pt x="213" y="92"/>
                  </a:lnTo>
                  <a:close/>
                  <a:moveTo>
                    <a:pt x="273" y="34"/>
                  </a:moveTo>
                  <a:lnTo>
                    <a:pt x="313" y="34"/>
                  </a:lnTo>
                  <a:lnTo>
                    <a:pt x="313" y="42"/>
                  </a:lnTo>
                  <a:lnTo>
                    <a:pt x="263" y="42"/>
                  </a:lnTo>
                  <a:lnTo>
                    <a:pt x="263" y="32"/>
                  </a:lnTo>
                  <a:lnTo>
                    <a:pt x="259" y="23"/>
                  </a:lnTo>
                  <a:lnTo>
                    <a:pt x="256" y="17"/>
                  </a:lnTo>
                  <a:lnTo>
                    <a:pt x="248" y="13"/>
                  </a:lnTo>
                  <a:lnTo>
                    <a:pt x="242" y="11"/>
                  </a:lnTo>
                  <a:lnTo>
                    <a:pt x="234" y="11"/>
                  </a:lnTo>
                  <a:lnTo>
                    <a:pt x="227" y="13"/>
                  </a:lnTo>
                  <a:lnTo>
                    <a:pt x="219" y="15"/>
                  </a:lnTo>
                  <a:lnTo>
                    <a:pt x="223" y="19"/>
                  </a:lnTo>
                  <a:lnTo>
                    <a:pt x="227" y="23"/>
                  </a:lnTo>
                  <a:lnTo>
                    <a:pt x="229" y="29"/>
                  </a:lnTo>
                  <a:lnTo>
                    <a:pt x="233" y="34"/>
                  </a:lnTo>
                  <a:lnTo>
                    <a:pt x="234" y="50"/>
                  </a:lnTo>
                  <a:lnTo>
                    <a:pt x="234" y="65"/>
                  </a:lnTo>
                  <a:lnTo>
                    <a:pt x="233" y="79"/>
                  </a:lnTo>
                  <a:lnTo>
                    <a:pt x="229" y="92"/>
                  </a:lnTo>
                  <a:lnTo>
                    <a:pt x="225" y="96"/>
                  </a:lnTo>
                  <a:lnTo>
                    <a:pt x="221" y="100"/>
                  </a:lnTo>
                  <a:lnTo>
                    <a:pt x="217" y="102"/>
                  </a:lnTo>
                  <a:lnTo>
                    <a:pt x="213" y="103"/>
                  </a:lnTo>
                  <a:lnTo>
                    <a:pt x="208" y="102"/>
                  </a:lnTo>
                  <a:lnTo>
                    <a:pt x="204" y="100"/>
                  </a:lnTo>
                  <a:lnTo>
                    <a:pt x="200" y="96"/>
                  </a:lnTo>
                  <a:lnTo>
                    <a:pt x="198" y="92"/>
                  </a:lnTo>
                  <a:lnTo>
                    <a:pt x="194" y="80"/>
                  </a:lnTo>
                  <a:lnTo>
                    <a:pt x="192" y="65"/>
                  </a:lnTo>
                  <a:lnTo>
                    <a:pt x="192" y="52"/>
                  </a:lnTo>
                  <a:lnTo>
                    <a:pt x="194" y="38"/>
                  </a:lnTo>
                  <a:lnTo>
                    <a:pt x="198" y="27"/>
                  </a:lnTo>
                  <a:lnTo>
                    <a:pt x="204" y="17"/>
                  </a:lnTo>
                  <a:lnTo>
                    <a:pt x="198" y="13"/>
                  </a:lnTo>
                  <a:lnTo>
                    <a:pt x="192" y="11"/>
                  </a:lnTo>
                  <a:lnTo>
                    <a:pt x="188" y="11"/>
                  </a:lnTo>
                  <a:lnTo>
                    <a:pt x="183" y="11"/>
                  </a:lnTo>
                  <a:lnTo>
                    <a:pt x="173" y="13"/>
                  </a:lnTo>
                  <a:lnTo>
                    <a:pt x="165" y="17"/>
                  </a:lnTo>
                  <a:lnTo>
                    <a:pt x="169" y="23"/>
                  </a:lnTo>
                  <a:lnTo>
                    <a:pt x="173" y="29"/>
                  </a:lnTo>
                  <a:lnTo>
                    <a:pt x="177" y="36"/>
                  </a:lnTo>
                  <a:lnTo>
                    <a:pt x="179" y="42"/>
                  </a:lnTo>
                  <a:lnTo>
                    <a:pt x="181" y="55"/>
                  </a:lnTo>
                  <a:lnTo>
                    <a:pt x="181" y="71"/>
                  </a:lnTo>
                  <a:lnTo>
                    <a:pt x="177" y="82"/>
                  </a:lnTo>
                  <a:lnTo>
                    <a:pt x="171" y="94"/>
                  </a:lnTo>
                  <a:lnTo>
                    <a:pt x="169" y="98"/>
                  </a:lnTo>
                  <a:lnTo>
                    <a:pt x="165" y="100"/>
                  </a:lnTo>
                  <a:lnTo>
                    <a:pt x="162" y="102"/>
                  </a:lnTo>
                  <a:lnTo>
                    <a:pt x="158" y="103"/>
                  </a:lnTo>
                  <a:lnTo>
                    <a:pt x="154" y="102"/>
                  </a:lnTo>
                  <a:lnTo>
                    <a:pt x="150" y="100"/>
                  </a:lnTo>
                  <a:lnTo>
                    <a:pt x="148" y="98"/>
                  </a:lnTo>
                  <a:lnTo>
                    <a:pt x="144" y="92"/>
                  </a:lnTo>
                  <a:lnTo>
                    <a:pt x="140" y="82"/>
                  </a:lnTo>
                  <a:lnTo>
                    <a:pt x="137" y="69"/>
                  </a:lnTo>
                  <a:lnTo>
                    <a:pt x="137" y="54"/>
                  </a:lnTo>
                  <a:lnTo>
                    <a:pt x="139" y="40"/>
                  </a:lnTo>
                  <a:lnTo>
                    <a:pt x="142" y="27"/>
                  </a:lnTo>
                  <a:lnTo>
                    <a:pt x="150" y="17"/>
                  </a:lnTo>
                  <a:lnTo>
                    <a:pt x="146" y="13"/>
                  </a:lnTo>
                  <a:lnTo>
                    <a:pt x="140" y="11"/>
                  </a:lnTo>
                  <a:lnTo>
                    <a:pt x="137" y="9"/>
                  </a:lnTo>
                  <a:lnTo>
                    <a:pt x="133" y="9"/>
                  </a:lnTo>
                  <a:lnTo>
                    <a:pt x="123" y="11"/>
                  </a:lnTo>
                  <a:lnTo>
                    <a:pt x="114" y="17"/>
                  </a:lnTo>
                  <a:lnTo>
                    <a:pt x="119" y="27"/>
                  </a:lnTo>
                  <a:lnTo>
                    <a:pt x="123" y="40"/>
                  </a:lnTo>
                  <a:lnTo>
                    <a:pt x="125" y="54"/>
                  </a:lnTo>
                  <a:lnTo>
                    <a:pt x="125" y="67"/>
                  </a:lnTo>
                  <a:lnTo>
                    <a:pt x="121" y="80"/>
                  </a:lnTo>
                  <a:lnTo>
                    <a:pt x="117" y="92"/>
                  </a:lnTo>
                  <a:lnTo>
                    <a:pt x="116" y="96"/>
                  </a:lnTo>
                  <a:lnTo>
                    <a:pt x="112" y="100"/>
                  </a:lnTo>
                  <a:lnTo>
                    <a:pt x="108" y="102"/>
                  </a:lnTo>
                  <a:lnTo>
                    <a:pt x="104" y="103"/>
                  </a:lnTo>
                  <a:lnTo>
                    <a:pt x="98" y="102"/>
                  </a:lnTo>
                  <a:lnTo>
                    <a:pt x="94" y="100"/>
                  </a:lnTo>
                  <a:lnTo>
                    <a:pt x="91" y="98"/>
                  </a:lnTo>
                  <a:lnTo>
                    <a:pt x="89" y="92"/>
                  </a:lnTo>
                  <a:lnTo>
                    <a:pt x="83" y="80"/>
                  </a:lnTo>
                  <a:lnTo>
                    <a:pt x="81" y="67"/>
                  </a:lnTo>
                  <a:lnTo>
                    <a:pt x="81" y="54"/>
                  </a:lnTo>
                  <a:lnTo>
                    <a:pt x="83" y="38"/>
                  </a:lnTo>
                  <a:lnTo>
                    <a:pt x="87" y="32"/>
                  </a:lnTo>
                  <a:lnTo>
                    <a:pt x="89" y="27"/>
                  </a:lnTo>
                  <a:lnTo>
                    <a:pt x="92" y="21"/>
                  </a:lnTo>
                  <a:lnTo>
                    <a:pt x="98" y="17"/>
                  </a:lnTo>
                  <a:lnTo>
                    <a:pt x="91" y="13"/>
                  </a:lnTo>
                  <a:lnTo>
                    <a:pt x="81" y="11"/>
                  </a:lnTo>
                  <a:lnTo>
                    <a:pt x="73" y="11"/>
                  </a:lnTo>
                  <a:lnTo>
                    <a:pt x="66" y="13"/>
                  </a:lnTo>
                  <a:lnTo>
                    <a:pt x="60" y="17"/>
                  </a:lnTo>
                  <a:lnTo>
                    <a:pt x="56" y="23"/>
                  </a:lnTo>
                  <a:lnTo>
                    <a:pt x="52" y="31"/>
                  </a:lnTo>
                  <a:lnTo>
                    <a:pt x="52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43" y="34"/>
                  </a:lnTo>
                  <a:lnTo>
                    <a:pt x="45" y="23"/>
                  </a:lnTo>
                  <a:lnTo>
                    <a:pt x="50" y="13"/>
                  </a:lnTo>
                  <a:lnTo>
                    <a:pt x="56" y="7"/>
                  </a:lnTo>
                  <a:lnTo>
                    <a:pt x="66" y="4"/>
                  </a:lnTo>
                  <a:lnTo>
                    <a:pt x="75" y="2"/>
                  </a:lnTo>
                  <a:lnTo>
                    <a:pt x="85" y="2"/>
                  </a:lnTo>
                  <a:lnTo>
                    <a:pt x="94" y="6"/>
                  </a:lnTo>
                  <a:lnTo>
                    <a:pt x="104" y="9"/>
                  </a:lnTo>
                  <a:lnTo>
                    <a:pt x="112" y="6"/>
                  </a:lnTo>
                  <a:lnTo>
                    <a:pt x="119" y="2"/>
                  </a:lnTo>
                  <a:lnTo>
                    <a:pt x="127" y="0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6" y="2"/>
                  </a:lnTo>
                  <a:lnTo>
                    <a:pt x="152" y="6"/>
                  </a:lnTo>
                  <a:lnTo>
                    <a:pt x="158" y="9"/>
                  </a:lnTo>
                  <a:lnTo>
                    <a:pt x="165" y="6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7" y="0"/>
                  </a:lnTo>
                  <a:lnTo>
                    <a:pt x="192" y="2"/>
                  </a:lnTo>
                  <a:lnTo>
                    <a:pt x="198" y="4"/>
                  </a:lnTo>
                  <a:lnTo>
                    <a:pt x="206" y="6"/>
                  </a:lnTo>
                  <a:lnTo>
                    <a:pt x="211" y="9"/>
                  </a:lnTo>
                  <a:lnTo>
                    <a:pt x="219" y="6"/>
                  </a:lnTo>
                  <a:lnTo>
                    <a:pt x="229" y="2"/>
                  </a:lnTo>
                  <a:lnTo>
                    <a:pt x="238" y="2"/>
                  </a:lnTo>
                  <a:lnTo>
                    <a:pt x="248" y="4"/>
                  </a:lnTo>
                  <a:lnTo>
                    <a:pt x="258" y="7"/>
                  </a:lnTo>
                  <a:lnTo>
                    <a:pt x="265" y="13"/>
                  </a:lnTo>
                  <a:lnTo>
                    <a:pt x="271" y="23"/>
                  </a:lnTo>
                  <a:lnTo>
                    <a:pt x="273" y="3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02" name="Line 23"/>
            <p:cNvSpPr>
              <a:spLocks noChangeShapeType="1"/>
            </p:cNvSpPr>
            <p:nvPr/>
          </p:nvSpPr>
          <p:spPr bwMode="auto">
            <a:xfrm>
              <a:off x="1811" y="2888"/>
              <a:ext cx="1571" cy="1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03" name="Freeform 24"/>
            <p:cNvSpPr>
              <a:spLocks/>
            </p:cNvSpPr>
            <p:nvPr/>
          </p:nvSpPr>
          <p:spPr bwMode="auto">
            <a:xfrm>
              <a:off x="3929" y="2733"/>
              <a:ext cx="311" cy="311"/>
            </a:xfrm>
            <a:custGeom>
              <a:avLst/>
              <a:gdLst>
                <a:gd name="T0" fmla="*/ 171 w 311"/>
                <a:gd name="T1" fmla="*/ 0 h 311"/>
                <a:gd name="T2" fmla="*/ 202 w 311"/>
                <a:gd name="T3" fmla="*/ 7 h 311"/>
                <a:gd name="T4" fmla="*/ 230 w 311"/>
                <a:gd name="T5" fmla="*/ 19 h 311"/>
                <a:gd name="T6" fmla="*/ 255 w 311"/>
                <a:gd name="T7" fmla="*/ 36 h 311"/>
                <a:gd name="T8" fmla="*/ 277 w 311"/>
                <a:gd name="T9" fmla="*/ 57 h 311"/>
                <a:gd name="T10" fmla="*/ 292 w 311"/>
                <a:gd name="T11" fmla="*/ 80 h 311"/>
                <a:gd name="T12" fmla="*/ 305 w 311"/>
                <a:gd name="T13" fmla="*/ 109 h 311"/>
                <a:gd name="T14" fmla="*/ 311 w 311"/>
                <a:gd name="T15" fmla="*/ 140 h 311"/>
                <a:gd name="T16" fmla="*/ 311 w 311"/>
                <a:gd name="T17" fmla="*/ 171 h 311"/>
                <a:gd name="T18" fmla="*/ 305 w 311"/>
                <a:gd name="T19" fmla="*/ 201 h 311"/>
                <a:gd name="T20" fmla="*/ 292 w 311"/>
                <a:gd name="T21" fmla="*/ 230 h 311"/>
                <a:gd name="T22" fmla="*/ 277 w 311"/>
                <a:gd name="T23" fmla="*/ 255 h 311"/>
                <a:gd name="T24" fmla="*/ 255 w 311"/>
                <a:gd name="T25" fmla="*/ 276 h 311"/>
                <a:gd name="T26" fmla="*/ 230 w 311"/>
                <a:gd name="T27" fmla="*/ 292 h 311"/>
                <a:gd name="T28" fmla="*/ 202 w 311"/>
                <a:gd name="T29" fmla="*/ 305 h 311"/>
                <a:gd name="T30" fmla="*/ 171 w 311"/>
                <a:gd name="T31" fmla="*/ 311 h 311"/>
                <a:gd name="T32" fmla="*/ 140 w 311"/>
                <a:gd name="T33" fmla="*/ 311 h 311"/>
                <a:gd name="T34" fmla="*/ 110 w 311"/>
                <a:gd name="T35" fmla="*/ 305 h 311"/>
                <a:gd name="T36" fmla="*/ 81 w 311"/>
                <a:gd name="T37" fmla="*/ 292 h 311"/>
                <a:gd name="T38" fmla="*/ 58 w 311"/>
                <a:gd name="T39" fmla="*/ 276 h 311"/>
                <a:gd name="T40" fmla="*/ 37 w 311"/>
                <a:gd name="T41" fmla="*/ 255 h 311"/>
                <a:gd name="T42" fmla="*/ 19 w 311"/>
                <a:gd name="T43" fmla="*/ 230 h 311"/>
                <a:gd name="T44" fmla="*/ 8 w 311"/>
                <a:gd name="T45" fmla="*/ 201 h 311"/>
                <a:gd name="T46" fmla="*/ 0 w 311"/>
                <a:gd name="T47" fmla="*/ 171 h 311"/>
                <a:gd name="T48" fmla="*/ 0 w 311"/>
                <a:gd name="T49" fmla="*/ 140 h 311"/>
                <a:gd name="T50" fmla="*/ 8 w 311"/>
                <a:gd name="T51" fmla="*/ 109 h 311"/>
                <a:gd name="T52" fmla="*/ 19 w 311"/>
                <a:gd name="T53" fmla="*/ 80 h 311"/>
                <a:gd name="T54" fmla="*/ 37 w 311"/>
                <a:gd name="T55" fmla="*/ 57 h 311"/>
                <a:gd name="T56" fmla="*/ 58 w 311"/>
                <a:gd name="T57" fmla="*/ 36 h 311"/>
                <a:gd name="T58" fmla="*/ 81 w 311"/>
                <a:gd name="T59" fmla="*/ 19 h 311"/>
                <a:gd name="T60" fmla="*/ 110 w 311"/>
                <a:gd name="T61" fmla="*/ 7 h 311"/>
                <a:gd name="T62" fmla="*/ 140 w 311"/>
                <a:gd name="T63" fmla="*/ 0 h 3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1"/>
                <a:gd name="T97" fmla="*/ 0 h 311"/>
                <a:gd name="T98" fmla="*/ 311 w 311"/>
                <a:gd name="T99" fmla="*/ 311 h 3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1" h="311">
                  <a:moveTo>
                    <a:pt x="156" y="0"/>
                  </a:moveTo>
                  <a:lnTo>
                    <a:pt x="171" y="0"/>
                  </a:lnTo>
                  <a:lnTo>
                    <a:pt x="186" y="4"/>
                  </a:lnTo>
                  <a:lnTo>
                    <a:pt x="202" y="7"/>
                  </a:lnTo>
                  <a:lnTo>
                    <a:pt x="217" y="11"/>
                  </a:lnTo>
                  <a:lnTo>
                    <a:pt x="230" y="19"/>
                  </a:lnTo>
                  <a:lnTo>
                    <a:pt x="242" y="27"/>
                  </a:lnTo>
                  <a:lnTo>
                    <a:pt x="255" y="36"/>
                  </a:lnTo>
                  <a:lnTo>
                    <a:pt x="265" y="46"/>
                  </a:lnTo>
                  <a:lnTo>
                    <a:pt x="277" y="57"/>
                  </a:lnTo>
                  <a:lnTo>
                    <a:pt x="284" y="69"/>
                  </a:lnTo>
                  <a:lnTo>
                    <a:pt x="292" y="80"/>
                  </a:lnTo>
                  <a:lnTo>
                    <a:pt x="300" y="96"/>
                  </a:lnTo>
                  <a:lnTo>
                    <a:pt x="305" y="109"/>
                  </a:lnTo>
                  <a:lnTo>
                    <a:pt x="309" y="124"/>
                  </a:lnTo>
                  <a:lnTo>
                    <a:pt x="311" y="140"/>
                  </a:lnTo>
                  <a:lnTo>
                    <a:pt x="311" y="155"/>
                  </a:lnTo>
                  <a:lnTo>
                    <a:pt x="311" y="171"/>
                  </a:lnTo>
                  <a:lnTo>
                    <a:pt x="309" y="186"/>
                  </a:lnTo>
                  <a:lnTo>
                    <a:pt x="305" y="201"/>
                  </a:lnTo>
                  <a:lnTo>
                    <a:pt x="300" y="217"/>
                  </a:lnTo>
                  <a:lnTo>
                    <a:pt x="292" y="230"/>
                  </a:lnTo>
                  <a:lnTo>
                    <a:pt x="284" y="242"/>
                  </a:lnTo>
                  <a:lnTo>
                    <a:pt x="277" y="255"/>
                  </a:lnTo>
                  <a:lnTo>
                    <a:pt x="265" y="265"/>
                  </a:lnTo>
                  <a:lnTo>
                    <a:pt x="255" y="276"/>
                  </a:lnTo>
                  <a:lnTo>
                    <a:pt x="242" y="284"/>
                  </a:lnTo>
                  <a:lnTo>
                    <a:pt x="230" y="292"/>
                  </a:lnTo>
                  <a:lnTo>
                    <a:pt x="217" y="299"/>
                  </a:lnTo>
                  <a:lnTo>
                    <a:pt x="202" y="305"/>
                  </a:lnTo>
                  <a:lnTo>
                    <a:pt x="186" y="309"/>
                  </a:lnTo>
                  <a:lnTo>
                    <a:pt x="171" y="311"/>
                  </a:lnTo>
                  <a:lnTo>
                    <a:pt x="156" y="311"/>
                  </a:lnTo>
                  <a:lnTo>
                    <a:pt x="140" y="311"/>
                  </a:lnTo>
                  <a:lnTo>
                    <a:pt x="125" y="309"/>
                  </a:lnTo>
                  <a:lnTo>
                    <a:pt x="110" y="305"/>
                  </a:lnTo>
                  <a:lnTo>
                    <a:pt x="96" y="299"/>
                  </a:lnTo>
                  <a:lnTo>
                    <a:pt x="81" y="292"/>
                  </a:lnTo>
                  <a:lnTo>
                    <a:pt x="69" y="284"/>
                  </a:lnTo>
                  <a:lnTo>
                    <a:pt x="58" y="276"/>
                  </a:lnTo>
                  <a:lnTo>
                    <a:pt x="46" y="265"/>
                  </a:lnTo>
                  <a:lnTo>
                    <a:pt x="37" y="255"/>
                  </a:lnTo>
                  <a:lnTo>
                    <a:pt x="27" y="242"/>
                  </a:lnTo>
                  <a:lnTo>
                    <a:pt x="19" y="230"/>
                  </a:lnTo>
                  <a:lnTo>
                    <a:pt x="12" y="217"/>
                  </a:lnTo>
                  <a:lnTo>
                    <a:pt x="8" y="201"/>
                  </a:lnTo>
                  <a:lnTo>
                    <a:pt x="4" y="186"/>
                  </a:lnTo>
                  <a:lnTo>
                    <a:pt x="0" y="171"/>
                  </a:lnTo>
                  <a:lnTo>
                    <a:pt x="0" y="155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8" y="109"/>
                  </a:lnTo>
                  <a:lnTo>
                    <a:pt x="12" y="96"/>
                  </a:lnTo>
                  <a:lnTo>
                    <a:pt x="19" y="80"/>
                  </a:lnTo>
                  <a:lnTo>
                    <a:pt x="27" y="69"/>
                  </a:lnTo>
                  <a:lnTo>
                    <a:pt x="37" y="57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69" y="27"/>
                  </a:lnTo>
                  <a:lnTo>
                    <a:pt x="81" y="19"/>
                  </a:lnTo>
                  <a:lnTo>
                    <a:pt x="96" y="11"/>
                  </a:lnTo>
                  <a:lnTo>
                    <a:pt x="110" y="7"/>
                  </a:lnTo>
                  <a:lnTo>
                    <a:pt x="125" y="4"/>
                  </a:lnTo>
                  <a:lnTo>
                    <a:pt x="140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04" name="Freeform 25"/>
            <p:cNvSpPr>
              <a:spLocks/>
            </p:cNvSpPr>
            <p:nvPr/>
          </p:nvSpPr>
          <p:spPr bwMode="auto">
            <a:xfrm>
              <a:off x="3929" y="2733"/>
              <a:ext cx="311" cy="311"/>
            </a:xfrm>
            <a:custGeom>
              <a:avLst/>
              <a:gdLst>
                <a:gd name="T0" fmla="*/ 171 w 311"/>
                <a:gd name="T1" fmla="*/ 0 h 311"/>
                <a:gd name="T2" fmla="*/ 202 w 311"/>
                <a:gd name="T3" fmla="*/ 7 h 311"/>
                <a:gd name="T4" fmla="*/ 230 w 311"/>
                <a:gd name="T5" fmla="*/ 19 h 311"/>
                <a:gd name="T6" fmla="*/ 255 w 311"/>
                <a:gd name="T7" fmla="*/ 36 h 311"/>
                <a:gd name="T8" fmla="*/ 277 w 311"/>
                <a:gd name="T9" fmla="*/ 57 h 311"/>
                <a:gd name="T10" fmla="*/ 292 w 311"/>
                <a:gd name="T11" fmla="*/ 80 h 311"/>
                <a:gd name="T12" fmla="*/ 305 w 311"/>
                <a:gd name="T13" fmla="*/ 109 h 311"/>
                <a:gd name="T14" fmla="*/ 311 w 311"/>
                <a:gd name="T15" fmla="*/ 140 h 311"/>
                <a:gd name="T16" fmla="*/ 311 w 311"/>
                <a:gd name="T17" fmla="*/ 171 h 311"/>
                <a:gd name="T18" fmla="*/ 305 w 311"/>
                <a:gd name="T19" fmla="*/ 201 h 311"/>
                <a:gd name="T20" fmla="*/ 292 w 311"/>
                <a:gd name="T21" fmla="*/ 230 h 311"/>
                <a:gd name="T22" fmla="*/ 277 w 311"/>
                <a:gd name="T23" fmla="*/ 255 h 311"/>
                <a:gd name="T24" fmla="*/ 255 w 311"/>
                <a:gd name="T25" fmla="*/ 276 h 311"/>
                <a:gd name="T26" fmla="*/ 230 w 311"/>
                <a:gd name="T27" fmla="*/ 292 h 311"/>
                <a:gd name="T28" fmla="*/ 202 w 311"/>
                <a:gd name="T29" fmla="*/ 305 h 311"/>
                <a:gd name="T30" fmla="*/ 171 w 311"/>
                <a:gd name="T31" fmla="*/ 311 h 311"/>
                <a:gd name="T32" fmla="*/ 140 w 311"/>
                <a:gd name="T33" fmla="*/ 311 h 311"/>
                <a:gd name="T34" fmla="*/ 110 w 311"/>
                <a:gd name="T35" fmla="*/ 305 h 311"/>
                <a:gd name="T36" fmla="*/ 81 w 311"/>
                <a:gd name="T37" fmla="*/ 292 h 311"/>
                <a:gd name="T38" fmla="*/ 58 w 311"/>
                <a:gd name="T39" fmla="*/ 276 h 311"/>
                <a:gd name="T40" fmla="*/ 37 w 311"/>
                <a:gd name="T41" fmla="*/ 255 h 311"/>
                <a:gd name="T42" fmla="*/ 19 w 311"/>
                <a:gd name="T43" fmla="*/ 230 h 311"/>
                <a:gd name="T44" fmla="*/ 8 w 311"/>
                <a:gd name="T45" fmla="*/ 201 h 311"/>
                <a:gd name="T46" fmla="*/ 0 w 311"/>
                <a:gd name="T47" fmla="*/ 171 h 311"/>
                <a:gd name="T48" fmla="*/ 0 w 311"/>
                <a:gd name="T49" fmla="*/ 140 h 311"/>
                <a:gd name="T50" fmla="*/ 8 w 311"/>
                <a:gd name="T51" fmla="*/ 109 h 311"/>
                <a:gd name="T52" fmla="*/ 19 w 311"/>
                <a:gd name="T53" fmla="*/ 80 h 311"/>
                <a:gd name="T54" fmla="*/ 37 w 311"/>
                <a:gd name="T55" fmla="*/ 57 h 311"/>
                <a:gd name="T56" fmla="*/ 58 w 311"/>
                <a:gd name="T57" fmla="*/ 36 h 311"/>
                <a:gd name="T58" fmla="*/ 81 w 311"/>
                <a:gd name="T59" fmla="*/ 19 h 311"/>
                <a:gd name="T60" fmla="*/ 110 w 311"/>
                <a:gd name="T61" fmla="*/ 7 h 311"/>
                <a:gd name="T62" fmla="*/ 140 w 311"/>
                <a:gd name="T63" fmla="*/ 0 h 3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1"/>
                <a:gd name="T97" fmla="*/ 0 h 311"/>
                <a:gd name="T98" fmla="*/ 311 w 311"/>
                <a:gd name="T99" fmla="*/ 311 h 3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1" h="311">
                  <a:moveTo>
                    <a:pt x="156" y="0"/>
                  </a:moveTo>
                  <a:lnTo>
                    <a:pt x="171" y="0"/>
                  </a:lnTo>
                  <a:lnTo>
                    <a:pt x="186" y="4"/>
                  </a:lnTo>
                  <a:lnTo>
                    <a:pt x="202" y="7"/>
                  </a:lnTo>
                  <a:lnTo>
                    <a:pt x="217" y="11"/>
                  </a:lnTo>
                  <a:lnTo>
                    <a:pt x="230" y="19"/>
                  </a:lnTo>
                  <a:lnTo>
                    <a:pt x="242" y="27"/>
                  </a:lnTo>
                  <a:lnTo>
                    <a:pt x="255" y="36"/>
                  </a:lnTo>
                  <a:lnTo>
                    <a:pt x="265" y="46"/>
                  </a:lnTo>
                  <a:lnTo>
                    <a:pt x="277" y="57"/>
                  </a:lnTo>
                  <a:lnTo>
                    <a:pt x="284" y="69"/>
                  </a:lnTo>
                  <a:lnTo>
                    <a:pt x="292" y="80"/>
                  </a:lnTo>
                  <a:lnTo>
                    <a:pt x="300" y="96"/>
                  </a:lnTo>
                  <a:lnTo>
                    <a:pt x="305" y="109"/>
                  </a:lnTo>
                  <a:lnTo>
                    <a:pt x="309" y="124"/>
                  </a:lnTo>
                  <a:lnTo>
                    <a:pt x="311" y="140"/>
                  </a:lnTo>
                  <a:lnTo>
                    <a:pt x="311" y="155"/>
                  </a:lnTo>
                  <a:lnTo>
                    <a:pt x="311" y="171"/>
                  </a:lnTo>
                  <a:lnTo>
                    <a:pt x="309" y="186"/>
                  </a:lnTo>
                  <a:lnTo>
                    <a:pt x="305" y="201"/>
                  </a:lnTo>
                  <a:lnTo>
                    <a:pt x="300" y="217"/>
                  </a:lnTo>
                  <a:lnTo>
                    <a:pt x="292" y="230"/>
                  </a:lnTo>
                  <a:lnTo>
                    <a:pt x="284" y="242"/>
                  </a:lnTo>
                  <a:lnTo>
                    <a:pt x="277" y="255"/>
                  </a:lnTo>
                  <a:lnTo>
                    <a:pt x="265" y="265"/>
                  </a:lnTo>
                  <a:lnTo>
                    <a:pt x="255" y="276"/>
                  </a:lnTo>
                  <a:lnTo>
                    <a:pt x="242" y="284"/>
                  </a:lnTo>
                  <a:lnTo>
                    <a:pt x="230" y="292"/>
                  </a:lnTo>
                  <a:lnTo>
                    <a:pt x="217" y="299"/>
                  </a:lnTo>
                  <a:lnTo>
                    <a:pt x="202" y="305"/>
                  </a:lnTo>
                  <a:lnTo>
                    <a:pt x="186" y="309"/>
                  </a:lnTo>
                  <a:lnTo>
                    <a:pt x="171" y="311"/>
                  </a:lnTo>
                  <a:lnTo>
                    <a:pt x="156" y="311"/>
                  </a:lnTo>
                  <a:lnTo>
                    <a:pt x="140" y="311"/>
                  </a:lnTo>
                  <a:lnTo>
                    <a:pt x="125" y="309"/>
                  </a:lnTo>
                  <a:lnTo>
                    <a:pt x="110" y="305"/>
                  </a:lnTo>
                  <a:lnTo>
                    <a:pt x="96" y="299"/>
                  </a:lnTo>
                  <a:lnTo>
                    <a:pt x="81" y="292"/>
                  </a:lnTo>
                  <a:lnTo>
                    <a:pt x="69" y="284"/>
                  </a:lnTo>
                  <a:lnTo>
                    <a:pt x="58" y="276"/>
                  </a:lnTo>
                  <a:lnTo>
                    <a:pt x="46" y="265"/>
                  </a:lnTo>
                  <a:lnTo>
                    <a:pt x="37" y="255"/>
                  </a:lnTo>
                  <a:lnTo>
                    <a:pt x="27" y="242"/>
                  </a:lnTo>
                  <a:lnTo>
                    <a:pt x="19" y="230"/>
                  </a:lnTo>
                  <a:lnTo>
                    <a:pt x="12" y="217"/>
                  </a:lnTo>
                  <a:lnTo>
                    <a:pt x="8" y="201"/>
                  </a:lnTo>
                  <a:lnTo>
                    <a:pt x="4" y="186"/>
                  </a:lnTo>
                  <a:lnTo>
                    <a:pt x="0" y="171"/>
                  </a:lnTo>
                  <a:lnTo>
                    <a:pt x="0" y="155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8" y="109"/>
                  </a:lnTo>
                  <a:lnTo>
                    <a:pt x="12" y="96"/>
                  </a:lnTo>
                  <a:lnTo>
                    <a:pt x="19" y="80"/>
                  </a:lnTo>
                  <a:lnTo>
                    <a:pt x="27" y="69"/>
                  </a:lnTo>
                  <a:lnTo>
                    <a:pt x="37" y="57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69" y="27"/>
                  </a:lnTo>
                  <a:lnTo>
                    <a:pt x="81" y="19"/>
                  </a:lnTo>
                  <a:lnTo>
                    <a:pt x="96" y="11"/>
                  </a:lnTo>
                  <a:lnTo>
                    <a:pt x="110" y="7"/>
                  </a:lnTo>
                  <a:lnTo>
                    <a:pt x="125" y="4"/>
                  </a:lnTo>
                  <a:lnTo>
                    <a:pt x="140" y="0"/>
                  </a:lnTo>
                  <a:lnTo>
                    <a:pt x="156" y="0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05" name="Rectangle 26"/>
            <p:cNvSpPr>
              <a:spLocks noChangeArrowheads="1"/>
            </p:cNvSpPr>
            <p:nvPr/>
          </p:nvSpPr>
          <p:spPr bwMode="auto">
            <a:xfrm>
              <a:off x="4004" y="2831"/>
              <a:ext cx="143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1F1A17"/>
                  </a:solidFill>
                </a:rPr>
                <a:t>Det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506" name="Freeform 27"/>
            <p:cNvSpPr>
              <a:spLocks/>
            </p:cNvSpPr>
            <p:nvPr/>
          </p:nvSpPr>
          <p:spPr bwMode="auto">
            <a:xfrm>
              <a:off x="2881" y="3578"/>
              <a:ext cx="33" cy="32"/>
            </a:xfrm>
            <a:custGeom>
              <a:avLst/>
              <a:gdLst>
                <a:gd name="T0" fmla="*/ 18 w 33"/>
                <a:gd name="T1" fmla="*/ 32 h 32"/>
                <a:gd name="T2" fmla="*/ 20 w 33"/>
                <a:gd name="T3" fmla="*/ 32 h 32"/>
                <a:gd name="T4" fmla="*/ 22 w 33"/>
                <a:gd name="T5" fmla="*/ 30 h 32"/>
                <a:gd name="T6" fmla="*/ 23 w 33"/>
                <a:gd name="T7" fmla="*/ 30 h 32"/>
                <a:gd name="T8" fmla="*/ 25 w 33"/>
                <a:gd name="T9" fmla="*/ 28 h 32"/>
                <a:gd name="T10" fmla="*/ 27 w 33"/>
                <a:gd name="T11" fmla="*/ 26 h 32"/>
                <a:gd name="T12" fmla="*/ 29 w 33"/>
                <a:gd name="T13" fmla="*/ 25 h 32"/>
                <a:gd name="T14" fmla="*/ 31 w 33"/>
                <a:gd name="T15" fmla="*/ 23 h 32"/>
                <a:gd name="T16" fmla="*/ 31 w 33"/>
                <a:gd name="T17" fmla="*/ 21 h 32"/>
                <a:gd name="T18" fmla="*/ 33 w 33"/>
                <a:gd name="T19" fmla="*/ 19 h 32"/>
                <a:gd name="T20" fmla="*/ 33 w 33"/>
                <a:gd name="T21" fmla="*/ 17 h 32"/>
                <a:gd name="T22" fmla="*/ 33 w 33"/>
                <a:gd name="T23" fmla="*/ 15 h 32"/>
                <a:gd name="T24" fmla="*/ 33 w 33"/>
                <a:gd name="T25" fmla="*/ 13 h 32"/>
                <a:gd name="T26" fmla="*/ 31 w 33"/>
                <a:gd name="T27" fmla="*/ 11 h 32"/>
                <a:gd name="T28" fmla="*/ 31 w 33"/>
                <a:gd name="T29" fmla="*/ 7 h 32"/>
                <a:gd name="T30" fmla="*/ 29 w 33"/>
                <a:gd name="T31" fmla="*/ 5 h 32"/>
                <a:gd name="T32" fmla="*/ 27 w 33"/>
                <a:gd name="T33" fmla="*/ 3 h 32"/>
                <a:gd name="T34" fmla="*/ 25 w 33"/>
                <a:gd name="T35" fmla="*/ 3 h 32"/>
                <a:gd name="T36" fmla="*/ 23 w 33"/>
                <a:gd name="T37" fmla="*/ 2 h 32"/>
                <a:gd name="T38" fmla="*/ 22 w 33"/>
                <a:gd name="T39" fmla="*/ 2 h 32"/>
                <a:gd name="T40" fmla="*/ 20 w 33"/>
                <a:gd name="T41" fmla="*/ 0 h 32"/>
                <a:gd name="T42" fmla="*/ 18 w 33"/>
                <a:gd name="T43" fmla="*/ 0 h 32"/>
                <a:gd name="T44" fmla="*/ 16 w 33"/>
                <a:gd name="T45" fmla="*/ 0 h 32"/>
                <a:gd name="T46" fmla="*/ 14 w 33"/>
                <a:gd name="T47" fmla="*/ 0 h 32"/>
                <a:gd name="T48" fmla="*/ 10 w 33"/>
                <a:gd name="T49" fmla="*/ 2 h 32"/>
                <a:gd name="T50" fmla="*/ 8 w 33"/>
                <a:gd name="T51" fmla="*/ 2 h 32"/>
                <a:gd name="T52" fmla="*/ 6 w 33"/>
                <a:gd name="T53" fmla="*/ 3 h 32"/>
                <a:gd name="T54" fmla="*/ 4 w 33"/>
                <a:gd name="T55" fmla="*/ 3 h 32"/>
                <a:gd name="T56" fmla="*/ 4 w 33"/>
                <a:gd name="T57" fmla="*/ 5 h 32"/>
                <a:gd name="T58" fmla="*/ 2 w 33"/>
                <a:gd name="T59" fmla="*/ 7 h 32"/>
                <a:gd name="T60" fmla="*/ 0 w 33"/>
                <a:gd name="T61" fmla="*/ 11 h 32"/>
                <a:gd name="T62" fmla="*/ 0 w 33"/>
                <a:gd name="T63" fmla="*/ 13 h 32"/>
                <a:gd name="T64" fmla="*/ 0 w 33"/>
                <a:gd name="T65" fmla="*/ 15 h 32"/>
                <a:gd name="T66" fmla="*/ 0 w 33"/>
                <a:gd name="T67" fmla="*/ 17 h 32"/>
                <a:gd name="T68" fmla="*/ 0 w 33"/>
                <a:gd name="T69" fmla="*/ 19 h 32"/>
                <a:gd name="T70" fmla="*/ 0 w 33"/>
                <a:gd name="T71" fmla="*/ 21 h 32"/>
                <a:gd name="T72" fmla="*/ 2 w 33"/>
                <a:gd name="T73" fmla="*/ 23 h 32"/>
                <a:gd name="T74" fmla="*/ 4 w 33"/>
                <a:gd name="T75" fmla="*/ 25 h 32"/>
                <a:gd name="T76" fmla="*/ 4 w 33"/>
                <a:gd name="T77" fmla="*/ 26 h 32"/>
                <a:gd name="T78" fmla="*/ 6 w 33"/>
                <a:gd name="T79" fmla="*/ 28 h 32"/>
                <a:gd name="T80" fmla="*/ 8 w 33"/>
                <a:gd name="T81" fmla="*/ 30 h 32"/>
                <a:gd name="T82" fmla="*/ 10 w 33"/>
                <a:gd name="T83" fmla="*/ 30 h 32"/>
                <a:gd name="T84" fmla="*/ 14 w 33"/>
                <a:gd name="T85" fmla="*/ 32 h 32"/>
                <a:gd name="T86" fmla="*/ 16 w 33"/>
                <a:gd name="T87" fmla="*/ 32 h 32"/>
                <a:gd name="T88" fmla="*/ 16 w 33"/>
                <a:gd name="T89" fmla="*/ 32 h 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"/>
                <a:gd name="T136" fmla="*/ 0 h 32"/>
                <a:gd name="T137" fmla="*/ 33 w 33"/>
                <a:gd name="T138" fmla="*/ 32 h 3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" h="32">
                  <a:moveTo>
                    <a:pt x="16" y="32"/>
                  </a:moveTo>
                  <a:lnTo>
                    <a:pt x="16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7" y="26"/>
                  </a:lnTo>
                  <a:lnTo>
                    <a:pt x="29" y="26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3" y="11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16" y="15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07" name="Rectangle 28"/>
            <p:cNvSpPr>
              <a:spLocks noChangeArrowheads="1"/>
            </p:cNvSpPr>
            <p:nvPr/>
          </p:nvSpPr>
          <p:spPr bwMode="auto">
            <a:xfrm>
              <a:off x="1813" y="3591"/>
              <a:ext cx="1084" cy="6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08" name="Freeform 29"/>
            <p:cNvSpPr>
              <a:spLocks/>
            </p:cNvSpPr>
            <p:nvPr/>
          </p:nvSpPr>
          <p:spPr bwMode="auto">
            <a:xfrm>
              <a:off x="1632" y="3366"/>
              <a:ext cx="242" cy="242"/>
            </a:xfrm>
            <a:custGeom>
              <a:avLst/>
              <a:gdLst>
                <a:gd name="T0" fmla="*/ 242 w 242"/>
                <a:gd name="T1" fmla="*/ 110 h 242"/>
                <a:gd name="T2" fmla="*/ 236 w 242"/>
                <a:gd name="T3" fmla="*/ 85 h 242"/>
                <a:gd name="T4" fmla="*/ 227 w 242"/>
                <a:gd name="T5" fmla="*/ 64 h 242"/>
                <a:gd name="T6" fmla="*/ 215 w 242"/>
                <a:gd name="T7" fmla="*/ 45 h 242"/>
                <a:gd name="T8" fmla="*/ 198 w 242"/>
                <a:gd name="T9" fmla="*/ 27 h 242"/>
                <a:gd name="T10" fmla="*/ 179 w 242"/>
                <a:gd name="T11" fmla="*/ 16 h 242"/>
                <a:gd name="T12" fmla="*/ 158 w 242"/>
                <a:gd name="T13" fmla="*/ 6 h 242"/>
                <a:gd name="T14" fmla="*/ 133 w 242"/>
                <a:gd name="T15" fmla="*/ 0 h 242"/>
                <a:gd name="T16" fmla="*/ 110 w 242"/>
                <a:gd name="T17" fmla="*/ 0 h 242"/>
                <a:gd name="T18" fmla="*/ 85 w 242"/>
                <a:gd name="T19" fmla="*/ 6 h 242"/>
                <a:gd name="T20" fmla="*/ 64 w 242"/>
                <a:gd name="T21" fmla="*/ 16 h 242"/>
                <a:gd name="T22" fmla="*/ 44 w 242"/>
                <a:gd name="T23" fmla="*/ 27 h 242"/>
                <a:gd name="T24" fmla="*/ 27 w 242"/>
                <a:gd name="T25" fmla="*/ 45 h 242"/>
                <a:gd name="T26" fmla="*/ 14 w 242"/>
                <a:gd name="T27" fmla="*/ 64 h 242"/>
                <a:gd name="T28" fmla="*/ 6 w 242"/>
                <a:gd name="T29" fmla="*/ 85 h 242"/>
                <a:gd name="T30" fmla="*/ 0 w 242"/>
                <a:gd name="T31" fmla="*/ 110 h 242"/>
                <a:gd name="T32" fmla="*/ 0 w 242"/>
                <a:gd name="T33" fmla="*/ 135 h 242"/>
                <a:gd name="T34" fmla="*/ 6 w 242"/>
                <a:gd name="T35" fmla="*/ 158 h 242"/>
                <a:gd name="T36" fmla="*/ 14 w 242"/>
                <a:gd name="T37" fmla="*/ 179 h 242"/>
                <a:gd name="T38" fmla="*/ 27 w 242"/>
                <a:gd name="T39" fmla="*/ 198 h 242"/>
                <a:gd name="T40" fmla="*/ 44 w 242"/>
                <a:gd name="T41" fmla="*/ 215 h 242"/>
                <a:gd name="T42" fmla="*/ 64 w 242"/>
                <a:gd name="T43" fmla="*/ 229 h 242"/>
                <a:gd name="T44" fmla="*/ 85 w 242"/>
                <a:gd name="T45" fmla="*/ 237 h 242"/>
                <a:gd name="T46" fmla="*/ 110 w 242"/>
                <a:gd name="T47" fmla="*/ 242 h 242"/>
                <a:gd name="T48" fmla="*/ 133 w 242"/>
                <a:gd name="T49" fmla="*/ 242 h 242"/>
                <a:gd name="T50" fmla="*/ 158 w 242"/>
                <a:gd name="T51" fmla="*/ 237 h 242"/>
                <a:gd name="T52" fmla="*/ 179 w 242"/>
                <a:gd name="T53" fmla="*/ 229 h 242"/>
                <a:gd name="T54" fmla="*/ 198 w 242"/>
                <a:gd name="T55" fmla="*/ 215 h 242"/>
                <a:gd name="T56" fmla="*/ 215 w 242"/>
                <a:gd name="T57" fmla="*/ 198 h 242"/>
                <a:gd name="T58" fmla="*/ 227 w 242"/>
                <a:gd name="T59" fmla="*/ 179 h 242"/>
                <a:gd name="T60" fmla="*/ 236 w 242"/>
                <a:gd name="T61" fmla="*/ 158 h 242"/>
                <a:gd name="T62" fmla="*/ 242 w 242"/>
                <a:gd name="T63" fmla="*/ 135 h 2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2"/>
                <a:gd name="T97" fmla="*/ 0 h 242"/>
                <a:gd name="T98" fmla="*/ 242 w 242"/>
                <a:gd name="T99" fmla="*/ 242 h 2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2" h="242">
                  <a:moveTo>
                    <a:pt x="242" y="121"/>
                  </a:moveTo>
                  <a:lnTo>
                    <a:pt x="242" y="110"/>
                  </a:lnTo>
                  <a:lnTo>
                    <a:pt x="240" y="96"/>
                  </a:lnTo>
                  <a:lnTo>
                    <a:pt x="236" y="85"/>
                  </a:lnTo>
                  <a:lnTo>
                    <a:pt x="232" y="75"/>
                  </a:lnTo>
                  <a:lnTo>
                    <a:pt x="227" y="64"/>
                  </a:lnTo>
                  <a:lnTo>
                    <a:pt x="221" y="54"/>
                  </a:lnTo>
                  <a:lnTo>
                    <a:pt x="215" y="45"/>
                  </a:lnTo>
                  <a:lnTo>
                    <a:pt x="207" y="37"/>
                  </a:lnTo>
                  <a:lnTo>
                    <a:pt x="198" y="27"/>
                  </a:lnTo>
                  <a:lnTo>
                    <a:pt x="188" y="21"/>
                  </a:lnTo>
                  <a:lnTo>
                    <a:pt x="179" y="16"/>
                  </a:lnTo>
                  <a:lnTo>
                    <a:pt x="167" y="10"/>
                  </a:lnTo>
                  <a:lnTo>
                    <a:pt x="158" y="6"/>
                  </a:lnTo>
                  <a:lnTo>
                    <a:pt x="146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10" y="0"/>
                  </a:lnTo>
                  <a:lnTo>
                    <a:pt x="96" y="2"/>
                  </a:lnTo>
                  <a:lnTo>
                    <a:pt x="85" y="6"/>
                  </a:lnTo>
                  <a:lnTo>
                    <a:pt x="73" y="10"/>
                  </a:lnTo>
                  <a:lnTo>
                    <a:pt x="64" y="16"/>
                  </a:lnTo>
                  <a:lnTo>
                    <a:pt x="54" y="21"/>
                  </a:lnTo>
                  <a:lnTo>
                    <a:pt x="44" y="27"/>
                  </a:lnTo>
                  <a:lnTo>
                    <a:pt x="35" y="37"/>
                  </a:lnTo>
                  <a:lnTo>
                    <a:pt x="27" y="45"/>
                  </a:lnTo>
                  <a:lnTo>
                    <a:pt x="21" y="54"/>
                  </a:lnTo>
                  <a:lnTo>
                    <a:pt x="14" y="64"/>
                  </a:lnTo>
                  <a:lnTo>
                    <a:pt x="10" y="75"/>
                  </a:lnTo>
                  <a:lnTo>
                    <a:pt x="6" y="85"/>
                  </a:lnTo>
                  <a:lnTo>
                    <a:pt x="2" y="96"/>
                  </a:lnTo>
                  <a:lnTo>
                    <a:pt x="0" y="110"/>
                  </a:lnTo>
                  <a:lnTo>
                    <a:pt x="0" y="121"/>
                  </a:lnTo>
                  <a:lnTo>
                    <a:pt x="0" y="135"/>
                  </a:lnTo>
                  <a:lnTo>
                    <a:pt x="2" y="146"/>
                  </a:lnTo>
                  <a:lnTo>
                    <a:pt x="6" y="158"/>
                  </a:lnTo>
                  <a:lnTo>
                    <a:pt x="10" y="169"/>
                  </a:lnTo>
                  <a:lnTo>
                    <a:pt x="14" y="179"/>
                  </a:lnTo>
                  <a:lnTo>
                    <a:pt x="21" y="189"/>
                  </a:lnTo>
                  <a:lnTo>
                    <a:pt x="27" y="198"/>
                  </a:lnTo>
                  <a:lnTo>
                    <a:pt x="35" y="208"/>
                  </a:lnTo>
                  <a:lnTo>
                    <a:pt x="44" y="215"/>
                  </a:lnTo>
                  <a:lnTo>
                    <a:pt x="54" y="221"/>
                  </a:lnTo>
                  <a:lnTo>
                    <a:pt x="64" y="229"/>
                  </a:lnTo>
                  <a:lnTo>
                    <a:pt x="73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10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6" y="240"/>
                  </a:lnTo>
                  <a:lnTo>
                    <a:pt x="158" y="237"/>
                  </a:lnTo>
                  <a:lnTo>
                    <a:pt x="167" y="233"/>
                  </a:lnTo>
                  <a:lnTo>
                    <a:pt x="179" y="229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8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7" y="179"/>
                  </a:lnTo>
                  <a:lnTo>
                    <a:pt x="232" y="169"/>
                  </a:lnTo>
                  <a:lnTo>
                    <a:pt x="236" y="158"/>
                  </a:lnTo>
                  <a:lnTo>
                    <a:pt x="240" y="146"/>
                  </a:lnTo>
                  <a:lnTo>
                    <a:pt x="242" y="135"/>
                  </a:lnTo>
                  <a:lnTo>
                    <a:pt x="242" y="1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09" name="Freeform 30"/>
            <p:cNvSpPr>
              <a:spLocks/>
            </p:cNvSpPr>
            <p:nvPr/>
          </p:nvSpPr>
          <p:spPr bwMode="auto">
            <a:xfrm>
              <a:off x="1632" y="3366"/>
              <a:ext cx="242" cy="242"/>
            </a:xfrm>
            <a:custGeom>
              <a:avLst/>
              <a:gdLst>
                <a:gd name="T0" fmla="*/ 242 w 242"/>
                <a:gd name="T1" fmla="*/ 110 h 242"/>
                <a:gd name="T2" fmla="*/ 236 w 242"/>
                <a:gd name="T3" fmla="*/ 85 h 242"/>
                <a:gd name="T4" fmla="*/ 227 w 242"/>
                <a:gd name="T5" fmla="*/ 64 h 242"/>
                <a:gd name="T6" fmla="*/ 215 w 242"/>
                <a:gd name="T7" fmla="*/ 45 h 242"/>
                <a:gd name="T8" fmla="*/ 198 w 242"/>
                <a:gd name="T9" fmla="*/ 27 h 242"/>
                <a:gd name="T10" fmla="*/ 179 w 242"/>
                <a:gd name="T11" fmla="*/ 16 h 242"/>
                <a:gd name="T12" fmla="*/ 158 w 242"/>
                <a:gd name="T13" fmla="*/ 6 h 242"/>
                <a:gd name="T14" fmla="*/ 133 w 242"/>
                <a:gd name="T15" fmla="*/ 0 h 242"/>
                <a:gd name="T16" fmla="*/ 110 w 242"/>
                <a:gd name="T17" fmla="*/ 0 h 242"/>
                <a:gd name="T18" fmla="*/ 85 w 242"/>
                <a:gd name="T19" fmla="*/ 6 h 242"/>
                <a:gd name="T20" fmla="*/ 64 w 242"/>
                <a:gd name="T21" fmla="*/ 16 h 242"/>
                <a:gd name="T22" fmla="*/ 44 w 242"/>
                <a:gd name="T23" fmla="*/ 27 h 242"/>
                <a:gd name="T24" fmla="*/ 27 w 242"/>
                <a:gd name="T25" fmla="*/ 45 h 242"/>
                <a:gd name="T26" fmla="*/ 14 w 242"/>
                <a:gd name="T27" fmla="*/ 64 h 242"/>
                <a:gd name="T28" fmla="*/ 6 w 242"/>
                <a:gd name="T29" fmla="*/ 85 h 242"/>
                <a:gd name="T30" fmla="*/ 0 w 242"/>
                <a:gd name="T31" fmla="*/ 110 h 242"/>
                <a:gd name="T32" fmla="*/ 0 w 242"/>
                <a:gd name="T33" fmla="*/ 135 h 242"/>
                <a:gd name="T34" fmla="*/ 6 w 242"/>
                <a:gd name="T35" fmla="*/ 158 h 242"/>
                <a:gd name="T36" fmla="*/ 14 w 242"/>
                <a:gd name="T37" fmla="*/ 179 h 242"/>
                <a:gd name="T38" fmla="*/ 27 w 242"/>
                <a:gd name="T39" fmla="*/ 198 h 242"/>
                <a:gd name="T40" fmla="*/ 44 w 242"/>
                <a:gd name="T41" fmla="*/ 215 h 242"/>
                <a:gd name="T42" fmla="*/ 64 w 242"/>
                <a:gd name="T43" fmla="*/ 229 h 242"/>
                <a:gd name="T44" fmla="*/ 85 w 242"/>
                <a:gd name="T45" fmla="*/ 237 h 242"/>
                <a:gd name="T46" fmla="*/ 110 w 242"/>
                <a:gd name="T47" fmla="*/ 242 h 242"/>
                <a:gd name="T48" fmla="*/ 133 w 242"/>
                <a:gd name="T49" fmla="*/ 242 h 242"/>
                <a:gd name="T50" fmla="*/ 158 w 242"/>
                <a:gd name="T51" fmla="*/ 237 h 242"/>
                <a:gd name="T52" fmla="*/ 179 w 242"/>
                <a:gd name="T53" fmla="*/ 229 h 242"/>
                <a:gd name="T54" fmla="*/ 198 w 242"/>
                <a:gd name="T55" fmla="*/ 215 h 242"/>
                <a:gd name="T56" fmla="*/ 215 w 242"/>
                <a:gd name="T57" fmla="*/ 198 h 242"/>
                <a:gd name="T58" fmla="*/ 227 w 242"/>
                <a:gd name="T59" fmla="*/ 179 h 242"/>
                <a:gd name="T60" fmla="*/ 236 w 242"/>
                <a:gd name="T61" fmla="*/ 158 h 242"/>
                <a:gd name="T62" fmla="*/ 242 w 242"/>
                <a:gd name="T63" fmla="*/ 135 h 2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2"/>
                <a:gd name="T97" fmla="*/ 0 h 242"/>
                <a:gd name="T98" fmla="*/ 242 w 242"/>
                <a:gd name="T99" fmla="*/ 242 h 2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2" h="242">
                  <a:moveTo>
                    <a:pt x="242" y="121"/>
                  </a:moveTo>
                  <a:lnTo>
                    <a:pt x="242" y="110"/>
                  </a:lnTo>
                  <a:lnTo>
                    <a:pt x="240" y="96"/>
                  </a:lnTo>
                  <a:lnTo>
                    <a:pt x="236" y="85"/>
                  </a:lnTo>
                  <a:lnTo>
                    <a:pt x="232" y="75"/>
                  </a:lnTo>
                  <a:lnTo>
                    <a:pt x="227" y="64"/>
                  </a:lnTo>
                  <a:lnTo>
                    <a:pt x="221" y="54"/>
                  </a:lnTo>
                  <a:lnTo>
                    <a:pt x="215" y="45"/>
                  </a:lnTo>
                  <a:lnTo>
                    <a:pt x="207" y="37"/>
                  </a:lnTo>
                  <a:lnTo>
                    <a:pt x="198" y="27"/>
                  </a:lnTo>
                  <a:lnTo>
                    <a:pt x="188" y="21"/>
                  </a:lnTo>
                  <a:lnTo>
                    <a:pt x="179" y="16"/>
                  </a:lnTo>
                  <a:lnTo>
                    <a:pt x="167" y="10"/>
                  </a:lnTo>
                  <a:lnTo>
                    <a:pt x="158" y="6"/>
                  </a:lnTo>
                  <a:lnTo>
                    <a:pt x="146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10" y="0"/>
                  </a:lnTo>
                  <a:lnTo>
                    <a:pt x="96" y="2"/>
                  </a:lnTo>
                  <a:lnTo>
                    <a:pt x="85" y="6"/>
                  </a:lnTo>
                  <a:lnTo>
                    <a:pt x="73" y="10"/>
                  </a:lnTo>
                  <a:lnTo>
                    <a:pt x="64" y="16"/>
                  </a:lnTo>
                  <a:lnTo>
                    <a:pt x="54" y="21"/>
                  </a:lnTo>
                  <a:lnTo>
                    <a:pt x="44" y="27"/>
                  </a:lnTo>
                  <a:lnTo>
                    <a:pt x="35" y="37"/>
                  </a:lnTo>
                  <a:lnTo>
                    <a:pt x="27" y="45"/>
                  </a:lnTo>
                  <a:lnTo>
                    <a:pt x="21" y="54"/>
                  </a:lnTo>
                  <a:lnTo>
                    <a:pt x="14" y="64"/>
                  </a:lnTo>
                  <a:lnTo>
                    <a:pt x="10" y="75"/>
                  </a:lnTo>
                  <a:lnTo>
                    <a:pt x="6" y="85"/>
                  </a:lnTo>
                  <a:lnTo>
                    <a:pt x="2" y="96"/>
                  </a:lnTo>
                  <a:lnTo>
                    <a:pt x="0" y="110"/>
                  </a:lnTo>
                  <a:lnTo>
                    <a:pt x="0" y="121"/>
                  </a:lnTo>
                  <a:lnTo>
                    <a:pt x="0" y="135"/>
                  </a:lnTo>
                  <a:lnTo>
                    <a:pt x="2" y="146"/>
                  </a:lnTo>
                  <a:lnTo>
                    <a:pt x="6" y="158"/>
                  </a:lnTo>
                  <a:lnTo>
                    <a:pt x="10" y="169"/>
                  </a:lnTo>
                  <a:lnTo>
                    <a:pt x="14" y="179"/>
                  </a:lnTo>
                  <a:lnTo>
                    <a:pt x="21" y="189"/>
                  </a:lnTo>
                  <a:lnTo>
                    <a:pt x="27" y="198"/>
                  </a:lnTo>
                  <a:lnTo>
                    <a:pt x="35" y="208"/>
                  </a:lnTo>
                  <a:lnTo>
                    <a:pt x="44" y="215"/>
                  </a:lnTo>
                  <a:lnTo>
                    <a:pt x="54" y="221"/>
                  </a:lnTo>
                  <a:lnTo>
                    <a:pt x="64" y="229"/>
                  </a:lnTo>
                  <a:lnTo>
                    <a:pt x="73" y="233"/>
                  </a:lnTo>
                  <a:lnTo>
                    <a:pt x="85" y="237"/>
                  </a:lnTo>
                  <a:lnTo>
                    <a:pt x="96" y="240"/>
                  </a:lnTo>
                  <a:lnTo>
                    <a:pt x="110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6" y="240"/>
                  </a:lnTo>
                  <a:lnTo>
                    <a:pt x="158" y="237"/>
                  </a:lnTo>
                  <a:lnTo>
                    <a:pt x="167" y="233"/>
                  </a:lnTo>
                  <a:lnTo>
                    <a:pt x="179" y="229"/>
                  </a:lnTo>
                  <a:lnTo>
                    <a:pt x="188" y="221"/>
                  </a:lnTo>
                  <a:lnTo>
                    <a:pt x="198" y="215"/>
                  </a:lnTo>
                  <a:lnTo>
                    <a:pt x="207" y="208"/>
                  </a:lnTo>
                  <a:lnTo>
                    <a:pt x="215" y="198"/>
                  </a:lnTo>
                  <a:lnTo>
                    <a:pt x="221" y="189"/>
                  </a:lnTo>
                  <a:lnTo>
                    <a:pt x="227" y="179"/>
                  </a:lnTo>
                  <a:lnTo>
                    <a:pt x="232" y="169"/>
                  </a:lnTo>
                  <a:lnTo>
                    <a:pt x="236" y="158"/>
                  </a:lnTo>
                  <a:lnTo>
                    <a:pt x="240" y="146"/>
                  </a:lnTo>
                  <a:lnTo>
                    <a:pt x="242" y="135"/>
                  </a:lnTo>
                  <a:lnTo>
                    <a:pt x="242" y="121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10" name="Freeform 31"/>
            <p:cNvSpPr>
              <a:spLocks/>
            </p:cNvSpPr>
            <p:nvPr/>
          </p:nvSpPr>
          <p:spPr bwMode="auto">
            <a:xfrm>
              <a:off x="1784" y="3380"/>
              <a:ext cx="29" cy="19"/>
            </a:xfrm>
            <a:custGeom>
              <a:avLst/>
              <a:gdLst>
                <a:gd name="T0" fmla="*/ 4 w 29"/>
                <a:gd name="T1" fmla="*/ 19 h 19"/>
                <a:gd name="T2" fmla="*/ 0 w 29"/>
                <a:gd name="T3" fmla="*/ 13 h 19"/>
                <a:gd name="T4" fmla="*/ 25 w 29"/>
                <a:gd name="T5" fmla="*/ 0 h 19"/>
                <a:gd name="T6" fmla="*/ 29 w 29"/>
                <a:gd name="T7" fmla="*/ 4 h 19"/>
                <a:gd name="T8" fmla="*/ 4 w 29"/>
                <a:gd name="T9" fmla="*/ 1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9"/>
                <a:gd name="T17" fmla="*/ 29 w 2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9">
                  <a:moveTo>
                    <a:pt x="4" y="19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29" y="4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11" name="Freeform 32"/>
            <p:cNvSpPr>
              <a:spLocks/>
            </p:cNvSpPr>
            <p:nvPr/>
          </p:nvSpPr>
          <p:spPr bwMode="auto">
            <a:xfrm>
              <a:off x="1734" y="3409"/>
              <a:ext cx="29" cy="19"/>
            </a:xfrm>
            <a:custGeom>
              <a:avLst/>
              <a:gdLst>
                <a:gd name="T0" fmla="*/ 4 w 29"/>
                <a:gd name="T1" fmla="*/ 19 h 19"/>
                <a:gd name="T2" fmla="*/ 0 w 29"/>
                <a:gd name="T3" fmla="*/ 13 h 19"/>
                <a:gd name="T4" fmla="*/ 25 w 29"/>
                <a:gd name="T5" fmla="*/ 0 h 19"/>
                <a:gd name="T6" fmla="*/ 29 w 29"/>
                <a:gd name="T7" fmla="*/ 3 h 19"/>
                <a:gd name="T8" fmla="*/ 4 w 29"/>
                <a:gd name="T9" fmla="*/ 1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9"/>
                <a:gd name="T17" fmla="*/ 29 w 2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9">
                  <a:moveTo>
                    <a:pt x="4" y="19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29" y="3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12" name="Freeform 33"/>
            <p:cNvSpPr>
              <a:spLocks/>
            </p:cNvSpPr>
            <p:nvPr/>
          </p:nvSpPr>
          <p:spPr bwMode="auto">
            <a:xfrm>
              <a:off x="1684" y="3437"/>
              <a:ext cx="29" cy="20"/>
            </a:xfrm>
            <a:custGeom>
              <a:avLst/>
              <a:gdLst>
                <a:gd name="T0" fmla="*/ 4 w 29"/>
                <a:gd name="T1" fmla="*/ 20 h 20"/>
                <a:gd name="T2" fmla="*/ 0 w 29"/>
                <a:gd name="T3" fmla="*/ 14 h 20"/>
                <a:gd name="T4" fmla="*/ 25 w 29"/>
                <a:gd name="T5" fmla="*/ 0 h 20"/>
                <a:gd name="T6" fmla="*/ 29 w 29"/>
                <a:gd name="T7" fmla="*/ 4 h 20"/>
                <a:gd name="T8" fmla="*/ 4 w 29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4" y="20"/>
                  </a:moveTo>
                  <a:lnTo>
                    <a:pt x="0" y="14"/>
                  </a:lnTo>
                  <a:lnTo>
                    <a:pt x="25" y="0"/>
                  </a:lnTo>
                  <a:lnTo>
                    <a:pt x="29" y="4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13" name="Freeform 34"/>
            <p:cNvSpPr>
              <a:spLocks/>
            </p:cNvSpPr>
            <p:nvPr/>
          </p:nvSpPr>
          <p:spPr bwMode="auto">
            <a:xfrm>
              <a:off x="1634" y="3466"/>
              <a:ext cx="29" cy="19"/>
            </a:xfrm>
            <a:custGeom>
              <a:avLst/>
              <a:gdLst>
                <a:gd name="T0" fmla="*/ 4 w 29"/>
                <a:gd name="T1" fmla="*/ 19 h 19"/>
                <a:gd name="T2" fmla="*/ 0 w 29"/>
                <a:gd name="T3" fmla="*/ 16 h 19"/>
                <a:gd name="T4" fmla="*/ 25 w 29"/>
                <a:gd name="T5" fmla="*/ 0 h 19"/>
                <a:gd name="T6" fmla="*/ 29 w 29"/>
                <a:gd name="T7" fmla="*/ 6 h 19"/>
                <a:gd name="T8" fmla="*/ 4 w 29"/>
                <a:gd name="T9" fmla="*/ 1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9"/>
                <a:gd name="T17" fmla="*/ 29 w 2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9">
                  <a:moveTo>
                    <a:pt x="4" y="19"/>
                  </a:moveTo>
                  <a:lnTo>
                    <a:pt x="0" y="16"/>
                  </a:lnTo>
                  <a:lnTo>
                    <a:pt x="25" y="0"/>
                  </a:lnTo>
                  <a:lnTo>
                    <a:pt x="29" y="6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14" name="Line 35"/>
            <p:cNvSpPr>
              <a:spLocks noChangeShapeType="1"/>
            </p:cNvSpPr>
            <p:nvPr/>
          </p:nvSpPr>
          <p:spPr bwMode="auto">
            <a:xfrm flipH="1" flipV="1">
              <a:off x="1634" y="3487"/>
              <a:ext cx="179" cy="106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15" name="Freeform 36"/>
            <p:cNvSpPr>
              <a:spLocks/>
            </p:cNvSpPr>
            <p:nvPr/>
          </p:nvSpPr>
          <p:spPr bwMode="auto">
            <a:xfrm>
              <a:off x="1632" y="2875"/>
              <a:ext cx="242" cy="242"/>
            </a:xfrm>
            <a:custGeom>
              <a:avLst/>
              <a:gdLst>
                <a:gd name="T0" fmla="*/ 242 w 242"/>
                <a:gd name="T1" fmla="*/ 107 h 242"/>
                <a:gd name="T2" fmla="*/ 236 w 242"/>
                <a:gd name="T3" fmla="*/ 84 h 242"/>
                <a:gd name="T4" fmla="*/ 227 w 242"/>
                <a:gd name="T5" fmla="*/ 63 h 242"/>
                <a:gd name="T6" fmla="*/ 215 w 242"/>
                <a:gd name="T7" fmla="*/ 44 h 242"/>
                <a:gd name="T8" fmla="*/ 198 w 242"/>
                <a:gd name="T9" fmla="*/ 27 h 242"/>
                <a:gd name="T10" fmla="*/ 179 w 242"/>
                <a:gd name="T11" fmla="*/ 13 h 242"/>
                <a:gd name="T12" fmla="*/ 158 w 242"/>
                <a:gd name="T13" fmla="*/ 6 h 242"/>
                <a:gd name="T14" fmla="*/ 133 w 242"/>
                <a:gd name="T15" fmla="*/ 0 h 242"/>
                <a:gd name="T16" fmla="*/ 110 w 242"/>
                <a:gd name="T17" fmla="*/ 0 h 242"/>
                <a:gd name="T18" fmla="*/ 85 w 242"/>
                <a:gd name="T19" fmla="*/ 6 h 242"/>
                <a:gd name="T20" fmla="*/ 64 w 242"/>
                <a:gd name="T21" fmla="*/ 13 h 242"/>
                <a:gd name="T22" fmla="*/ 44 w 242"/>
                <a:gd name="T23" fmla="*/ 27 h 242"/>
                <a:gd name="T24" fmla="*/ 27 w 242"/>
                <a:gd name="T25" fmla="*/ 44 h 242"/>
                <a:gd name="T26" fmla="*/ 14 w 242"/>
                <a:gd name="T27" fmla="*/ 63 h 242"/>
                <a:gd name="T28" fmla="*/ 6 w 242"/>
                <a:gd name="T29" fmla="*/ 84 h 242"/>
                <a:gd name="T30" fmla="*/ 0 w 242"/>
                <a:gd name="T31" fmla="*/ 107 h 242"/>
                <a:gd name="T32" fmla="*/ 0 w 242"/>
                <a:gd name="T33" fmla="*/ 132 h 242"/>
                <a:gd name="T34" fmla="*/ 6 w 242"/>
                <a:gd name="T35" fmla="*/ 157 h 242"/>
                <a:gd name="T36" fmla="*/ 14 w 242"/>
                <a:gd name="T37" fmla="*/ 178 h 242"/>
                <a:gd name="T38" fmla="*/ 27 w 242"/>
                <a:gd name="T39" fmla="*/ 198 h 242"/>
                <a:gd name="T40" fmla="*/ 44 w 242"/>
                <a:gd name="T41" fmla="*/ 213 h 242"/>
                <a:gd name="T42" fmla="*/ 64 w 242"/>
                <a:gd name="T43" fmla="*/ 226 h 242"/>
                <a:gd name="T44" fmla="*/ 85 w 242"/>
                <a:gd name="T45" fmla="*/ 236 h 242"/>
                <a:gd name="T46" fmla="*/ 110 w 242"/>
                <a:gd name="T47" fmla="*/ 242 h 242"/>
                <a:gd name="T48" fmla="*/ 133 w 242"/>
                <a:gd name="T49" fmla="*/ 242 h 242"/>
                <a:gd name="T50" fmla="*/ 158 w 242"/>
                <a:gd name="T51" fmla="*/ 236 h 242"/>
                <a:gd name="T52" fmla="*/ 179 w 242"/>
                <a:gd name="T53" fmla="*/ 226 h 242"/>
                <a:gd name="T54" fmla="*/ 198 w 242"/>
                <a:gd name="T55" fmla="*/ 213 h 242"/>
                <a:gd name="T56" fmla="*/ 215 w 242"/>
                <a:gd name="T57" fmla="*/ 198 h 242"/>
                <a:gd name="T58" fmla="*/ 227 w 242"/>
                <a:gd name="T59" fmla="*/ 178 h 242"/>
                <a:gd name="T60" fmla="*/ 236 w 242"/>
                <a:gd name="T61" fmla="*/ 157 h 242"/>
                <a:gd name="T62" fmla="*/ 242 w 242"/>
                <a:gd name="T63" fmla="*/ 132 h 2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2"/>
                <a:gd name="T97" fmla="*/ 0 h 242"/>
                <a:gd name="T98" fmla="*/ 242 w 242"/>
                <a:gd name="T99" fmla="*/ 242 h 2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2" h="242">
                  <a:moveTo>
                    <a:pt x="242" y="121"/>
                  </a:moveTo>
                  <a:lnTo>
                    <a:pt x="242" y="107"/>
                  </a:lnTo>
                  <a:lnTo>
                    <a:pt x="240" y="96"/>
                  </a:lnTo>
                  <a:lnTo>
                    <a:pt x="236" y="84"/>
                  </a:lnTo>
                  <a:lnTo>
                    <a:pt x="232" y="73"/>
                  </a:lnTo>
                  <a:lnTo>
                    <a:pt x="227" y="63"/>
                  </a:lnTo>
                  <a:lnTo>
                    <a:pt x="221" y="54"/>
                  </a:lnTo>
                  <a:lnTo>
                    <a:pt x="215" y="44"/>
                  </a:lnTo>
                  <a:lnTo>
                    <a:pt x="207" y="34"/>
                  </a:lnTo>
                  <a:lnTo>
                    <a:pt x="198" y="27"/>
                  </a:lnTo>
                  <a:lnTo>
                    <a:pt x="188" y="21"/>
                  </a:lnTo>
                  <a:lnTo>
                    <a:pt x="179" y="13"/>
                  </a:lnTo>
                  <a:lnTo>
                    <a:pt x="167" y="9"/>
                  </a:lnTo>
                  <a:lnTo>
                    <a:pt x="158" y="6"/>
                  </a:lnTo>
                  <a:lnTo>
                    <a:pt x="146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10" y="0"/>
                  </a:lnTo>
                  <a:lnTo>
                    <a:pt x="96" y="2"/>
                  </a:lnTo>
                  <a:lnTo>
                    <a:pt x="85" y="6"/>
                  </a:lnTo>
                  <a:lnTo>
                    <a:pt x="73" y="9"/>
                  </a:lnTo>
                  <a:lnTo>
                    <a:pt x="64" y="13"/>
                  </a:lnTo>
                  <a:lnTo>
                    <a:pt x="54" y="21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4"/>
                  </a:lnTo>
                  <a:lnTo>
                    <a:pt x="21" y="54"/>
                  </a:lnTo>
                  <a:lnTo>
                    <a:pt x="14" y="63"/>
                  </a:lnTo>
                  <a:lnTo>
                    <a:pt x="10" y="73"/>
                  </a:lnTo>
                  <a:lnTo>
                    <a:pt x="6" y="84"/>
                  </a:lnTo>
                  <a:lnTo>
                    <a:pt x="2" y="96"/>
                  </a:lnTo>
                  <a:lnTo>
                    <a:pt x="0" y="107"/>
                  </a:lnTo>
                  <a:lnTo>
                    <a:pt x="0" y="121"/>
                  </a:lnTo>
                  <a:lnTo>
                    <a:pt x="0" y="132"/>
                  </a:lnTo>
                  <a:lnTo>
                    <a:pt x="2" y="144"/>
                  </a:lnTo>
                  <a:lnTo>
                    <a:pt x="6" y="157"/>
                  </a:lnTo>
                  <a:lnTo>
                    <a:pt x="10" y="167"/>
                  </a:lnTo>
                  <a:lnTo>
                    <a:pt x="14" y="178"/>
                  </a:lnTo>
                  <a:lnTo>
                    <a:pt x="21" y="188"/>
                  </a:lnTo>
                  <a:lnTo>
                    <a:pt x="27" y="198"/>
                  </a:lnTo>
                  <a:lnTo>
                    <a:pt x="35" y="205"/>
                  </a:lnTo>
                  <a:lnTo>
                    <a:pt x="44" y="213"/>
                  </a:lnTo>
                  <a:lnTo>
                    <a:pt x="54" y="221"/>
                  </a:lnTo>
                  <a:lnTo>
                    <a:pt x="64" y="226"/>
                  </a:lnTo>
                  <a:lnTo>
                    <a:pt x="73" y="232"/>
                  </a:lnTo>
                  <a:lnTo>
                    <a:pt x="85" y="236"/>
                  </a:lnTo>
                  <a:lnTo>
                    <a:pt x="96" y="240"/>
                  </a:lnTo>
                  <a:lnTo>
                    <a:pt x="110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6" y="240"/>
                  </a:lnTo>
                  <a:lnTo>
                    <a:pt x="158" y="236"/>
                  </a:lnTo>
                  <a:lnTo>
                    <a:pt x="167" y="232"/>
                  </a:lnTo>
                  <a:lnTo>
                    <a:pt x="179" y="226"/>
                  </a:lnTo>
                  <a:lnTo>
                    <a:pt x="188" y="221"/>
                  </a:lnTo>
                  <a:lnTo>
                    <a:pt x="198" y="213"/>
                  </a:lnTo>
                  <a:lnTo>
                    <a:pt x="207" y="205"/>
                  </a:lnTo>
                  <a:lnTo>
                    <a:pt x="215" y="198"/>
                  </a:lnTo>
                  <a:lnTo>
                    <a:pt x="221" y="188"/>
                  </a:lnTo>
                  <a:lnTo>
                    <a:pt x="227" y="178"/>
                  </a:lnTo>
                  <a:lnTo>
                    <a:pt x="232" y="167"/>
                  </a:lnTo>
                  <a:lnTo>
                    <a:pt x="236" y="157"/>
                  </a:lnTo>
                  <a:lnTo>
                    <a:pt x="240" y="144"/>
                  </a:lnTo>
                  <a:lnTo>
                    <a:pt x="242" y="132"/>
                  </a:lnTo>
                  <a:lnTo>
                    <a:pt x="242" y="1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16" name="Freeform 37"/>
            <p:cNvSpPr>
              <a:spLocks/>
            </p:cNvSpPr>
            <p:nvPr/>
          </p:nvSpPr>
          <p:spPr bwMode="auto">
            <a:xfrm>
              <a:off x="1632" y="2875"/>
              <a:ext cx="242" cy="242"/>
            </a:xfrm>
            <a:custGeom>
              <a:avLst/>
              <a:gdLst>
                <a:gd name="T0" fmla="*/ 242 w 242"/>
                <a:gd name="T1" fmla="*/ 107 h 242"/>
                <a:gd name="T2" fmla="*/ 236 w 242"/>
                <a:gd name="T3" fmla="*/ 84 h 242"/>
                <a:gd name="T4" fmla="*/ 227 w 242"/>
                <a:gd name="T5" fmla="*/ 63 h 242"/>
                <a:gd name="T6" fmla="*/ 215 w 242"/>
                <a:gd name="T7" fmla="*/ 44 h 242"/>
                <a:gd name="T8" fmla="*/ 198 w 242"/>
                <a:gd name="T9" fmla="*/ 27 h 242"/>
                <a:gd name="T10" fmla="*/ 179 w 242"/>
                <a:gd name="T11" fmla="*/ 13 h 242"/>
                <a:gd name="T12" fmla="*/ 158 w 242"/>
                <a:gd name="T13" fmla="*/ 6 h 242"/>
                <a:gd name="T14" fmla="*/ 133 w 242"/>
                <a:gd name="T15" fmla="*/ 0 h 242"/>
                <a:gd name="T16" fmla="*/ 110 w 242"/>
                <a:gd name="T17" fmla="*/ 0 h 242"/>
                <a:gd name="T18" fmla="*/ 85 w 242"/>
                <a:gd name="T19" fmla="*/ 6 h 242"/>
                <a:gd name="T20" fmla="*/ 64 w 242"/>
                <a:gd name="T21" fmla="*/ 13 h 242"/>
                <a:gd name="T22" fmla="*/ 44 w 242"/>
                <a:gd name="T23" fmla="*/ 27 h 242"/>
                <a:gd name="T24" fmla="*/ 27 w 242"/>
                <a:gd name="T25" fmla="*/ 44 h 242"/>
                <a:gd name="T26" fmla="*/ 14 w 242"/>
                <a:gd name="T27" fmla="*/ 63 h 242"/>
                <a:gd name="T28" fmla="*/ 6 w 242"/>
                <a:gd name="T29" fmla="*/ 84 h 242"/>
                <a:gd name="T30" fmla="*/ 0 w 242"/>
                <a:gd name="T31" fmla="*/ 107 h 242"/>
                <a:gd name="T32" fmla="*/ 0 w 242"/>
                <a:gd name="T33" fmla="*/ 132 h 242"/>
                <a:gd name="T34" fmla="*/ 6 w 242"/>
                <a:gd name="T35" fmla="*/ 157 h 242"/>
                <a:gd name="T36" fmla="*/ 14 w 242"/>
                <a:gd name="T37" fmla="*/ 178 h 242"/>
                <a:gd name="T38" fmla="*/ 27 w 242"/>
                <a:gd name="T39" fmla="*/ 198 h 242"/>
                <a:gd name="T40" fmla="*/ 44 w 242"/>
                <a:gd name="T41" fmla="*/ 213 h 242"/>
                <a:gd name="T42" fmla="*/ 64 w 242"/>
                <a:gd name="T43" fmla="*/ 226 h 242"/>
                <a:gd name="T44" fmla="*/ 85 w 242"/>
                <a:gd name="T45" fmla="*/ 236 h 242"/>
                <a:gd name="T46" fmla="*/ 110 w 242"/>
                <a:gd name="T47" fmla="*/ 242 h 242"/>
                <a:gd name="T48" fmla="*/ 133 w 242"/>
                <a:gd name="T49" fmla="*/ 242 h 242"/>
                <a:gd name="T50" fmla="*/ 158 w 242"/>
                <a:gd name="T51" fmla="*/ 236 h 242"/>
                <a:gd name="T52" fmla="*/ 179 w 242"/>
                <a:gd name="T53" fmla="*/ 226 h 242"/>
                <a:gd name="T54" fmla="*/ 198 w 242"/>
                <a:gd name="T55" fmla="*/ 213 h 242"/>
                <a:gd name="T56" fmla="*/ 215 w 242"/>
                <a:gd name="T57" fmla="*/ 198 h 242"/>
                <a:gd name="T58" fmla="*/ 227 w 242"/>
                <a:gd name="T59" fmla="*/ 178 h 242"/>
                <a:gd name="T60" fmla="*/ 236 w 242"/>
                <a:gd name="T61" fmla="*/ 157 h 242"/>
                <a:gd name="T62" fmla="*/ 242 w 242"/>
                <a:gd name="T63" fmla="*/ 132 h 2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2"/>
                <a:gd name="T97" fmla="*/ 0 h 242"/>
                <a:gd name="T98" fmla="*/ 242 w 242"/>
                <a:gd name="T99" fmla="*/ 242 h 2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2" h="242">
                  <a:moveTo>
                    <a:pt x="242" y="121"/>
                  </a:moveTo>
                  <a:lnTo>
                    <a:pt x="242" y="107"/>
                  </a:lnTo>
                  <a:lnTo>
                    <a:pt x="240" y="96"/>
                  </a:lnTo>
                  <a:lnTo>
                    <a:pt x="236" y="84"/>
                  </a:lnTo>
                  <a:lnTo>
                    <a:pt x="232" y="73"/>
                  </a:lnTo>
                  <a:lnTo>
                    <a:pt x="227" y="63"/>
                  </a:lnTo>
                  <a:lnTo>
                    <a:pt x="221" y="54"/>
                  </a:lnTo>
                  <a:lnTo>
                    <a:pt x="215" y="44"/>
                  </a:lnTo>
                  <a:lnTo>
                    <a:pt x="207" y="34"/>
                  </a:lnTo>
                  <a:lnTo>
                    <a:pt x="198" y="27"/>
                  </a:lnTo>
                  <a:lnTo>
                    <a:pt x="188" y="21"/>
                  </a:lnTo>
                  <a:lnTo>
                    <a:pt x="179" y="13"/>
                  </a:lnTo>
                  <a:lnTo>
                    <a:pt x="167" y="9"/>
                  </a:lnTo>
                  <a:lnTo>
                    <a:pt x="158" y="6"/>
                  </a:lnTo>
                  <a:lnTo>
                    <a:pt x="146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10" y="0"/>
                  </a:lnTo>
                  <a:lnTo>
                    <a:pt x="96" y="2"/>
                  </a:lnTo>
                  <a:lnTo>
                    <a:pt x="85" y="6"/>
                  </a:lnTo>
                  <a:lnTo>
                    <a:pt x="73" y="9"/>
                  </a:lnTo>
                  <a:lnTo>
                    <a:pt x="64" y="13"/>
                  </a:lnTo>
                  <a:lnTo>
                    <a:pt x="54" y="21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4"/>
                  </a:lnTo>
                  <a:lnTo>
                    <a:pt x="21" y="54"/>
                  </a:lnTo>
                  <a:lnTo>
                    <a:pt x="14" y="63"/>
                  </a:lnTo>
                  <a:lnTo>
                    <a:pt x="10" y="73"/>
                  </a:lnTo>
                  <a:lnTo>
                    <a:pt x="6" y="84"/>
                  </a:lnTo>
                  <a:lnTo>
                    <a:pt x="2" y="96"/>
                  </a:lnTo>
                  <a:lnTo>
                    <a:pt x="0" y="107"/>
                  </a:lnTo>
                  <a:lnTo>
                    <a:pt x="0" y="121"/>
                  </a:lnTo>
                  <a:lnTo>
                    <a:pt x="0" y="132"/>
                  </a:lnTo>
                  <a:lnTo>
                    <a:pt x="2" y="144"/>
                  </a:lnTo>
                  <a:lnTo>
                    <a:pt x="6" y="157"/>
                  </a:lnTo>
                  <a:lnTo>
                    <a:pt x="10" y="167"/>
                  </a:lnTo>
                  <a:lnTo>
                    <a:pt x="14" y="178"/>
                  </a:lnTo>
                  <a:lnTo>
                    <a:pt x="21" y="188"/>
                  </a:lnTo>
                  <a:lnTo>
                    <a:pt x="27" y="198"/>
                  </a:lnTo>
                  <a:lnTo>
                    <a:pt x="35" y="205"/>
                  </a:lnTo>
                  <a:lnTo>
                    <a:pt x="44" y="213"/>
                  </a:lnTo>
                  <a:lnTo>
                    <a:pt x="54" y="221"/>
                  </a:lnTo>
                  <a:lnTo>
                    <a:pt x="64" y="226"/>
                  </a:lnTo>
                  <a:lnTo>
                    <a:pt x="73" y="232"/>
                  </a:lnTo>
                  <a:lnTo>
                    <a:pt x="85" y="236"/>
                  </a:lnTo>
                  <a:lnTo>
                    <a:pt x="96" y="240"/>
                  </a:lnTo>
                  <a:lnTo>
                    <a:pt x="110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6" y="240"/>
                  </a:lnTo>
                  <a:lnTo>
                    <a:pt x="158" y="236"/>
                  </a:lnTo>
                  <a:lnTo>
                    <a:pt x="167" y="232"/>
                  </a:lnTo>
                  <a:lnTo>
                    <a:pt x="179" y="226"/>
                  </a:lnTo>
                  <a:lnTo>
                    <a:pt x="188" y="221"/>
                  </a:lnTo>
                  <a:lnTo>
                    <a:pt x="198" y="213"/>
                  </a:lnTo>
                  <a:lnTo>
                    <a:pt x="207" y="205"/>
                  </a:lnTo>
                  <a:lnTo>
                    <a:pt x="215" y="198"/>
                  </a:lnTo>
                  <a:lnTo>
                    <a:pt x="221" y="188"/>
                  </a:lnTo>
                  <a:lnTo>
                    <a:pt x="227" y="178"/>
                  </a:lnTo>
                  <a:lnTo>
                    <a:pt x="232" y="167"/>
                  </a:lnTo>
                  <a:lnTo>
                    <a:pt x="236" y="157"/>
                  </a:lnTo>
                  <a:lnTo>
                    <a:pt x="240" y="144"/>
                  </a:lnTo>
                  <a:lnTo>
                    <a:pt x="242" y="132"/>
                  </a:lnTo>
                  <a:lnTo>
                    <a:pt x="242" y="121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17" name="Freeform 38"/>
            <p:cNvSpPr>
              <a:spLocks/>
            </p:cNvSpPr>
            <p:nvPr/>
          </p:nvSpPr>
          <p:spPr bwMode="auto">
            <a:xfrm>
              <a:off x="1784" y="2886"/>
              <a:ext cx="29" cy="19"/>
            </a:xfrm>
            <a:custGeom>
              <a:avLst/>
              <a:gdLst>
                <a:gd name="T0" fmla="*/ 4 w 29"/>
                <a:gd name="T1" fmla="*/ 19 h 19"/>
                <a:gd name="T2" fmla="*/ 0 w 29"/>
                <a:gd name="T3" fmla="*/ 16 h 19"/>
                <a:gd name="T4" fmla="*/ 25 w 29"/>
                <a:gd name="T5" fmla="*/ 0 h 19"/>
                <a:gd name="T6" fmla="*/ 29 w 29"/>
                <a:gd name="T7" fmla="*/ 6 h 19"/>
                <a:gd name="T8" fmla="*/ 4 w 29"/>
                <a:gd name="T9" fmla="*/ 1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9"/>
                <a:gd name="T17" fmla="*/ 29 w 2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9">
                  <a:moveTo>
                    <a:pt x="4" y="19"/>
                  </a:moveTo>
                  <a:lnTo>
                    <a:pt x="0" y="16"/>
                  </a:lnTo>
                  <a:lnTo>
                    <a:pt x="25" y="0"/>
                  </a:lnTo>
                  <a:lnTo>
                    <a:pt x="29" y="6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18" name="Freeform 39"/>
            <p:cNvSpPr>
              <a:spLocks/>
            </p:cNvSpPr>
            <p:nvPr/>
          </p:nvSpPr>
          <p:spPr bwMode="auto">
            <a:xfrm>
              <a:off x="1734" y="2915"/>
              <a:ext cx="29" cy="21"/>
            </a:xfrm>
            <a:custGeom>
              <a:avLst/>
              <a:gdLst>
                <a:gd name="T0" fmla="*/ 4 w 29"/>
                <a:gd name="T1" fmla="*/ 21 h 21"/>
                <a:gd name="T2" fmla="*/ 0 w 29"/>
                <a:gd name="T3" fmla="*/ 15 h 21"/>
                <a:gd name="T4" fmla="*/ 25 w 29"/>
                <a:gd name="T5" fmla="*/ 0 h 21"/>
                <a:gd name="T6" fmla="*/ 29 w 29"/>
                <a:gd name="T7" fmla="*/ 6 h 21"/>
                <a:gd name="T8" fmla="*/ 4 w 29"/>
                <a:gd name="T9" fmla="*/ 2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1"/>
                <a:gd name="T17" fmla="*/ 29 w 2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1">
                  <a:moveTo>
                    <a:pt x="4" y="21"/>
                  </a:moveTo>
                  <a:lnTo>
                    <a:pt x="0" y="15"/>
                  </a:lnTo>
                  <a:lnTo>
                    <a:pt x="25" y="0"/>
                  </a:lnTo>
                  <a:lnTo>
                    <a:pt x="29" y="6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19" name="Freeform 40"/>
            <p:cNvSpPr>
              <a:spLocks/>
            </p:cNvSpPr>
            <p:nvPr/>
          </p:nvSpPr>
          <p:spPr bwMode="auto">
            <a:xfrm>
              <a:off x="1684" y="2946"/>
              <a:ext cx="29" cy="19"/>
            </a:xfrm>
            <a:custGeom>
              <a:avLst/>
              <a:gdLst>
                <a:gd name="T0" fmla="*/ 4 w 29"/>
                <a:gd name="T1" fmla="*/ 19 h 19"/>
                <a:gd name="T2" fmla="*/ 0 w 29"/>
                <a:gd name="T3" fmla="*/ 13 h 19"/>
                <a:gd name="T4" fmla="*/ 25 w 29"/>
                <a:gd name="T5" fmla="*/ 0 h 19"/>
                <a:gd name="T6" fmla="*/ 29 w 29"/>
                <a:gd name="T7" fmla="*/ 4 h 19"/>
                <a:gd name="T8" fmla="*/ 4 w 29"/>
                <a:gd name="T9" fmla="*/ 1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9"/>
                <a:gd name="T17" fmla="*/ 29 w 2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9">
                  <a:moveTo>
                    <a:pt x="4" y="19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29" y="4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20" name="Freeform 41"/>
            <p:cNvSpPr>
              <a:spLocks/>
            </p:cNvSpPr>
            <p:nvPr/>
          </p:nvSpPr>
          <p:spPr bwMode="auto">
            <a:xfrm>
              <a:off x="1634" y="2975"/>
              <a:ext cx="29" cy="19"/>
            </a:xfrm>
            <a:custGeom>
              <a:avLst/>
              <a:gdLst>
                <a:gd name="T0" fmla="*/ 4 w 29"/>
                <a:gd name="T1" fmla="*/ 19 h 19"/>
                <a:gd name="T2" fmla="*/ 0 w 29"/>
                <a:gd name="T3" fmla="*/ 13 h 19"/>
                <a:gd name="T4" fmla="*/ 25 w 29"/>
                <a:gd name="T5" fmla="*/ 0 h 19"/>
                <a:gd name="T6" fmla="*/ 29 w 29"/>
                <a:gd name="T7" fmla="*/ 3 h 19"/>
                <a:gd name="T8" fmla="*/ 4 w 29"/>
                <a:gd name="T9" fmla="*/ 1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9"/>
                <a:gd name="T17" fmla="*/ 29 w 2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9">
                  <a:moveTo>
                    <a:pt x="4" y="19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29" y="3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21" name="Line 42"/>
            <p:cNvSpPr>
              <a:spLocks noChangeShapeType="1"/>
            </p:cNvSpPr>
            <p:nvPr/>
          </p:nvSpPr>
          <p:spPr bwMode="auto">
            <a:xfrm flipH="1" flipV="1">
              <a:off x="1634" y="2996"/>
              <a:ext cx="179" cy="103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22" name="Freeform 43"/>
            <p:cNvSpPr>
              <a:spLocks/>
            </p:cNvSpPr>
            <p:nvPr/>
          </p:nvSpPr>
          <p:spPr bwMode="auto">
            <a:xfrm>
              <a:off x="2720" y="3117"/>
              <a:ext cx="242" cy="242"/>
            </a:xfrm>
            <a:custGeom>
              <a:avLst/>
              <a:gdLst>
                <a:gd name="T0" fmla="*/ 242 w 242"/>
                <a:gd name="T1" fmla="*/ 134 h 242"/>
                <a:gd name="T2" fmla="*/ 238 w 242"/>
                <a:gd name="T3" fmla="*/ 157 h 242"/>
                <a:gd name="T4" fmla="*/ 229 w 242"/>
                <a:gd name="T5" fmla="*/ 178 h 242"/>
                <a:gd name="T6" fmla="*/ 215 w 242"/>
                <a:gd name="T7" fmla="*/ 198 h 242"/>
                <a:gd name="T8" fmla="*/ 198 w 242"/>
                <a:gd name="T9" fmla="*/ 215 h 242"/>
                <a:gd name="T10" fmla="*/ 179 w 242"/>
                <a:gd name="T11" fmla="*/ 228 h 242"/>
                <a:gd name="T12" fmla="*/ 158 w 242"/>
                <a:gd name="T13" fmla="*/ 238 h 242"/>
                <a:gd name="T14" fmla="*/ 135 w 242"/>
                <a:gd name="T15" fmla="*/ 242 h 242"/>
                <a:gd name="T16" fmla="*/ 110 w 242"/>
                <a:gd name="T17" fmla="*/ 242 h 242"/>
                <a:gd name="T18" fmla="*/ 87 w 242"/>
                <a:gd name="T19" fmla="*/ 238 h 242"/>
                <a:gd name="T20" fmla="*/ 64 w 242"/>
                <a:gd name="T21" fmla="*/ 228 h 242"/>
                <a:gd name="T22" fmla="*/ 44 w 242"/>
                <a:gd name="T23" fmla="*/ 215 h 242"/>
                <a:gd name="T24" fmla="*/ 29 w 242"/>
                <a:gd name="T25" fmla="*/ 198 h 242"/>
                <a:gd name="T26" fmla="*/ 16 w 242"/>
                <a:gd name="T27" fmla="*/ 178 h 242"/>
                <a:gd name="T28" fmla="*/ 6 w 242"/>
                <a:gd name="T29" fmla="*/ 157 h 242"/>
                <a:gd name="T30" fmla="*/ 2 w 242"/>
                <a:gd name="T31" fmla="*/ 134 h 242"/>
                <a:gd name="T32" fmla="*/ 2 w 242"/>
                <a:gd name="T33" fmla="*/ 109 h 242"/>
                <a:gd name="T34" fmla="*/ 6 w 242"/>
                <a:gd name="T35" fmla="*/ 86 h 242"/>
                <a:gd name="T36" fmla="*/ 16 w 242"/>
                <a:gd name="T37" fmla="*/ 63 h 242"/>
                <a:gd name="T38" fmla="*/ 29 w 242"/>
                <a:gd name="T39" fmla="*/ 44 h 242"/>
                <a:gd name="T40" fmla="*/ 44 w 242"/>
                <a:gd name="T41" fmla="*/ 29 h 242"/>
                <a:gd name="T42" fmla="*/ 64 w 242"/>
                <a:gd name="T43" fmla="*/ 15 h 242"/>
                <a:gd name="T44" fmla="*/ 87 w 242"/>
                <a:gd name="T45" fmla="*/ 5 h 242"/>
                <a:gd name="T46" fmla="*/ 110 w 242"/>
                <a:gd name="T47" fmla="*/ 2 h 242"/>
                <a:gd name="T48" fmla="*/ 135 w 242"/>
                <a:gd name="T49" fmla="*/ 2 h 242"/>
                <a:gd name="T50" fmla="*/ 158 w 242"/>
                <a:gd name="T51" fmla="*/ 5 h 242"/>
                <a:gd name="T52" fmla="*/ 179 w 242"/>
                <a:gd name="T53" fmla="*/ 15 h 242"/>
                <a:gd name="T54" fmla="*/ 198 w 242"/>
                <a:gd name="T55" fmla="*/ 29 h 242"/>
                <a:gd name="T56" fmla="*/ 215 w 242"/>
                <a:gd name="T57" fmla="*/ 44 h 242"/>
                <a:gd name="T58" fmla="*/ 229 w 242"/>
                <a:gd name="T59" fmla="*/ 63 h 242"/>
                <a:gd name="T60" fmla="*/ 238 w 242"/>
                <a:gd name="T61" fmla="*/ 86 h 242"/>
                <a:gd name="T62" fmla="*/ 242 w 242"/>
                <a:gd name="T63" fmla="*/ 109 h 2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2"/>
                <a:gd name="T97" fmla="*/ 0 h 242"/>
                <a:gd name="T98" fmla="*/ 242 w 242"/>
                <a:gd name="T99" fmla="*/ 242 h 2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2" h="242">
                  <a:moveTo>
                    <a:pt x="242" y="121"/>
                  </a:moveTo>
                  <a:lnTo>
                    <a:pt x="242" y="134"/>
                  </a:lnTo>
                  <a:lnTo>
                    <a:pt x="240" y="146"/>
                  </a:lnTo>
                  <a:lnTo>
                    <a:pt x="238" y="157"/>
                  </a:lnTo>
                  <a:lnTo>
                    <a:pt x="232" y="169"/>
                  </a:lnTo>
                  <a:lnTo>
                    <a:pt x="229" y="178"/>
                  </a:lnTo>
                  <a:lnTo>
                    <a:pt x="223" y="190"/>
                  </a:lnTo>
                  <a:lnTo>
                    <a:pt x="215" y="198"/>
                  </a:lnTo>
                  <a:lnTo>
                    <a:pt x="208" y="207"/>
                  </a:lnTo>
                  <a:lnTo>
                    <a:pt x="198" y="215"/>
                  </a:lnTo>
                  <a:lnTo>
                    <a:pt x="190" y="222"/>
                  </a:lnTo>
                  <a:lnTo>
                    <a:pt x="179" y="228"/>
                  </a:lnTo>
                  <a:lnTo>
                    <a:pt x="169" y="232"/>
                  </a:lnTo>
                  <a:lnTo>
                    <a:pt x="158" y="238"/>
                  </a:lnTo>
                  <a:lnTo>
                    <a:pt x="146" y="240"/>
                  </a:lnTo>
                  <a:lnTo>
                    <a:pt x="135" y="242"/>
                  </a:lnTo>
                  <a:lnTo>
                    <a:pt x="121" y="242"/>
                  </a:lnTo>
                  <a:lnTo>
                    <a:pt x="110" y="242"/>
                  </a:lnTo>
                  <a:lnTo>
                    <a:pt x="98" y="240"/>
                  </a:lnTo>
                  <a:lnTo>
                    <a:pt x="87" y="238"/>
                  </a:lnTo>
                  <a:lnTo>
                    <a:pt x="75" y="232"/>
                  </a:lnTo>
                  <a:lnTo>
                    <a:pt x="64" y="228"/>
                  </a:lnTo>
                  <a:lnTo>
                    <a:pt x="54" y="222"/>
                  </a:lnTo>
                  <a:lnTo>
                    <a:pt x="44" y="215"/>
                  </a:lnTo>
                  <a:lnTo>
                    <a:pt x="37" y="207"/>
                  </a:lnTo>
                  <a:lnTo>
                    <a:pt x="29" y="198"/>
                  </a:lnTo>
                  <a:lnTo>
                    <a:pt x="21" y="190"/>
                  </a:lnTo>
                  <a:lnTo>
                    <a:pt x="16" y="178"/>
                  </a:lnTo>
                  <a:lnTo>
                    <a:pt x="10" y="169"/>
                  </a:lnTo>
                  <a:lnTo>
                    <a:pt x="6" y="157"/>
                  </a:lnTo>
                  <a:lnTo>
                    <a:pt x="4" y="146"/>
                  </a:lnTo>
                  <a:lnTo>
                    <a:pt x="2" y="134"/>
                  </a:lnTo>
                  <a:lnTo>
                    <a:pt x="0" y="121"/>
                  </a:lnTo>
                  <a:lnTo>
                    <a:pt x="2" y="109"/>
                  </a:lnTo>
                  <a:lnTo>
                    <a:pt x="4" y="98"/>
                  </a:lnTo>
                  <a:lnTo>
                    <a:pt x="6" y="86"/>
                  </a:lnTo>
                  <a:lnTo>
                    <a:pt x="10" y="75"/>
                  </a:lnTo>
                  <a:lnTo>
                    <a:pt x="16" y="63"/>
                  </a:lnTo>
                  <a:lnTo>
                    <a:pt x="21" y="53"/>
                  </a:lnTo>
                  <a:lnTo>
                    <a:pt x="29" y="44"/>
                  </a:lnTo>
                  <a:lnTo>
                    <a:pt x="37" y="36"/>
                  </a:lnTo>
                  <a:lnTo>
                    <a:pt x="44" y="29"/>
                  </a:lnTo>
                  <a:lnTo>
                    <a:pt x="54" y="21"/>
                  </a:lnTo>
                  <a:lnTo>
                    <a:pt x="64" y="15"/>
                  </a:lnTo>
                  <a:lnTo>
                    <a:pt x="75" y="9"/>
                  </a:lnTo>
                  <a:lnTo>
                    <a:pt x="87" y="5"/>
                  </a:lnTo>
                  <a:lnTo>
                    <a:pt x="98" y="4"/>
                  </a:lnTo>
                  <a:lnTo>
                    <a:pt x="110" y="2"/>
                  </a:lnTo>
                  <a:lnTo>
                    <a:pt x="121" y="0"/>
                  </a:lnTo>
                  <a:lnTo>
                    <a:pt x="135" y="2"/>
                  </a:lnTo>
                  <a:lnTo>
                    <a:pt x="146" y="4"/>
                  </a:lnTo>
                  <a:lnTo>
                    <a:pt x="158" y="5"/>
                  </a:lnTo>
                  <a:lnTo>
                    <a:pt x="169" y="9"/>
                  </a:lnTo>
                  <a:lnTo>
                    <a:pt x="179" y="15"/>
                  </a:lnTo>
                  <a:lnTo>
                    <a:pt x="190" y="21"/>
                  </a:lnTo>
                  <a:lnTo>
                    <a:pt x="198" y="29"/>
                  </a:lnTo>
                  <a:lnTo>
                    <a:pt x="208" y="36"/>
                  </a:lnTo>
                  <a:lnTo>
                    <a:pt x="215" y="44"/>
                  </a:lnTo>
                  <a:lnTo>
                    <a:pt x="223" y="53"/>
                  </a:lnTo>
                  <a:lnTo>
                    <a:pt x="229" y="63"/>
                  </a:lnTo>
                  <a:lnTo>
                    <a:pt x="232" y="75"/>
                  </a:lnTo>
                  <a:lnTo>
                    <a:pt x="238" y="86"/>
                  </a:lnTo>
                  <a:lnTo>
                    <a:pt x="240" y="98"/>
                  </a:lnTo>
                  <a:lnTo>
                    <a:pt x="242" y="109"/>
                  </a:lnTo>
                  <a:lnTo>
                    <a:pt x="242" y="1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23" name="Freeform 44"/>
            <p:cNvSpPr>
              <a:spLocks/>
            </p:cNvSpPr>
            <p:nvPr/>
          </p:nvSpPr>
          <p:spPr bwMode="auto">
            <a:xfrm>
              <a:off x="2720" y="3117"/>
              <a:ext cx="242" cy="242"/>
            </a:xfrm>
            <a:custGeom>
              <a:avLst/>
              <a:gdLst>
                <a:gd name="T0" fmla="*/ 242 w 242"/>
                <a:gd name="T1" fmla="*/ 134 h 242"/>
                <a:gd name="T2" fmla="*/ 238 w 242"/>
                <a:gd name="T3" fmla="*/ 157 h 242"/>
                <a:gd name="T4" fmla="*/ 229 w 242"/>
                <a:gd name="T5" fmla="*/ 178 h 242"/>
                <a:gd name="T6" fmla="*/ 215 w 242"/>
                <a:gd name="T7" fmla="*/ 198 h 242"/>
                <a:gd name="T8" fmla="*/ 198 w 242"/>
                <a:gd name="T9" fmla="*/ 215 h 242"/>
                <a:gd name="T10" fmla="*/ 179 w 242"/>
                <a:gd name="T11" fmla="*/ 228 h 242"/>
                <a:gd name="T12" fmla="*/ 158 w 242"/>
                <a:gd name="T13" fmla="*/ 238 h 242"/>
                <a:gd name="T14" fmla="*/ 135 w 242"/>
                <a:gd name="T15" fmla="*/ 242 h 242"/>
                <a:gd name="T16" fmla="*/ 110 w 242"/>
                <a:gd name="T17" fmla="*/ 242 h 242"/>
                <a:gd name="T18" fmla="*/ 87 w 242"/>
                <a:gd name="T19" fmla="*/ 238 h 242"/>
                <a:gd name="T20" fmla="*/ 64 w 242"/>
                <a:gd name="T21" fmla="*/ 228 h 242"/>
                <a:gd name="T22" fmla="*/ 44 w 242"/>
                <a:gd name="T23" fmla="*/ 215 h 242"/>
                <a:gd name="T24" fmla="*/ 29 w 242"/>
                <a:gd name="T25" fmla="*/ 198 h 242"/>
                <a:gd name="T26" fmla="*/ 16 w 242"/>
                <a:gd name="T27" fmla="*/ 178 h 242"/>
                <a:gd name="T28" fmla="*/ 6 w 242"/>
                <a:gd name="T29" fmla="*/ 157 h 242"/>
                <a:gd name="T30" fmla="*/ 2 w 242"/>
                <a:gd name="T31" fmla="*/ 134 h 242"/>
                <a:gd name="T32" fmla="*/ 2 w 242"/>
                <a:gd name="T33" fmla="*/ 109 h 242"/>
                <a:gd name="T34" fmla="*/ 6 w 242"/>
                <a:gd name="T35" fmla="*/ 86 h 242"/>
                <a:gd name="T36" fmla="*/ 16 w 242"/>
                <a:gd name="T37" fmla="*/ 63 h 242"/>
                <a:gd name="T38" fmla="*/ 29 w 242"/>
                <a:gd name="T39" fmla="*/ 44 h 242"/>
                <a:gd name="T40" fmla="*/ 44 w 242"/>
                <a:gd name="T41" fmla="*/ 29 h 242"/>
                <a:gd name="T42" fmla="*/ 64 w 242"/>
                <a:gd name="T43" fmla="*/ 15 h 242"/>
                <a:gd name="T44" fmla="*/ 87 w 242"/>
                <a:gd name="T45" fmla="*/ 5 h 242"/>
                <a:gd name="T46" fmla="*/ 110 w 242"/>
                <a:gd name="T47" fmla="*/ 2 h 242"/>
                <a:gd name="T48" fmla="*/ 135 w 242"/>
                <a:gd name="T49" fmla="*/ 2 h 242"/>
                <a:gd name="T50" fmla="*/ 158 w 242"/>
                <a:gd name="T51" fmla="*/ 5 h 242"/>
                <a:gd name="T52" fmla="*/ 179 w 242"/>
                <a:gd name="T53" fmla="*/ 15 h 242"/>
                <a:gd name="T54" fmla="*/ 198 w 242"/>
                <a:gd name="T55" fmla="*/ 29 h 242"/>
                <a:gd name="T56" fmla="*/ 215 w 242"/>
                <a:gd name="T57" fmla="*/ 44 h 242"/>
                <a:gd name="T58" fmla="*/ 229 w 242"/>
                <a:gd name="T59" fmla="*/ 63 h 242"/>
                <a:gd name="T60" fmla="*/ 238 w 242"/>
                <a:gd name="T61" fmla="*/ 86 h 242"/>
                <a:gd name="T62" fmla="*/ 242 w 242"/>
                <a:gd name="T63" fmla="*/ 109 h 2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2"/>
                <a:gd name="T97" fmla="*/ 0 h 242"/>
                <a:gd name="T98" fmla="*/ 242 w 242"/>
                <a:gd name="T99" fmla="*/ 242 h 2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2" h="242">
                  <a:moveTo>
                    <a:pt x="242" y="121"/>
                  </a:moveTo>
                  <a:lnTo>
                    <a:pt x="242" y="134"/>
                  </a:lnTo>
                  <a:lnTo>
                    <a:pt x="240" y="146"/>
                  </a:lnTo>
                  <a:lnTo>
                    <a:pt x="238" y="157"/>
                  </a:lnTo>
                  <a:lnTo>
                    <a:pt x="232" y="169"/>
                  </a:lnTo>
                  <a:lnTo>
                    <a:pt x="229" y="178"/>
                  </a:lnTo>
                  <a:lnTo>
                    <a:pt x="223" y="190"/>
                  </a:lnTo>
                  <a:lnTo>
                    <a:pt x="215" y="198"/>
                  </a:lnTo>
                  <a:lnTo>
                    <a:pt x="208" y="207"/>
                  </a:lnTo>
                  <a:lnTo>
                    <a:pt x="198" y="215"/>
                  </a:lnTo>
                  <a:lnTo>
                    <a:pt x="190" y="222"/>
                  </a:lnTo>
                  <a:lnTo>
                    <a:pt x="179" y="228"/>
                  </a:lnTo>
                  <a:lnTo>
                    <a:pt x="169" y="232"/>
                  </a:lnTo>
                  <a:lnTo>
                    <a:pt x="158" y="238"/>
                  </a:lnTo>
                  <a:lnTo>
                    <a:pt x="146" y="240"/>
                  </a:lnTo>
                  <a:lnTo>
                    <a:pt x="135" y="242"/>
                  </a:lnTo>
                  <a:lnTo>
                    <a:pt x="121" y="242"/>
                  </a:lnTo>
                  <a:lnTo>
                    <a:pt x="110" y="242"/>
                  </a:lnTo>
                  <a:lnTo>
                    <a:pt x="98" y="240"/>
                  </a:lnTo>
                  <a:lnTo>
                    <a:pt x="87" y="238"/>
                  </a:lnTo>
                  <a:lnTo>
                    <a:pt x="75" y="232"/>
                  </a:lnTo>
                  <a:lnTo>
                    <a:pt x="64" y="228"/>
                  </a:lnTo>
                  <a:lnTo>
                    <a:pt x="54" y="222"/>
                  </a:lnTo>
                  <a:lnTo>
                    <a:pt x="44" y="215"/>
                  </a:lnTo>
                  <a:lnTo>
                    <a:pt x="37" y="207"/>
                  </a:lnTo>
                  <a:lnTo>
                    <a:pt x="29" y="198"/>
                  </a:lnTo>
                  <a:lnTo>
                    <a:pt x="21" y="190"/>
                  </a:lnTo>
                  <a:lnTo>
                    <a:pt x="16" y="178"/>
                  </a:lnTo>
                  <a:lnTo>
                    <a:pt x="10" y="169"/>
                  </a:lnTo>
                  <a:lnTo>
                    <a:pt x="6" y="157"/>
                  </a:lnTo>
                  <a:lnTo>
                    <a:pt x="4" y="146"/>
                  </a:lnTo>
                  <a:lnTo>
                    <a:pt x="2" y="134"/>
                  </a:lnTo>
                  <a:lnTo>
                    <a:pt x="0" y="121"/>
                  </a:lnTo>
                  <a:lnTo>
                    <a:pt x="2" y="109"/>
                  </a:lnTo>
                  <a:lnTo>
                    <a:pt x="4" y="98"/>
                  </a:lnTo>
                  <a:lnTo>
                    <a:pt x="6" y="86"/>
                  </a:lnTo>
                  <a:lnTo>
                    <a:pt x="10" y="75"/>
                  </a:lnTo>
                  <a:lnTo>
                    <a:pt x="16" y="63"/>
                  </a:lnTo>
                  <a:lnTo>
                    <a:pt x="21" y="53"/>
                  </a:lnTo>
                  <a:lnTo>
                    <a:pt x="29" y="44"/>
                  </a:lnTo>
                  <a:lnTo>
                    <a:pt x="37" y="36"/>
                  </a:lnTo>
                  <a:lnTo>
                    <a:pt x="44" y="29"/>
                  </a:lnTo>
                  <a:lnTo>
                    <a:pt x="54" y="21"/>
                  </a:lnTo>
                  <a:lnTo>
                    <a:pt x="64" y="15"/>
                  </a:lnTo>
                  <a:lnTo>
                    <a:pt x="75" y="9"/>
                  </a:lnTo>
                  <a:lnTo>
                    <a:pt x="87" y="5"/>
                  </a:lnTo>
                  <a:lnTo>
                    <a:pt x="98" y="4"/>
                  </a:lnTo>
                  <a:lnTo>
                    <a:pt x="110" y="2"/>
                  </a:lnTo>
                  <a:lnTo>
                    <a:pt x="121" y="0"/>
                  </a:lnTo>
                  <a:lnTo>
                    <a:pt x="135" y="2"/>
                  </a:lnTo>
                  <a:lnTo>
                    <a:pt x="146" y="4"/>
                  </a:lnTo>
                  <a:lnTo>
                    <a:pt x="158" y="5"/>
                  </a:lnTo>
                  <a:lnTo>
                    <a:pt x="169" y="9"/>
                  </a:lnTo>
                  <a:lnTo>
                    <a:pt x="179" y="15"/>
                  </a:lnTo>
                  <a:lnTo>
                    <a:pt x="190" y="21"/>
                  </a:lnTo>
                  <a:lnTo>
                    <a:pt x="198" y="29"/>
                  </a:lnTo>
                  <a:lnTo>
                    <a:pt x="208" y="36"/>
                  </a:lnTo>
                  <a:lnTo>
                    <a:pt x="215" y="44"/>
                  </a:lnTo>
                  <a:lnTo>
                    <a:pt x="223" y="53"/>
                  </a:lnTo>
                  <a:lnTo>
                    <a:pt x="229" y="63"/>
                  </a:lnTo>
                  <a:lnTo>
                    <a:pt x="232" y="75"/>
                  </a:lnTo>
                  <a:lnTo>
                    <a:pt x="238" y="86"/>
                  </a:lnTo>
                  <a:lnTo>
                    <a:pt x="240" y="98"/>
                  </a:lnTo>
                  <a:lnTo>
                    <a:pt x="242" y="109"/>
                  </a:lnTo>
                  <a:lnTo>
                    <a:pt x="242" y="121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24" name="Freeform 45"/>
            <p:cNvSpPr>
              <a:spLocks/>
            </p:cNvSpPr>
            <p:nvPr/>
          </p:nvSpPr>
          <p:spPr bwMode="auto">
            <a:xfrm>
              <a:off x="2874" y="3328"/>
              <a:ext cx="27" cy="19"/>
            </a:xfrm>
            <a:custGeom>
              <a:avLst/>
              <a:gdLst>
                <a:gd name="T0" fmla="*/ 0 w 27"/>
                <a:gd name="T1" fmla="*/ 4 h 19"/>
                <a:gd name="T2" fmla="*/ 2 w 27"/>
                <a:gd name="T3" fmla="*/ 0 h 19"/>
                <a:gd name="T4" fmla="*/ 27 w 27"/>
                <a:gd name="T5" fmla="*/ 13 h 19"/>
                <a:gd name="T6" fmla="*/ 23 w 27"/>
                <a:gd name="T7" fmla="*/ 19 h 19"/>
                <a:gd name="T8" fmla="*/ 0 w 27"/>
                <a:gd name="T9" fmla="*/ 4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9"/>
                <a:gd name="T17" fmla="*/ 27 w 2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9">
                  <a:moveTo>
                    <a:pt x="0" y="4"/>
                  </a:moveTo>
                  <a:lnTo>
                    <a:pt x="2" y="0"/>
                  </a:lnTo>
                  <a:lnTo>
                    <a:pt x="27" y="13"/>
                  </a:lnTo>
                  <a:lnTo>
                    <a:pt x="23" y="1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25" name="Freeform 46"/>
            <p:cNvSpPr>
              <a:spLocks/>
            </p:cNvSpPr>
            <p:nvPr/>
          </p:nvSpPr>
          <p:spPr bwMode="auto">
            <a:xfrm>
              <a:off x="2824" y="3299"/>
              <a:ext cx="27" cy="19"/>
            </a:xfrm>
            <a:custGeom>
              <a:avLst/>
              <a:gdLst>
                <a:gd name="T0" fmla="*/ 0 w 27"/>
                <a:gd name="T1" fmla="*/ 4 h 19"/>
                <a:gd name="T2" fmla="*/ 2 w 27"/>
                <a:gd name="T3" fmla="*/ 0 h 19"/>
                <a:gd name="T4" fmla="*/ 27 w 27"/>
                <a:gd name="T5" fmla="*/ 14 h 19"/>
                <a:gd name="T6" fmla="*/ 25 w 27"/>
                <a:gd name="T7" fmla="*/ 19 h 19"/>
                <a:gd name="T8" fmla="*/ 0 w 27"/>
                <a:gd name="T9" fmla="*/ 4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9"/>
                <a:gd name="T17" fmla="*/ 27 w 2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9">
                  <a:moveTo>
                    <a:pt x="0" y="4"/>
                  </a:moveTo>
                  <a:lnTo>
                    <a:pt x="2" y="0"/>
                  </a:lnTo>
                  <a:lnTo>
                    <a:pt x="27" y="14"/>
                  </a:lnTo>
                  <a:lnTo>
                    <a:pt x="25" y="1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26" name="Freeform 47"/>
            <p:cNvSpPr>
              <a:spLocks/>
            </p:cNvSpPr>
            <p:nvPr/>
          </p:nvSpPr>
          <p:spPr bwMode="auto">
            <a:xfrm>
              <a:off x="2774" y="3268"/>
              <a:ext cx="27" cy="22"/>
            </a:xfrm>
            <a:custGeom>
              <a:avLst/>
              <a:gdLst>
                <a:gd name="T0" fmla="*/ 0 w 27"/>
                <a:gd name="T1" fmla="*/ 6 h 22"/>
                <a:gd name="T2" fmla="*/ 2 w 27"/>
                <a:gd name="T3" fmla="*/ 0 h 22"/>
                <a:gd name="T4" fmla="*/ 27 w 27"/>
                <a:gd name="T5" fmla="*/ 16 h 22"/>
                <a:gd name="T6" fmla="*/ 25 w 27"/>
                <a:gd name="T7" fmla="*/ 22 h 22"/>
                <a:gd name="T8" fmla="*/ 0 w 27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2"/>
                <a:gd name="T17" fmla="*/ 27 w 2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2">
                  <a:moveTo>
                    <a:pt x="0" y="6"/>
                  </a:moveTo>
                  <a:lnTo>
                    <a:pt x="2" y="0"/>
                  </a:lnTo>
                  <a:lnTo>
                    <a:pt x="27" y="16"/>
                  </a:lnTo>
                  <a:lnTo>
                    <a:pt x="25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27" name="Freeform 48"/>
            <p:cNvSpPr>
              <a:spLocks/>
            </p:cNvSpPr>
            <p:nvPr/>
          </p:nvSpPr>
          <p:spPr bwMode="auto">
            <a:xfrm>
              <a:off x="2724" y="3240"/>
              <a:ext cx="27" cy="19"/>
            </a:xfrm>
            <a:custGeom>
              <a:avLst/>
              <a:gdLst>
                <a:gd name="T0" fmla="*/ 0 w 27"/>
                <a:gd name="T1" fmla="*/ 5 h 19"/>
                <a:gd name="T2" fmla="*/ 2 w 27"/>
                <a:gd name="T3" fmla="*/ 0 h 19"/>
                <a:gd name="T4" fmla="*/ 27 w 27"/>
                <a:gd name="T5" fmla="*/ 15 h 19"/>
                <a:gd name="T6" fmla="*/ 25 w 27"/>
                <a:gd name="T7" fmla="*/ 19 h 19"/>
                <a:gd name="T8" fmla="*/ 0 w 27"/>
                <a:gd name="T9" fmla="*/ 5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9"/>
                <a:gd name="T17" fmla="*/ 27 w 2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9">
                  <a:moveTo>
                    <a:pt x="0" y="5"/>
                  </a:moveTo>
                  <a:lnTo>
                    <a:pt x="2" y="0"/>
                  </a:lnTo>
                  <a:lnTo>
                    <a:pt x="27" y="15"/>
                  </a:lnTo>
                  <a:lnTo>
                    <a:pt x="25" y="1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28" name="Line 49"/>
            <p:cNvSpPr>
              <a:spLocks noChangeShapeType="1"/>
            </p:cNvSpPr>
            <p:nvPr/>
          </p:nvSpPr>
          <p:spPr bwMode="auto">
            <a:xfrm flipH="1">
              <a:off x="2722" y="3134"/>
              <a:ext cx="181" cy="106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29" name="Rectangle 50"/>
            <p:cNvSpPr>
              <a:spLocks noChangeArrowheads="1"/>
            </p:cNvSpPr>
            <p:nvPr/>
          </p:nvSpPr>
          <p:spPr bwMode="auto">
            <a:xfrm>
              <a:off x="1891" y="2924"/>
              <a:ext cx="6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1F1A17"/>
                  </a:solidFill>
                </a:rPr>
                <a:t>V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530" name="Rectangle 51"/>
            <p:cNvSpPr>
              <a:spLocks noChangeArrowheads="1"/>
            </p:cNvSpPr>
            <p:nvPr/>
          </p:nvSpPr>
          <p:spPr bwMode="auto">
            <a:xfrm>
              <a:off x="1966" y="2973"/>
              <a:ext cx="39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1F1A17"/>
                  </a:solidFill>
                </a:rPr>
                <a:t>1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531" name="Rectangle 52"/>
            <p:cNvSpPr>
              <a:spLocks noChangeArrowheads="1"/>
            </p:cNvSpPr>
            <p:nvPr/>
          </p:nvSpPr>
          <p:spPr bwMode="auto">
            <a:xfrm>
              <a:off x="2991" y="3166"/>
              <a:ext cx="66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1F1A17"/>
                  </a:solidFill>
                </a:rPr>
                <a:t>V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532" name="Rectangle 53"/>
            <p:cNvSpPr>
              <a:spLocks noChangeArrowheads="1"/>
            </p:cNvSpPr>
            <p:nvPr/>
          </p:nvSpPr>
          <p:spPr bwMode="auto">
            <a:xfrm>
              <a:off x="3066" y="3217"/>
              <a:ext cx="39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1F1A17"/>
                  </a:solidFill>
                </a:rPr>
                <a:t>3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533" name="Rectangle 54"/>
            <p:cNvSpPr>
              <a:spLocks noChangeArrowheads="1"/>
            </p:cNvSpPr>
            <p:nvPr/>
          </p:nvSpPr>
          <p:spPr bwMode="auto">
            <a:xfrm>
              <a:off x="1891" y="3416"/>
              <a:ext cx="6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1F1A17"/>
                  </a:solidFill>
                </a:rPr>
                <a:t>V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534" name="Rectangle 55"/>
            <p:cNvSpPr>
              <a:spLocks noChangeArrowheads="1"/>
            </p:cNvSpPr>
            <p:nvPr/>
          </p:nvSpPr>
          <p:spPr bwMode="auto">
            <a:xfrm>
              <a:off x="1966" y="3466"/>
              <a:ext cx="39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1F1A17"/>
                  </a:solidFill>
                </a:rPr>
                <a:t>2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535" name="Freeform 56"/>
            <p:cNvSpPr>
              <a:spLocks/>
            </p:cNvSpPr>
            <p:nvPr/>
          </p:nvSpPr>
          <p:spPr bwMode="auto">
            <a:xfrm>
              <a:off x="3131" y="2873"/>
              <a:ext cx="33" cy="31"/>
            </a:xfrm>
            <a:custGeom>
              <a:avLst/>
              <a:gdLst>
                <a:gd name="T0" fmla="*/ 29 w 33"/>
                <a:gd name="T1" fmla="*/ 27 h 31"/>
                <a:gd name="T2" fmla="*/ 31 w 33"/>
                <a:gd name="T3" fmla="*/ 25 h 31"/>
                <a:gd name="T4" fmla="*/ 31 w 33"/>
                <a:gd name="T5" fmla="*/ 23 h 31"/>
                <a:gd name="T6" fmla="*/ 33 w 33"/>
                <a:gd name="T7" fmla="*/ 19 h 31"/>
                <a:gd name="T8" fmla="*/ 33 w 33"/>
                <a:gd name="T9" fmla="*/ 17 h 31"/>
                <a:gd name="T10" fmla="*/ 33 w 33"/>
                <a:gd name="T11" fmla="*/ 15 h 31"/>
                <a:gd name="T12" fmla="*/ 33 w 33"/>
                <a:gd name="T13" fmla="*/ 13 h 31"/>
                <a:gd name="T14" fmla="*/ 33 w 33"/>
                <a:gd name="T15" fmla="*/ 11 h 31"/>
                <a:gd name="T16" fmla="*/ 31 w 33"/>
                <a:gd name="T17" fmla="*/ 9 h 31"/>
                <a:gd name="T18" fmla="*/ 31 w 33"/>
                <a:gd name="T19" fmla="*/ 6 h 31"/>
                <a:gd name="T20" fmla="*/ 29 w 33"/>
                <a:gd name="T21" fmla="*/ 4 h 31"/>
                <a:gd name="T22" fmla="*/ 27 w 33"/>
                <a:gd name="T23" fmla="*/ 4 h 31"/>
                <a:gd name="T24" fmla="*/ 25 w 33"/>
                <a:gd name="T25" fmla="*/ 2 h 31"/>
                <a:gd name="T26" fmla="*/ 23 w 33"/>
                <a:gd name="T27" fmla="*/ 0 h 31"/>
                <a:gd name="T28" fmla="*/ 21 w 33"/>
                <a:gd name="T29" fmla="*/ 0 h 31"/>
                <a:gd name="T30" fmla="*/ 19 w 33"/>
                <a:gd name="T31" fmla="*/ 0 h 31"/>
                <a:gd name="T32" fmla="*/ 17 w 33"/>
                <a:gd name="T33" fmla="*/ 0 h 31"/>
                <a:gd name="T34" fmla="*/ 15 w 33"/>
                <a:gd name="T35" fmla="*/ 0 h 31"/>
                <a:gd name="T36" fmla="*/ 11 w 33"/>
                <a:gd name="T37" fmla="*/ 0 h 31"/>
                <a:gd name="T38" fmla="*/ 10 w 33"/>
                <a:gd name="T39" fmla="*/ 0 h 31"/>
                <a:gd name="T40" fmla="*/ 8 w 33"/>
                <a:gd name="T41" fmla="*/ 2 h 31"/>
                <a:gd name="T42" fmla="*/ 6 w 33"/>
                <a:gd name="T43" fmla="*/ 4 h 31"/>
                <a:gd name="T44" fmla="*/ 6 w 33"/>
                <a:gd name="T45" fmla="*/ 4 h 31"/>
                <a:gd name="T46" fmla="*/ 4 w 33"/>
                <a:gd name="T47" fmla="*/ 6 h 31"/>
                <a:gd name="T48" fmla="*/ 2 w 33"/>
                <a:gd name="T49" fmla="*/ 9 h 31"/>
                <a:gd name="T50" fmla="*/ 2 w 33"/>
                <a:gd name="T51" fmla="*/ 11 h 31"/>
                <a:gd name="T52" fmla="*/ 0 w 33"/>
                <a:gd name="T53" fmla="*/ 13 h 31"/>
                <a:gd name="T54" fmla="*/ 0 w 33"/>
                <a:gd name="T55" fmla="*/ 15 h 31"/>
                <a:gd name="T56" fmla="*/ 0 w 33"/>
                <a:gd name="T57" fmla="*/ 17 h 31"/>
                <a:gd name="T58" fmla="*/ 2 w 33"/>
                <a:gd name="T59" fmla="*/ 19 h 31"/>
                <a:gd name="T60" fmla="*/ 2 w 33"/>
                <a:gd name="T61" fmla="*/ 23 h 31"/>
                <a:gd name="T62" fmla="*/ 4 w 33"/>
                <a:gd name="T63" fmla="*/ 25 h 31"/>
                <a:gd name="T64" fmla="*/ 6 w 33"/>
                <a:gd name="T65" fmla="*/ 27 h 31"/>
                <a:gd name="T66" fmla="*/ 6 w 33"/>
                <a:gd name="T67" fmla="*/ 27 h 31"/>
                <a:gd name="T68" fmla="*/ 8 w 33"/>
                <a:gd name="T69" fmla="*/ 29 h 31"/>
                <a:gd name="T70" fmla="*/ 10 w 33"/>
                <a:gd name="T71" fmla="*/ 31 h 31"/>
                <a:gd name="T72" fmla="*/ 11 w 33"/>
                <a:gd name="T73" fmla="*/ 31 h 31"/>
                <a:gd name="T74" fmla="*/ 15 w 33"/>
                <a:gd name="T75" fmla="*/ 31 h 31"/>
                <a:gd name="T76" fmla="*/ 17 w 33"/>
                <a:gd name="T77" fmla="*/ 31 h 31"/>
                <a:gd name="T78" fmla="*/ 19 w 33"/>
                <a:gd name="T79" fmla="*/ 31 h 31"/>
                <a:gd name="T80" fmla="*/ 21 w 33"/>
                <a:gd name="T81" fmla="*/ 31 h 31"/>
                <a:gd name="T82" fmla="*/ 23 w 33"/>
                <a:gd name="T83" fmla="*/ 31 h 31"/>
                <a:gd name="T84" fmla="*/ 25 w 33"/>
                <a:gd name="T85" fmla="*/ 29 h 31"/>
                <a:gd name="T86" fmla="*/ 27 w 33"/>
                <a:gd name="T87" fmla="*/ 27 h 31"/>
                <a:gd name="T88" fmla="*/ 29 w 33"/>
                <a:gd name="T89" fmla="*/ 27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"/>
                <a:gd name="T136" fmla="*/ 0 h 31"/>
                <a:gd name="T137" fmla="*/ 33 w 33"/>
                <a:gd name="T138" fmla="*/ 31 h 3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" h="31">
                  <a:moveTo>
                    <a:pt x="29" y="27"/>
                  </a:moveTo>
                  <a:lnTo>
                    <a:pt x="29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8" y="29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3" y="31"/>
                  </a:lnTo>
                  <a:lnTo>
                    <a:pt x="15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9" y="27"/>
                  </a:lnTo>
                  <a:lnTo>
                    <a:pt x="17" y="15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36" name="Freeform 57"/>
            <p:cNvSpPr>
              <a:spLocks/>
            </p:cNvSpPr>
            <p:nvPr/>
          </p:nvSpPr>
          <p:spPr bwMode="auto">
            <a:xfrm>
              <a:off x="2037" y="3224"/>
              <a:ext cx="31" cy="33"/>
            </a:xfrm>
            <a:custGeom>
              <a:avLst/>
              <a:gdLst>
                <a:gd name="T0" fmla="*/ 8 w 31"/>
                <a:gd name="T1" fmla="*/ 31 h 33"/>
                <a:gd name="T2" fmla="*/ 10 w 31"/>
                <a:gd name="T3" fmla="*/ 31 h 33"/>
                <a:gd name="T4" fmla="*/ 12 w 31"/>
                <a:gd name="T5" fmla="*/ 33 h 33"/>
                <a:gd name="T6" fmla="*/ 15 w 31"/>
                <a:gd name="T7" fmla="*/ 33 h 33"/>
                <a:gd name="T8" fmla="*/ 17 w 31"/>
                <a:gd name="T9" fmla="*/ 33 h 33"/>
                <a:gd name="T10" fmla="*/ 19 w 31"/>
                <a:gd name="T11" fmla="*/ 33 h 33"/>
                <a:gd name="T12" fmla="*/ 21 w 31"/>
                <a:gd name="T13" fmla="*/ 31 h 33"/>
                <a:gd name="T14" fmla="*/ 23 w 31"/>
                <a:gd name="T15" fmla="*/ 31 h 33"/>
                <a:gd name="T16" fmla="*/ 25 w 31"/>
                <a:gd name="T17" fmla="*/ 29 h 33"/>
                <a:gd name="T18" fmla="*/ 27 w 31"/>
                <a:gd name="T19" fmla="*/ 27 h 33"/>
                <a:gd name="T20" fmla="*/ 29 w 31"/>
                <a:gd name="T21" fmla="*/ 25 h 33"/>
                <a:gd name="T22" fmla="*/ 29 w 31"/>
                <a:gd name="T23" fmla="*/ 23 h 33"/>
                <a:gd name="T24" fmla="*/ 31 w 31"/>
                <a:gd name="T25" fmla="*/ 21 h 33"/>
                <a:gd name="T26" fmla="*/ 31 w 31"/>
                <a:gd name="T27" fmla="*/ 19 h 33"/>
                <a:gd name="T28" fmla="*/ 31 w 31"/>
                <a:gd name="T29" fmla="*/ 18 h 33"/>
                <a:gd name="T30" fmla="*/ 31 w 31"/>
                <a:gd name="T31" fmla="*/ 16 h 33"/>
                <a:gd name="T32" fmla="*/ 31 w 31"/>
                <a:gd name="T33" fmla="*/ 12 h 33"/>
                <a:gd name="T34" fmla="*/ 31 w 31"/>
                <a:gd name="T35" fmla="*/ 10 h 33"/>
                <a:gd name="T36" fmla="*/ 29 w 31"/>
                <a:gd name="T37" fmla="*/ 8 h 33"/>
                <a:gd name="T38" fmla="*/ 27 w 31"/>
                <a:gd name="T39" fmla="*/ 6 h 33"/>
                <a:gd name="T40" fmla="*/ 27 w 31"/>
                <a:gd name="T41" fmla="*/ 4 h 33"/>
                <a:gd name="T42" fmla="*/ 25 w 31"/>
                <a:gd name="T43" fmla="*/ 2 h 33"/>
                <a:gd name="T44" fmla="*/ 23 w 31"/>
                <a:gd name="T45" fmla="*/ 2 h 33"/>
                <a:gd name="T46" fmla="*/ 21 w 31"/>
                <a:gd name="T47" fmla="*/ 0 h 33"/>
                <a:gd name="T48" fmla="*/ 19 w 31"/>
                <a:gd name="T49" fmla="*/ 0 h 33"/>
                <a:gd name="T50" fmla="*/ 15 w 31"/>
                <a:gd name="T51" fmla="*/ 0 h 33"/>
                <a:gd name="T52" fmla="*/ 14 w 31"/>
                <a:gd name="T53" fmla="*/ 0 h 33"/>
                <a:gd name="T54" fmla="*/ 12 w 31"/>
                <a:gd name="T55" fmla="*/ 0 h 33"/>
                <a:gd name="T56" fmla="*/ 10 w 31"/>
                <a:gd name="T57" fmla="*/ 2 h 33"/>
                <a:gd name="T58" fmla="*/ 8 w 31"/>
                <a:gd name="T59" fmla="*/ 2 h 33"/>
                <a:gd name="T60" fmla="*/ 6 w 31"/>
                <a:gd name="T61" fmla="*/ 4 h 33"/>
                <a:gd name="T62" fmla="*/ 4 w 31"/>
                <a:gd name="T63" fmla="*/ 6 h 33"/>
                <a:gd name="T64" fmla="*/ 2 w 31"/>
                <a:gd name="T65" fmla="*/ 8 h 33"/>
                <a:gd name="T66" fmla="*/ 2 w 31"/>
                <a:gd name="T67" fmla="*/ 10 h 33"/>
                <a:gd name="T68" fmla="*/ 0 w 31"/>
                <a:gd name="T69" fmla="*/ 12 h 33"/>
                <a:gd name="T70" fmla="*/ 0 w 31"/>
                <a:gd name="T71" fmla="*/ 14 h 33"/>
                <a:gd name="T72" fmla="*/ 0 w 31"/>
                <a:gd name="T73" fmla="*/ 16 h 33"/>
                <a:gd name="T74" fmla="*/ 0 w 31"/>
                <a:gd name="T75" fmla="*/ 18 h 33"/>
                <a:gd name="T76" fmla="*/ 0 w 31"/>
                <a:gd name="T77" fmla="*/ 21 h 33"/>
                <a:gd name="T78" fmla="*/ 0 w 31"/>
                <a:gd name="T79" fmla="*/ 23 h 33"/>
                <a:gd name="T80" fmla="*/ 2 w 31"/>
                <a:gd name="T81" fmla="*/ 25 h 33"/>
                <a:gd name="T82" fmla="*/ 4 w 31"/>
                <a:gd name="T83" fmla="*/ 27 h 33"/>
                <a:gd name="T84" fmla="*/ 4 w 31"/>
                <a:gd name="T85" fmla="*/ 29 h 33"/>
                <a:gd name="T86" fmla="*/ 6 w 31"/>
                <a:gd name="T87" fmla="*/ 29 h 33"/>
                <a:gd name="T88" fmla="*/ 8 w 31"/>
                <a:gd name="T89" fmla="*/ 31 h 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1"/>
                <a:gd name="T136" fmla="*/ 0 h 33"/>
                <a:gd name="T137" fmla="*/ 31 w 31"/>
                <a:gd name="T138" fmla="*/ 33 h 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1" h="33">
                  <a:moveTo>
                    <a:pt x="8" y="31"/>
                  </a:moveTo>
                  <a:lnTo>
                    <a:pt x="8" y="31"/>
                  </a:lnTo>
                  <a:lnTo>
                    <a:pt x="10" y="31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8" y="31"/>
                  </a:lnTo>
                  <a:lnTo>
                    <a:pt x="15" y="16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37" name="Freeform 58"/>
            <p:cNvSpPr>
              <a:spLocks/>
            </p:cNvSpPr>
            <p:nvPr/>
          </p:nvSpPr>
          <p:spPr bwMode="auto">
            <a:xfrm>
              <a:off x="1813" y="3098"/>
              <a:ext cx="241" cy="145"/>
            </a:xfrm>
            <a:custGeom>
              <a:avLst/>
              <a:gdLst>
                <a:gd name="T0" fmla="*/ 0 w 241"/>
                <a:gd name="T1" fmla="*/ 5 h 145"/>
                <a:gd name="T2" fmla="*/ 238 w 241"/>
                <a:gd name="T3" fmla="*/ 145 h 145"/>
                <a:gd name="T4" fmla="*/ 241 w 241"/>
                <a:gd name="T5" fmla="*/ 140 h 145"/>
                <a:gd name="T6" fmla="*/ 2 w 241"/>
                <a:gd name="T7" fmla="*/ 0 h 145"/>
                <a:gd name="T8" fmla="*/ 0 w 241"/>
                <a:gd name="T9" fmla="*/ 5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145"/>
                <a:gd name="T17" fmla="*/ 241 w 241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145">
                  <a:moveTo>
                    <a:pt x="0" y="5"/>
                  </a:moveTo>
                  <a:lnTo>
                    <a:pt x="238" y="145"/>
                  </a:lnTo>
                  <a:lnTo>
                    <a:pt x="241" y="140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38" name="Freeform 59"/>
            <p:cNvSpPr>
              <a:spLocks/>
            </p:cNvSpPr>
            <p:nvPr/>
          </p:nvSpPr>
          <p:spPr bwMode="auto">
            <a:xfrm>
              <a:off x="2037" y="3224"/>
              <a:ext cx="31" cy="33"/>
            </a:xfrm>
            <a:custGeom>
              <a:avLst/>
              <a:gdLst>
                <a:gd name="T0" fmla="*/ 25 w 31"/>
                <a:gd name="T1" fmla="*/ 29 h 33"/>
                <a:gd name="T2" fmla="*/ 27 w 31"/>
                <a:gd name="T3" fmla="*/ 29 h 33"/>
                <a:gd name="T4" fmla="*/ 27 w 31"/>
                <a:gd name="T5" fmla="*/ 27 h 33"/>
                <a:gd name="T6" fmla="*/ 29 w 31"/>
                <a:gd name="T7" fmla="*/ 25 h 33"/>
                <a:gd name="T8" fmla="*/ 31 w 31"/>
                <a:gd name="T9" fmla="*/ 23 h 33"/>
                <a:gd name="T10" fmla="*/ 31 w 31"/>
                <a:gd name="T11" fmla="*/ 21 h 33"/>
                <a:gd name="T12" fmla="*/ 31 w 31"/>
                <a:gd name="T13" fmla="*/ 18 h 33"/>
                <a:gd name="T14" fmla="*/ 31 w 31"/>
                <a:gd name="T15" fmla="*/ 16 h 33"/>
                <a:gd name="T16" fmla="*/ 31 w 31"/>
                <a:gd name="T17" fmla="*/ 14 h 33"/>
                <a:gd name="T18" fmla="*/ 31 w 31"/>
                <a:gd name="T19" fmla="*/ 12 h 33"/>
                <a:gd name="T20" fmla="*/ 29 w 31"/>
                <a:gd name="T21" fmla="*/ 10 h 33"/>
                <a:gd name="T22" fmla="*/ 29 w 31"/>
                <a:gd name="T23" fmla="*/ 8 h 33"/>
                <a:gd name="T24" fmla="*/ 27 w 31"/>
                <a:gd name="T25" fmla="*/ 6 h 33"/>
                <a:gd name="T26" fmla="*/ 25 w 31"/>
                <a:gd name="T27" fmla="*/ 4 h 33"/>
                <a:gd name="T28" fmla="*/ 23 w 31"/>
                <a:gd name="T29" fmla="*/ 2 h 33"/>
                <a:gd name="T30" fmla="*/ 21 w 31"/>
                <a:gd name="T31" fmla="*/ 2 h 33"/>
                <a:gd name="T32" fmla="*/ 19 w 31"/>
                <a:gd name="T33" fmla="*/ 0 h 33"/>
                <a:gd name="T34" fmla="*/ 17 w 31"/>
                <a:gd name="T35" fmla="*/ 0 h 33"/>
                <a:gd name="T36" fmla="*/ 15 w 31"/>
                <a:gd name="T37" fmla="*/ 0 h 33"/>
                <a:gd name="T38" fmla="*/ 12 w 31"/>
                <a:gd name="T39" fmla="*/ 0 h 33"/>
                <a:gd name="T40" fmla="*/ 10 w 31"/>
                <a:gd name="T41" fmla="*/ 0 h 33"/>
                <a:gd name="T42" fmla="*/ 8 w 31"/>
                <a:gd name="T43" fmla="*/ 2 h 33"/>
                <a:gd name="T44" fmla="*/ 6 w 31"/>
                <a:gd name="T45" fmla="*/ 2 h 33"/>
                <a:gd name="T46" fmla="*/ 4 w 31"/>
                <a:gd name="T47" fmla="*/ 4 h 33"/>
                <a:gd name="T48" fmla="*/ 4 w 31"/>
                <a:gd name="T49" fmla="*/ 6 h 33"/>
                <a:gd name="T50" fmla="*/ 2 w 31"/>
                <a:gd name="T51" fmla="*/ 8 h 33"/>
                <a:gd name="T52" fmla="*/ 0 w 31"/>
                <a:gd name="T53" fmla="*/ 10 h 33"/>
                <a:gd name="T54" fmla="*/ 0 w 31"/>
                <a:gd name="T55" fmla="*/ 12 h 33"/>
                <a:gd name="T56" fmla="*/ 0 w 31"/>
                <a:gd name="T57" fmla="*/ 16 h 33"/>
                <a:gd name="T58" fmla="*/ 0 w 31"/>
                <a:gd name="T59" fmla="*/ 18 h 33"/>
                <a:gd name="T60" fmla="*/ 0 w 31"/>
                <a:gd name="T61" fmla="*/ 19 h 33"/>
                <a:gd name="T62" fmla="*/ 0 w 31"/>
                <a:gd name="T63" fmla="*/ 21 h 33"/>
                <a:gd name="T64" fmla="*/ 2 w 31"/>
                <a:gd name="T65" fmla="*/ 23 h 33"/>
                <a:gd name="T66" fmla="*/ 2 w 31"/>
                <a:gd name="T67" fmla="*/ 25 h 33"/>
                <a:gd name="T68" fmla="*/ 4 w 31"/>
                <a:gd name="T69" fmla="*/ 27 h 33"/>
                <a:gd name="T70" fmla="*/ 6 w 31"/>
                <a:gd name="T71" fmla="*/ 29 h 33"/>
                <a:gd name="T72" fmla="*/ 8 w 31"/>
                <a:gd name="T73" fmla="*/ 31 h 33"/>
                <a:gd name="T74" fmla="*/ 10 w 31"/>
                <a:gd name="T75" fmla="*/ 31 h 33"/>
                <a:gd name="T76" fmla="*/ 12 w 31"/>
                <a:gd name="T77" fmla="*/ 33 h 33"/>
                <a:gd name="T78" fmla="*/ 14 w 31"/>
                <a:gd name="T79" fmla="*/ 33 h 33"/>
                <a:gd name="T80" fmla="*/ 15 w 31"/>
                <a:gd name="T81" fmla="*/ 33 h 33"/>
                <a:gd name="T82" fmla="*/ 19 w 31"/>
                <a:gd name="T83" fmla="*/ 33 h 33"/>
                <a:gd name="T84" fmla="*/ 21 w 31"/>
                <a:gd name="T85" fmla="*/ 31 h 33"/>
                <a:gd name="T86" fmla="*/ 23 w 31"/>
                <a:gd name="T87" fmla="*/ 31 h 33"/>
                <a:gd name="T88" fmla="*/ 23 w 31"/>
                <a:gd name="T89" fmla="*/ 31 h 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1"/>
                <a:gd name="T136" fmla="*/ 0 h 33"/>
                <a:gd name="T137" fmla="*/ 31 w 31"/>
                <a:gd name="T138" fmla="*/ 33 h 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1" h="33">
                  <a:moveTo>
                    <a:pt x="23" y="31"/>
                  </a:moveTo>
                  <a:lnTo>
                    <a:pt x="23" y="31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15" y="16"/>
                  </a:lnTo>
                  <a:lnTo>
                    <a:pt x="23" y="3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39" name="Freeform 60"/>
            <p:cNvSpPr>
              <a:spLocks/>
            </p:cNvSpPr>
            <p:nvPr/>
          </p:nvSpPr>
          <p:spPr bwMode="auto">
            <a:xfrm>
              <a:off x="1813" y="3238"/>
              <a:ext cx="241" cy="146"/>
            </a:xfrm>
            <a:custGeom>
              <a:avLst/>
              <a:gdLst>
                <a:gd name="T0" fmla="*/ 2 w 241"/>
                <a:gd name="T1" fmla="*/ 146 h 146"/>
                <a:gd name="T2" fmla="*/ 241 w 241"/>
                <a:gd name="T3" fmla="*/ 5 h 146"/>
                <a:gd name="T4" fmla="*/ 238 w 241"/>
                <a:gd name="T5" fmla="*/ 0 h 146"/>
                <a:gd name="T6" fmla="*/ 0 w 241"/>
                <a:gd name="T7" fmla="*/ 140 h 146"/>
                <a:gd name="T8" fmla="*/ 2 w 241"/>
                <a:gd name="T9" fmla="*/ 146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146"/>
                <a:gd name="T17" fmla="*/ 241 w 241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146">
                  <a:moveTo>
                    <a:pt x="2" y="146"/>
                  </a:moveTo>
                  <a:lnTo>
                    <a:pt x="241" y="5"/>
                  </a:lnTo>
                  <a:lnTo>
                    <a:pt x="238" y="0"/>
                  </a:lnTo>
                  <a:lnTo>
                    <a:pt x="0" y="140"/>
                  </a:lnTo>
                  <a:lnTo>
                    <a:pt x="2" y="146"/>
                  </a:lnTo>
                  <a:close/>
                </a:path>
              </a:pathLst>
            </a:custGeom>
            <a:solidFill>
              <a:srgbClr val="1F1A17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40" name="Rectangle 61"/>
            <p:cNvSpPr>
              <a:spLocks noChangeArrowheads="1"/>
            </p:cNvSpPr>
            <p:nvPr/>
          </p:nvSpPr>
          <p:spPr bwMode="auto">
            <a:xfrm>
              <a:off x="2895" y="3349"/>
              <a:ext cx="6" cy="561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41" name="Rectangle 62"/>
            <p:cNvSpPr>
              <a:spLocks noChangeArrowheads="1"/>
            </p:cNvSpPr>
            <p:nvPr/>
          </p:nvSpPr>
          <p:spPr bwMode="auto">
            <a:xfrm>
              <a:off x="2797" y="3777"/>
              <a:ext cx="200" cy="188"/>
            </a:xfrm>
            <a:prstGeom prst="rect">
              <a:avLst/>
            </a:prstGeom>
            <a:noFill/>
            <a:ln w="12700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42" name="Rectangle 63"/>
            <p:cNvSpPr>
              <a:spLocks noChangeArrowheads="1"/>
            </p:cNvSpPr>
            <p:nvPr/>
          </p:nvSpPr>
          <p:spPr bwMode="auto">
            <a:xfrm>
              <a:off x="2799" y="3856"/>
              <a:ext cx="17" cy="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43" name="Rectangle 64"/>
            <p:cNvSpPr>
              <a:spLocks noChangeArrowheads="1"/>
            </p:cNvSpPr>
            <p:nvPr/>
          </p:nvSpPr>
          <p:spPr bwMode="auto">
            <a:xfrm>
              <a:off x="2826" y="3856"/>
              <a:ext cx="17" cy="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44" name="Rectangle 65"/>
            <p:cNvSpPr>
              <a:spLocks noChangeArrowheads="1"/>
            </p:cNvSpPr>
            <p:nvPr/>
          </p:nvSpPr>
          <p:spPr bwMode="auto">
            <a:xfrm>
              <a:off x="2853" y="3856"/>
              <a:ext cx="17" cy="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45" name="Rectangle 66"/>
            <p:cNvSpPr>
              <a:spLocks noChangeArrowheads="1"/>
            </p:cNvSpPr>
            <p:nvPr/>
          </p:nvSpPr>
          <p:spPr bwMode="auto">
            <a:xfrm>
              <a:off x="2880" y="3856"/>
              <a:ext cx="17" cy="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46" name="Rectangle 67"/>
            <p:cNvSpPr>
              <a:spLocks noChangeArrowheads="1"/>
            </p:cNvSpPr>
            <p:nvPr/>
          </p:nvSpPr>
          <p:spPr bwMode="auto">
            <a:xfrm>
              <a:off x="2908" y="3856"/>
              <a:ext cx="16" cy="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47" name="Rectangle 68"/>
            <p:cNvSpPr>
              <a:spLocks noChangeArrowheads="1"/>
            </p:cNvSpPr>
            <p:nvPr/>
          </p:nvSpPr>
          <p:spPr bwMode="auto">
            <a:xfrm>
              <a:off x="2935" y="3856"/>
              <a:ext cx="17" cy="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48" name="Rectangle 69"/>
            <p:cNvSpPr>
              <a:spLocks noChangeArrowheads="1"/>
            </p:cNvSpPr>
            <p:nvPr/>
          </p:nvSpPr>
          <p:spPr bwMode="auto">
            <a:xfrm>
              <a:off x="2962" y="3856"/>
              <a:ext cx="17" cy="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49" name="Rectangle 70"/>
            <p:cNvSpPr>
              <a:spLocks noChangeArrowheads="1"/>
            </p:cNvSpPr>
            <p:nvPr/>
          </p:nvSpPr>
          <p:spPr bwMode="auto">
            <a:xfrm>
              <a:off x="2989" y="3856"/>
              <a:ext cx="6" cy="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50" name="Rectangle 71"/>
            <p:cNvSpPr>
              <a:spLocks noChangeArrowheads="1"/>
            </p:cNvSpPr>
            <p:nvPr/>
          </p:nvSpPr>
          <p:spPr bwMode="auto">
            <a:xfrm>
              <a:off x="2035" y="3145"/>
              <a:ext cx="35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1F1A17"/>
                  </a:solidFill>
                </a:rPr>
                <a:t>x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551" name="Rectangle 72"/>
            <p:cNvSpPr>
              <a:spLocks noChangeArrowheads="1"/>
            </p:cNvSpPr>
            <p:nvPr/>
          </p:nvSpPr>
          <p:spPr bwMode="auto">
            <a:xfrm>
              <a:off x="3144" y="2890"/>
              <a:ext cx="35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1F1A17"/>
                  </a:solidFill>
                </a:rPr>
                <a:t>z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552" name="Rectangle 73"/>
            <p:cNvSpPr>
              <a:spLocks noChangeArrowheads="1"/>
            </p:cNvSpPr>
            <p:nvPr/>
          </p:nvSpPr>
          <p:spPr bwMode="auto">
            <a:xfrm>
              <a:off x="2926" y="3541"/>
              <a:ext cx="35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1F1A17"/>
                  </a:solidFill>
                </a:rPr>
                <a:t>y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553" name="Line 74"/>
            <p:cNvSpPr>
              <a:spLocks noChangeShapeType="1"/>
            </p:cNvSpPr>
            <p:nvPr/>
          </p:nvSpPr>
          <p:spPr bwMode="auto">
            <a:xfrm>
              <a:off x="2536" y="1396"/>
              <a:ext cx="184" cy="1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54" name="Line 75"/>
            <p:cNvSpPr>
              <a:spLocks noChangeShapeType="1"/>
            </p:cNvSpPr>
            <p:nvPr/>
          </p:nvSpPr>
          <p:spPr bwMode="auto">
            <a:xfrm>
              <a:off x="2054" y="1396"/>
              <a:ext cx="187" cy="1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55" name="Freeform 76"/>
            <p:cNvSpPr>
              <a:spLocks/>
            </p:cNvSpPr>
            <p:nvPr/>
          </p:nvSpPr>
          <p:spPr bwMode="auto">
            <a:xfrm>
              <a:off x="1364" y="1147"/>
              <a:ext cx="268" cy="5"/>
            </a:xfrm>
            <a:custGeom>
              <a:avLst/>
              <a:gdLst>
                <a:gd name="T0" fmla="*/ 0 w 268"/>
                <a:gd name="T1" fmla="*/ 5 h 5"/>
                <a:gd name="T2" fmla="*/ 0 w 268"/>
                <a:gd name="T3" fmla="*/ 5 h 5"/>
                <a:gd name="T4" fmla="*/ 268 w 268"/>
                <a:gd name="T5" fmla="*/ 5 h 5"/>
                <a:gd name="T6" fmla="*/ 268 w 268"/>
                <a:gd name="T7" fmla="*/ 0 h 5"/>
                <a:gd name="T8" fmla="*/ 0 w 268"/>
                <a:gd name="T9" fmla="*/ 0 h 5"/>
                <a:gd name="T10" fmla="*/ 0 w 268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8"/>
                <a:gd name="T19" fmla="*/ 0 h 5"/>
                <a:gd name="T20" fmla="*/ 268 w 26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8" h="5">
                  <a:moveTo>
                    <a:pt x="0" y="5"/>
                  </a:moveTo>
                  <a:lnTo>
                    <a:pt x="0" y="5"/>
                  </a:lnTo>
                  <a:lnTo>
                    <a:pt x="268" y="5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56" name="Rectangle 77"/>
            <p:cNvSpPr>
              <a:spLocks noChangeArrowheads="1"/>
            </p:cNvSpPr>
            <p:nvPr/>
          </p:nvSpPr>
          <p:spPr bwMode="auto">
            <a:xfrm>
              <a:off x="1364" y="1147"/>
              <a:ext cx="103" cy="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57" name="Freeform 78"/>
            <p:cNvSpPr>
              <a:spLocks/>
            </p:cNvSpPr>
            <p:nvPr/>
          </p:nvSpPr>
          <p:spPr bwMode="auto">
            <a:xfrm>
              <a:off x="1438" y="1125"/>
              <a:ext cx="58" cy="48"/>
            </a:xfrm>
            <a:custGeom>
              <a:avLst/>
              <a:gdLst>
                <a:gd name="T0" fmla="*/ 58 w 58"/>
                <a:gd name="T1" fmla="*/ 23 h 48"/>
                <a:gd name="T2" fmla="*/ 0 w 58"/>
                <a:gd name="T3" fmla="*/ 0 h 48"/>
                <a:gd name="T4" fmla="*/ 0 w 58"/>
                <a:gd name="T5" fmla="*/ 0 h 48"/>
                <a:gd name="T6" fmla="*/ 2 w 58"/>
                <a:gd name="T7" fmla="*/ 0 h 48"/>
                <a:gd name="T8" fmla="*/ 2 w 58"/>
                <a:gd name="T9" fmla="*/ 2 h 48"/>
                <a:gd name="T10" fmla="*/ 2 w 58"/>
                <a:gd name="T11" fmla="*/ 4 h 48"/>
                <a:gd name="T12" fmla="*/ 4 w 58"/>
                <a:gd name="T13" fmla="*/ 6 h 48"/>
                <a:gd name="T14" fmla="*/ 4 w 58"/>
                <a:gd name="T15" fmla="*/ 8 h 48"/>
                <a:gd name="T16" fmla="*/ 4 w 58"/>
                <a:gd name="T17" fmla="*/ 8 h 48"/>
                <a:gd name="T18" fmla="*/ 4 w 58"/>
                <a:gd name="T19" fmla="*/ 10 h 48"/>
                <a:gd name="T20" fmla="*/ 4 w 58"/>
                <a:gd name="T21" fmla="*/ 12 h 48"/>
                <a:gd name="T22" fmla="*/ 6 w 58"/>
                <a:gd name="T23" fmla="*/ 14 h 48"/>
                <a:gd name="T24" fmla="*/ 6 w 58"/>
                <a:gd name="T25" fmla="*/ 16 h 48"/>
                <a:gd name="T26" fmla="*/ 6 w 58"/>
                <a:gd name="T27" fmla="*/ 16 h 48"/>
                <a:gd name="T28" fmla="*/ 6 w 58"/>
                <a:gd name="T29" fmla="*/ 18 h 48"/>
                <a:gd name="T30" fmla="*/ 6 w 58"/>
                <a:gd name="T31" fmla="*/ 20 h 48"/>
                <a:gd name="T32" fmla="*/ 6 w 58"/>
                <a:gd name="T33" fmla="*/ 22 h 48"/>
                <a:gd name="T34" fmla="*/ 6 w 58"/>
                <a:gd name="T35" fmla="*/ 23 h 48"/>
                <a:gd name="T36" fmla="*/ 6 w 58"/>
                <a:gd name="T37" fmla="*/ 23 h 48"/>
                <a:gd name="T38" fmla="*/ 6 w 58"/>
                <a:gd name="T39" fmla="*/ 25 h 48"/>
                <a:gd name="T40" fmla="*/ 6 w 58"/>
                <a:gd name="T41" fmla="*/ 27 h 48"/>
                <a:gd name="T42" fmla="*/ 6 w 58"/>
                <a:gd name="T43" fmla="*/ 29 h 48"/>
                <a:gd name="T44" fmla="*/ 6 w 58"/>
                <a:gd name="T45" fmla="*/ 29 h 48"/>
                <a:gd name="T46" fmla="*/ 6 w 58"/>
                <a:gd name="T47" fmla="*/ 31 h 48"/>
                <a:gd name="T48" fmla="*/ 6 w 58"/>
                <a:gd name="T49" fmla="*/ 33 h 48"/>
                <a:gd name="T50" fmla="*/ 6 w 58"/>
                <a:gd name="T51" fmla="*/ 35 h 48"/>
                <a:gd name="T52" fmla="*/ 4 w 58"/>
                <a:gd name="T53" fmla="*/ 37 h 48"/>
                <a:gd name="T54" fmla="*/ 4 w 58"/>
                <a:gd name="T55" fmla="*/ 37 h 48"/>
                <a:gd name="T56" fmla="*/ 4 w 58"/>
                <a:gd name="T57" fmla="*/ 39 h 48"/>
                <a:gd name="T58" fmla="*/ 4 w 58"/>
                <a:gd name="T59" fmla="*/ 41 h 48"/>
                <a:gd name="T60" fmla="*/ 4 w 58"/>
                <a:gd name="T61" fmla="*/ 43 h 48"/>
                <a:gd name="T62" fmla="*/ 2 w 58"/>
                <a:gd name="T63" fmla="*/ 45 h 48"/>
                <a:gd name="T64" fmla="*/ 2 w 58"/>
                <a:gd name="T65" fmla="*/ 45 h 48"/>
                <a:gd name="T66" fmla="*/ 2 w 58"/>
                <a:gd name="T67" fmla="*/ 46 h 48"/>
                <a:gd name="T68" fmla="*/ 0 w 58"/>
                <a:gd name="T69" fmla="*/ 48 h 48"/>
                <a:gd name="T70" fmla="*/ 58 w 58"/>
                <a:gd name="T71" fmla="*/ 23 h 48"/>
                <a:gd name="T72" fmla="*/ 58 w 58"/>
                <a:gd name="T73" fmla="*/ 23 h 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"/>
                <a:gd name="T112" fmla="*/ 0 h 48"/>
                <a:gd name="T113" fmla="*/ 58 w 58"/>
                <a:gd name="T114" fmla="*/ 48 h 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" h="48">
                  <a:moveTo>
                    <a:pt x="58" y="2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2" y="45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58" name="Rectangle 79"/>
            <p:cNvSpPr>
              <a:spLocks noChangeArrowheads="1"/>
            </p:cNvSpPr>
            <p:nvPr/>
          </p:nvSpPr>
          <p:spPr bwMode="auto">
            <a:xfrm>
              <a:off x="1390" y="1638"/>
              <a:ext cx="242" cy="6"/>
            </a:xfrm>
            <a:prstGeom prst="rect">
              <a:avLst/>
            </a:prstGeom>
            <a:solidFill>
              <a:srgbClr val="1F1A1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59" name="Freeform 80"/>
            <p:cNvSpPr>
              <a:spLocks/>
            </p:cNvSpPr>
            <p:nvPr/>
          </p:nvSpPr>
          <p:spPr bwMode="auto">
            <a:xfrm>
              <a:off x="1364" y="1617"/>
              <a:ext cx="55" cy="48"/>
            </a:xfrm>
            <a:custGeom>
              <a:avLst/>
              <a:gdLst>
                <a:gd name="T0" fmla="*/ 0 w 55"/>
                <a:gd name="T1" fmla="*/ 23 h 48"/>
                <a:gd name="T2" fmla="*/ 55 w 55"/>
                <a:gd name="T3" fmla="*/ 48 h 48"/>
                <a:gd name="T4" fmla="*/ 55 w 55"/>
                <a:gd name="T5" fmla="*/ 48 h 48"/>
                <a:gd name="T6" fmla="*/ 55 w 55"/>
                <a:gd name="T7" fmla="*/ 46 h 48"/>
                <a:gd name="T8" fmla="*/ 53 w 55"/>
                <a:gd name="T9" fmla="*/ 44 h 48"/>
                <a:gd name="T10" fmla="*/ 53 w 55"/>
                <a:gd name="T11" fmla="*/ 44 h 48"/>
                <a:gd name="T12" fmla="*/ 53 w 55"/>
                <a:gd name="T13" fmla="*/ 42 h 48"/>
                <a:gd name="T14" fmla="*/ 51 w 55"/>
                <a:gd name="T15" fmla="*/ 40 h 48"/>
                <a:gd name="T16" fmla="*/ 51 w 55"/>
                <a:gd name="T17" fmla="*/ 38 h 48"/>
                <a:gd name="T18" fmla="*/ 51 w 55"/>
                <a:gd name="T19" fmla="*/ 36 h 48"/>
                <a:gd name="T20" fmla="*/ 51 w 55"/>
                <a:gd name="T21" fmla="*/ 36 h 48"/>
                <a:gd name="T22" fmla="*/ 49 w 55"/>
                <a:gd name="T23" fmla="*/ 35 h 48"/>
                <a:gd name="T24" fmla="*/ 49 w 55"/>
                <a:gd name="T25" fmla="*/ 33 h 48"/>
                <a:gd name="T26" fmla="*/ 49 w 55"/>
                <a:gd name="T27" fmla="*/ 31 h 48"/>
                <a:gd name="T28" fmla="*/ 49 w 55"/>
                <a:gd name="T29" fmla="*/ 29 h 48"/>
                <a:gd name="T30" fmla="*/ 49 w 55"/>
                <a:gd name="T31" fmla="*/ 29 h 48"/>
                <a:gd name="T32" fmla="*/ 49 w 55"/>
                <a:gd name="T33" fmla="*/ 27 h 48"/>
                <a:gd name="T34" fmla="*/ 49 w 55"/>
                <a:gd name="T35" fmla="*/ 25 h 48"/>
                <a:gd name="T36" fmla="*/ 49 w 55"/>
                <a:gd name="T37" fmla="*/ 23 h 48"/>
                <a:gd name="T38" fmla="*/ 49 w 55"/>
                <a:gd name="T39" fmla="*/ 23 h 48"/>
                <a:gd name="T40" fmla="*/ 49 w 55"/>
                <a:gd name="T41" fmla="*/ 21 h 48"/>
                <a:gd name="T42" fmla="*/ 49 w 55"/>
                <a:gd name="T43" fmla="*/ 19 h 48"/>
                <a:gd name="T44" fmla="*/ 49 w 55"/>
                <a:gd name="T45" fmla="*/ 17 h 48"/>
                <a:gd name="T46" fmla="*/ 49 w 55"/>
                <a:gd name="T47" fmla="*/ 15 h 48"/>
                <a:gd name="T48" fmla="*/ 49 w 55"/>
                <a:gd name="T49" fmla="*/ 15 h 48"/>
                <a:gd name="T50" fmla="*/ 49 w 55"/>
                <a:gd name="T51" fmla="*/ 13 h 48"/>
                <a:gd name="T52" fmla="*/ 51 w 55"/>
                <a:gd name="T53" fmla="*/ 12 h 48"/>
                <a:gd name="T54" fmla="*/ 51 w 55"/>
                <a:gd name="T55" fmla="*/ 10 h 48"/>
                <a:gd name="T56" fmla="*/ 51 w 55"/>
                <a:gd name="T57" fmla="*/ 8 h 48"/>
                <a:gd name="T58" fmla="*/ 51 w 55"/>
                <a:gd name="T59" fmla="*/ 8 h 48"/>
                <a:gd name="T60" fmla="*/ 53 w 55"/>
                <a:gd name="T61" fmla="*/ 6 h 48"/>
                <a:gd name="T62" fmla="*/ 53 w 55"/>
                <a:gd name="T63" fmla="*/ 4 h 48"/>
                <a:gd name="T64" fmla="*/ 53 w 55"/>
                <a:gd name="T65" fmla="*/ 2 h 48"/>
                <a:gd name="T66" fmla="*/ 55 w 55"/>
                <a:gd name="T67" fmla="*/ 0 h 48"/>
                <a:gd name="T68" fmla="*/ 55 w 55"/>
                <a:gd name="T69" fmla="*/ 0 h 48"/>
                <a:gd name="T70" fmla="*/ 0 w 55"/>
                <a:gd name="T71" fmla="*/ 23 h 48"/>
                <a:gd name="T72" fmla="*/ 0 w 55"/>
                <a:gd name="T73" fmla="*/ 23 h 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5"/>
                <a:gd name="T112" fmla="*/ 0 h 48"/>
                <a:gd name="T113" fmla="*/ 55 w 55"/>
                <a:gd name="T114" fmla="*/ 48 h 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5" h="48">
                  <a:moveTo>
                    <a:pt x="0" y="23"/>
                  </a:moveTo>
                  <a:lnTo>
                    <a:pt x="55" y="48"/>
                  </a:lnTo>
                  <a:lnTo>
                    <a:pt x="55" y="46"/>
                  </a:lnTo>
                  <a:lnTo>
                    <a:pt x="53" y="44"/>
                  </a:lnTo>
                  <a:lnTo>
                    <a:pt x="53" y="42"/>
                  </a:lnTo>
                  <a:lnTo>
                    <a:pt x="51" y="40"/>
                  </a:lnTo>
                  <a:lnTo>
                    <a:pt x="51" y="38"/>
                  </a:lnTo>
                  <a:lnTo>
                    <a:pt x="51" y="36"/>
                  </a:lnTo>
                  <a:lnTo>
                    <a:pt x="49" y="35"/>
                  </a:lnTo>
                  <a:lnTo>
                    <a:pt x="49" y="33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49" y="27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49" y="17"/>
                  </a:lnTo>
                  <a:lnTo>
                    <a:pt x="49" y="15"/>
                  </a:lnTo>
                  <a:lnTo>
                    <a:pt x="49" y="13"/>
                  </a:lnTo>
                  <a:lnTo>
                    <a:pt x="51" y="12"/>
                  </a:lnTo>
                  <a:lnTo>
                    <a:pt x="51" y="10"/>
                  </a:lnTo>
                  <a:lnTo>
                    <a:pt x="51" y="8"/>
                  </a:lnTo>
                  <a:lnTo>
                    <a:pt x="53" y="6"/>
                  </a:lnTo>
                  <a:lnTo>
                    <a:pt x="53" y="4"/>
                  </a:lnTo>
                  <a:lnTo>
                    <a:pt x="53" y="2"/>
                  </a:lnTo>
                  <a:lnTo>
                    <a:pt x="5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60" name="Rectangle 81"/>
            <p:cNvSpPr>
              <a:spLocks noChangeArrowheads="1"/>
            </p:cNvSpPr>
            <p:nvPr/>
          </p:nvSpPr>
          <p:spPr bwMode="auto">
            <a:xfrm>
              <a:off x="1364" y="1029"/>
              <a:ext cx="66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1F1A17"/>
                  </a:solidFill>
                </a:rPr>
                <a:t>R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561" name="Rectangle 82"/>
            <p:cNvSpPr>
              <a:spLocks noChangeArrowheads="1"/>
            </p:cNvSpPr>
            <p:nvPr/>
          </p:nvSpPr>
          <p:spPr bwMode="auto">
            <a:xfrm>
              <a:off x="1364" y="1511"/>
              <a:ext cx="66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1F1A17"/>
                  </a:solidFill>
                </a:rPr>
                <a:t>D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562" name="Rectangle 83"/>
            <p:cNvSpPr>
              <a:spLocks noChangeArrowheads="1"/>
            </p:cNvSpPr>
            <p:nvPr/>
          </p:nvSpPr>
          <p:spPr bwMode="auto">
            <a:xfrm>
              <a:off x="3027" y="2026"/>
              <a:ext cx="6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1F1A17"/>
                  </a:solidFill>
                </a:rPr>
                <a:t>A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563" name="Freeform 84"/>
            <p:cNvSpPr>
              <a:spLocks noEditPoints="1"/>
            </p:cNvSpPr>
            <p:nvPr/>
          </p:nvSpPr>
          <p:spPr bwMode="auto">
            <a:xfrm>
              <a:off x="2221" y="1358"/>
              <a:ext cx="313" cy="103"/>
            </a:xfrm>
            <a:custGeom>
              <a:avLst/>
              <a:gdLst>
                <a:gd name="T0" fmla="*/ 110 w 313"/>
                <a:gd name="T1" fmla="*/ 84 h 103"/>
                <a:gd name="T2" fmla="*/ 114 w 313"/>
                <a:gd name="T3" fmla="*/ 55 h 103"/>
                <a:gd name="T4" fmla="*/ 104 w 313"/>
                <a:gd name="T5" fmla="*/ 23 h 103"/>
                <a:gd name="T6" fmla="*/ 91 w 313"/>
                <a:gd name="T7" fmla="*/ 54 h 103"/>
                <a:gd name="T8" fmla="*/ 94 w 313"/>
                <a:gd name="T9" fmla="*/ 84 h 103"/>
                <a:gd name="T10" fmla="*/ 158 w 313"/>
                <a:gd name="T11" fmla="*/ 90 h 103"/>
                <a:gd name="T12" fmla="*/ 167 w 313"/>
                <a:gd name="T13" fmla="*/ 73 h 103"/>
                <a:gd name="T14" fmla="*/ 167 w 313"/>
                <a:gd name="T15" fmla="*/ 40 h 103"/>
                <a:gd name="T16" fmla="*/ 152 w 313"/>
                <a:gd name="T17" fmla="*/ 32 h 103"/>
                <a:gd name="T18" fmla="*/ 146 w 313"/>
                <a:gd name="T19" fmla="*/ 65 h 103"/>
                <a:gd name="T20" fmla="*/ 154 w 313"/>
                <a:gd name="T21" fmla="*/ 88 h 103"/>
                <a:gd name="T22" fmla="*/ 217 w 313"/>
                <a:gd name="T23" fmla="*/ 88 h 103"/>
                <a:gd name="T24" fmla="*/ 223 w 313"/>
                <a:gd name="T25" fmla="*/ 63 h 103"/>
                <a:gd name="T26" fmla="*/ 217 w 313"/>
                <a:gd name="T27" fmla="*/ 30 h 103"/>
                <a:gd name="T28" fmla="*/ 204 w 313"/>
                <a:gd name="T29" fmla="*/ 42 h 103"/>
                <a:gd name="T30" fmla="*/ 202 w 313"/>
                <a:gd name="T31" fmla="*/ 75 h 103"/>
                <a:gd name="T32" fmla="*/ 211 w 313"/>
                <a:gd name="T33" fmla="*/ 92 h 103"/>
                <a:gd name="T34" fmla="*/ 313 w 313"/>
                <a:gd name="T35" fmla="*/ 42 h 103"/>
                <a:gd name="T36" fmla="*/ 259 w 313"/>
                <a:gd name="T37" fmla="*/ 23 h 103"/>
                <a:gd name="T38" fmla="*/ 240 w 313"/>
                <a:gd name="T39" fmla="*/ 11 h 103"/>
                <a:gd name="T40" fmla="*/ 219 w 313"/>
                <a:gd name="T41" fmla="*/ 15 h 103"/>
                <a:gd name="T42" fmla="*/ 229 w 313"/>
                <a:gd name="T43" fmla="*/ 29 h 103"/>
                <a:gd name="T44" fmla="*/ 234 w 313"/>
                <a:gd name="T45" fmla="*/ 63 h 103"/>
                <a:gd name="T46" fmla="*/ 225 w 313"/>
                <a:gd name="T47" fmla="*/ 96 h 103"/>
                <a:gd name="T48" fmla="*/ 211 w 313"/>
                <a:gd name="T49" fmla="*/ 103 h 103"/>
                <a:gd name="T50" fmla="*/ 200 w 313"/>
                <a:gd name="T51" fmla="*/ 96 h 103"/>
                <a:gd name="T52" fmla="*/ 190 w 313"/>
                <a:gd name="T53" fmla="*/ 65 h 103"/>
                <a:gd name="T54" fmla="*/ 198 w 313"/>
                <a:gd name="T55" fmla="*/ 27 h 103"/>
                <a:gd name="T56" fmla="*/ 192 w 313"/>
                <a:gd name="T57" fmla="*/ 11 h 103"/>
                <a:gd name="T58" fmla="*/ 173 w 313"/>
                <a:gd name="T59" fmla="*/ 13 h 103"/>
                <a:gd name="T60" fmla="*/ 173 w 313"/>
                <a:gd name="T61" fmla="*/ 29 h 103"/>
                <a:gd name="T62" fmla="*/ 181 w 313"/>
                <a:gd name="T63" fmla="*/ 55 h 103"/>
                <a:gd name="T64" fmla="*/ 171 w 313"/>
                <a:gd name="T65" fmla="*/ 94 h 103"/>
                <a:gd name="T66" fmla="*/ 162 w 313"/>
                <a:gd name="T67" fmla="*/ 102 h 103"/>
                <a:gd name="T68" fmla="*/ 150 w 313"/>
                <a:gd name="T69" fmla="*/ 100 h 103"/>
                <a:gd name="T70" fmla="*/ 139 w 313"/>
                <a:gd name="T71" fmla="*/ 82 h 103"/>
                <a:gd name="T72" fmla="*/ 139 w 313"/>
                <a:gd name="T73" fmla="*/ 40 h 103"/>
                <a:gd name="T74" fmla="*/ 144 w 313"/>
                <a:gd name="T75" fmla="*/ 13 h 103"/>
                <a:gd name="T76" fmla="*/ 131 w 313"/>
                <a:gd name="T77" fmla="*/ 9 h 103"/>
                <a:gd name="T78" fmla="*/ 119 w 313"/>
                <a:gd name="T79" fmla="*/ 27 h 103"/>
                <a:gd name="T80" fmla="*/ 123 w 313"/>
                <a:gd name="T81" fmla="*/ 67 h 103"/>
                <a:gd name="T82" fmla="*/ 114 w 313"/>
                <a:gd name="T83" fmla="*/ 96 h 103"/>
                <a:gd name="T84" fmla="*/ 102 w 313"/>
                <a:gd name="T85" fmla="*/ 103 h 103"/>
                <a:gd name="T86" fmla="*/ 91 w 313"/>
                <a:gd name="T87" fmla="*/ 96 h 103"/>
                <a:gd name="T88" fmla="*/ 81 w 313"/>
                <a:gd name="T89" fmla="*/ 67 h 103"/>
                <a:gd name="T90" fmla="*/ 85 w 313"/>
                <a:gd name="T91" fmla="*/ 32 h 103"/>
                <a:gd name="T92" fmla="*/ 98 w 313"/>
                <a:gd name="T93" fmla="*/ 17 h 103"/>
                <a:gd name="T94" fmla="*/ 73 w 313"/>
                <a:gd name="T95" fmla="*/ 11 h 103"/>
                <a:gd name="T96" fmla="*/ 56 w 313"/>
                <a:gd name="T97" fmla="*/ 23 h 103"/>
                <a:gd name="T98" fmla="*/ 0 w 313"/>
                <a:gd name="T99" fmla="*/ 42 h 103"/>
                <a:gd name="T100" fmla="*/ 44 w 313"/>
                <a:gd name="T101" fmla="*/ 23 h 103"/>
                <a:gd name="T102" fmla="*/ 64 w 313"/>
                <a:gd name="T103" fmla="*/ 4 h 103"/>
                <a:gd name="T104" fmla="*/ 94 w 313"/>
                <a:gd name="T105" fmla="*/ 6 h 103"/>
                <a:gd name="T106" fmla="*/ 119 w 313"/>
                <a:gd name="T107" fmla="*/ 2 h 103"/>
                <a:gd name="T108" fmla="*/ 140 w 313"/>
                <a:gd name="T109" fmla="*/ 0 h 103"/>
                <a:gd name="T110" fmla="*/ 158 w 313"/>
                <a:gd name="T111" fmla="*/ 9 h 103"/>
                <a:gd name="T112" fmla="*/ 179 w 313"/>
                <a:gd name="T113" fmla="*/ 0 h 103"/>
                <a:gd name="T114" fmla="*/ 198 w 313"/>
                <a:gd name="T115" fmla="*/ 4 h 103"/>
                <a:gd name="T116" fmla="*/ 219 w 313"/>
                <a:gd name="T117" fmla="*/ 6 h 103"/>
                <a:gd name="T118" fmla="*/ 248 w 313"/>
                <a:gd name="T119" fmla="*/ 4 h 103"/>
                <a:gd name="T120" fmla="*/ 269 w 313"/>
                <a:gd name="T121" fmla="*/ 23 h 1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3"/>
                <a:gd name="T184" fmla="*/ 0 h 103"/>
                <a:gd name="T185" fmla="*/ 313 w 313"/>
                <a:gd name="T186" fmla="*/ 103 h 1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3" h="103">
                  <a:moveTo>
                    <a:pt x="102" y="92"/>
                  </a:moveTo>
                  <a:lnTo>
                    <a:pt x="106" y="90"/>
                  </a:lnTo>
                  <a:lnTo>
                    <a:pt x="110" y="84"/>
                  </a:lnTo>
                  <a:lnTo>
                    <a:pt x="114" y="77"/>
                  </a:lnTo>
                  <a:lnTo>
                    <a:pt x="114" y="67"/>
                  </a:lnTo>
                  <a:lnTo>
                    <a:pt x="114" y="55"/>
                  </a:lnTo>
                  <a:lnTo>
                    <a:pt x="114" y="44"/>
                  </a:lnTo>
                  <a:lnTo>
                    <a:pt x="110" y="32"/>
                  </a:lnTo>
                  <a:lnTo>
                    <a:pt x="104" y="23"/>
                  </a:lnTo>
                  <a:lnTo>
                    <a:pt x="96" y="32"/>
                  </a:lnTo>
                  <a:lnTo>
                    <a:pt x="92" y="42"/>
                  </a:lnTo>
                  <a:lnTo>
                    <a:pt x="91" y="54"/>
                  </a:lnTo>
                  <a:lnTo>
                    <a:pt x="91" y="65"/>
                  </a:lnTo>
                  <a:lnTo>
                    <a:pt x="92" y="75"/>
                  </a:lnTo>
                  <a:lnTo>
                    <a:pt x="94" y="84"/>
                  </a:lnTo>
                  <a:lnTo>
                    <a:pt x="98" y="90"/>
                  </a:lnTo>
                  <a:lnTo>
                    <a:pt x="102" y="92"/>
                  </a:lnTo>
                  <a:close/>
                  <a:moveTo>
                    <a:pt x="158" y="90"/>
                  </a:moveTo>
                  <a:lnTo>
                    <a:pt x="162" y="88"/>
                  </a:lnTo>
                  <a:lnTo>
                    <a:pt x="165" y="82"/>
                  </a:lnTo>
                  <a:lnTo>
                    <a:pt x="167" y="73"/>
                  </a:lnTo>
                  <a:lnTo>
                    <a:pt x="169" y="63"/>
                  </a:lnTo>
                  <a:lnTo>
                    <a:pt x="169" y="52"/>
                  </a:lnTo>
                  <a:lnTo>
                    <a:pt x="167" y="40"/>
                  </a:lnTo>
                  <a:lnTo>
                    <a:pt x="163" y="30"/>
                  </a:lnTo>
                  <a:lnTo>
                    <a:pt x="158" y="23"/>
                  </a:lnTo>
                  <a:lnTo>
                    <a:pt x="152" y="32"/>
                  </a:lnTo>
                  <a:lnTo>
                    <a:pt x="148" y="42"/>
                  </a:lnTo>
                  <a:lnTo>
                    <a:pt x="146" y="54"/>
                  </a:lnTo>
                  <a:lnTo>
                    <a:pt x="146" y="65"/>
                  </a:lnTo>
                  <a:lnTo>
                    <a:pt x="148" y="75"/>
                  </a:lnTo>
                  <a:lnTo>
                    <a:pt x="150" y="82"/>
                  </a:lnTo>
                  <a:lnTo>
                    <a:pt x="154" y="88"/>
                  </a:lnTo>
                  <a:lnTo>
                    <a:pt x="158" y="90"/>
                  </a:lnTo>
                  <a:close/>
                  <a:moveTo>
                    <a:pt x="211" y="92"/>
                  </a:moveTo>
                  <a:lnTo>
                    <a:pt x="217" y="88"/>
                  </a:lnTo>
                  <a:lnTo>
                    <a:pt x="221" y="82"/>
                  </a:lnTo>
                  <a:lnTo>
                    <a:pt x="223" y="75"/>
                  </a:lnTo>
                  <a:lnTo>
                    <a:pt x="223" y="63"/>
                  </a:lnTo>
                  <a:lnTo>
                    <a:pt x="223" y="52"/>
                  </a:lnTo>
                  <a:lnTo>
                    <a:pt x="221" y="40"/>
                  </a:lnTo>
                  <a:lnTo>
                    <a:pt x="217" y="30"/>
                  </a:lnTo>
                  <a:lnTo>
                    <a:pt x="211" y="23"/>
                  </a:lnTo>
                  <a:lnTo>
                    <a:pt x="208" y="30"/>
                  </a:lnTo>
                  <a:lnTo>
                    <a:pt x="204" y="42"/>
                  </a:lnTo>
                  <a:lnTo>
                    <a:pt x="202" y="54"/>
                  </a:lnTo>
                  <a:lnTo>
                    <a:pt x="202" y="63"/>
                  </a:lnTo>
                  <a:lnTo>
                    <a:pt x="202" y="75"/>
                  </a:lnTo>
                  <a:lnTo>
                    <a:pt x="204" y="82"/>
                  </a:lnTo>
                  <a:lnTo>
                    <a:pt x="208" y="90"/>
                  </a:lnTo>
                  <a:lnTo>
                    <a:pt x="211" y="92"/>
                  </a:lnTo>
                  <a:close/>
                  <a:moveTo>
                    <a:pt x="271" y="34"/>
                  </a:moveTo>
                  <a:lnTo>
                    <a:pt x="313" y="34"/>
                  </a:lnTo>
                  <a:lnTo>
                    <a:pt x="313" y="42"/>
                  </a:lnTo>
                  <a:lnTo>
                    <a:pt x="263" y="42"/>
                  </a:lnTo>
                  <a:lnTo>
                    <a:pt x="263" y="32"/>
                  </a:lnTo>
                  <a:lnTo>
                    <a:pt x="259" y="23"/>
                  </a:lnTo>
                  <a:lnTo>
                    <a:pt x="254" y="17"/>
                  </a:lnTo>
                  <a:lnTo>
                    <a:pt x="248" y="13"/>
                  </a:lnTo>
                  <a:lnTo>
                    <a:pt x="240" y="11"/>
                  </a:lnTo>
                  <a:lnTo>
                    <a:pt x="233" y="11"/>
                  </a:lnTo>
                  <a:lnTo>
                    <a:pt x="225" y="13"/>
                  </a:lnTo>
                  <a:lnTo>
                    <a:pt x="219" y="15"/>
                  </a:lnTo>
                  <a:lnTo>
                    <a:pt x="223" y="19"/>
                  </a:lnTo>
                  <a:lnTo>
                    <a:pt x="227" y="23"/>
                  </a:lnTo>
                  <a:lnTo>
                    <a:pt x="229" y="29"/>
                  </a:lnTo>
                  <a:lnTo>
                    <a:pt x="231" y="34"/>
                  </a:lnTo>
                  <a:lnTo>
                    <a:pt x="234" y="50"/>
                  </a:lnTo>
                  <a:lnTo>
                    <a:pt x="234" y="63"/>
                  </a:lnTo>
                  <a:lnTo>
                    <a:pt x="233" y="78"/>
                  </a:lnTo>
                  <a:lnTo>
                    <a:pt x="229" y="92"/>
                  </a:lnTo>
                  <a:lnTo>
                    <a:pt x="225" y="96"/>
                  </a:lnTo>
                  <a:lnTo>
                    <a:pt x="221" y="100"/>
                  </a:lnTo>
                  <a:lnTo>
                    <a:pt x="217" y="102"/>
                  </a:lnTo>
                  <a:lnTo>
                    <a:pt x="211" y="103"/>
                  </a:lnTo>
                  <a:lnTo>
                    <a:pt x="208" y="102"/>
                  </a:lnTo>
                  <a:lnTo>
                    <a:pt x="204" y="100"/>
                  </a:lnTo>
                  <a:lnTo>
                    <a:pt x="200" y="96"/>
                  </a:lnTo>
                  <a:lnTo>
                    <a:pt x="196" y="92"/>
                  </a:lnTo>
                  <a:lnTo>
                    <a:pt x="192" y="80"/>
                  </a:lnTo>
                  <a:lnTo>
                    <a:pt x="190" y="65"/>
                  </a:lnTo>
                  <a:lnTo>
                    <a:pt x="192" y="52"/>
                  </a:lnTo>
                  <a:lnTo>
                    <a:pt x="194" y="38"/>
                  </a:lnTo>
                  <a:lnTo>
                    <a:pt x="198" y="27"/>
                  </a:lnTo>
                  <a:lnTo>
                    <a:pt x="204" y="17"/>
                  </a:lnTo>
                  <a:lnTo>
                    <a:pt x="198" y="13"/>
                  </a:lnTo>
                  <a:lnTo>
                    <a:pt x="192" y="11"/>
                  </a:lnTo>
                  <a:lnTo>
                    <a:pt x="186" y="11"/>
                  </a:lnTo>
                  <a:lnTo>
                    <a:pt x="183" y="11"/>
                  </a:lnTo>
                  <a:lnTo>
                    <a:pt x="173" y="13"/>
                  </a:lnTo>
                  <a:lnTo>
                    <a:pt x="163" y="17"/>
                  </a:lnTo>
                  <a:lnTo>
                    <a:pt x="169" y="23"/>
                  </a:lnTo>
                  <a:lnTo>
                    <a:pt x="173" y="29"/>
                  </a:lnTo>
                  <a:lnTo>
                    <a:pt x="177" y="36"/>
                  </a:lnTo>
                  <a:lnTo>
                    <a:pt x="179" y="42"/>
                  </a:lnTo>
                  <a:lnTo>
                    <a:pt x="181" y="55"/>
                  </a:lnTo>
                  <a:lnTo>
                    <a:pt x="179" y="71"/>
                  </a:lnTo>
                  <a:lnTo>
                    <a:pt x="177" y="82"/>
                  </a:lnTo>
                  <a:lnTo>
                    <a:pt x="171" y="94"/>
                  </a:lnTo>
                  <a:lnTo>
                    <a:pt x="167" y="98"/>
                  </a:lnTo>
                  <a:lnTo>
                    <a:pt x="165" y="100"/>
                  </a:lnTo>
                  <a:lnTo>
                    <a:pt x="162" y="102"/>
                  </a:lnTo>
                  <a:lnTo>
                    <a:pt x="158" y="103"/>
                  </a:lnTo>
                  <a:lnTo>
                    <a:pt x="154" y="102"/>
                  </a:lnTo>
                  <a:lnTo>
                    <a:pt x="150" y="100"/>
                  </a:lnTo>
                  <a:lnTo>
                    <a:pt x="146" y="98"/>
                  </a:lnTo>
                  <a:lnTo>
                    <a:pt x="144" y="92"/>
                  </a:lnTo>
                  <a:lnTo>
                    <a:pt x="139" y="82"/>
                  </a:lnTo>
                  <a:lnTo>
                    <a:pt x="137" y="69"/>
                  </a:lnTo>
                  <a:lnTo>
                    <a:pt x="137" y="54"/>
                  </a:lnTo>
                  <a:lnTo>
                    <a:pt x="139" y="40"/>
                  </a:lnTo>
                  <a:lnTo>
                    <a:pt x="142" y="27"/>
                  </a:lnTo>
                  <a:lnTo>
                    <a:pt x="148" y="17"/>
                  </a:lnTo>
                  <a:lnTo>
                    <a:pt x="144" y="13"/>
                  </a:lnTo>
                  <a:lnTo>
                    <a:pt x="140" y="11"/>
                  </a:lnTo>
                  <a:lnTo>
                    <a:pt x="137" y="9"/>
                  </a:lnTo>
                  <a:lnTo>
                    <a:pt x="131" y="9"/>
                  </a:lnTo>
                  <a:lnTo>
                    <a:pt x="121" y="11"/>
                  </a:lnTo>
                  <a:lnTo>
                    <a:pt x="112" y="17"/>
                  </a:lnTo>
                  <a:lnTo>
                    <a:pt x="119" y="27"/>
                  </a:lnTo>
                  <a:lnTo>
                    <a:pt x="123" y="40"/>
                  </a:lnTo>
                  <a:lnTo>
                    <a:pt x="123" y="54"/>
                  </a:lnTo>
                  <a:lnTo>
                    <a:pt x="123" y="67"/>
                  </a:lnTo>
                  <a:lnTo>
                    <a:pt x="121" y="80"/>
                  </a:lnTo>
                  <a:lnTo>
                    <a:pt x="117" y="92"/>
                  </a:lnTo>
                  <a:lnTo>
                    <a:pt x="114" y="96"/>
                  </a:lnTo>
                  <a:lnTo>
                    <a:pt x="112" y="100"/>
                  </a:lnTo>
                  <a:lnTo>
                    <a:pt x="108" y="102"/>
                  </a:lnTo>
                  <a:lnTo>
                    <a:pt x="102" y="103"/>
                  </a:lnTo>
                  <a:lnTo>
                    <a:pt x="98" y="102"/>
                  </a:lnTo>
                  <a:lnTo>
                    <a:pt x="94" y="100"/>
                  </a:lnTo>
                  <a:lnTo>
                    <a:pt x="91" y="96"/>
                  </a:lnTo>
                  <a:lnTo>
                    <a:pt x="89" y="92"/>
                  </a:lnTo>
                  <a:lnTo>
                    <a:pt x="83" y="80"/>
                  </a:lnTo>
                  <a:lnTo>
                    <a:pt x="81" y="67"/>
                  </a:lnTo>
                  <a:lnTo>
                    <a:pt x="81" y="54"/>
                  </a:lnTo>
                  <a:lnTo>
                    <a:pt x="83" y="38"/>
                  </a:lnTo>
                  <a:lnTo>
                    <a:pt x="85" y="32"/>
                  </a:lnTo>
                  <a:lnTo>
                    <a:pt x="89" y="27"/>
                  </a:lnTo>
                  <a:lnTo>
                    <a:pt x="92" y="21"/>
                  </a:lnTo>
                  <a:lnTo>
                    <a:pt x="98" y="17"/>
                  </a:lnTo>
                  <a:lnTo>
                    <a:pt x="89" y="13"/>
                  </a:lnTo>
                  <a:lnTo>
                    <a:pt x="81" y="11"/>
                  </a:lnTo>
                  <a:lnTo>
                    <a:pt x="73" y="11"/>
                  </a:lnTo>
                  <a:lnTo>
                    <a:pt x="66" y="13"/>
                  </a:lnTo>
                  <a:lnTo>
                    <a:pt x="60" y="17"/>
                  </a:lnTo>
                  <a:lnTo>
                    <a:pt x="56" y="23"/>
                  </a:lnTo>
                  <a:lnTo>
                    <a:pt x="52" y="30"/>
                  </a:lnTo>
                  <a:lnTo>
                    <a:pt x="5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43" y="34"/>
                  </a:lnTo>
                  <a:lnTo>
                    <a:pt x="44" y="23"/>
                  </a:lnTo>
                  <a:lnTo>
                    <a:pt x="50" y="13"/>
                  </a:lnTo>
                  <a:lnTo>
                    <a:pt x="56" y="7"/>
                  </a:lnTo>
                  <a:lnTo>
                    <a:pt x="64" y="4"/>
                  </a:lnTo>
                  <a:lnTo>
                    <a:pt x="73" y="2"/>
                  </a:lnTo>
                  <a:lnTo>
                    <a:pt x="83" y="2"/>
                  </a:lnTo>
                  <a:lnTo>
                    <a:pt x="94" y="6"/>
                  </a:lnTo>
                  <a:lnTo>
                    <a:pt x="104" y="9"/>
                  </a:lnTo>
                  <a:lnTo>
                    <a:pt x="112" y="6"/>
                  </a:lnTo>
                  <a:lnTo>
                    <a:pt x="119" y="2"/>
                  </a:lnTo>
                  <a:lnTo>
                    <a:pt x="127" y="0"/>
                  </a:lnTo>
                  <a:lnTo>
                    <a:pt x="133" y="0"/>
                  </a:lnTo>
                  <a:lnTo>
                    <a:pt x="140" y="0"/>
                  </a:lnTo>
                  <a:lnTo>
                    <a:pt x="146" y="2"/>
                  </a:lnTo>
                  <a:lnTo>
                    <a:pt x="152" y="6"/>
                  </a:lnTo>
                  <a:lnTo>
                    <a:pt x="158" y="9"/>
                  </a:lnTo>
                  <a:lnTo>
                    <a:pt x="163" y="6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5" y="0"/>
                  </a:lnTo>
                  <a:lnTo>
                    <a:pt x="192" y="2"/>
                  </a:lnTo>
                  <a:lnTo>
                    <a:pt x="198" y="4"/>
                  </a:lnTo>
                  <a:lnTo>
                    <a:pt x="204" y="6"/>
                  </a:lnTo>
                  <a:lnTo>
                    <a:pt x="210" y="9"/>
                  </a:lnTo>
                  <a:lnTo>
                    <a:pt x="219" y="6"/>
                  </a:lnTo>
                  <a:lnTo>
                    <a:pt x="229" y="2"/>
                  </a:lnTo>
                  <a:lnTo>
                    <a:pt x="238" y="2"/>
                  </a:lnTo>
                  <a:lnTo>
                    <a:pt x="248" y="4"/>
                  </a:lnTo>
                  <a:lnTo>
                    <a:pt x="257" y="7"/>
                  </a:lnTo>
                  <a:lnTo>
                    <a:pt x="265" y="13"/>
                  </a:lnTo>
                  <a:lnTo>
                    <a:pt x="269" y="23"/>
                  </a:lnTo>
                  <a:lnTo>
                    <a:pt x="271" y="3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64" name="Rectangle 85"/>
            <p:cNvSpPr>
              <a:spLocks noChangeArrowheads="1"/>
            </p:cNvSpPr>
            <p:nvPr/>
          </p:nvSpPr>
          <p:spPr bwMode="auto">
            <a:xfrm>
              <a:off x="3684" y="1033"/>
              <a:ext cx="687" cy="6"/>
            </a:xfrm>
            <a:prstGeom prst="rect">
              <a:avLst/>
            </a:prstGeom>
            <a:solidFill>
              <a:srgbClr val="1F1A1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65" name="Freeform 86"/>
            <p:cNvSpPr>
              <a:spLocks/>
            </p:cNvSpPr>
            <p:nvPr/>
          </p:nvSpPr>
          <p:spPr bwMode="auto">
            <a:xfrm>
              <a:off x="4342" y="1020"/>
              <a:ext cx="55" cy="48"/>
            </a:xfrm>
            <a:custGeom>
              <a:avLst/>
              <a:gdLst>
                <a:gd name="T0" fmla="*/ 55 w 55"/>
                <a:gd name="T1" fmla="*/ 25 h 48"/>
                <a:gd name="T2" fmla="*/ 0 w 55"/>
                <a:gd name="T3" fmla="*/ 0 h 48"/>
                <a:gd name="T4" fmla="*/ 0 w 55"/>
                <a:gd name="T5" fmla="*/ 0 h 48"/>
                <a:gd name="T6" fmla="*/ 0 w 55"/>
                <a:gd name="T7" fmla="*/ 2 h 48"/>
                <a:gd name="T8" fmla="*/ 2 w 55"/>
                <a:gd name="T9" fmla="*/ 4 h 48"/>
                <a:gd name="T10" fmla="*/ 2 w 55"/>
                <a:gd name="T11" fmla="*/ 6 h 48"/>
                <a:gd name="T12" fmla="*/ 2 w 55"/>
                <a:gd name="T13" fmla="*/ 6 h 48"/>
                <a:gd name="T14" fmla="*/ 4 w 55"/>
                <a:gd name="T15" fmla="*/ 7 h 48"/>
                <a:gd name="T16" fmla="*/ 4 w 55"/>
                <a:gd name="T17" fmla="*/ 9 h 48"/>
                <a:gd name="T18" fmla="*/ 4 w 55"/>
                <a:gd name="T19" fmla="*/ 11 h 48"/>
                <a:gd name="T20" fmla="*/ 4 w 55"/>
                <a:gd name="T21" fmla="*/ 11 h 48"/>
                <a:gd name="T22" fmla="*/ 6 w 55"/>
                <a:gd name="T23" fmla="*/ 13 h 48"/>
                <a:gd name="T24" fmla="*/ 6 w 55"/>
                <a:gd name="T25" fmla="*/ 15 h 48"/>
                <a:gd name="T26" fmla="*/ 6 w 55"/>
                <a:gd name="T27" fmla="*/ 17 h 48"/>
                <a:gd name="T28" fmla="*/ 6 w 55"/>
                <a:gd name="T29" fmla="*/ 19 h 48"/>
                <a:gd name="T30" fmla="*/ 6 w 55"/>
                <a:gd name="T31" fmla="*/ 19 h 48"/>
                <a:gd name="T32" fmla="*/ 6 w 55"/>
                <a:gd name="T33" fmla="*/ 21 h 48"/>
                <a:gd name="T34" fmla="*/ 6 w 55"/>
                <a:gd name="T35" fmla="*/ 23 h 48"/>
                <a:gd name="T36" fmla="*/ 6 w 55"/>
                <a:gd name="T37" fmla="*/ 25 h 48"/>
                <a:gd name="T38" fmla="*/ 6 w 55"/>
                <a:gd name="T39" fmla="*/ 27 h 48"/>
                <a:gd name="T40" fmla="*/ 6 w 55"/>
                <a:gd name="T41" fmla="*/ 27 h 48"/>
                <a:gd name="T42" fmla="*/ 6 w 55"/>
                <a:gd name="T43" fmla="*/ 29 h 48"/>
                <a:gd name="T44" fmla="*/ 6 w 55"/>
                <a:gd name="T45" fmla="*/ 30 h 48"/>
                <a:gd name="T46" fmla="*/ 6 w 55"/>
                <a:gd name="T47" fmla="*/ 32 h 48"/>
                <a:gd name="T48" fmla="*/ 6 w 55"/>
                <a:gd name="T49" fmla="*/ 32 h 48"/>
                <a:gd name="T50" fmla="*/ 6 w 55"/>
                <a:gd name="T51" fmla="*/ 34 h 48"/>
                <a:gd name="T52" fmla="*/ 4 w 55"/>
                <a:gd name="T53" fmla="*/ 36 h 48"/>
                <a:gd name="T54" fmla="*/ 4 w 55"/>
                <a:gd name="T55" fmla="*/ 38 h 48"/>
                <a:gd name="T56" fmla="*/ 4 w 55"/>
                <a:gd name="T57" fmla="*/ 40 h 48"/>
                <a:gd name="T58" fmla="*/ 4 w 55"/>
                <a:gd name="T59" fmla="*/ 40 h 48"/>
                <a:gd name="T60" fmla="*/ 2 w 55"/>
                <a:gd name="T61" fmla="*/ 42 h 48"/>
                <a:gd name="T62" fmla="*/ 2 w 55"/>
                <a:gd name="T63" fmla="*/ 44 h 48"/>
                <a:gd name="T64" fmla="*/ 2 w 55"/>
                <a:gd name="T65" fmla="*/ 46 h 48"/>
                <a:gd name="T66" fmla="*/ 0 w 55"/>
                <a:gd name="T67" fmla="*/ 48 h 48"/>
                <a:gd name="T68" fmla="*/ 0 w 55"/>
                <a:gd name="T69" fmla="*/ 48 h 48"/>
                <a:gd name="T70" fmla="*/ 55 w 55"/>
                <a:gd name="T71" fmla="*/ 25 h 48"/>
                <a:gd name="T72" fmla="*/ 55 w 55"/>
                <a:gd name="T73" fmla="*/ 25 h 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5"/>
                <a:gd name="T112" fmla="*/ 0 h 48"/>
                <a:gd name="T113" fmla="*/ 55 w 55"/>
                <a:gd name="T114" fmla="*/ 48 h 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5" h="48">
                  <a:moveTo>
                    <a:pt x="55" y="2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55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66" name="Rectangle 87"/>
            <p:cNvSpPr>
              <a:spLocks noChangeArrowheads="1"/>
            </p:cNvSpPr>
            <p:nvPr/>
          </p:nvSpPr>
          <p:spPr bwMode="auto">
            <a:xfrm>
              <a:off x="3505" y="891"/>
              <a:ext cx="6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1F1A17"/>
                  </a:solidFill>
                </a:rPr>
                <a:t>B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567" name="Rectangle 88"/>
            <p:cNvSpPr>
              <a:spLocks noChangeArrowheads="1"/>
            </p:cNvSpPr>
            <p:nvPr/>
          </p:nvSpPr>
          <p:spPr bwMode="auto">
            <a:xfrm>
              <a:off x="2350" y="1228"/>
              <a:ext cx="5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1F1A17"/>
                  </a:solidFill>
                </a:rPr>
                <a:t>L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568" name="Rectangle 89"/>
            <p:cNvSpPr>
              <a:spLocks noChangeArrowheads="1"/>
            </p:cNvSpPr>
            <p:nvPr/>
          </p:nvSpPr>
          <p:spPr bwMode="auto">
            <a:xfrm>
              <a:off x="4424" y="979"/>
              <a:ext cx="66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1F1A17"/>
                  </a:solidFill>
                </a:rPr>
                <a:t>D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569" name="Freeform 90"/>
            <p:cNvSpPr>
              <a:spLocks noEditPoints="1"/>
            </p:cNvSpPr>
            <p:nvPr/>
          </p:nvSpPr>
          <p:spPr bwMode="auto">
            <a:xfrm>
              <a:off x="3380" y="1004"/>
              <a:ext cx="313" cy="104"/>
            </a:xfrm>
            <a:custGeom>
              <a:avLst/>
              <a:gdLst>
                <a:gd name="T0" fmla="*/ 112 w 313"/>
                <a:gd name="T1" fmla="*/ 87 h 104"/>
                <a:gd name="T2" fmla="*/ 116 w 313"/>
                <a:gd name="T3" fmla="*/ 58 h 104"/>
                <a:gd name="T4" fmla="*/ 104 w 313"/>
                <a:gd name="T5" fmla="*/ 25 h 104"/>
                <a:gd name="T6" fmla="*/ 92 w 313"/>
                <a:gd name="T7" fmla="*/ 56 h 104"/>
                <a:gd name="T8" fmla="*/ 96 w 313"/>
                <a:gd name="T9" fmla="*/ 85 h 104"/>
                <a:gd name="T10" fmla="*/ 158 w 313"/>
                <a:gd name="T11" fmla="*/ 93 h 104"/>
                <a:gd name="T12" fmla="*/ 169 w 313"/>
                <a:gd name="T13" fmla="*/ 75 h 104"/>
                <a:gd name="T14" fmla="*/ 167 w 313"/>
                <a:gd name="T15" fmla="*/ 43 h 104"/>
                <a:gd name="T16" fmla="*/ 152 w 313"/>
                <a:gd name="T17" fmla="*/ 35 h 104"/>
                <a:gd name="T18" fmla="*/ 146 w 313"/>
                <a:gd name="T19" fmla="*/ 68 h 104"/>
                <a:gd name="T20" fmla="*/ 154 w 313"/>
                <a:gd name="T21" fmla="*/ 91 h 104"/>
                <a:gd name="T22" fmla="*/ 217 w 313"/>
                <a:gd name="T23" fmla="*/ 91 h 104"/>
                <a:gd name="T24" fmla="*/ 225 w 313"/>
                <a:gd name="T25" fmla="*/ 66 h 104"/>
                <a:gd name="T26" fmla="*/ 217 w 313"/>
                <a:gd name="T27" fmla="*/ 33 h 104"/>
                <a:gd name="T28" fmla="*/ 204 w 313"/>
                <a:gd name="T29" fmla="*/ 43 h 104"/>
                <a:gd name="T30" fmla="*/ 202 w 313"/>
                <a:gd name="T31" fmla="*/ 77 h 104"/>
                <a:gd name="T32" fmla="*/ 213 w 313"/>
                <a:gd name="T33" fmla="*/ 93 h 104"/>
                <a:gd name="T34" fmla="*/ 313 w 313"/>
                <a:gd name="T35" fmla="*/ 45 h 104"/>
                <a:gd name="T36" fmla="*/ 259 w 313"/>
                <a:gd name="T37" fmla="*/ 25 h 104"/>
                <a:gd name="T38" fmla="*/ 242 w 313"/>
                <a:gd name="T39" fmla="*/ 14 h 104"/>
                <a:gd name="T40" fmla="*/ 219 w 313"/>
                <a:gd name="T41" fmla="*/ 18 h 104"/>
                <a:gd name="T42" fmla="*/ 229 w 313"/>
                <a:gd name="T43" fmla="*/ 31 h 104"/>
                <a:gd name="T44" fmla="*/ 234 w 313"/>
                <a:gd name="T45" fmla="*/ 66 h 104"/>
                <a:gd name="T46" fmla="*/ 225 w 313"/>
                <a:gd name="T47" fmla="*/ 98 h 104"/>
                <a:gd name="T48" fmla="*/ 213 w 313"/>
                <a:gd name="T49" fmla="*/ 104 h 104"/>
                <a:gd name="T50" fmla="*/ 200 w 313"/>
                <a:gd name="T51" fmla="*/ 98 h 104"/>
                <a:gd name="T52" fmla="*/ 192 w 313"/>
                <a:gd name="T53" fmla="*/ 68 h 104"/>
                <a:gd name="T54" fmla="*/ 198 w 313"/>
                <a:gd name="T55" fmla="*/ 27 h 104"/>
                <a:gd name="T56" fmla="*/ 192 w 313"/>
                <a:gd name="T57" fmla="*/ 14 h 104"/>
                <a:gd name="T58" fmla="*/ 173 w 313"/>
                <a:gd name="T59" fmla="*/ 16 h 104"/>
                <a:gd name="T60" fmla="*/ 173 w 313"/>
                <a:gd name="T61" fmla="*/ 31 h 104"/>
                <a:gd name="T62" fmla="*/ 181 w 313"/>
                <a:gd name="T63" fmla="*/ 58 h 104"/>
                <a:gd name="T64" fmla="*/ 171 w 313"/>
                <a:gd name="T65" fmla="*/ 95 h 104"/>
                <a:gd name="T66" fmla="*/ 162 w 313"/>
                <a:gd name="T67" fmla="*/ 104 h 104"/>
                <a:gd name="T68" fmla="*/ 150 w 313"/>
                <a:gd name="T69" fmla="*/ 102 h 104"/>
                <a:gd name="T70" fmla="*/ 140 w 313"/>
                <a:gd name="T71" fmla="*/ 83 h 104"/>
                <a:gd name="T72" fmla="*/ 139 w 313"/>
                <a:gd name="T73" fmla="*/ 43 h 104"/>
                <a:gd name="T74" fmla="*/ 146 w 313"/>
                <a:gd name="T75" fmla="*/ 16 h 104"/>
                <a:gd name="T76" fmla="*/ 133 w 313"/>
                <a:gd name="T77" fmla="*/ 12 h 104"/>
                <a:gd name="T78" fmla="*/ 119 w 313"/>
                <a:gd name="T79" fmla="*/ 29 h 104"/>
                <a:gd name="T80" fmla="*/ 125 w 313"/>
                <a:gd name="T81" fmla="*/ 70 h 104"/>
                <a:gd name="T82" fmla="*/ 116 w 313"/>
                <a:gd name="T83" fmla="*/ 98 h 104"/>
                <a:gd name="T84" fmla="*/ 104 w 313"/>
                <a:gd name="T85" fmla="*/ 104 h 104"/>
                <a:gd name="T86" fmla="*/ 91 w 313"/>
                <a:gd name="T87" fmla="*/ 98 h 104"/>
                <a:gd name="T88" fmla="*/ 81 w 313"/>
                <a:gd name="T89" fmla="*/ 70 h 104"/>
                <a:gd name="T90" fmla="*/ 87 w 313"/>
                <a:gd name="T91" fmla="*/ 35 h 104"/>
                <a:gd name="T92" fmla="*/ 98 w 313"/>
                <a:gd name="T93" fmla="*/ 18 h 104"/>
                <a:gd name="T94" fmla="*/ 73 w 313"/>
                <a:gd name="T95" fmla="*/ 12 h 104"/>
                <a:gd name="T96" fmla="*/ 56 w 313"/>
                <a:gd name="T97" fmla="*/ 25 h 104"/>
                <a:gd name="T98" fmla="*/ 0 w 313"/>
                <a:gd name="T99" fmla="*/ 45 h 104"/>
                <a:gd name="T100" fmla="*/ 45 w 313"/>
                <a:gd name="T101" fmla="*/ 25 h 104"/>
                <a:gd name="T102" fmla="*/ 66 w 313"/>
                <a:gd name="T103" fmla="*/ 4 h 104"/>
                <a:gd name="T104" fmla="*/ 94 w 313"/>
                <a:gd name="T105" fmla="*/ 6 h 104"/>
                <a:gd name="T106" fmla="*/ 119 w 313"/>
                <a:gd name="T107" fmla="*/ 4 h 104"/>
                <a:gd name="T108" fmla="*/ 140 w 313"/>
                <a:gd name="T109" fmla="*/ 2 h 104"/>
                <a:gd name="T110" fmla="*/ 158 w 313"/>
                <a:gd name="T111" fmla="*/ 12 h 104"/>
                <a:gd name="T112" fmla="*/ 179 w 313"/>
                <a:gd name="T113" fmla="*/ 2 h 104"/>
                <a:gd name="T114" fmla="*/ 198 w 313"/>
                <a:gd name="T115" fmla="*/ 4 h 104"/>
                <a:gd name="T116" fmla="*/ 219 w 313"/>
                <a:gd name="T117" fmla="*/ 6 h 104"/>
                <a:gd name="T118" fmla="*/ 248 w 313"/>
                <a:gd name="T119" fmla="*/ 6 h 104"/>
                <a:gd name="T120" fmla="*/ 271 w 313"/>
                <a:gd name="T121" fmla="*/ 25 h 1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3"/>
                <a:gd name="T184" fmla="*/ 0 h 104"/>
                <a:gd name="T185" fmla="*/ 313 w 313"/>
                <a:gd name="T186" fmla="*/ 104 h 1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3" h="104">
                  <a:moveTo>
                    <a:pt x="104" y="93"/>
                  </a:moveTo>
                  <a:lnTo>
                    <a:pt x="108" y="91"/>
                  </a:lnTo>
                  <a:lnTo>
                    <a:pt x="112" y="87"/>
                  </a:lnTo>
                  <a:lnTo>
                    <a:pt x="114" y="79"/>
                  </a:lnTo>
                  <a:lnTo>
                    <a:pt x="116" y="70"/>
                  </a:lnTo>
                  <a:lnTo>
                    <a:pt x="116" y="58"/>
                  </a:lnTo>
                  <a:lnTo>
                    <a:pt x="114" y="46"/>
                  </a:lnTo>
                  <a:lnTo>
                    <a:pt x="110" y="35"/>
                  </a:lnTo>
                  <a:lnTo>
                    <a:pt x="104" y="25"/>
                  </a:lnTo>
                  <a:lnTo>
                    <a:pt x="98" y="35"/>
                  </a:lnTo>
                  <a:lnTo>
                    <a:pt x="94" y="45"/>
                  </a:lnTo>
                  <a:lnTo>
                    <a:pt x="92" y="56"/>
                  </a:lnTo>
                  <a:lnTo>
                    <a:pt x="92" y="68"/>
                  </a:lnTo>
                  <a:lnTo>
                    <a:pt x="92" y="77"/>
                  </a:lnTo>
                  <a:lnTo>
                    <a:pt x="96" y="85"/>
                  </a:lnTo>
                  <a:lnTo>
                    <a:pt x="98" y="91"/>
                  </a:lnTo>
                  <a:lnTo>
                    <a:pt x="104" y="93"/>
                  </a:lnTo>
                  <a:close/>
                  <a:moveTo>
                    <a:pt x="158" y="93"/>
                  </a:moveTo>
                  <a:lnTo>
                    <a:pt x="163" y="91"/>
                  </a:lnTo>
                  <a:lnTo>
                    <a:pt x="165" y="85"/>
                  </a:lnTo>
                  <a:lnTo>
                    <a:pt x="169" y="75"/>
                  </a:lnTo>
                  <a:lnTo>
                    <a:pt x="169" y="66"/>
                  </a:lnTo>
                  <a:lnTo>
                    <a:pt x="169" y="54"/>
                  </a:lnTo>
                  <a:lnTo>
                    <a:pt x="167" y="43"/>
                  </a:lnTo>
                  <a:lnTo>
                    <a:pt x="163" y="33"/>
                  </a:lnTo>
                  <a:lnTo>
                    <a:pt x="158" y="25"/>
                  </a:lnTo>
                  <a:lnTo>
                    <a:pt x="152" y="35"/>
                  </a:lnTo>
                  <a:lnTo>
                    <a:pt x="148" y="45"/>
                  </a:lnTo>
                  <a:lnTo>
                    <a:pt x="146" y="56"/>
                  </a:lnTo>
                  <a:lnTo>
                    <a:pt x="146" y="68"/>
                  </a:lnTo>
                  <a:lnTo>
                    <a:pt x="148" y="77"/>
                  </a:lnTo>
                  <a:lnTo>
                    <a:pt x="150" y="85"/>
                  </a:lnTo>
                  <a:lnTo>
                    <a:pt x="154" y="91"/>
                  </a:lnTo>
                  <a:lnTo>
                    <a:pt x="158" y="93"/>
                  </a:lnTo>
                  <a:close/>
                  <a:moveTo>
                    <a:pt x="213" y="93"/>
                  </a:moveTo>
                  <a:lnTo>
                    <a:pt x="217" y="91"/>
                  </a:lnTo>
                  <a:lnTo>
                    <a:pt x="221" y="85"/>
                  </a:lnTo>
                  <a:lnTo>
                    <a:pt x="223" y="75"/>
                  </a:lnTo>
                  <a:lnTo>
                    <a:pt x="225" y="66"/>
                  </a:lnTo>
                  <a:lnTo>
                    <a:pt x="223" y="54"/>
                  </a:lnTo>
                  <a:lnTo>
                    <a:pt x="221" y="43"/>
                  </a:lnTo>
                  <a:lnTo>
                    <a:pt x="217" y="33"/>
                  </a:lnTo>
                  <a:lnTo>
                    <a:pt x="213" y="25"/>
                  </a:lnTo>
                  <a:lnTo>
                    <a:pt x="208" y="33"/>
                  </a:lnTo>
                  <a:lnTo>
                    <a:pt x="204" y="43"/>
                  </a:lnTo>
                  <a:lnTo>
                    <a:pt x="202" y="54"/>
                  </a:lnTo>
                  <a:lnTo>
                    <a:pt x="202" y="66"/>
                  </a:lnTo>
                  <a:lnTo>
                    <a:pt x="202" y="77"/>
                  </a:lnTo>
                  <a:lnTo>
                    <a:pt x="204" y="85"/>
                  </a:lnTo>
                  <a:lnTo>
                    <a:pt x="208" y="91"/>
                  </a:lnTo>
                  <a:lnTo>
                    <a:pt x="213" y="93"/>
                  </a:lnTo>
                  <a:close/>
                  <a:moveTo>
                    <a:pt x="273" y="37"/>
                  </a:moveTo>
                  <a:lnTo>
                    <a:pt x="313" y="37"/>
                  </a:lnTo>
                  <a:lnTo>
                    <a:pt x="313" y="45"/>
                  </a:lnTo>
                  <a:lnTo>
                    <a:pt x="263" y="45"/>
                  </a:lnTo>
                  <a:lnTo>
                    <a:pt x="263" y="33"/>
                  </a:lnTo>
                  <a:lnTo>
                    <a:pt x="259" y="25"/>
                  </a:lnTo>
                  <a:lnTo>
                    <a:pt x="256" y="20"/>
                  </a:lnTo>
                  <a:lnTo>
                    <a:pt x="248" y="16"/>
                  </a:lnTo>
                  <a:lnTo>
                    <a:pt x="242" y="14"/>
                  </a:lnTo>
                  <a:lnTo>
                    <a:pt x="234" y="14"/>
                  </a:lnTo>
                  <a:lnTo>
                    <a:pt x="227" y="16"/>
                  </a:lnTo>
                  <a:lnTo>
                    <a:pt x="219" y="18"/>
                  </a:lnTo>
                  <a:lnTo>
                    <a:pt x="223" y="22"/>
                  </a:lnTo>
                  <a:lnTo>
                    <a:pt x="227" y="25"/>
                  </a:lnTo>
                  <a:lnTo>
                    <a:pt x="229" y="31"/>
                  </a:lnTo>
                  <a:lnTo>
                    <a:pt x="233" y="37"/>
                  </a:lnTo>
                  <a:lnTo>
                    <a:pt x="234" y="50"/>
                  </a:lnTo>
                  <a:lnTo>
                    <a:pt x="234" y="66"/>
                  </a:lnTo>
                  <a:lnTo>
                    <a:pt x="233" y="81"/>
                  </a:lnTo>
                  <a:lnTo>
                    <a:pt x="229" y="93"/>
                  </a:lnTo>
                  <a:lnTo>
                    <a:pt x="225" y="98"/>
                  </a:lnTo>
                  <a:lnTo>
                    <a:pt x="221" y="102"/>
                  </a:lnTo>
                  <a:lnTo>
                    <a:pt x="217" y="104"/>
                  </a:lnTo>
                  <a:lnTo>
                    <a:pt x="213" y="104"/>
                  </a:lnTo>
                  <a:lnTo>
                    <a:pt x="208" y="104"/>
                  </a:lnTo>
                  <a:lnTo>
                    <a:pt x="204" y="102"/>
                  </a:lnTo>
                  <a:lnTo>
                    <a:pt x="200" y="98"/>
                  </a:lnTo>
                  <a:lnTo>
                    <a:pt x="198" y="93"/>
                  </a:lnTo>
                  <a:lnTo>
                    <a:pt x="194" y="81"/>
                  </a:lnTo>
                  <a:lnTo>
                    <a:pt x="192" y="68"/>
                  </a:lnTo>
                  <a:lnTo>
                    <a:pt x="192" y="52"/>
                  </a:lnTo>
                  <a:lnTo>
                    <a:pt x="194" y="39"/>
                  </a:lnTo>
                  <a:lnTo>
                    <a:pt x="198" y="27"/>
                  </a:lnTo>
                  <a:lnTo>
                    <a:pt x="204" y="20"/>
                  </a:lnTo>
                  <a:lnTo>
                    <a:pt x="198" y="16"/>
                  </a:lnTo>
                  <a:lnTo>
                    <a:pt x="192" y="14"/>
                  </a:lnTo>
                  <a:lnTo>
                    <a:pt x="188" y="12"/>
                  </a:lnTo>
                  <a:lnTo>
                    <a:pt x="183" y="12"/>
                  </a:lnTo>
                  <a:lnTo>
                    <a:pt x="173" y="16"/>
                  </a:lnTo>
                  <a:lnTo>
                    <a:pt x="165" y="20"/>
                  </a:lnTo>
                  <a:lnTo>
                    <a:pt x="169" y="25"/>
                  </a:lnTo>
                  <a:lnTo>
                    <a:pt x="173" y="31"/>
                  </a:lnTo>
                  <a:lnTo>
                    <a:pt x="177" y="37"/>
                  </a:lnTo>
                  <a:lnTo>
                    <a:pt x="179" y="45"/>
                  </a:lnTo>
                  <a:lnTo>
                    <a:pt x="181" y="58"/>
                  </a:lnTo>
                  <a:lnTo>
                    <a:pt x="181" y="71"/>
                  </a:lnTo>
                  <a:lnTo>
                    <a:pt x="177" y="85"/>
                  </a:lnTo>
                  <a:lnTo>
                    <a:pt x="171" y="95"/>
                  </a:lnTo>
                  <a:lnTo>
                    <a:pt x="169" y="98"/>
                  </a:lnTo>
                  <a:lnTo>
                    <a:pt x="165" y="102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4" y="104"/>
                  </a:lnTo>
                  <a:lnTo>
                    <a:pt x="150" y="102"/>
                  </a:lnTo>
                  <a:lnTo>
                    <a:pt x="148" y="98"/>
                  </a:lnTo>
                  <a:lnTo>
                    <a:pt x="144" y="95"/>
                  </a:lnTo>
                  <a:lnTo>
                    <a:pt x="140" y="83"/>
                  </a:lnTo>
                  <a:lnTo>
                    <a:pt x="137" y="70"/>
                  </a:lnTo>
                  <a:lnTo>
                    <a:pt x="137" y="56"/>
                  </a:lnTo>
                  <a:lnTo>
                    <a:pt x="139" y="43"/>
                  </a:lnTo>
                  <a:lnTo>
                    <a:pt x="142" y="29"/>
                  </a:lnTo>
                  <a:lnTo>
                    <a:pt x="150" y="20"/>
                  </a:lnTo>
                  <a:lnTo>
                    <a:pt x="146" y="16"/>
                  </a:lnTo>
                  <a:lnTo>
                    <a:pt x="140" y="14"/>
                  </a:lnTo>
                  <a:lnTo>
                    <a:pt x="137" y="12"/>
                  </a:lnTo>
                  <a:lnTo>
                    <a:pt x="133" y="12"/>
                  </a:lnTo>
                  <a:lnTo>
                    <a:pt x="123" y="14"/>
                  </a:lnTo>
                  <a:lnTo>
                    <a:pt x="114" y="20"/>
                  </a:lnTo>
                  <a:lnTo>
                    <a:pt x="119" y="29"/>
                  </a:lnTo>
                  <a:lnTo>
                    <a:pt x="123" y="41"/>
                  </a:lnTo>
                  <a:lnTo>
                    <a:pt x="125" y="54"/>
                  </a:lnTo>
                  <a:lnTo>
                    <a:pt x="125" y="70"/>
                  </a:lnTo>
                  <a:lnTo>
                    <a:pt x="121" y="83"/>
                  </a:lnTo>
                  <a:lnTo>
                    <a:pt x="117" y="95"/>
                  </a:lnTo>
                  <a:lnTo>
                    <a:pt x="116" y="98"/>
                  </a:lnTo>
                  <a:lnTo>
                    <a:pt x="112" y="102"/>
                  </a:lnTo>
                  <a:lnTo>
                    <a:pt x="108" y="104"/>
                  </a:lnTo>
                  <a:lnTo>
                    <a:pt x="104" y="104"/>
                  </a:lnTo>
                  <a:lnTo>
                    <a:pt x="98" y="104"/>
                  </a:lnTo>
                  <a:lnTo>
                    <a:pt x="94" y="102"/>
                  </a:lnTo>
                  <a:lnTo>
                    <a:pt x="91" y="98"/>
                  </a:lnTo>
                  <a:lnTo>
                    <a:pt x="89" y="95"/>
                  </a:lnTo>
                  <a:lnTo>
                    <a:pt x="83" y="83"/>
                  </a:lnTo>
                  <a:lnTo>
                    <a:pt x="81" y="70"/>
                  </a:lnTo>
                  <a:lnTo>
                    <a:pt x="81" y="54"/>
                  </a:lnTo>
                  <a:lnTo>
                    <a:pt x="83" y="41"/>
                  </a:lnTo>
                  <a:lnTo>
                    <a:pt x="87" y="35"/>
                  </a:lnTo>
                  <a:lnTo>
                    <a:pt x="89" y="27"/>
                  </a:lnTo>
                  <a:lnTo>
                    <a:pt x="92" y="23"/>
                  </a:lnTo>
                  <a:lnTo>
                    <a:pt x="98" y="18"/>
                  </a:lnTo>
                  <a:lnTo>
                    <a:pt x="91" y="14"/>
                  </a:lnTo>
                  <a:lnTo>
                    <a:pt x="81" y="12"/>
                  </a:lnTo>
                  <a:lnTo>
                    <a:pt x="73" y="12"/>
                  </a:lnTo>
                  <a:lnTo>
                    <a:pt x="66" y="14"/>
                  </a:lnTo>
                  <a:lnTo>
                    <a:pt x="60" y="20"/>
                  </a:lnTo>
                  <a:lnTo>
                    <a:pt x="56" y="25"/>
                  </a:lnTo>
                  <a:lnTo>
                    <a:pt x="52" y="33"/>
                  </a:lnTo>
                  <a:lnTo>
                    <a:pt x="52" y="45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43" y="37"/>
                  </a:lnTo>
                  <a:lnTo>
                    <a:pt x="45" y="25"/>
                  </a:lnTo>
                  <a:lnTo>
                    <a:pt x="50" y="16"/>
                  </a:lnTo>
                  <a:lnTo>
                    <a:pt x="56" y="10"/>
                  </a:lnTo>
                  <a:lnTo>
                    <a:pt x="66" y="4"/>
                  </a:lnTo>
                  <a:lnTo>
                    <a:pt x="75" y="4"/>
                  </a:lnTo>
                  <a:lnTo>
                    <a:pt x="85" y="4"/>
                  </a:lnTo>
                  <a:lnTo>
                    <a:pt x="94" y="6"/>
                  </a:lnTo>
                  <a:lnTo>
                    <a:pt x="104" y="12"/>
                  </a:lnTo>
                  <a:lnTo>
                    <a:pt x="112" y="6"/>
                  </a:lnTo>
                  <a:lnTo>
                    <a:pt x="119" y="4"/>
                  </a:lnTo>
                  <a:lnTo>
                    <a:pt x="127" y="2"/>
                  </a:lnTo>
                  <a:lnTo>
                    <a:pt x="135" y="0"/>
                  </a:lnTo>
                  <a:lnTo>
                    <a:pt x="140" y="2"/>
                  </a:lnTo>
                  <a:lnTo>
                    <a:pt x="146" y="4"/>
                  </a:lnTo>
                  <a:lnTo>
                    <a:pt x="152" y="8"/>
                  </a:lnTo>
                  <a:lnTo>
                    <a:pt x="158" y="12"/>
                  </a:lnTo>
                  <a:lnTo>
                    <a:pt x="165" y="8"/>
                  </a:lnTo>
                  <a:lnTo>
                    <a:pt x="171" y="4"/>
                  </a:lnTo>
                  <a:lnTo>
                    <a:pt x="179" y="2"/>
                  </a:lnTo>
                  <a:lnTo>
                    <a:pt x="187" y="2"/>
                  </a:lnTo>
                  <a:lnTo>
                    <a:pt x="192" y="2"/>
                  </a:lnTo>
                  <a:lnTo>
                    <a:pt x="198" y="4"/>
                  </a:lnTo>
                  <a:lnTo>
                    <a:pt x="206" y="8"/>
                  </a:lnTo>
                  <a:lnTo>
                    <a:pt x="211" y="12"/>
                  </a:lnTo>
                  <a:lnTo>
                    <a:pt x="219" y="6"/>
                  </a:lnTo>
                  <a:lnTo>
                    <a:pt x="229" y="4"/>
                  </a:lnTo>
                  <a:lnTo>
                    <a:pt x="238" y="4"/>
                  </a:lnTo>
                  <a:lnTo>
                    <a:pt x="248" y="6"/>
                  </a:lnTo>
                  <a:lnTo>
                    <a:pt x="258" y="10"/>
                  </a:lnTo>
                  <a:lnTo>
                    <a:pt x="265" y="16"/>
                  </a:lnTo>
                  <a:lnTo>
                    <a:pt x="271" y="25"/>
                  </a:lnTo>
                  <a:lnTo>
                    <a:pt x="273" y="3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70" name="Line 91"/>
            <p:cNvSpPr>
              <a:spLocks noChangeShapeType="1"/>
            </p:cNvSpPr>
            <p:nvPr/>
          </p:nvSpPr>
          <p:spPr bwMode="auto">
            <a:xfrm>
              <a:off x="1811" y="1045"/>
              <a:ext cx="1571" cy="1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71" name="Freeform 92"/>
            <p:cNvSpPr>
              <a:spLocks/>
            </p:cNvSpPr>
            <p:nvPr/>
          </p:nvSpPr>
          <p:spPr bwMode="auto">
            <a:xfrm>
              <a:off x="3929" y="889"/>
              <a:ext cx="311" cy="311"/>
            </a:xfrm>
            <a:custGeom>
              <a:avLst/>
              <a:gdLst>
                <a:gd name="T0" fmla="*/ 171 w 311"/>
                <a:gd name="T1" fmla="*/ 0 h 311"/>
                <a:gd name="T2" fmla="*/ 202 w 311"/>
                <a:gd name="T3" fmla="*/ 6 h 311"/>
                <a:gd name="T4" fmla="*/ 230 w 311"/>
                <a:gd name="T5" fmla="*/ 17 h 311"/>
                <a:gd name="T6" fmla="*/ 255 w 311"/>
                <a:gd name="T7" fmla="*/ 35 h 311"/>
                <a:gd name="T8" fmla="*/ 277 w 311"/>
                <a:gd name="T9" fmla="*/ 56 h 311"/>
                <a:gd name="T10" fmla="*/ 292 w 311"/>
                <a:gd name="T11" fmla="*/ 81 h 311"/>
                <a:gd name="T12" fmla="*/ 305 w 311"/>
                <a:gd name="T13" fmla="*/ 110 h 311"/>
                <a:gd name="T14" fmla="*/ 311 w 311"/>
                <a:gd name="T15" fmla="*/ 138 h 311"/>
                <a:gd name="T16" fmla="*/ 311 w 311"/>
                <a:gd name="T17" fmla="*/ 171 h 311"/>
                <a:gd name="T18" fmla="*/ 305 w 311"/>
                <a:gd name="T19" fmla="*/ 202 h 311"/>
                <a:gd name="T20" fmla="*/ 292 w 311"/>
                <a:gd name="T21" fmla="*/ 229 h 311"/>
                <a:gd name="T22" fmla="*/ 277 w 311"/>
                <a:gd name="T23" fmla="*/ 254 h 311"/>
                <a:gd name="T24" fmla="*/ 255 w 311"/>
                <a:gd name="T25" fmla="*/ 275 h 311"/>
                <a:gd name="T26" fmla="*/ 230 w 311"/>
                <a:gd name="T27" fmla="*/ 292 h 311"/>
                <a:gd name="T28" fmla="*/ 202 w 311"/>
                <a:gd name="T29" fmla="*/ 304 h 311"/>
                <a:gd name="T30" fmla="*/ 171 w 311"/>
                <a:gd name="T31" fmla="*/ 309 h 311"/>
                <a:gd name="T32" fmla="*/ 140 w 311"/>
                <a:gd name="T33" fmla="*/ 309 h 311"/>
                <a:gd name="T34" fmla="*/ 110 w 311"/>
                <a:gd name="T35" fmla="*/ 304 h 311"/>
                <a:gd name="T36" fmla="*/ 81 w 311"/>
                <a:gd name="T37" fmla="*/ 292 h 311"/>
                <a:gd name="T38" fmla="*/ 58 w 311"/>
                <a:gd name="T39" fmla="*/ 275 h 311"/>
                <a:gd name="T40" fmla="*/ 37 w 311"/>
                <a:gd name="T41" fmla="*/ 254 h 311"/>
                <a:gd name="T42" fmla="*/ 19 w 311"/>
                <a:gd name="T43" fmla="*/ 229 h 311"/>
                <a:gd name="T44" fmla="*/ 8 w 311"/>
                <a:gd name="T45" fmla="*/ 202 h 311"/>
                <a:gd name="T46" fmla="*/ 0 w 311"/>
                <a:gd name="T47" fmla="*/ 171 h 311"/>
                <a:gd name="T48" fmla="*/ 0 w 311"/>
                <a:gd name="T49" fmla="*/ 138 h 311"/>
                <a:gd name="T50" fmla="*/ 8 w 311"/>
                <a:gd name="T51" fmla="*/ 110 h 311"/>
                <a:gd name="T52" fmla="*/ 19 w 311"/>
                <a:gd name="T53" fmla="*/ 81 h 311"/>
                <a:gd name="T54" fmla="*/ 37 w 311"/>
                <a:gd name="T55" fmla="*/ 56 h 311"/>
                <a:gd name="T56" fmla="*/ 58 w 311"/>
                <a:gd name="T57" fmla="*/ 35 h 311"/>
                <a:gd name="T58" fmla="*/ 81 w 311"/>
                <a:gd name="T59" fmla="*/ 17 h 311"/>
                <a:gd name="T60" fmla="*/ 110 w 311"/>
                <a:gd name="T61" fmla="*/ 6 h 311"/>
                <a:gd name="T62" fmla="*/ 140 w 311"/>
                <a:gd name="T63" fmla="*/ 0 h 3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1"/>
                <a:gd name="T97" fmla="*/ 0 h 311"/>
                <a:gd name="T98" fmla="*/ 311 w 311"/>
                <a:gd name="T99" fmla="*/ 311 h 3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1" h="311">
                  <a:moveTo>
                    <a:pt x="156" y="0"/>
                  </a:moveTo>
                  <a:lnTo>
                    <a:pt x="171" y="0"/>
                  </a:lnTo>
                  <a:lnTo>
                    <a:pt x="186" y="2"/>
                  </a:lnTo>
                  <a:lnTo>
                    <a:pt x="202" y="6"/>
                  </a:lnTo>
                  <a:lnTo>
                    <a:pt x="217" y="12"/>
                  </a:lnTo>
                  <a:lnTo>
                    <a:pt x="230" y="17"/>
                  </a:lnTo>
                  <a:lnTo>
                    <a:pt x="242" y="27"/>
                  </a:lnTo>
                  <a:lnTo>
                    <a:pt x="255" y="35"/>
                  </a:lnTo>
                  <a:lnTo>
                    <a:pt x="265" y="44"/>
                  </a:lnTo>
                  <a:lnTo>
                    <a:pt x="277" y="56"/>
                  </a:lnTo>
                  <a:lnTo>
                    <a:pt x="284" y="67"/>
                  </a:lnTo>
                  <a:lnTo>
                    <a:pt x="292" y="81"/>
                  </a:lnTo>
                  <a:lnTo>
                    <a:pt x="300" y="94"/>
                  </a:lnTo>
                  <a:lnTo>
                    <a:pt x="305" y="110"/>
                  </a:lnTo>
                  <a:lnTo>
                    <a:pt x="309" y="123"/>
                  </a:lnTo>
                  <a:lnTo>
                    <a:pt x="311" y="138"/>
                  </a:lnTo>
                  <a:lnTo>
                    <a:pt x="311" y="156"/>
                  </a:lnTo>
                  <a:lnTo>
                    <a:pt x="311" y="171"/>
                  </a:lnTo>
                  <a:lnTo>
                    <a:pt x="309" y="186"/>
                  </a:lnTo>
                  <a:lnTo>
                    <a:pt x="305" y="202"/>
                  </a:lnTo>
                  <a:lnTo>
                    <a:pt x="300" y="215"/>
                  </a:lnTo>
                  <a:lnTo>
                    <a:pt x="292" y="229"/>
                  </a:lnTo>
                  <a:lnTo>
                    <a:pt x="284" y="242"/>
                  </a:lnTo>
                  <a:lnTo>
                    <a:pt x="277" y="254"/>
                  </a:lnTo>
                  <a:lnTo>
                    <a:pt x="265" y="265"/>
                  </a:lnTo>
                  <a:lnTo>
                    <a:pt x="255" y="275"/>
                  </a:lnTo>
                  <a:lnTo>
                    <a:pt x="242" y="284"/>
                  </a:lnTo>
                  <a:lnTo>
                    <a:pt x="230" y="292"/>
                  </a:lnTo>
                  <a:lnTo>
                    <a:pt x="217" y="298"/>
                  </a:lnTo>
                  <a:lnTo>
                    <a:pt x="202" y="304"/>
                  </a:lnTo>
                  <a:lnTo>
                    <a:pt x="186" y="307"/>
                  </a:lnTo>
                  <a:lnTo>
                    <a:pt x="171" y="309"/>
                  </a:lnTo>
                  <a:lnTo>
                    <a:pt x="156" y="311"/>
                  </a:lnTo>
                  <a:lnTo>
                    <a:pt x="140" y="309"/>
                  </a:lnTo>
                  <a:lnTo>
                    <a:pt x="125" y="307"/>
                  </a:lnTo>
                  <a:lnTo>
                    <a:pt x="110" y="304"/>
                  </a:lnTo>
                  <a:lnTo>
                    <a:pt x="96" y="298"/>
                  </a:lnTo>
                  <a:lnTo>
                    <a:pt x="81" y="292"/>
                  </a:lnTo>
                  <a:lnTo>
                    <a:pt x="69" y="284"/>
                  </a:lnTo>
                  <a:lnTo>
                    <a:pt x="58" y="275"/>
                  </a:lnTo>
                  <a:lnTo>
                    <a:pt x="46" y="265"/>
                  </a:lnTo>
                  <a:lnTo>
                    <a:pt x="37" y="254"/>
                  </a:lnTo>
                  <a:lnTo>
                    <a:pt x="27" y="242"/>
                  </a:lnTo>
                  <a:lnTo>
                    <a:pt x="19" y="229"/>
                  </a:lnTo>
                  <a:lnTo>
                    <a:pt x="12" y="215"/>
                  </a:lnTo>
                  <a:lnTo>
                    <a:pt x="8" y="202"/>
                  </a:lnTo>
                  <a:lnTo>
                    <a:pt x="4" y="186"/>
                  </a:lnTo>
                  <a:lnTo>
                    <a:pt x="0" y="171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4" y="123"/>
                  </a:lnTo>
                  <a:lnTo>
                    <a:pt x="8" y="110"/>
                  </a:lnTo>
                  <a:lnTo>
                    <a:pt x="12" y="94"/>
                  </a:lnTo>
                  <a:lnTo>
                    <a:pt x="19" y="81"/>
                  </a:lnTo>
                  <a:lnTo>
                    <a:pt x="27" y="67"/>
                  </a:lnTo>
                  <a:lnTo>
                    <a:pt x="37" y="56"/>
                  </a:lnTo>
                  <a:lnTo>
                    <a:pt x="46" y="44"/>
                  </a:lnTo>
                  <a:lnTo>
                    <a:pt x="58" y="35"/>
                  </a:lnTo>
                  <a:lnTo>
                    <a:pt x="69" y="27"/>
                  </a:lnTo>
                  <a:lnTo>
                    <a:pt x="81" y="17"/>
                  </a:lnTo>
                  <a:lnTo>
                    <a:pt x="96" y="12"/>
                  </a:lnTo>
                  <a:lnTo>
                    <a:pt x="110" y="6"/>
                  </a:lnTo>
                  <a:lnTo>
                    <a:pt x="125" y="2"/>
                  </a:lnTo>
                  <a:lnTo>
                    <a:pt x="140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72" name="Freeform 93"/>
            <p:cNvSpPr>
              <a:spLocks/>
            </p:cNvSpPr>
            <p:nvPr/>
          </p:nvSpPr>
          <p:spPr bwMode="auto">
            <a:xfrm>
              <a:off x="3929" y="889"/>
              <a:ext cx="311" cy="311"/>
            </a:xfrm>
            <a:custGeom>
              <a:avLst/>
              <a:gdLst>
                <a:gd name="T0" fmla="*/ 171 w 311"/>
                <a:gd name="T1" fmla="*/ 0 h 311"/>
                <a:gd name="T2" fmla="*/ 202 w 311"/>
                <a:gd name="T3" fmla="*/ 6 h 311"/>
                <a:gd name="T4" fmla="*/ 230 w 311"/>
                <a:gd name="T5" fmla="*/ 17 h 311"/>
                <a:gd name="T6" fmla="*/ 255 w 311"/>
                <a:gd name="T7" fmla="*/ 35 h 311"/>
                <a:gd name="T8" fmla="*/ 277 w 311"/>
                <a:gd name="T9" fmla="*/ 56 h 311"/>
                <a:gd name="T10" fmla="*/ 292 w 311"/>
                <a:gd name="T11" fmla="*/ 81 h 311"/>
                <a:gd name="T12" fmla="*/ 305 w 311"/>
                <a:gd name="T13" fmla="*/ 110 h 311"/>
                <a:gd name="T14" fmla="*/ 311 w 311"/>
                <a:gd name="T15" fmla="*/ 138 h 311"/>
                <a:gd name="T16" fmla="*/ 311 w 311"/>
                <a:gd name="T17" fmla="*/ 171 h 311"/>
                <a:gd name="T18" fmla="*/ 305 w 311"/>
                <a:gd name="T19" fmla="*/ 202 h 311"/>
                <a:gd name="T20" fmla="*/ 292 w 311"/>
                <a:gd name="T21" fmla="*/ 229 h 311"/>
                <a:gd name="T22" fmla="*/ 277 w 311"/>
                <a:gd name="T23" fmla="*/ 254 h 311"/>
                <a:gd name="T24" fmla="*/ 255 w 311"/>
                <a:gd name="T25" fmla="*/ 275 h 311"/>
                <a:gd name="T26" fmla="*/ 230 w 311"/>
                <a:gd name="T27" fmla="*/ 292 h 311"/>
                <a:gd name="T28" fmla="*/ 202 w 311"/>
                <a:gd name="T29" fmla="*/ 304 h 311"/>
                <a:gd name="T30" fmla="*/ 171 w 311"/>
                <a:gd name="T31" fmla="*/ 309 h 311"/>
                <a:gd name="T32" fmla="*/ 140 w 311"/>
                <a:gd name="T33" fmla="*/ 309 h 311"/>
                <a:gd name="T34" fmla="*/ 110 w 311"/>
                <a:gd name="T35" fmla="*/ 304 h 311"/>
                <a:gd name="T36" fmla="*/ 81 w 311"/>
                <a:gd name="T37" fmla="*/ 292 h 311"/>
                <a:gd name="T38" fmla="*/ 58 w 311"/>
                <a:gd name="T39" fmla="*/ 275 h 311"/>
                <a:gd name="T40" fmla="*/ 37 w 311"/>
                <a:gd name="T41" fmla="*/ 254 h 311"/>
                <a:gd name="T42" fmla="*/ 19 w 311"/>
                <a:gd name="T43" fmla="*/ 229 h 311"/>
                <a:gd name="T44" fmla="*/ 8 w 311"/>
                <a:gd name="T45" fmla="*/ 202 h 311"/>
                <a:gd name="T46" fmla="*/ 0 w 311"/>
                <a:gd name="T47" fmla="*/ 171 h 311"/>
                <a:gd name="T48" fmla="*/ 0 w 311"/>
                <a:gd name="T49" fmla="*/ 138 h 311"/>
                <a:gd name="T50" fmla="*/ 8 w 311"/>
                <a:gd name="T51" fmla="*/ 110 h 311"/>
                <a:gd name="T52" fmla="*/ 19 w 311"/>
                <a:gd name="T53" fmla="*/ 81 h 311"/>
                <a:gd name="T54" fmla="*/ 37 w 311"/>
                <a:gd name="T55" fmla="*/ 56 h 311"/>
                <a:gd name="T56" fmla="*/ 58 w 311"/>
                <a:gd name="T57" fmla="*/ 35 h 311"/>
                <a:gd name="T58" fmla="*/ 81 w 311"/>
                <a:gd name="T59" fmla="*/ 17 h 311"/>
                <a:gd name="T60" fmla="*/ 110 w 311"/>
                <a:gd name="T61" fmla="*/ 6 h 311"/>
                <a:gd name="T62" fmla="*/ 140 w 311"/>
                <a:gd name="T63" fmla="*/ 0 h 3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1"/>
                <a:gd name="T97" fmla="*/ 0 h 311"/>
                <a:gd name="T98" fmla="*/ 311 w 311"/>
                <a:gd name="T99" fmla="*/ 311 h 3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1" h="311">
                  <a:moveTo>
                    <a:pt x="156" y="0"/>
                  </a:moveTo>
                  <a:lnTo>
                    <a:pt x="171" y="0"/>
                  </a:lnTo>
                  <a:lnTo>
                    <a:pt x="186" y="2"/>
                  </a:lnTo>
                  <a:lnTo>
                    <a:pt x="202" y="6"/>
                  </a:lnTo>
                  <a:lnTo>
                    <a:pt x="217" y="12"/>
                  </a:lnTo>
                  <a:lnTo>
                    <a:pt x="230" y="17"/>
                  </a:lnTo>
                  <a:lnTo>
                    <a:pt x="242" y="27"/>
                  </a:lnTo>
                  <a:lnTo>
                    <a:pt x="255" y="35"/>
                  </a:lnTo>
                  <a:lnTo>
                    <a:pt x="265" y="44"/>
                  </a:lnTo>
                  <a:lnTo>
                    <a:pt x="277" y="56"/>
                  </a:lnTo>
                  <a:lnTo>
                    <a:pt x="284" y="67"/>
                  </a:lnTo>
                  <a:lnTo>
                    <a:pt x="292" y="81"/>
                  </a:lnTo>
                  <a:lnTo>
                    <a:pt x="300" y="94"/>
                  </a:lnTo>
                  <a:lnTo>
                    <a:pt x="305" y="110"/>
                  </a:lnTo>
                  <a:lnTo>
                    <a:pt x="309" y="123"/>
                  </a:lnTo>
                  <a:lnTo>
                    <a:pt x="311" y="138"/>
                  </a:lnTo>
                  <a:lnTo>
                    <a:pt x="311" y="156"/>
                  </a:lnTo>
                  <a:lnTo>
                    <a:pt x="311" y="171"/>
                  </a:lnTo>
                  <a:lnTo>
                    <a:pt x="309" y="186"/>
                  </a:lnTo>
                  <a:lnTo>
                    <a:pt x="305" y="202"/>
                  </a:lnTo>
                  <a:lnTo>
                    <a:pt x="300" y="215"/>
                  </a:lnTo>
                  <a:lnTo>
                    <a:pt x="292" y="229"/>
                  </a:lnTo>
                  <a:lnTo>
                    <a:pt x="284" y="242"/>
                  </a:lnTo>
                  <a:lnTo>
                    <a:pt x="277" y="254"/>
                  </a:lnTo>
                  <a:lnTo>
                    <a:pt x="265" y="265"/>
                  </a:lnTo>
                  <a:lnTo>
                    <a:pt x="255" y="275"/>
                  </a:lnTo>
                  <a:lnTo>
                    <a:pt x="242" y="284"/>
                  </a:lnTo>
                  <a:lnTo>
                    <a:pt x="230" y="292"/>
                  </a:lnTo>
                  <a:lnTo>
                    <a:pt x="217" y="298"/>
                  </a:lnTo>
                  <a:lnTo>
                    <a:pt x="202" y="304"/>
                  </a:lnTo>
                  <a:lnTo>
                    <a:pt x="186" y="307"/>
                  </a:lnTo>
                  <a:lnTo>
                    <a:pt x="171" y="309"/>
                  </a:lnTo>
                  <a:lnTo>
                    <a:pt x="156" y="311"/>
                  </a:lnTo>
                  <a:lnTo>
                    <a:pt x="140" y="309"/>
                  </a:lnTo>
                  <a:lnTo>
                    <a:pt x="125" y="307"/>
                  </a:lnTo>
                  <a:lnTo>
                    <a:pt x="110" y="304"/>
                  </a:lnTo>
                  <a:lnTo>
                    <a:pt x="96" y="298"/>
                  </a:lnTo>
                  <a:lnTo>
                    <a:pt x="81" y="292"/>
                  </a:lnTo>
                  <a:lnTo>
                    <a:pt x="69" y="284"/>
                  </a:lnTo>
                  <a:lnTo>
                    <a:pt x="58" y="275"/>
                  </a:lnTo>
                  <a:lnTo>
                    <a:pt x="46" y="265"/>
                  </a:lnTo>
                  <a:lnTo>
                    <a:pt x="37" y="254"/>
                  </a:lnTo>
                  <a:lnTo>
                    <a:pt x="27" y="242"/>
                  </a:lnTo>
                  <a:lnTo>
                    <a:pt x="19" y="229"/>
                  </a:lnTo>
                  <a:lnTo>
                    <a:pt x="12" y="215"/>
                  </a:lnTo>
                  <a:lnTo>
                    <a:pt x="8" y="202"/>
                  </a:lnTo>
                  <a:lnTo>
                    <a:pt x="4" y="186"/>
                  </a:lnTo>
                  <a:lnTo>
                    <a:pt x="0" y="171"/>
                  </a:lnTo>
                  <a:lnTo>
                    <a:pt x="0" y="156"/>
                  </a:lnTo>
                  <a:lnTo>
                    <a:pt x="0" y="138"/>
                  </a:lnTo>
                  <a:lnTo>
                    <a:pt x="4" y="123"/>
                  </a:lnTo>
                  <a:lnTo>
                    <a:pt x="8" y="110"/>
                  </a:lnTo>
                  <a:lnTo>
                    <a:pt x="12" y="94"/>
                  </a:lnTo>
                  <a:lnTo>
                    <a:pt x="19" y="81"/>
                  </a:lnTo>
                  <a:lnTo>
                    <a:pt x="27" y="67"/>
                  </a:lnTo>
                  <a:lnTo>
                    <a:pt x="37" y="56"/>
                  </a:lnTo>
                  <a:lnTo>
                    <a:pt x="46" y="44"/>
                  </a:lnTo>
                  <a:lnTo>
                    <a:pt x="58" y="35"/>
                  </a:lnTo>
                  <a:lnTo>
                    <a:pt x="69" y="27"/>
                  </a:lnTo>
                  <a:lnTo>
                    <a:pt x="81" y="17"/>
                  </a:lnTo>
                  <a:lnTo>
                    <a:pt x="96" y="12"/>
                  </a:lnTo>
                  <a:lnTo>
                    <a:pt x="110" y="6"/>
                  </a:lnTo>
                  <a:lnTo>
                    <a:pt x="125" y="2"/>
                  </a:lnTo>
                  <a:lnTo>
                    <a:pt x="140" y="0"/>
                  </a:lnTo>
                  <a:lnTo>
                    <a:pt x="156" y="0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73" name="Rectangle 94"/>
            <p:cNvSpPr>
              <a:spLocks noChangeArrowheads="1"/>
            </p:cNvSpPr>
            <p:nvPr/>
          </p:nvSpPr>
          <p:spPr bwMode="auto">
            <a:xfrm>
              <a:off x="4004" y="987"/>
              <a:ext cx="143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1F1A17"/>
                  </a:solidFill>
                </a:rPr>
                <a:t>Det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574" name="Freeform 95"/>
            <p:cNvSpPr>
              <a:spLocks/>
            </p:cNvSpPr>
            <p:nvPr/>
          </p:nvSpPr>
          <p:spPr bwMode="auto">
            <a:xfrm>
              <a:off x="2881" y="1734"/>
              <a:ext cx="33" cy="31"/>
            </a:xfrm>
            <a:custGeom>
              <a:avLst/>
              <a:gdLst>
                <a:gd name="T0" fmla="*/ 18 w 33"/>
                <a:gd name="T1" fmla="*/ 31 h 31"/>
                <a:gd name="T2" fmla="*/ 20 w 33"/>
                <a:gd name="T3" fmla="*/ 31 h 31"/>
                <a:gd name="T4" fmla="*/ 22 w 33"/>
                <a:gd name="T5" fmla="*/ 31 h 31"/>
                <a:gd name="T6" fmla="*/ 23 w 33"/>
                <a:gd name="T7" fmla="*/ 29 h 31"/>
                <a:gd name="T8" fmla="*/ 25 w 33"/>
                <a:gd name="T9" fmla="*/ 29 h 31"/>
                <a:gd name="T10" fmla="*/ 27 w 33"/>
                <a:gd name="T11" fmla="*/ 27 h 31"/>
                <a:gd name="T12" fmla="*/ 29 w 33"/>
                <a:gd name="T13" fmla="*/ 25 h 31"/>
                <a:gd name="T14" fmla="*/ 31 w 33"/>
                <a:gd name="T15" fmla="*/ 23 h 31"/>
                <a:gd name="T16" fmla="*/ 31 w 33"/>
                <a:gd name="T17" fmla="*/ 21 h 31"/>
                <a:gd name="T18" fmla="*/ 33 w 33"/>
                <a:gd name="T19" fmla="*/ 19 h 31"/>
                <a:gd name="T20" fmla="*/ 33 w 33"/>
                <a:gd name="T21" fmla="*/ 15 h 31"/>
                <a:gd name="T22" fmla="*/ 33 w 33"/>
                <a:gd name="T23" fmla="*/ 15 h 31"/>
                <a:gd name="T24" fmla="*/ 33 w 33"/>
                <a:gd name="T25" fmla="*/ 12 h 31"/>
                <a:gd name="T26" fmla="*/ 31 w 33"/>
                <a:gd name="T27" fmla="*/ 10 h 31"/>
                <a:gd name="T28" fmla="*/ 31 w 33"/>
                <a:gd name="T29" fmla="*/ 8 h 31"/>
                <a:gd name="T30" fmla="*/ 29 w 33"/>
                <a:gd name="T31" fmla="*/ 6 h 31"/>
                <a:gd name="T32" fmla="*/ 27 w 33"/>
                <a:gd name="T33" fmla="*/ 4 h 31"/>
                <a:gd name="T34" fmla="*/ 25 w 33"/>
                <a:gd name="T35" fmla="*/ 2 h 31"/>
                <a:gd name="T36" fmla="*/ 23 w 33"/>
                <a:gd name="T37" fmla="*/ 2 h 31"/>
                <a:gd name="T38" fmla="*/ 22 w 33"/>
                <a:gd name="T39" fmla="*/ 0 h 31"/>
                <a:gd name="T40" fmla="*/ 20 w 33"/>
                <a:gd name="T41" fmla="*/ 0 h 31"/>
                <a:gd name="T42" fmla="*/ 18 w 33"/>
                <a:gd name="T43" fmla="*/ 0 h 31"/>
                <a:gd name="T44" fmla="*/ 16 w 33"/>
                <a:gd name="T45" fmla="*/ 0 h 31"/>
                <a:gd name="T46" fmla="*/ 14 w 33"/>
                <a:gd name="T47" fmla="*/ 0 h 31"/>
                <a:gd name="T48" fmla="*/ 10 w 33"/>
                <a:gd name="T49" fmla="*/ 0 h 31"/>
                <a:gd name="T50" fmla="*/ 8 w 33"/>
                <a:gd name="T51" fmla="*/ 2 h 31"/>
                <a:gd name="T52" fmla="*/ 6 w 33"/>
                <a:gd name="T53" fmla="*/ 2 h 31"/>
                <a:gd name="T54" fmla="*/ 4 w 33"/>
                <a:gd name="T55" fmla="*/ 4 h 31"/>
                <a:gd name="T56" fmla="*/ 4 w 33"/>
                <a:gd name="T57" fmla="*/ 6 h 31"/>
                <a:gd name="T58" fmla="*/ 2 w 33"/>
                <a:gd name="T59" fmla="*/ 8 h 31"/>
                <a:gd name="T60" fmla="*/ 0 w 33"/>
                <a:gd name="T61" fmla="*/ 10 h 31"/>
                <a:gd name="T62" fmla="*/ 0 w 33"/>
                <a:gd name="T63" fmla="*/ 12 h 31"/>
                <a:gd name="T64" fmla="*/ 0 w 33"/>
                <a:gd name="T65" fmla="*/ 15 h 31"/>
                <a:gd name="T66" fmla="*/ 0 w 33"/>
                <a:gd name="T67" fmla="*/ 15 h 31"/>
                <a:gd name="T68" fmla="*/ 0 w 33"/>
                <a:gd name="T69" fmla="*/ 19 h 31"/>
                <a:gd name="T70" fmla="*/ 0 w 33"/>
                <a:gd name="T71" fmla="*/ 21 h 31"/>
                <a:gd name="T72" fmla="*/ 2 w 33"/>
                <a:gd name="T73" fmla="*/ 23 h 31"/>
                <a:gd name="T74" fmla="*/ 4 w 33"/>
                <a:gd name="T75" fmla="*/ 25 h 31"/>
                <a:gd name="T76" fmla="*/ 4 w 33"/>
                <a:gd name="T77" fmla="*/ 27 h 31"/>
                <a:gd name="T78" fmla="*/ 6 w 33"/>
                <a:gd name="T79" fmla="*/ 29 h 31"/>
                <a:gd name="T80" fmla="*/ 8 w 33"/>
                <a:gd name="T81" fmla="*/ 29 h 31"/>
                <a:gd name="T82" fmla="*/ 10 w 33"/>
                <a:gd name="T83" fmla="*/ 31 h 31"/>
                <a:gd name="T84" fmla="*/ 14 w 33"/>
                <a:gd name="T85" fmla="*/ 31 h 31"/>
                <a:gd name="T86" fmla="*/ 16 w 33"/>
                <a:gd name="T87" fmla="*/ 31 h 31"/>
                <a:gd name="T88" fmla="*/ 16 w 33"/>
                <a:gd name="T89" fmla="*/ 31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"/>
                <a:gd name="T136" fmla="*/ 0 h 31"/>
                <a:gd name="T137" fmla="*/ 33 w 33"/>
                <a:gd name="T138" fmla="*/ 31 h 3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" h="31">
                  <a:moveTo>
                    <a:pt x="16" y="31"/>
                  </a:moveTo>
                  <a:lnTo>
                    <a:pt x="16" y="31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6" y="31"/>
                  </a:lnTo>
                  <a:lnTo>
                    <a:pt x="16" y="15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75" name="Rectangle 96"/>
            <p:cNvSpPr>
              <a:spLocks noChangeArrowheads="1"/>
            </p:cNvSpPr>
            <p:nvPr/>
          </p:nvSpPr>
          <p:spPr bwMode="auto">
            <a:xfrm>
              <a:off x="1813" y="1750"/>
              <a:ext cx="1084" cy="5"/>
            </a:xfrm>
            <a:prstGeom prst="rect">
              <a:avLst/>
            </a:prstGeom>
            <a:solidFill>
              <a:srgbClr val="1F1A1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76" name="Freeform 97"/>
            <p:cNvSpPr>
              <a:spLocks/>
            </p:cNvSpPr>
            <p:nvPr/>
          </p:nvSpPr>
          <p:spPr bwMode="auto">
            <a:xfrm>
              <a:off x="1632" y="1523"/>
              <a:ext cx="242" cy="242"/>
            </a:xfrm>
            <a:custGeom>
              <a:avLst/>
              <a:gdLst>
                <a:gd name="T0" fmla="*/ 242 w 242"/>
                <a:gd name="T1" fmla="*/ 107 h 242"/>
                <a:gd name="T2" fmla="*/ 236 w 242"/>
                <a:gd name="T3" fmla="*/ 84 h 242"/>
                <a:gd name="T4" fmla="*/ 227 w 242"/>
                <a:gd name="T5" fmla="*/ 63 h 242"/>
                <a:gd name="T6" fmla="*/ 215 w 242"/>
                <a:gd name="T7" fmla="*/ 44 h 242"/>
                <a:gd name="T8" fmla="*/ 198 w 242"/>
                <a:gd name="T9" fmla="*/ 27 h 242"/>
                <a:gd name="T10" fmla="*/ 179 w 242"/>
                <a:gd name="T11" fmla="*/ 13 h 242"/>
                <a:gd name="T12" fmla="*/ 158 w 242"/>
                <a:gd name="T13" fmla="*/ 6 h 242"/>
                <a:gd name="T14" fmla="*/ 133 w 242"/>
                <a:gd name="T15" fmla="*/ 0 h 242"/>
                <a:gd name="T16" fmla="*/ 110 w 242"/>
                <a:gd name="T17" fmla="*/ 0 h 242"/>
                <a:gd name="T18" fmla="*/ 85 w 242"/>
                <a:gd name="T19" fmla="*/ 6 h 242"/>
                <a:gd name="T20" fmla="*/ 64 w 242"/>
                <a:gd name="T21" fmla="*/ 13 h 242"/>
                <a:gd name="T22" fmla="*/ 44 w 242"/>
                <a:gd name="T23" fmla="*/ 27 h 242"/>
                <a:gd name="T24" fmla="*/ 27 w 242"/>
                <a:gd name="T25" fmla="*/ 44 h 242"/>
                <a:gd name="T26" fmla="*/ 14 w 242"/>
                <a:gd name="T27" fmla="*/ 63 h 242"/>
                <a:gd name="T28" fmla="*/ 6 w 242"/>
                <a:gd name="T29" fmla="*/ 84 h 242"/>
                <a:gd name="T30" fmla="*/ 0 w 242"/>
                <a:gd name="T31" fmla="*/ 107 h 242"/>
                <a:gd name="T32" fmla="*/ 0 w 242"/>
                <a:gd name="T33" fmla="*/ 132 h 242"/>
                <a:gd name="T34" fmla="*/ 6 w 242"/>
                <a:gd name="T35" fmla="*/ 155 h 242"/>
                <a:gd name="T36" fmla="*/ 14 w 242"/>
                <a:gd name="T37" fmla="*/ 178 h 242"/>
                <a:gd name="T38" fmla="*/ 27 w 242"/>
                <a:gd name="T39" fmla="*/ 198 h 242"/>
                <a:gd name="T40" fmla="*/ 44 w 242"/>
                <a:gd name="T41" fmla="*/ 213 h 242"/>
                <a:gd name="T42" fmla="*/ 64 w 242"/>
                <a:gd name="T43" fmla="*/ 226 h 242"/>
                <a:gd name="T44" fmla="*/ 85 w 242"/>
                <a:gd name="T45" fmla="*/ 236 h 242"/>
                <a:gd name="T46" fmla="*/ 110 w 242"/>
                <a:gd name="T47" fmla="*/ 242 h 242"/>
                <a:gd name="T48" fmla="*/ 133 w 242"/>
                <a:gd name="T49" fmla="*/ 242 h 242"/>
                <a:gd name="T50" fmla="*/ 158 w 242"/>
                <a:gd name="T51" fmla="*/ 236 h 242"/>
                <a:gd name="T52" fmla="*/ 179 w 242"/>
                <a:gd name="T53" fmla="*/ 226 h 242"/>
                <a:gd name="T54" fmla="*/ 198 w 242"/>
                <a:gd name="T55" fmla="*/ 213 h 242"/>
                <a:gd name="T56" fmla="*/ 215 w 242"/>
                <a:gd name="T57" fmla="*/ 198 h 242"/>
                <a:gd name="T58" fmla="*/ 227 w 242"/>
                <a:gd name="T59" fmla="*/ 178 h 242"/>
                <a:gd name="T60" fmla="*/ 236 w 242"/>
                <a:gd name="T61" fmla="*/ 155 h 242"/>
                <a:gd name="T62" fmla="*/ 242 w 242"/>
                <a:gd name="T63" fmla="*/ 132 h 2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2"/>
                <a:gd name="T97" fmla="*/ 0 h 242"/>
                <a:gd name="T98" fmla="*/ 242 w 242"/>
                <a:gd name="T99" fmla="*/ 242 h 2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2" h="242">
                  <a:moveTo>
                    <a:pt x="242" y="121"/>
                  </a:moveTo>
                  <a:lnTo>
                    <a:pt x="242" y="107"/>
                  </a:lnTo>
                  <a:lnTo>
                    <a:pt x="240" y="96"/>
                  </a:lnTo>
                  <a:lnTo>
                    <a:pt x="236" y="84"/>
                  </a:lnTo>
                  <a:lnTo>
                    <a:pt x="232" y="73"/>
                  </a:lnTo>
                  <a:lnTo>
                    <a:pt x="227" y="63"/>
                  </a:lnTo>
                  <a:lnTo>
                    <a:pt x="221" y="54"/>
                  </a:lnTo>
                  <a:lnTo>
                    <a:pt x="215" y="44"/>
                  </a:lnTo>
                  <a:lnTo>
                    <a:pt x="207" y="34"/>
                  </a:lnTo>
                  <a:lnTo>
                    <a:pt x="198" y="27"/>
                  </a:lnTo>
                  <a:lnTo>
                    <a:pt x="188" y="21"/>
                  </a:lnTo>
                  <a:lnTo>
                    <a:pt x="179" y="13"/>
                  </a:lnTo>
                  <a:lnTo>
                    <a:pt x="167" y="9"/>
                  </a:lnTo>
                  <a:lnTo>
                    <a:pt x="158" y="6"/>
                  </a:lnTo>
                  <a:lnTo>
                    <a:pt x="146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10" y="0"/>
                  </a:lnTo>
                  <a:lnTo>
                    <a:pt x="96" y="2"/>
                  </a:lnTo>
                  <a:lnTo>
                    <a:pt x="85" y="6"/>
                  </a:lnTo>
                  <a:lnTo>
                    <a:pt x="73" y="9"/>
                  </a:lnTo>
                  <a:lnTo>
                    <a:pt x="64" y="13"/>
                  </a:lnTo>
                  <a:lnTo>
                    <a:pt x="54" y="21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4"/>
                  </a:lnTo>
                  <a:lnTo>
                    <a:pt x="21" y="54"/>
                  </a:lnTo>
                  <a:lnTo>
                    <a:pt x="14" y="63"/>
                  </a:lnTo>
                  <a:lnTo>
                    <a:pt x="10" y="73"/>
                  </a:lnTo>
                  <a:lnTo>
                    <a:pt x="6" y="84"/>
                  </a:lnTo>
                  <a:lnTo>
                    <a:pt x="2" y="96"/>
                  </a:lnTo>
                  <a:lnTo>
                    <a:pt x="0" y="107"/>
                  </a:lnTo>
                  <a:lnTo>
                    <a:pt x="0" y="121"/>
                  </a:lnTo>
                  <a:lnTo>
                    <a:pt x="0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4" y="178"/>
                  </a:lnTo>
                  <a:lnTo>
                    <a:pt x="21" y="188"/>
                  </a:lnTo>
                  <a:lnTo>
                    <a:pt x="27" y="198"/>
                  </a:lnTo>
                  <a:lnTo>
                    <a:pt x="35" y="205"/>
                  </a:lnTo>
                  <a:lnTo>
                    <a:pt x="44" y="213"/>
                  </a:lnTo>
                  <a:lnTo>
                    <a:pt x="54" y="221"/>
                  </a:lnTo>
                  <a:lnTo>
                    <a:pt x="64" y="226"/>
                  </a:lnTo>
                  <a:lnTo>
                    <a:pt x="73" y="232"/>
                  </a:lnTo>
                  <a:lnTo>
                    <a:pt x="85" y="236"/>
                  </a:lnTo>
                  <a:lnTo>
                    <a:pt x="96" y="240"/>
                  </a:lnTo>
                  <a:lnTo>
                    <a:pt x="110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6" y="240"/>
                  </a:lnTo>
                  <a:lnTo>
                    <a:pt x="158" y="236"/>
                  </a:lnTo>
                  <a:lnTo>
                    <a:pt x="167" y="232"/>
                  </a:lnTo>
                  <a:lnTo>
                    <a:pt x="179" y="226"/>
                  </a:lnTo>
                  <a:lnTo>
                    <a:pt x="188" y="221"/>
                  </a:lnTo>
                  <a:lnTo>
                    <a:pt x="198" y="213"/>
                  </a:lnTo>
                  <a:lnTo>
                    <a:pt x="207" y="205"/>
                  </a:lnTo>
                  <a:lnTo>
                    <a:pt x="215" y="198"/>
                  </a:lnTo>
                  <a:lnTo>
                    <a:pt x="221" y="188"/>
                  </a:lnTo>
                  <a:lnTo>
                    <a:pt x="227" y="178"/>
                  </a:lnTo>
                  <a:lnTo>
                    <a:pt x="232" y="167"/>
                  </a:lnTo>
                  <a:lnTo>
                    <a:pt x="236" y="155"/>
                  </a:lnTo>
                  <a:lnTo>
                    <a:pt x="240" y="144"/>
                  </a:lnTo>
                  <a:lnTo>
                    <a:pt x="242" y="132"/>
                  </a:lnTo>
                  <a:lnTo>
                    <a:pt x="242" y="1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77" name="Freeform 98"/>
            <p:cNvSpPr>
              <a:spLocks/>
            </p:cNvSpPr>
            <p:nvPr/>
          </p:nvSpPr>
          <p:spPr bwMode="auto">
            <a:xfrm>
              <a:off x="1632" y="1523"/>
              <a:ext cx="242" cy="242"/>
            </a:xfrm>
            <a:custGeom>
              <a:avLst/>
              <a:gdLst>
                <a:gd name="T0" fmla="*/ 242 w 242"/>
                <a:gd name="T1" fmla="*/ 107 h 242"/>
                <a:gd name="T2" fmla="*/ 236 w 242"/>
                <a:gd name="T3" fmla="*/ 84 h 242"/>
                <a:gd name="T4" fmla="*/ 227 w 242"/>
                <a:gd name="T5" fmla="*/ 63 h 242"/>
                <a:gd name="T6" fmla="*/ 215 w 242"/>
                <a:gd name="T7" fmla="*/ 44 h 242"/>
                <a:gd name="T8" fmla="*/ 198 w 242"/>
                <a:gd name="T9" fmla="*/ 27 h 242"/>
                <a:gd name="T10" fmla="*/ 179 w 242"/>
                <a:gd name="T11" fmla="*/ 13 h 242"/>
                <a:gd name="T12" fmla="*/ 158 w 242"/>
                <a:gd name="T13" fmla="*/ 6 h 242"/>
                <a:gd name="T14" fmla="*/ 133 w 242"/>
                <a:gd name="T15" fmla="*/ 0 h 242"/>
                <a:gd name="T16" fmla="*/ 110 w 242"/>
                <a:gd name="T17" fmla="*/ 0 h 242"/>
                <a:gd name="T18" fmla="*/ 85 w 242"/>
                <a:gd name="T19" fmla="*/ 6 h 242"/>
                <a:gd name="T20" fmla="*/ 64 w 242"/>
                <a:gd name="T21" fmla="*/ 13 h 242"/>
                <a:gd name="T22" fmla="*/ 44 w 242"/>
                <a:gd name="T23" fmla="*/ 27 h 242"/>
                <a:gd name="T24" fmla="*/ 27 w 242"/>
                <a:gd name="T25" fmla="*/ 44 h 242"/>
                <a:gd name="T26" fmla="*/ 14 w 242"/>
                <a:gd name="T27" fmla="*/ 63 h 242"/>
                <a:gd name="T28" fmla="*/ 6 w 242"/>
                <a:gd name="T29" fmla="*/ 84 h 242"/>
                <a:gd name="T30" fmla="*/ 0 w 242"/>
                <a:gd name="T31" fmla="*/ 107 h 242"/>
                <a:gd name="T32" fmla="*/ 0 w 242"/>
                <a:gd name="T33" fmla="*/ 132 h 242"/>
                <a:gd name="T34" fmla="*/ 6 w 242"/>
                <a:gd name="T35" fmla="*/ 155 h 242"/>
                <a:gd name="T36" fmla="*/ 14 w 242"/>
                <a:gd name="T37" fmla="*/ 178 h 242"/>
                <a:gd name="T38" fmla="*/ 27 w 242"/>
                <a:gd name="T39" fmla="*/ 198 h 242"/>
                <a:gd name="T40" fmla="*/ 44 w 242"/>
                <a:gd name="T41" fmla="*/ 213 h 242"/>
                <a:gd name="T42" fmla="*/ 64 w 242"/>
                <a:gd name="T43" fmla="*/ 226 h 242"/>
                <a:gd name="T44" fmla="*/ 85 w 242"/>
                <a:gd name="T45" fmla="*/ 236 h 242"/>
                <a:gd name="T46" fmla="*/ 110 w 242"/>
                <a:gd name="T47" fmla="*/ 242 h 242"/>
                <a:gd name="T48" fmla="*/ 133 w 242"/>
                <a:gd name="T49" fmla="*/ 242 h 242"/>
                <a:gd name="T50" fmla="*/ 158 w 242"/>
                <a:gd name="T51" fmla="*/ 236 h 242"/>
                <a:gd name="T52" fmla="*/ 179 w 242"/>
                <a:gd name="T53" fmla="*/ 226 h 242"/>
                <a:gd name="T54" fmla="*/ 198 w 242"/>
                <a:gd name="T55" fmla="*/ 213 h 242"/>
                <a:gd name="T56" fmla="*/ 215 w 242"/>
                <a:gd name="T57" fmla="*/ 198 h 242"/>
                <a:gd name="T58" fmla="*/ 227 w 242"/>
                <a:gd name="T59" fmla="*/ 178 h 242"/>
                <a:gd name="T60" fmla="*/ 236 w 242"/>
                <a:gd name="T61" fmla="*/ 155 h 242"/>
                <a:gd name="T62" fmla="*/ 242 w 242"/>
                <a:gd name="T63" fmla="*/ 132 h 2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2"/>
                <a:gd name="T97" fmla="*/ 0 h 242"/>
                <a:gd name="T98" fmla="*/ 242 w 242"/>
                <a:gd name="T99" fmla="*/ 242 h 2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2" h="242">
                  <a:moveTo>
                    <a:pt x="242" y="121"/>
                  </a:moveTo>
                  <a:lnTo>
                    <a:pt x="242" y="107"/>
                  </a:lnTo>
                  <a:lnTo>
                    <a:pt x="240" y="96"/>
                  </a:lnTo>
                  <a:lnTo>
                    <a:pt x="236" y="84"/>
                  </a:lnTo>
                  <a:lnTo>
                    <a:pt x="232" y="73"/>
                  </a:lnTo>
                  <a:lnTo>
                    <a:pt x="227" y="63"/>
                  </a:lnTo>
                  <a:lnTo>
                    <a:pt x="221" y="54"/>
                  </a:lnTo>
                  <a:lnTo>
                    <a:pt x="215" y="44"/>
                  </a:lnTo>
                  <a:lnTo>
                    <a:pt x="207" y="34"/>
                  </a:lnTo>
                  <a:lnTo>
                    <a:pt x="198" y="27"/>
                  </a:lnTo>
                  <a:lnTo>
                    <a:pt x="188" y="21"/>
                  </a:lnTo>
                  <a:lnTo>
                    <a:pt x="179" y="13"/>
                  </a:lnTo>
                  <a:lnTo>
                    <a:pt x="167" y="9"/>
                  </a:lnTo>
                  <a:lnTo>
                    <a:pt x="158" y="6"/>
                  </a:lnTo>
                  <a:lnTo>
                    <a:pt x="146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10" y="0"/>
                  </a:lnTo>
                  <a:lnTo>
                    <a:pt x="96" y="2"/>
                  </a:lnTo>
                  <a:lnTo>
                    <a:pt x="85" y="6"/>
                  </a:lnTo>
                  <a:lnTo>
                    <a:pt x="73" y="9"/>
                  </a:lnTo>
                  <a:lnTo>
                    <a:pt x="64" y="13"/>
                  </a:lnTo>
                  <a:lnTo>
                    <a:pt x="54" y="21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4"/>
                  </a:lnTo>
                  <a:lnTo>
                    <a:pt x="21" y="54"/>
                  </a:lnTo>
                  <a:lnTo>
                    <a:pt x="14" y="63"/>
                  </a:lnTo>
                  <a:lnTo>
                    <a:pt x="10" y="73"/>
                  </a:lnTo>
                  <a:lnTo>
                    <a:pt x="6" y="84"/>
                  </a:lnTo>
                  <a:lnTo>
                    <a:pt x="2" y="96"/>
                  </a:lnTo>
                  <a:lnTo>
                    <a:pt x="0" y="107"/>
                  </a:lnTo>
                  <a:lnTo>
                    <a:pt x="0" y="121"/>
                  </a:lnTo>
                  <a:lnTo>
                    <a:pt x="0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4" y="178"/>
                  </a:lnTo>
                  <a:lnTo>
                    <a:pt x="21" y="188"/>
                  </a:lnTo>
                  <a:lnTo>
                    <a:pt x="27" y="198"/>
                  </a:lnTo>
                  <a:lnTo>
                    <a:pt x="35" y="205"/>
                  </a:lnTo>
                  <a:lnTo>
                    <a:pt x="44" y="213"/>
                  </a:lnTo>
                  <a:lnTo>
                    <a:pt x="54" y="221"/>
                  </a:lnTo>
                  <a:lnTo>
                    <a:pt x="64" y="226"/>
                  </a:lnTo>
                  <a:lnTo>
                    <a:pt x="73" y="232"/>
                  </a:lnTo>
                  <a:lnTo>
                    <a:pt x="85" y="236"/>
                  </a:lnTo>
                  <a:lnTo>
                    <a:pt x="96" y="240"/>
                  </a:lnTo>
                  <a:lnTo>
                    <a:pt x="110" y="242"/>
                  </a:lnTo>
                  <a:lnTo>
                    <a:pt x="121" y="242"/>
                  </a:lnTo>
                  <a:lnTo>
                    <a:pt x="133" y="242"/>
                  </a:lnTo>
                  <a:lnTo>
                    <a:pt x="146" y="240"/>
                  </a:lnTo>
                  <a:lnTo>
                    <a:pt x="158" y="236"/>
                  </a:lnTo>
                  <a:lnTo>
                    <a:pt x="167" y="232"/>
                  </a:lnTo>
                  <a:lnTo>
                    <a:pt x="179" y="226"/>
                  </a:lnTo>
                  <a:lnTo>
                    <a:pt x="188" y="221"/>
                  </a:lnTo>
                  <a:lnTo>
                    <a:pt x="198" y="213"/>
                  </a:lnTo>
                  <a:lnTo>
                    <a:pt x="207" y="205"/>
                  </a:lnTo>
                  <a:lnTo>
                    <a:pt x="215" y="198"/>
                  </a:lnTo>
                  <a:lnTo>
                    <a:pt x="221" y="188"/>
                  </a:lnTo>
                  <a:lnTo>
                    <a:pt x="227" y="178"/>
                  </a:lnTo>
                  <a:lnTo>
                    <a:pt x="232" y="167"/>
                  </a:lnTo>
                  <a:lnTo>
                    <a:pt x="236" y="155"/>
                  </a:lnTo>
                  <a:lnTo>
                    <a:pt x="240" y="144"/>
                  </a:lnTo>
                  <a:lnTo>
                    <a:pt x="242" y="132"/>
                  </a:lnTo>
                  <a:lnTo>
                    <a:pt x="242" y="121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78" name="Line 99"/>
            <p:cNvSpPr>
              <a:spLocks noChangeShapeType="1"/>
            </p:cNvSpPr>
            <p:nvPr/>
          </p:nvSpPr>
          <p:spPr bwMode="auto">
            <a:xfrm flipH="1">
              <a:off x="1630" y="1538"/>
              <a:ext cx="181" cy="104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79" name="Freeform 100"/>
            <p:cNvSpPr>
              <a:spLocks/>
            </p:cNvSpPr>
            <p:nvPr/>
          </p:nvSpPr>
          <p:spPr bwMode="auto">
            <a:xfrm>
              <a:off x="1788" y="1730"/>
              <a:ext cx="27" cy="21"/>
            </a:xfrm>
            <a:custGeom>
              <a:avLst/>
              <a:gdLst>
                <a:gd name="T0" fmla="*/ 0 w 27"/>
                <a:gd name="T1" fmla="*/ 6 h 21"/>
                <a:gd name="T2" fmla="*/ 2 w 27"/>
                <a:gd name="T3" fmla="*/ 0 h 21"/>
                <a:gd name="T4" fmla="*/ 27 w 27"/>
                <a:gd name="T5" fmla="*/ 16 h 21"/>
                <a:gd name="T6" fmla="*/ 25 w 27"/>
                <a:gd name="T7" fmla="*/ 21 h 21"/>
                <a:gd name="T8" fmla="*/ 0 w 27"/>
                <a:gd name="T9" fmla="*/ 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1"/>
                <a:gd name="T17" fmla="*/ 27 w 2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1">
                  <a:moveTo>
                    <a:pt x="0" y="6"/>
                  </a:moveTo>
                  <a:lnTo>
                    <a:pt x="2" y="0"/>
                  </a:lnTo>
                  <a:lnTo>
                    <a:pt x="27" y="16"/>
                  </a:lnTo>
                  <a:lnTo>
                    <a:pt x="25" y="2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80" name="Freeform 101"/>
            <p:cNvSpPr>
              <a:spLocks/>
            </p:cNvSpPr>
            <p:nvPr/>
          </p:nvSpPr>
          <p:spPr bwMode="auto">
            <a:xfrm>
              <a:off x="1738" y="1701"/>
              <a:ext cx="27" cy="20"/>
            </a:xfrm>
            <a:custGeom>
              <a:avLst/>
              <a:gdLst>
                <a:gd name="T0" fmla="*/ 0 w 27"/>
                <a:gd name="T1" fmla="*/ 6 h 20"/>
                <a:gd name="T2" fmla="*/ 2 w 27"/>
                <a:gd name="T3" fmla="*/ 0 h 20"/>
                <a:gd name="T4" fmla="*/ 27 w 27"/>
                <a:gd name="T5" fmla="*/ 16 h 20"/>
                <a:gd name="T6" fmla="*/ 25 w 27"/>
                <a:gd name="T7" fmla="*/ 20 h 20"/>
                <a:gd name="T8" fmla="*/ 0 w 27"/>
                <a:gd name="T9" fmla="*/ 6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0"/>
                <a:gd name="T17" fmla="*/ 27 w 2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0">
                  <a:moveTo>
                    <a:pt x="0" y="6"/>
                  </a:moveTo>
                  <a:lnTo>
                    <a:pt x="2" y="0"/>
                  </a:lnTo>
                  <a:lnTo>
                    <a:pt x="27" y="16"/>
                  </a:lnTo>
                  <a:lnTo>
                    <a:pt x="25" y="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81" name="Freeform 102"/>
            <p:cNvSpPr>
              <a:spLocks/>
            </p:cNvSpPr>
            <p:nvPr/>
          </p:nvSpPr>
          <p:spPr bwMode="auto">
            <a:xfrm>
              <a:off x="1688" y="1673"/>
              <a:ext cx="27" cy="19"/>
            </a:xfrm>
            <a:custGeom>
              <a:avLst/>
              <a:gdLst>
                <a:gd name="T0" fmla="*/ 0 w 27"/>
                <a:gd name="T1" fmla="*/ 5 h 19"/>
                <a:gd name="T2" fmla="*/ 2 w 27"/>
                <a:gd name="T3" fmla="*/ 0 h 19"/>
                <a:gd name="T4" fmla="*/ 27 w 27"/>
                <a:gd name="T5" fmla="*/ 15 h 19"/>
                <a:gd name="T6" fmla="*/ 25 w 27"/>
                <a:gd name="T7" fmla="*/ 19 h 19"/>
                <a:gd name="T8" fmla="*/ 0 w 27"/>
                <a:gd name="T9" fmla="*/ 5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9"/>
                <a:gd name="T17" fmla="*/ 27 w 2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9">
                  <a:moveTo>
                    <a:pt x="0" y="5"/>
                  </a:moveTo>
                  <a:lnTo>
                    <a:pt x="2" y="0"/>
                  </a:lnTo>
                  <a:lnTo>
                    <a:pt x="27" y="15"/>
                  </a:lnTo>
                  <a:lnTo>
                    <a:pt x="25" y="1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82" name="Freeform 103"/>
            <p:cNvSpPr>
              <a:spLocks/>
            </p:cNvSpPr>
            <p:nvPr/>
          </p:nvSpPr>
          <p:spPr bwMode="auto">
            <a:xfrm>
              <a:off x="1638" y="1644"/>
              <a:ext cx="27" cy="19"/>
            </a:xfrm>
            <a:custGeom>
              <a:avLst/>
              <a:gdLst>
                <a:gd name="T0" fmla="*/ 0 w 27"/>
                <a:gd name="T1" fmla="*/ 6 h 19"/>
                <a:gd name="T2" fmla="*/ 2 w 27"/>
                <a:gd name="T3" fmla="*/ 0 h 19"/>
                <a:gd name="T4" fmla="*/ 27 w 27"/>
                <a:gd name="T5" fmla="*/ 15 h 19"/>
                <a:gd name="T6" fmla="*/ 25 w 27"/>
                <a:gd name="T7" fmla="*/ 19 h 19"/>
                <a:gd name="T8" fmla="*/ 0 w 27"/>
                <a:gd name="T9" fmla="*/ 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9"/>
                <a:gd name="T17" fmla="*/ 27 w 2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9">
                  <a:moveTo>
                    <a:pt x="0" y="6"/>
                  </a:moveTo>
                  <a:lnTo>
                    <a:pt x="2" y="0"/>
                  </a:lnTo>
                  <a:lnTo>
                    <a:pt x="27" y="15"/>
                  </a:lnTo>
                  <a:lnTo>
                    <a:pt x="25" y="1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83" name="Freeform 104"/>
            <p:cNvSpPr>
              <a:spLocks/>
            </p:cNvSpPr>
            <p:nvPr/>
          </p:nvSpPr>
          <p:spPr bwMode="auto">
            <a:xfrm>
              <a:off x="1632" y="1029"/>
              <a:ext cx="242" cy="244"/>
            </a:xfrm>
            <a:custGeom>
              <a:avLst/>
              <a:gdLst>
                <a:gd name="T0" fmla="*/ 242 w 242"/>
                <a:gd name="T1" fmla="*/ 110 h 244"/>
                <a:gd name="T2" fmla="*/ 236 w 242"/>
                <a:gd name="T3" fmla="*/ 87 h 244"/>
                <a:gd name="T4" fmla="*/ 227 w 242"/>
                <a:gd name="T5" fmla="*/ 64 h 244"/>
                <a:gd name="T6" fmla="*/ 215 w 242"/>
                <a:gd name="T7" fmla="*/ 45 h 244"/>
                <a:gd name="T8" fmla="*/ 198 w 242"/>
                <a:gd name="T9" fmla="*/ 29 h 244"/>
                <a:gd name="T10" fmla="*/ 179 w 242"/>
                <a:gd name="T11" fmla="*/ 16 h 244"/>
                <a:gd name="T12" fmla="*/ 158 w 242"/>
                <a:gd name="T13" fmla="*/ 6 h 244"/>
                <a:gd name="T14" fmla="*/ 133 w 242"/>
                <a:gd name="T15" fmla="*/ 2 h 244"/>
                <a:gd name="T16" fmla="*/ 110 w 242"/>
                <a:gd name="T17" fmla="*/ 2 h 244"/>
                <a:gd name="T18" fmla="*/ 85 w 242"/>
                <a:gd name="T19" fmla="*/ 6 h 244"/>
                <a:gd name="T20" fmla="*/ 64 w 242"/>
                <a:gd name="T21" fmla="*/ 16 h 244"/>
                <a:gd name="T22" fmla="*/ 44 w 242"/>
                <a:gd name="T23" fmla="*/ 29 h 244"/>
                <a:gd name="T24" fmla="*/ 27 w 242"/>
                <a:gd name="T25" fmla="*/ 45 h 244"/>
                <a:gd name="T26" fmla="*/ 14 w 242"/>
                <a:gd name="T27" fmla="*/ 64 h 244"/>
                <a:gd name="T28" fmla="*/ 6 w 242"/>
                <a:gd name="T29" fmla="*/ 87 h 244"/>
                <a:gd name="T30" fmla="*/ 0 w 242"/>
                <a:gd name="T31" fmla="*/ 110 h 244"/>
                <a:gd name="T32" fmla="*/ 0 w 242"/>
                <a:gd name="T33" fmla="*/ 135 h 244"/>
                <a:gd name="T34" fmla="*/ 6 w 242"/>
                <a:gd name="T35" fmla="*/ 158 h 244"/>
                <a:gd name="T36" fmla="*/ 14 w 242"/>
                <a:gd name="T37" fmla="*/ 179 h 244"/>
                <a:gd name="T38" fmla="*/ 27 w 242"/>
                <a:gd name="T39" fmla="*/ 200 h 244"/>
                <a:gd name="T40" fmla="*/ 44 w 242"/>
                <a:gd name="T41" fmla="*/ 215 h 244"/>
                <a:gd name="T42" fmla="*/ 64 w 242"/>
                <a:gd name="T43" fmla="*/ 229 h 244"/>
                <a:gd name="T44" fmla="*/ 85 w 242"/>
                <a:gd name="T45" fmla="*/ 238 h 244"/>
                <a:gd name="T46" fmla="*/ 110 w 242"/>
                <a:gd name="T47" fmla="*/ 242 h 244"/>
                <a:gd name="T48" fmla="*/ 133 w 242"/>
                <a:gd name="T49" fmla="*/ 242 h 244"/>
                <a:gd name="T50" fmla="*/ 158 w 242"/>
                <a:gd name="T51" fmla="*/ 238 h 244"/>
                <a:gd name="T52" fmla="*/ 179 w 242"/>
                <a:gd name="T53" fmla="*/ 229 h 244"/>
                <a:gd name="T54" fmla="*/ 198 w 242"/>
                <a:gd name="T55" fmla="*/ 215 h 244"/>
                <a:gd name="T56" fmla="*/ 215 w 242"/>
                <a:gd name="T57" fmla="*/ 200 h 244"/>
                <a:gd name="T58" fmla="*/ 227 w 242"/>
                <a:gd name="T59" fmla="*/ 179 h 244"/>
                <a:gd name="T60" fmla="*/ 236 w 242"/>
                <a:gd name="T61" fmla="*/ 158 h 244"/>
                <a:gd name="T62" fmla="*/ 242 w 242"/>
                <a:gd name="T63" fmla="*/ 135 h 2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2"/>
                <a:gd name="T97" fmla="*/ 0 h 244"/>
                <a:gd name="T98" fmla="*/ 242 w 242"/>
                <a:gd name="T99" fmla="*/ 244 h 2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2" h="244">
                  <a:moveTo>
                    <a:pt x="242" y="121"/>
                  </a:moveTo>
                  <a:lnTo>
                    <a:pt x="242" y="110"/>
                  </a:lnTo>
                  <a:lnTo>
                    <a:pt x="240" y="98"/>
                  </a:lnTo>
                  <a:lnTo>
                    <a:pt x="236" y="87"/>
                  </a:lnTo>
                  <a:lnTo>
                    <a:pt x="232" y="75"/>
                  </a:lnTo>
                  <a:lnTo>
                    <a:pt x="227" y="64"/>
                  </a:lnTo>
                  <a:lnTo>
                    <a:pt x="221" y="54"/>
                  </a:lnTo>
                  <a:lnTo>
                    <a:pt x="215" y="45"/>
                  </a:lnTo>
                  <a:lnTo>
                    <a:pt x="207" y="37"/>
                  </a:lnTo>
                  <a:lnTo>
                    <a:pt x="198" y="29"/>
                  </a:lnTo>
                  <a:lnTo>
                    <a:pt x="188" y="21"/>
                  </a:lnTo>
                  <a:lnTo>
                    <a:pt x="179" y="16"/>
                  </a:lnTo>
                  <a:lnTo>
                    <a:pt x="167" y="10"/>
                  </a:lnTo>
                  <a:lnTo>
                    <a:pt x="158" y="6"/>
                  </a:lnTo>
                  <a:lnTo>
                    <a:pt x="146" y="4"/>
                  </a:lnTo>
                  <a:lnTo>
                    <a:pt x="133" y="2"/>
                  </a:lnTo>
                  <a:lnTo>
                    <a:pt x="121" y="0"/>
                  </a:lnTo>
                  <a:lnTo>
                    <a:pt x="110" y="2"/>
                  </a:lnTo>
                  <a:lnTo>
                    <a:pt x="96" y="4"/>
                  </a:lnTo>
                  <a:lnTo>
                    <a:pt x="85" y="6"/>
                  </a:lnTo>
                  <a:lnTo>
                    <a:pt x="73" y="10"/>
                  </a:lnTo>
                  <a:lnTo>
                    <a:pt x="64" y="16"/>
                  </a:lnTo>
                  <a:lnTo>
                    <a:pt x="54" y="21"/>
                  </a:lnTo>
                  <a:lnTo>
                    <a:pt x="44" y="29"/>
                  </a:lnTo>
                  <a:lnTo>
                    <a:pt x="35" y="37"/>
                  </a:lnTo>
                  <a:lnTo>
                    <a:pt x="27" y="45"/>
                  </a:lnTo>
                  <a:lnTo>
                    <a:pt x="21" y="54"/>
                  </a:lnTo>
                  <a:lnTo>
                    <a:pt x="14" y="64"/>
                  </a:lnTo>
                  <a:lnTo>
                    <a:pt x="10" y="75"/>
                  </a:lnTo>
                  <a:lnTo>
                    <a:pt x="6" y="87"/>
                  </a:lnTo>
                  <a:lnTo>
                    <a:pt x="2" y="98"/>
                  </a:lnTo>
                  <a:lnTo>
                    <a:pt x="0" y="110"/>
                  </a:lnTo>
                  <a:lnTo>
                    <a:pt x="0" y="121"/>
                  </a:lnTo>
                  <a:lnTo>
                    <a:pt x="0" y="135"/>
                  </a:lnTo>
                  <a:lnTo>
                    <a:pt x="2" y="146"/>
                  </a:lnTo>
                  <a:lnTo>
                    <a:pt x="6" y="158"/>
                  </a:lnTo>
                  <a:lnTo>
                    <a:pt x="10" y="169"/>
                  </a:lnTo>
                  <a:lnTo>
                    <a:pt x="14" y="179"/>
                  </a:lnTo>
                  <a:lnTo>
                    <a:pt x="21" y="190"/>
                  </a:lnTo>
                  <a:lnTo>
                    <a:pt x="27" y="200"/>
                  </a:lnTo>
                  <a:lnTo>
                    <a:pt x="35" y="208"/>
                  </a:lnTo>
                  <a:lnTo>
                    <a:pt x="44" y="215"/>
                  </a:lnTo>
                  <a:lnTo>
                    <a:pt x="54" y="223"/>
                  </a:lnTo>
                  <a:lnTo>
                    <a:pt x="64" y="229"/>
                  </a:lnTo>
                  <a:lnTo>
                    <a:pt x="73" y="235"/>
                  </a:lnTo>
                  <a:lnTo>
                    <a:pt x="85" y="238"/>
                  </a:lnTo>
                  <a:lnTo>
                    <a:pt x="96" y="240"/>
                  </a:lnTo>
                  <a:lnTo>
                    <a:pt x="110" y="242"/>
                  </a:lnTo>
                  <a:lnTo>
                    <a:pt x="121" y="244"/>
                  </a:lnTo>
                  <a:lnTo>
                    <a:pt x="133" y="242"/>
                  </a:lnTo>
                  <a:lnTo>
                    <a:pt x="146" y="240"/>
                  </a:lnTo>
                  <a:lnTo>
                    <a:pt x="158" y="238"/>
                  </a:lnTo>
                  <a:lnTo>
                    <a:pt x="167" y="235"/>
                  </a:lnTo>
                  <a:lnTo>
                    <a:pt x="179" y="229"/>
                  </a:lnTo>
                  <a:lnTo>
                    <a:pt x="188" y="223"/>
                  </a:lnTo>
                  <a:lnTo>
                    <a:pt x="198" y="215"/>
                  </a:lnTo>
                  <a:lnTo>
                    <a:pt x="207" y="208"/>
                  </a:lnTo>
                  <a:lnTo>
                    <a:pt x="215" y="200"/>
                  </a:lnTo>
                  <a:lnTo>
                    <a:pt x="221" y="190"/>
                  </a:lnTo>
                  <a:lnTo>
                    <a:pt x="227" y="179"/>
                  </a:lnTo>
                  <a:lnTo>
                    <a:pt x="232" y="169"/>
                  </a:lnTo>
                  <a:lnTo>
                    <a:pt x="236" y="158"/>
                  </a:lnTo>
                  <a:lnTo>
                    <a:pt x="240" y="146"/>
                  </a:lnTo>
                  <a:lnTo>
                    <a:pt x="242" y="135"/>
                  </a:lnTo>
                  <a:lnTo>
                    <a:pt x="242" y="1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84" name="Freeform 105"/>
            <p:cNvSpPr>
              <a:spLocks/>
            </p:cNvSpPr>
            <p:nvPr/>
          </p:nvSpPr>
          <p:spPr bwMode="auto">
            <a:xfrm>
              <a:off x="1632" y="1029"/>
              <a:ext cx="242" cy="244"/>
            </a:xfrm>
            <a:custGeom>
              <a:avLst/>
              <a:gdLst>
                <a:gd name="T0" fmla="*/ 242 w 242"/>
                <a:gd name="T1" fmla="*/ 110 h 244"/>
                <a:gd name="T2" fmla="*/ 236 w 242"/>
                <a:gd name="T3" fmla="*/ 87 h 244"/>
                <a:gd name="T4" fmla="*/ 227 w 242"/>
                <a:gd name="T5" fmla="*/ 64 h 244"/>
                <a:gd name="T6" fmla="*/ 215 w 242"/>
                <a:gd name="T7" fmla="*/ 45 h 244"/>
                <a:gd name="T8" fmla="*/ 198 w 242"/>
                <a:gd name="T9" fmla="*/ 29 h 244"/>
                <a:gd name="T10" fmla="*/ 179 w 242"/>
                <a:gd name="T11" fmla="*/ 16 h 244"/>
                <a:gd name="T12" fmla="*/ 158 w 242"/>
                <a:gd name="T13" fmla="*/ 6 h 244"/>
                <a:gd name="T14" fmla="*/ 133 w 242"/>
                <a:gd name="T15" fmla="*/ 2 h 244"/>
                <a:gd name="T16" fmla="*/ 110 w 242"/>
                <a:gd name="T17" fmla="*/ 2 h 244"/>
                <a:gd name="T18" fmla="*/ 85 w 242"/>
                <a:gd name="T19" fmla="*/ 6 h 244"/>
                <a:gd name="T20" fmla="*/ 64 w 242"/>
                <a:gd name="T21" fmla="*/ 16 h 244"/>
                <a:gd name="T22" fmla="*/ 44 w 242"/>
                <a:gd name="T23" fmla="*/ 29 h 244"/>
                <a:gd name="T24" fmla="*/ 27 w 242"/>
                <a:gd name="T25" fmla="*/ 45 h 244"/>
                <a:gd name="T26" fmla="*/ 14 w 242"/>
                <a:gd name="T27" fmla="*/ 64 h 244"/>
                <a:gd name="T28" fmla="*/ 6 w 242"/>
                <a:gd name="T29" fmla="*/ 87 h 244"/>
                <a:gd name="T30" fmla="*/ 0 w 242"/>
                <a:gd name="T31" fmla="*/ 110 h 244"/>
                <a:gd name="T32" fmla="*/ 0 w 242"/>
                <a:gd name="T33" fmla="*/ 135 h 244"/>
                <a:gd name="T34" fmla="*/ 6 w 242"/>
                <a:gd name="T35" fmla="*/ 158 h 244"/>
                <a:gd name="T36" fmla="*/ 14 w 242"/>
                <a:gd name="T37" fmla="*/ 179 h 244"/>
                <a:gd name="T38" fmla="*/ 27 w 242"/>
                <a:gd name="T39" fmla="*/ 200 h 244"/>
                <a:gd name="T40" fmla="*/ 44 w 242"/>
                <a:gd name="T41" fmla="*/ 215 h 244"/>
                <a:gd name="T42" fmla="*/ 64 w 242"/>
                <a:gd name="T43" fmla="*/ 229 h 244"/>
                <a:gd name="T44" fmla="*/ 85 w 242"/>
                <a:gd name="T45" fmla="*/ 238 h 244"/>
                <a:gd name="T46" fmla="*/ 110 w 242"/>
                <a:gd name="T47" fmla="*/ 242 h 244"/>
                <a:gd name="T48" fmla="*/ 133 w 242"/>
                <a:gd name="T49" fmla="*/ 242 h 244"/>
                <a:gd name="T50" fmla="*/ 158 w 242"/>
                <a:gd name="T51" fmla="*/ 238 h 244"/>
                <a:gd name="T52" fmla="*/ 179 w 242"/>
                <a:gd name="T53" fmla="*/ 229 h 244"/>
                <a:gd name="T54" fmla="*/ 198 w 242"/>
                <a:gd name="T55" fmla="*/ 215 h 244"/>
                <a:gd name="T56" fmla="*/ 215 w 242"/>
                <a:gd name="T57" fmla="*/ 200 h 244"/>
                <a:gd name="T58" fmla="*/ 227 w 242"/>
                <a:gd name="T59" fmla="*/ 179 h 244"/>
                <a:gd name="T60" fmla="*/ 236 w 242"/>
                <a:gd name="T61" fmla="*/ 158 h 244"/>
                <a:gd name="T62" fmla="*/ 242 w 242"/>
                <a:gd name="T63" fmla="*/ 135 h 2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2"/>
                <a:gd name="T97" fmla="*/ 0 h 244"/>
                <a:gd name="T98" fmla="*/ 242 w 242"/>
                <a:gd name="T99" fmla="*/ 244 h 2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2" h="244">
                  <a:moveTo>
                    <a:pt x="242" y="121"/>
                  </a:moveTo>
                  <a:lnTo>
                    <a:pt x="242" y="110"/>
                  </a:lnTo>
                  <a:lnTo>
                    <a:pt x="240" y="98"/>
                  </a:lnTo>
                  <a:lnTo>
                    <a:pt x="236" y="87"/>
                  </a:lnTo>
                  <a:lnTo>
                    <a:pt x="232" y="75"/>
                  </a:lnTo>
                  <a:lnTo>
                    <a:pt x="227" y="64"/>
                  </a:lnTo>
                  <a:lnTo>
                    <a:pt x="221" y="54"/>
                  </a:lnTo>
                  <a:lnTo>
                    <a:pt x="215" y="45"/>
                  </a:lnTo>
                  <a:lnTo>
                    <a:pt x="207" y="37"/>
                  </a:lnTo>
                  <a:lnTo>
                    <a:pt x="198" y="29"/>
                  </a:lnTo>
                  <a:lnTo>
                    <a:pt x="188" y="21"/>
                  </a:lnTo>
                  <a:lnTo>
                    <a:pt x="179" y="16"/>
                  </a:lnTo>
                  <a:lnTo>
                    <a:pt x="167" y="10"/>
                  </a:lnTo>
                  <a:lnTo>
                    <a:pt x="158" y="6"/>
                  </a:lnTo>
                  <a:lnTo>
                    <a:pt x="146" y="4"/>
                  </a:lnTo>
                  <a:lnTo>
                    <a:pt x="133" y="2"/>
                  </a:lnTo>
                  <a:lnTo>
                    <a:pt x="121" y="0"/>
                  </a:lnTo>
                  <a:lnTo>
                    <a:pt x="110" y="2"/>
                  </a:lnTo>
                  <a:lnTo>
                    <a:pt x="96" y="4"/>
                  </a:lnTo>
                  <a:lnTo>
                    <a:pt x="85" y="6"/>
                  </a:lnTo>
                  <a:lnTo>
                    <a:pt x="73" y="10"/>
                  </a:lnTo>
                  <a:lnTo>
                    <a:pt x="64" y="16"/>
                  </a:lnTo>
                  <a:lnTo>
                    <a:pt x="54" y="21"/>
                  </a:lnTo>
                  <a:lnTo>
                    <a:pt x="44" y="29"/>
                  </a:lnTo>
                  <a:lnTo>
                    <a:pt x="35" y="37"/>
                  </a:lnTo>
                  <a:lnTo>
                    <a:pt x="27" y="45"/>
                  </a:lnTo>
                  <a:lnTo>
                    <a:pt x="21" y="54"/>
                  </a:lnTo>
                  <a:lnTo>
                    <a:pt x="14" y="64"/>
                  </a:lnTo>
                  <a:lnTo>
                    <a:pt x="10" y="75"/>
                  </a:lnTo>
                  <a:lnTo>
                    <a:pt x="6" y="87"/>
                  </a:lnTo>
                  <a:lnTo>
                    <a:pt x="2" y="98"/>
                  </a:lnTo>
                  <a:lnTo>
                    <a:pt x="0" y="110"/>
                  </a:lnTo>
                  <a:lnTo>
                    <a:pt x="0" y="121"/>
                  </a:lnTo>
                  <a:lnTo>
                    <a:pt x="0" y="135"/>
                  </a:lnTo>
                  <a:lnTo>
                    <a:pt x="2" y="146"/>
                  </a:lnTo>
                  <a:lnTo>
                    <a:pt x="6" y="158"/>
                  </a:lnTo>
                  <a:lnTo>
                    <a:pt x="10" y="169"/>
                  </a:lnTo>
                  <a:lnTo>
                    <a:pt x="14" y="179"/>
                  </a:lnTo>
                  <a:lnTo>
                    <a:pt x="21" y="190"/>
                  </a:lnTo>
                  <a:lnTo>
                    <a:pt x="27" y="200"/>
                  </a:lnTo>
                  <a:lnTo>
                    <a:pt x="35" y="208"/>
                  </a:lnTo>
                  <a:lnTo>
                    <a:pt x="44" y="215"/>
                  </a:lnTo>
                  <a:lnTo>
                    <a:pt x="54" y="223"/>
                  </a:lnTo>
                  <a:lnTo>
                    <a:pt x="64" y="229"/>
                  </a:lnTo>
                  <a:lnTo>
                    <a:pt x="73" y="235"/>
                  </a:lnTo>
                  <a:lnTo>
                    <a:pt x="85" y="238"/>
                  </a:lnTo>
                  <a:lnTo>
                    <a:pt x="96" y="240"/>
                  </a:lnTo>
                  <a:lnTo>
                    <a:pt x="110" y="242"/>
                  </a:lnTo>
                  <a:lnTo>
                    <a:pt x="121" y="244"/>
                  </a:lnTo>
                  <a:lnTo>
                    <a:pt x="133" y="242"/>
                  </a:lnTo>
                  <a:lnTo>
                    <a:pt x="146" y="240"/>
                  </a:lnTo>
                  <a:lnTo>
                    <a:pt x="158" y="238"/>
                  </a:lnTo>
                  <a:lnTo>
                    <a:pt x="167" y="235"/>
                  </a:lnTo>
                  <a:lnTo>
                    <a:pt x="179" y="229"/>
                  </a:lnTo>
                  <a:lnTo>
                    <a:pt x="188" y="223"/>
                  </a:lnTo>
                  <a:lnTo>
                    <a:pt x="198" y="215"/>
                  </a:lnTo>
                  <a:lnTo>
                    <a:pt x="207" y="208"/>
                  </a:lnTo>
                  <a:lnTo>
                    <a:pt x="215" y="200"/>
                  </a:lnTo>
                  <a:lnTo>
                    <a:pt x="221" y="190"/>
                  </a:lnTo>
                  <a:lnTo>
                    <a:pt x="227" y="179"/>
                  </a:lnTo>
                  <a:lnTo>
                    <a:pt x="232" y="169"/>
                  </a:lnTo>
                  <a:lnTo>
                    <a:pt x="236" y="158"/>
                  </a:lnTo>
                  <a:lnTo>
                    <a:pt x="240" y="146"/>
                  </a:lnTo>
                  <a:lnTo>
                    <a:pt x="242" y="135"/>
                  </a:lnTo>
                  <a:lnTo>
                    <a:pt x="242" y="121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85" name="Line 106"/>
            <p:cNvSpPr>
              <a:spLocks noChangeShapeType="1"/>
            </p:cNvSpPr>
            <p:nvPr/>
          </p:nvSpPr>
          <p:spPr bwMode="auto">
            <a:xfrm flipH="1">
              <a:off x="1630" y="1045"/>
              <a:ext cx="181" cy="105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86" name="Freeform 107"/>
            <p:cNvSpPr>
              <a:spLocks/>
            </p:cNvSpPr>
            <p:nvPr/>
          </p:nvSpPr>
          <p:spPr bwMode="auto">
            <a:xfrm>
              <a:off x="1788" y="1239"/>
              <a:ext cx="27" cy="19"/>
            </a:xfrm>
            <a:custGeom>
              <a:avLst/>
              <a:gdLst>
                <a:gd name="T0" fmla="*/ 0 w 27"/>
                <a:gd name="T1" fmla="*/ 5 h 19"/>
                <a:gd name="T2" fmla="*/ 2 w 27"/>
                <a:gd name="T3" fmla="*/ 0 h 19"/>
                <a:gd name="T4" fmla="*/ 27 w 27"/>
                <a:gd name="T5" fmla="*/ 15 h 19"/>
                <a:gd name="T6" fmla="*/ 25 w 27"/>
                <a:gd name="T7" fmla="*/ 19 h 19"/>
                <a:gd name="T8" fmla="*/ 0 w 27"/>
                <a:gd name="T9" fmla="*/ 5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9"/>
                <a:gd name="T17" fmla="*/ 27 w 2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9">
                  <a:moveTo>
                    <a:pt x="0" y="5"/>
                  </a:moveTo>
                  <a:lnTo>
                    <a:pt x="2" y="0"/>
                  </a:lnTo>
                  <a:lnTo>
                    <a:pt x="27" y="15"/>
                  </a:lnTo>
                  <a:lnTo>
                    <a:pt x="25" y="1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87" name="Freeform 108"/>
            <p:cNvSpPr>
              <a:spLocks/>
            </p:cNvSpPr>
            <p:nvPr/>
          </p:nvSpPr>
          <p:spPr bwMode="auto">
            <a:xfrm>
              <a:off x="1738" y="1210"/>
              <a:ext cx="27" cy="19"/>
            </a:xfrm>
            <a:custGeom>
              <a:avLst/>
              <a:gdLst>
                <a:gd name="T0" fmla="*/ 0 w 27"/>
                <a:gd name="T1" fmla="*/ 6 h 19"/>
                <a:gd name="T2" fmla="*/ 2 w 27"/>
                <a:gd name="T3" fmla="*/ 0 h 19"/>
                <a:gd name="T4" fmla="*/ 27 w 27"/>
                <a:gd name="T5" fmla="*/ 13 h 19"/>
                <a:gd name="T6" fmla="*/ 25 w 27"/>
                <a:gd name="T7" fmla="*/ 19 h 19"/>
                <a:gd name="T8" fmla="*/ 0 w 27"/>
                <a:gd name="T9" fmla="*/ 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9"/>
                <a:gd name="T17" fmla="*/ 27 w 2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9">
                  <a:moveTo>
                    <a:pt x="0" y="6"/>
                  </a:moveTo>
                  <a:lnTo>
                    <a:pt x="2" y="0"/>
                  </a:lnTo>
                  <a:lnTo>
                    <a:pt x="27" y="13"/>
                  </a:lnTo>
                  <a:lnTo>
                    <a:pt x="25" y="1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88" name="Freeform 109"/>
            <p:cNvSpPr>
              <a:spLocks/>
            </p:cNvSpPr>
            <p:nvPr/>
          </p:nvSpPr>
          <p:spPr bwMode="auto">
            <a:xfrm>
              <a:off x="1688" y="1181"/>
              <a:ext cx="27" cy="19"/>
            </a:xfrm>
            <a:custGeom>
              <a:avLst/>
              <a:gdLst>
                <a:gd name="T0" fmla="*/ 0 w 27"/>
                <a:gd name="T1" fmla="*/ 4 h 19"/>
                <a:gd name="T2" fmla="*/ 2 w 27"/>
                <a:gd name="T3" fmla="*/ 0 h 19"/>
                <a:gd name="T4" fmla="*/ 27 w 27"/>
                <a:gd name="T5" fmla="*/ 14 h 19"/>
                <a:gd name="T6" fmla="*/ 25 w 27"/>
                <a:gd name="T7" fmla="*/ 19 h 19"/>
                <a:gd name="T8" fmla="*/ 0 w 27"/>
                <a:gd name="T9" fmla="*/ 4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9"/>
                <a:gd name="T17" fmla="*/ 27 w 2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9">
                  <a:moveTo>
                    <a:pt x="0" y="4"/>
                  </a:moveTo>
                  <a:lnTo>
                    <a:pt x="2" y="0"/>
                  </a:lnTo>
                  <a:lnTo>
                    <a:pt x="27" y="14"/>
                  </a:lnTo>
                  <a:lnTo>
                    <a:pt x="25" y="1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89" name="Freeform 110"/>
            <p:cNvSpPr>
              <a:spLocks/>
            </p:cNvSpPr>
            <p:nvPr/>
          </p:nvSpPr>
          <p:spPr bwMode="auto">
            <a:xfrm>
              <a:off x="1638" y="1152"/>
              <a:ext cx="27" cy="19"/>
            </a:xfrm>
            <a:custGeom>
              <a:avLst/>
              <a:gdLst>
                <a:gd name="T0" fmla="*/ 0 w 27"/>
                <a:gd name="T1" fmla="*/ 4 h 19"/>
                <a:gd name="T2" fmla="*/ 2 w 27"/>
                <a:gd name="T3" fmla="*/ 0 h 19"/>
                <a:gd name="T4" fmla="*/ 27 w 27"/>
                <a:gd name="T5" fmla="*/ 14 h 19"/>
                <a:gd name="T6" fmla="*/ 25 w 27"/>
                <a:gd name="T7" fmla="*/ 19 h 19"/>
                <a:gd name="T8" fmla="*/ 0 w 27"/>
                <a:gd name="T9" fmla="*/ 4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9"/>
                <a:gd name="T17" fmla="*/ 27 w 2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9">
                  <a:moveTo>
                    <a:pt x="0" y="4"/>
                  </a:moveTo>
                  <a:lnTo>
                    <a:pt x="2" y="0"/>
                  </a:lnTo>
                  <a:lnTo>
                    <a:pt x="27" y="14"/>
                  </a:lnTo>
                  <a:lnTo>
                    <a:pt x="25" y="1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90" name="Freeform 111"/>
            <p:cNvSpPr>
              <a:spLocks/>
            </p:cNvSpPr>
            <p:nvPr/>
          </p:nvSpPr>
          <p:spPr bwMode="auto">
            <a:xfrm>
              <a:off x="2720" y="1273"/>
              <a:ext cx="242" cy="242"/>
            </a:xfrm>
            <a:custGeom>
              <a:avLst/>
              <a:gdLst>
                <a:gd name="T0" fmla="*/ 242 w 242"/>
                <a:gd name="T1" fmla="*/ 133 h 242"/>
                <a:gd name="T2" fmla="*/ 238 w 242"/>
                <a:gd name="T3" fmla="*/ 158 h 242"/>
                <a:gd name="T4" fmla="*/ 229 w 242"/>
                <a:gd name="T5" fmla="*/ 179 h 242"/>
                <a:gd name="T6" fmla="*/ 215 w 242"/>
                <a:gd name="T7" fmla="*/ 198 h 242"/>
                <a:gd name="T8" fmla="*/ 198 w 242"/>
                <a:gd name="T9" fmla="*/ 215 h 242"/>
                <a:gd name="T10" fmla="*/ 179 w 242"/>
                <a:gd name="T11" fmla="*/ 227 h 242"/>
                <a:gd name="T12" fmla="*/ 158 w 242"/>
                <a:gd name="T13" fmla="*/ 236 h 242"/>
                <a:gd name="T14" fmla="*/ 135 w 242"/>
                <a:gd name="T15" fmla="*/ 242 h 242"/>
                <a:gd name="T16" fmla="*/ 110 w 242"/>
                <a:gd name="T17" fmla="*/ 242 h 242"/>
                <a:gd name="T18" fmla="*/ 87 w 242"/>
                <a:gd name="T19" fmla="*/ 236 h 242"/>
                <a:gd name="T20" fmla="*/ 64 w 242"/>
                <a:gd name="T21" fmla="*/ 227 h 242"/>
                <a:gd name="T22" fmla="*/ 44 w 242"/>
                <a:gd name="T23" fmla="*/ 215 h 242"/>
                <a:gd name="T24" fmla="*/ 29 w 242"/>
                <a:gd name="T25" fmla="*/ 198 h 242"/>
                <a:gd name="T26" fmla="*/ 16 w 242"/>
                <a:gd name="T27" fmla="*/ 179 h 242"/>
                <a:gd name="T28" fmla="*/ 6 w 242"/>
                <a:gd name="T29" fmla="*/ 158 h 242"/>
                <a:gd name="T30" fmla="*/ 2 w 242"/>
                <a:gd name="T31" fmla="*/ 133 h 242"/>
                <a:gd name="T32" fmla="*/ 2 w 242"/>
                <a:gd name="T33" fmla="*/ 110 h 242"/>
                <a:gd name="T34" fmla="*/ 6 w 242"/>
                <a:gd name="T35" fmla="*/ 85 h 242"/>
                <a:gd name="T36" fmla="*/ 16 w 242"/>
                <a:gd name="T37" fmla="*/ 64 h 242"/>
                <a:gd name="T38" fmla="*/ 29 w 242"/>
                <a:gd name="T39" fmla="*/ 44 h 242"/>
                <a:gd name="T40" fmla="*/ 44 w 242"/>
                <a:gd name="T41" fmla="*/ 27 h 242"/>
                <a:gd name="T42" fmla="*/ 64 w 242"/>
                <a:gd name="T43" fmla="*/ 16 h 242"/>
                <a:gd name="T44" fmla="*/ 87 w 242"/>
                <a:gd name="T45" fmla="*/ 6 h 242"/>
                <a:gd name="T46" fmla="*/ 110 w 242"/>
                <a:gd name="T47" fmla="*/ 0 h 242"/>
                <a:gd name="T48" fmla="*/ 135 w 242"/>
                <a:gd name="T49" fmla="*/ 0 h 242"/>
                <a:gd name="T50" fmla="*/ 158 w 242"/>
                <a:gd name="T51" fmla="*/ 6 h 242"/>
                <a:gd name="T52" fmla="*/ 179 w 242"/>
                <a:gd name="T53" fmla="*/ 16 h 242"/>
                <a:gd name="T54" fmla="*/ 198 w 242"/>
                <a:gd name="T55" fmla="*/ 27 h 242"/>
                <a:gd name="T56" fmla="*/ 215 w 242"/>
                <a:gd name="T57" fmla="*/ 44 h 242"/>
                <a:gd name="T58" fmla="*/ 229 w 242"/>
                <a:gd name="T59" fmla="*/ 64 h 242"/>
                <a:gd name="T60" fmla="*/ 238 w 242"/>
                <a:gd name="T61" fmla="*/ 85 h 242"/>
                <a:gd name="T62" fmla="*/ 242 w 242"/>
                <a:gd name="T63" fmla="*/ 110 h 2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2"/>
                <a:gd name="T97" fmla="*/ 0 h 242"/>
                <a:gd name="T98" fmla="*/ 242 w 242"/>
                <a:gd name="T99" fmla="*/ 242 h 2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2" h="242">
                  <a:moveTo>
                    <a:pt x="242" y="121"/>
                  </a:moveTo>
                  <a:lnTo>
                    <a:pt x="242" y="133"/>
                  </a:lnTo>
                  <a:lnTo>
                    <a:pt x="240" y="146"/>
                  </a:lnTo>
                  <a:lnTo>
                    <a:pt x="238" y="158"/>
                  </a:lnTo>
                  <a:lnTo>
                    <a:pt x="232" y="169"/>
                  </a:lnTo>
                  <a:lnTo>
                    <a:pt x="229" y="179"/>
                  </a:lnTo>
                  <a:lnTo>
                    <a:pt x="223" y="188"/>
                  </a:lnTo>
                  <a:lnTo>
                    <a:pt x="215" y="198"/>
                  </a:lnTo>
                  <a:lnTo>
                    <a:pt x="208" y="208"/>
                  </a:lnTo>
                  <a:lnTo>
                    <a:pt x="198" y="215"/>
                  </a:lnTo>
                  <a:lnTo>
                    <a:pt x="190" y="221"/>
                  </a:lnTo>
                  <a:lnTo>
                    <a:pt x="179" y="227"/>
                  </a:lnTo>
                  <a:lnTo>
                    <a:pt x="169" y="233"/>
                  </a:lnTo>
                  <a:lnTo>
                    <a:pt x="158" y="236"/>
                  </a:lnTo>
                  <a:lnTo>
                    <a:pt x="146" y="240"/>
                  </a:lnTo>
                  <a:lnTo>
                    <a:pt x="135" y="242"/>
                  </a:lnTo>
                  <a:lnTo>
                    <a:pt x="121" y="242"/>
                  </a:lnTo>
                  <a:lnTo>
                    <a:pt x="110" y="242"/>
                  </a:lnTo>
                  <a:lnTo>
                    <a:pt x="98" y="240"/>
                  </a:lnTo>
                  <a:lnTo>
                    <a:pt x="87" y="236"/>
                  </a:lnTo>
                  <a:lnTo>
                    <a:pt x="75" y="233"/>
                  </a:lnTo>
                  <a:lnTo>
                    <a:pt x="64" y="227"/>
                  </a:lnTo>
                  <a:lnTo>
                    <a:pt x="54" y="221"/>
                  </a:lnTo>
                  <a:lnTo>
                    <a:pt x="44" y="215"/>
                  </a:lnTo>
                  <a:lnTo>
                    <a:pt x="37" y="208"/>
                  </a:lnTo>
                  <a:lnTo>
                    <a:pt x="29" y="198"/>
                  </a:lnTo>
                  <a:lnTo>
                    <a:pt x="21" y="188"/>
                  </a:lnTo>
                  <a:lnTo>
                    <a:pt x="16" y="179"/>
                  </a:lnTo>
                  <a:lnTo>
                    <a:pt x="10" y="169"/>
                  </a:lnTo>
                  <a:lnTo>
                    <a:pt x="6" y="158"/>
                  </a:lnTo>
                  <a:lnTo>
                    <a:pt x="4" y="146"/>
                  </a:lnTo>
                  <a:lnTo>
                    <a:pt x="2" y="133"/>
                  </a:lnTo>
                  <a:lnTo>
                    <a:pt x="0" y="121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6" y="85"/>
                  </a:lnTo>
                  <a:lnTo>
                    <a:pt x="10" y="75"/>
                  </a:lnTo>
                  <a:lnTo>
                    <a:pt x="16" y="64"/>
                  </a:lnTo>
                  <a:lnTo>
                    <a:pt x="21" y="54"/>
                  </a:lnTo>
                  <a:lnTo>
                    <a:pt x="29" y="44"/>
                  </a:lnTo>
                  <a:lnTo>
                    <a:pt x="37" y="35"/>
                  </a:lnTo>
                  <a:lnTo>
                    <a:pt x="44" y="27"/>
                  </a:lnTo>
                  <a:lnTo>
                    <a:pt x="54" y="21"/>
                  </a:lnTo>
                  <a:lnTo>
                    <a:pt x="64" y="16"/>
                  </a:lnTo>
                  <a:lnTo>
                    <a:pt x="75" y="10"/>
                  </a:lnTo>
                  <a:lnTo>
                    <a:pt x="87" y="6"/>
                  </a:lnTo>
                  <a:lnTo>
                    <a:pt x="98" y="2"/>
                  </a:lnTo>
                  <a:lnTo>
                    <a:pt x="110" y="0"/>
                  </a:lnTo>
                  <a:lnTo>
                    <a:pt x="121" y="0"/>
                  </a:lnTo>
                  <a:lnTo>
                    <a:pt x="135" y="0"/>
                  </a:lnTo>
                  <a:lnTo>
                    <a:pt x="146" y="2"/>
                  </a:lnTo>
                  <a:lnTo>
                    <a:pt x="158" y="6"/>
                  </a:lnTo>
                  <a:lnTo>
                    <a:pt x="169" y="10"/>
                  </a:lnTo>
                  <a:lnTo>
                    <a:pt x="179" y="16"/>
                  </a:lnTo>
                  <a:lnTo>
                    <a:pt x="190" y="21"/>
                  </a:lnTo>
                  <a:lnTo>
                    <a:pt x="198" y="27"/>
                  </a:lnTo>
                  <a:lnTo>
                    <a:pt x="208" y="35"/>
                  </a:lnTo>
                  <a:lnTo>
                    <a:pt x="215" y="44"/>
                  </a:lnTo>
                  <a:lnTo>
                    <a:pt x="223" y="54"/>
                  </a:lnTo>
                  <a:lnTo>
                    <a:pt x="229" y="64"/>
                  </a:lnTo>
                  <a:lnTo>
                    <a:pt x="232" y="75"/>
                  </a:lnTo>
                  <a:lnTo>
                    <a:pt x="238" y="85"/>
                  </a:lnTo>
                  <a:lnTo>
                    <a:pt x="240" y="96"/>
                  </a:lnTo>
                  <a:lnTo>
                    <a:pt x="242" y="110"/>
                  </a:lnTo>
                  <a:lnTo>
                    <a:pt x="242" y="1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91" name="Freeform 112"/>
            <p:cNvSpPr>
              <a:spLocks/>
            </p:cNvSpPr>
            <p:nvPr/>
          </p:nvSpPr>
          <p:spPr bwMode="auto">
            <a:xfrm>
              <a:off x="2720" y="1273"/>
              <a:ext cx="242" cy="242"/>
            </a:xfrm>
            <a:custGeom>
              <a:avLst/>
              <a:gdLst>
                <a:gd name="T0" fmla="*/ 242 w 242"/>
                <a:gd name="T1" fmla="*/ 133 h 242"/>
                <a:gd name="T2" fmla="*/ 238 w 242"/>
                <a:gd name="T3" fmla="*/ 158 h 242"/>
                <a:gd name="T4" fmla="*/ 229 w 242"/>
                <a:gd name="T5" fmla="*/ 179 h 242"/>
                <a:gd name="T6" fmla="*/ 215 w 242"/>
                <a:gd name="T7" fmla="*/ 198 h 242"/>
                <a:gd name="T8" fmla="*/ 198 w 242"/>
                <a:gd name="T9" fmla="*/ 215 h 242"/>
                <a:gd name="T10" fmla="*/ 179 w 242"/>
                <a:gd name="T11" fmla="*/ 227 h 242"/>
                <a:gd name="T12" fmla="*/ 158 w 242"/>
                <a:gd name="T13" fmla="*/ 236 h 242"/>
                <a:gd name="T14" fmla="*/ 135 w 242"/>
                <a:gd name="T15" fmla="*/ 242 h 242"/>
                <a:gd name="T16" fmla="*/ 110 w 242"/>
                <a:gd name="T17" fmla="*/ 242 h 242"/>
                <a:gd name="T18" fmla="*/ 87 w 242"/>
                <a:gd name="T19" fmla="*/ 236 h 242"/>
                <a:gd name="T20" fmla="*/ 64 w 242"/>
                <a:gd name="T21" fmla="*/ 227 h 242"/>
                <a:gd name="T22" fmla="*/ 44 w 242"/>
                <a:gd name="T23" fmla="*/ 215 h 242"/>
                <a:gd name="T24" fmla="*/ 29 w 242"/>
                <a:gd name="T25" fmla="*/ 198 h 242"/>
                <a:gd name="T26" fmla="*/ 16 w 242"/>
                <a:gd name="T27" fmla="*/ 179 h 242"/>
                <a:gd name="T28" fmla="*/ 6 w 242"/>
                <a:gd name="T29" fmla="*/ 158 h 242"/>
                <a:gd name="T30" fmla="*/ 2 w 242"/>
                <a:gd name="T31" fmla="*/ 133 h 242"/>
                <a:gd name="T32" fmla="*/ 2 w 242"/>
                <a:gd name="T33" fmla="*/ 110 h 242"/>
                <a:gd name="T34" fmla="*/ 6 w 242"/>
                <a:gd name="T35" fmla="*/ 85 h 242"/>
                <a:gd name="T36" fmla="*/ 16 w 242"/>
                <a:gd name="T37" fmla="*/ 64 h 242"/>
                <a:gd name="T38" fmla="*/ 29 w 242"/>
                <a:gd name="T39" fmla="*/ 44 h 242"/>
                <a:gd name="T40" fmla="*/ 44 w 242"/>
                <a:gd name="T41" fmla="*/ 27 h 242"/>
                <a:gd name="T42" fmla="*/ 64 w 242"/>
                <a:gd name="T43" fmla="*/ 16 h 242"/>
                <a:gd name="T44" fmla="*/ 87 w 242"/>
                <a:gd name="T45" fmla="*/ 6 h 242"/>
                <a:gd name="T46" fmla="*/ 110 w 242"/>
                <a:gd name="T47" fmla="*/ 0 h 242"/>
                <a:gd name="T48" fmla="*/ 135 w 242"/>
                <a:gd name="T49" fmla="*/ 0 h 242"/>
                <a:gd name="T50" fmla="*/ 158 w 242"/>
                <a:gd name="T51" fmla="*/ 6 h 242"/>
                <a:gd name="T52" fmla="*/ 179 w 242"/>
                <a:gd name="T53" fmla="*/ 16 h 242"/>
                <a:gd name="T54" fmla="*/ 198 w 242"/>
                <a:gd name="T55" fmla="*/ 27 h 242"/>
                <a:gd name="T56" fmla="*/ 215 w 242"/>
                <a:gd name="T57" fmla="*/ 44 h 242"/>
                <a:gd name="T58" fmla="*/ 229 w 242"/>
                <a:gd name="T59" fmla="*/ 64 h 242"/>
                <a:gd name="T60" fmla="*/ 238 w 242"/>
                <a:gd name="T61" fmla="*/ 85 h 242"/>
                <a:gd name="T62" fmla="*/ 242 w 242"/>
                <a:gd name="T63" fmla="*/ 110 h 2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2"/>
                <a:gd name="T97" fmla="*/ 0 h 242"/>
                <a:gd name="T98" fmla="*/ 242 w 242"/>
                <a:gd name="T99" fmla="*/ 242 h 2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2" h="242">
                  <a:moveTo>
                    <a:pt x="242" y="121"/>
                  </a:moveTo>
                  <a:lnTo>
                    <a:pt x="242" y="133"/>
                  </a:lnTo>
                  <a:lnTo>
                    <a:pt x="240" y="146"/>
                  </a:lnTo>
                  <a:lnTo>
                    <a:pt x="238" y="158"/>
                  </a:lnTo>
                  <a:lnTo>
                    <a:pt x="232" y="169"/>
                  </a:lnTo>
                  <a:lnTo>
                    <a:pt x="229" y="179"/>
                  </a:lnTo>
                  <a:lnTo>
                    <a:pt x="223" y="188"/>
                  </a:lnTo>
                  <a:lnTo>
                    <a:pt x="215" y="198"/>
                  </a:lnTo>
                  <a:lnTo>
                    <a:pt x="208" y="208"/>
                  </a:lnTo>
                  <a:lnTo>
                    <a:pt x="198" y="215"/>
                  </a:lnTo>
                  <a:lnTo>
                    <a:pt x="190" y="221"/>
                  </a:lnTo>
                  <a:lnTo>
                    <a:pt x="179" y="227"/>
                  </a:lnTo>
                  <a:lnTo>
                    <a:pt x="169" y="233"/>
                  </a:lnTo>
                  <a:lnTo>
                    <a:pt x="158" y="236"/>
                  </a:lnTo>
                  <a:lnTo>
                    <a:pt x="146" y="240"/>
                  </a:lnTo>
                  <a:lnTo>
                    <a:pt x="135" y="242"/>
                  </a:lnTo>
                  <a:lnTo>
                    <a:pt x="121" y="242"/>
                  </a:lnTo>
                  <a:lnTo>
                    <a:pt x="110" y="242"/>
                  </a:lnTo>
                  <a:lnTo>
                    <a:pt x="98" y="240"/>
                  </a:lnTo>
                  <a:lnTo>
                    <a:pt x="87" y="236"/>
                  </a:lnTo>
                  <a:lnTo>
                    <a:pt x="75" y="233"/>
                  </a:lnTo>
                  <a:lnTo>
                    <a:pt x="64" y="227"/>
                  </a:lnTo>
                  <a:lnTo>
                    <a:pt x="54" y="221"/>
                  </a:lnTo>
                  <a:lnTo>
                    <a:pt x="44" y="215"/>
                  </a:lnTo>
                  <a:lnTo>
                    <a:pt x="37" y="208"/>
                  </a:lnTo>
                  <a:lnTo>
                    <a:pt x="29" y="198"/>
                  </a:lnTo>
                  <a:lnTo>
                    <a:pt x="21" y="188"/>
                  </a:lnTo>
                  <a:lnTo>
                    <a:pt x="16" y="179"/>
                  </a:lnTo>
                  <a:lnTo>
                    <a:pt x="10" y="169"/>
                  </a:lnTo>
                  <a:lnTo>
                    <a:pt x="6" y="158"/>
                  </a:lnTo>
                  <a:lnTo>
                    <a:pt x="4" y="146"/>
                  </a:lnTo>
                  <a:lnTo>
                    <a:pt x="2" y="133"/>
                  </a:lnTo>
                  <a:lnTo>
                    <a:pt x="0" y="121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6" y="85"/>
                  </a:lnTo>
                  <a:lnTo>
                    <a:pt x="10" y="75"/>
                  </a:lnTo>
                  <a:lnTo>
                    <a:pt x="16" y="64"/>
                  </a:lnTo>
                  <a:lnTo>
                    <a:pt x="21" y="54"/>
                  </a:lnTo>
                  <a:lnTo>
                    <a:pt x="29" y="44"/>
                  </a:lnTo>
                  <a:lnTo>
                    <a:pt x="37" y="35"/>
                  </a:lnTo>
                  <a:lnTo>
                    <a:pt x="44" y="27"/>
                  </a:lnTo>
                  <a:lnTo>
                    <a:pt x="54" y="21"/>
                  </a:lnTo>
                  <a:lnTo>
                    <a:pt x="64" y="16"/>
                  </a:lnTo>
                  <a:lnTo>
                    <a:pt x="75" y="10"/>
                  </a:lnTo>
                  <a:lnTo>
                    <a:pt x="87" y="6"/>
                  </a:lnTo>
                  <a:lnTo>
                    <a:pt x="98" y="2"/>
                  </a:lnTo>
                  <a:lnTo>
                    <a:pt x="110" y="0"/>
                  </a:lnTo>
                  <a:lnTo>
                    <a:pt x="121" y="0"/>
                  </a:lnTo>
                  <a:lnTo>
                    <a:pt x="135" y="0"/>
                  </a:lnTo>
                  <a:lnTo>
                    <a:pt x="146" y="2"/>
                  </a:lnTo>
                  <a:lnTo>
                    <a:pt x="158" y="6"/>
                  </a:lnTo>
                  <a:lnTo>
                    <a:pt x="169" y="10"/>
                  </a:lnTo>
                  <a:lnTo>
                    <a:pt x="179" y="16"/>
                  </a:lnTo>
                  <a:lnTo>
                    <a:pt x="190" y="21"/>
                  </a:lnTo>
                  <a:lnTo>
                    <a:pt x="198" y="27"/>
                  </a:lnTo>
                  <a:lnTo>
                    <a:pt x="208" y="35"/>
                  </a:lnTo>
                  <a:lnTo>
                    <a:pt x="215" y="44"/>
                  </a:lnTo>
                  <a:lnTo>
                    <a:pt x="223" y="54"/>
                  </a:lnTo>
                  <a:lnTo>
                    <a:pt x="229" y="64"/>
                  </a:lnTo>
                  <a:lnTo>
                    <a:pt x="232" y="75"/>
                  </a:lnTo>
                  <a:lnTo>
                    <a:pt x="238" y="85"/>
                  </a:lnTo>
                  <a:lnTo>
                    <a:pt x="240" y="96"/>
                  </a:lnTo>
                  <a:lnTo>
                    <a:pt x="242" y="110"/>
                  </a:lnTo>
                  <a:lnTo>
                    <a:pt x="242" y="121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92" name="Line 113"/>
            <p:cNvSpPr>
              <a:spLocks noChangeShapeType="1"/>
            </p:cNvSpPr>
            <p:nvPr/>
          </p:nvSpPr>
          <p:spPr bwMode="auto">
            <a:xfrm flipH="1" flipV="1">
              <a:off x="2720" y="1394"/>
              <a:ext cx="179" cy="106"/>
            </a:xfrm>
            <a:prstGeom prst="line">
              <a:avLst/>
            </a:prstGeom>
            <a:noFill/>
            <a:ln w="952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93" name="Freeform 114"/>
            <p:cNvSpPr>
              <a:spLocks/>
            </p:cNvSpPr>
            <p:nvPr/>
          </p:nvSpPr>
          <p:spPr bwMode="auto">
            <a:xfrm>
              <a:off x="2876" y="1287"/>
              <a:ext cx="27" cy="19"/>
            </a:xfrm>
            <a:custGeom>
              <a:avLst/>
              <a:gdLst>
                <a:gd name="T0" fmla="*/ 4 w 27"/>
                <a:gd name="T1" fmla="*/ 19 h 19"/>
                <a:gd name="T2" fmla="*/ 0 w 27"/>
                <a:gd name="T3" fmla="*/ 15 h 19"/>
                <a:gd name="T4" fmla="*/ 25 w 27"/>
                <a:gd name="T5" fmla="*/ 0 h 19"/>
                <a:gd name="T6" fmla="*/ 27 w 27"/>
                <a:gd name="T7" fmla="*/ 5 h 19"/>
                <a:gd name="T8" fmla="*/ 4 w 27"/>
                <a:gd name="T9" fmla="*/ 1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9"/>
                <a:gd name="T17" fmla="*/ 27 w 2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9">
                  <a:moveTo>
                    <a:pt x="4" y="19"/>
                  </a:moveTo>
                  <a:lnTo>
                    <a:pt x="0" y="15"/>
                  </a:lnTo>
                  <a:lnTo>
                    <a:pt x="25" y="0"/>
                  </a:lnTo>
                  <a:lnTo>
                    <a:pt x="27" y="5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94" name="Freeform 115"/>
            <p:cNvSpPr>
              <a:spLocks/>
            </p:cNvSpPr>
            <p:nvPr/>
          </p:nvSpPr>
          <p:spPr bwMode="auto">
            <a:xfrm>
              <a:off x="2826" y="1315"/>
              <a:ext cx="29" cy="22"/>
            </a:xfrm>
            <a:custGeom>
              <a:avLst/>
              <a:gdLst>
                <a:gd name="T0" fmla="*/ 4 w 29"/>
                <a:gd name="T1" fmla="*/ 22 h 22"/>
                <a:gd name="T2" fmla="*/ 0 w 29"/>
                <a:gd name="T3" fmla="*/ 16 h 22"/>
                <a:gd name="T4" fmla="*/ 25 w 29"/>
                <a:gd name="T5" fmla="*/ 0 h 22"/>
                <a:gd name="T6" fmla="*/ 29 w 29"/>
                <a:gd name="T7" fmla="*/ 6 h 22"/>
                <a:gd name="T8" fmla="*/ 4 w 29"/>
                <a:gd name="T9" fmla="*/ 2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2"/>
                <a:gd name="T17" fmla="*/ 29 w 29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2">
                  <a:moveTo>
                    <a:pt x="4" y="22"/>
                  </a:moveTo>
                  <a:lnTo>
                    <a:pt x="0" y="16"/>
                  </a:lnTo>
                  <a:lnTo>
                    <a:pt x="25" y="0"/>
                  </a:lnTo>
                  <a:lnTo>
                    <a:pt x="29" y="6"/>
                  </a:lnTo>
                  <a:lnTo>
                    <a:pt x="4" y="2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95" name="Freeform 116"/>
            <p:cNvSpPr>
              <a:spLocks/>
            </p:cNvSpPr>
            <p:nvPr/>
          </p:nvSpPr>
          <p:spPr bwMode="auto">
            <a:xfrm>
              <a:off x="2776" y="1346"/>
              <a:ext cx="29" cy="19"/>
            </a:xfrm>
            <a:custGeom>
              <a:avLst/>
              <a:gdLst>
                <a:gd name="T0" fmla="*/ 4 w 29"/>
                <a:gd name="T1" fmla="*/ 19 h 19"/>
                <a:gd name="T2" fmla="*/ 0 w 29"/>
                <a:gd name="T3" fmla="*/ 14 h 19"/>
                <a:gd name="T4" fmla="*/ 25 w 29"/>
                <a:gd name="T5" fmla="*/ 0 h 19"/>
                <a:gd name="T6" fmla="*/ 29 w 29"/>
                <a:gd name="T7" fmla="*/ 4 h 19"/>
                <a:gd name="T8" fmla="*/ 4 w 29"/>
                <a:gd name="T9" fmla="*/ 1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9"/>
                <a:gd name="T17" fmla="*/ 29 w 2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9">
                  <a:moveTo>
                    <a:pt x="4" y="19"/>
                  </a:moveTo>
                  <a:lnTo>
                    <a:pt x="0" y="14"/>
                  </a:lnTo>
                  <a:lnTo>
                    <a:pt x="25" y="0"/>
                  </a:lnTo>
                  <a:lnTo>
                    <a:pt x="29" y="4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96" name="Freeform 117"/>
            <p:cNvSpPr>
              <a:spLocks/>
            </p:cNvSpPr>
            <p:nvPr/>
          </p:nvSpPr>
          <p:spPr bwMode="auto">
            <a:xfrm>
              <a:off x="2726" y="1375"/>
              <a:ext cx="29" cy="19"/>
            </a:xfrm>
            <a:custGeom>
              <a:avLst/>
              <a:gdLst>
                <a:gd name="T0" fmla="*/ 4 w 29"/>
                <a:gd name="T1" fmla="*/ 19 h 19"/>
                <a:gd name="T2" fmla="*/ 0 w 29"/>
                <a:gd name="T3" fmla="*/ 13 h 19"/>
                <a:gd name="T4" fmla="*/ 25 w 29"/>
                <a:gd name="T5" fmla="*/ 0 h 19"/>
                <a:gd name="T6" fmla="*/ 29 w 29"/>
                <a:gd name="T7" fmla="*/ 4 h 19"/>
                <a:gd name="T8" fmla="*/ 4 w 29"/>
                <a:gd name="T9" fmla="*/ 1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9"/>
                <a:gd name="T17" fmla="*/ 29 w 2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9">
                  <a:moveTo>
                    <a:pt x="4" y="19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29" y="4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597" name="Rectangle 118"/>
            <p:cNvSpPr>
              <a:spLocks noChangeArrowheads="1"/>
            </p:cNvSpPr>
            <p:nvPr/>
          </p:nvSpPr>
          <p:spPr bwMode="auto">
            <a:xfrm>
              <a:off x="1891" y="1079"/>
              <a:ext cx="6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1F1A17"/>
                  </a:solidFill>
                </a:rPr>
                <a:t>V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598" name="Rectangle 119"/>
            <p:cNvSpPr>
              <a:spLocks noChangeArrowheads="1"/>
            </p:cNvSpPr>
            <p:nvPr/>
          </p:nvSpPr>
          <p:spPr bwMode="auto">
            <a:xfrm>
              <a:off x="1966" y="1129"/>
              <a:ext cx="39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1F1A17"/>
                  </a:solidFill>
                </a:rPr>
                <a:t>1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599" name="Rectangle 120"/>
            <p:cNvSpPr>
              <a:spLocks noChangeArrowheads="1"/>
            </p:cNvSpPr>
            <p:nvPr/>
          </p:nvSpPr>
          <p:spPr bwMode="auto">
            <a:xfrm>
              <a:off x="2991" y="1323"/>
              <a:ext cx="66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1F1A17"/>
                  </a:solidFill>
                </a:rPr>
                <a:t>V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600" name="Rectangle 121"/>
            <p:cNvSpPr>
              <a:spLocks noChangeArrowheads="1"/>
            </p:cNvSpPr>
            <p:nvPr/>
          </p:nvSpPr>
          <p:spPr bwMode="auto">
            <a:xfrm>
              <a:off x="3066" y="1373"/>
              <a:ext cx="39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1F1A17"/>
                  </a:solidFill>
                </a:rPr>
                <a:t>3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601" name="Rectangle 122"/>
            <p:cNvSpPr>
              <a:spLocks noChangeArrowheads="1"/>
            </p:cNvSpPr>
            <p:nvPr/>
          </p:nvSpPr>
          <p:spPr bwMode="auto">
            <a:xfrm>
              <a:off x="1891" y="1573"/>
              <a:ext cx="6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>
                  <a:solidFill>
                    <a:srgbClr val="1F1A17"/>
                  </a:solidFill>
                </a:rPr>
                <a:t>V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602" name="Rectangle 123"/>
            <p:cNvSpPr>
              <a:spLocks noChangeArrowheads="1"/>
            </p:cNvSpPr>
            <p:nvPr/>
          </p:nvSpPr>
          <p:spPr bwMode="auto">
            <a:xfrm>
              <a:off x="1966" y="1621"/>
              <a:ext cx="39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1F1A17"/>
                  </a:solidFill>
                </a:rPr>
                <a:t>2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603" name="Freeform 124"/>
            <p:cNvSpPr>
              <a:spLocks/>
            </p:cNvSpPr>
            <p:nvPr/>
          </p:nvSpPr>
          <p:spPr bwMode="auto">
            <a:xfrm>
              <a:off x="3131" y="1027"/>
              <a:ext cx="33" cy="33"/>
            </a:xfrm>
            <a:custGeom>
              <a:avLst/>
              <a:gdLst>
                <a:gd name="T0" fmla="*/ 29 w 33"/>
                <a:gd name="T1" fmla="*/ 27 h 33"/>
                <a:gd name="T2" fmla="*/ 31 w 33"/>
                <a:gd name="T3" fmla="*/ 25 h 33"/>
                <a:gd name="T4" fmla="*/ 31 w 33"/>
                <a:gd name="T5" fmla="*/ 23 h 33"/>
                <a:gd name="T6" fmla="*/ 33 w 33"/>
                <a:gd name="T7" fmla="*/ 22 h 33"/>
                <a:gd name="T8" fmla="*/ 33 w 33"/>
                <a:gd name="T9" fmla="*/ 20 h 33"/>
                <a:gd name="T10" fmla="*/ 33 w 33"/>
                <a:gd name="T11" fmla="*/ 18 h 33"/>
                <a:gd name="T12" fmla="*/ 33 w 33"/>
                <a:gd name="T13" fmla="*/ 16 h 33"/>
                <a:gd name="T14" fmla="*/ 33 w 33"/>
                <a:gd name="T15" fmla="*/ 12 h 33"/>
                <a:gd name="T16" fmla="*/ 31 w 33"/>
                <a:gd name="T17" fmla="*/ 10 h 33"/>
                <a:gd name="T18" fmla="*/ 31 w 33"/>
                <a:gd name="T19" fmla="*/ 8 h 33"/>
                <a:gd name="T20" fmla="*/ 29 w 33"/>
                <a:gd name="T21" fmla="*/ 6 h 33"/>
                <a:gd name="T22" fmla="*/ 27 w 33"/>
                <a:gd name="T23" fmla="*/ 6 h 33"/>
                <a:gd name="T24" fmla="*/ 25 w 33"/>
                <a:gd name="T25" fmla="*/ 4 h 33"/>
                <a:gd name="T26" fmla="*/ 23 w 33"/>
                <a:gd name="T27" fmla="*/ 2 h 33"/>
                <a:gd name="T28" fmla="*/ 21 w 33"/>
                <a:gd name="T29" fmla="*/ 2 h 33"/>
                <a:gd name="T30" fmla="*/ 19 w 33"/>
                <a:gd name="T31" fmla="*/ 0 h 33"/>
                <a:gd name="T32" fmla="*/ 17 w 33"/>
                <a:gd name="T33" fmla="*/ 0 h 33"/>
                <a:gd name="T34" fmla="*/ 15 w 33"/>
                <a:gd name="T35" fmla="*/ 0 h 33"/>
                <a:gd name="T36" fmla="*/ 11 w 33"/>
                <a:gd name="T37" fmla="*/ 2 h 33"/>
                <a:gd name="T38" fmla="*/ 10 w 33"/>
                <a:gd name="T39" fmla="*/ 2 h 33"/>
                <a:gd name="T40" fmla="*/ 8 w 33"/>
                <a:gd name="T41" fmla="*/ 4 h 33"/>
                <a:gd name="T42" fmla="*/ 6 w 33"/>
                <a:gd name="T43" fmla="*/ 6 h 33"/>
                <a:gd name="T44" fmla="*/ 6 w 33"/>
                <a:gd name="T45" fmla="*/ 6 h 33"/>
                <a:gd name="T46" fmla="*/ 4 w 33"/>
                <a:gd name="T47" fmla="*/ 8 h 33"/>
                <a:gd name="T48" fmla="*/ 2 w 33"/>
                <a:gd name="T49" fmla="*/ 10 h 33"/>
                <a:gd name="T50" fmla="*/ 2 w 33"/>
                <a:gd name="T51" fmla="*/ 12 h 33"/>
                <a:gd name="T52" fmla="*/ 0 w 33"/>
                <a:gd name="T53" fmla="*/ 16 h 33"/>
                <a:gd name="T54" fmla="*/ 0 w 33"/>
                <a:gd name="T55" fmla="*/ 18 h 33"/>
                <a:gd name="T56" fmla="*/ 0 w 33"/>
                <a:gd name="T57" fmla="*/ 20 h 33"/>
                <a:gd name="T58" fmla="*/ 2 w 33"/>
                <a:gd name="T59" fmla="*/ 22 h 33"/>
                <a:gd name="T60" fmla="*/ 2 w 33"/>
                <a:gd name="T61" fmla="*/ 23 h 33"/>
                <a:gd name="T62" fmla="*/ 4 w 33"/>
                <a:gd name="T63" fmla="*/ 25 h 33"/>
                <a:gd name="T64" fmla="*/ 6 w 33"/>
                <a:gd name="T65" fmla="*/ 27 h 33"/>
                <a:gd name="T66" fmla="*/ 6 w 33"/>
                <a:gd name="T67" fmla="*/ 29 h 33"/>
                <a:gd name="T68" fmla="*/ 8 w 33"/>
                <a:gd name="T69" fmla="*/ 31 h 33"/>
                <a:gd name="T70" fmla="*/ 10 w 33"/>
                <a:gd name="T71" fmla="*/ 31 h 33"/>
                <a:gd name="T72" fmla="*/ 11 w 33"/>
                <a:gd name="T73" fmla="*/ 33 h 33"/>
                <a:gd name="T74" fmla="*/ 15 w 33"/>
                <a:gd name="T75" fmla="*/ 33 h 33"/>
                <a:gd name="T76" fmla="*/ 17 w 33"/>
                <a:gd name="T77" fmla="*/ 33 h 33"/>
                <a:gd name="T78" fmla="*/ 19 w 33"/>
                <a:gd name="T79" fmla="*/ 33 h 33"/>
                <a:gd name="T80" fmla="*/ 21 w 33"/>
                <a:gd name="T81" fmla="*/ 33 h 33"/>
                <a:gd name="T82" fmla="*/ 23 w 33"/>
                <a:gd name="T83" fmla="*/ 31 h 33"/>
                <a:gd name="T84" fmla="*/ 25 w 33"/>
                <a:gd name="T85" fmla="*/ 31 h 33"/>
                <a:gd name="T86" fmla="*/ 27 w 33"/>
                <a:gd name="T87" fmla="*/ 29 h 33"/>
                <a:gd name="T88" fmla="*/ 29 w 33"/>
                <a:gd name="T89" fmla="*/ 29 h 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"/>
                <a:gd name="T136" fmla="*/ 0 h 33"/>
                <a:gd name="T137" fmla="*/ 33 w 33"/>
                <a:gd name="T138" fmla="*/ 33 h 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" h="33">
                  <a:moveTo>
                    <a:pt x="29" y="29"/>
                  </a:moveTo>
                  <a:lnTo>
                    <a:pt x="29" y="29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1" y="33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17" y="18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604" name="Freeform 125"/>
            <p:cNvSpPr>
              <a:spLocks/>
            </p:cNvSpPr>
            <p:nvPr/>
          </p:nvSpPr>
          <p:spPr bwMode="auto">
            <a:xfrm>
              <a:off x="2037" y="1381"/>
              <a:ext cx="31" cy="32"/>
            </a:xfrm>
            <a:custGeom>
              <a:avLst/>
              <a:gdLst>
                <a:gd name="T0" fmla="*/ 8 w 31"/>
                <a:gd name="T1" fmla="*/ 31 h 32"/>
                <a:gd name="T2" fmla="*/ 10 w 31"/>
                <a:gd name="T3" fmla="*/ 31 h 32"/>
                <a:gd name="T4" fmla="*/ 12 w 31"/>
                <a:gd name="T5" fmla="*/ 31 h 32"/>
                <a:gd name="T6" fmla="*/ 15 w 31"/>
                <a:gd name="T7" fmla="*/ 32 h 32"/>
                <a:gd name="T8" fmla="*/ 17 w 31"/>
                <a:gd name="T9" fmla="*/ 31 h 32"/>
                <a:gd name="T10" fmla="*/ 19 w 31"/>
                <a:gd name="T11" fmla="*/ 31 h 32"/>
                <a:gd name="T12" fmla="*/ 21 w 31"/>
                <a:gd name="T13" fmla="*/ 31 h 32"/>
                <a:gd name="T14" fmla="*/ 23 w 31"/>
                <a:gd name="T15" fmla="*/ 29 h 32"/>
                <a:gd name="T16" fmla="*/ 25 w 31"/>
                <a:gd name="T17" fmla="*/ 29 h 32"/>
                <a:gd name="T18" fmla="*/ 27 w 31"/>
                <a:gd name="T19" fmla="*/ 27 h 32"/>
                <a:gd name="T20" fmla="*/ 29 w 31"/>
                <a:gd name="T21" fmla="*/ 25 h 32"/>
                <a:gd name="T22" fmla="*/ 29 w 31"/>
                <a:gd name="T23" fmla="*/ 23 h 32"/>
                <a:gd name="T24" fmla="*/ 31 w 31"/>
                <a:gd name="T25" fmla="*/ 21 h 32"/>
                <a:gd name="T26" fmla="*/ 31 w 31"/>
                <a:gd name="T27" fmla="*/ 19 h 32"/>
                <a:gd name="T28" fmla="*/ 31 w 31"/>
                <a:gd name="T29" fmla="*/ 15 h 32"/>
                <a:gd name="T30" fmla="*/ 31 w 31"/>
                <a:gd name="T31" fmla="*/ 13 h 32"/>
                <a:gd name="T32" fmla="*/ 31 w 31"/>
                <a:gd name="T33" fmla="*/ 11 h 32"/>
                <a:gd name="T34" fmla="*/ 31 w 31"/>
                <a:gd name="T35" fmla="*/ 9 h 32"/>
                <a:gd name="T36" fmla="*/ 29 w 31"/>
                <a:gd name="T37" fmla="*/ 7 h 32"/>
                <a:gd name="T38" fmla="*/ 27 w 31"/>
                <a:gd name="T39" fmla="*/ 6 h 32"/>
                <a:gd name="T40" fmla="*/ 27 w 31"/>
                <a:gd name="T41" fmla="*/ 4 h 32"/>
                <a:gd name="T42" fmla="*/ 25 w 31"/>
                <a:gd name="T43" fmla="*/ 2 h 32"/>
                <a:gd name="T44" fmla="*/ 23 w 31"/>
                <a:gd name="T45" fmla="*/ 2 h 32"/>
                <a:gd name="T46" fmla="*/ 21 w 31"/>
                <a:gd name="T47" fmla="*/ 0 h 32"/>
                <a:gd name="T48" fmla="*/ 19 w 31"/>
                <a:gd name="T49" fmla="*/ 0 h 32"/>
                <a:gd name="T50" fmla="*/ 15 w 31"/>
                <a:gd name="T51" fmla="*/ 0 h 32"/>
                <a:gd name="T52" fmla="*/ 14 w 31"/>
                <a:gd name="T53" fmla="*/ 0 h 32"/>
                <a:gd name="T54" fmla="*/ 12 w 31"/>
                <a:gd name="T55" fmla="*/ 0 h 32"/>
                <a:gd name="T56" fmla="*/ 10 w 31"/>
                <a:gd name="T57" fmla="*/ 0 h 32"/>
                <a:gd name="T58" fmla="*/ 8 w 31"/>
                <a:gd name="T59" fmla="*/ 2 h 32"/>
                <a:gd name="T60" fmla="*/ 6 w 31"/>
                <a:gd name="T61" fmla="*/ 4 h 32"/>
                <a:gd name="T62" fmla="*/ 4 w 31"/>
                <a:gd name="T63" fmla="*/ 4 h 32"/>
                <a:gd name="T64" fmla="*/ 2 w 31"/>
                <a:gd name="T65" fmla="*/ 6 h 32"/>
                <a:gd name="T66" fmla="*/ 2 w 31"/>
                <a:gd name="T67" fmla="*/ 7 h 32"/>
                <a:gd name="T68" fmla="*/ 0 w 31"/>
                <a:gd name="T69" fmla="*/ 9 h 32"/>
                <a:gd name="T70" fmla="*/ 0 w 31"/>
                <a:gd name="T71" fmla="*/ 13 h 32"/>
                <a:gd name="T72" fmla="*/ 0 w 31"/>
                <a:gd name="T73" fmla="*/ 15 h 32"/>
                <a:gd name="T74" fmla="*/ 0 w 31"/>
                <a:gd name="T75" fmla="*/ 17 h 32"/>
                <a:gd name="T76" fmla="*/ 0 w 31"/>
                <a:gd name="T77" fmla="*/ 19 h 32"/>
                <a:gd name="T78" fmla="*/ 0 w 31"/>
                <a:gd name="T79" fmla="*/ 21 h 32"/>
                <a:gd name="T80" fmla="*/ 2 w 31"/>
                <a:gd name="T81" fmla="*/ 23 h 32"/>
                <a:gd name="T82" fmla="*/ 4 w 31"/>
                <a:gd name="T83" fmla="*/ 25 h 32"/>
                <a:gd name="T84" fmla="*/ 4 w 31"/>
                <a:gd name="T85" fmla="*/ 27 h 32"/>
                <a:gd name="T86" fmla="*/ 6 w 31"/>
                <a:gd name="T87" fmla="*/ 29 h 32"/>
                <a:gd name="T88" fmla="*/ 8 w 31"/>
                <a:gd name="T89" fmla="*/ 29 h 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1"/>
                <a:gd name="T136" fmla="*/ 0 h 32"/>
                <a:gd name="T137" fmla="*/ 31 w 31"/>
                <a:gd name="T138" fmla="*/ 32 h 3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1" h="32">
                  <a:moveTo>
                    <a:pt x="8" y="29"/>
                  </a:moveTo>
                  <a:lnTo>
                    <a:pt x="8" y="29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5" y="32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7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8" y="29"/>
                  </a:lnTo>
                  <a:lnTo>
                    <a:pt x="15" y="15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605" name="Freeform 126"/>
            <p:cNvSpPr>
              <a:spLocks/>
            </p:cNvSpPr>
            <p:nvPr/>
          </p:nvSpPr>
          <p:spPr bwMode="auto">
            <a:xfrm>
              <a:off x="1813" y="1254"/>
              <a:ext cx="241" cy="144"/>
            </a:xfrm>
            <a:custGeom>
              <a:avLst/>
              <a:gdLst>
                <a:gd name="T0" fmla="*/ 0 w 241"/>
                <a:gd name="T1" fmla="*/ 4 h 144"/>
                <a:gd name="T2" fmla="*/ 238 w 241"/>
                <a:gd name="T3" fmla="*/ 144 h 144"/>
                <a:gd name="T4" fmla="*/ 241 w 241"/>
                <a:gd name="T5" fmla="*/ 140 h 144"/>
                <a:gd name="T6" fmla="*/ 2 w 241"/>
                <a:gd name="T7" fmla="*/ 0 h 144"/>
                <a:gd name="T8" fmla="*/ 0 w 241"/>
                <a:gd name="T9" fmla="*/ 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144"/>
                <a:gd name="T17" fmla="*/ 241 w 241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144">
                  <a:moveTo>
                    <a:pt x="0" y="4"/>
                  </a:moveTo>
                  <a:lnTo>
                    <a:pt x="238" y="144"/>
                  </a:lnTo>
                  <a:lnTo>
                    <a:pt x="241" y="14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606" name="Freeform 127"/>
            <p:cNvSpPr>
              <a:spLocks/>
            </p:cNvSpPr>
            <p:nvPr/>
          </p:nvSpPr>
          <p:spPr bwMode="auto">
            <a:xfrm>
              <a:off x="2037" y="1381"/>
              <a:ext cx="31" cy="32"/>
            </a:xfrm>
            <a:custGeom>
              <a:avLst/>
              <a:gdLst>
                <a:gd name="T0" fmla="*/ 25 w 31"/>
                <a:gd name="T1" fmla="*/ 29 h 32"/>
                <a:gd name="T2" fmla="*/ 27 w 31"/>
                <a:gd name="T3" fmla="*/ 27 h 32"/>
                <a:gd name="T4" fmla="*/ 27 w 31"/>
                <a:gd name="T5" fmla="*/ 25 h 32"/>
                <a:gd name="T6" fmla="*/ 29 w 31"/>
                <a:gd name="T7" fmla="*/ 23 h 32"/>
                <a:gd name="T8" fmla="*/ 31 w 31"/>
                <a:gd name="T9" fmla="*/ 21 h 32"/>
                <a:gd name="T10" fmla="*/ 31 w 31"/>
                <a:gd name="T11" fmla="*/ 19 h 32"/>
                <a:gd name="T12" fmla="*/ 31 w 31"/>
                <a:gd name="T13" fmla="*/ 17 h 32"/>
                <a:gd name="T14" fmla="*/ 31 w 31"/>
                <a:gd name="T15" fmla="*/ 15 h 32"/>
                <a:gd name="T16" fmla="*/ 31 w 31"/>
                <a:gd name="T17" fmla="*/ 13 h 32"/>
                <a:gd name="T18" fmla="*/ 31 w 31"/>
                <a:gd name="T19" fmla="*/ 9 h 32"/>
                <a:gd name="T20" fmla="*/ 29 w 31"/>
                <a:gd name="T21" fmla="*/ 7 h 32"/>
                <a:gd name="T22" fmla="*/ 29 w 31"/>
                <a:gd name="T23" fmla="*/ 6 h 32"/>
                <a:gd name="T24" fmla="*/ 27 w 31"/>
                <a:gd name="T25" fmla="*/ 4 h 32"/>
                <a:gd name="T26" fmla="*/ 25 w 31"/>
                <a:gd name="T27" fmla="*/ 4 h 32"/>
                <a:gd name="T28" fmla="*/ 23 w 31"/>
                <a:gd name="T29" fmla="*/ 2 h 32"/>
                <a:gd name="T30" fmla="*/ 21 w 31"/>
                <a:gd name="T31" fmla="*/ 0 h 32"/>
                <a:gd name="T32" fmla="*/ 19 w 31"/>
                <a:gd name="T33" fmla="*/ 0 h 32"/>
                <a:gd name="T34" fmla="*/ 17 w 31"/>
                <a:gd name="T35" fmla="*/ 0 h 32"/>
                <a:gd name="T36" fmla="*/ 15 w 31"/>
                <a:gd name="T37" fmla="*/ 0 h 32"/>
                <a:gd name="T38" fmla="*/ 12 w 31"/>
                <a:gd name="T39" fmla="*/ 0 h 32"/>
                <a:gd name="T40" fmla="*/ 10 w 31"/>
                <a:gd name="T41" fmla="*/ 0 h 32"/>
                <a:gd name="T42" fmla="*/ 8 w 31"/>
                <a:gd name="T43" fmla="*/ 2 h 32"/>
                <a:gd name="T44" fmla="*/ 6 w 31"/>
                <a:gd name="T45" fmla="*/ 2 h 32"/>
                <a:gd name="T46" fmla="*/ 4 w 31"/>
                <a:gd name="T47" fmla="*/ 4 h 32"/>
                <a:gd name="T48" fmla="*/ 4 w 31"/>
                <a:gd name="T49" fmla="*/ 6 h 32"/>
                <a:gd name="T50" fmla="*/ 2 w 31"/>
                <a:gd name="T51" fmla="*/ 7 h 32"/>
                <a:gd name="T52" fmla="*/ 0 w 31"/>
                <a:gd name="T53" fmla="*/ 9 h 32"/>
                <a:gd name="T54" fmla="*/ 0 w 31"/>
                <a:gd name="T55" fmla="*/ 11 h 32"/>
                <a:gd name="T56" fmla="*/ 0 w 31"/>
                <a:gd name="T57" fmla="*/ 13 h 32"/>
                <a:gd name="T58" fmla="*/ 0 w 31"/>
                <a:gd name="T59" fmla="*/ 15 h 32"/>
                <a:gd name="T60" fmla="*/ 0 w 31"/>
                <a:gd name="T61" fmla="*/ 19 h 32"/>
                <a:gd name="T62" fmla="*/ 0 w 31"/>
                <a:gd name="T63" fmla="*/ 21 h 32"/>
                <a:gd name="T64" fmla="*/ 2 w 31"/>
                <a:gd name="T65" fmla="*/ 23 h 32"/>
                <a:gd name="T66" fmla="*/ 2 w 31"/>
                <a:gd name="T67" fmla="*/ 25 h 32"/>
                <a:gd name="T68" fmla="*/ 4 w 31"/>
                <a:gd name="T69" fmla="*/ 27 h 32"/>
                <a:gd name="T70" fmla="*/ 6 w 31"/>
                <a:gd name="T71" fmla="*/ 29 h 32"/>
                <a:gd name="T72" fmla="*/ 8 w 31"/>
                <a:gd name="T73" fmla="*/ 29 h 32"/>
                <a:gd name="T74" fmla="*/ 10 w 31"/>
                <a:gd name="T75" fmla="*/ 31 h 32"/>
                <a:gd name="T76" fmla="*/ 12 w 31"/>
                <a:gd name="T77" fmla="*/ 31 h 32"/>
                <a:gd name="T78" fmla="*/ 14 w 31"/>
                <a:gd name="T79" fmla="*/ 31 h 32"/>
                <a:gd name="T80" fmla="*/ 15 w 31"/>
                <a:gd name="T81" fmla="*/ 32 h 32"/>
                <a:gd name="T82" fmla="*/ 19 w 31"/>
                <a:gd name="T83" fmla="*/ 31 h 32"/>
                <a:gd name="T84" fmla="*/ 21 w 31"/>
                <a:gd name="T85" fmla="*/ 31 h 32"/>
                <a:gd name="T86" fmla="*/ 23 w 31"/>
                <a:gd name="T87" fmla="*/ 31 h 32"/>
                <a:gd name="T88" fmla="*/ 23 w 31"/>
                <a:gd name="T89" fmla="*/ 29 h 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1"/>
                <a:gd name="T136" fmla="*/ 0 h 32"/>
                <a:gd name="T137" fmla="*/ 31 w 31"/>
                <a:gd name="T138" fmla="*/ 32 h 3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1" h="32">
                  <a:moveTo>
                    <a:pt x="23" y="29"/>
                  </a:moveTo>
                  <a:lnTo>
                    <a:pt x="23" y="29"/>
                  </a:lnTo>
                  <a:lnTo>
                    <a:pt x="25" y="29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5" y="32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15" y="15"/>
                  </a:lnTo>
                  <a:lnTo>
                    <a:pt x="23" y="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607" name="Freeform 128"/>
            <p:cNvSpPr>
              <a:spLocks/>
            </p:cNvSpPr>
            <p:nvPr/>
          </p:nvSpPr>
          <p:spPr bwMode="auto">
            <a:xfrm>
              <a:off x="1813" y="1394"/>
              <a:ext cx="241" cy="146"/>
            </a:xfrm>
            <a:custGeom>
              <a:avLst/>
              <a:gdLst>
                <a:gd name="T0" fmla="*/ 2 w 241"/>
                <a:gd name="T1" fmla="*/ 146 h 146"/>
                <a:gd name="T2" fmla="*/ 241 w 241"/>
                <a:gd name="T3" fmla="*/ 4 h 146"/>
                <a:gd name="T4" fmla="*/ 238 w 241"/>
                <a:gd name="T5" fmla="*/ 0 h 146"/>
                <a:gd name="T6" fmla="*/ 0 w 241"/>
                <a:gd name="T7" fmla="*/ 140 h 146"/>
                <a:gd name="T8" fmla="*/ 2 w 241"/>
                <a:gd name="T9" fmla="*/ 146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146"/>
                <a:gd name="T17" fmla="*/ 241 w 241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146">
                  <a:moveTo>
                    <a:pt x="2" y="146"/>
                  </a:moveTo>
                  <a:lnTo>
                    <a:pt x="241" y="4"/>
                  </a:lnTo>
                  <a:lnTo>
                    <a:pt x="238" y="0"/>
                  </a:lnTo>
                  <a:lnTo>
                    <a:pt x="0" y="140"/>
                  </a:lnTo>
                  <a:lnTo>
                    <a:pt x="2" y="146"/>
                  </a:lnTo>
                  <a:close/>
                </a:path>
              </a:pathLst>
            </a:custGeom>
            <a:solidFill>
              <a:srgbClr val="1F1A17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608" name="Rectangle 129"/>
            <p:cNvSpPr>
              <a:spLocks noChangeArrowheads="1"/>
            </p:cNvSpPr>
            <p:nvPr/>
          </p:nvSpPr>
          <p:spPr bwMode="auto">
            <a:xfrm>
              <a:off x="2895" y="1506"/>
              <a:ext cx="6" cy="56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609" name="Rectangle 130"/>
            <p:cNvSpPr>
              <a:spLocks noChangeArrowheads="1"/>
            </p:cNvSpPr>
            <p:nvPr/>
          </p:nvSpPr>
          <p:spPr bwMode="auto">
            <a:xfrm>
              <a:off x="2797" y="1934"/>
              <a:ext cx="200" cy="186"/>
            </a:xfrm>
            <a:prstGeom prst="rect">
              <a:avLst/>
            </a:prstGeom>
            <a:noFill/>
            <a:ln w="12700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610" name="Rectangle 131"/>
            <p:cNvSpPr>
              <a:spLocks noChangeArrowheads="1"/>
            </p:cNvSpPr>
            <p:nvPr/>
          </p:nvSpPr>
          <p:spPr bwMode="auto">
            <a:xfrm>
              <a:off x="2799" y="2011"/>
              <a:ext cx="17" cy="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611" name="Rectangle 132"/>
            <p:cNvSpPr>
              <a:spLocks noChangeArrowheads="1"/>
            </p:cNvSpPr>
            <p:nvPr/>
          </p:nvSpPr>
          <p:spPr bwMode="auto">
            <a:xfrm>
              <a:off x="2826" y="2011"/>
              <a:ext cx="17" cy="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612" name="Rectangle 133"/>
            <p:cNvSpPr>
              <a:spLocks noChangeArrowheads="1"/>
            </p:cNvSpPr>
            <p:nvPr/>
          </p:nvSpPr>
          <p:spPr bwMode="auto">
            <a:xfrm>
              <a:off x="2853" y="2011"/>
              <a:ext cx="17" cy="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613" name="Rectangle 134"/>
            <p:cNvSpPr>
              <a:spLocks noChangeArrowheads="1"/>
            </p:cNvSpPr>
            <p:nvPr/>
          </p:nvSpPr>
          <p:spPr bwMode="auto">
            <a:xfrm>
              <a:off x="2880" y="2011"/>
              <a:ext cx="17" cy="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614" name="Rectangle 135"/>
            <p:cNvSpPr>
              <a:spLocks noChangeArrowheads="1"/>
            </p:cNvSpPr>
            <p:nvPr/>
          </p:nvSpPr>
          <p:spPr bwMode="auto">
            <a:xfrm>
              <a:off x="2908" y="2011"/>
              <a:ext cx="16" cy="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615" name="Rectangle 136"/>
            <p:cNvSpPr>
              <a:spLocks noChangeArrowheads="1"/>
            </p:cNvSpPr>
            <p:nvPr/>
          </p:nvSpPr>
          <p:spPr bwMode="auto">
            <a:xfrm>
              <a:off x="2935" y="2011"/>
              <a:ext cx="17" cy="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616" name="Rectangle 137"/>
            <p:cNvSpPr>
              <a:spLocks noChangeArrowheads="1"/>
            </p:cNvSpPr>
            <p:nvPr/>
          </p:nvSpPr>
          <p:spPr bwMode="auto">
            <a:xfrm>
              <a:off x="2962" y="2011"/>
              <a:ext cx="17" cy="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617" name="Rectangle 138"/>
            <p:cNvSpPr>
              <a:spLocks noChangeArrowheads="1"/>
            </p:cNvSpPr>
            <p:nvPr/>
          </p:nvSpPr>
          <p:spPr bwMode="auto">
            <a:xfrm>
              <a:off x="2989" y="2011"/>
              <a:ext cx="6" cy="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618" name="Rectangle 139"/>
            <p:cNvSpPr>
              <a:spLocks noChangeArrowheads="1"/>
            </p:cNvSpPr>
            <p:nvPr/>
          </p:nvSpPr>
          <p:spPr bwMode="auto">
            <a:xfrm>
              <a:off x="2035" y="1282"/>
              <a:ext cx="35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1F1A17"/>
                  </a:solidFill>
                </a:rPr>
                <a:t>x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619" name="Rectangle 140"/>
            <p:cNvSpPr>
              <a:spLocks noChangeArrowheads="1"/>
            </p:cNvSpPr>
            <p:nvPr/>
          </p:nvSpPr>
          <p:spPr bwMode="auto">
            <a:xfrm>
              <a:off x="3144" y="1045"/>
              <a:ext cx="35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1F1A17"/>
                  </a:solidFill>
                </a:rPr>
                <a:t>z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620" name="Rectangle 141"/>
            <p:cNvSpPr>
              <a:spLocks noChangeArrowheads="1"/>
            </p:cNvSpPr>
            <p:nvPr/>
          </p:nvSpPr>
          <p:spPr bwMode="auto">
            <a:xfrm>
              <a:off x="2926" y="1698"/>
              <a:ext cx="35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1F1A17"/>
                  </a:solidFill>
                </a:rPr>
                <a:t>y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621" name="Rectangle 142"/>
            <p:cNvSpPr>
              <a:spLocks noChangeArrowheads="1"/>
            </p:cNvSpPr>
            <p:nvPr/>
          </p:nvSpPr>
          <p:spPr bwMode="auto">
            <a:xfrm>
              <a:off x="4407" y="3889"/>
              <a:ext cx="21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0622" name="Text Box 143"/>
            <p:cNvSpPr txBox="1">
              <a:spLocks noChangeArrowheads="1"/>
            </p:cNvSpPr>
            <p:nvPr/>
          </p:nvSpPr>
          <p:spPr bwMode="auto">
            <a:xfrm>
              <a:off x="3437" y="1504"/>
              <a:ext cx="1047" cy="2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>
                  <a:solidFill>
                    <a:srgbClr val="CC3300"/>
                  </a:solidFill>
                  <a:latin typeface="Comic Sans MS" pitchFamily="66" charset="0"/>
                </a:rPr>
                <a:t>amostragem</a:t>
              </a:r>
            </a:p>
          </p:txBody>
        </p:sp>
        <p:sp>
          <p:nvSpPr>
            <p:cNvPr id="20623" name="Text Box 144"/>
            <p:cNvSpPr txBox="1">
              <a:spLocks noChangeArrowheads="1"/>
            </p:cNvSpPr>
            <p:nvPr/>
          </p:nvSpPr>
          <p:spPr bwMode="auto">
            <a:xfrm>
              <a:off x="3441" y="3400"/>
              <a:ext cx="754" cy="2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>
                  <a:solidFill>
                    <a:srgbClr val="CC3300"/>
                  </a:solidFill>
                  <a:latin typeface="Comic Sans MS" pitchFamily="66" charset="0"/>
                </a:rPr>
                <a:t>inserção</a:t>
              </a:r>
            </a:p>
          </p:txBody>
        </p:sp>
        <p:sp>
          <p:nvSpPr>
            <p:cNvPr id="20624" name="Freeform 145"/>
            <p:cNvSpPr>
              <a:spLocks/>
            </p:cNvSpPr>
            <p:nvPr/>
          </p:nvSpPr>
          <p:spPr bwMode="auto">
            <a:xfrm>
              <a:off x="2987" y="2890"/>
              <a:ext cx="249" cy="249"/>
            </a:xfrm>
            <a:custGeom>
              <a:avLst/>
              <a:gdLst>
                <a:gd name="T0" fmla="*/ 3 w 249"/>
                <a:gd name="T1" fmla="*/ 249 h 249"/>
                <a:gd name="T2" fmla="*/ 249 w 249"/>
                <a:gd name="T3" fmla="*/ 4 h 249"/>
                <a:gd name="T4" fmla="*/ 245 w 249"/>
                <a:gd name="T5" fmla="*/ 0 h 249"/>
                <a:gd name="T6" fmla="*/ 0 w 249"/>
                <a:gd name="T7" fmla="*/ 246 h 249"/>
                <a:gd name="T8" fmla="*/ 3 w 249"/>
                <a:gd name="T9" fmla="*/ 249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49"/>
                <a:gd name="T17" fmla="*/ 249 w 249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49">
                  <a:moveTo>
                    <a:pt x="3" y="249"/>
                  </a:moveTo>
                  <a:lnTo>
                    <a:pt x="249" y="4"/>
                  </a:lnTo>
                  <a:lnTo>
                    <a:pt x="245" y="0"/>
                  </a:lnTo>
                  <a:lnTo>
                    <a:pt x="0" y="246"/>
                  </a:lnTo>
                  <a:lnTo>
                    <a:pt x="3" y="24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625" name="Freeform 146"/>
            <p:cNvSpPr>
              <a:spLocks/>
            </p:cNvSpPr>
            <p:nvPr/>
          </p:nvSpPr>
          <p:spPr bwMode="auto">
            <a:xfrm>
              <a:off x="2895" y="2892"/>
              <a:ext cx="249" cy="250"/>
            </a:xfrm>
            <a:custGeom>
              <a:avLst/>
              <a:gdLst>
                <a:gd name="T0" fmla="*/ 3 w 249"/>
                <a:gd name="T1" fmla="*/ 250 h 250"/>
                <a:gd name="T2" fmla="*/ 249 w 249"/>
                <a:gd name="T3" fmla="*/ 4 h 250"/>
                <a:gd name="T4" fmla="*/ 245 w 249"/>
                <a:gd name="T5" fmla="*/ 0 h 250"/>
                <a:gd name="T6" fmla="*/ 0 w 249"/>
                <a:gd name="T7" fmla="*/ 246 h 250"/>
                <a:gd name="T8" fmla="*/ 3 w 249"/>
                <a:gd name="T9" fmla="*/ 250 h 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50"/>
                <a:gd name="T17" fmla="*/ 249 w 249"/>
                <a:gd name="T18" fmla="*/ 250 h 2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50">
                  <a:moveTo>
                    <a:pt x="3" y="250"/>
                  </a:moveTo>
                  <a:lnTo>
                    <a:pt x="249" y="4"/>
                  </a:lnTo>
                  <a:lnTo>
                    <a:pt x="245" y="0"/>
                  </a:lnTo>
                  <a:lnTo>
                    <a:pt x="0" y="246"/>
                  </a:lnTo>
                  <a:lnTo>
                    <a:pt x="3" y="25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626" name="Freeform 147"/>
            <p:cNvSpPr>
              <a:spLocks/>
            </p:cNvSpPr>
            <p:nvPr/>
          </p:nvSpPr>
          <p:spPr bwMode="auto">
            <a:xfrm>
              <a:off x="2895" y="1044"/>
              <a:ext cx="249" cy="250"/>
            </a:xfrm>
            <a:custGeom>
              <a:avLst/>
              <a:gdLst>
                <a:gd name="T0" fmla="*/ 3 w 249"/>
                <a:gd name="T1" fmla="*/ 250 h 250"/>
                <a:gd name="T2" fmla="*/ 249 w 249"/>
                <a:gd name="T3" fmla="*/ 4 h 250"/>
                <a:gd name="T4" fmla="*/ 245 w 249"/>
                <a:gd name="T5" fmla="*/ 0 h 250"/>
                <a:gd name="T6" fmla="*/ 0 w 249"/>
                <a:gd name="T7" fmla="*/ 246 h 250"/>
                <a:gd name="T8" fmla="*/ 3 w 249"/>
                <a:gd name="T9" fmla="*/ 250 h 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250"/>
                <a:gd name="T17" fmla="*/ 249 w 249"/>
                <a:gd name="T18" fmla="*/ 250 h 2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250">
                  <a:moveTo>
                    <a:pt x="3" y="250"/>
                  </a:moveTo>
                  <a:lnTo>
                    <a:pt x="249" y="4"/>
                  </a:lnTo>
                  <a:lnTo>
                    <a:pt x="245" y="0"/>
                  </a:lnTo>
                  <a:lnTo>
                    <a:pt x="0" y="246"/>
                  </a:lnTo>
                  <a:lnTo>
                    <a:pt x="3" y="25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627" name="Line 148"/>
            <p:cNvSpPr>
              <a:spLocks noChangeShapeType="1"/>
            </p:cNvSpPr>
            <p:nvPr/>
          </p:nvSpPr>
          <p:spPr bwMode="auto">
            <a:xfrm>
              <a:off x="2796" y="3864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20628" name="Picture 149"/>
            <p:cNvPicPr>
              <a:picLocks noChangeAspect="1" noChangeArrowheads="1"/>
            </p:cNvPicPr>
            <p:nvPr/>
          </p:nvPicPr>
          <p:blipFill>
            <a:blip r:embed="rId2" cstate="print"/>
            <a:srcRect l="17999" t="53778" r="73500" b="29779"/>
            <a:stretch>
              <a:fillRect/>
            </a:stretch>
          </p:blipFill>
          <p:spPr bwMode="auto">
            <a:xfrm>
              <a:off x="241" y="1443"/>
              <a:ext cx="782" cy="113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9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  <a:latin typeface="Comic Sans MS" pitchFamily="66" charset="0"/>
              </a:rPr>
              <a:t>O sistema FIA</a:t>
            </a:r>
            <a:endParaRPr lang="pt-BR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213"/>
            <a:ext cx="9144000" cy="27273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Clr>
                <a:srgbClr val="FF3300"/>
              </a:buClr>
              <a:buFont typeface="Arial" charset="0"/>
              <a:buNone/>
            </a:pPr>
            <a:r>
              <a:rPr lang="en-US" sz="2800" smtClean="0">
                <a:latin typeface="Comic Sans MS" pitchFamily="66" charset="0"/>
              </a:rPr>
              <a:t>Técnica analítica baseada na introdução de pequenos volumes definidos de amostra, em uma solução carregadora não segmentada, na qual transporta a amostra para o detector.</a:t>
            </a:r>
            <a:endParaRPr lang="pt-BR" sz="28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229600" cy="720725"/>
          </a:xfrm>
        </p:spPr>
        <p:txBody>
          <a:bodyPr/>
          <a:lstStyle/>
          <a:p>
            <a:pPr eaLnBrk="1" hangingPunct="1"/>
            <a:r>
              <a:rPr lang="pt-PT" sz="2800" smtClean="0">
                <a:solidFill>
                  <a:schemeClr val="tx2"/>
                </a:solidFill>
                <a:latin typeface="Comic Sans MS" pitchFamily="66" charset="0"/>
              </a:rPr>
              <a:t>Análises por injeção em fluxo</a:t>
            </a:r>
            <a:r>
              <a:rPr lang="pt-BR" sz="280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pt-BR" sz="2800" smtClean="0">
                <a:solidFill>
                  <a:schemeClr val="tx2"/>
                </a:solidFill>
                <a:latin typeface="Comic Sans MS" pitchFamily="66" charset="0"/>
              </a:rPr>
            </a:br>
            <a:endParaRPr lang="en-US" sz="280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549275" y="519113"/>
            <a:ext cx="808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C</a:t>
            </a:r>
            <a:r>
              <a:rPr lang="pt-PT" sz="2400">
                <a:solidFill>
                  <a:srgbClr val="CC3300"/>
                </a:solidFill>
                <a:latin typeface="Comic Sans MS" pitchFamily="66" charset="0"/>
              </a:rPr>
              <a:t>omponentes – mistura e reação</a:t>
            </a:r>
            <a:endParaRPr lang="en-US" sz="2400">
              <a:solidFill>
                <a:srgbClr val="CC3300"/>
              </a:solidFill>
              <a:latin typeface="Comic Sans MS" pitchFamily="66" charset="0"/>
            </a:endParaRP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052513"/>
            <a:ext cx="6553200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CaixaDeTexto 4"/>
          <p:cNvSpPr txBox="1">
            <a:spLocks noChangeArrowheads="1"/>
          </p:cNvSpPr>
          <p:nvPr/>
        </p:nvSpPr>
        <p:spPr bwMode="auto">
          <a:xfrm>
            <a:off x="0" y="3884613"/>
            <a:ext cx="9144000" cy="300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u="sng">
                <a:latin typeface="Comic Sans MS" pitchFamily="66" charset="0"/>
              </a:rPr>
              <a:t>Mudanças bruscas na direção do fluxo </a:t>
            </a:r>
            <a:r>
              <a:rPr lang="pt-BR" u="sng">
                <a:latin typeface="Comic Sans MS" pitchFamily="66" charset="0"/>
                <a:sym typeface="Wingdings" pitchFamily="2" charset="2"/>
              </a:rPr>
              <a:t> </a:t>
            </a:r>
            <a:r>
              <a:rPr lang="pt-BR" u="sng">
                <a:latin typeface="Comic Sans MS" pitchFamily="66" charset="0"/>
              </a:rPr>
              <a:t>Aumentam a transferência de massa radial</a:t>
            </a:r>
          </a:p>
          <a:p>
            <a:pPr algn="ctr">
              <a:lnSpc>
                <a:spcPct val="150000"/>
              </a:lnSpc>
            </a:pPr>
            <a:endParaRPr lang="pt-BR" u="sng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>
                <a:latin typeface="Comic Sans MS" pitchFamily="66" charset="0"/>
              </a:rPr>
              <a:t>Tubo reto </a:t>
            </a:r>
            <a:r>
              <a:rPr lang="pt-BR">
                <a:latin typeface="Comic Sans MS" pitchFamily="66" charset="0"/>
                <a:sym typeface="Wingdings" pitchFamily="2" charset="2"/>
              </a:rPr>
              <a:t></a:t>
            </a:r>
            <a:r>
              <a:rPr lang="pt-BR">
                <a:latin typeface="Comic Sans MS" pitchFamily="66" charset="0"/>
              </a:rPr>
              <a:t>  transferência muito lenta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>
                <a:latin typeface="Comic Sans MS" pitchFamily="66" charset="0"/>
              </a:rPr>
              <a:t>Geometria helicoidal  ou Enovelada </a:t>
            </a:r>
            <a:r>
              <a:rPr lang="pt-BR">
                <a:latin typeface="Comic Sans MS" pitchFamily="66" charset="0"/>
                <a:sym typeface="Wingdings" pitchFamily="2" charset="2"/>
              </a:rPr>
              <a:t></a:t>
            </a:r>
            <a:r>
              <a:rPr lang="pt-BR">
                <a:latin typeface="Comic Sans MS" pitchFamily="66" charset="0"/>
              </a:rPr>
              <a:t> fluxos secundários na direção radial  </a:t>
            </a:r>
            <a:r>
              <a:rPr lang="pt-BR">
                <a:latin typeface="Comic Sans MS" pitchFamily="66" charset="0"/>
                <a:sym typeface="Wingdings" pitchFamily="2" charset="2"/>
              </a:rPr>
              <a:t></a:t>
            </a:r>
            <a:r>
              <a:rPr lang="pt-BR">
                <a:latin typeface="Comic Sans MS" pitchFamily="66" charset="0"/>
              </a:rPr>
              <a:t>mudanças bruscas e aleatórias da direção do luxo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>
                <a:latin typeface="Comic Sans MS" pitchFamily="66" charset="0"/>
              </a:rPr>
              <a:t>Armações poliméricas ou preenchidas com esferas de vidro </a:t>
            </a:r>
            <a:r>
              <a:rPr lang="pt-BR">
                <a:latin typeface="Comic Sans MS" pitchFamily="66" charset="0"/>
                <a:sym typeface="Wingdings" pitchFamily="2" charset="2"/>
              </a:rPr>
              <a:t></a:t>
            </a:r>
            <a:r>
              <a:rPr lang="pt-BR">
                <a:latin typeface="Comic Sans MS" pitchFamily="66" charset="0"/>
              </a:rPr>
              <a:t> eficientes para promover a dispersão radial </a:t>
            </a:r>
            <a:r>
              <a:rPr lang="pt-BR">
                <a:latin typeface="Comic Sans MS" pitchFamily="66" charset="0"/>
                <a:sym typeface="Wingdings" pitchFamily="2" charset="2"/>
              </a:rPr>
              <a:t></a:t>
            </a:r>
            <a:r>
              <a:rPr lang="pt-BR">
                <a:latin typeface="Comic Sans MS" pitchFamily="66" charset="0"/>
              </a:rPr>
              <a:t> raramente utilizadas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untitled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2238" y="2344738"/>
            <a:ext cx="3617912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untitled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95363"/>
            <a:ext cx="4394200" cy="2649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2" name="Picture 6" descr="untitled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668838"/>
            <a:ext cx="4435475" cy="178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549275" y="115888"/>
            <a:ext cx="808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C</a:t>
            </a:r>
            <a:r>
              <a:rPr lang="pt-PT" sz="2400">
                <a:solidFill>
                  <a:srgbClr val="CC3300"/>
                </a:solidFill>
                <a:latin typeface="Comic Sans MS" pitchFamily="66" charset="0"/>
              </a:rPr>
              <a:t>omponentes – mistura e reação</a:t>
            </a:r>
            <a:endParaRPr lang="en-US" sz="2400">
              <a:solidFill>
                <a:srgbClr val="CC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719137"/>
          </a:xfrm>
        </p:spPr>
        <p:txBody>
          <a:bodyPr/>
          <a:lstStyle/>
          <a:p>
            <a:pPr eaLnBrk="1" hangingPunct="1"/>
            <a:r>
              <a:rPr lang="pt-PT" sz="4000" smtClean="0">
                <a:solidFill>
                  <a:schemeClr val="tx2"/>
                </a:solidFill>
                <a:latin typeface="Comic Sans MS" pitchFamily="66" charset="0"/>
              </a:rPr>
              <a:t>Análises por injeção em fluxo</a:t>
            </a:r>
            <a:endParaRPr lang="en-US" sz="400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0" y="98583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4813" indent="-404813" algn="ctr"/>
            <a:r>
              <a:rPr lang="pt-BR" sz="3200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C</a:t>
            </a:r>
            <a:r>
              <a:rPr lang="pt-PT" sz="3200">
                <a:solidFill>
                  <a:srgbClr val="CC3300"/>
                </a:solidFill>
                <a:latin typeface="Comic Sans MS" pitchFamily="66" charset="0"/>
              </a:rPr>
              <a:t>omponentes – detectores</a:t>
            </a:r>
            <a:r>
              <a:rPr lang="pt-BR" sz="3200">
                <a:solidFill>
                  <a:srgbClr val="CC3300"/>
                </a:solidFill>
                <a:latin typeface="Comic Sans MS" pitchFamily="66" charset="0"/>
              </a:rPr>
              <a:t> </a:t>
            </a:r>
            <a:endParaRPr lang="pt-BR" sz="3200">
              <a:solidFill>
                <a:srgbClr val="CC3300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0" y="2481263"/>
            <a:ext cx="914400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4813" indent="-404813">
              <a:lnSpc>
                <a:spcPct val="150000"/>
              </a:lnSpc>
              <a:buFont typeface="Wingdings" pitchFamily="2" charset="2"/>
              <a:buChar char="ð"/>
            </a:pPr>
            <a:r>
              <a:rPr lang="pt-PT" sz="2800">
                <a:latin typeface="Comic Sans MS" pitchFamily="66" charset="0"/>
              </a:rPr>
              <a:t>Ópticos</a:t>
            </a:r>
            <a:r>
              <a:rPr lang="pt-BR" sz="2800">
                <a:latin typeface="Comic Sans MS" pitchFamily="66" charset="0"/>
              </a:rPr>
              <a:t> </a:t>
            </a:r>
          </a:p>
          <a:p>
            <a:pPr marL="404813" indent="-404813">
              <a:lnSpc>
                <a:spcPct val="150000"/>
              </a:lnSpc>
              <a:buFont typeface="Wingdings" pitchFamily="2" charset="2"/>
              <a:buNone/>
            </a:pPr>
            <a:r>
              <a:rPr lang="pt-BR" sz="2800">
                <a:latin typeface="Comic Sans MS" pitchFamily="66" charset="0"/>
              </a:rPr>
              <a:t>    </a:t>
            </a:r>
            <a:r>
              <a:rPr lang="pt-BR" sz="2800">
                <a:latin typeface="Comic Sans MS" pitchFamily="66" charset="0"/>
                <a:sym typeface="Wingdings" pitchFamily="2" charset="2"/>
              </a:rPr>
              <a:t></a:t>
            </a:r>
            <a:r>
              <a:rPr lang="pt-BR" sz="2400">
                <a:latin typeface="Comic Sans MS" pitchFamily="66" charset="0"/>
              </a:rPr>
              <a:t>espectrofotometria UV-vis, fluorescência, quimiluminescência, AAS, ICP’s...</a:t>
            </a:r>
          </a:p>
          <a:p>
            <a:pPr marL="404813" indent="-404813">
              <a:lnSpc>
                <a:spcPct val="150000"/>
              </a:lnSpc>
            </a:pPr>
            <a:r>
              <a:rPr lang="pt-BR" sz="800">
                <a:solidFill>
                  <a:srgbClr val="CC3300"/>
                </a:solidFill>
                <a:latin typeface="Comic Sans MS" pitchFamily="66" charset="0"/>
                <a:sym typeface="Symbol" pitchFamily="18" charset="2"/>
              </a:rPr>
              <a:t>   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-36513" y="4516438"/>
            <a:ext cx="9144001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4813" indent="-404813">
              <a:lnSpc>
                <a:spcPct val="150000"/>
              </a:lnSpc>
              <a:buFont typeface="Wingdings" pitchFamily="2" charset="2"/>
              <a:buChar char="ð"/>
            </a:pPr>
            <a:r>
              <a:rPr lang="pt-PT" sz="2800">
                <a:latin typeface="Comic Sans MS" pitchFamily="66" charset="0"/>
              </a:rPr>
              <a:t>Eletroquímicos</a:t>
            </a:r>
            <a:r>
              <a:rPr lang="pt-BR" sz="2800">
                <a:latin typeface="Comic Sans MS" pitchFamily="66" charset="0"/>
              </a:rPr>
              <a:t> </a:t>
            </a:r>
          </a:p>
          <a:p>
            <a:pPr marL="404813" indent="-404813">
              <a:lnSpc>
                <a:spcPct val="150000"/>
              </a:lnSpc>
              <a:buFont typeface="Wingdings" pitchFamily="2" charset="2"/>
              <a:buNone/>
            </a:pPr>
            <a:r>
              <a:rPr lang="pt-BR" sz="2800">
                <a:latin typeface="Comic Sans MS" pitchFamily="66" charset="0"/>
              </a:rPr>
              <a:t>    </a:t>
            </a:r>
            <a:r>
              <a:rPr lang="pt-BR" sz="2800">
                <a:latin typeface="Comic Sans MS" pitchFamily="66" charset="0"/>
                <a:sym typeface="Wingdings" pitchFamily="2" charset="2"/>
              </a:rPr>
              <a:t></a:t>
            </a:r>
            <a:r>
              <a:rPr lang="pt-BR" sz="2400">
                <a:latin typeface="Comic Sans MS" pitchFamily="66" charset="0"/>
              </a:rPr>
              <a:t>amperometria, potenciometria, voltametria...</a:t>
            </a:r>
          </a:p>
          <a:p>
            <a:pPr marL="404813" indent="-404813">
              <a:lnSpc>
                <a:spcPct val="150000"/>
              </a:lnSpc>
              <a:buFont typeface="Wingdings" pitchFamily="2" charset="2"/>
              <a:buNone/>
            </a:pPr>
            <a:r>
              <a:rPr lang="pt-BR" sz="2400">
                <a:solidFill>
                  <a:srgbClr val="0000FF"/>
                </a:solidFill>
                <a:latin typeface="Comic Sans MS" pitchFamily="66" charset="0"/>
              </a:rPr>
              <a:t>     </a:t>
            </a:r>
            <a:endParaRPr lang="pt-BR" sz="2800">
              <a:latin typeface="Comic Sans MS" pitchFamily="66" charset="0"/>
            </a:endParaRPr>
          </a:p>
          <a:p>
            <a:pPr marL="404813" indent="-404813">
              <a:lnSpc>
                <a:spcPct val="150000"/>
              </a:lnSpc>
            </a:pPr>
            <a:r>
              <a:rPr lang="pt-BR" sz="800">
                <a:solidFill>
                  <a:srgbClr val="CC3300"/>
                </a:solidFill>
                <a:latin typeface="Comic Sans MS" pitchFamily="66" charset="0"/>
                <a:sym typeface="Symbol" pitchFamily="18" charset="2"/>
              </a:rPr>
              <a:t>   </a:t>
            </a:r>
          </a:p>
        </p:txBody>
      </p:sp>
      <p:grpSp>
        <p:nvGrpSpPr>
          <p:cNvPr id="23558" name="Group 9"/>
          <p:cNvGrpSpPr>
            <a:grpSpLocks/>
          </p:cNvGrpSpPr>
          <p:nvPr/>
        </p:nvGrpSpPr>
        <p:grpSpPr bwMode="auto">
          <a:xfrm>
            <a:off x="7092950" y="1700213"/>
            <a:ext cx="1765300" cy="1425575"/>
            <a:chOff x="4512" y="2399"/>
            <a:chExt cx="1112" cy="898"/>
          </a:xfrm>
        </p:grpSpPr>
        <p:sp>
          <p:nvSpPr>
            <p:cNvPr id="23559" name="Rectangle 10"/>
            <p:cNvSpPr>
              <a:spLocks noChangeArrowheads="1"/>
            </p:cNvSpPr>
            <p:nvPr/>
          </p:nvSpPr>
          <p:spPr bwMode="auto">
            <a:xfrm>
              <a:off x="4800" y="2745"/>
              <a:ext cx="360" cy="552"/>
            </a:xfrm>
            <a:prstGeom prst="rect">
              <a:avLst/>
            </a:prstGeom>
            <a:solidFill>
              <a:srgbClr val="FFFF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CC"/>
              </a:extrusionClr>
            </a:sp3d>
          </p:spPr>
          <p:txBody>
            <a:bodyPr wrap="none" anchor="ctr">
              <a:flatTx/>
            </a:bodyPr>
            <a:lstStyle/>
            <a:p>
              <a:endParaRPr lang="pt-BR"/>
            </a:p>
          </p:txBody>
        </p:sp>
        <p:sp>
          <p:nvSpPr>
            <p:cNvPr id="23560" name="Line 11"/>
            <p:cNvSpPr>
              <a:spLocks noChangeShapeType="1"/>
            </p:cNvSpPr>
            <p:nvPr/>
          </p:nvSpPr>
          <p:spPr bwMode="auto">
            <a:xfrm>
              <a:off x="4888" y="3137"/>
              <a:ext cx="20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61" name="Line 12"/>
            <p:cNvSpPr>
              <a:spLocks noChangeShapeType="1"/>
            </p:cNvSpPr>
            <p:nvPr/>
          </p:nvSpPr>
          <p:spPr bwMode="auto">
            <a:xfrm flipV="1">
              <a:off x="4896" y="2745"/>
              <a:ext cx="0" cy="38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62" name="Line 13"/>
            <p:cNvSpPr>
              <a:spLocks noChangeShapeType="1"/>
            </p:cNvSpPr>
            <p:nvPr/>
          </p:nvSpPr>
          <p:spPr bwMode="auto">
            <a:xfrm flipV="1">
              <a:off x="5080" y="2745"/>
              <a:ext cx="0" cy="38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63" name="Rectangle 14"/>
            <p:cNvSpPr>
              <a:spLocks noChangeArrowheads="1"/>
            </p:cNvSpPr>
            <p:nvPr/>
          </p:nvSpPr>
          <p:spPr bwMode="auto">
            <a:xfrm>
              <a:off x="4921" y="2553"/>
              <a:ext cx="47" cy="15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64" name="Rectangle 15"/>
            <p:cNvSpPr>
              <a:spLocks noChangeArrowheads="1"/>
            </p:cNvSpPr>
            <p:nvPr/>
          </p:nvSpPr>
          <p:spPr bwMode="auto">
            <a:xfrm>
              <a:off x="5065" y="2553"/>
              <a:ext cx="47" cy="15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65" name="Text Box 16"/>
            <p:cNvSpPr txBox="1">
              <a:spLocks noChangeArrowheads="1"/>
            </p:cNvSpPr>
            <p:nvPr/>
          </p:nvSpPr>
          <p:spPr bwMode="auto">
            <a:xfrm>
              <a:off x="5120" y="2993"/>
              <a:ext cx="1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00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  <a:endParaRPr lang="pt-BR" sz="2000">
                <a:latin typeface="Times New Roman" pitchFamily="18" charset="0"/>
              </a:endParaRPr>
            </a:p>
          </p:txBody>
        </p:sp>
        <p:sp>
          <p:nvSpPr>
            <p:cNvPr id="23566" name="Line 17"/>
            <p:cNvSpPr>
              <a:spLocks noChangeShapeType="1"/>
            </p:cNvSpPr>
            <p:nvPr/>
          </p:nvSpPr>
          <p:spPr bwMode="auto">
            <a:xfrm>
              <a:off x="5216" y="3129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67" name="Line 18"/>
            <p:cNvSpPr>
              <a:spLocks noChangeShapeType="1"/>
            </p:cNvSpPr>
            <p:nvPr/>
          </p:nvSpPr>
          <p:spPr bwMode="auto">
            <a:xfrm>
              <a:off x="4512" y="3129"/>
              <a:ext cx="2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68" name="Text Box 19"/>
            <p:cNvSpPr txBox="1">
              <a:spLocks noChangeArrowheads="1"/>
            </p:cNvSpPr>
            <p:nvPr/>
          </p:nvSpPr>
          <p:spPr bwMode="auto">
            <a:xfrm>
              <a:off x="4850" y="2403"/>
              <a:ext cx="1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1200">
                  <a:latin typeface="Times New Roman" pitchFamily="18" charset="0"/>
                  <a:sym typeface="Wingdings" pitchFamily="2" charset="2"/>
                </a:rPr>
                <a:t>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3569" name="Text Box 20"/>
            <p:cNvSpPr txBox="1">
              <a:spLocks noChangeArrowheads="1"/>
            </p:cNvSpPr>
            <p:nvPr/>
          </p:nvSpPr>
          <p:spPr bwMode="auto">
            <a:xfrm>
              <a:off x="4998" y="2399"/>
              <a:ext cx="1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200">
                  <a:latin typeface="Times New Roman" pitchFamily="18" charset="0"/>
                  <a:sym typeface="Wingdings" pitchFamily="2" charset="2"/>
                </a:rPr>
                <a:t></a:t>
              </a:r>
              <a:endParaRPr lang="pt-BR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Equipamentos comerciais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4579" name="Picture 6" descr="untitled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268413"/>
            <a:ext cx="3971925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5905500" y="4976813"/>
            <a:ext cx="155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FIAlab 3500</a:t>
            </a:r>
          </a:p>
        </p:txBody>
      </p:sp>
      <p:grpSp>
        <p:nvGrpSpPr>
          <p:cNvPr id="24581" name="Group 8"/>
          <p:cNvGrpSpPr>
            <a:grpSpLocks/>
          </p:cNvGrpSpPr>
          <p:nvPr/>
        </p:nvGrpSpPr>
        <p:grpSpPr bwMode="auto">
          <a:xfrm>
            <a:off x="215900" y="1458913"/>
            <a:ext cx="4356100" cy="3625850"/>
            <a:chOff x="3249" y="969"/>
            <a:chExt cx="2246" cy="2012"/>
          </a:xfrm>
        </p:grpSpPr>
        <p:pic>
          <p:nvPicPr>
            <p:cNvPr id="24582" name="Picture 9" descr="untitled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49" y="969"/>
              <a:ext cx="2246" cy="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3" name="Text Box 10"/>
            <p:cNvSpPr txBox="1">
              <a:spLocks noChangeArrowheads="1"/>
            </p:cNvSpPr>
            <p:nvPr/>
          </p:nvSpPr>
          <p:spPr bwMode="auto">
            <a:xfrm>
              <a:off x="4027" y="2750"/>
              <a:ext cx="9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FIAlab 2500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195263" y="2276475"/>
            <a:ext cx="8624887" cy="1143000"/>
          </a:xfrm>
        </p:spPr>
        <p:txBody>
          <a:bodyPr/>
          <a:lstStyle/>
          <a:p>
            <a:r>
              <a:rPr lang="pt-BR" sz="4000" smtClean="0">
                <a:latin typeface="Comic Sans MS" pitchFamily="66" charset="0"/>
              </a:rPr>
              <a:t>Configurações dos Sistemas FIA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8553450" cy="720725"/>
          </a:xfrm>
        </p:spPr>
        <p:txBody>
          <a:bodyPr/>
          <a:lstStyle/>
          <a:p>
            <a:pPr algn="l" eaLnBrk="1" hangingPunct="1">
              <a:defRPr/>
            </a:pPr>
            <a:r>
              <a:rPr lang="pt-PT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Linha única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26627" name="Group 5"/>
          <p:cNvGrpSpPr>
            <a:grpSpLocks/>
          </p:cNvGrpSpPr>
          <p:nvPr/>
        </p:nvGrpSpPr>
        <p:grpSpPr bwMode="auto">
          <a:xfrm>
            <a:off x="2484438" y="171450"/>
            <a:ext cx="4662487" cy="1457325"/>
            <a:chOff x="1617" y="998"/>
            <a:chExt cx="2937" cy="918"/>
          </a:xfrm>
        </p:grpSpPr>
        <p:sp>
          <p:nvSpPr>
            <p:cNvPr id="26701" name="Line 6"/>
            <p:cNvSpPr>
              <a:spLocks noChangeAspect="1" noChangeShapeType="1"/>
            </p:cNvSpPr>
            <p:nvPr/>
          </p:nvSpPr>
          <p:spPr bwMode="auto">
            <a:xfrm>
              <a:off x="1852" y="1620"/>
              <a:ext cx="713" cy="1"/>
            </a:xfrm>
            <a:prstGeom prst="line">
              <a:avLst/>
            </a:prstGeom>
            <a:noFill/>
            <a:ln w="3810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02" name="Line 7"/>
            <p:cNvSpPr>
              <a:spLocks noChangeAspect="1" noChangeShapeType="1"/>
            </p:cNvSpPr>
            <p:nvPr/>
          </p:nvSpPr>
          <p:spPr bwMode="auto">
            <a:xfrm>
              <a:off x="3019" y="1621"/>
              <a:ext cx="12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03" name="Rectangle 8"/>
            <p:cNvSpPr>
              <a:spLocks noChangeAspect="1" noChangeArrowheads="1"/>
            </p:cNvSpPr>
            <p:nvPr/>
          </p:nvSpPr>
          <p:spPr bwMode="auto">
            <a:xfrm>
              <a:off x="3533" y="1578"/>
              <a:ext cx="490" cy="3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04" name="Rectangle 9"/>
            <p:cNvSpPr>
              <a:spLocks noChangeAspect="1" noChangeArrowheads="1"/>
            </p:cNvSpPr>
            <p:nvPr/>
          </p:nvSpPr>
          <p:spPr bwMode="auto">
            <a:xfrm>
              <a:off x="2717" y="1245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2400">
                  <a:solidFill>
                    <a:srgbClr val="000000"/>
                  </a:solidFill>
                </a:rPr>
                <a:t>B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6705" name="Rectangle 10"/>
            <p:cNvSpPr>
              <a:spLocks noChangeAspect="1" noChangeArrowheads="1"/>
            </p:cNvSpPr>
            <p:nvPr/>
          </p:nvSpPr>
          <p:spPr bwMode="auto">
            <a:xfrm>
              <a:off x="4373" y="1524"/>
              <a:ext cx="18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2400">
                  <a:solidFill>
                    <a:srgbClr val="000000"/>
                  </a:solidFill>
                </a:rPr>
                <a:t>W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6706" name="Freeform 11"/>
            <p:cNvSpPr>
              <a:spLocks noChangeAspect="1" noEditPoints="1"/>
            </p:cNvSpPr>
            <p:nvPr/>
          </p:nvSpPr>
          <p:spPr bwMode="auto">
            <a:xfrm>
              <a:off x="2480" y="1544"/>
              <a:ext cx="589" cy="212"/>
            </a:xfrm>
            <a:custGeom>
              <a:avLst/>
              <a:gdLst>
                <a:gd name="T0" fmla="*/ 969 w 355"/>
                <a:gd name="T1" fmla="*/ 916 h 118"/>
                <a:gd name="T2" fmla="*/ 941 w 355"/>
                <a:gd name="T3" fmla="*/ 417 h 118"/>
                <a:gd name="T4" fmla="*/ 781 w 355"/>
                <a:gd name="T5" fmla="*/ 643 h 118"/>
                <a:gd name="T6" fmla="*/ 851 w 355"/>
                <a:gd name="T7" fmla="*/ 1062 h 118"/>
                <a:gd name="T8" fmla="*/ 1402 w 355"/>
                <a:gd name="T9" fmla="*/ 1062 h 118"/>
                <a:gd name="T10" fmla="*/ 1448 w 355"/>
                <a:gd name="T11" fmla="*/ 758 h 118"/>
                <a:gd name="T12" fmla="*/ 1346 w 355"/>
                <a:gd name="T13" fmla="*/ 291 h 118"/>
                <a:gd name="T14" fmla="*/ 1256 w 355"/>
                <a:gd name="T15" fmla="*/ 785 h 118"/>
                <a:gd name="T16" fmla="*/ 1357 w 355"/>
                <a:gd name="T17" fmla="*/ 1085 h 118"/>
                <a:gd name="T18" fmla="*/ 1878 w 355"/>
                <a:gd name="T19" fmla="*/ 1033 h 118"/>
                <a:gd name="T20" fmla="*/ 1925 w 355"/>
                <a:gd name="T21" fmla="*/ 640 h 118"/>
                <a:gd name="T22" fmla="*/ 1780 w 355"/>
                <a:gd name="T23" fmla="*/ 384 h 118"/>
                <a:gd name="T24" fmla="*/ 1734 w 355"/>
                <a:gd name="T25" fmla="*/ 904 h 118"/>
                <a:gd name="T26" fmla="*/ 1804 w 355"/>
                <a:gd name="T27" fmla="*/ 1085 h 118"/>
                <a:gd name="T28" fmla="*/ 2689 w 355"/>
                <a:gd name="T29" fmla="*/ 523 h 118"/>
                <a:gd name="T30" fmla="*/ 2183 w 355"/>
                <a:gd name="T31" fmla="*/ 219 h 118"/>
                <a:gd name="T32" fmla="*/ 1933 w 355"/>
                <a:gd name="T33" fmla="*/ 167 h 118"/>
                <a:gd name="T34" fmla="*/ 1963 w 355"/>
                <a:gd name="T35" fmla="*/ 365 h 118"/>
                <a:gd name="T36" fmla="*/ 2001 w 355"/>
                <a:gd name="T37" fmla="*/ 940 h 118"/>
                <a:gd name="T38" fmla="*/ 1872 w 355"/>
                <a:gd name="T39" fmla="*/ 1231 h 118"/>
                <a:gd name="T40" fmla="*/ 1712 w 355"/>
                <a:gd name="T41" fmla="*/ 1155 h 118"/>
                <a:gd name="T42" fmla="*/ 1644 w 355"/>
                <a:gd name="T43" fmla="*/ 613 h 118"/>
                <a:gd name="T44" fmla="*/ 1726 w 355"/>
                <a:gd name="T45" fmla="*/ 271 h 118"/>
                <a:gd name="T46" fmla="*/ 1608 w 355"/>
                <a:gd name="T47" fmla="*/ 146 h 118"/>
                <a:gd name="T48" fmla="*/ 1448 w 355"/>
                <a:gd name="T49" fmla="*/ 198 h 118"/>
                <a:gd name="T50" fmla="*/ 1516 w 355"/>
                <a:gd name="T51" fmla="*/ 437 h 118"/>
                <a:gd name="T52" fmla="*/ 1516 w 355"/>
                <a:gd name="T53" fmla="*/ 992 h 118"/>
                <a:gd name="T54" fmla="*/ 1387 w 355"/>
                <a:gd name="T55" fmla="*/ 1231 h 118"/>
                <a:gd name="T56" fmla="*/ 1266 w 355"/>
                <a:gd name="T57" fmla="*/ 1155 h 118"/>
                <a:gd name="T58" fmla="*/ 1170 w 355"/>
                <a:gd name="T59" fmla="*/ 643 h 118"/>
                <a:gd name="T60" fmla="*/ 1241 w 355"/>
                <a:gd name="T61" fmla="*/ 271 h 118"/>
                <a:gd name="T62" fmla="*/ 1170 w 355"/>
                <a:gd name="T63" fmla="*/ 129 h 118"/>
                <a:gd name="T64" fmla="*/ 1010 w 355"/>
                <a:gd name="T65" fmla="*/ 183 h 118"/>
                <a:gd name="T66" fmla="*/ 1032 w 355"/>
                <a:gd name="T67" fmla="*/ 393 h 118"/>
                <a:gd name="T68" fmla="*/ 1045 w 355"/>
                <a:gd name="T69" fmla="*/ 981 h 118"/>
                <a:gd name="T70" fmla="*/ 916 w 355"/>
                <a:gd name="T71" fmla="*/ 1231 h 118"/>
                <a:gd name="T72" fmla="*/ 781 w 355"/>
                <a:gd name="T73" fmla="*/ 1155 h 118"/>
                <a:gd name="T74" fmla="*/ 690 w 355"/>
                <a:gd name="T75" fmla="*/ 640 h 118"/>
                <a:gd name="T76" fmla="*/ 795 w 355"/>
                <a:gd name="T77" fmla="*/ 271 h 118"/>
                <a:gd name="T78" fmla="*/ 630 w 355"/>
                <a:gd name="T79" fmla="*/ 146 h 118"/>
                <a:gd name="T80" fmla="*/ 448 w 355"/>
                <a:gd name="T81" fmla="*/ 384 h 118"/>
                <a:gd name="T82" fmla="*/ 367 w 355"/>
                <a:gd name="T83" fmla="*/ 417 h 118"/>
                <a:gd name="T84" fmla="*/ 435 w 355"/>
                <a:gd name="T85" fmla="*/ 183 h 118"/>
                <a:gd name="T86" fmla="*/ 722 w 355"/>
                <a:gd name="T87" fmla="*/ 41 h 118"/>
                <a:gd name="T88" fmla="*/ 1032 w 355"/>
                <a:gd name="T89" fmla="*/ 41 h 118"/>
                <a:gd name="T90" fmla="*/ 1256 w 355"/>
                <a:gd name="T91" fmla="*/ 41 h 118"/>
                <a:gd name="T92" fmla="*/ 1482 w 355"/>
                <a:gd name="T93" fmla="*/ 41 h 118"/>
                <a:gd name="T94" fmla="*/ 1699 w 355"/>
                <a:gd name="T95" fmla="*/ 52 h 118"/>
                <a:gd name="T96" fmla="*/ 1963 w 355"/>
                <a:gd name="T97" fmla="*/ 41 h 118"/>
                <a:gd name="T98" fmla="*/ 2273 w 355"/>
                <a:gd name="T99" fmla="*/ 183 h 118"/>
                <a:gd name="T100" fmla="*/ 2326 w 355"/>
                <a:gd name="T101" fmla="*/ 417 h 1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5"/>
                <a:gd name="T154" fmla="*/ 0 h 118"/>
                <a:gd name="T155" fmla="*/ 355 w 355"/>
                <a:gd name="T156" fmla="*/ 118 h 1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5" h="118">
                  <a:moveTo>
                    <a:pt x="116" y="106"/>
                  </a:moveTo>
                  <a:lnTo>
                    <a:pt x="121" y="102"/>
                  </a:lnTo>
                  <a:lnTo>
                    <a:pt x="124" y="97"/>
                  </a:lnTo>
                  <a:lnTo>
                    <a:pt x="128" y="88"/>
                  </a:lnTo>
                  <a:lnTo>
                    <a:pt x="129" y="78"/>
                  </a:lnTo>
                  <a:lnTo>
                    <a:pt x="129" y="64"/>
                  </a:lnTo>
                  <a:lnTo>
                    <a:pt x="128" y="52"/>
                  </a:lnTo>
                  <a:lnTo>
                    <a:pt x="124" y="40"/>
                  </a:lnTo>
                  <a:lnTo>
                    <a:pt x="117" y="28"/>
                  </a:lnTo>
                  <a:lnTo>
                    <a:pt x="110" y="38"/>
                  </a:lnTo>
                  <a:lnTo>
                    <a:pt x="105" y="50"/>
                  </a:lnTo>
                  <a:lnTo>
                    <a:pt x="103" y="62"/>
                  </a:lnTo>
                  <a:lnTo>
                    <a:pt x="103" y="76"/>
                  </a:lnTo>
                  <a:lnTo>
                    <a:pt x="105" y="87"/>
                  </a:lnTo>
                  <a:lnTo>
                    <a:pt x="107" y="97"/>
                  </a:lnTo>
                  <a:lnTo>
                    <a:pt x="112" y="102"/>
                  </a:lnTo>
                  <a:lnTo>
                    <a:pt x="116" y="106"/>
                  </a:lnTo>
                  <a:close/>
                  <a:moveTo>
                    <a:pt x="179" y="104"/>
                  </a:moveTo>
                  <a:lnTo>
                    <a:pt x="181" y="104"/>
                  </a:lnTo>
                  <a:lnTo>
                    <a:pt x="185" y="102"/>
                  </a:lnTo>
                  <a:lnTo>
                    <a:pt x="186" y="99"/>
                  </a:lnTo>
                  <a:lnTo>
                    <a:pt x="188" y="95"/>
                  </a:lnTo>
                  <a:lnTo>
                    <a:pt x="190" y="85"/>
                  </a:lnTo>
                  <a:lnTo>
                    <a:pt x="191" y="73"/>
                  </a:lnTo>
                  <a:lnTo>
                    <a:pt x="191" y="61"/>
                  </a:lnTo>
                  <a:lnTo>
                    <a:pt x="190" y="49"/>
                  </a:lnTo>
                  <a:lnTo>
                    <a:pt x="185" y="37"/>
                  </a:lnTo>
                  <a:lnTo>
                    <a:pt x="178" y="28"/>
                  </a:lnTo>
                  <a:lnTo>
                    <a:pt x="172" y="38"/>
                  </a:lnTo>
                  <a:lnTo>
                    <a:pt x="167" y="50"/>
                  </a:lnTo>
                  <a:lnTo>
                    <a:pt x="166" y="62"/>
                  </a:lnTo>
                  <a:lnTo>
                    <a:pt x="166" y="75"/>
                  </a:lnTo>
                  <a:lnTo>
                    <a:pt x="167" y="87"/>
                  </a:lnTo>
                  <a:lnTo>
                    <a:pt x="171" y="95"/>
                  </a:lnTo>
                  <a:lnTo>
                    <a:pt x="174" y="102"/>
                  </a:lnTo>
                  <a:lnTo>
                    <a:pt x="179" y="104"/>
                  </a:lnTo>
                  <a:close/>
                  <a:moveTo>
                    <a:pt x="240" y="106"/>
                  </a:moveTo>
                  <a:lnTo>
                    <a:pt x="243" y="104"/>
                  </a:lnTo>
                  <a:lnTo>
                    <a:pt x="245" y="102"/>
                  </a:lnTo>
                  <a:lnTo>
                    <a:pt x="248" y="99"/>
                  </a:lnTo>
                  <a:lnTo>
                    <a:pt x="250" y="95"/>
                  </a:lnTo>
                  <a:lnTo>
                    <a:pt x="252" y="85"/>
                  </a:lnTo>
                  <a:lnTo>
                    <a:pt x="254" y="73"/>
                  </a:lnTo>
                  <a:lnTo>
                    <a:pt x="254" y="61"/>
                  </a:lnTo>
                  <a:lnTo>
                    <a:pt x="250" y="47"/>
                  </a:lnTo>
                  <a:lnTo>
                    <a:pt x="247" y="37"/>
                  </a:lnTo>
                  <a:lnTo>
                    <a:pt x="240" y="28"/>
                  </a:lnTo>
                  <a:lnTo>
                    <a:pt x="235" y="37"/>
                  </a:lnTo>
                  <a:lnTo>
                    <a:pt x="231" y="49"/>
                  </a:lnTo>
                  <a:lnTo>
                    <a:pt x="229" y="61"/>
                  </a:lnTo>
                  <a:lnTo>
                    <a:pt x="228" y="75"/>
                  </a:lnTo>
                  <a:lnTo>
                    <a:pt x="229" y="87"/>
                  </a:lnTo>
                  <a:lnTo>
                    <a:pt x="231" y="95"/>
                  </a:lnTo>
                  <a:lnTo>
                    <a:pt x="233" y="101"/>
                  </a:lnTo>
                  <a:lnTo>
                    <a:pt x="235" y="102"/>
                  </a:lnTo>
                  <a:lnTo>
                    <a:pt x="238" y="104"/>
                  </a:lnTo>
                  <a:lnTo>
                    <a:pt x="240" y="106"/>
                  </a:lnTo>
                  <a:close/>
                  <a:moveTo>
                    <a:pt x="307" y="40"/>
                  </a:moveTo>
                  <a:lnTo>
                    <a:pt x="355" y="40"/>
                  </a:lnTo>
                  <a:lnTo>
                    <a:pt x="355" y="50"/>
                  </a:lnTo>
                  <a:lnTo>
                    <a:pt x="298" y="50"/>
                  </a:lnTo>
                  <a:lnTo>
                    <a:pt x="297" y="38"/>
                  </a:lnTo>
                  <a:lnTo>
                    <a:pt x="293" y="28"/>
                  </a:lnTo>
                  <a:lnTo>
                    <a:pt x="288" y="21"/>
                  </a:lnTo>
                  <a:lnTo>
                    <a:pt x="281" y="18"/>
                  </a:lnTo>
                  <a:lnTo>
                    <a:pt x="273" y="14"/>
                  </a:lnTo>
                  <a:lnTo>
                    <a:pt x="264" y="14"/>
                  </a:lnTo>
                  <a:lnTo>
                    <a:pt x="255" y="16"/>
                  </a:lnTo>
                  <a:lnTo>
                    <a:pt x="248" y="19"/>
                  </a:lnTo>
                  <a:lnTo>
                    <a:pt x="252" y="23"/>
                  </a:lnTo>
                  <a:lnTo>
                    <a:pt x="257" y="28"/>
                  </a:lnTo>
                  <a:lnTo>
                    <a:pt x="259" y="35"/>
                  </a:lnTo>
                  <a:lnTo>
                    <a:pt x="262" y="42"/>
                  </a:lnTo>
                  <a:lnTo>
                    <a:pt x="266" y="57"/>
                  </a:lnTo>
                  <a:lnTo>
                    <a:pt x="266" y="75"/>
                  </a:lnTo>
                  <a:lnTo>
                    <a:pt x="264" y="90"/>
                  </a:lnTo>
                  <a:lnTo>
                    <a:pt x="259" y="106"/>
                  </a:lnTo>
                  <a:lnTo>
                    <a:pt x="255" y="111"/>
                  </a:lnTo>
                  <a:lnTo>
                    <a:pt x="250" y="114"/>
                  </a:lnTo>
                  <a:lnTo>
                    <a:pt x="247" y="118"/>
                  </a:lnTo>
                  <a:lnTo>
                    <a:pt x="240" y="118"/>
                  </a:lnTo>
                  <a:lnTo>
                    <a:pt x="235" y="118"/>
                  </a:lnTo>
                  <a:lnTo>
                    <a:pt x="231" y="114"/>
                  </a:lnTo>
                  <a:lnTo>
                    <a:pt x="226" y="111"/>
                  </a:lnTo>
                  <a:lnTo>
                    <a:pt x="223" y="106"/>
                  </a:lnTo>
                  <a:lnTo>
                    <a:pt x="219" y="92"/>
                  </a:lnTo>
                  <a:lnTo>
                    <a:pt x="217" y="76"/>
                  </a:lnTo>
                  <a:lnTo>
                    <a:pt x="217" y="59"/>
                  </a:lnTo>
                  <a:lnTo>
                    <a:pt x="219" y="43"/>
                  </a:lnTo>
                  <a:lnTo>
                    <a:pt x="221" y="37"/>
                  </a:lnTo>
                  <a:lnTo>
                    <a:pt x="224" y="31"/>
                  </a:lnTo>
                  <a:lnTo>
                    <a:pt x="228" y="26"/>
                  </a:lnTo>
                  <a:lnTo>
                    <a:pt x="229" y="21"/>
                  </a:lnTo>
                  <a:lnTo>
                    <a:pt x="224" y="18"/>
                  </a:lnTo>
                  <a:lnTo>
                    <a:pt x="217" y="14"/>
                  </a:lnTo>
                  <a:lnTo>
                    <a:pt x="212" y="14"/>
                  </a:lnTo>
                  <a:lnTo>
                    <a:pt x="207" y="14"/>
                  </a:lnTo>
                  <a:lnTo>
                    <a:pt x="200" y="14"/>
                  </a:lnTo>
                  <a:lnTo>
                    <a:pt x="195" y="16"/>
                  </a:lnTo>
                  <a:lnTo>
                    <a:pt x="191" y="19"/>
                  </a:lnTo>
                  <a:lnTo>
                    <a:pt x="186" y="21"/>
                  </a:lnTo>
                  <a:lnTo>
                    <a:pt x="191" y="28"/>
                  </a:lnTo>
                  <a:lnTo>
                    <a:pt x="197" y="35"/>
                  </a:lnTo>
                  <a:lnTo>
                    <a:pt x="200" y="42"/>
                  </a:lnTo>
                  <a:lnTo>
                    <a:pt x="202" y="49"/>
                  </a:lnTo>
                  <a:lnTo>
                    <a:pt x="204" y="66"/>
                  </a:lnTo>
                  <a:lnTo>
                    <a:pt x="204" y="82"/>
                  </a:lnTo>
                  <a:lnTo>
                    <a:pt x="200" y="95"/>
                  </a:lnTo>
                  <a:lnTo>
                    <a:pt x="193" y="107"/>
                  </a:lnTo>
                  <a:lnTo>
                    <a:pt x="190" y="113"/>
                  </a:lnTo>
                  <a:lnTo>
                    <a:pt x="186" y="116"/>
                  </a:lnTo>
                  <a:lnTo>
                    <a:pt x="183" y="118"/>
                  </a:lnTo>
                  <a:lnTo>
                    <a:pt x="178" y="118"/>
                  </a:lnTo>
                  <a:lnTo>
                    <a:pt x="174" y="118"/>
                  </a:lnTo>
                  <a:lnTo>
                    <a:pt x="171" y="114"/>
                  </a:lnTo>
                  <a:lnTo>
                    <a:pt x="167" y="111"/>
                  </a:lnTo>
                  <a:lnTo>
                    <a:pt x="164" y="107"/>
                  </a:lnTo>
                  <a:lnTo>
                    <a:pt x="159" y="94"/>
                  </a:lnTo>
                  <a:lnTo>
                    <a:pt x="155" y="80"/>
                  </a:lnTo>
                  <a:lnTo>
                    <a:pt x="154" y="62"/>
                  </a:lnTo>
                  <a:lnTo>
                    <a:pt x="155" y="47"/>
                  </a:lnTo>
                  <a:lnTo>
                    <a:pt x="159" y="40"/>
                  </a:lnTo>
                  <a:lnTo>
                    <a:pt x="160" y="33"/>
                  </a:lnTo>
                  <a:lnTo>
                    <a:pt x="164" y="26"/>
                  </a:lnTo>
                  <a:lnTo>
                    <a:pt x="169" y="21"/>
                  </a:lnTo>
                  <a:lnTo>
                    <a:pt x="164" y="18"/>
                  </a:lnTo>
                  <a:lnTo>
                    <a:pt x="159" y="14"/>
                  </a:lnTo>
                  <a:lnTo>
                    <a:pt x="154" y="12"/>
                  </a:lnTo>
                  <a:lnTo>
                    <a:pt x="150" y="12"/>
                  </a:lnTo>
                  <a:lnTo>
                    <a:pt x="143" y="14"/>
                  </a:lnTo>
                  <a:lnTo>
                    <a:pt x="138" y="16"/>
                  </a:lnTo>
                  <a:lnTo>
                    <a:pt x="133" y="18"/>
                  </a:lnTo>
                  <a:lnTo>
                    <a:pt x="128" y="21"/>
                  </a:lnTo>
                  <a:lnTo>
                    <a:pt x="131" y="26"/>
                  </a:lnTo>
                  <a:lnTo>
                    <a:pt x="135" y="33"/>
                  </a:lnTo>
                  <a:lnTo>
                    <a:pt x="136" y="38"/>
                  </a:lnTo>
                  <a:lnTo>
                    <a:pt x="138" y="47"/>
                  </a:lnTo>
                  <a:lnTo>
                    <a:pt x="141" y="62"/>
                  </a:lnTo>
                  <a:lnTo>
                    <a:pt x="140" y="78"/>
                  </a:lnTo>
                  <a:lnTo>
                    <a:pt x="138" y="94"/>
                  </a:lnTo>
                  <a:lnTo>
                    <a:pt x="133" y="106"/>
                  </a:lnTo>
                  <a:lnTo>
                    <a:pt x="129" y="111"/>
                  </a:lnTo>
                  <a:lnTo>
                    <a:pt x="126" y="114"/>
                  </a:lnTo>
                  <a:lnTo>
                    <a:pt x="121" y="118"/>
                  </a:lnTo>
                  <a:lnTo>
                    <a:pt x="116" y="118"/>
                  </a:lnTo>
                  <a:lnTo>
                    <a:pt x="112" y="118"/>
                  </a:lnTo>
                  <a:lnTo>
                    <a:pt x="107" y="114"/>
                  </a:lnTo>
                  <a:lnTo>
                    <a:pt x="103" y="111"/>
                  </a:lnTo>
                  <a:lnTo>
                    <a:pt x="100" y="106"/>
                  </a:lnTo>
                  <a:lnTo>
                    <a:pt x="95" y="94"/>
                  </a:lnTo>
                  <a:lnTo>
                    <a:pt x="91" y="78"/>
                  </a:lnTo>
                  <a:lnTo>
                    <a:pt x="91" y="61"/>
                  </a:lnTo>
                  <a:lnTo>
                    <a:pt x="95" y="45"/>
                  </a:lnTo>
                  <a:lnTo>
                    <a:pt x="97" y="38"/>
                  </a:lnTo>
                  <a:lnTo>
                    <a:pt x="100" y="31"/>
                  </a:lnTo>
                  <a:lnTo>
                    <a:pt x="105" y="26"/>
                  </a:lnTo>
                  <a:lnTo>
                    <a:pt x="110" y="21"/>
                  </a:lnTo>
                  <a:lnTo>
                    <a:pt x="102" y="16"/>
                  </a:lnTo>
                  <a:lnTo>
                    <a:pt x="91" y="14"/>
                  </a:lnTo>
                  <a:lnTo>
                    <a:pt x="83" y="14"/>
                  </a:lnTo>
                  <a:lnTo>
                    <a:pt x="74" y="16"/>
                  </a:lnTo>
                  <a:lnTo>
                    <a:pt x="67" y="21"/>
                  </a:lnTo>
                  <a:lnTo>
                    <a:pt x="62" y="28"/>
                  </a:lnTo>
                  <a:lnTo>
                    <a:pt x="59" y="37"/>
                  </a:lnTo>
                  <a:lnTo>
                    <a:pt x="59" y="4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48" y="40"/>
                  </a:lnTo>
                  <a:lnTo>
                    <a:pt x="48" y="33"/>
                  </a:lnTo>
                  <a:lnTo>
                    <a:pt x="50" y="28"/>
                  </a:lnTo>
                  <a:lnTo>
                    <a:pt x="53" y="21"/>
                  </a:lnTo>
                  <a:lnTo>
                    <a:pt x="57" y="18"/>
                  </a:lnTo>
                  <a:lnTo>
                    <a:pt x="64" y="9"/>
                  </a:lnTo>
                  <a:lnTo>
                    <a:pt x="72" y="5"/>
                  </a:lnTo>
                  <a:lnTo>
                    <a:pt x="84" y="4"/>
                  </a:lnTo>
                  <a:lnTo>
                    <a:pt x="95" y="4"/>
                  </a:lnTo>
                  <a:lnTo>
                    <a:pt x="107" y="7"/>
                  </a:lnTo>
                  <a:lnTo>
                    <a:pt x="117" y="12"/>
                  </a:lnTo>
                  <a:lnTo>
                    <a:pt x="128" y="7"/>
                  </a:lnTo>
                  <a:lnTo>
                    <a:pt x="136" y="4"/>
                  </a:lnTo>
                  <a:lnTo>
                    <a:pt x="143" y="2"/>
                  </a:lnTo>
                  <a:lnTo>
                    <a:pt x="152" y="0"/>
                  </a:lnTo>
                  <a:lnTo>
                    <a:pt x="159" y="2"/>
                  </a:lnTo>
                  <a:lnTo>
                    <a:pt x="166" y="4"/>
                  </a:lnTo>
                  <a:lnTo>
                    <a:pt x="172" y="7"/>
                  </a:lnTo>
                  <a:lnTo>
                    <a:pt x="178" y="14"/>
                  </a:lnTo>
                  <a:lnTo>
                    <a:pt x="186" y="7"/>
                  </a:lnTo>
                  <a:lnTo>
                    <a:pt x="195" y="4"/>
                  </a:lnTo>
                  <a:lnTo>
                    <a:pt x="202" y="2"/>
                  </a:lnTo>
                  <a:lnTo>
                    <a:pt x="210" y="2"/>
                  </a:lnTo>
                  <a:lnTo>
                    <a:pt x="217" y="2"/>
                  </a:lnTo>
                  <a:lnTo>
                    <a:pt x="224" y="5"/>
                  </a:lnTo>
                  <a:lnTo>
                    <a:pt x="231" y="9"/>
                  </a:lnTo>
                  <a:lnTo>
                    <a:pt x="238" y="14"/>
                  </a:lnTo>
                  <a:lnTo>
                    <a:pt x="248" y="7"/>
                  </a:lnTo>
                  <a:lnTo>
                    <a:pt x="259" y="4"/>
                  </a:lnTo>
                  <a:lnTo>
                    <a:pt x="271" y="4"/>
                  </a:lnTo>
                  <a:lnTo>
                    <a:pt x="281" y="5"/>
                  </a:lnTo>
                  <a:lnTo>
                    <a:pt x="292" y="11"/>
                  </a:lnTo>
                  <a:lnTo>
                    <a:pt x="300" y="18"/>
                  </a:lnTo>
                  <a:lnTo>
                    <a:pt x="304" y="23"/>
                  </a:lnTo>
                  <a:lnTo>
                    <a:pt x="305" y="28"/>
                  </a:lnTo>
                  <a:lnTo>
                    <a:pt x="307" y="33"/>
                  </a:lnTo>
                  <a:lnTo>
                    <a:pt x="307" y="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07" name="Rectangle 12"/>
            <p:cNvSpPr>
              <a:spLocks noChangeAspect="1" noChangeArrowheads="1"/>
            </p:cNvSpPr>
            <p:nvPr/>
          </p:nvSpPr>
          <p:spPr bwMode="auto">
            <a:xfrm>
              <a:off x="3533" y="1456"/>
              <a:ext cx="490" cy="33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08" name="Rectangle 13"/>
            <p:cNvSpPr>
              <a:spLocks noChangeAspect="1" noChangeArrowheads="1"/>
            </p:cNvSpPr>
            <p:nvPr/>
          </p:nvSpPr>
          <p:spPr bwMode="auto">
            <a:xfrm>
              <a:off x="3702" y="1482"/>
              <a:ext cx="13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2400">
                  <a:solidFill>
                    <a:srgbClr val="000000"/>
                  </a:solidFill>
                </a:rPr>
                <a:t>D</a:t>
              </a:r>
              <a:endParaRPr lang="pt-BR" sz="2400"/>
            </a:p>
          </p:txBody>
        </p:sp>
        <p:sp>
          <p:nvSpPr>
            <p:cNvPr id="26709" name="Rectangle 14"/>
            <p:cNvSpPr>
              <a:spLocks noChangeAspect="1" noChangeArrowheads="1"/>
            </p:cNvSpPr>
            <p:nvPr/>
          </p:nvSpPr>
          <p:spPr bwMode="auto">
            <a:xfrm>
              <a:off x="2043" y="998"/>
              <a:ext cx="31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BR" sz="2400">
                  <a:solidFill>
                    <a:srgbClr val="000000"/>
                  </a:solidFill>
                </a:rPr>
                <a:t>A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6710" name="Line 15"/>
            <p:cNvSpPr>
              <a:spLocks noChangeShapeType="1"/>
            </p:cNvSpPr>
            <p:nvPr/>
          </p:nvSpPr>
          <p:spPr bwMode="auto">
            <a:xfrm>
              <a:off x="2188" y="1235"/>
              <a:ext cx="0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711" name="Rectangle 16"/>
            <p:cNvSpPr>
              <a:spLocks noChangeAspect="1" noChangeArrowheads="1"/>
            </p:cNvSpPr>
            <p:nvPr/>
          </p:nvSpPr>
          <p:spPr bwMode="auto">
            <a:xfrm>
              <a:off x="1617" y="1459"/>
              <a:ext cx="13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2400">
                  <a:solidFill>
                    <a:srgbClr val="000000"/>
                  </a:solidFill>
                </a:rPr>
                <a:t>R</a:t>
              </a:r>
              <a:endParaRPr lang="pt-BR" sz="2400" baseline="-25000"/>
            </a:p>
          </p:txBody>
        </p:sp>
      </p:grpSp>
      <p:grpSp>
        <p:nvGrpSpPr>
          <p:cNvPr id="26628" name="Group 17"/>
          <p:cNvGrpSpPr>
            <a:grpSpLocks/>
          </p:cNvGrpSpPr>
          <p:nvPr/>
        </p:nvGrpSpPr>
        <p:grpSpPr bwMode="auto">
          <a:xfrm>
            <a:off x="1331913" y="1628775"/>
            <a:ext cx="6415087" cy="2605088"/>
            <a:chOff x="816" y="2314"/>
            <a:chExt cx="4041" cy="1641"/>
          </a:xfrm>
        </p:grpSpPr>
        <p:sp>
          <p:nvSpPr>
            <p:cNvPr id="26667" name="Text Box 18"/>
            <p:cNvSpPr txBox="1">
              <a:spLocks noChangeArrowheads="1"/>
            </p:cNvSpPr>
            <p:nvPr/>
          </p:nvSpPr>
          <p:spPr bwMode="auto">
            <a:xfrm>
              <a:off x="3546" y="3662"/>
              <a:ext cx="1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6668" name="Freeform 19"/>
            <p:cNvSpPr>
              <a:spLocks/>
            </p:cNvSpPr>
            <p:nvPr/>
          </p:nvSpPr>
          <p:spPr bwMode="auto">
            <a:xfrm>
              <a:off x="1337" y="2929"/>
              <a:ext cx="1" cy="6"/>
            </a:xfrm>
            <a:custGeom>
              <a:avLst/>
              <a:gdLst>
                <a:gd name="T0" fmla="*/ 0 w 1"/>
                <a:gd name="T1" fmla="*/ 2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2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69" name="Line 20"/>
            <p:cNvSpPr>
              <a:spLocks noChangeAspect="1" noChangeShapeType="1"/>
            </p:cNvSpPr>
            <p:nvPr/>
          </p:nvSpPr>
          <p:spPr bwMode="auto">
            <a:xfrm>
              <a:off x="2357" y="3245"/>
              <a:ext cx="595" cy="1"/>
            </a:xfrm>
            <a:prstGeom prst="line">
              <a:avLst/>
            </a:prstGeom>
            <a:noFill/>
            <a:ln w="190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70" name="Rectangle 21"/>
            <p:cNvSpPr>
              <a:spLocks noChangeAspect="1" noChangeArrowheads="1"/>
            </p:cNvSpPr>
            <p:nvPr/>
          </p:nvSpPr>
          <p:spPr bwMode="auto">
            <a:xfrm>
              <a:off x="816" y="3128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2000">
                  <a:solidFill>
                    <a:srgbClr val="000000"/>
                  </a:solidFill>
                </a:rPr>
                <a:t>R</a:t>
              </a:r>
              <a:endParaRPr lang="pt-BR" sz="2000" baseline="-25000"/>
            </a:p>
          </p:txBody>
        </p:sp>
        <p:sp>
          <p:nvSpPr>
            <p:cNvPr id="26671" name="Rectangle 22"/>
            <p:cNvSpPr>
              <a:spLocks noChangeAspect="1" noChangeArrowheads="1"/>
            </p:cNvSpPr>
            <p:nvPr/>
          </p:nvSpPr>
          <p:spPr bwMode="auto">
            <a:xfrm>
              <a:off x="1846" y="2314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240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6672" name="Rectangle 23"/>
            <p:cNvSpPr>
              <a:spLocks noChangeAspect="1" noChangeArrowheads="1"/>
            </p:cNvSpPr>
            <p:nvPr/>
          </p:nvSpPr>
          <p:spPr bwMode="auto">
            <a:xfrm>
              <a:off x="1385" y="2551"/>
              <a:ext cx="222" cy="139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73" name="Rectangle 24"/>
            <p:cNvSpPr>
              <a:spLocks noChangeAspect="1" noChangeArrowheads="1"/>
            </p:cNvSpPr>
            <p:nvPr/>
          </p:nvSpPr>
          <p:spPr bwMode="auto">
            <a:xfrm>
              <a:off x="2139" y="2551"/>
              <a:ext cx="221" cy="1404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74" name="Line 25"/>
            <p:cNvSpPr>
              <a:spLocks noChangeAspect="1" noChangeShapeType="1"/>
            </p:cNvSpPr>
            <p:nvPr/>
          </p:nvSpPr>
          <p:spPr bwMode="auto">
            <a:xfrm flipH="1">
              <a:off x="1002" y="3244"/>
              <a:ext cx="39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75" name="Line 26"/>
            <p:cNvSpPr>
              <a:spLocks noChangeAspect="1" noChangeShapeType="1"/>
            </p:cNvSpPr>
            <p:nvPr/>
          </p:nvSpPr>
          <p:spPr bwMode="auto">
            <a:xfrm rot="5400000" flipH="1" flipV="1">
              <a:off x="1168" y="3070"/>
              <a:ext cx="0" cy="3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76" name="Line 27"/>
            <p:cNvSpPr>
              <a:spLocks noChangeAspect="1" noChangeShapeType="1"/>
            </p:cNvSpPr>
            <p:nvPr/>
          </p:nvSpPr>
          <p:spPr bwMode="auto">
            <a:xfrm>
              <a:off x="2360" y="3017"/>
              <a:ext cx="2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77" name="Rectangle 28"/>
            <p:cNvSpPr>
              <a:spLocks noChangeAspect="1" noChangeArrowheads="1"/>
            </p:cNvSpPr>
            <p:nvPr/>
          </p:nvSpPr>
          <p:spPr bwMode="auto">
            <a:xfrm>
              <a:off x="2646" y="2914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2000"/>
                <a:t>A</a:t>
              </a:r>
              <a:endParaRPr lang="pt-BR" sz="2000"/>
            </a:p>
          </p:txBody>
        </p:sp>
        <p:sp>
          <p:nvSpPr>
            <p:cNvPr id="26678" name="Line 29"/>
            <p:cNvSpPr>
              <a:spLocks noChangeShapeType="1"/>
            </p:cNvSpPr>
            <p:nvPr/>
          </p:nvSpPr>
          <p:spPr bwMode="auto">
            <a:xfrm>
              <a:off x="3572" y="3244"/>
              <a:ext cx="10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79" name="Rectangle 30"/>
            <p:cNvSpPr>
              <a:spLocks noChangeAspect="1" noChangeArrowheads="1"/>
            </p:cNvSpPr>
            <p:nvPr/>
          </p:nvSpPr>
          <p:spPr bwMode="auto">
            <a:xfrm>
              <a:off x="3985" y="3237"/>
              <a:ext cx="409" cy="2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80" name="Rectangle 31"/>
            <p:cNvSpPr>
              <a:spLocks noChangeAspect="1" noChangeArrowheads="1"/>
            </p:cNvSpPr>
            <p:nvPr/>
          </p:nvSpPr>
          <p:spPr bwMode="auto">
            <a:xfrm>
              <a:off x="3304" y="2959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2000">
                  <a:solidFill>
                    <a:srgbClr val="000000"/>
                  </a:solidFill>
                </a:rPr>
                <a:t>B</a:t>
              </a:r>
              <a:endParaRPr lang="pt-BR" sz="2000">
                <a:latin typeface="Times New Roman" pitchFamily="18" charset="0"/>
              </a:endParaRPr>
            </a:p>
          </p:txBody>
        </p:sp>
        <p:sp>
          <p:nvSpPr>
            <p:cNvPr id="26681" name="Rectangle 32"/>
            <p:cNvSpPr>
              <a:spLocks noChangeAspect="1" noChangeArrowheads="1"/>
            </p:cNvSpPr>
            <p:nvPr/>
          </p:nvSpPr>
          <p:spPr bwMode="auto">
            <a:xfrm>
              <a:off x="4706" y="3148"/>
              <a:ext cx="1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2000">
                  <a:solidFill>
                    <a:srgbClr val="000000"/>
                  </a:solidFill>
                </a:rPr>
                <a:t>W</a:t>
              </a:r>
              <a:endParaRPr lang="pt-BR" sz="2000">
                <a:latin typeface="Times New Roman" pitchFamily="18" charset="0"/>
              </a:endParaRPr>
            </a:p>
          </p:txBody>
        </p:sp>
        <p:sp>
          <p:nvSpPr>
            <p:cNvPr id="26682" name="Freeform 33"/>
            <p:cNvSpPr>
              <a:spLocks noChangeAspect="1" noEditPoints="1"/>
            </p:cNvSpPr>
            <p:nvPr/>
          </p:nvSpPr>
          <p:spPr bwMode="auto">
            <a:xfrm>
              <a:off x="3106" y="3177"/>
              <a:ext cx="492" cy="177"/>
            </a:xfrm>
            <a:custGeom>
              <a:avLst/>
              <a:gdLst>
                <a:gd name="T0" fmla="*/ 471 w 355"/>
                <a:gd name="T1" fmla="*/ 446 h 118"/>
                <a:gd name="T2" fmla="*/ 457 w 355"/>
                <a:gd name="T3" fmla="*/ 203 h 118"/>
                <a:gd name="T4" fmla="*/ 380 w 355"/>
                <a:gd name="T5" fmla="*/ 315 h 118"/>
                <a:gd name="T6" fmla="*/ 413 w 355"/>
                <a:gd name="T7" fmla="*/ 518 h 118"/>
                <a:gd name="T8" fmla="*/ 682 w 355"/>
                <a:gd name="T9" fmla="*/ 518 h 118"/>
                <a:gd name="T10" fmla="*/ 705 w 355"/>
                <a:gd name="T11" fmla="*/ 372 h 118"/>
                <a:gd name="T12" fmla="*/ 657 w 355"/>
                <a:gd name="T13" fmla="*/ 141 h 118"/>
                <a:gd name="T14" fmla="*/ 613 w 355"/>
                <a:gd name="T15" fmla="*/ 382 h 118"/>
                <a:gd name="T16" fmla="*/ 661 w 355"/>
                <a:gd name="T17" fmla="*/ 527 h 118"/>
                <a:gd name="T18" fmla="*/ 916 w 355"/>
                <a:gd name="T19" fmla="*/ 504 h 118"/>
                <a:gd name="T20" fmla="*/ 937 w 355"/>
                <a:gd name="T21" fmla="*/ 309 h 118"/>
                <a:gd name="T22" fmla="*/ 868 w 355"/>
                <a:gd name="T23" fmla="*/ 189 h 118"/>
                <a:gd name="T24" fmla="*/ 843 w 355"/>
                <a:gd name="T25" fmla="*/ 444 h 118"/>
                <a:gd name="T26" fmla="*/ 877 w 355"/>
                <a:gd name="T27" fmla="*/ 527 h 118"/>
                <a:gd name="T28" fmla="*/ 1310 w 355"/>
                <a:gd name="T29" fmla="*/ 255 h 118"/>
                <a:gd name="T30" fmla="*/ 1062 w 355"/>
                <a:gd name="T31" fmla="*/ 108 h 118"/>
                <a:gd name="T32" fmla="*/ 940 w 355"/>
                <a:gd name="T33" fmla="*/ 81 h 118"/>
                <a:gd name="T34" fmla="*/ 956 w 355"/>
                <a:gd name="T35" fmla="*/ 180 h 118"/>
                <a:gd name="T36" fmla="*/ 974 w 355"/>
                <a:gd name="T37" fmla="*/ 458 h 118"/>
                <a:gd name="T38" fmla="*/ 911 w 355"/>
                <a:gd name="T39" fmla="*/ 599 h 118"/>
                <a:gd name="T40" fmla="*/ 833 w 355"/>
                <a:gd name="T41" fmla="*/ 564 h 118"/>
                <a:gd name="T42" fmla="*/ 801 w 355"/>
                <a:gd name="T43" fmla="*/ 302 h 118"/>
                <a:gd name="T44" fmla="*/ 841 w 355"/>
                <a:gd name="T45" fmla="*/ 134 h 118"/>
                <a:gd name="T46" fmla="*/ 782 w 355"/>
                <a:gd name="T47" fmla="*/ 72 h 118"/>
                <a:gd name="T48" fmla="*/ 705 w 355"/>
                <a:gd name="T49" fmla="*/ 99 h 118"/>
                <a:gd name="T50" fmla="*/ 737 w 355"/>
                <a:gd name="T51" fmla="*/ 212 h 118"/>
                <a:gd name="T52" fmla="*/ 737 w 355"/>
                <a:gd name="T53" fmla="*/ 485 h 118"/>
                <a:gd name="T54" fmla="*/ 676 w 355"/>
                <a:gd name="T55" fmla="*/ 599 h 118"/>
                <a:gd name="T56" fmla="*/ 614 w 355"/>
                <a:gd name="T57" fmla="*/ 564 h 118"/>
                <a:gd name="T58" fmla="*/ 567 w 355"/>
                <a:gd name="T59" fmla="*/ 315 h 118"/>
                <a:gd name="T60" fmla="*/ 606 w 355"/>
                <a:gd name="T61" fmla="*/ 134 h 118"/>
                <a:gd name="T62" fmla="*/ 567 w 355"/>
                <a:gd name="T63" fmla="*/ 62 h 118"/>
                <a:gd name="T64" fmla="*/ 489 w 355"/>
                <a:gd name="T65" fmla="*/ 93 h 118"/>
                <a:gd name="T66" fmla="*/ 502 w 355"/>
                <a:gd name="T67" fmla="*/ 194 h 118"/>
                <a:gd name="T68" fmla="*/ 509 w 355"/>
                <a:gd name="T69" fmla="*/ 477 h 118"/>
                <a:gd name="T70" fmla="*/ 448 w 355"/>
                <a:gd name="T71" fmla="*/ 599 h 118"/>
                <a:gd name="T72" fmla="*/ 380 w 355"/>
                <a:gd name="T73" fmla="*/ 564 h 118"/>
                <a:gd name="T74" fmla="*/ 337 w 355"/>
                <a:gd name="T75" fmla="*/ 309 h 118"/>
                <a:gd name="T76" fmla="*/ 388 w 355"/>
                <a:gd name="T77" fmla="*/ 134 h 118"/>
                <a:gd name="T78" fmla="*/ 305 w 355"/>
                <a:gd name="T79" fmla="*/ 72 h 118"/>
                <a:gd name="T80" fmla="*/ 219 w 355"/>
                <a:gd name="T81" fmla="*/ 189 h 118"/>
                <a:gd name="T82" fmla="*/ 179 w 355"/>
                <a:gd name="T83" fmla="*/ 203 h 118"/>
                <a:gd name="T84" fmla="*/ 209 w 355"/>
                <a:gd name="T85" fmla="*/ 93 h 118"/>
                <a:gd name="T86" fmla="*/ 352 w 355"/>
                <a:gd name="T87" fmla="*/ 21 h 118"/>
                <a:gd name="T88" fmla="*/ 502 w 355"/>
                <a:gd name="T89" fmla="*/ 21 h 118"/>
                <a:gd name="T90" fmla="*/ 613 w 355"/>
                <a:gd name="T91" fmla="*/ 21 h 118"/>
                <a:gd name="T92" fmla="*/ 718 w 355"/>
                <a:gd name="T93" fmla="*/ 21 h 118"/>
                <a:gd name="T94" fmla="*/ 826 w 355"/>
                <a:gd name="T95" fmla="*/ 27 h 118"/>
                <a:gd name="T96" fmla="*/ 956 w 355"/>
                <a:gd name="T97" fmla="*/ 21 h 118"/>
                <a:gd name="T98" fmla="*/ 1109 w 355"/>
                <a:gd name="T99" fmla="*/ 93 h 118"/>
                <a:gd name="T100" fmla="*/ 1131 w 355"/>
                <a:gd name="T101" fmla="*/ 203 h 1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5"/>
                <a:gd name="T154" fmla="*/ 0 h 118"/>
                <a:gd name="T155" fmla="*/ 355 w 355"/>
                <a:gd name="T156" fmla="*/ 118 h 1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5" h="118">
                  <a:moveTo>
                    <a:pt x="116" y="106"/>
                  </a:moveTo>
                  <a:lnTo>
                    <a:pt x="121" y="102"/>
                  </a:lnTo>
                  <a:lnTo>
                    <a:pt x="124" y="97"/>
                  </a:lnTo>
                  <a:lnTo>
                    <a:pt x="128" y="88"/>
                  </a:lnTo>
                  <a:lnTo>
                    <a:pt x="129" y="78"/>
                  </a:lnTo>
                  <a:lnTo>
                    <a:pt x="129" y="64"/>
                  </a:lnTo>
                  <a:lnTo>
                    <a:pt x="128" y="52"/>
                  </a:lnTo>
                  <a:lnTo>
                    <a:pt x="124" y="40"/>
                  </a:lnTo>
                  <a:lnTo>
                    <a:pt x="117" y="28"/>
                  </a:lnTo>
                  <a:lnTo>
                    <a:pt x="110" y="38"/>
                  </a:lnTo>
                  <a:lnTo>
                    <a:pt x="105" y="50"/>
                  </a:lnTo>
                  <a:lnTo>
                    <a:pt x="103" y="62"/>
                  </a:lnTo>
                  <a:lnTo>
                    <a:pt x="103" y="76"/>
                  </a:lnTo>
                  <a:lnTo>
                    <a:pt x="105" y="87"/>
                  </a:lnTo>
                  <a:lnTo>
                    <a:pt x="107" y="97"/>
                  </a:lnTo>
                  <a:lnTo>
                    <a:pt x="112" y="102"/>
                  </a:lnTo>
                  <a:lnTo>
                    <a:pt x="116" y="106"/>
                  </a:lnTo>
                  <a:close/>
                  <a:moveTo>
                    <a:pt x="179" y="104"/>
                  </a:moveTo>
                  <a:lnTo>
                    <a:pt x="181" y="104"/>
                  </a:lnTo>
                  <a:lnTo>
                    <a:pt x="185" y="102"/>
                  </a:lnTo>
                  <a:lnTo>
                    <a:pt x="186" y="99"/>
                  </a:lnTo>
                  <a:lnTo>
                    <a:pt x="188" y="95"/>
                  </a:lnTo>
                  <a:lnTo>
                    <a:pt x="190" y="85"/>
                  </a:lnTo>
                  <a:lnTo>
                    <a:pt x="191" y="73"/>
                  </a:lnTo>
                  <a:lnTo>
                    <a:pt x="191" y="61"/>
                  </a:lnTo>
                  <a:lnTo>
                    <a:pt x="190" y="49"/>
                  </a:lnTo>
                  <a:lnTo>
                    <a:pt x="185" y="37"/>
                  </a:lnTo>
                  <a:lnTo>
                    <a:pt x="178" y="28"/>
                  </a:lnTo>
                  <a:lnTo>
                    <a:pt x="172" y="38"/>
                  </a:lnTo>
                  <a:lnTo>
                    <a:pt x="167" y="50"/>
                  </a:lnTo>
                  <a:lnTo>
                    <a:pt x="166" y="62"/>
                  </a:lnTo>
                  <a:lnTo>
                    <a:pt x="166" y="75"/>
                  </a:lnTo>
                  <a:lnTo>
                    <a:pt x="167" y="87"/>
                  </a:lnTo>
                  <a:lnTo>
                    <a:pt x="171" y="95"/>
                  </a:lnTo>
                  <a:lnTo>
                    <a:pt x="174" y="102"/>
                  </a:lnTo>
                  <a:lnTo>
                    <a:pt x="179" y="104"/>
                  </a:lnTo>
                  <a:close/>
                  <a:moveTo>
                    <a:pt x="240" y="106"/>
                  </a:moveTo>
                  <a:lnTo>
                    <a:pt x="243" y="104"/>
                  </a:lnTo>
                  <a:lnTo>
                    <a:pt x="245" y="102"/>
                  </a:lnTo>
                  <a:lnTo>
                    <a:pt x="248" y="99"/>
                  </a:lnTo>
                  <a:lnTo>
                    <a:pt x="250" y="95"/>
                  </a:lnTo>
                  <a:lnTo>
                    <a:pt x="252" y="85"/>
                  </a:lnTo>
                  <a:lnTo>
                    <a:pt x="254" y="73"/>
                  </a:lnTo>
                  <a:lnTo>
                    <a:pt x="254" y="61"/>
                  </a:lnTo>
                  <a:lnTo>
                    <a:pt x="250" y="47"/>
                  </a:lnTo>
                  <a:lnTo>
                    <a:pt x="247" y="37"/>
                  </a:lnTo>
                  <a:lnTo>
                    <a:pt x="240" y="28"/>
                  </a:lnTo>
                  <a:lnTo>
                    <a:pt x="235" y="37"/>
                  </a:lnTo>
                  <a:lnTo>
                    <a:pt x="231" y="49"/>
                  </a:lnTo>
                  <a:lnTo>
                    <a:pt x="229" y="61"/>
                  </a:lnTo>
                  <a:lnTo>
                    <a:pt x="228" y="75"/>
                  </a:lnTo>
                  <a:lnTo>
                    <a:pt x="229" y="87"/>
                  </a:lnTo>
                  <a:lnTo>
                    <a:pt x="231" y="95"/>
                  </a:lnTo>
                  <a:lnTo>
                    <a:pt x="233" y="101"/>
                  </a:lnTo>
                  <a:lnTo>
                    <a:pt x="235" y="102"/>
                  </a:lnTo>
                  <a:lnTo>
                    <a:pt x="238" y="104"/>
                  </a:lnTo>
                  <a:lnTo>
                    <a:pt x="240" y="106"/>
                  </a:lnTo>
                  <a:close/>
                  <a:moveTo>
                    <a:pt x="307" y="40"/>
                  </a:moveTo>
                  <a:lnTo>
                    <a:pt x="355" y="40"/>
                  </a:lnTo>
                  <a:lnTo>
                    <a:pt x="355" y="50"/>
                  </a:lnTo>
                  <a:lnTo>
                    <a:pt x="298" y="50"/>
                  </a:lnTo>
                  <a:lnTo>
                    <a:pt x="297" y="38"/>
                  </a:lnTo>
                  <a:lnTo>
                    <a:pt x="293" y="28"/>
                  </a:lnTo>
                  <a:lnTo>
                    <a:pt x="288" y="21"/>
                  </a:lnTo>
                  <a:lnTo>
                    <a:pt x="281" y="18"/>
                  </a:lnTo>
                  <a:lnTo>
                    <a:pt x="273" y="14"/>
                  </a:lnTo>
                  <a:lnTo>
                    <a:pt x="264" y="14"/>
                  </a:lnTo>
                  <a:lnTo>
                    <a:pt x="255" y="16"/>
                  </a:lnTo>
                  <a:lnTo>
                    <a:pt x="248" y="19"/>
                  </a:lnTo>
                  <a:lnTo>
                    <a:pt x="252" y="23"/>
                  </a:lnTo>
                  <a:lnTo>
                    <a:pt x="257" y="28"/>
                  </a:lnTo>
                  <a:lnTo>
                    <a:pt x="259" y="35"/>
                  </a:lnTo>
                  <a:lnTo>
                    <a:pt x="262" y="42"/>
                  </a:lnTo>
                  <a:lnTo>
                    <a:pt x="266" y="57"/>
                  </a:lnTo>
                  <a:lnTo>
                    <a:pt x="266" y="75"/>
                  </a:lnTo>
                  <a:lnTo>
                    <a:pt x="264" y="90"/>
                  </a:lnTo>
                  <a:lnTo>
                    <a:pt x="259" y="106"/>
                  </a:lnTo>
                  <a:lnTo>
                    <a:pt x="255" y="111"/>
                  </a:lnTo>
                  <a:lnTo>
                    <a:pt x="250" y="114"/>
                  </a:lnTo>
                  <a:lnTo>
                    <a:pt x="247" y="118"/>
                  </a:lnTo>
                  <a:lnTo>
                    <a:pt x="240" y="118"/>
                  </a:lnTo>
                  <a:lnTo>
                    <a:pt x="235" y="118"/>
                  </a:lnTo>
                  <a:lnTo>
                    <a:pt x="231" y="114"/>
                  </a:lnTo>
                  <a:lnTo>
                    <a:pt x="226" y="111"/>
                  </a:lnTo>
                  <a:lnTo>
                    <a:pt x="223" y="106"/>
                  </a:lnTo>
                  <a:lnTo>
                    <a:pt x="219" y="92"/>
                  </a:lnTo>
                  <a:lnTo>
                    <a:pt x="217" y="76"/>
                  </a:lnTo>
                  <a:lnTo>
                    <a:pt x="217" y="59"/>
                  </a:lnTo>
                  <a:lnTo>
                    <a:pt x="219" y="43"/>
                  </a:lnTo>
                  <a:lnTo>
                    <a:pt x="221" y="37"/>
                  </a:lnTo>
                  <a:lnTo>
                    <a:pt x="224" y="31"/>
                  </a:lnTo>
                  <a:lnTo>
                    <a:pt x="228" y="26"/>
                  </a:lnTo>
                  <a:lnTo>
                    <a:pt x="229" y="21"/>
                  </a:lnTo>
                  <a:lnTo>
                    <a:pt x="224" y="18"/>
                  </a:lnTo>
                  <a:lnTo>
                    <a:pt x="217" y="14"/>
                  </a:lnTo>
                  <a:lnTo>
                    <a:pt x="212" y="14"/>
                  </a:lnTo>
                  <a:lnTo>
                    <a:pt x="207" y="14"/>
                  </a:lnTo>
                  <a:lnTo>
                    <a:pt x="200" y="14"/>
                  </a:lnTo>
                  <a:lnTo>
                    <a:pt x="195" y="16"/>
                  </a:lnTo>
                  <a:lnTo>
                    <a:pt x="191" y="19"/>
                  </a:lnTo>
                  <a:lnTo>
                    <a:pt x="186" y="21"/>
                  </a:lnTo>
                  <a:lnTo>
                    <a:pt x="191" y="28"/>
                  </a:lnTo>
                  <a:lnTo>
                    <a:pt x="197" y="35"/>
                  </a:lnTo>
                  <a:lnTo>
                    <a:pt x="200" y="42"/>
                  </a:lnTo>
                  <a:lnTo>
                    <a:pt x="202" y="49"/>
                  </a:lnTo>
                  <a:lnTo>
                    <a:pt x="204" y="66"/>
                  </a:lnTo>
                  <a:lnTo>
                    <a:pt x="204" y="82"/>
                  </a:lnTo>
                  <a:lnTo>
                    <a:pt x="200" y="95"/>
                  </a:lnTo>
                  <a:lnTo>
                    <a:pt x="193" y="107"/>
                  </a:lnTo>
                  <a:lnTo>
                    <a:pt x="190" y="113"/>
                  </a:lnTo>
                  <a:lnTo>
                    <a:pt x="186" y="116"/>
                  </a:lnTo>
                  <a:lnTo>
                    <a:pt x="183" y="118"/>
                  </a:lnTo>
                  <a:lnTo>
                    <a:pt x="178" y="118"/>
                  </a:lnTo>
                  <a:lnTo>
                    <a:pt x="174" y="118"/>
                  </a:lnTo>
                  <a:lnTo>
                    <a:pt x="171" y="114"/>
                  </a:lnTo>
                  <a:lnTo>
                    <a:pt x="167" y="111"/>
                  </a:lnTo>
                  <a:lnTo>
                    <a:pt x="164" y="107"/>
                  </a:lnTo>
                  <a:lnTo>
                    <a:pt x="159" y="94"/>
                  </a:lnTo>
                  <a:lnTo>
                    <a:pt x="155" y="80"/>
                  </a:lnTo>
                  <a:lnTo>
                    <a:pt x="154" y="62"/>
                  </a:lnTo>
                  <a:lnTo>
                    <a:pt x="155" y="47"/>
                  </a:lnTo>
                  <a:lnTo>
                    <a:pt x="159" y="40"/>
                  </a:lnTo>
                  <a:lnTo>
                    <a:pt x="160" y="33"/>
                  </a:lnTo>
                  <a:lnTo>
                    <a:pt x="164" y="26"/>
                  </a:lnTo>
                  <a:lnTo>
                    <a:pt x="169" y="21"/>
                  </a:lnTo>
                  <a:lnTo>
                    <a:pt x="164" y="18"/>
                  </a:lnTo>
                  <a:lnTo>
                    <a:pt x="159" y="14"/>
                  </a:lnTo>
                  <a:lnTo>
                    <a:pt x="154" y="12"/>
                  </a:lnTo>
                  <a:lnTo>
                    <a:pt x="150" y="12"/>
                  </a:lnTo>
                  <a:lnTo>
                    <a:pt x="143" y="14"/>
                  </a:lnTo>
                  <a:lnTo>
                    <a:pt x="138" y="16"/>
                  </a:lnTo>
                  <a:lnTo>
                    <a:pt x="133" y="18"/>
                  </a:lnTo>
                  <a:lnTo>
                    <a:pt x="128" y="21"/>
                  </a:lnTo>
                  <a:lnTo>
                    <a:pt x="131" y="26"/>
                  </a:lnTo>
                  <a:lnTo>
                    <a:pt x="135" y="33"/>
                  </a:lnTo>
                  <a:lnTo>
                    <a:pt x="136" y="38"/>
                  </a:lnTo>
                  <a:lnTo>
                    <a:pt x="138" y="47"/>
                  </a:lnTo>
                  <a:lnTo>
                    <a:pt x="141" y="62"/>
                  </a:lnTo>
                  <a:lnTo>
                    <a:pt x="140" y="78"/>
                  </a:lnTo>
                  <a:lnTo>
                    <a:pt x="138" y="94"/>
                  </a:lnTo>
                  <a:lnTo>
                    <a:pt x="133" y="106"/>
                  </a:lnTo>
                  <a:lnTo>
                    <a:pt x="129" y="111"/>
                  </a:lnTo>
                  <a:lnTo>
                    <a:pt x="126" y="114"/>
                  </a:lnTo>
                  <a:lnTo>
                    <a:pt x="121" y="118"/>
                  </a:lnTo>
                  <a:lnTo>
                    <a:pt x="116" y="118"/>
                  </a:lnTo>
                  <a:lnTo>
                    <a:pt x="112" y="118"/>
                  </a:lnTo>
                  <a:lnTo>
                    <a:pt x="107" y="114"/>
                  </a:lnTo>
                  <a:lnTo>
                    <a:pt x="103" y="111"/>
                  </a:lnTo>
                  <a:lnTo>
                    <a:pt x="100" y="106"/>
                  </a:lnTo>
                  <a:lnTo>
                    <a:pt x="95" y="94"/>
                  </a:lnTo>
                  <a:lnTo>
                    <a:pt x="91" y="78"/>
                  </a:lnTo>
                  <a:lnTo>
                    <a:pt x="91" y="61"/>
                  </a:lnTo>
                  <a:lnTo>
                    <a:pt x="95" y="45"/>
                  </a:lnTo>
                  <a:lnTo>
                    <a:pt x="97" y="38"/>
                  </a:lnTo>
                  <a:lnTo>
                    <a:pt x="100" y="31"/>
                  </a:lnTo>
                  <a:lnTo>
                    <a:pt x="105" y="26"/>
                  </a:lnTo>
                  <a:lnTo>
                    <a:pt x="110" y="21"/>
                  </a:lnTo>
                  <a:lnTo>
                    <a:pt x="102" y="16"/>
                  </a:lnTo>
                  <a:lnTo>
                    <a:pt x="91" y="14"/>
                  </a:lnTo>
                  <a:lnTo>
                    <a:pt x="83" y="14"/>
                  </a:lnTo>
                  <a:lnTo>
                    <a:pt x="74" y="16"/>
                  </a:lnTo>
                  <a:lnTo>
                    <a:pt x="67" y="21"/>
                  </a:lnTo>
                  <a:lnTo>
                    <a:pt x="62" y="28"/>
                  </a:lnTo>
                  <a:lnTo>
                    <a:pt x="59" y="37"/>
                  </a:lnTo>
                  <a:lnTo>
                    <a:pt x="59" y="4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48" y="40"/>
                  </a:lnTo>
                  <a:lnTo>
                    <a:pt x="48" y="33"/>
                  </a:lnTo>
                  <a:lnTo>
                    <a:pt x="50" y="28"/>
                  </a:lnTo>
                  <a:lnTo>
                    <a:pt x="53" y="21"/>
                  </a:lnTo>
                  <a:lnTo>
                    <a:pt x="57" y="18"/>
                  </a:lnTo>
                  <a:lnTo>
                    <a:pt x="64" y="9"/>
                  </a:lnTo>
                  <a:lnTo>
                    <a:pt x="72" y="5"/>
                  </a:lnTo>
                  <a:lnTo>
                    <a:pt x="84" y="4"/>
                  </a:lnTo>
                  <a:lnTo>
                    <a:pt x="95" y="4"/>
                  </a:lnTo>
                  <a:lnTo>
                    <a:pt x="107" y="7"/>
                  </a:lnTo>
                  <a:lnTo>
                    <a:pt x="117" y="12"/>
                  </a:lnTo>
                  <a:lnTo>
                    <a:pt x="128" y="7"/>
                  </a:lnTo>
                  <a:lnTo>
                    <a:pt x="136" y="4"/>
                  </a:lnTo>
                  <a:lnTo>
                    <a:pt x="143" y="2"/>
                  </a:lnTo>
                  <a:lnTo>
                    <a:pt x="152" y="0"/>
                  </a:lnTo>
                  <a:lnTo>
                    <a:pt x="159" y="2"/>
                  </a:lnTo>
                  <a:lnTo>
                    <a:pt x="166" y="4"/>
                  </a:lnTo>
                  <a:lnTo>
                    <a:pt x="172" y="7"/>
                  </a:lnTo>
                  <a:lnTo>
                    <a:pt x="178" y="14"/>
                  </a:lnTo>
                  <a:lnTo>
                    <a:pt x="186" y="7"/>
                  </a:lnTo>
                  <a:lnTo>
                    <a:pt x="195" y="4"/>
                  </a:lnTo>
                  <a:lnTo>
                    <a:pt x="202" y="2"/>
                  </a:lnTo>
                  <a:lnTo>
                    <a:pt x="210" y="2"/>
                  </a:lnTo>
                  <a:lnTo>
                    <a:pt x="217" y="2"/>
                  </a:lnTo>
                  <a:lnTo>
                    <a:pt x="224" y="5"/>
                  </a:lnTo>
                  <a:lnTo>
                    <a:pt x="231" y="9"/>
                  </a:lnTo>
                  <a:lnTo>
                    <a:pt x="238" y="14"/>
                  </a:lnTo>
                  <a:lnTo>
                    <a:pt x="248" y="7"/>
                  </a:lnTo>
                  <a:lnTo>
                    <a:pt x="259" y="4"/>
                  </a:lnTo>
                  <a:lnTo>
                    <a:pt x="271" y="4"/>
                  </a:lnTo>
                  <a:lnTo>
                    <a:pt x="281" y="5"/>
                  </a:lnTo>
                  <a:lnTo>
                    <a:pt x="292" y="11"/>
                  </a:lnTo>
                  <a:lnTo>
                    <a:pt x="300" y="18"/>
                  </a:lnTo>
                  <a:lnTo>
                    <a:pt x="304" y="23"/>
                  </a:lnTo>
                  <a:lnTo>
                    <a:pt x="305" y="28"/>
                  </a:lnTo>
                  <a:lnTo>
                    <a:pt x="307" y="33"/>
                  </a:lnTo>
                  <a:lnTo>
                    <a:pt x="307" y="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83" name="Rectangle 34"/>
            <p:cNvSpPr>
              <a:spLocks noChangeAspect="1" noChangeArrowheads="1"/>
            </p:cNvSpPr>
            <p:nvPr/>
          </p:nvSpPr>
          <p:spPr bwMode="auto">
            <a:xfrm>
              <a:off x="3985" y="3110"/>
              <a:ext cx="409" cy="2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84" name="Rectangle 35"/>
            <p:cNvSpPr>
              <a:spLocks noChangeAspect="1" noChangeArrowheads="1"/>
            </p:cNvSpPr>
            <p:nvPr/>
          </p:nvSpPr>
          <p:spPr bwMode="auto">
            <a:xfrm>
              <a:off x="4126" y="3157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2000">
                  <a:solidFill>
                    <a:srgbClr val="000000"/>
                  </a:solidFill>
                </a:rPr>
                <a:t>D</a:t>
              </a:r>
              <a:endParaRPr lang="pt-BR" sz="2000"/>
            </a:p>
          </p:txBody>
        </p:sp>
        <p:sp>
          <p:nvSpPr>
            <p:cNvPr id="26685" name="Line 36"/>
            <p:cNvSpPr>
              <a:spLocks noChangeShapeType="1"/>
            </p:cNvSpPr>
            <p:nvPr/>
          </p:nvSpPr>
          <p:spPr bwMode="auto">
            <a:xfrm>
              <a:off x="2918" y="3244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86" name="Freeform 37"/>
            <p:cNvSpPr>
              <a:spLocks/>
            </p:cNvSpPr>
            <p:nvPr/>
          </p:nvSpPr>
          <p:spPr bwMode="auto">
            <a:xfrm>
              <a:off x="1843" y="2725"/>
              <a:ext cx="1" cy="6"/>
            </a:xfrm>
            <a:custGeom>
              <a:avLst/>
              <a:gdLst>
                <a:gd name="T0" fmla="*/ 0 w 1"/>
                <a:gd name="T1" fmla="*/ 2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2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87" name="Rectangle 38"/>
            <p:cNvSpPr>
              <a:spLocks noChangeAspect="1" noChangeArrowheads="1"/>
            </p:cNvSpPr>
            <p:nvPr/>
          </p:nvSpPr>
          <p:spPr bwMode="auto">
            <a:xfrm>
              <a:off x="1835" y="2975"/>
              <a:ext cx="1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2000">
                  <a:solidFill>
                    <a:srgbClr val="000000"/>
                  </a:solidFill>
                </a:rPr>
                <a:t>L</a:t>
              </a:r>
              <a:r>
                <a:rPr lang="pt-PT" sz="2000" baseline="-25000">
                  <a:solidFill>
                    <a:srgbClr val="000000"/>
                  </a:solidFill>
                </a:rPr>
                <a:t>S</a:t>
              </a:r>
              <a:endParaRPr lang="pt-BR" sz="2000" baseline="-25000">
                <a:latin typeface="Times New Roman" pitchFamily="18" charset="0"/>
              </a:endParaRPr>
            </a:p>
          </p:txBody>
        </p:sp>
        <p:sp>
          <p:nvSpPr>
            <p:cNvPr id="26688" name="Rectangle 39"/>
            <p:cNvSpPr>
              <a:spLocks noChangeAspect="1" noChangeArrowheads="1"/>
            </p:cNvSpPr>
            <p:nvPr/>
          </p:nvSpPr>
          <p:spPr bwMode="auto">
            <a:xfrm>
              <a:off x="1629" y="2557"/>
              <a:ext cx="488" cy="1178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89" name="Line 40"/>
            <p:cNvSpPr>
              <a:spLocks noChangeAspect="1" noChangeShapeType="1"/>
            </p:cNvSpPr>
            <p:nvPr/>
          </p:nvSpPr>
          <p:spPr bwMode="auto">
            <a:xfrm rot="16200000" flipV="1">
              <a:off x="1189" y="2811"/>
              <a:ext cx="0" cy="4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90" name="Line 41"/>
            <p:cNvSpPr>
              <a:spLocks noChangeAspect="1" noChangeShapeType="1"/>
            </p:cNvSpPr>
            <p:nvPr/>
          </p:nvSpPr>
          <p:spPr bwMode="auto">
            <a:xfrm>
              <a:off x="1629" y="2798"/>
              <a:ext cx="4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91" name="Line 42"/>
            <p:cNvSpPr>
              <a:spLocks noChangeAspect="1" noChangeShapeType="1"/>
            </p:cNvSpPr>
            <p:nvPr/>
          </p:nvSpPr>
          <p:spPr bwMode="auto">
            <a:xfrm>
              <a:off x="1387" y="3011"/>
              <a:ext cx="3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92" name="Line 43"/>
            <p:cNvSpPr>
              <a:spLocks noChangeAspect="1" noChangeShapeType="1"/>
            </p:cNvSpPr>
            <p:nvPr/>
          </p:nvSpPr>
          <p:spPr bwMode="auto">
            <a:xfrm>
              <a:off x="1958" y="3017"/>
              <a:ext cx="3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26693" name="Group 44"/>
            <p:cNvGrpSpPr>
              <a:grpSpLocks noChangeAspect="1"/>
            </p:cNvGrpSpPr>
            <p:nvPr/>
          </p:nvGrpSpPr>
          <p:grpSpPr bwMode="auto">
            <a:xfrm>
              <a:off x="1751" y="2869"/>
              <a:ext cx="221" cy="421"/>
              <a:chOff x="3792" y="1572"/>
              <a:chExt cx="160" cy="280"/>
            </a:xfrm>
          </p:grpSpPr>
          <p:sp>
            <p:nvSpPr>
              <p:cNvPr id="26699" name="Oval 45"/>
              <p:cNvSpPr>
                <a:spLocks noChangeAspect="1" noChangeArrowheads="1"/>
              </p:cNvSpPr>
              <p:nvPr/>
            </p:nvSpPr>
            <p:spPr bwMode="auto">
              <a:xfrm>
                <a:off x="3820" y="1572"/>
                <a:ext cx="120" cy="242"/>
              </a:xfrm>
              <a:prstGeom prst="ellipse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6700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3792" y="1668"/>
                <a:ext cx="160" cy="18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6694" name="Oval 47"/>
            <p:cNvSpPr>
              <a:spLocks noChangeAspect="1" noChangeArrowheads="1"/>
            </p:cNvSpPr>
            <p:nvPr/>
          </p:nvSpPr>
          <p:spPr bwMode="auto">
            <a:xfrm>
              <a:off x="1920" y="2990"/>
              <a:ext cx="48" cy="52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95" name="Oval 48"/>
            <p:cNvSpPr>
              <a:spLocks noChangeAspect="1" noChangeArrowheads="1"/>
            </p:cNvSpPr>
            <p:nvPr/>
          </p:nvSpPr>
          <p:spPr bwMode="auto">
            <a:xfrm>
              <a:off x="1765" y="2990"/>
              <a:ext cx="48" cy="52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96" name="Line 49"/>
            <p:cNvSpPr>
              <a:spLocks noChangeAspect="1" noChangeShapeType="1"/>
            </p:cNvSpPr>
            <p:nvPr/>
          </p:nvSpPr>
          <p:spPr bwMode="auto">
            <a:xfrm>
              <a:off x="1394" y="3243"/>
              <a:ext cx="9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97" name="Rectangle 50"/>
            <p:cNvSpPr>
              <a:spLocks noChangeAspect="1" noChangeArrowheads="1"/>
            </p:cNvSpPr>
            <p:nvPr/>
          </p:nvSpPr>
          <p:spPr bwMode="auto">
            <a:xfrm>
              <a:off x="1844" y="3021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2000">
                  <a:solidFill>
                    <a:srgbClr val="000000"/>
                  </a:solidFill>
                </a:rPr>
                <a:t>L</a:t>
              </a:r>
              <a:endParaRPr lang="pt-BR" sz="2000" baseline="-25000">
                <a:latin typeface="Times New Roman" pitchFamily="18" charset="0"/>
              </a:endParaRPr>
            </a:p>
          </p:txBody>
        </p:sp>
        <p:sp>
          <p:nvSpPr>
            <p:cNvPr id="26698" name="Text Box 51"/>
            <p:cNvSpPr txBox="1">
              <a:spLocks noChangeArrowheads="1"/>
            </p:cNvSpPr>
            <p:nvPr/>
          </p:nvSpPr>
          <p:spPr bwMode="auto">
            <a:xfrm>
              <a:off x="3286" y="2482"/>
              <a:ext cx="12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sz="2400">
                  <a:solidFill>
                    <a:srgbClr val="CC3300"/>
                  </a:solidFill>
                  <a:latin typeface="Comic Sans MS" pitchFamily="66" charset="0"/>
                </a:rPr>
                <a:t>Amostragem</a:t>
              </a:r>
              <a:endParaRPr lang="pt-BR" sz="2400">
                <a:solidFill>
                  <a:srgbClr val="CC33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6629" name="Group 52"/>
          <p:cNvGrpSpPr>
            <a:grpSpLocks/>
          </p:cNvGrpSpPr>
          <p:nvPr/>
        </p:nvGrpSpPr>
        <p:grpSpPr bwMode="auto">
          <a:xfrm>
            <a:off x="1325563" y="4403725"/>
            <a:ext cx="6415087" cy="2338388"/>
            <a:chOff x="816" y="2482"/>
            <a:chExt cx="4041" cy="1473"/>
          </a:xfrm>
        </p:grpSpPr>
        <p:grpSp>
          <p:nvGrpSpPr>
            <p:cNvPr id="26630" name="Group 53"/>
            <p:cNvGrpSpPr>
              <a:grpSpLocks/>
            </p:cNvGrpSpPr>
            <p:nvPr/>
          </p:nvGrpSpPr>
          <p:grpSpPr bwMode="auto">
            <a:xfrm>
              <a:off x="1629" y="2532"/>
              <a:ext cx="488" cy="1421"/>
              <a:chOff x="1629" y="2314"/>
              <a:chExt cx="488" cy="1421"/>
            </a:xfrm>
          </p:grpSpPr>
          <p:sp>
            <p:nvSpPr>
              <p:cNvPr id="26660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1846" y="2314"/>
                <a:ext cx="6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24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26661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1629" y="2557"/>
                <a:ext cx="488" cy="1178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6662" name="Group 56"/>
              <p:cNvGrpSpPr>
                <a:grpSpLocks noChangeAspect="1"/>
              </p:cNvGrpSpPr>
              <p:nvPr/>
            </p:nvGrpSpPr>
            <p:grpSpPr bwMode="auto">
              <a:xfrm>
                <a:off x="1751" y="2869"/>
                <a:ext cx="221" cy="421"/>
                <a:chOff x="3792" y="1572"/>
                <a:chExt cx="160" cy="280"/>
              </a:xfrm>
            </p:grpSpPr>
            <p:sp>
              <p:nvSpPr>
                <p:cNvPr id="26665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820" y="1572"/>
                  <a:ext cx="120" cy="242"/>
                </a:xfrm>
                <a:prstGeom prst="ellipse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66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792" y="1668"/>
                  <a:ext cx="160" cy="184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26663" name="Oval 59"/>
              <p:cNvSpPr>
                <a:spLocks noChangeAspect="1" noChangeArrowheads="1"/>
              </p:cNvSpPr>
              <p:nvPr/>
            </p:nvSpPr>
            <p:spPr bwMode="auto">
              <a:xfrm>
                <a:off x="1920" y="2990"/>
                <a:ext cx="48" cy="52"/>
              </a:xfrm>
              <a:prstGeom prst="ellipse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6664" name="Oval 60"/>
              <p:cNvSpPr>
                <a:spLocks noChangeAspect="1" noChangeArrowheads="1"/>
              </p:cNvSpPr>
              <p:nvPr/>
            </p:nvSpPr>
            <p:spPr bwMode="auto">
              <a:xfrm>
                <a:off x="1765" y="2990"/>
                <a:ext cx="48" cy="52"/>
              </a:xfrm>
              <a:prstGeom prst="ellipse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6631" name="Line 61"/>
            <p:cNvSpPr>
              <a:spLocks noChangeAspect="1" noChangeShapeType="1"/>
            </p:cNvSpPr>
            <p:nvPr/>
          </p:nvSpPr>
          <p:spPr bwMode="auto">
            <a:xfrm>
              <a:off x="1620" y="3021"/>
              <a:ext cx="4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32" name="Rectangle 62"/>
            <p:cNvSpPr>
              <a:spLocks noChangeAspect="1" noChangeArrowheads="1"/>
            </p:cNvSpPr>
            <p:nvPr/>
          </p:nvSpPr>
          <p:spPr bwMode="auto">
            <a:xfrm>
              <a:off x="1844" y="3230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2000">
                  <a:solidFill>
                    <a:srgbClr val="000000"/>
                  </a:solidFill>
                </a:rPr>
                <a:t>L</a:t>
              </a:r>
              <a:endParaRPr lang="pt-BR" sz="2000" baseline="-25000">
                <a:latin typeface="Times New Roman" pitchFamily="18" charset="0"/>
              </a:endParaRPr>
            </a:p>
          </p:txBody>
        </p:sp>
        <p:sp>
          <p:nvSpPr>
            <p:cNvPr id="26633" name="Text Box 63"/>
            <p:cNvSpPr txBox="1">
              <a:spLocks noChangeArrowheads="1"/>
            </p:cNvSpPr>
            <p:nvPr/>
          </p:nvSpPr>
          <p:spPr bwMode="auto">
            <a:xfrm>
              <a:off x="3546" y="3662"/>
              <a:ext cx="1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6634" name="Freeform 64"/>
            <p:cNvSpPr>
              <a:spLocks/>
            </p:cNvSpPr>
            <p:nvPr/>
          </p:nvSpPr>
          <p:spPr bwMode="auto">
            <a:xfrm>
              <a:off x="1337" y="2929"/>
              <a:ext cx="1" cy="6"/>
            </a:xfrm>
            <a:custGeom>
              <a:avLst/>
              <a:gdLst>
                <a:gd name="T0" fmla="*/ 0 w 1"/>
                <a:gd name="T1" fmla="*/ 2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2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35" name="Line 65"/>
            <p:cNvSpPr>
              <a:spLocks noChangeAspect="1" noChangeShapeType="1"/>
            </p:cNvSpPr>
            <p:nvPr/>
          </p:nvSpPr>
          <p:spPr bwMode="auto">
            <a:xfrm>
              <a:off x="2357" y="3245"/>
              <a:ext cx="595" cy="1"/>
            </a:xfrm>
            <a:prstGeom prst="line">
              <a:avLst/>
            </a:prstGeom>
            <a:noFill/>
            <a:ln w="190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36" name="Rectangle 66"/>
            <p:cNvSpPr>
              <a:spLocks noChangeAspect="1" noChangeArrowheads="1"/>
            </p:cNvSpPr>
            <p:nvPr/>
          </p:nvSpPr>
          <p:spPr bwMode="auto">
            <a:xfrm>
              <a:off x="816" y="3128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2000">
                  <a:solidFill>
                    <a:srgbClr val="000000"/>
                  </a:solidFill>
                </a:rPr>
                <a:t>R</a:t>
              </a:r>
              <a:endParaRPr lang="pt-BR" sz="2000" baseline="-25000"/>
            </a:p>
          </p:txBody>
        </p:sp>
        <p:sp>
          <p:nvSpPr>
            <p:cNvPr id="26637" name="Rectangle 67"/>
            <p:cNvSpPr>
              <a:spLocks noChangeAspect="1" noChangeArrowheads="1"/>
            </p:cNvSpPr>
            <p:nvPr/>
          </p:nvSpPr>
          <p:spPr bwMode="auto">
            <a:xfrm>
              <a:off x="1385" y="2551"/>
              <a:ext cx="222" cy="139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38" name="Rectangle 68"/>
            <p:cNvSpPr>
              <a:spLocks noChangeAspect="1" noChangeArrowheads="1"/>
            </p:cNvSpPr>
            <p:nvPr/>
          </p:nvSpPr>
          <p:spPr bwMode="auto">
            <a:xfrm>
              <a:off x="2139" y="2551"/>
              <a:ext cx="221" cy="1404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39" name="Line 69"/>
            <p:cNvSpPr>
              <a:spLocks noChangeAspect="1" noChangeShapeType="1"/>
            </p:cNvSpPr>
            <p:nvPr/>
          </p:nvSpPr>
          <p:spPr bwMode="auto">
            <a:xfrm flipH="1">
              <a:off x="1002" y="3252"/>
              <a:ext cx="39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40" name="Line 70"/>
            <p:cNvSpPr>
              <a:spLocks noChangeAspect="1" noChangeShapeType="1"/>
            </p:cNvSpPr>
            <p:nvPr/>
          </p:nvSpPr>
          <p:spPr bwMode="auto">
            <a:xfrm rot="5400000" flipH="1" flipV="1">
              <a:off x="1168" y="3078"/>
              <a:ext cx="0" cy="3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41" name="Line 71"/>
            <p:cNvSpPr>
              <a:spLocks noChangeAspect="1" noChangeShapeType="1"/>
            </p:cNvSpPr>
            <p:nvPr/>
          </p:nvSpPr>
          <p:spPr bwMode="auto">
            <a:xfrm>
              <a:off x="2360" y="3017"/>
              <a:ext cx="2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42" name="Rectangle 72"/>
            <p:cNvSpPr>
              <a:spLocks noChangeAspect="1" noChangeArrowheads="1"/>
            </p:cNvSpPr>
            <p:nvPr/>
          </p:nvSpPr>
          <p:spPr bwMode="auto">
            <a:xfrm>
              <a:off x="2646" y="2914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2000"/>
                <a:t>A</a:t>
              </a:r>
              <a:endParaRPr lang="pt-BR" sz="2000"/>
            </a:p>
          </p:txBody>
        </p:sp>
        <p:sp>
          <p:nvSpPr>
            <p:cNvPr id="26643" name="Line 73"/>
            <p:cNvSpPr>
              <a:spLocks noChangeShapeType="1"/>
            </p:cNvSpPr>
            <p:nvPr/>
          </p:nvSpPr>
          <p:spPr bwMode="auto">
            <a:xfrm>
              <a:off x="3572" y="3244"/>
              <a:ext cx="10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44" name="Rectangle 74"/>
            <p:cNvSpPr>
              <a:spLocks noChangeAspect="1" noChangeArrowheads="1"/>
            </p:cNvSpPr>
            <p:nvPr/>
          </p:nvSpPr>
          <p:spPr bwMode="auto">
            <a:xfrm>
              <a:off x="3985" y="3237"/>
              <a:ext cx="409" cy="2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45" name="Rectangle 75"/>
            <p:cNvSpPr>
              <a:spLocks noChangeAspect="1" noChangeArrowheads="1"/>
            </p:cNvSpPr>
            <p:nvPr/>
          </p:nvSpPr>
          <p:spPr bwMode="auto">
            <a:xfrm>
              <a:off x="3304" y="2959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2000">
                  <a:solidFill>
                    <a:srgbClr val="000000"/>
                  </a:solidFill>
                </a:rPr>
                <a:t>B</a:t>
              </a:r>
              <a:endParaRPr lang="pt-BR" sz="2000">
                <a:latin typeface="Times New Roman" pitchFamily="18" charset="0"/>
              </a:endParaRPr>
            </a:p>
          </p:txBody>
        </p:sp>
        <p:sp>
          <p:nvSpPr>
            <p:cNvPr id="26646" name="Rectangle 76"/>
            <p:cNvSpPr>
              <a:spLocks noChangeAspect="1" noChangeArrowheads="1"/>
            </p:cNvSpPr>
            <p:nvPr/>
          </p:nvSpPr>
          <p:spPr bwMode="auto">
            <a:xfrm>
              <a:off x="4706" y="3148"/>
              <a:ext cx="1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2000">
                  <a:solidFill>
                    <a:srgbClr val="000000"/>
                  </a:solidFill>
                </a:rPr>
                <a:t>W</a:t>
              </a:r>
              <a:endParaRPr lang="pt-BR" sz="2000">
                <a:latin typeface="Times New Roman" pitchFamily="18" charset="0"/>
              </a:endParaRPr>
            </a:p>
          </p:txBody>
        </p:sp>
        <p:sp>
          <p:nvSpPr>
            <p:cNvPr id="26647" name="Freeform 77"/>
            <p:cNvSpPr>
              <a:spLocks noChangeAspect="1" noEditPoints="1"/>
            </p:cNvSpPr>
            <p:nvPr/>
          </p:nvSpPr>
          <p:spPr bwMode="auto">
            <a:xfrm>
              <a:off x="3106" y="3177"/>
              <a:ext cx="492" cy="177"/>
            </a:xfrm>
            <a:custGeom>
              <a:avLst/>
              <a:gdLst>
                <a:gd name="T0" fmla="*/ 471 w 355"/>
                <a:gd name="T1" fmla="*/ 446 h 118"/>
                <a:gd name="T2" fmla="*/ 457 w 355"/>
                <a:gd name="T3" fmla="*/ 203 h 118"/>
                <a:gd name="T4" fmla="*/ 380 w 355"/>
                <a:gd name="T5" fmla="*/ 315 h 118"/>
                <a:gd name="T6" fmla="*/ 413 w 355"/>
                <a:gd name="T7" fmla="*/ 518 h 118"/>
                <a:gd name="T8" fmla="*/ 682 w 355"/>
                <a:gd name="T9" fmla="*/ 518 h 118"/>
                <a:gd name="T10" fmla="*/ 705 w 355"/>
                <a:gd name="T11" fmla="*/ 372 h 118"/>
                <a:gd name="T12" fmla="*/ 657 w 355"/>
                <a:gd name="T13" fmla="*/ 141 h 118"/>
                <a:gd name="T14" fmla="*/ 613 w 355"/>
                <a:gd name="T15" fmla="*/ 382 h 118"/>
                <a:gd name="T16" fmla="*/ 661 w 355"/>
                <a:gd name="T17" fmla="*/ 527 h 118"/>
                <a:gd name="T18" fmla="*/ 916 w 355"/>
                <a:gd name="T19" fmla="*/ 504 h 118"/>
                <a:gd name="T20" fmla="*/ 937 w 355"/>
                <a:gd name="T21" fmla="*/ 309 h 118"/>
                <a:gd name="T22" fmla="*/ 868 w 355"/>
                <a:gd name="T23" fmla="*/ 189 h 118"/>
                <a:gd name="T24" fmla="*/ 843 w 355"/>
                <a:gd name="T25" fmla="*/ 444 h 118"/>
                <a:gd name="T26" fmla="*/ 877 w 355"/>
                <a:gd name="T27" fmla="*/ 527 h 118"/>
                <a:gd name="T28" fmla="*/ 1310 w 355"/>
                <a:gd name="T29" fmla="*/ 255 h 118"/>
                <a:gd name="T30" fmla="*/ 1062 w 355"/>
                <a:gd name="T31" fmla="*/ 108 h 118"/>
                <a:gd name="T32" fmla="*/ 940 w 355"/>
                <a:gd name="T33" fmla="*/ 81 h 118"/>
                <a:gd name="T34" fmla="*/ 956 w 355"/>
                <a:gd name="T35" fmla="*/ 180 h 118"/>
                <a:gd name="T36" fmla="*/ 974 w 355"/>
                <a:gd name="T37" fmla="*/ 458 h 118"/>
                <a:gd name="T38" fmla="*/ 911 w 355"/>
                <a:gd name="T39" fmla="*/ 599 h 118"/>
                <a:gd name="T40" fmla="*/ 833 w 355"/>
                <a:gd name="T41" fmla="*/ 564 h 118"/>
                <a:gd name="T42" fmla="*/ 801 w 355"/>
                <a:gd name="T43" fmla="*/ 302 h 118"/>
                <a:gd name="T44" fmla="*/ 841 w 355"/>
                <a:gd name="T45" fmla="*/ 134 h 118"/>
                <a:gd name="T46" fmla="*/ 782 w 355"/>
                <a:gd name="T47" fmla="*/ 72 h 118"/>
                <a:gd name="T48" fmla="*/ 705 w 355"/>
                <a:gd name="T49" fmla="*/ 99 h 118"/>
                <a:gd name="T50" fmla="*/ 737 w 355"/>
                <a:gd name="T51" fmla="*/ 212 h 118"/>
                <a:gd name="T52" fmla="*/ 737 w 355"/>
                <a:gd name="T53" fmla="*/ 485 h 118"/>
                <a:gd name="T54" fmla="*/ 676 w 355"/>
                <a:gd name="T55" fmla="*/ 599 h 118"/>
                <a:gd name="T56" fmla="*/ 614 w 355"/>
                <a:gd name="T57" fmla="*/ 564 h 118"/>
                <a:gd name="T58" fmla="*/ 567 w 355"/>
                <a:gd name="T59" fmla="*/ 315 h 118"/>
                <a:gd name="T60" fmla="*/ 606 w 355"/>
                <a:gd name="T61" fmla="*/ 134 h 118"/>
                <a:gd name="T62" fmla="*/ 567 w 355"/>
                <a:gd name="T63" fmla="*/ 62 h 118"/>
                <a:gd name="T64" fmla="*/ 489 w 355"/>
                <a:gd name="T65" fmla="*/ 93 h 118"/>
                <a:gd name="T66" fmla="*/ 502 w 355"/>
                <a:gd name="T67" fmla="*/ 194 h 118"/>
                <a:gd name="T68" fmla="*/ 509 w 355"/>
                <a:gd name="T69" fmla="*/ 477 h 118"/>
                <a:gd name="T70" fmla="*/ 448 w 355"/>
                <a:gd name="T71" fmla="*/ 599 h 118"/>
                <a:gd name="T72" fmla="*/ 380 w 355"/>
                <a:gd name="T73" fmla="*/ 564 h 118"/>
                <a:gd name="T74" fmla="*/ 337 w 355"/>
                <a:gd name="T75" fmla="*/ 309 h 118"/>
                <a:gd name="T76" fmla="*/ 388 w 355"/>
                <a:gd name="T77" fmla="*/ 134 h 118"/>
                <a:gd name="T78" fmla="*/ 305 w 355"/>
                <a:gd name="T79" fmla="*/ 72 h 118"/>
                <a:gd name="T80" fmla="*/ 219 w 355"/>
                <a:gd name="T81" fmla="*/ 189 h 118"/>
                <a:gd name="T82" fmla="*/ 179 w 355"/>
                <a:gd name="T83" fmla="*/ 203 h 118"/>
                <a:gd name="T84" fmla="*/ 209 w 355"/>
                <a:gd name="T85" fmla="*/ 93 h 118"/>
                <a:gd name="T86" fmla="*/ 352 w 355"/>
                <a:gd name="T87" fmla="*/ 21 h 118"/>
                <a:gd name="T88" fmla="*/ 502 w 355"/>
                <a:gd name="T89" fmla="*/ 21 h 118"/>
                <a:gd name="T90" fmla="*/ 613 w 355"/>
                <a:gd name="T91" fmla="*/ 21 h 118"/>
                <a:gd name="T92" fmla="*/ 718 w 355"/>
                <a:gd name="T93" fmla="*/ 21 h 118"/>
                <a:gd name="T94" fmla="*/ 826 w 355"/>
                <a:gd name="T95" fmla="*/ 27 h 118"/>
                <a:gd name="T96" fmla="*/ 956 w 355"/>
                <a:gd name="T97" fmla="*/ 21 h 118"/>
                <a:gd name="T98" fmla="*/ 1109 w 355"/>
                <a:gd name="T99" fmla="*/ 93 h 118"/>
                <a:gd name="T100" fmla="*/ 1131 w 355"/>
                <a:gd name="T101" fmla="*/ 203 h 1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5"/>
                <a:gd name="T154" fmla="*/ 0 h 118"/>
                <a:gd name="T155" fmla="*/ 355 w 355"/>
                <a:gd name="T156" fmla="*/ 118 h 1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5" h="118">
                  <a:moveTo>
                    <a:pt x="116" y="106"/>
                  </a:moveTo>
                  <a:lnTo>
                    <a:pt x="121" y="102"/>
                  </a:lnTo>
                  <a:lnTo>
                    <a:pt x="124" y="97"/>
                  </a:lnTo>
                  <a:lnTo>
                    <a:pt x="128" y="88"/>
                  </a:lnTo>
                  <a:lnTo>
                    <a:pt x="129" y="78"/>
                  </a:lnTo>
                  <a:lnTo>
                    <a:pt x="129" y="64"/>
                  </a:lnTo>
                  <a:lnTo>
                    <a:pt x="128" y="52"/>
                  </a:lnTo>
                  <a:lnTo>
                    <a:pt x="124" y="40"/>
                  </a:lnTo>
                  <a:lnTo>
                    <a:pt x="117" y="28"/>
                  </a:lnTo>
                  <a:lnTo>
                    <a:pt x="110" y="38"/>
                  </a:lnTo>
                  <a:lnTo>
                    <a:pt x="105" y="50"/>
                  </a:lnTo>
                  <a:lnTo>
                    <a:pt x="103" y="62"/>
                  </a:lnTo>
                  <a:lnTo>
                    <a:pt x="103" y="76"/>
                  </a:lnTo>
                  <a:lnTo>
                    <a:pt x="105" y="87"/>
                  </a:lnTo>
                  <a:lnTo>
                    <a:pt x="107" y="97"/>
                  </a:lnTo>
                  <a:lnTo>
                    <a:pt x="112" y="102"/>
                  </a:lnTo>
                  <a:lnTo>
                    <a:pt x="116" y="106"/>
                  </a:lnTo>
                  <a:close/>
                  <a:moveTo>
                    <a:pt x="179" y="104"/>
                  </a:moveTo>
                  <a:lnTo>
                    <a:pt x="181" y="104"/>
                  </a:lnTo>
                  <a:lnTo>
                    <a:pt x="185" y="102"/>
                  </a:lnTo>
                  <a:lnTo>
                    <a:pt x="186" y="99"/>
                  </a:lnTo>
                  <a:lnTo>
                    <a:pt x="188" y="95"/>
                  </a:lnTo>
                  <a:lnTo>
                    <a:pt x="190" y="85"/>
                  </a:lnTo>
                  <a:lnTo>
                    <a:pt x="191" y="73"/>
                  </a:lnTo>
                  <a:lnTo>
                    <a:pt x="191" y="61"/>
                  </a:lnTo>
                  <a:lnTo>
                    <a:pt x="190" y="49"/>
                  </a:lnTo>
                  <a:lnTo>
                    <a:pt x="185" y="37"/>
                  </a:lnTo>
                  <a:lnTo>
                    <a:pt x="178" y="28"/>
                  </a:lnTo>
                  <a:lnTo>
                    <a:pt x="172" y="38"/>
                  </a:lnTo>
                  <a:lnTo>
                    <a:pt x="167" y="50"/>
                  </a:lnTo>
                  <a:lnTo>
                    <a:pt x="166" y="62"/>
                  </a:lnTo>
                  <a:lnTo>
                    <a:pt x="166" y="75"/>
                  </a:lnTo>
                  <a:lnTo>
                    <a:pt x="167" y="87"/>
                  </a:lnTo>
                  <a:lnTo>
                    <a:pt x="171" y="95"/>
                  </a:lnTo>
                  <a:lnTo>
                    <a:pt x="174" y="102"/>
                  </a:lnTo>
                  <a:lnTo>
                    <a:pt x="179" y="104"/>
                  </a:lnTo>
                  <a:close/>
                  <a:moveTo>
                    <a:pt x="240" y="106"/>
                  </a:moveTo>
                  <a:lnTo>
                    <a:pt x="243" y="104"/>
                  </a:lnTo>
                  <a:lnTo>
                    <a:pt x="245" y="102"/>
                  </a:lnTo>
                  <a:lnTo>
                    <a:pt x="248" y="99"/>
                  </a:lnTo>
                  <a:lnTo>
                    <a:pt x="250" y="95"/>
                  </a:lnTo>
                  <a:lnTo>
                    <a:pt x="252" y="85"/>
                  </a:lnTo>
                  <a:lnTo>
                    <a:pt x="254" y="73"/>
                  </a:lnTo>
                  <a:lnTo>
                    <a:pt x="254" y="61"/>
                  </a:lnTo>
                  <a:lnTo>
                    <a:pt x="250" y="47"/>
                  </a:lnTo>
                  <a:lnTo>
                    <a:pt x="247" y="37"/>
                  </a:lnTo>
                  <a:lnTo>
                    <a:pt x="240" y="28"/>
                  </a:lnTo>
                  <a:lnTo>
                    <a:pt x="235" y="37"/>
                  </a:lnTo>
                  <a:lnTo>
                    <a:pt x="231" y="49"/>
                  </a:lnTo>
                  <a:lnTo>
                    <a:pt x="229" y="61"/>
                  </a:lnTo>
                  <a:lnTo>
                    <a:pt x="228" y="75"/>
                  </a:lnTo>
                  <a:lnTo>
                    <a:pt x="229" y="87"/>
                  </a:lnTo>
                  <a:lnTo>
                    <a:pt x="231" y="95"/>
                  </a:lnTo>
                  <a:lnTo>
                    <a:pt x="233" y="101"/>
                  </a:lnTo>
                  <a:lnTo>
                    <a:pt x="235" y="102"/>
                  </a:lnTo>
                  <a:lnTo>
                    <a:pt x="238" y="104"/>
                  </a:lnTo>
                  <a:lnTo>
                    <a:pt x="240" y="106"/>
                  </a:lnTo>
                  <a:close/>
                  <a:moveTo>
                    <a:pt x="307" y="40"/>
                  </a:moveTo>
                  <a:lnTo>
                    <a:pt x="355" y="40"/>
                  </a:lnTo>
                  <a:lnTo>
                    <a:pt x="355" y="50"/>
                  </a:lnTo>
                  <a:lnTo>
                    <a:pt x="298" y="50"/>
                  </a:lnTo>
                  <a:lnTo>
                    <a:pt x="297" y="38"/>
                  </a:lnTo>
                  <a:lnTo>
                    <a:pt x="293" y="28"/>
                  </a:lnTo>
                  <a:lnTo>
                    <a:pt x="288" y="21"/>
                  </a:lnTo>
                  <a:lnTo>
                    <a:pt x="281" y="18"/>
                  </a:lnTo>
                  <a:lnTo>
                    <a:pt x="273" y="14"/>
                  </a:lnTo>
                  <a:lnTo>
                    <a:pt x="264" y="14"/>
                  </a:lnTo>
                  <a:lnTo>
                    <a:pt x="255" y="16"/>
                  </a:lnTo>
                  <a:lnTo>
                    <a:pt x="248" y="19"/>
                  </a:lnTo>
                  <a:lnTo>
                    <a:pt x="252" y="23"/>
                  </a:lnTo>
                  <a:lnTo>
                    <a:pt x="257" y="28"/>
                  </a:lnTo>
                  <a:lnTo>
                    <a:pt x="259" y="35"/>
                  </a:lnTo>
                  <a:lnTo>
                    <a:pt x="262" y="42"/>
                  </a:lnTo>
                  <a:lnTo>
                    <a:pt x="266" y="57"/>
                  </a:lnTo>
                  <a:lnTo>
                    <a:pt x="266" y="75"/>
                  </a:lnTo>
                  <a:lnTo>
                    <a:pt x="264" y="90"/>
                  </a:lnTo>
                  <a:lnTo>
                    <a:pt x="259" y="106"/>
                  </a:lnTo>
                  <a:lnTo>
                    <a:pt x="255" y="111"/>
                  </a:lnTo>
                  <a:lnTo>
                    <a:pt x="250" y="114"/>
                  </a:lnTo>
                  <a:lnTo>
                    <a:pt x="247" y="118"/>
                  </a:lnTo>
                  <a:lnTo>
                    <a:pt x="240" y="118"/>
                  </a:lnTo>
                  <a:lnTo>
                    <a:pt x="235" y="118"/>
                  </a:lnTo>
                  <a:lnTo>
                    <a:pt x="231" y="114"/>
                  </a:lnTo>
                  <a:lnTo>
                    <a:pt x="226" y="111"/>
                  </a:lnTo>
                  <a:lnTo>
                    <a:pt x="223" y="106"/>
                  </a:lnTo>
                  <a:lnTo>
                    <a:pt x="219" y="92"/>
                  </a:lnTo>
                  <a:lnTo>
                    <a:pt x="217" y="76"/>
                  </a:lnTo>
                  <a:lnTo>
                    <a:pt x="217" y="59"/>
                  </a:lnTo>
                  <a:lnTo>
                    <a:pt x="219" y="43"/>
                  </a:lnTo>
                  <a:lnTo>
                    <a:pt x="221" y="37"/>
                  </a:lnTo>
                  <a:lnTo>
                    <a:pt x="224" y="31"/>
                  </a:lnTo>
                  <a:lnTo>
                    <a:pt x="228" y="26"/>
                  </a:lnTo>
                  <a:lnTo>
                    <a:pt x="229" y="21"/>
                  </a:lnTo>
                  <a:lnTo>
                    <a:pt x="224" y="18"/>
                  </a:lnTo>
                  <a:lnTo>
                    <a:pt x="217" y="14"/>
                  </a:lnTo>
                  <a:lnTo>
                    <a:pt x="212" y="14"/>
                  </a:lnTo>
                  <a:lnTo>
                    <a:pt x="207" y="14"/>
                  </a:lnTo>
                  <a:lnTo>
                    <a:pt x="200" y="14"/>
                  </a:lnTo>
                  <a:lnTo>
                    <a:pt x="195" y="16"/>
                  </a:lnTo>
                  <a:lnTo>
                    <a:pt x="191" y="19"/>
                  </a:lnTo>
                  <a:lnTo>
                    <a:pt x="186" y="21"/>
                  </a:lnTo>
                  <a:lnTo>
                    <a:pt x="191" y="28"/>
                  </a:lnTo>
                  <a:lnTo>
                    <a:pt x="197" y="35"/>
                  </a:lnTo>
                  <a:lnTo>
                    <a:pt x="200" y="42"/>
                  </a:lnTo>
                  <a:lnTo>
                    <a:pt x="202" y="49"/>
                  </a:lnTo>
                  <a:lnTo>
                    <a:pt x="204" y="66"/>
                  </a:lnTo>
                  <a:lnTo>
                    <a:pt x="204" y="82"/>
                  </a:lnTo>
                  <a:lnTo>
                    <a:pt x="200" y="95"/>
                  </a:lnTo>
                  <a:lnTo>
                    <a:pt x="193" y="107"/>
                  </a:lnTo>
                  <a:lnTo>
                    <a:pt x="190" y="113"/>
                  </a:lnTo>
                  <a:lnTo>
                    <a:pt x="186" y="116"/>
                  </a:lnTo>
                  <a:lnTo>
                    <a:pt x="183" y="118"/>
                  </a:lnTo>
                  <a:lnTo>
                    <a:pt x="178" y="118"/>
                  </a:lnTo>
                  <a:lnTo>
                    <a:pt x="174" y="118"/>
                  </a:lnTo>
                  <a:lnTo>
                    <a:pt x="171" y="114"/>
                  </a:lnTo>
                  <a:lnTo>
                    <a:pt x="167" y="111"/>
                  </a:lnTo>
                  <a:lnTo>
                    <a:pt x="164" y="107"/>
                  </a:lnTo>
                  <a:lnTo>
                    <a:pt x="159" y="94"/>
                  </a:lnTo>
                  <a:lnTo>
                    <a:pt x="155" y="80"/>
                  </a:lnTo>
                  <a:lnTo>
                    <a:pt x="154" y="62"/>
                  </a:lnTo>
                  <a:lnTo>
                    <a:pt x="155" y="47"/>
                  </a:lnTo>
                  <a:lnTo>
                    <a:pt x="159" y="40"/>
                  </a:lnTo>
                  <a:lnTo>
                    <a:pt x="160" y="33"/>
                  </a:lnTo>
                  <a:lnTo>
                    <a:pt x="164" y="26"/>
                  </a:lnTo>
                  <a:lnTo>
                    <a:pt x="169" y="21"/>
                  </a:lnTo>
                  <a:lnTo>
                    <a:pt x="164" y="18"/>
                  </a:lnTo>
                  <a:lnTo>
                    <a:pt x="159" y="14"/>
                  </a:lnTo>
                  <a:lnTo>
                    <a:pt x="154" y="12"/>
                  </a:lnTo>
                  <a:lnTo>
                    <a:pt x="150" y="12"/>
                  </a:lnTo>
                  <a:lnTo>
                    <a:pt x="143" y="14"/>
                  </a:lnTo>
                  <a:lnTo>
                    <a:pt x="138" y="16"/>
                  </a:lnTo>
                  <a:lnTo>
                    <a:pt x="133" y="18"/>
                  </a:lnTo>
                  <a:lnTo>
                    <a:pt x="128" y="21"/>
                  </a:lnTo>
                  <a:lnTo>
                    <a:pt x="131" y="26"/>
                  </a:lnTo>
                  <a:lnTo>
                    <a:pt x="135" y="33"/>
                  </a:lnTo>
                  <a:lnTo>
                    <a:pt x="136" y="38"/>
                  </a:lnTo>
                  <a:lnTo>
                    <a:pt x="138" y="47"/>
                  </a:lnTo>
                  <a:lnTo>
                    <a:pt x="141" y="62"/>
                  </a:lnTo>
                  <a:lnTo>
                    <a:pt x="140" y="78"/>
                  </a:lnTo>
                  <a:lnTo>
                    <a:pt x="138" y="94"/>
                  </a:lnTo>
                  <a:lnTo>
                    <a:pt x="133" y="106"/>
                  </a:lnTo>
                  <a:lnTo>
                    <a:pt x="129" y="111"/>
                  </a:lnTo>
                  <a:lnTo>
                    <a:pt x="126" y="114"/>
                  </a:lnTo>
                  <a:lnTo>
                    <a:pt x="121" y="118"/>
                  </a:lnTo>
                  <a:lnTo>
                    <a:pt x="116" y="118"/>
                  </a:lnTo>
                  <a:lnTo>
                    <a:pt x="112" y="118"/>
                  </a:lnTo>
                  <a:lnTo>
                    <a:pt x="107" y="114"/>
                  </a:lnTo>
                  <a:lnTo>
                    <a:pt x="103" y="111"/>
                  </a:lnTo>
                  <a:lnTo>
                    <a:pt x="100" y="106"/>
                  </a:lnTo>
                  <a:lnTo>
                    <a:pt x="95" y="94"/>
                  </a:lnTo>
                  <a:lnTo>
                    <a:pt x="91" y="78"/>
                  </a:lnTo>
                  <a:lnTo>
                    <a:pt x="91" y="61"/>
                  </a:lnTo>
                  <a:lnTo>
                    <a:pt x="95" y="45"/>
                  </a:lnTo>
                  <a:lnTo>
                    <a:pt x="97" y="38"/>
                  </a:lnTo>
                  <a:lnTo>
                    <a:pt x="100" y="31"/>
                  </a:lnTo>
                  <a:lnTo>
                    <a:pt x="105" y="26"/>
                  </a:lnTo>
                  <a:lnTo>
                    <a:pt x="110" y="21"/>
                  </a:lnTo>
                  <a:lnTo>
                    <a:pt x="102" y="16"/>
                  </a:lnTo>
                  <a:lnTo>
                    <a:pt x="91" y="14"/>
                  </a:lnTo>
                  <a:lnTo>
                    <a:pt x="83" y="14"/>
                  </a:lnTo>
                  <a:lnTo>
                    <a:pt x="74" y="16"/>
                  </a:lnTo>
                  <a:lnTo>
                    <a:pt x="67" y="21"/>
                  </a:lnTo>
                  <a:lnTo>
                    <a:pt x="62" y="28"/>
                  </a:lnTo>
                  <a:lnTo>
                    <a:pt x="59" y="37"/>
                  </a:lnTo>
                  <a:lnTo>
                    <a:pt x="59" y="4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48" y="40"/>
                  </a:lnTo>
                  <a:lnTo>
                    <a:pt x="48" y="33"/>
                  </a:lnTo>
                  <a:lnTo>
                    <a:pt x="50" y="28"/>
                  </a:lnTo>
                  <a:lnTo>
                    <a:pt x="53" y="21"/>
                  </a:lnTo>
                  <a:lnTo>
                    <a:pt x="57" y="18"/>
                  </a:lnTo>
                  <a:lnTo>
                    <a:pt x="64" y="9"/>
                  </a:lnTo>
                  <a:lnTo>
                    <a:pt x="72" y="5"/>
                  </a:lnTo>
                  <a:lnTo>
                    <a:pt x="84" y="4"/>
                  </a:lnTo>
                  <a:lnTo>
                    <a:pt x="95" y="4"/>
                  </a:lnTo>
                  <a:lnTo>
                    <a:pt x="107" y="7"/>
                  </a:lnTo>
                  <a:lnTo>
                    <a:pt x="117" y="12"/>
                  </a:lnTo>
                  <a:lnTo>
                    <a:pt x="128" y="7"/>
                  </a:lnTo>
                  <a:lnTo>
                    <a:pt x="136" y="4"/>
                  </a:lnTo>
                  <a:lnTo>
                    <a:pt x="143" y="2"/>
                  </a:lnTo>
                  <a:lnTo>
                    <a:pt x="152" y="0"/>
                  </a:lnTo>
                  <a:lnTo>
                    <a:pt x="159" y="2"/>
                  </a:lnTo>
                  <a:lnTo>
                    <a:pt x="166" y="4"/>
                  </a:lnTo>
                  <a:lnTo>
                    <a:pt x="172" y="7"/>
                  </a:lnTo>
                  <a:lnTo>
                    <a:pt x="178" y="14"/>
                  </a:lnTo>
                  <a:lnTo>
                    <a:pt x="186" y="7"/>
                  </a:lnTo>
                  <a:lnTo>
                    <a:pt x="195" y="4"/>
                  </a:lnTo>
                  <a:lnTo>
                    <a:pt x="202" y="2"/>
                  </a:lnTo>
                  <a:lnTo>
                    <a:pt x="210" y="2"/>
                  </a:lnTo>
                  <a:lnTo>
                    <a:pt x="217" y="2"/>
                  </a:lnTo>
                  <a:lnTo>
                    <a:pt x="224" y="5"/>
                  </a:lnTo>
                  <a:lnTo>
                    <a:pt x="231" y="9"/>
                  </a:lnTo>
                  <a:lnTo>
                    <a:pt x="238" y="14"/>
                  </a:lnTo>
                  <a:lnTo>
                    <a:pt x="248" y="7"/>
                  </a:lnTo>
                  <a:lnTo>
                    <a:pt x="259" y="4"/>
                  </a:lnTo>
                  <a:lnTo>
                    <a:pt x="271" y="4"/>
                  </a:lnTo>
                  <a:lnTo>
                    <a:pt x="281" y="5"/>
                  </a:lnTo>
                  <a:lnTo>
                    <a:pt x="292" y="11"/>
                  </a:lnTo>
                  <a:lnTo>
                    <a:pt x="300" y="18"/>
                  </a:lnTo>
                  <a:lnTo>
                    <a:pt x="304" y="23"/>
                  </a:lnTo>
                  <a:lnTo>
                    <a:pt x="305" y="28"/>
                  </a:lnTo>
                  <a:lnTo>
                    <a:pt x="307" y="33"/>
                  </a:lnTo>
                  <a:lnTo>
                    <a:pt x="307" y="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48" name="Rectangle 78"/>
            <p:cNvSpPr>
              <a:spLocks noChangeAspect="1" noChangeArrowheads="1"/>
            </p:cNvSpPr>
            <p:nvPr/>
          </p:nvSpPr>
          <p:spPr bwMode="auto">
            <a:xfrm>
              <a:off x="3985" y="3110"/>
              <a:ext cx="409" cy="2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49" name="Rectangle 79"/>
            <p:cNvSpPr>
              <a:spLocks noChangeAspect="1" noChangeArrowheads="1"/>
            </p:cNvSpPr>
            <p:nvPr/>
          </p:nvSpPr>
          <p:spPr bwMode="auto">
            <a:xfrm>
              <a:off x="4126" y="3157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2000">
                  <a:solidFill>
                    <a:srgbClr val="000000"/>
                  </a:solidFill>
                </a:rPr>
                <a:t>D</a:t>
              </a:r>
              <a:endParaRPr lang="pt-BR" sz="2000"/>
            </a:p>
          </p:txBody>
        </p:sp>
        <p:sp>
          <p:nvSpPr>
            <p:cNvPr id="26650" name="Line 80"/>
            <p:cNvSpPr>
              <a:spLocks noChangeShapeType="1"/>
            </p:cNvSpPr>
            <p:nvPr/>
          </p:nvSpPr>
          <p:spPr bwMode="auto">
            <a:xfrm>
              <a:off x="2918" y="3244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51" name="Freeform 81"/>
            <p:cNvSpPr>
              <a:spLocks/>
            </p:cNvSpPr>
            <p:nvPr/>
          </p:nvSpPr>
          <p:spPr bwMode="auto">
            <a:xfrm>
              <a:off x="1843" y="2725"/>
              <a:ext cx="1" cy="6"/>
            </a:xfrm>
            <a:custGeom>
              <a:avLst/>
              <a:gdLst>
                <a:gd name="T0" fmla="*/ 0 w 1"/>
                <a:gd name="T1" fmla="*/ 2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2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52" name="Line 82"/>
            <p:cNvSpPr>
              <a:spLocks noChangeAspect="1" noChangeShapeType="1"/>
            </p:cNvSpPr>
            <p:nvPr/>
          </p:nvSpPr>
          <p:spPr bwMode="auto">
            <a:xfrm rot="16200000" flipV="1">
              <a:off x="1203" y="2801"/>
              <a:ext cx="0" cy="4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53" name="Line 83"/>
            <p:cNvSpPr>
              <a:spLocks noChangeAspect="1" noChangeShapeType="1"/>
            </p:cNvSpPr>
            <p:nvPr/>
          </p:nvSpPr>
          <p:spPr bwMode="auto">
            <a:xfrm>
              <a:off x="1387" y="3020"/>
              <a:ext cx="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54" name="Line 84"/>
            <p:cNvSpPr>
              <a:spLocks noChangeAspect="1" noChangeShapeType="1"/>
            </p:cNvSpPr>
            <p:nvPr/>
          </p:nvSpPr>
          <p:spPr bwMode="auto">
            <a:xfrm>
              <a:off x="2141" y="3017"/>
              <a:ext cx="2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55" name="Text Box 85"/>
            <p:cNvSpPr txBox="1">
              <a:spLocks noChangeArrowheads="1"/>
            </p:cNvSpPr>
            <p:nvPr/>
          </p:nvSpPr>
          <p:spPr bwMode="auto">
            <a:xfrm>
              <a:off x="3286" y="2482"/>
              <a:ext cx="9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sz="2400">
                  <a:solidFill>
                    <a:srgbClr val="CC3300"/>
                  </a:solidFill>
                  <a:latin typeface="Comic Sans MS" pitchFamily="66" charset="0"/>
                </a:rPr>
                <a:t>Inserção</a:t>
              </a:r>
              <a:endParaRPr lang="pt-BR" sz="2400">
                <a:solidFill>
                  <a:srgbClr val="CC3300"/>
                </a:solidFill>
                <a:latin typeface="Comic Sans MS" pitchFamily="66" charset="0"/>
              </a:endParaRPr>
            </a:p>
          </p:txBody>
        </p:sp>
        <p:sp>
          <p:nvSpPr>
            <p:cNvPr id="26656" name="Line 86"/>
            <p:cNvSpPr>
              <a:spLocks noChangeAspect="1" noChangeShapeType="1"/>
            </p:cNvSpPr>
            <p:nvPr/>
          </p:nvSpPr>
          <p:spPr bwMode="auto">
            <a:xfrm>
              <a:off x="2147" y="3248"/>
              <a:ext cx="2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57" name="Line 87"/>
            <p:cNvSpPr>
              <a:spLocks noChangeAspect="1" noChangeShapeType="1"/>
            </p:cNvSpPr>
            <p:nvPr/>
          </p:nvSpPr>
          <p:spPr bwMode="auto">
            <a:xfrm>
              <a:off x="1626" y="3454"/>
              <a:ext cx="4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58" name="Line 88"/>
            <p:cNvSpPr>
              <a:spLocks noChangeAspect="1" noChangeShapeType="1"/>
            </p:cNvSpPr>
            <p:nvPr/>
          </p:nvSpPr>
          <p:spPr bwMode="auto">
            <a:xfrm>
              <a:off x="1969" y="3244"/>
              <a:ext cx="2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59" name="Line 89"/>
            <p:cNvSpPr>
              <a:spLocks noChangeAspect="1" noChangeShapeType="1"/>
            </p:cNvSpPr>
            <p:nvPr/>
          </p:nvSpPr>
          <p:spPr bwMode="auto">
            <a:xfrm>
              <a:off x="1384" y="3250"/>
              <a:ext cx="3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8686800" cy="711201"/>
          </a:xfrm>
        </p:spPr>
        <p:txBody>
          <a:bodyPr/>
          <a:lstStyle/>
          <a:p>
            <a:pPr algn="l" eaLnBrk="1" hangingPunct="1">
              <a:defRPr/>
            </a:pPr>
            <a:r>
              <a:rPr lang="pt-PT" sz="3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Confluência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27651" name="Group 5"/>
          <p:cNvGrpSpPr>
            <a:grpSpLocks/>
          </p:cNvGrpSpPr>
          <p:nvPr/>
        </p:nvGrpSpPr>
        <p:grpSpPr bwMode="auto">
          <a:xfrm>
            <a:off x="1403350" y="1844675"/>
            <a:ext cx="6415088" cy="2741613"/>
            <a:chOff x="816" y="2314"/>
            <a:chExt cx="4041" cy="1727"/>
          </a:xfrm>
        </p:grpSpPr>
        <p:grpSp>
          <p:nvGrpSpPr>
            <p:cNvPr id="27718" name="Group 6"/>
            <p:cNvGrpSpPr>
              <a:grpSpLocks/>
            </p:cNvGrpSpPr>
            <p:nvPr/>
          </p:nvGrpSpPr>
          <p:grpSpPr bwMode="auto">
            <a:xfrm>
              <a:off x="816" y="2314"/>
              <a:ext cx="4041" cy="1641"/>
              <a:chOff x="816" y="2314"/>
              <a:chExt cx="4041" cy="1641"/>
            </a:xfrm>
          </p:grpSpPr>
          <p:sp>
            <p:nvSpPr>
              <p:cNvPr id="27724" name="Text Box 7"/>
              <p:cNvSpPr txBox="1">
                <a:spLocks noChangeArrowheads="1"/>
              </p:cNvSpPr>
              <p:nvPr/>
            </p:nvSpPr>
            <p:spPr bwMode="auto">
              <a:xfrm>
                <a:off x="3546" y="3662"/>
                <a:ext cx="1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27725" name="Freeform 8"/>
              <p:cNvSpPr>
                <a:spLocks/>
              </p:cNvSpPr>
              <p:nvPr/>
            </p:nvSpPr>
            <p:spPr bwMode="auto">
              <a:xfrm>
                <a:off x="1337" y="2929"/>
                <a:ext cx="1" cy="6"/>
              </a:xfrm>
              <a:custGeom>
                <a:avLst/>
                <a:gdLst>
                  <a:gd name="T0" fmla="*/ 0 w 1"/>
                  <a:gd name="T1" fmla="*/ 2 h 6"/>
                  <a:gd name="T2" fmla="*/ 0 w 1"/>
                  <a:gd name="T3" fmla="*/ 0 h 6"/>
                  <a:gd name="T4" fmla="*/ 0 w 1"/>
                  <a:gd name="T5" fmla="*/ 0 h 6"/>
                  <a:gd name="T6" fmla="*/ 0 w 1"/>
                  <a:gd name="T7" fmla="*/ 6 h 6"/>
                  <a:gd name="T8" fmla="*/ 0 w 1"/>
                  <a:gd name="T9" fmla="*/ 6 h 6"/>
                  <a:gd name="T10" fmla="*/ 0 w 1"/>
                  <a:gd name="T11" fmla="*/ 2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6"/>
                  <a:gd name="T20" fmla="*/ 1 w 1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6">
                    <a:moveTo>
                      <a:pt x="0" y="2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726" name="Line 9"/>
              <p:cNvSpPr>
                <a:spLocks noChangeAspect="1" noChangeShapeType="1"/>
              </p:cNvSpPr>
              <p:nvPr/>
            </p:nvSpPr>
            <p:spPr bwMode="auto">
              <a:xfrm>
                <a:off x="2357" y="3245"/>
                <a:ext cx="595" cy="1"/>
              </a:xfrm>
              <a:prstGeom prst="line">
                <a:avLst/>
              </a:prstGeom>
              <a:noFill/>
              <a:ln w="1905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727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16" y="3128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PT" sz="2000">
                    <a:solidFill>
                      <a:srgbClr val="000000"/>
                    </a:solidFill>
                  </a:rPr>
                  <a:t>C</a:t>
                </a:r>
                <a:endParaRPr lang="pt-BR" sz="2000" baseline="-25000"/>
              </a:p>
            </p:txBody>
          </p:sp>
          <p:sp>
            <p:nvSpPr>
              <p:cNvPr id="27728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1846" y="2314"/>
                <a:ext cx="6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24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27729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1385" y="2551"/>
                <a:ext cx="222" cy="1396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730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2139" y="2551"/>
                <a:ext cx="221" cy="1404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731" name="Line 14"/>
              <p:cNvSpPr>
                <a:spLocks noChangeAspect="1" noChangeShapeType="1"/>
              </p:cNvSpPr>
              <p:nvPr/>
            </p:nvSpPr>
            <p:spPr bwMode="auto">
              <a:xfrm flipH="1">
                <a:off x="1002" y="3244"/>
                <a:ext cx="39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732" name="Line 15"/>
              <p:cNvSpPr>
                <a:spLocks noChangeAspect="1" noChangeShapeType="1"/>
              </p:cNvSpPr>
              <p:nvPr/>
            </p:nvSpPr>
            <p:spPr bwMode="auto">
              <a:xfrm rot="5400000" flipH="1" flipV="1">
                <a:off x="1168" y="3070"/>
                <a:ext cx="0" cy="3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733" name="Line 16"/>
              <p:cNvSpPr>
                <a:spLocks noChangeAspect="1" noChangeShapeType="1"/>
              </p:cNvSpPr>
              <p:nvPr/>
            </p:nvSpPr>
            <p:spPr bwMode="auto">
              <a:xfrm>
                <a:off x="2360" y="3017"/>
                <a:ext cx="2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734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2646" y="2914"/>
                <a:ext cx="1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PT" sz="2000"/>
                  <a:t>A</a:t>
                </a:r>
                <a:endParaRPr lang="pt-BR" sz="2000"/>
              </a:p>
            </p:txBody>
          </p:sp>
          <p:sp>
            <p:nvSpPr>
              <p:cNvPr id="27735" name="Line 18"/>
              <p:cNvSpPr>
                <a:spLocks noChangeShapeType="1"/>
              </p:cNvSpPr>
              <p:nvPr/>
            </p:nvSpPr>
            <p:spPr bwMode="auto">
              <a:xfrm>
                <a:off x="3572" y="3244"/>
                <a:ext cx="10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736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985" y="3237"/>
                <a:ext cx="409" cy="28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737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3304" y="2959"/>
                <a:ext cx="1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2000">
                    <a:solidFill>
                      <a:srgbClr val="000000"/>
                    </a:solidFill>
                  </a:rPr>
                  <a:t>B</a:t>
                </a:r>
                <a:endParaRPr lang="pt-BR" sz="2000">
                  <a:latin typeface="Times New Roman" pitchFamily="18" charset="0"/>
                </a:endParaRPr>
              </a:p>
            </p:txBody>
          </p:sp>
          <p:sp>
            <p:nvSpPr>
              <p:cNvPr id="27738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4706" y="3148"/>
                <a:ext cx="15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2000">
                    <a:solidFill>
                      <a:srgbClr val="000000"/>
                    </a:solidFill>
                  </a:rPr>
                  <a:t>W</a:t>
                </a:r>
                <a:endParaRPr lang="pt-BR" sz="2000">
                  <a:latin typeface="Times New Roman" pitchFamily="18" charset="0"/>
                </a:endParaRPr>
              </a:p>
            </p:txBody>
          </p:sp>
          <p:sp>
            <p:nvSpPr>
              <p:cNvPr id="27739" name="Freeform 22"/>
              <p:cNvSpPr>
                <a:spLocks noChangeAspect="1" noEditPoints="1"/>
              </p:cNvSpPr>
              <p:nvPr/>
            </p:nvSpPr>
            <p:spPr bwMode="auto">
              <a:xfrm>
                <a:off x="3106" y="3177"/>
                <a:ext cx="492" cy="177"/>
              </a:xfrm>
              <a:custGeom>
                <a:avLst/>
                <a:gdLst>
                  <a:gd name="T0" fmla="*/ 471 w 355"/>
                  <a:gd name="T1" fmla="*/ 446 h 118"/>
                  <a:gd name="T2" fmla="*/ 457 w 355"/>
                  <a:gd name="T3" fmla="*/ 203 h 118"/>
                  <a:gd name="T4" fmla="*/ 380 w 355"/>
                  <a:gd name="T5" fmla="*/ 315 h 118"/>
                  <a:gd name="T6" fmla="*/ 413 w 355"/>
                  <a:gd name="T7" fmla="*/ 518 h 118"/>
                  <a:gd name="T8" fmla="*/ 682 w 355"/>
                  <a:gd name="T9" fmla="*/ 518 h 118"/>
                  <a:gd name="T10" fmla="*/ 705 w 355"/>
                  <a:gd name="T11" fmla="*/ 372 h 118"/>
                  <a:gd name="T12" fmla="*/ 657 w 355"/>
                  <a:gd name="T13" fmla="*/ 141 h 118"/>
                  <a:gd name="T14" fmla="*/ 613 w 355"/>
                  <a:gd name="T15" fmla="*/ 382 h 118"/>
                  <a:gd name="T16" fmla="*/ 661 w 355"/>
                  <a:gd name="T17" fmla="*/ 527 h 118"/>
                  <a:gd name="T18" fmla="*/ 916 w 355"/>
                  <a:gd name="T19" fmla="*/ 504 h 118"/>
                  <a:gd name="T20" fmla="*/ 937 w 355"/>
                  <a:gd name="T21" fmla="*/ 309 h 118"/>
                  <a:gd name="T22" fmla="*/ 868 w 355"/>
                  <a:gd name="T23" fmla="*/ 189 h 118"/>
                  <a:gd name="T24" fmla="*/ 843 w 355"/>
                  <a:gd name="T25" fmla="*/ 444 h 118"/>
                  <a:gd name="T26" fmla="*/ 877 w 355"/>
                  <a:gd name="T27" fmla="*/ 527 h 118"/>
                  <a:gd name="T28" fmla="*/ 1310 w 355"/>
                  <a:gd name="T29" fmla="*/ 255 h 118"/>
                  <a:gd name="T30" fmla="*/ 1062 w 355"/>
                  <a:gd name="T31" fmla="*/ 108 h 118"/>
                  <a:gd name="T32" fmla="*/ 940 w 355"/>
                  <a:gd name="T33" fmla="*/ 81 h 118"/>
                  <a:gd name="T34" fmla="*/ 956 w 355"/>
                  <a:gd name="T35" fmla="*/ 180 h 118"/>
                  <a:gd name="T36" fmla="*/ 974 w 355"/>
                  <a:gd name="T37" fmla="*/ 458 h 118"/>
                  <a:gd name="T38" fmla="*/ 911 w 355"/>
                  <a:gd name="T39" fmla="*/ 599 h 118"/>
                  <a:gd name="T40" fmla="*/ 833 w 355"/>
                  <a:gd name="T41" fmla="*/ 564 h 118"/>
                  <a:gd name="T42" fmla="*/ 801 w 355"/>
                  <a:gd name="T43" fmla="*/ 302 h 118"/>
                  <a:gd name="T44" fmla="*/ 841 w 355"/>
                  <a:gd name="T45" fmla="*/ 134 h 118"/>
                  <a:gd name="T46" fmla="*/ 782 w 355"/>
                  <a:gd name="T47" fmla="*/ 72 h 118"/>
                  <a:gd name="T48" fmla="*/ 705 w 355"/>
                  <a:gd name="T49" fmla="*/ 99 h 118"/>
                  <a:gd name="T50" fmla="*/ 737 w 355"/>
                  <a:gd name="T51" fmla="*/ 212 h 118"/>
                  <a:gd name="T52" fmla="*/ 737 w 355"/>
                  <a:gd name="T53" fmla="*/ 485 h 118"/>
                  <a:gd name="T54" fmla="*/ 676 w 355"/>
                  <a:gd name="T55" fmla="*/ 599 h 118"/>
                  <a:gd name="T56" fmla="*/ 614 w 355"/>
                  <a:gd name="T57" fmla="*/ 564 h 118"/>
                  <a:gd name="T58" fmla="*/ 567 w 355"/>
                  <a:gd name="T59" fmla="*/ 315 h 118"/>
                  <a:gd name="T60" fmla="*/ 606 w 355"/>
                  <a:gd name="T61" fmla="*/ 134 h 118"/>
                  <a:gd name="T62" fmla="*/ 567 w 355"/>
                  <a:gd name="T63" fmla="*/ 62 h 118"/>
                  <a:gd name="T64" fmla="*/ 489 w 355"/>
                  <a:gd name="T65" fmla="*/ 93 h 118"/>
                  <a:gd name="T66" fmla="*/ 502 w 355"/>
                  <a:gd name="T67" fmla="*/ 194 h 118"/>
                  <a:gd name="T68" fmla="*/ 509 w 355"/>
                  <a:gd name="T69" fmla="*/ 477 h 118"/>
                  <a:gd name="T70" fmla="*/ 448 w 355"/>
                  <a:gd name="T71" fmla="*/ 599 h 118"/>
                  <a:gd name="T72" fmla="*/ 380 w 355"/>
                  <a:gd name="T73" fmla="*/ 564 h 118"/>
                  <a:gd name="T74" fmla="*/ 337 w 355"/>
                  <a:gd name="T75" fmla="*/ 309 h 118"/>
                  <a:gd name="T76" fmla="*/ 388 w 355"/>
                  <a:gd name="T77" fmla="*/ 134 h 118"/>
                  <a:gd name="T78" fmla="*/ 305 w 355"/>
                  <a:gd name="T79" fmla="*/ 72 h 118"/>
                  <a:gd name="T80" fmla="*/ 219 w 355"/>
                  <a:gd name="T81" fmla="*/ 189 h 118"/>
                  <a:gd name="T82" fmla="*/ 179 w 355"/>
                  <a:gd name="T83" fmla="*/ 203 h 118"/>
                  <a:gd name="T84" fmla="*/ 209 w 355"/>
                  <a:gd name="T85" fmla="*/ 93 h 118"/>
                  <a:gd name="T86" fmla="*/ 352 w 355"/>
                  <a:gd name="T87" fmla="*/ 21 h 118"/>
                  <a:gd name="T88" fmla="*/ 502 w 355"/>
                  <a:gd name="T89" fmla="*/ 21 h 118"/>
                  <a:gd name="T90" fmla="*/ 613 w 355"/>
                  <a:gd name="T91" fmla="*/ 21 h 118"/>
                  <a:gd name="T92" fmla="*/ 718 w 355"/>
                  <a:gd name="T93" fmla="*/ 21 h 118"/>
                  <a:gd name="T94" fmla="*/ 826 w 355"/>
                  <a:gd name="T95" fmla="*/ 27 h 118"/>
                  <a:gd name="T96" fmla="*/ 956 w 355"/>
                  <a:gd name="T97" fmla="*/ 21 h 118"/>
                  <a:gd name="T98" fmla="*/ 1109 w 355"/>
                  <a:gd name="T99" fmla="*/ 93 h 118"/>
                  <a:gd name="T100" fmla="*/ 1131 w 355"/>
                  <a:gd name="T101" fmla="*/ 203 h 11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55"/>
                  <a:gd name="T154" fmla="*/ 0 h 118"/>
                  <a:gd name="T155" fmla="*/ 355 w 355"/>
                  <a:gd name="T156" fmla="*/ 118 h 11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55" h="118">
                    <a:moveTo>
                      <a:pt x="116" y="106"/>
                    </a:moveTo>
                    <a:lnTo>
                      <a:pt x="121" y="102"/>
                    </a:lnTo>
                    <a:lnTo>
                      <a:pt x="124" y="97"/>
                    </a:lnTo>
                    <a:lnTo>
                      <a:pt x="128" y="88"/>
                    </a:lnTo>
                    <a:lnTo>
                      <a:pt x="129" y="78"/>
                    </a:lnTo>
                    <a:lnTo>
                      <a:pt x="129" y="64"/>
                    </a:lnTo>
                    <a:lnTo>
                      <a:pt x="128" y="52"/>
                    </a:lnTo>
                    <a:lnTo>
                      <a:pt x="124" y="40"/>
                    </a:lnTo>
                    <a:lnTo>
                      <a:pt x="117" y="28"/>
                    </a:lnTo>
                    <a:lnTo>
                      <a:pt x="110" y="38"/>
                    </a:lnTo>
                    <a:lnTo>
                      <a:pt x="105" y="50"/>
                    </a:lnTo>
                    <a:lnTo>
                      <a:pt x="103" y="62"/>
                    </a:lnTo>
                    <a:lnTo>
                      <a:pt x="103" y="76"/>
                    </a:lnTo>
                    <a:lnTo>
                      <a:pt x="105" y="87"/>
                    </a:lnTo>
                    <a:lnTo>
                      <a:pt x="107" y="97"/>
                    </a:lnTo>
                    <a:lnTo>
                      <a:pt x="112" y="102"/>
                    </a:lnTo>
                    <a:lnTo>
                      <a:pt x="116" y="106"/>
                    </a:lnTo>
                    <a:close/>
                    <a:moveTo>
                      <a:pt x="179" y="104"/>
                    </a:moveTo>
                    <a:lnTo>
                      <a:pt x="181" y="104"/>
                    </a:lnTo>
                    <a:lnTo>
                      <a:pt x="185" y="102"/>
                    </a:lnTo>
                    <a:lnTo>
                      <a:pt x="186" y="99"/>
                    </a:lnTo>
                    <a:lnTo>
                      <a:pt x="188" y="95"/>
                    </a:lnTo>
                    <a:lnTo>
                      <a:pt x="190" y="85"/>
                    </a:lnTo>
                    <a:lnTo>
                      <a:pt x="191" y="73"/>
                    </a:lnTo>
                    <a:lnTo>
                      <a:pt x="191" y="61"/>
                    </a:lnTo>
                    <a:lnTo>
                      <a:pt x="190" y="49"/>
                    </a:lnTo>
                    <a:lnTo>
                      <a:pt x="185" y="37"/>
                    </a:lnTo>
                    <a:lnTo>
                      <a:pt x="178" y="28"/>
                    </a:lnTo>
                    <a:lnTo>
                      <a:pt x="172" y="38"/>
                    </a:lnTo>
                    <a:lnTo>
                      <a:pt x="167" y="50"/>
                    </a:lnTo>
                    <a:lnTo>
                      <a:pt x="166" y="62"/>
                    </a:lnTo>
                    <a:lnTo>
                      <a:pt x="166" y="75"/>
                    </a:lnTo>
                    <a:lnTo>
                      <a:pt x="167" y="87"/>
                    </a:lnTo>
                    <a:lnTo>
                      <a:pt x="171" y="95"/>
                    </a:lnTo>
                    <a:lnTo>
                      <a:pt x="174" y="102"/>
                    </a:lnTo>
                    <a:lnTo>
                      <a:pt x="179" y="104"/>
                    </a:lnTo>
                    <a:close/>
                    <a:moveTo>
                      <a:pt x="240" y="106"/>
                    </a:moveTo>
                    <a:lnTo>
                      <a:pt x="243" y="104"/>
                    </a:lnTo>
                    <a:lnTo>
                      <a:pt x="245" y="102"/>
                    </a:lnTo>
                    <a:lnTo>
                      <a:pt x="248" y="99"/>
                    </a:lnTo>
                    <a:lnTo>
                      <a:pt x="250" y="95"/>
                    </a:lnTo>
                    <a:lnTo>
                      <a:pt x="252" y="85"/>
                    </a:lnTo>
                    <a:lnTo>
                      <a:pt x="254" y="73"/>
                    </a:lnTo>
                    <a:lnTo>
                      <a:pt x="254" y="61"/>
                    </a:lnTo>
                    <a:lnTo>
                      <a:pt x="250" y="47"/>
                    </a:lnTo>
                    <a:lnTo>
                      <a:pt x="247" y="37"/>
                    </a:lnTo>
                    <a:lnTo>
                      <a:pt x="240" y="28"/>
                    </a:lnTo>
                    <a:lnTo>
                      <a:pt x="235" y="37"/>
                    </a:lnTo>
                    <a:lnTo>
                      <a:pt x="231" y="49"/>
                    </a:lnTo>
                    <a:lnTo>
                      <a:pt x="229" y="61"/>
                    </a:lnTo>
                    <a:lnTo>
                      <a:pt x="228" y="75"/>
                    </a:lnTo>
                    <a:lnTo>
                      <a:pt x="229" y="87"/>
                    </a:lnTo>
                    <a:lnTo>
                      <a:pt x="231" y="95"/>
                    </a:lnTo>
                    <a:lnTo>
                      <a:pt x="233" y="101"/>
                    </a:lnTo>
                    <a:lnTo>
                      <a:pt x="235" y="102"/>
                    </a:lnTo>
                    <a:lnTo>
                      <a:pt x="238" y="104"/>
                    </a:lnTo>
                    <a:lnTo>
                      <a:pt x="240" y="106"/>
                    </a:lnTo>
                    <a:close/>
                    <a:moveTo>
                      <a:pt x="307" y="40"/>
                    </a:moveTo>
                    <a:lnTo>
                      <a:pt x="355" y="40"/>
                    </a:lnTo>
                    <a:lnTo>
                      <a:pt x="355" y="50"/>
                    </a:lnTo>
                    <a:lnTo>
                      <a:pt x="298" y="50"/>
                    </a:lnTo>
                    <a:lnTo>
                      <a:pt x="297" y="38"/>
                    </a:lnTo>
                    <a:lnTo>
                      <a:pt x="293" y="28"/>
                    </a:lnTo>
                    <a:lnTo>
                      <a:pt x="288" y="21"/>
                    </a:lnTo>
                    <a:lnTo>
                      <a:pt x="281" y="18"/>
                    </a:lnTo>
                    <a:lnTo>
                      <a:pt x="273" y="14"/>
                    </a:lnTo>
                    <a:lnTo>
                      <a:pt x="264" y="14"/>
                    </a:lnTo>
                    <a:lnTo>
                      <a:pt x="255" y="16"/>
                    </a:lnTo>
                    <a:lnTo>
                      <a:pt x="248" y="19"/>
                    </a:lnTo>
                    <a:lnTo>
                      <a:pt x="252" y="23"/>
                    </a:lnTo>
                    <a:lnTo>
                      <a:pt x="257" y="28"/>
                    </a:lnTo>
                    <a:lnTo>
                      <a:pt x="259" y="35"/>
                    </a:lnTo>
                    <a:lnTo>
                      <a:pt x="262" y="42"/>
                    </a:lnTo>
                    <a:lnTo>
                      <a:pt x="266" y="57"/>
                    </a:lnTo>
                    <a:lnTo>
                      <a:pt x="266" y="75"/>
                    </a:lnTo>
                    <a:lnTo>
                      <a:pt x="264" y="90"/>
                    </a:lnTo>
                    <a:lnTo>
                      <a:pt x="259" y="106"/>
                    </a:lnTo>
                    <a:lnTo>
                      <a:pt x="255" y="111"/>
                    </a:lnTo>
                    <a:lnTo>
                      <a:pt x="250" y="114"/>
                    </a:lnTo>
                    <a:lnTo>
                      <a:pt x="247" y="118"/>
                    </a:lnTo>
                    <a:lnTo>
                      <a:pt x="240" y="118"/>
                    </a:lnTo>
                    <a:lnTo>
                      <a:pt x="235" y="118"/>
                    </a:lnTo>
                    <a:lnTo>
                      <a:pt x="231" y="114"/>
                    </a:lnTo>
                    <a:lnTo>
                      <a:pt x="226" y="111"/>
                    </a:lnTo>
                    <a:lnTo>
                      <a:pt x="223" y="106"/>
                    </a:lnTo>
                    <a:lnTo>
                      <a:pt x="219" y="92"/>
                    </a:lnTo>
                    <a:lnTo>
                      <a:pt x="217" y="76"/>
                    </a:lnTo>
                    <a:lnTo>
                      <a:pt x="217" y="59"/>
                    </a:lnTo>
                    <a:lnTo>
                      <a:pt x="219" y="43"/>
                    </a:lnTo>
                    <a:lnTo>
                      <a:pt x="221" y="37"/>
                    </a:lnTo>
                    <a:lnTo>
                      <a:pt x="224" y="31"/>
                    </a:lnTo>
                    <a:lnTo>
                      <a:pt x="228" y="26"/>
                    </a:lnTo>
                    <a:lnTo>
                      <a:pt x="229" y="21"/>
                    </a:lnTo>
                    <a:lnTo>
                      <a:pt x="224" y="18"/>
                    </a:lnTo>
                    <a:lnTo>
                      <a:pt x="217" y="14"/>
                    </a:lnTo>
                    <a:lnTo>
                      <a:pt x="212" y="14"/>
                    </a:lnTo>
                    <a:lnTo>
                      <a:pt x="207" y="14"/>
                    </a:lnTo>
                    <a:lnTo>
                      <a:pt x="200" y="14"/>
                    </a:lnTo>
                    <a:lnTo>
                      <a:pt x="195" y="16"/>
                    </a:lnTo>
                    <a:lnTo>
                      <a:pt x="191" y="19"/>
                    </a:lnTo>
                    <a:lnTo>
                      <a:pt x="186" y="21"/>
                    </a:lnTo>
                    <a:lnTo>
                      <a:pt x="191" y="28"/>
                    </a:lnTo>
                    <a:lnTo>
                      <a:pt x="197" y="35"/>
                    </a:lnTo>
                    <a:lnTo>
                      <a:pt x="200" y="42"/>
                    </a:lnTo>
                    <a:lnTo>
                      <a:pt x="202" y="49"/>
                    </a:lnTo>
                    <a:lnTo>
                      <a:pt x="204" y="66"/>
                    </a:lnTo>
                    <a:lnTo>
                      <a:pt x="204" y="82"/>
                    </a:lnTo>
                    <a:lnTo>
                      <a:pt x="200" y="95"/>
                    </a:lnTo>
                    <a:lnTo>
                      <a:pt x="193" y="107"/>
                    </a:lnTo>
                    <a:lnTo>
                      <a:pt x="190" y="113"/>
                    </a:lnTo>
                    <a:lnTo>
                      <a:pt x="186" y="116"/>
                    </a:lnTo>
                    <a:lnTo>
                      <a:pt x="183" y="118"/>
                    </a:lnTo>
                    <a:lnTo>
                      <a:pt x="178" y="118"/>
                    </a:lnTo>
                    <a:lnTo>
                      <a:pt x="174" y="118"/>
                    </a:lnTo>
                    <a:lnTo>
                      <a:pt x="171" y="114"/>
                    </a:lnTo>
                    <a:lnTo>
                      <a:pt x="167" y="111"/>
                    </a:lnTo>
                    <a:lnTo>
                      <a:pt x="164" y="107"/>
                    </a:lnTo>
                    <a:lnTo>
                      <a:pt x="159" y="94"/>
                    </a:lnTo>
                    <a:lnTo>
                      <a:pt x="155" y="80"/>
                    </a:lnTo>
                    <a:lnTo>
                      <a:pt x="154" y="62"/>
                    </a:lnTo>
                    <a:lnTo>
                      <a:pt x="155" y="47"/>
                    </a:lnTo>
                    <a:lnTo>
                      <a:pt x="159" y="40"/>
                    </a:lnTo>
                    <a:lnTo>
                      <a:pt x="160" y="33"/>
                    </a:lnTo>
                    <a:lnTo>
                      <a:pt x="164" y="26"/>
                    </a:lnTo>
                    <a:lnTo>
                      <a:pt x="169" y="21"/>
                    </a:lnTo>
                    <a:lnTo>
                      <a:pt x="164" y="18"/>
                    </a:lnTo>
                    <a:lnTo>
                      <a:pt x="159" y="14"/>
                    </a:lnTo>
                    <a:lnTo>
                      <a:pt x="154" y="12"/>
                    </a:lnTo>
                    <a:lnTo>
                      <a:pt x="150" y="12"/>
                    </a:lnTo>
                    <a:lnTo>
                      <a:pt x="143" y="14"/>
                    </a:lnTo>
                    <a:lnTo>
                      <a:pt x="138" y="16"/>
                    </a:lnTo>
                    <a:lnTo>
                      <a:pt x="133" y="18"/>
                    </a:lnTo>
                    <a:lnTo>
                      <a:pt x="128" y="21"/>
                    </a:lnTo>
                    <a:lnTo>
                      <a:pt x="131" y="26"/>
                    </a:lnTo>
                    <a:lnTo>
                      <a:pt x="135" y="33"/>
                    </a:lnTo>
                    <a:lnTo>
                      <a:pt x="136" y="38"/>
                    </a:lnTo>
                    <a:lnTo>
                      <a:pt x="138" y="47"/>
                    </a:lnTo>
                    <a:lnTo>
                      <a:pt x="141" y="62"/>
                    </a:lnTo>
                    <a:lnTo>
                      <a:pt x="140" y="78"/>
                    </a:lnTo>
                    <a:lnTo>
                      <a:pt x="138" y="94"/>
                    </a:lnTo>
                    <a:lnTo>
                      <a:pt x="133" y="106"/>
                    </a:lnTo>
                    <a:lnTo>
                      <a:pt x="129" y="111"/>
                    </a:lnTo>
                    <a:lnTo>
                      <a:pt x="126" y="114"/>
                    </a:lnTo>
                    <a:lnTo>
                      <a:pt x="121" y="118"/>
                    </a:lnTo>
                    <a:lnTo>
                      <a:pt x="116" y="118"/>
                    </a:lnTo>
                    <a:lnTo>
                      <a:pt x="112" y="118"/>
                    </a:lnTo>
                    <a:lnTo>
                      <a:pt x="107" y="114"/>
                    </a:lnTo>
                    <a:lnTo>
                      <a:pt x="103" y="111"/>
                    </a:lnTo>
                    <a:lnTo>
                      <a:pt x="100" y="106"/>
                    </a:lnTo>
                    <a:lnTo>
                      <a:pt x="95" y="94"/>
                    </a:lnTo>
                    <a:lnTo>
                      <a:pt x="91" y="78"/>
                    </a:lnTo>
                    <a:lnTo>
                      <a:pt x="91" y="61"/>
                    </a:lnTo>
                    <a:lnTo>
                      <a:pt x="95" y="45"/>
                    </a:lnTo>
                    <a:lnTo>
                      <a:pt x="97" y="38"/>
                    </a:lnTo>
                    <a:lnTo>
                      <a:pt x="100" y="31"/>
                    </a:lnTo>
                    <a:lnTo>
                      <a:pt x="105" y="26"/>
                    </a:lnTo>
                    <a:lnTo>
                      <a:pt x="110" y="21"/>
                    </a:lnTo>
                    <a:lnTo>
                      <a:pt x="102" y="16"/>
                    </a:lnTo>
                    <a:lnTo>
                      <a:pt x="91" y="14"/>
                    </a:lnTo>
                    <a:lnTo>
                      <a:pt x="83" y="14"/>
                    </a:lnTo>
                    <a:lnTo>
                      <a:pt x="74" y="16"/>
                    </a:lnTo>
                    <a:lnTo>
                      <a:pt x="67" y="21"/>
                    </a:lnTo>
                    <a:lnTo>
                      <a:pt x="62" y="28"/>
                    </a:lnTo>
                    <a:lnTo>
                      <a:pt x="59" y="37"/>
                    </a:lnTo>
                    <a:lnTo>
                      <a:pt x="59" y="49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48" y="40"/>
                    </a:lnTo>
                    <a:lnTo>
                      <a:pt x="48" y="33"/>
                    </a:lnTo>
                    <a:lnTo>
                      <a:pt x="50" y="28"/>
                    </a:lnTo>
                    <a:lnTo>
                      <a:pt x="53" y="21"/>
                    </a:lnTo>
                    <a:lnTo>
                      <a:pt x="57" y="18"/>
                    </a:lnTo>
                    <a:lnTo>
                      <a:pt x="64" y="9"/>
                    </a:lnTo>
                    <a:lnTo>
                      <a:pt x="72" y="5"/>
                    </a:lnTo>
                    <a:lnTo>
                      <a:pt x="84" y="4"/>
                    </a:lnTo>
                    <a:lnTo>
                      <a:pt x="95" y="4"/>
                    </a:lnTo>
                    <a:lnTo>
                      <a:pt x="107" y="7"/>
                    </a:lnTo>
                    <a:lnTo>
                      <a:pt x="117" y="12"/>
                    </a:lnTo>
                    <a:lnTo>
                      <a:pt x="128" y="7"/>
                    </a:lnTo>
                    <a:lnTo>
                      <a:pt x="136" y="4"/>
                    </a:lnTo>
                    <a:lnTo>
                      <a:pt x="143" y="2"/>
                    </a:lnTo>
                    <a:lnTo>
                      <a:pt x="152" y="0"/>
                    </a:lnTo>
                    <a:lnTo>
                      <a:pt x="159" y="2"/>
                    </a:lnTo>
                    <a:lnTo>
                      <a:pt x="166" y="4"/>
                    </a:lnTo>
                    <a:lnTo>
                      <a:pt x="172" y="7"/>
                    </a:lnTo>
                    <a:lnTo>
                      <a:pt x="178" y="14"/>
                    </a:lnTo>
                    <a:lnTo>
                      <a:pt x="186" y="7"/>
                    </a:lnTo>
                    <a:lnTo>
                      <a:pt x="195" y="4"/>
                    </a:lnTo>
                    <a:lnTo>
                      <a:pt x="202" y="2"/>
                    </a:lnTo>
                    <a:lnTo>
                      <a:pt x="210" y="2"/>
                    </a:lnTo>
                    <a:lnTo>
                      <a:pt x="217" y="2"/>
                    </a:lnTo>
                    <a:lnTo>
                      <a:pt x="224" y="5"/>
                    </a:lnTo>
                    <a:lnTo>
                      <a:pt x="231" y="9"/>
                    </a:lnTo>
                    <a:lnTo>
                      <a:pt x="238" y="14"/>
                    </a:lnTo>
                    <a:lnTo>
                      <a:pt x="248" y="7"/>
                    </a:lnTo>
                    <a:lnTo>
                      <a:pt x="259" y="4"/>
                    </a:lnTo>
                    <a:lnTo>
                      <a:pt x="271" y="4"/>
                    </a:lnTo>
                    <a:lnTo>
                      <a:pt x="281" y="5"/>
                    </a:lnTo>
                    <a:lnTo>
                      <a:pt x="292" y="11"/>
                    </a:lnTo>
                    <a:lnTo>
                      <a:pt x="300" y="18"/>
                    </a:lnTo>
                    <a:lnTo>
                      <a:pt x="304" y="23"/>
                    </a:lnTo>
                    <a:lnTo>
                      <a:pt x="305" y="28"/>
                    </a:lnTo>
                    <a:lnTo>
                      <a:pt x="307" y="33"/>
                    </a:lnTo>
                    <a:lnTo>
                      <a:pt x="307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740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3985" y="3110"/>
                <a:ext cx="409" cy="28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741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4126" y="3157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PT" sz="2000">
                    <a:solidFill>
                      <a:srgbClr val="000000"/>
                    </a:solidFill>
                  </a:rPr>
                  <a:t>D</a:t>
                </a:r>
                <a:endParaRPr lang="pt-BR" sz="2000"/>
              </a:p>
            </p:txBody>
          </p:sp>
          <p:sp>
            <p:nvSpPr>
              <p:cNvPr id="27742" name="Line 25"/>
              <p:cNvSpPr>
                <a:spLocks noChangeShapeType="1"/>
              </p:cNvSpPr>
              <p:nvPr/>
            </p:nvSpPr>
            <p:spPr bwMode="auto">
              <a:xfrm>
                <a:off x="2918" y="3244"/>
                <a:ext cx="22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743" name="Freeform 26"/>
              <p:cNvSpPr>
                <a:spLocks/>
              </p:cNvSpPr>
              <p:nvPr/>
            </p:nvSpPr>
            <p:spPr bwMode="auto">
              <a:xfrm>
                <a:off x="1843" y="2725"/>
                <a:ext cx="1" cy="6"/>
              </a:xfrm>
              <a:custGeom>
                <a:avLst/>
                <a:gdLst>
                  <a:gd name="T0" fmla="*/ 0 w 1"/>
                  <a:gd name="T1" fmla="*/ 2 h 6"/>
                  <a:gd name="T2" fmla="*/ 0 w 1"/>
                  <a:gd name="T3" fmla="*/ 0 h 6"/>
                  <a:gd name="T4" fmla="*/ 0 w 1"/>
                  <a:gd name="T5" fmla="*/ 0 h 6"/>
                  <a:gd name="T6" fmla="*/ 0 w 1"/>
                  <a:gd name="T7" fmla="*/ 6 h 6"/>
                  <a:gd name="T8" fmla="*/ 0 w 1"/>
                  <a:gd name="T9" fmla="*/ 6 h 6"/>
                  <a:gd name="T10" fmla="*/ 0 w 1"/>
                  <a:gd name="T11" fmla="*/ 2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6"/>
                  <a:gd name="T20" fmla="*/ 1 w 1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6">
                    <a:moveTo>
                      <a:pt x="0" y="2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744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1835" y="2975"/>
                <a:ext cx="15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2000">
                    <a:solidFill>
                      <a:srgbClr val="000000"/>
                    </a:solidFill>
                  </a:rPr>
                  <a:t>L</a:t>
                </a:r>
                <a:r>
                  <a:rPr lang="pt-PT" sz="2000" baseline="-25000">
                    <a:solidFill>
                      <a:srgbClr val="000000"/>
                    </a:solidFill>
                  </a:rPr>
                  <a:t>S</a:t>
                </a:r>
                <a:endParaRPr lang="pt-BR" sz="2000" baseline="-25000">
                  <a:latin typeface="Times New Roman" pitchFamily="18" charset="0"/>
                </a:endParaRPr>
              </a:p>
            </p:txBody>
          </p:sp>
          <p:sp>
            <p:nvSpPr>
              <p:cNvPr id="27745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1629" y="2557"/>
                <a:ext cx="488" cy="1178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746" name="Line 29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1189" y="2811"/>
                <a:ext cx="0" cy="4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747" name="Line 30"/>
              <p:cNvSpPr>
                <a:spLocks noChangeAspect="1" noChangeShapeType="1"/>
              </p:cNvSpPr>
              <p:nvPr/>
            </p:nvSpPr>
            <p:spPr bwMode="auto">
              <a:xfrm>
                <a:off x="1629" y="2798"/>
                <a:ext cx="48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748" name="Line 31"/>
              <p:cNvSpPr>
                <a:spLocks noChangeAspect="1" noChangeShapeType="1"/>
              </p:cNvSpPr>
              <p:nvPr/>
            </p:nvSpPr>
            <p:spPr bwMode="auto">
              <a:xfrm>
                <a:off x="1387" y="3011"/>
                <a:ext cx="39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749" name="Line 32"/>
              <p:cNvSpPr>
                <a:spLocks noChangeAspect="1" noChangeShapeType="1"/>
              </p:cNvSpPr>
              <p:nvPr/>
            </p:nvSpPr>
            <p:spPr bwMode="auto">
              <a:xfrm>
                <a:off x="1958" y="3017"/>
                <a:ext cx="3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7750" name="Group 33"/>
              <p:cNvGrpSpPr>
                <a:grpSpLocks noChangeAspect="1"/>
              </p:cNvGrpSpPr>
              <p:nvPr/>
            </p:nvGrpSpPr>
            <p:grpSpPr bwMode="auto">
              <a:xfrm>
                <a:off x="1751" y="2869"/>
                <a:ext cx="221" cy="421"/>
                <a:chOff x="3792" y="1572"/>
                <a:chExt cx="160" cy="280"/>
              </a:xfrm>
            </p:grpSpPr>
            <p:sp>
              <p:nvSpPr>
                <p:cNvPr id="27756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3820" y="1572"/>
                  <a:ext cx="120" cy="242"/>
                </a:xfrm>
                <a:prstGeom prst="ellipse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7757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3792" y="1668"/>
                  <a:ext cx="160" cy="184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27751" name="Oval 36"/>
              <p:cNvSpPr>
                <a:spLocks noChangeAspect="1" noChangeArrowheads="1"/>
              </p:cNvSpPr>
              <p:nvPr/>
            </p:nvSpPr>
            <p:spPr bwMode="auto">
              <a:xfrm>
                <a:off x="1920" y="2990"/>
                <a:ext cx="48" cy="52"/>
              </a:xfrm>
              <a:prstGeom prst="ellipse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752" name="Oval 37"/>
              <p:cNvSpPr>
                <a:spLocks noChangeAspect="1" noChangeArrowheads="1"/>
              </p:cNvSpPr>
              <p:nvPr/>
            </p:nvSpPr>
            <p:spPr bwMode="auto">
              <a:xfrm>
                <a:off x="1765" y="2990"/>
                <a:ext cx="48" cy="52"/>
              </a:xfrm>
              <a:prstGeom prst="ellipse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753" name="Line 38"/>
              <p:cNvSpPr>
                <a:spLocks noChangeAspect="1" noChangeShapeType="1"/>
              </p:cNvSpPr>
              <p:nvPr/>
            </p:nvSpPr>
            <p:spPr bwMode="auto">
              <a:xfrm>
                <a:off x="1394" y="3243"/>
                <a:ext cx="96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754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1844" y="3021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2000">
                    <a:solidFill>
                      <a:srgbClr val="000000"/>
                    </a:solidFill>
                  </a:rPr>
                  <a:t>L</a:t>
                </a:r>
                <a:endParaRPr lang="pt-BR" sz="2000" baseline="-25000">
                  <a:latin typeface="Times New Roman" pitchFamily="18" charset="0"/>
                </a:endParaRPr>
              </a:p>
            </p:txBody>
          </p:sp>
          <p:sp>
            <p:nvSpPr>
              <p:cNvPr id="27755" name="Text Box 40"/>
              <p:cNvSpPr txBox="1">
                <a:spLocks noChangeArrowheads="1"/>
              </p:cNvSpPr>
              <p:nvPr/>
            </p:nvSpPr>
            <p:spPr bwMode="auto">
              <a:xfrm>
                <a:off x="3286" y="2482"/>
                <a:ext cx="123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PT" sz="2400">
                    <a:solidFill>
                      <a:srgbClr val="CC3300"/>
                    </a:solidFill>
                    <a:latin typeface="Comic Sans MS" pitchFamily="66" charset="0"/>
                  </a:rPr>
                  <a:t>Amostragem</a:t>
                </a:r>
                <a:endParaRPr lang="pt-BR" sz="2400">
                  <a:solidFill>
                    <a:srgbClr val="CC33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7719" name="Group 41"/>
            <p:cNvGrpSpPr>
              <a:grpSpLocks/>
            </p:cNvGrpSpPr>
            <p:nvPr/>
          </p:nvGrpSpPr>
          <p:grpSpPr bwMode="auto">
            <a:xfrm>
              <a:off x="2665" y="3028"/>
              <a:ext cx="189" cy="1013"/>
              <a:chOff x="2756" y="1829"/>
              <a:chExt cx="189" cy="1013"/>
            </a:xfrm>
          </p:grpSpPr>
          <p:sp>
            <p:nvSpPr>
              <p:cNvPr id="27720" name="Line 42"/>
              <p:cNvSpPr>
                <a:spLocks noChangeShapeType="1"/>
              </p:cNvSpPr>
              <p:nvPr/>
            </p:nvSpPr>
            <p:spPr bwMode="auto">
              <a:xfrm>
                <a:off x="2850" y="2040"/>
                <a:ext cx="0" cy="6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721" name="Text Box 43"/>
              <p:cNvSpPr txBox="1">
                <a:spLocks noChangeArrowheads="1"/>
              </p:cNvSpPr>
              <p:nvPr/>
            </p:nvSpPr>
            <p:spPr bwMode="auto">
              <a:xfrm>
                <a:off x="2762" y="1892"/>
                <a:ext cx="18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PT" sz="2400">
                    <a:latin typeface="Times New Roman" pitchFamily="18" charset="0"/>
                    <a:cs typeface="Times New Roman" pitchFamily="18" charset="0"/>
                  </a:rPr>
                  <a:t>•</a:t>
                </a: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27722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2802" y="2650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PT" sz="2000"/>
                  <a:t>R</a:t>
                </a:r>
                <a:endParaRPr lang="pt-BR" sz="2000"/>
              </a:p>
            </p:txBody>
          </p:sp>
          <p:sp>
            <p:nvSpPr>
              <p:cNvPr id="27723" name="Text Box 45"/>
              <p:cNvSpPr txBox="1">
                <a:spLocks noChangeArrowheads="1"/>
              </p:cNvSpPr>
              <p:nvPr/>
            </p:nvSpPr>
            <p:spPr bwMode="auto">
              <a:xfrm>
                <a:off x="2756" y="1829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PT"/>
                  <a:t>x</a:t>
                </a:r>
                <a:endParaRPr lang="pt-BR"/>
              </a:p>
            </p:txBody>
          </p:sp>
        </p:grpSp>
      </p:grpSp>
      <p:grpSp>
        <p:nvGrpSpPr>
          <p:cNvPr id="27652" name="Group 46"/>
          <p:cNvGrpSpPr>
            <a:grpSpLocks/>
          </p:cNvGrpSpPr>
          <p:nvPr/>
        </p:nvGrpSpPr>
        <p:grpSpPr bwMode="auto">
          <a:xfrm>
            <a:off x="3149600" y="188913"/>
            <a:ext cx="4230688" cy="1655762"/>
            <a:chOff x="1617" y="1016"/>
            <a:chExt cx="2937" cy="1288"/>
          </a:xfrm>
        </p:grpSpPr>
        <p:sp>
          <p:nvSpPr>
            <p:cNvPr id="27705" name="Line 47"/>
            <p:cNvSpPr>
              <a:spLocks noChangeAspect="1" noChangeShapeType="1"/>
            </p:cNvSpPr>
            <p:nvPr/>
          </p:nvSpPr>
          <p:spPr bwMode="auto">
            <a:xfrm>
              <a:off x="1852" y="1620"/>
              <a:ext cx="713" cy="1"/>
            </a:xfrm>
            <a:prstGeom prst="line">
              <a:avLst/>
            </a:prstGeom>
            <a:noFill/>
            <a:ln w="3810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06" name="Line 48"/>
            <p:cNvSpPr>
              <a:spLocks noChangeAspect="1" noChangeShapeType="1"/>
            </p:cNvSpPr>
            <p:nvPr/>
          </p:nvSpPr>
          <p:spPr bwMode="auto">
            <a:xfrm>
              <a:off x="3019" y="1621"/>
              <a:ext cx="12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07" name="Rectangle 49"/>
            <p:cNvSpPr>
              <a:spLocks noChangeAspect="1" noChangeArrowheads="1"/>
            </p:cNvSpPr>
            <p:nvPr/>
          </p:nvSpPr>
          <p:spPr bwMode="auto">
            <a:xfrm>
              <a:off x="3533" y="1578"/>
              <a:ext cx="490" cy="3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08" name="Rectangle 50"/>
            <p:cNvSpPr>
              <a:spLocks noChangeAspect="1" noChangeArrowheads="1"/>
            </p:cNvSpPr>
            <p:nvPr/>
          </p:nvSpPr>
          <p:spPr bwMode="auto">
            <a:xfrm>
              <a:off x="2717" y="1245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2400">
                  <a:solidFill>
                    <a:srgbClr val="000000"/>
                  </a:solidFill>
                </a:rPr>
                <a:t>B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7709" name="Rectangle 51"/>
            <p:cNvSpPr>
              <a:spLocks noChangeAspect="1" noChangeArrowheads="1"/>
            </p:cNvSpPr>
            <p:nvPr/>
          </p:nvSpPr>
          <p:spPr bwMode="auto">
            <a:xfrm>
              <a:off x="4373" y="1524"/>
              <a:ext cx="18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2400">
                  <a:solidFill>
                    <a:srgbClr val="000000"/>
                  </a:solidFill>
                </a:rPr>
                <a:t>W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7710" name="Freeform 52"/>
            <p:cNvSpPr>
              <a:spLocks noChangeAspect="1" noEditPoints="1"/>
            </p:cNvSpPr>
            <p:nvPr/>
          </p:nvSpPr>
          <p:spPr bwMode="auto">
            <a:xfrm>
              <a:off x="2480" y="1544"/>
              <a:ext cx="589" cy="212"/>
            </a:xfrm>
            <a:custGeom>
              <a:avLst/>
              <a:gdLst>
                <a:gd name="T0" fmla="*/ 969 w 355"/>
                <a:gd name="T1" fmla="*/ 916 h 118"/>
                <a:gd name="T2" fmla="*/ 941 w 355"/>
                <a:gd name="T3" fmla="*/ 417 h 118"/>
                <a:gd name="T4" fmla="*/ 781 w 355"/>
                <a:gd name="T5" fmla="*/ 643 h 118"/>
                <a:gd name="T6" fmla="*/ 851 w 355"/>
                <a:gd name="T7" fmla="*/ 1062 h 118"/>
                <a:gd name="T8" fmla="*/ 1402 w 355"/>
                <a:gd name="T9" fmla="*/ 1062 h 118"/>
                <a:gd name="T10" fmla="*/ 1448 w 355"/>
                <a:gd name="T11" fmla="*/ 758 h 118"/>
                <a:gd name="T12" fmla="*/ 1346 w 355"/>
                <a:gd name="T13" fmla="*/ 291 h 118"/>
                <a:gd name="T14" fmla="*/ 1256 w 355"/>
                <a:gd name="T15" fmla="*/ 785 h 118"/>
                <a:gd name="T16" fmla="*/ 1357 w 355"/>
                <a:gd name="T17" fmla="*/ 1085 h 118"/>
                <a:gd name="T18" fmla="*/ 1878 w 355"/>
                <a:gd name="T19" fmla="*/ 1033 h 118"/>
                <a:gd name="T20" fmla="*/ 1925 w 355"/>
                <a:gd name="T21" fmla="*/ 640 h 118"/>
                <a:gd name="T22" fmla="*/ 1780 w 355"/>
                <a:gd name="T23" fmla="*/ 384 h 118"/>
                <a:gd name="T24" fmla="*/ 1734 w 355"/>
                <a:gd name="T25" fmla="*/ 904 h 118"/>
                <a:gd name="T26" fmla="*/ 1804 w 355"/>
                <a:gd name="T27" fmla="*/ 1085 h 118"/>
                <a:gd name="T28" fmla="*/ 2689 w 355"/>
                <a:gd name="T29" fmla="*/ 523 h 118"/>
                <a:gd name="T30" fmla="*/ 2183 w 355"/>
                <a:gd name="T31" fmla="*/ 219 h 118"/>
                <a:gd name="T32" fmla="*/ 1933 w 355"/>
                <a:gd name="T33" fmla="*/ 167 h 118"/>
                <a:gd name="T34" fmla="*/ 1963 w 355"/>
                <a:gd name="T35" fmla="*/ 365 h 118"/>
                <a:gd name="T36" fmla="*/ 2001 w 355"/>
                <a:gd name="T37" fmla="*/ 940 h 118"/>
                <a:gd name="T38" fmla="*/ 1872 w 355"/>
                <a:gd name="T39" fmla="*/ 1231 h 118"/>
                <a:gd name="T40" fmla="*/ 1712 w 355"/>
                <a:gd name="T41" fmla="*/ 1155 h 118"/>
                <a:gd name="T42" fmla="*/ 1644 w 355"/>
                <a:gd name="T43" fmla="*/ 613 h 118"/>
                <a:gd name="T44" fmla="*/ 1726 w 355"/>
                <a:gd name="T45" fmla="*/ 271 h 118"/>
                <a:gd name="T46" fmla="*/ 1608 w 355"/>
                <a:gd name="T47" fmla="*/ 146 h 118"/>
                <a:gd name="T48" fmla="*/ 1448 w 355"/>
                <a:gd name="T49" fmla="*/ 198 h 118"/>
                <a:gd name="T50" fmla="*/ 1516 w 355"/>
                <a:gd name="T51" fmla="*/ 437 h 118"/>
                <a:gd name="T52" fmla="*/ 1516 w 355"/>
                <a:gd name="T53" fmla="*/ 992 h 118"/>
                <a:gd name="T54" fmla="*/ 1387 w 355"/>
                <a:gd name="T55" fmla="*/ 1231 h 118"/>
                <a:gd name="T56" fmla="*/ 1266 w 355"/>
                <a:gd name="T57" fmla="*/ 1155 h 118"/>
                <a:gd name="T58" fmla="*/ 1170 w 355"/>
                <a:gd name="T59" fmla="*/ 643 h 118"/>
                <a:gd name="T60" fmla="*/ 1241 w 355"/>
                <a:gd name="T61" fmla="*/ 271 h 118"/>
                <a:gd name="T62" fmla="*/ 1170 w 355"/>
                <a:gd name="T63" fmla="*/ 129 h 118"/>
                <a:gd name="T64" fmla="*/ 1010 w 355"/>
                <a:gd name="T65" fmla="*/ 183 h 118"/>
                <a:gd name="T66" fmla="*/ 1032 w 355"/>
                <a:gd name="T67" fmla="*/ 393 h 118"/>
                <a:gd name="T68" fmla="*/ 1045 w 355"/>
                <a:gd name="T69" fmla="*/ 981 h 118"/>
                <a:gd name="T70" fmla="*/ 916 w 355"/>
                <a:gd name="T71" fmla="*/ 1231 h 118"/>
                <a:gd name="T72" fmla="*/ 781 w 355"/>
                <a:gd name="T73" fmla="*/ 1155 h 118"/>
                <a:gd name="T74" fmla="*/ 690 w 355"/>
                <a:gd name="T75" fmla="*/ 640 h 118"/>
                <a:gd name="T76" fmla="*/ 795 w 355"/>
                <a:gd name="T77" fmla="*/ 271 h 118"/>
                <a:gd name="T78" fmla="*/ 630 w 355"/>
                <a:gd name="T79" fmla="*/ 146 h 118"/>
                <a:gd name="T80" fmla="*/ 448 w 355"/>
                <a:gd name="T81" fmla="*/ 384 h 118"/>
                <a:gd name="T82" fmla="*/ 367 w 355"/>
                <a:gd name="T83" fmla="*/ 417 h 118"/>
                <a:gd name="T84" fmla="*/ 435 w 355"/>
                <a:gd name="T85" fmla="*/ 183 h 118"/>
                <a:gd name="T86" fmla="*/ 722 w 355"/>
                <a:gd name="T87" fmla="*/ 41 h 118"/>
                <a:gd name="T88" fmla="*/ 1032 w 355"/>
                <a:gd name="T89" fmla="*/ 41 h 118"/>
                <a:gd name="T90" fmla="*/ 1256 w 355"/>
                <a:gd name="T91" fmla="*/ 41 h 118"/>
                <a:gd name="T92" fmla="*/ 1482 w 355"/>
                <a:gd name="T93" fmla="*/ 41 h 118"/>
                <a:gd name="T94" fmla="*/ 1699 w 355"/>
                <a:gd name="T95" fmla="*/ 52 h 118"/>
                <a:gd name="T96" fmla="*/ 1963 w 355"/>
                <a:gd name="T97" fmla="*/ 41 h 118"/>
                <a:gd name="T98" fmla="*/ 2273 w 355"/>
                <a:gd name="T99" fmla="*/ 183 h 118"/>
                <a:gd name="T100" fmla="*/ 2326 w 355"/>
                <a:gd name="T101" fmla="*/ 417 h 1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5"/>
                <a:gd name="T154" fmla="*/ 0 h 118"/>
                <a:gd name="T155" fmla="*/ 355 w 355"/>
                <a:gd name="T156" fmla="*/ 118 h 1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5" h="118">
                  <a:moveTo>
                    <a:pt x="116" y="106"/>
                  </a:moveTo>
                  <a:lnTo>
                    <a:pt x="121" y="102"/>
                  </a:lnTo>
                  <a:lnTo>
                    <a:pt x="124" y="97"/>
                  </a:lnTo>
                  <a:lnTo>
                    <a:pt x="128" y="88"/>
                  </a:lnTo>
                  <a:lnTo>
                    <a:pt x="129" y="78"/>
                  </a:lnTo>
                  <a:lnTo>
                    <a:pt x="129" y="64"/>
                  </a:lnTo>
                  <a:lnTo>
                    <a:pt x="128" y="52"/>
                  </a:lnTo>
                  <a:lnTo>
                    <a:pt x="124" y="40"/>
                  </a:lnTo>
                  <a:lnTo>
                    <a:pt x="117" y="28"/>
                  </a:lnTo>
                  <a:lnTo>
                    <a:pt x="110" y="38"/>
                  </a:lnTo>
                  <a:lnTo>
                    <a:pt x="105" y="50"/>
                  </a:lnTo>
                  <a:lnTo>
                    <a:pt x="103" y="62"/>
                  </a:lnTo>
                  <a:lnTo>
                    <a:pt x="103" y="76"/>
                  </a:lnTo>
                  <a:lnTo>
                    <a:pt x="105" y="87"/>
                  </a:lnTo>
                  <a:lnTo>
                    <a:pt x="107" y="97"/>
                  </a:lnTo>
                  <a:lnTo>
                    <a:pt x="112" y="102"/>
                  </a:lnTo>
                  <a:lnTo>
                    <a:pt x="116" y="106"/>
                  </a:lnTo>
                  <a:close/>
                  <a:moveTo>
                    <a:pt x="179" y="104"/>
                  </a:moveTo>
                  <a:lnTo>
                    <a:pt x="181" y="104"/>
                  </a:lnTo>
                  <a:lnTo>
                    <a:pt x="185" y="102"/>
                  </a:lnTo>
                  <a:lnTo>
                    <a:pt x="186" y="99"/>
                  </a:lnTo>
                  <a:lnTo>
                    <a:pt x="188" y="95"/>
                  </a:lnTo>
                  <a:lnTo>
                    <a:pt x="190" y="85"/>
                  </a:lnTo>
                  <a:lnTo>
                    <a:pt x="191" y="73"/>
                  </a:lnTo>
                  <a:lnTo>
                    <a:pt x="191" y="61"/>
                  </a:lnTo>
                  <a:lnTo>
                    <a:pt x="190" y="49"/>
                  </a:lnTo>
                  <a:lnTo>
                    <a:pt x="185" y="37"/>
                  </a:lnTo>
                  <a:lnTo>
                    <a:pt x="178" y="28"/>
                  </a:lnTo>
                  <a:lnTo>
                    <a:pt x="172" y="38"/>
                  </a:lnTo>
                  <a:lnTo>
                    <a:pt x="167" y="50"/>
                  </a:lnTo>
                  <a:lnTo>
                    <a:pt x="166" y="62"/>
                  </a:lnTo>
                  <a:lnTo>
                    <a:pt x="166" y="75"/>
                  </a:lnTo>
                  <a:lnTo>
                    <a:pt x="167" y="87"/>
                  </a:lnTo>
                  <a:lnTo>
                    <a:pt x="171" y="95"/>
                  </a:lnTo>
                  <a:lnTo>
                    <a:pt x="174" y="102"/>
                  </a:lnTo>
                  <a:lnTo>
                    <a:pt x="179" y="104"/>
                  </a:lnTo>
                  <a:close/>
                  <a:moveTo>
                    <a:pt x="240" y="106"/>
                  </a:moveTo>
                  <a:lnTo>
                    <a:pt x="243" y="104"/>
                  </a:lnTo>
                  <a:lnTo>
                    <a:pt x="245" y="102"/>
                  </a:lnTo>
                  <a:lnTo>
                    <a:pt x="248" y="99"/>
                  </a:lnTo>
                  <a:lnTo>
                    <a:pt x="250" y="95"/>
                  </a:lnTo>
                  <a:lnTo>
                    <a:pt x="252" y="85"/>
                  </a:lnTo>
                  <a:lnTo>
                    <a:pt x="254" y="73"/>
                  </a:lnTo>
                  <a:lnTo>
                    <a:pt x="254" y="61"/>
                  </a:lnTo>
                  <a:lnTo>
                    <a:pt x="250" y="47"/>
                  </a:lnTo>
                  <a:lnTo>
                    <a:pt x="247" y="37"/>
                  </a:lnTo>
                  <a:lnTo>
                    <a:pt x="240" y="28"/>
                  </a:lnTo>
                  <a:lnTo>
                    <a:pt x="235" y="37"/>
                  </a:lnTo>
                  <a:lnTo>
                    <a:pt x="231" y="49"/>
                  </a:lnTo>
                  <a:lnTo>
                    <a:pt x="229" y="61"/>
                  </a:lnTo>
                  <a:lnTo>
                    <a:pt x="228" y="75"/>
                  </a:lnTo>
                  <a:lnTo>
                    <a:pt x="229" y="87"/>
                  </a:lnTo>
                  <a:lnTo>
                    <a:pt x="231" y="95"/>
                  </a:lnTo>
                  <a:lnTo>
                    <a:pt x="233" y="101"/>
                  </a:lnTo>
                  <a:lnTo>
                    <a:pt x="235" y="102"/>
                  </a:lnTo>
                  <a:lnTo>
                    <a:pt x="238" y="104"/>
                  </a:lnTo>
                  <a:lnTo>
                    <a:pt x="240" y="106"/>
                  </a:lnTo>
                  <a:close/>
                  <a:moveTo>
                    <a:pt x="307" y="40"/>
                  </a:moveTo>
                  <a:lnTo>
                    <a:pt x="355" y="40"/>
                  </a:lnTo>
                  <a:lnTo>
                    <a:pt x="355" y="50"/>
                  </a:lnTo>
                  <a:lnTo>
                    <a:pt x="298" y="50"/>
                  </a:lnTo>
                  <a:lnTo>
                    <a:pt x="297" y="38"/>
                  </a:lnTo>
                  <a:lnTo>
                    <a:pt x="293" y="28"/>
                  </a:lnTo>
                  <a:lnTo>
                    <a:pt x="288" y="21"/>
                  </a:lnTo>
                  <a:lnTo>
                    <a:pt x="281" y="18"/>
                  </a:lnTo>
                  <a:lnTo>
                    <a:pt x="273" y="14"/>
                  </a:lnTo>
                  <a:lnTo>
                    <a:pt x="264" y="14"/>
                  </a:lnTo>
                  <a:lnTo>
                    <a:pt x="255" y="16"/>
                  </a:lnTo>
                  <a:lnTo>
                    <a:pt x="248" y="19"/>
                  </a:lnTo>
                  <a:lnTo>
                    <a:pt x="252" y="23"/>
                  </a:lnTo>
                  <a:lnTo>
                    <a:pt x="257" y="28"/>
                  </a:lnTo>
                  <a:lnTo>
                    <a:pt x="259" y="35"/>
                  </a:lnTo>
                  <a:lnTo>
                    <a:pt x="262" y="42"/>
                  </a:lnTo>
                  <a:lnTo>
                    <a:pt x="266" y="57"/>
                  </a:lnTo>
                  <a:lnTo>
                    <a:pt x="266" y="75"/>
                  </a:lnTo>
                  <a:lnTo>
                    <a:pt x="264" y="90"/>
                  </a:lnTo>
                  <a:lnTo>
                    <a:pt x="259" y="106"/>
                  </a:lnTo>
                  <a:lnTo>
                    <a:pt x="255" y="111"/>
                  </a:lnTo>
                  <a:lnTo>
                    <a:pt x="250" y="114"/>
                  </a:lnTo>
                  <a:lnTo>
                    <a:pt x="247" y="118"/>
                  </a:lnTo>
                  <a:lnTo>
                    <a:pt x="240" y="118"/>
                  </a:lnTo>
                  <a:lnTo>
                    <a:pt x="235" y="118"/>
                  </a:lnTo>
                  <a:lnTo>
                    <a:pt x="231" y="114"/>
                  </a:lnTo>
                  <a:lnTo>
                    <a:pt x="226" y="111"/>
                  </a:lnTo>
                  <a:lnTo>
                    <a:pt x="223" y="106"/>
                  </a:lnTo>
                  <a:lnTo>
                    <a:pt x="219" y="92"/>
                  </a:lnTo>
                  <a:lnTo>
                    <a:pt x="217" y="76"/>
                  </a:lnTo>
                  <a:lnTo>
                    <a:pt x="217" y="59"/>
                  </a:lnTo>
                  <a:lnTo>
                    <a:pt x="219" y="43"/>
                  </a:lnTo>
                  <a:lnTo>
                    <a:pt x="221" y="37"/>
                  </a:lnTo>
                  <a:lnTo>
                    <a:pt x="224" y="31"/>
                  </a:lnTo>
                  <a:lnTo>
                    <a:pt x="228" y="26"/>
                  </a:lnTo>
                  <a:lnTo>
                    <a:pt x="229" y="21"/>
                  </a:lnTo>
                  <a:lnTo>
                    <a:pt x="224" y="18"/>
                  </a:lnTo>
                  <a:lnTo>
                    <a:pt x="217" y="14"/>
                  </a:lnTo>
                  <a:lnTo>
                    <a:pt x="212" y="14"/>
                  </a:lnTo>
                  <a:lnTo>
                    <a:pt x="207" y="14"/>
                  </a:lnTo>
                  <a:lnTo>
                    <a:pt x="200" y="14"/>
                  </a:lnTo>
                  <a:lnTo>
                    <a:pt x="195" y="16"/>
                  </a:lnTo>
                  <a:lnTo>
                    <a:pt x="191" y="19"/>
                  </a:lnTo>
                  <a:lnTo>
                    <a:pt x="186" y="21"/>
                  </a:lnTo>
                  <a:lnTo>
                    <a:pt x="191" y="28"/>
                  </a:lnTo>
                  <a:lnTo>
                    <a:pt x="197" y="35"/>
                  </a:lnTo>
                  <a:lnTo>
                    <a:pt x="200" y="42"/>
                  </a:lnTo>
                  <a:lnTo>
                    <a:pt x="202" y="49"/>
                  </a:lnTo>
                  <a:lnTo>
                    <a:pt x="204" y="66"/>
                  </a:lnTo>
                  <a:lnTo>
                    <a:pt x="204" y="82"/>
                  </a:lnTo>
                  <a:lnTo>
                    <a:pt x="200" y="95"/>
                  </a:lnTo>
                  <a:lnTo>
                    <a:pt x="193" y="107"/>
                  </a:lnTo>
                  <a:lnTo>
                    <a:pt x="190" y="113"/>
                  </a:lnTo>
                  <a:lnTo>
                    <a:pt x="186" y="116"/>
                  </a:lnTo>
                  <a:lnTo>
                    <a:pt x="183" y="118"/>
                  </a:lnTo>
                  <a:lnTo>
                    <a:pt x="178" y="118"/>
                  </a:lnTo>
                  <a:lnTo>
                    <a:pt x="174" y="118"/>
                  </a:lnTo>
                  <a:lnTo>
                    <a:pt x="171" y="114"/>
                  </a:lnTo>
                  <a:lnTo>
                    <a:pt x="167" y="111"/>
                  </a:lnTo>
                  <a:lnTo>
                    <a:pt x="164" y="107"/>
                  </a:lnTo>
                  <a:lnTo>
                    <a:pt x="159" y="94"/>
                  </a:lnTo>
                  <a:lnTo>
                    <a:pt x="155" y="80"/>
                  </a:lnTo>
                  <a:lnTo>
                    <a:pt x="154" y="62"/>
                  </a:lnTo>
                  <a:lnTo>
                    <a:pt x="155" y="47"/>
                  </a:lnTo>
                  <a:lnTo>
                    <a:pt x="159" y="40"/>
                  </a:lnTo>
                  <a:lnTo>
                    <a:pt x="160" y="33"/>
                  </a:lnTo>
                  <a:lnTo>
                    <a:pt x="164" y="26"/>
                  </a:lnTo>
                  <a:lnTo>
                    <a:pt x="169" y="21"/>
                  </a:lnTo>
                  <a:lnTo>
                    <a:pt x="164" y="18"/>
                  </a:lnTo>
                  <a:lnTo>
                    <a:pt x="159" y="14"/>
                  </a:lnTo>
                  <a:lnTo>
                    <a:pt x="154" y="12"/>
                  </a:lnTo>
                  <a:lnTo>
                    <a:pt x="150" y="12"/>
                  </a:lnTo>
                  <a:lnTo>
                    <a:pt x="143" y="14"/>
                  </a:lnTo>
                  <a:lnTo>
                    <a:pt x="138" y="16"/>
                  </a:lnTo>
                  <a:lnTo>
                    <a:pt x="133" y="18"/>
                  </a:lnTo>
                  <a:lnTo>
                    <a:pt x="128" y="21"/>
                  </a:lnTo>
                  <a:lnTo>
                    <a:pt x="131" y="26"/>
                  </a:lnTo>
                  <a:lnTo>
                    <a:pt x="135" y="33"/>
                  </a:lnTo>
                  <a:lnTo>
                    <a:pt x="136" y="38"/>
                  </a:lnTo>
                  <a:lnTo>
                    <a:pt x="138" y="47"/>
                  </a:lnTo>
                  <a:lnTo>
                    <a:pt x="141" y="62"/>
                  </a:lnTo>
                  <a:lnTo>
                    <a:pt x="140" y="78"/>
                  </a:lnTo>
                  <a:lnTo>
                    <a:pt x="138" y="94"/>
                  </a:lnTo>
                  <a:lnTo>
                    <a:pt x="133" y="106"/>
                  </a:lnTo>
                  <a:lnTo>
                    <a:pt x="129" y="111"/>
                  </a:lnTo>
                  <a:lnTo>
                    <a:pt x="126" y="114"/>
                  </a:lnTo>
                  <a:lnTo>
                    <a:pt x="121" y="118"/>
                  </a:lnTo>
                  <a:lnTo>
                    <a:pt x="116" y="118"/>
                  </a:lnTo>
                  <a:lnTo>
                    <a:pt x="112" y="118"/>
                  </a:lnTo>
                  <a:lnTo>
                    <a:pt x="107" y="114"/>
                  </a:lnTo>
                  <a:lnTo>
                    <a:pt x="103" y="111"/>
                  </a:lnTo>
                  <a:lnTo>
                    <a:pt x="100" y="106"/>
                  </a:lnTo>
                  <a:lnTo>
                    <a:pt x="95" y="94"/>
                  </a:lnTo>
                  <a:lnTo>
                    <a:pt x="91" y="78"/>
                  </a:lnTo>
                  <a:lnTo>
                    <a:pt x="91" y="61"/>
                  </a:lnTo>
                  <a:lnTo>
                    <a:pt x="95" y="45"/>
                  </a:lnTo>
                  <a:lnTo>
                    <a:pt x="97" y="38"/>
                  </a:lnTo>
                  <a:lnTo>
                    <a:pt x="100" y="31"/>
                  </a:lnTo>
                  <a:lnTo>
                    <a:pt x="105" y="26"/>
                  </a:lnTo>
                  <a:lnTo>
                    <a:pt x="110" y="21"/>
                  </a:lnTo>
                  <a:lnTo>
                    <a:pt x="102" y="16"/>
                  </a:lnTo>
                  <a:lnTo>
                    <a:pt x="91" y="14"/>
                  </a:lnTo>
                  <a:lnTo>
                    <a:pt x="83" y="14"/>
                  </a:lnTo>
                  <a:lnTo>
                    <a:pt x="74" y="16"/>
                  </a:lnTo>
                  <a:lnTo>
                    <a:pt x="67" y="21"/>
                  </a:lnTo>
                  <a:lnTo>
                    <a:pt x="62" y="28"/>
                  </a:lnTo>
                  <a:lnTo>
                    <a:pt x="59" y="37"/>
                  </a:lnTo>
                  <a:lnTo>
                    <a:pt x="59" y="4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48" y="40"/>
                  </a:lnTo>
                  <a:lnTo>
                    <a:pt x="48" y="33"/>
                  </a:lnTo>
                  <a:lnTo>
                    <a:pt x="50" y="28"/>
                  </a:lnTo>
                  <a:lnTo>
                    <a:pt x="53" y="21"/>
                  </a:lnTo>
                  <a:lnTo>
                    <a:pt x="57" y="18"/>
                  </a:lnTo>
                  <a:lnTo>
                    <a:pt x="64" y="9"/>
                  </a:lnTo>
                  <a:lnTo>
                    <a:pt x="72" y="5"/>
                  </a:lnTo>
                  <a:lnTo>
                    <a:pt x="84" y="4"/>
                  </a:lnTo>
                  <a:lnTo>
                    <a:pt x="95" y="4"/>
                  </a:lnTo>
                  <a:lnTo>
                    <a:pt x="107" y="7"/>
                  </a:lnTo>
                  <a:lnTo>
                    <a:pt x="117" y="12"/>
                  </a:lnTo>
                  <a:lnTo>
                    <a:pt x="128" y="7"/>
                  </a:lnTo>
                  <a:lnTo>
                    <a:pt x="136" y="4"/>
                  </a:lnTo>
                  <a:lnTo>
                    <a:pt x="143" y="2"/>
                  </a:lnTo>
                  <a:lnTo>
                    <a:pt x="152" y="0"/>
                  </a:lnTo>
                  <a:lnTo>
                    <a:pt x="159" y="2"/>
                  </a:lnTo>
                  <a:lnTo>
                    <a:pt x="166" y="4"/>
                  </a:lnTo>
                  <a:lnTo>
                    <a:pt x="172" y="7"/>
                  </a:lnTo>
                  <a:lnTo>
                    <a:pt x="178" y="14"/>
                  </a:lnTo>
                  <a:lnTo>
                    <a:pt x="186" y="7"/>
                  </a:lnTo>
                  <a:lnTo>
                    <a:pt x="195" y="4"/>
                  </a:lnTo>
                  <a:lnTo>
                    <a:pt x="202" y="2"/>
                  </a:lnTo>
                  <a:lnTo>
                    <a:pt x="210" y="2"/>
                  </a:lnTo>
                  <a:lnTo>
                    <a:pt x="217" y="2"/>
                  </a:lnTo>
                  <a:lnTo>
                    <a:pt x="224" y="5"/>
                  </a:lnTo>
                  <a:lnTo>
                    <a:pt x="231" y="9"/>
                  </a:lnTo>
                  <a:lnTo>
                    <a:pt x="238" y="14"/>
                  </a:lnTo>
                  <a:lnTo>
                    <a:pt x="248" y="7"/>
                  </a:lnTo>
                  <a:lnTo>
                    <a:pt x="259" y="4"/>
                  </a:lnTo>
                  <a:lnTo>
                    <a:pt x="271" y="4"/>
                  </a:lnTo>
                  <a:lnTo>
                    <a:pt x="281" y="5"/>
                  </a:lnTo>
                  <a:lnTo>
                    <a:pt x="292" y="11"/>
                  </a:lnTo>
                  <a:lnTo>
                    <a:pt x="300" y="18"/>
                  </a:lnTo>
                  <a:lnTo>
                    <a:pt x="304" y="23"/>
                  </a:lnTo>
                  <a:lnTo>
                    <a:pt x="305" y="28"/>
                  </a:lnTo>
                  <a:lnTo>
                    <a:pt x="307" y="33"/>
                  </a:lnTo>
                  <a:lnTo>
                    <a:pt x="307" y="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11" name="Rectangle 53"/>
            <p:cNvSpPr>
              <a:spLocks noChangeAspect="1" noChangeArrowheads="1"/>
            </p:cNvSpPr>
            <p:nvPr/>
          </p:nvSpPr>
          <p:spPr bwMode="auto">
            <a:xfrm>
              <a:off x="3533" y="1456"/>
              <a:ext cx="490" cy="33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12" name="Rectangle 54"/>
            <p:cNvSpPr>
              <a:spLocks noChangeAspect="1" noChangeArrowheads="1"/>
            </p:cNvSpPr>
            <p:nvPr/>
          </p:nvSpPr>
          <p:spPr bwMode="auto">
            <a:xfrm>
              <a:off x="3702" y="1482"/>
              <a:ext cx="13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2400">
                  <a:solidFill>
                    <a:srgbClr val="000000"/>
                  </a:solidFill>
                </a:rPr>
                <a:t>D</a:t>
              </a:r>
              <a:endParaRPr lang="pt-BR" sz="2400"/>
            </a:p>
          </p:txBody>
        </p:sp>
        <p:sp>
          <p:nvSpPr>
            <p:cNvPr id="27713" name="Rectangle 55"/>
            <p:cNvSpPr>
              <a:spLocks noChangeAspect="1" noChangeArrowheads="1"/>
            </p:cNvSpPr>
            <p:nvPr/>
          </p:nvSpPr>
          <p:spPr bwMode="auto">
            <a:xfrm>
              <a:off x="1980" y="1016"/>
              <a:ext cx="31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BR" sz="2400">
                  <a:solidFill>
                    <a:srgbClr val="000000"/>
                  </a:solidFill>
                </a:rPr>
                <a:t>A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7714" name="Line 56"/>
            <p:cNvSpPr>
              <a:spLocks noChangeShapeType="1"/>
            </p:cNvSpPr>
            <p:nvPr/>
          </p:nvSpPr>
          <p:spPr bwMode="auto">
            <a:xfrm>
              <a:off x="2134" y="1253"/>
              <a:ext cx="0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15" name="Rectangle 57"/>
            <p:cNvSpPr>
              <a:spLocks noChangeAspect="1" noChangeArrowheads="1"/>
            </p:cNvSpPr>
            <p:nvPr/>
          </p:nvSpPr>
          <p:spPr bwMode="auto">
            <a:xfrm>
              <a:off x="1617" y="1459"/>
              <a:ext cx="13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2400">
                  <a:solidFill>
                    <a:srgbClr val="000000"/>
                  </a:solidFill>
                </a:rPr>
                <a:t>C</a:t>
              </a:r>
              <a:endParaRPr lang="pt-BR" sz="2400" baseline="-25000"/>
            </a:p>
          </p:txBody>
        </p:sp>
        <p:sp>
          <p:nvSpPr>
            <p:cNvPr id="27716" name="Line 58"/>
            <p:cNvSpPr>
              <a:spLocks noChangeShapeType="1"/>
            </p:cNvSpPr>
            <p:nvPr/>
          </p:nvSpPr>
          <p:spPr bwMode="auto">
            <a:xfrm>
              <a:off x="2350" y="1627"/>
              <a:ext cx="0" cy="4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717" name="Text Box 59"/>
            <p:cNvSpPr txBox="1">
              <a:spLocks noChangeArrowheads="1"/>
            </p:cNvSpPr>
            <p:nvPr/>
          </p:nvSpPr>
          <p:spPr bwMode="auto">
            <a:xfrm>
              <a:off x="2238" y="201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sz="2400">
                  <a:solidFill>
                    <a:srgbClr val="000000"/>
                  </a:solidFill>
                </a:rPr>
                <a:t>R</a:t>
              </a:r>
              <a:endParaRPr lang="pt-BR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1397000" y="4475163"/>
            <a:ext cx="6415088" cy="2338387"/>
            <a:chOff x="816" y="2482"/>
            <a:chExt cx="4041" cy="1473"/>
          </a:xfrm>
        </p:grpSpPr>
        <p:grpSp>
          <p:nvGrpSpPr>
            <p:cNvPr id="27668" name="Group 6"/>
            <p:cNvGrpSpPr>
              <a:grpSpLocks/>
            </p:cNvGrpSpPr>
            <p:nvPr/>
          </p:nvGrpSpPr>
          <p:grpSpPr bwMode="auto">
            <a:xfrm>
              <a:off x="1629" y="2532"/>
              <a:ext cx="488" cy="1421"/>
              <a:chOff x="1629" y="2314"/>
              <a:chExt cx="488" cy="1421"/>
            </a:xfrm>
          </p:grpSpPr>
          <p:sp>
            <p:nvSpPr>
              <p:cNvPr id="27698" name="Rectangle 7"/>
              <p:cNvSpPr>
                <a:spLocks noChangeAspect="1" noChangeArrowheads="1"/>
              </p:cNvSpPr>
              <p:nvPr/>
            </p:nvSpPr>
            <p:spPr bwMode="auto">
              <a:xfrm>
                <a:off x="1846" y="2314"/>
                <a:ext cx="6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24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27699" name="Rectangle 8"/>
              <p:cNvSpPr>
                <a:spLocks noChangeAspect="1" noChangeArrowheads="1"/>
              </p:cNvSpPr>
              <p:nvPr/>
            </p:nvSpPr>
            <p:spPr bwMode="auto">
              <a:xfrm>
                <a:off x="1629" y="2557"/>
                <a:ext cx="488" cy="1178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7700" name="Group 9"/>
              <p:cNvGrpSpPr>
                <a:grpSpLocks noChangeAspect="1"/>
              </p:cNvGrpSpPr>
              <p:nvPr/>
            </p:nvGrpSpPr>
            <p:grpSpPr bwMode="auto">
              <a:xfrm>
                <a:off x="1751" y="2869"/>
                <a:ext cx="221" cy="421"/>
                <a:chOff x="3792" y="1572"/>
                <a:chExt cx="160" cy="280"/>
              </a:xfrm>
            </p:grpSpPr>
            <p:sp>
              <p:nvSpPr>
                <p:cNvPr id="2770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820" y="1572"/>
                  <a:ext cx="120" cy="242"/>
                </a:xfrm>
                <a:prstGeom prst="ellipse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7704" name="Rectangle 11"/>
                <p:cNvSpPr>
                  <a:spLocks noChangeAspect="1" noChangeArrowheads="1"/>
                </p:cNvSpPr>
                <p:nvPr/>
              </p:nvSpPr>
              <p:spPr bwMode="auto">
                <a:xfrm>
                  <a:off x="3792" y="1668"/>
                  <a:ext cx="160" cy="184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27701" name="Oval 12"/>
              <p:cNvSpPr>
                <a:spLocks noChangeAspect="1" noChangeArrowheads="1"/>
              </p:cNvSpPr>
              <p:nvPr/>
            </p:nvSpPr>
            <p:spPr bwMode="auto">
              <a:xfrm>
                <a:off x="1920" y="2990"/>
                <a:ext cx="48" cy="52"/>
              </a:xfrm>
              <a:prstGeom prst="ellipse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702" name="Oval 13"/>
              <p:cNvSpPr>
                <a:spLocks noChangeAspect="1" noChangeArrowheads="1"/>
              </p:cNvSpPr>
              <p:nvPr/>
            </p:nvSpPr>
            <p:spPr bwMode="auto">
              <a:xfrm>
                <a:off x="1765" y="2990"/>
                <a:ext cx="48" cy="52"/>
              </a:xfrm>
              <a:prstGeom prst="ellipse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7669" name="Line 14"/>
            <p:cNvSpPr>
              <a:spLocks noChangeAspect="1" noChangeShapeType="1"/>
            </p:cNvSpPr>
            <p:nvPr/>
          </p:nvSpPr>
          <p:spPr bwMode="auto">
            <a:xfrm>
              <a:off x="1620" y="3021"/>
              <a:ext cx="4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70" name="Rectangle 15"/>
            <p:cNvSpPr>
              <a:spLocks noChangeAspect="1" noChangeArrowheads="1"/>
            </p:cNvSpPr>
            <p:nvPr/>
          </p:nvSpPr>
          <p:spPr bwMode="auto">
            <a:xfrm>
              <a:off x="1844" y="3230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2000">
                  <a:solidFill>
                    <a:srgbClr val="000000"/>
                  </a:solidFill>
                </a:rPr>
                <a:t>L</a:t>
              </a:r>
              <a:endParaRPr lang="pt-BR" sz="2000" baseline="-25000">
                <a:latin typeface="Times New Roman" pitchFamily="18" charset="0"/>
              </a:endParaRPr>
            </a:p>
          </p:txBody>
        </p:sp>
        <p:sp>
          <p:nvSpPr>
            <p:cNvPr id="27671" name="Text Box 16"/>
            <p:cNvSpPr txBox="1">
              <a:spLocks noChangeArrowheads="1"/>
            </p:cNvSpPr>
            <p:nvPr/>
          </p:nvSpPr>
          <p:spPr bwMode="auto">
            <a:xfrm>
              <a:off x="3546" y="3662"/>
              <a:ext cx="1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7672" name="Freeform 17"/>
            <p:cNvSpPr>
              <a:spLocks/>
            </p:cNvSpPr>
            <p:nvPr/>
          </p:nvSpPr>
          <p:spPr bwMode="auto">
            <a:xfrm>
              <a:off x="1337" y="2929"/>
              <a:ext cx="1" cy="6"/>
            </a:xfrm>
            <a:custGeom>
              <a:avLst/>
              <a:gdLst>
                <a:gd name="T0" fmla="*/ 0 w 1"/>
                <a:gd name="T1" fmla="*/ 2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2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73" name="Line 18"/>
            <p:cNvSpPr>
              <a:spLocks noChangeAspect="1" noChangeShapeType="1"/>
            </p:cNvSpPr>
            <p:nvPr/>
          </p:nvSpPr>
          <p:spPr bwMode="auto">
            <a:xfrm>
              <a:off x="2357" y="3245"/>
              <a:ext cx="595" cy="1"/>
            </a:xfrm>
            <a:prstGeom prst="line">
              <a:avLst/>
            </a:prstGeom>
            <a:noFill/>
            <a:ln w="190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74" name="Rectangle 19"/>
            <p:cNvSpPr>
              <a:spLocks noChangeAspect="1" noChangeArrowheads="1"/>
            </p:cNvSpPr>
            <p:nvPr/>
          </p:nvSpPr>
          <p:spPr bwMode="auto">
            <a:xfrm>
              <a:off x="816" y="3128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2000">
                  <a:solidFill>
                    <a:srgbClr val="000000"/>
                  </a:solidFill>
                </a:rPr>
                <a:t>C</a:t>
              </a:r>
              <a:endParaRPr lang="pt-BR" sz="2000" baseline="-25000"/>
            </a:p>
          </p:txBody>
        </p:sp>
        <p:sp>
          <p:nvSpPr>
            <p:cNvPr id="27675" name="Rectangle 20"/>
            <p:cNvSpPr>
              <a:spLocks noChangeAspect="1" noChangeArrowheads="1"/>
            </p:cNvSpPr>
            <p:nvPr/>
          </p:nvSpPr>
          <p:spPr bwMode="auto">
            <a:xfrm>
              <a:off x="1385" y="2551"/>
              <a:ext cx="222" cy="139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76" name="Rectangle 21"/>
            <p:cNvSpPr>
              <a:spLocks noChangeAspect="1" noChangeArrowheads="1"/>
            </p:cNvSpPr>
            <p:nvPr/>
          </p:nvSpPr>
          <p:spPr bwMode="auto">
            <a:xfrm>
              <a:off x="2139" y="2551"/>
              <a:ext cx="221" cy="1404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77" name="Line 22"/>
            <p:cNvSpPr>
              <a:spLocks noChangeAspect="1" noChangeShapeType="1"/>
            </p:cNvSpPr>
            <p:nvPr/>
          </p:nvSpPr>
          <p:spPr bwMode="auto">
            <a:xfrm flipH="1">
              <a:off x="1002" y="3252"/>
              <a:ext cx="39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78" name="Line 23"/>
            <p:cNvSpPr>
              <a:spLocks noChangeAspect="1" noChangeShapeType="1"/>
            </p:cNvSpPr>
            <p:nvPr/>
          </p:nvSpPr>
          <p:spPr bwMode="auto">
            <a:xfrm rot="5400000" flipH="1" flipV="1">
              <a:off x="1168" y="3078"/>
              <a:ext cx="0" cy="3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79" name="Line 24"/>
            <p:cNvSpPr>
              <a:spLocks noChangeAspect="1" noChangeShapeType="1"/>
            </p:cNvSpPr>
            <p:nvPr/>
          </p:nvSpPr>
          <p:spPr bwMode="auto">
            <a:xfrm>
              <a:off x="2360" y="3017"/>
              <a:ext cx="2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80" name="Rectangle 25"/>
            <p:cNvSpPr>
              <a:spLocks noChangeAspect="1" noChangeArrowheads="1"/>
            </p:cNvSpPr>
            <p:nvPr/>
          </p:nvSpPr>
          <p:spPr bwMode="auto">
            <a:xfrm>
              <a:off x="2646" y="2914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2000"/>
                <a:t>A</a:t>
              </a:r>
              <a:endParaRPr lang="pt-BR" sz="2000"/>
            </a:p>
          </p:txBody>
        </p:sp>
        <p:sp>
          <p:nvSpPr>
            <p:cNvPr id="27681" name="Line 26"/>
            <p:cNvSpPr>
              <a:spLocks noChangeShapeType="1"/>
            </p:cNvSpPr>
            <p:nvPr/>
          </p:nvSpPr>
          <p:spPr bwMode="auto">
            <a:xfrm>
              <a:off x="3572" y="3244"/>
              <a:ext cx="10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82" name="Rectangle 27"/>
            <p:cNvSpPr>
              <a:spLocks noChangeAspect="1" noChangeArrowheads="1"/>
            </p:cNvSpPr>
            <p:nvPr/>
          </p:nvSpPr>
          <p:spPr bwMode="auto">
            <a:xfrm>
              <a:off x="3985" y="3237"/>
              <a:ext cx="409" cy="2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83" name="Rectangle 28"/>
            <p:cNvSpPr>
              <a:spLocks noChangeAspect="1" noChangeArrowheads="1"/>
            </p:cNvSpPr>
            <p:nvPr/>
          </p:nvSpPr>
          <p:spPr bwMode="auto">
            <a:xfrm>
              <a:off x="3304" y="2959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2000">
                  <a:solidFill>
                    <a:srgbClr val="000000"/>
                  </a:solidFill>
                </a:rPr>
                <a:t>B</a:t>
              </a:r>
              <a:endParaRPr lang="pt-BR" sz="2000">
                <a:latin typeface="Times New Roman" pitchFamily="18" charset="0"/>
              </a:endParaRPr>
            </a:p>
          </p:txBody>
        </p:sp>
        <p:sp>
          <p:nvSpPr>
            <p:cNvPr id="27684" name="Rectangle 29"/>
            <p:cNvSpPr>
              <a:spLocks noChangeAspect="1" noChangeArrowheads="1"/>
            </p:cNvSpPr>
            <p:nvPr/>
          </p:nvSpPr>
          <p:spPr bwMode="auto">
            <a:xfrm>
              <a:off x="4706" y="3148"/>
              <a:ext cx="1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2000">
                  <a:solidFill>
                    <a:srgbClr val="000000"/>
                  </a:solidFill>
                </a:rPr>
                <a:t>W</a:t>
              </a:r>
              <a:endParaRPr lang="pt-BR" sz="2000">
                <a:latin typeface="Times New Roman" pitchFamily="18" charset="0"/>
              </a:endParaRPr>
            </a:p>
          </p:txBody>
        </p:sp>
        <p:sp>
          <p:nvSpPr>
            <p:cNvPr id="27685" name="Freeform 30"/>
            <p:cNvSpPr>
              <a:spLocks noChangeAspect="1" noEditPoints="1"/>
            </p:cNvSpPr>
            <p:nvPr/>
          </p:nvSpPr>
          <p:spPr bwMode="auto">
            <a:xfrm>
              <a:off x="3106" y="3177"/>
              <a:ext cx="492" cy="177"/>
            </a:xfrm>
            <a:custGeom>
              <a:avLst/>
              <a:gdLst>
                <a:gd name="T0" fmla="*/ 471 w 355"/>
                <a:gd name="T1" fmla="*/ 446 h 118"/>
                <a:gd name="T2" fmla="*/ 457 w 355"/>
                <a:gd name="T3" fmla="*/ 203 h 118"/>
                <a:gd name="T4" fmla="*/ 380 w 355"/>
                <a:gd name="T5" fmla="*/ 315 h 118"/>
                <a:gd name="T6" fmla="*/ 413 w 355"/>
                <a:gd name="T7" fmla="*/ 518 h 118"/>
                <a:gd name="T8" fmla="*/ 682 w 355"/>
                <a:gd name="T9" fmla="*/ 518 h 118"/>
                <a:gd name="T10" fmla="*/ 705 w 355"/>
                <a:gd name="T11" fmla="*/ 372 h 118"/>
                <a:gd name="T12" fmla="*/ 657 w 355"/>
                <a:gd name="T13" fmla="*/ 141 h 118"/>
                <a:gd name="T14" fmla="*/ 613 w 355"/>
                <a:gd name="T15" fmla="*/ 382 h 118"/>
                <a:gd name="T16" fmla="*/ 661 w 355"/>
                <a:gd name="T17" fmla="*/ 527 h 118"/>
                <a:gd name="T18" fmla="*/ 916 w 355"/>
                <a:gd name="T19" fmla="*/ 504 h 118"/>
                <a:gd name="T20" fmla="*/ 937 w 355"/>
                <a:gd name="T21" fmla="*/ 309 h 118"/>
                <a:gd name="T22" fmla="*/ 868 w 355"/>
                <a:gd name="T23" fmla="*/ 189 h 118"/>
                <a:gd name="T24" fmla="*/ 843 w 355"/>
                <a:gd name="T25" fmla="*/ 444 h 118"/>
                <a:gd name="T26" fmla="*/ 877 w 355"/>
                <a:gd name="T27" fmla="*/ 527 h 118"/>
                <a:gd name="T28" fmla="*/ 1310 w 355"/>
                <a:gd name="T29" fmla="*/ 255 h 118"/>
                <a:gd name="T30" fmla="*/ 1062 w 355"/>
                <a:gd name="T31" fmla="*/ 108 h 118"/>
                <a:gd name="T32" fmla="*/ 940 w 355"/>
                <a:gd name="T33" fmla="*/ 81 h 118"/>
                <a:gd name="T34" fmla="*/ 956 w 355"/>
                <a:gd name="T35" fmla="*/ 180 h 118"/>
                <a:gd name="T36" fmla="*/ 974 w 355"/>
                <a:gd name="T37" fmla="*/ 458 h 118"/>
                <a:gd name="T38" fmla="*/ 911 w 355"/>
                <a:gd name="T39" fmla="*/ 599 h 118"/>
                <a:gd name="T40" fmla="*/ 833 w 355"/>
                <a:gd name="T41" fmla="*/ 564 h 118"/>
                <a:gd name="T42" fmla="*/ 801 w 355"/>
                <a:gd name="T43" fmla="*/ 302 h 118"/>
                <a:gd name="T44" fmla="*/ 841 w 355"/>
                <a:gd name="T45" fmla="*/ 134 h 118"/>
                <a:gd name="T46" fmla="*/ 782 w 355"/>
                <a:gd name="T47" fmla="*/ 72 h 118"/>
                <a:gd name="T48" fmla="*/ 705 w 355"/>
                <a:gd name="T49" fmla="*/ 99 h 118"/>
                <a:gd name="T50" fmla="*/ 737 w 355"/>
                <a:gd name="T51" fmla="*/ 212 h 118"/>
                <a:gd name="T52" fmla="*/ 737 w 355"/>
                <a:gd name="T53" fmla="*/ 485 h 118"/>
                <a:gd name="T54" fmla="*/ 676 w 355"/>
                <a:gd name="T55" fmla="*/ 599 h 118"/>
                <a:gd name="T56" fmla="*/ 614 w 355"/>
                <a:gd name="T57" fmla="*/ 564 h 118"/>
                <a:gd name="T58" fmla="*/ 567 w 355"/>
                <a:gd name="T59" fmla="*/ 315 h 118"/>
                <a:gd name="T60" fmla="*/ 606 w 355"/>
                <a:gd name="T61" fmla="*/ 134 h 118"/>
                <a:gd name="T62" fmla="*/ 567 w 355"/>
                <a:gd name="T63" fmla="*/ 62 h 118"/>
                <a:gd name="T64" fmla="*/ 489 w 355"/>
                <a:gd name="T65" fmla="*/ 93 h 118"/>
                <a:gd name="T66" fmla="*/ 502 w 355"/>
                <a:gd name="T67" fmla="*/ 194 h 118"/>
                <a:gd name="T68" fmla="*/ 509 w 355"/>
                <a:gd name="T69" fmla="*/ 477 h 118"/>
                <a:gd name="T70" fmla="*/ 448 w 355"/>
                <a:gd name="T71" fmla="*/ 599 h 118"/>
                <a:gd name="T72" fmla="*/ 380 w 355"/>
                <a:gd name="T73" fmla="*/ 564 h 118"/>
                <a:gd name="T74" fmla="*/ 337 w 355"/>
                <a:gd name="T75" fmla="*/ 309 h 118"/>
                <a:gd name="T76" fmla="*/ 388 w 355"/>
                <a:gd name="T77" fmla="*/ 134 h 118"/>
                <a:gd name="T78" fmla="*/ 305 w 355"/>
                <a:gd name="T79" fmla="*/ 72 h 118"/>
                <a:gd name="T80" fmla="*/ 219 w 355"/>
                <a:gd name="T81" fmla="*/ 189 h 118"/>
                <a:gd name="T82" fmla="*/ 179 w 355"/>
                <a:gd name="T83" fmla="*/ 203 h 118"/>
                <a:gd name="T84" fmla="*/ 209 w 355"/>
                <a:gd name="T85" fmla="*/ 93 h 118"/>
                <a:gd name="T86" fmla="*/ 352 w 355"/>
                <a:gd name="T87" fmla="*/ 21 h 118"/>
                <a:gd name="T88" fmla="*/ 502 w 355"/>
                <a:gd name="T89" fmla="*/ 21 h 118"/>
                <a:gd name="T90" fmla="*/ 613 w 355"/>
                <a:gd name="T91" fmla="*/ 21 h 118"/>
                <a:gd name="T92" fmla="*/ 718 w 355"/>
                <a:gd name="T93" fmla="*/ 21 h 118"/>
                <a:gd name="T94" fmla="*/ 826 w 355"/>
                <a:gd name="T95" fmla="*/ 27 h 118"/>
                <a:gd name="T96" fmla="*/ 956 w 355"/>
                <a:gd name="T97" fmla="*/ 21 h 118"/>
                <a:gd name="T98" fmla="*/ 1109 w 355"/>
                <a:gd name="T99" fmla="*/ 93 h 118"/>
                <a:gd name="T100" fmla="*/ 1131 w 355"/>
                <a:gd name="T101" fmla="*/ 203 h 1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5"/>
                <a:gd name="T154" fmla="*/ 0 h 118"/>
                <a:gd name="T155" fmla="*/ 355 w 355"/>
                <a:gd name="T156" fmla="*/ 118 h 1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5" h="118">
                  <a:moveTo>
                    <a:pt x="116" y="106"/>
                  </a:moveTo>
                  <a:lnTo>
                    <a:pt x="121" y="102"/>
                  </a:lnTo>
                  <a:lnTo>
                    <a:pt x="124" y="97"/>
                  </a:lnTo>
                  <a:lnTo>
                    <a:pt x="128" y="88"/>
                  </a:lnTo>
                  <a:lnTo>
                    <a:pt x="129" y="78"/>
                  </a:lnTo>
                  <a:lnTo>
                    <a:pt x="129" y="64"/>
                  </a:lnTo>
                  <a:lnTo>
                    <a:pt x="128" y="52"/>
                  </a:lnTo>
                  <a:lnTo>
                    <a:pt x="124" y="40"/>
                  </a:lnTo>
                  <a:lnTo>
                    <a:pt x="117" y="28"/>
                  </a:lnTo>
                  <a:lnTo>
                    <a:pt x="110" y="38"/>
                  </a:lnTo>
                  <a:lnTo>
                    <a:pt x="105" y="50"/>
                  </a:lnTo>
                  <a:lnTo>
                    <a:pt x="103" y="62"/>
                  </a:lnTo>
                  <a:lnTo>
                    <a:pt x="103" y="76"/>
                  </a:lnTo>
                  <a:lnTo>
                    <a:pt x="105" y="87"/>
                  </a:lnTo>
                  <a:lnTo>
                    <a:pt x="107" y="97"/>
                  </a:lnTo>
                  <a:lnTo>
                    <a:pt x="112" y="102"/>
                  </a:lnTo>
                  <a:lnTo>
                    <a:pt x="116" y="106"/>
                  </a:lnTo>
                  <a:close/>
                  <a:moveTo>
                    <a:pt x="179" y="104"/>
                  </a:moveTo>
                  <a:lnTo>
                    <a:pt x="181" y="104"/>
                  </a:lnTo>
                  <a:lnTo>
                    <a:pt x="185" y="102"/>
                  </a:lnTo>
                  <a:lnTo>
                    <a:pt x="186" y="99"/>
                  </a:lnTo>
                  <a:lnTo>
                    <a:pt x="188" y="95"/>
                  </a:lnTo>
                  <a:lnTo>
                    <a:pt x="190" y="85"/>
                  </a:lnTo>
                  <a:lnTo>
                    <a:pt x="191" y="73"/>
                  </a:lnTo>
                  <a:lnTo>
                    <a:pt x="191" y="61"/>
                  </a:lnTo>
                  <a:lnTo>
                    <a:pt x="190" y="49"/>
                  </a:lnTo>
                  <a:lnTo>
                    <a:pt x="185" y="37"/>
                  </a:lnTo>
                  <a:lnTo>
                    <a:pt x="178" y="28"/>
                  </a:lnTo>
                  <a:lnTo>
                    <a:pt x="172" y="38"/>
                  </a:lnTo>
                  <a:lnTo>
                    <a:pt x="167" y="50"/>
                  </a:lnTo>
                  <a:lnTo>
                    <a:pt x="166" y="62"/>
                  </a:lnTo>
                  <a:lnTo>
                    <a:pt x="166" y="75"/>
                  </a:lnTo>
                  <a:lnTo>
                    <a:pt x="167" y="87"/>
                  </a:lnTo>
                  <a:lnTo>
                    <a:pt x="171" y="95"/>
                  </a:lnTo>
                  <a:lnTo>
                    <a:pt x="174" y="102"/>
                  </a:lnTo>
                  <a:lnTo>
                    <a:pt x="179" y="104"/>
                  </a:lnTo>
                  <a:close/>
                  <a:moveTo>
                    <a:pt x="240" y="106"/>
                  </a:moveTo>
                  <a:lnTo>
                    <a:pt x="243" y="104"/>
                  </a:lnTo>
                  <a:lnTo>
                    <a:pt x="245" y="102"/>
                  </a:lnTo>
                  <a:lnTo>
                    <a:pt x="248" y="99"/>
                  </a:lnTo>
                  <a:lnTo>
                    <a:pt x="250" y="95"/>
                  </a:lnTo>
                  <a:lnTo>
                    <a:pt x="252" y="85"/>
                  </a:lnTo>
                  <a:lnTo>
                    <a:pt x="254" y="73"/>
                  </a:lnTo>
                  <a:lnTo>
                    <a:pt x="254" y="61"/>
                  </a:lnTo>
                  <a:lnTo>
                    <a:pt x="250" y="47"/>
                  </a:lnTo>
                  <a:lnTo>
                    <a:pt x="247" y="37"/>
                  </a:lnTo>
                  <a:lnTo>
                    <a:pt x="240" y="28"/>
                  </a:lnTo>
                  <a:lnTo>
                    <a:pt x="235" y="37"/>
                  </a:lnTo>
                  <a:lnTo>
                    <a:pt x="231" y="49"/>
                  </a:lnTo>
                  <a:lnTo>
                    <a:pt x="229" y="61"/>
                  </a:lnTo>
                  <a:lnTo>
                    <a:pt x="228" y="75"/>
                  </a:lnTo>
                  <a:lnTo>
                    <a:pt x="229" y="87"/>
                  </a:lnTo>
                  <a:lnTo>
                    <a:pt x="231" y="95"/>
                  </a:lnTo>
                  <a:lnTo>
                    <a:pt x="233" y="101"/>
                  </a:lnTo>
                  <a:lnTo>
                    <a:pt x="235" y="102"/>
                  </a:lnTo>
                  <a:lnTo>
                    <a:pt x="238" y="104"/>
                  </a:lnTo>
                  <a:lnTo>
                    <a:pt x="240" y="106"/>
                  </a:lnTo>
                  <a:close/>
                  <a:moveTo>
                    <a:pt x="307" y="40"/>
                  </a:moveTo>
                  <a:lnTo>
                    <a:pt x="355" y="40"/>
                  </a:lnTo>
                  <a:lnTo>
                    <a:pt x="355" y="50"/>
                  </a:lnTo>
                  <a:lnTo>
                    <a:pt x="298" y="50"/>
                  </a:lnTo>
                  <a:lnTo>
                    <a:pt x="297" y="38"/>
                  </a:lnTo>
                  <a:lnTo>
                    <a:pt x="293" y="28"/>
                  </a:lnTo>
                  <a:lnTo>
                    <a:pt x="288" y="21"/>
                  </a:lnTo>
                  <a:lnTo>
                    <a:pt x="281" y="18"/>
                  </a:lnTo>
                  <a:lnTo>
                    <a:pt x="273" y="14"/>
                  </a:lnTo>
                  <a:lnTo>
                    <a:pt x="264" y="14"/>
                  </a:lnTo>
                  <a:lnTo>
                    <a:pt x="255" y="16"/>
                  </a:lnTo>
                  <a:lnTo>
                    <a:pt x="248" y="19"/>
                  </a:lnTo>
                  <a:lnTo>
                    <a:pt x="252" y="23"/>
                  </a:lnTo>
                  <a:lnTo>
                    <a:pt x="257" y="28"/>
                  </a:lnTo>
                  <a:lnTo>
                    <a:pt x="259" y="35"/>
                  </a:lnTo>
                  <a:lnTo>
                    <a:pt x="262" y="42"/>
                  </a:lnTo>
                  <a:lnTo>
                    <a:pt x="266" y="57"/>
                  </a:lnTo>
                  <a:lnTo>
                    <a:pt x="266" y="75"/>
                  </a:lnTo>
                  <a:lnTo>
                    <a:pt x="264" y="90"/>
                  </a:lnTo>
                  <a:lnTo>
                    <a:pt x="259" y="106"/>
                  </a:lnTo>
                  <a:lnTo>
                    <a:pt x="255" y="111"/>
                  </a:lnTo>
                  <a:lnTo>
                    <a:pt x="250" y="114"/>
                  </a:lnTo>
                  <a:lnTo>
                    <a:pt x="247" y="118"/>
                  </a:lnTo>
                  <a:lnTo>
                    <a:pt x="240" y="118"/>
                  </a:lnTo>
                  <a:lnTo>
                    <a:pt x="235" y="118"/>
                  </a:lnTo>
                  <a:lnTo>
                    <a:pt x="231" y="114"/>
                  </a:lnTo>
                  <a:lnTo>
                    <a:pt x="226" y="111"/>
                  </a:lnTo>
                  <a:lnTo>
                    <a:pt x="223" y="106"/>
                  </a:lnTo>
                  <a:lnTo>
                    <a:pt x="219" y="92"/>
                  </a:lnTo>
                  <a:lnTo>
                    <a:pt x="217" y="76"/>
                  </a:lnTo>
                  <a:lnTo>
                    <a:pt x="217" y="59"/>
                  </a:lnTo>
                  <a:lnTo>
                    <a:pt x="219" y="43"/>
                  </a:lnTo>
                  <a:lnTo>
                    <a:pt x="221" y="37"/>
                  </a:lnTo>
                  <a:lnTo>
                    <a:pt x="224" y="31"/>
                  </a:lnTo>
                  <a:lnTo>
                    <a:pt x="228" y="26"/>
                  </a:lnTo>
                  <a:lnTo>
                    <a:pt x="229" y="21"/>
                  </a:lnTo>
                  <a:lnTo>
                    <a:pt x="224" y="18"/>
                  </a:lnTo>
                  <a:lnTo>
                    <a:pt x="217" y="14"/>
                  </a:lnTo>
                  <a:lnTo>
                    <a:pt x="212" y="14"/>
                  </a:lnTo>
                  <a:lnTo>
                    <a:pt x="207" y="14"/>
                  </a:lnTo>
                  <a:lnTo>
                    <a:pt x="200" y="14"/>
                  </a:lnTo>
                  <a:lnTo>
                    <a:pt x="195" y="16"/>
                  </a:lnTo>
                  <a:lnTo>
                    <a:pt x="191" y="19"/>
                  </a:lnTo>
                  <a:lnTo>
                    <a:pt x="186" y="21"/>
                  </a:lnTo>
                  <a:lnTo>
                    <a:pt x="191" y="28"/>
                  </a:lnTo>
                  <a:lnTo>
                    <a:pt x="197" y="35"/>
                  </a:lnTo>
                  <a:lnTo>
                    <a:pt x="200" y="42"/>
                  </a:lnTo>
                  <a:lnTo>
                    <a:pt x="202" y="49"/>
                  </a:lnTo>
                  <a:lnTo>
                    <a:pt x="204" y="66"/>
                  </a:lnTo>
                  <a:lnTo>
                    <a:pt x="204" y="82"/>
                  </a:lnTo>
                  <a:lnTo>
                    <a:pt x="200" y="95"/>
                  </a:lnTo>
                  <a:lnTo>
                    <a:pt x="193" y="107"/>
                  </a:lnTo>
                  <a:lnTo>
                    <a:pt x="190" y="113"/>
                  </a:lnTo>
                  <a:lnTo>
                    <a:pt x="186" y="116"/>
                  </a:lnTo>
                  <a:lnTo>
                    <a:pt x="183" y="118"/>
                  </a:lnTo>
                  <a:lnTo>
                    <a:pt x="178" y="118"/>
                  </a:lnTo>
                  <a:lnTo>
                    <a:pt x="174" y="118"/>
                  </a:lnTo>
                  <a:lnTo>
                    <a:pt x="171" y="114"/>
                  </a:lnTo>
                  <a:lnTo>
                    <a:pt x="167" y="111"/>
                  </a:lnTo>
                  <a:lnTo>
                    <a:pt x="164" y="107"/>
                  </a:lnTo>
                  <a:lnTo>
                    <a:pt x="159" y="94"/>
                  </a:lnTo>
                  <a:lnTo>
                    <a:pt x="155" y="80"/>
                  </a:lnTo>
                  <a:lnTo>
                    <a:pt x="154" y="62"/>
                  </a:lnTo>
                  <a:lnTo>
                    <a:pt x="155" y="47"/>
                  </a:lnTo>
                  <a:lnTo>
                    <a:pt x="159" y="40"/>
                  </a:lnTo>
                  <a:lnTo>
                    <a:pt x="160" y="33"/>
                  </a:lnTo>
                  <a:lnTo>
                    <a:pt x="164" y="26"/>
                  </a:lnTo>
                  <a:lnTo>
                    <a:pt x="169" y="21"/>
                  </a:lnTo>
                  <a:lnTo>
                    <a:pt x="164" y="18"/>
                  </a:lnTo>
                  <a:lnTo>
                    <a:pt x="159" y="14"/>
                  </a:lnTo>
                  <a:lnTo>
                    <a:pt x="154" y="12"/>
                  </a:lnTo>
                  <a:lnTo>
                    <a:pt x="150" y="12"/>
                  </a:lnTo>
                  <a:lnTo>
                    <a:pt x="143" y="14"/>
                  </a:lnTo>
                  <a:lnTo>
                    <a:pt x="138" y="16"/>
                  </a:lnTo>
                  <a:lnTo>
                    <a:pt x="133" y="18"/>
                  </a:lnTo>
                  <a:lnTo>
                    <a:pt x="128" y="21"/>
                  </a:lnTo>
                  <a:lnTo>
                    <a:pt x="131" y="26"/>
                  </a:lnTo>
                  <a:lnTo>
                    <a:pt x="135" y="33"/>
                  </a:lnTo>
                  <a:lnTo>
                    <a:pt x="136" y="38"/>
                  </a:lnTo>
                  <a:lnTo>
                    <a:pt x="138" y="47"/>
                  </a:lnTo>
                  <a:lnTo>
                    <a:pt x="141" y="62"/>
                  </a:lnTo>
                  <a:lnTo>
                    <a:pt x="140" y="78"/>
                  </a:lnTo>
                  <a:lnTo>
                    <a:pt x="138" y="94"/>
                  </a:lnTo>
                  <a:lnTo>
                    <a:pt x="133" y="106"/>
                  </a:lnTo>
                  <a:lnTo>
                    <a:pt x="129" y="111"/>
                  </a:lnTo>
                  <a:lnTo>
                    <a:pt x="126" y="114"/>
                  </a:lnTo>
                  <a:lnTo>
                    <a:pt x="121" y="118"/>
                  </a:lnTo>
                  <a:lnTo>
                    <a:pt x="116" y="118"/>
                  </a:lnTo>
                  <a:lnTo>
                    <a:pt x="112" y="118"/>
                  </a:lnTo>
                  <a:lnTo>
                    <a:pt x="107" y="114"/>
                  </a:lnTo>
                  <a:lnTo>
                    <a:pt x="103" y="111"/>
                  </a:lnTo>
                  <a:lnTo>
                    <a:pt x="100" y="106"/>
                  </a:lnTo>
                  <a:lnTo>
                    <a:pt x="95" y="94"/>
                  </a:lnTo>
                  <a:lnTo>
                    <a:pt x="91" y="78"/>
                  </a:lnTo>
                  <a:lnTo>
                    <a:pt x="91" y="61"/>
                  </a:lnTo>
                  <a:lnTo>
                    <a:pt x="95" y="45"/>
                  </a:lnTo>
                  <a:lnTo>
                    <a:pt x="97" y="38"/>
                  </a:lnTo>
                  <a:lnTo>
                    <a:pt x="100" y="31"/>
                  </a:lnTo>
                  <a:lnTo>
                    <a:pt x="105" y="26"/>
                  </a:lnTo>
                  <a:lnTo>
                    <a:pt x="110" y="21"/>
                  </a:lnTo>
                  <a:lnTo>
                    <a:pt x="102" y="16"/>
                  </a:lnTo>
                  <a:lnTo>
                    <a:pt x="91" y="14"/>
                  </a:lnTo>
                  <a:lnTo>
                    <a:pt x="83" y="14"/>
                  </a:lnTo>
                  <a:lnTo>
                    <a:pt x="74" y="16"/>
                  </a:lnTo>
                  <a:lnTo>
                    <a:pt x="67" y="21"/>
                  </a:lnTo>
                  <a:lnTo>
                    <a:pt x="62" y="28"/>
                  </a:lnTo>
                  <a:lnTo>
                    <a:pt x="59" y="37"/>
                  </a:lnTo>
                  <a:lnTo>
                    <a:pt x="59" y="4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48" y="40"/>
                  </a:lnTo>
                  <a:lnTo>
                    <a:pt x="48" y="33"/>
                  </a:lnTo>
                  <a:lnTo>
                    <a:pt x="50" y="28"/>
                  </a:lnTo>
                  <a:lnTo>
                    <a:pt x="53" y="21"/>
                  </a:lnTo>
                  <a:lnTo>
                    <a:pt x="57" y="18"/>
                  </a:lnTo>
                  <a:lnTo>
                    <a:pt x="64" y="9"/>
                  </a:lnTo>
                  <a:lnTo>
                    <a:pt x="72" y="5"/>
                  </a:lnTo>
                  <a:lnTo>
                    <a:pt x="84" y="4"/>
                  </a:lnTo>
                  <a:lnTo>
                    <a:pt x="95" y="4"/>
                  </a:lnTo>
                  <a:lnTo>
                    <a:pt x="107" y="7"/>
                  </a:lnTo>
                  <a:lnTo>
                    <a:pt x="117" y="12"/>
                  </a:lnTo>
                  <a:lnTo>
                    <a:pt x="128" y="7"/>
                  </a:lnTo>
                  <a:lnTo>
                    <a:pt x="136" y="4"/>
                  </a:lnTo>
                  <a:lnTo>
                    <a:pt x="143" y="2"/>
                  </a:lnTo>
                  <a:lnTo>
                    <a:pt x="152" y="0"/>
                  </a:lnTo>
                  <a:lnTo>
                    <a:pt x="159" y="2"/>
                  </a:lnTo>
                  <a:lnTo>
                    <a:pt x="166" y="4"/>
                  </a:lnTo>
                  <a:lnTo>
                    <a:pt x="172" y="7"/>
                  </a:lnTo>
                  <a:lnTo>
                    <a:pt x="178" y="14"/>
                  </a:lnTo>
                  <a:lnTo>
                    <a:pt x="186" y="7"/>
                  </a:lnTo>
                  <a:lnTo>
                    <a:pt x="195" y="4"/>
                  </a:lnTo>
                  <a:lnTo>
                    <a:pt x="202" y="2"/>
                  </a:lnTo>
                  <a:lnTo>
                    <a:pt x="210" y="2"/>
                  </a:lnTo>
                  <a:lnTo>
                    <a:pt x="217" y="2"/>
                  </a:lnTo>
                  <a:lnTo>
                    <a:pt x="224" y="5"/>
                  </a:lnTo>
                  <a:lnTo>
                    <a:pt x="231" y="9"/>
                  </a:lnTo>
                  <a:lnTo>
                    <a:pt x="238" y="14"/>
                  </a:lnTo>
                  <a:lnTo>
                    <a:pt x="248" y="7"/>
                  </a:lnTo>
                  <a:lnTo>
                    <a:pt x="259" y="4"/>
                  </a:lnTo>
                  <a:lnTo>
                    <a:pt x="271" y="4"/>
                  </a:lnTo>
                  <a:lnTo>
                    <a:pt x="281" y="5"/>
                  </a:lnTo>
                  <a:lnTo>
                    <a:pt x="292" y="11"/>
                  </a:lnTo>
                  <a:lnTo>
                    <a:pt x="300" y="18"/>
                  </a:lnTo>
                  <a:lnTo>
                    <a:pt x="304" y="23"/>
                  </a:lnTo>
                  <a:lnTo>
                    <a:pt x="305" y="28"/>
                  </a:lnTo>
                  <a:lnTo>
                    <a:pt x="307" y="33"/>
                  </a:lnTo>
                  <a:lnTo>
                    <a:pt x="307" y="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86" name="Rectangle 31"/>
            <p:cNvSpPr>
              <a:spLocks noChangeAspect="1" noChangeArrowheads="1"/>
            </p:cNvSpPr>
            <p:nvPr/>
          </p:nvSpPr>
          <p:spPr bwMode="auto">
            <a:xfrm>
              <a:off x="3985" y="3110"/>
              <a:ext cx="409" cy="2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87" name="Rectangle 32"/>
            <p:cNvSpPr>
              <a:spLocks noChangeAspect="1" noChangeArrowheads="1"/>
            </p:cNvSpPr>
            <p:nvPr/>
          </p:nvSpPr>
          <p:spPr bwMode="auto">
            <a:xfrm>
              <a:off x="4126" y="3157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2000">
                  <a:solidFill>
                    <a:srgbClr val="000000"/>
                  </a:solidFill>
                </a:rPr>
                <a:t>D</a:t>
              </a:r>
              <a:endParaRPr lang="pt-BR" sz="2000"/>
            </a:p>
          </p:txBody>
        </p:sp>
        <p:sp>
          <p:nvSpPr>
            <p:cNvPr id="27688" name="Line 33"/>
            <p:cNvSpPr>
              <a:spLocks noChangeShapeType="1"/>
            </p:cNvSpPr>
            <p:nvPr/>
          </p:nvSpPr>
          <p:spPr bwMode="auto">
            <a:xfrm>
              <a:off x="2918" y="3244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89" name="Freeform 34"/>
            <p:cNvSpPr>
              <a:spLocks/>
            </p:cNvSpPr>
            <p:nvPr/>
          </p:nvSpPr>
          <p:spPr bwMode="auto">
            <a:xfrm>
              <a:off x="1843" y="2725"/>
              <a:ext cx="1" cy="6"/>
            </a:xfrm>
            <a:custGeom>
              <a:avLst/>
              <a:gdLst>
                <a:gd name="T0" fmla="*/ 0 w 1"/>
                <a:gd name="T1" fmla="*/ 2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2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90" name="Line 35"/>
            <p:cNvSpPr>
              <a:spLocks noChangeAspect="1" noChangeShapeType="1"/>
            </p:cNvSpPr>
            <p:nvPr/>
          </p:nvSpPr>
          <p:spPr bwMode="auto">
            <a:xfrm rot="16200000" flipV="1">
              <a:off x="1203" y="2801"/>
              <a:ext cx="0" cy="4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91" name="Line 36"/>
            <p:cNvSpPr>
              <a:spLocks noChangeAspect="1" noChangeShapeType="1"/>
            </p:cNvSpPr>
            <p:nvPr/>
          </p:nvSpPr>
          <p:spPr bwMode="auto">
            <a:xfrm>
              <a:off x="1387" y="3020"/>
              <a:ext cx="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92" name="Line 37"/>
            <p:cNvSpPr>
              <a:spLocks noChangeAspect="1" noChangeShapeType="1"/>
            </p:cNvSpPr>
            <p:nvPr/>
          </p:nvSpPr>
          <p:spPr bwMode="auto">
            <a:xfrm>
              <a:off x="2141" y="3017"/>
              <a:ext cx="2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93" name="Text Box 38"/>
            <p:cNvSpPr txBox="1">
              <a:spLocks noChangeArrowheads="1"/>
            </p:cNvSpPr>
            <p:nvPr/>
          </p:nvSpPr>
          <p:spPr bwMode="auto">
            <a:xfrm>
              <a:off x="3286" y="2482"/>
              <a:ext cx="9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sz="2400">
                  <a:solidFill>
                    <a:srgbClr val="CC3300"/>
                  </a:solidFill>
                  <a:latin typeface="Comic Sans MS" pitchFamily="66" charset="0"/>
                </a:rPr>
                <a:t>Inserção</a:t>
              </a:r>
              <a:endParaRPr lang="pt-BR" sz="2400">
                <a:solidFill>
                  <a:srgbClr val="CC3300"/>
                </a:solidFill>
                <a:latin typeface="Comic Sans MS" pitchFamily="66" charset="0"/>
              </a:endParaRPr>
            </a:p>
          </p:txBody>
        </p:sp>
        <p:sp>
          <p:nvSpPr>
            <p:cNvPr id="27694" name="Line 39"/>
            <p:cNvSpPr>
              <a:spLocks noChangeAspect="1" noChangeShapeType="1"/>
            </p:cNvSpPr>
            <p:nvPr/>
          </p:nvSpPr>
          <p:spPr bwMode="auto">
            <a:xfrm>
              <a:off x="2147" y="3248"/>
              <a:ext cx="2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95" name="Line 40"/>
            <p:cNvSpPr>
              <a:spLocks noChangeAspect="1" noChangeShapeType="1"/>
            </p:cNvSpPr>
            <p:nvPr/>
          </p:nvSpPr>
          <p:spPr bwMode="auto">
            <a:xfrm>
              <a:off x="1626" y="3454"/>
              <a:ext cx="4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96" name="Line 41"/>
            <p:cNvSpPr>
              <a:spLocks noChangeAspect="1" noChangeShapeType="1"/>
            </p:cNvSpPr>
            <p:nvPr/>
          </p:nvSpPr>
          <p:spPr bwMode="auto">
            <a:xfrm>
              <a:off x="1969" y="3244"/>
              <a:ext cx="2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697" name="Line 42"/>
            <p:cNvSpPr>
              <a:spLocks noChangeAspect="1" noChangeShapeType="1"/>
            </p:cNvSpPr>
            <p:nvPr/>
          </p:nvSpPr>
          <p:spPr bwMode="auto">
            <a:xfrm>
              <a:off x="1384" y="3250"/>
              <a:ext cx="3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7654" name="Group 62"/>
          <p:cNvGrpSpPr>
            <a:grpSpLocks/>
          </p:cNvGrpSpPr>
          <p:nvPr/>
        </p:nvGrpSpPr>
        <p:grpSpPr bwMode="auto">
          <a:xfrm>
            <a:off x="323850" y="692150"/>
            <a:ext cx="1349375" cy="1225550"/>
            <a:chOff x="1840" y="3019"/>
            <a:chExt cx="1522" cy="1019"/>
          </a:xfrm>
        </p:grpSpPr>
        <p:grpSp>
          <p:nvGrpSpPr>
            <p:cNvPr id="27655" name="Group 63"/>
            <p:cNvGrpSpPr>
              <a:grpSpLocks/>
            </p:cNvGrpSpPr>
            <p:nvPr/>
          </p:nvGrpSpPr>
          <p:grpSpPr bwMode="auto">
            <a:xfrm>
              <a:off x="2137" y="3344"/>
              <a:ext cx="907" cy="690"/>
              <a:chOff x="4109" y="2404"/>
              <a:chExt cx="680" cy="548"/>
            </a:xfrm>
          </p:grpSpPr>
          <p:sp>
            <p:nvSpPr>
              <p:cNvPr id="27662" name="Line 64"/>
              <p:cNvSpPr>
                <a:spLocks noChangeShapeType="1"/>
              </p:cNvSpPr>
              <p:nvPr/>
            </p:nvSpPr>
            <p:spPr bwMode="auto">
              <a:xfrm rot="-5400000">
                <a:off x="4373" y="2476"/>
                <a:ext cx="144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663" name="Line 65"/>
              <p:cNvSpPr>
                <a:spLocks noChangeShapeType="1"/>
              </p:cNvSpPr>
              <p:nvPr/>
            </p:nvSpPr>
            <p:spPr bwMode="auto">
              <a:xfrm>
                <a:off x="4109" y="2772"/>
                <a:ext cx="144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664" name="Oval 66"/>
              <p:cNvSpPr>
                <a:spLocks noChangeArrowheads="1"/>
              </p:cNvSpPr>
              <p:nvPr/>
            </p:nvSpPr>
            <p:spPr bwMode="auto">
              <a:xfrm>
                <a:off x="4224" y="2520"/>
                <a:ext cx="432" cy="432"/>
              </a:xfrm>
              <a:prstGeom prst="ellipse">
                <a:avLst/>
              </a:prstGeom>
              <a:solidFill>
                <a:srgbClr val="FFFFCC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FFFFCC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pt-BR"/>
              </a:p>
            </p:txBody>
          </p:sp>
          <p:sp>
            <p:nvSpPr>
              <p:cNvPr id="27665" name="Line 67"/>
              <p:cNvSpPr>
                <a:spLocks noChangeShapeType="1"/>
              </p:cNvSpPr>
              <p:nvPr/>
            </p:nvSpPr>
            <p:spPr bwMode="auto">
              <a:xfrm>
                <a:off x="4224" y="2768"/>
                <a:ext cx="41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666" name="Line 68"/>
              <p:cNvSpPr>
                <a:spLocks noChangeShapeType="1"/>
              </p:cNvSpPr>
              <p:nvPr/>
            </p:nvSpPr>
            <p:spPr bwMode="auto">
              <a:xfrm>
                <a:off x="4448" y="2520"/>
                <a:ext cx="0" cy="25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667" name="Line 69"/>
              <p:cNvSpPr>
                <a:spLocks noChangeShapeType="1"/>
              </p:cNvSpPr>
              <p:nvPr/>
            </p:nvSpPr>
            <p:spPr bwMode="auto">
              <a:xfrm>
                <a:off x="4645" y="2764"/>
                <a:ext cx="144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7656" name="Text Box 70"/>
            <p:cNvSpPr txBox="1">
              <a:spLocks noChangeArrowheads="1"/>
            </p:cNvSpPr>
            <p:nvPr/>
          </p:nvSpPr>
          <p:spPr bwMode="auto">
            <a:xfrm>
              <a:off x="1872" y="3681"/>
              <a:ext cx="25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2000">
                  <a:latin typeface="Times New Roman" pitchFamily="18" charset="0"/>
                  <a:sym typeface="Wingdings" pitchFamily="2" charset="2"/>
                </a:rPr>
                <a:t></a:t>
              </a:r>
              <a:endParaRPr lang="pt-BR" sz="2000">
                <a:latin typeface="Times New Roman" pitchFamily="18" charset="0"/>
              </a:endParaRPr>
            </a:p>
          </p:txBody>
        </p:sp>
        <p:sp>
          <p:nvSpPr>
            <p:cNvPr id="27657" name="Text Box 71"/>
            <p:cNvSpPr txBox="1">
              <a:spLocks noChangeArrowheads="1"/>
            </p:cNvSpPr>
            <p:nvPr/>
          </p:nvSpPr>
          <p:spPr bwMode="auto">
            <a:xfrm>
              <a:off x="3013" y="3670"/>
              <a:ext cx="25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2000">
                  <a:latin typeface="Times New Roman" pitchFamily="18" charset="0"/>
                  <a:sym typeface="Wingdings" pitchFamily="2" charset="2"/>
                </a:rPr>
                <a:t></a:t>
              </a:r>
              <a:endParaRPr lang="pt-BR" sz="2000">
                <a:latin typeface="Times New Roman" pitchFamily="18" charset="0"/>
              </a:endParaRPr>
            </a:p>
          </p:txBody>
        </p:sp>
        <p:sp>
          <p:nvSpPr>
            <p:cNvPr id="27658" name="Text Box 72"/>
            <p:cNvSpPr txBox="1">
              <a:spLocks noChangeArrowheads="1"/>
            </p:cNvSpPr>
            <p:nvPr/>
          </p:nvSpPr>
          <p:spPr bwMode="auto">
            <a:xfrm>
              <a:off x="2470" y="3044"/>
              <a:ext cx="2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2000">
                  <a:latin typeface="Times New Roman" pitchFamily="18" charset="0"/>
                  <a:sym typeface="Wingdings" pitchFamily="2" charset="2"/>
                </a:rPr>
                <a:t></a:t>
              </a:r>
              <a:endParaRPr lang="pt-BR" sz="2000">
                <a:latin typeface="Times New Roman" pitchFamily="18" charset="0"/>
              </a:endParaRPr>
            </a:p>
          </p:txBody>
        </p:sp>
        <p:sp>
          <p:nvSpPr>
            <p:cNvPr id="27659" name="Text Box 73"/>
            <p:cNvSpPr txBox="1">
              <a:spLocks noChangeArrowheads="1"/>
            </p:cNvSpPr>
            <p:nvPr/>
          </p:nvSpPr>
          <p:spPr bwMode="auto">
            <a:xfrm>
              <a:off x="3099" y="3788"/>
              <a:ext cx="2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2000"/>
                <a:t>q</a:t>
              </a:r>
              <a:r>
                <a:rPr lang="pt-BR" sz="2000" baseline="-25000"/>
                <a:t>1</a:t>
              </a:r>
              <a:endParaRPr lang="pt-BR" sz="2000"/>
            </a:p>
          </p:txBody>
        </p:sp>
        <p:sp>
          <p:nvSpPr>
            <p:cNvPr id="27660" name="Text Box 74"/>
            <p:cNvSpPr txBox="1">
              <a:spLocks noChangeArrowheads="1"/>
            </p:cNvSpPr>
            <p:nvPr/>
          </p:nvSpPr>
          <p:spPr bwMode="auto">
            <a:xfrm>
              <a:off x="1840" y="3787"/>
              <a:ext cx="2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2000"/>
                <a:t>q</a:t>
              </a:r>
              <a:r>
                <a:rPr lang="pt-BR" sz="2000" baseline="-25000"/>
                <a:t>2</a:t>
              </a:r>
              <a:endParaRPr lang="pt-BR" sz="2000"/>
            </a:p>
          </p:txBody>
        </p:sp>
        <p:sp>
          <p:nvSpPr>
            <p:cNvPr id="27661" name="Text Box 75"/>
            <p:cNvSpPr txBox="1">
              <a:spLocks noChangeArrowheads="1"/>
            </p:cNvSpPr>
            <p:nvPr/>
          </p:nvSpPr>
          <p:spPr bwMode="auto">
            <a:xfrm>
              <a:off x="2726" y="3019"/>
              <a:ext cx="5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2000"/>
                <a:t>q</a:t>
              </a:r>
              <a:r>
                <a:rPr lang="pt-BR" sz="2000" baseline="-25000"/>
                <a:t>1</a:t>
              </a:r>
              <a:r>
                <a:rPr lang="pt-BR" sz="2000"/>
                <a:t>+ q</a:t>
              </a:r>
              <a:r>
                <a:rPr lang="pt-BR" sz="2000" baseline="-25000"/>
                <a:t>2</a:t>
              </a:r>
              <a:endParaRPr lang="pt-BR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90538"/>
            <a:ext cx="3059113" cy="635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4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Zonas </a:t>
            </a:r>
            <a:br>
              <a:rPr lang="pt-PT" sz="4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pt-PT" sz="4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coalescentes</a:t>
            </a:r>
            <a:br>
              <a:rPr lang="pt-PT" sz="4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675" name="Freeform 5"/>
          <p:cNvSpPr>
            <a:spLocks/>
          </p:cNvSpPr>
          <p:nvPr/>
        </p:nvSpPr>
        <p:spPr bwMode="auto">
          <a:xfrm>
            <a:off x="2122488" y="4435475"/>
            <a:ext cx="1587" cy="9525"/>
          </a:xfrm>
          <a:custGeom>
            <a:avLst/>
            <a:gdLst>
              <a:gd name="T0" fmla="*/ 0 w 1587"/>
              <a:gd name="T1" fmla="*/ 2147483647 h 6"/>
              <a:gd name="T2" fmla="*/ 0 w 1587"/>
              <a:gd name="T3" fmla="*/ 0 h 6"/>
              <a:gd name="T4" fmla="*/ 0 w 1587"/>
              <a:gd name="T5" fmla="*/ 0 h 6"/>
              <a:gd name="T6" fmla="*/ 0 w 1587"/>
              <a:gd name="T7" fmla="*/ 2147483647 h 6"/>
              <a:gd name="T8" fmla="*/ 0 w 1587"/>
              <a:gd name="T9" fmla="*/ 2147483647 h 6"/>
              <a:gd name="T10" fmla="*/ 0 w 1587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7"/>
              <a:gd name="T19" fmla="*/ 0 h 6"/>
              <a:gd name="T20" fmla="*/ 1587 w 1587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7" h="6">
                <a:moveTo>
                  <a:pt x="0" y="2"/>
                </a:moveTo>
                <a:lnTo>
                  <a:pt x="0" y="0"/>
                </a:lnTo>
                <a:lnTo>
                  <a:pt x="0" y="6"/>
                </a:lnTo>
                <a:lnTo>
                  <a:pt x="0" y="2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8676" name="Group 6"/>
          <p:cNvGrpSpPr>
            <a:grpSpLocks/>
          </p:cNvGrpSpPr>
          <p:nvPr/>
        </p:nvGrpSpPr>
        <p:grpSpPr bwMode="auto">
          <a:xfrm>
            <a:off x="1897063" y="1484313"/>
            <a:ext cx="6275387" cy="2693987"/>
            <a:chOff x="813" y="2179"/>
            <a:chExt cx="4361" cy="1969"/>
          </a:xfrm>
        </p:grpSpPr>
        <p:sp>
          <p:nvSpPr>
            <p:cNvPr id="28763" name="Rectangle 7"/>
            <p:cNvSpPr>
              <a:spLocks noChangeAspect="1" noChangeArrowheads="1"/>
            </p:cNvSpPr>
            <p:nvPr/>
          </p:nvSpPr>
          <p:spPr bwMode="auto">
            <a:xfrm>
              <a:off x="816" y="2993"/>
              <a:ext cx="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2000">
                  <a:solidFill>
                    <a:srgbClr val="000000"/>
                  </a:solidFill>
                </a:rPr>
                <a:t>C</a:t>
              </a:r>
              <a:r>
                <a:rPr lang="pt-PT" sz="2000" baseline="-25000">
                  <a:solidFill>
                    <a:srgbClr val="000000"/>
                  </a:solidFill>
                </a:rPr>
                <a:t>1</a:t>
              </a:r>
              <a:endParaRPr lang="pt-BR" sz="2000" baseline="-25000"/>
            </a:p>
          </p:txBody>
        </p:sp>
        <p:sp>
          <p:nvSpPr>
            <p:cNvPr id="28764" name="Rectangle 8"/>
            <p:cNvSpPr>
              <a:spLocks noChangeAspect="1" noChangeArrowheads="1"/>
            </p:cNvSpPr>
            <p:nvPr/>
          </p:nvSpPr>
          <p:spPr bwMode="auto">
            <a:xfrm>
              <a:off x="1846" y="2179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240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8765" name="Rectangle 9"/>
            <p:cNvSpPr>
              <a:spLocks noChangeAspect="1" noChangeArrowheads="1"/>
            </p:cNvSpPr>
            <p:nvPr/>
          </p:nvSpPr>
          <p:spPr bwMode="auto">
            <a:xfrm>
              <a:off x="1385" y="2416"/>
              <a:ext cx="222" cy="1732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66" name="Rectangle 10"/>
            <p:cNvSpPr>
              <a:spLocks noChangeAspect="1" noChangeArrowheads="1"/>
            </p:cNvSpPr>
            <p:nvPr/>
          </p:nvSpPr>
          <p:spPr bwMode="auto">
            <a:xfrm>
              <a:off x="2139" y="2416"/>
              <a:ext cx="221" cy="1732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8767" name="Group 11"/>
            <p:cNvGrpSpPr>
              <a:grpSpLocks/>
            </p:cNvGrpSpPr>
            <p:nvPr/>
          </p:nvGrpSpPr>
          <p:grpSpPr bwMode="auto">
            <a:xfrm>
              <a:off x="1002" y="3098"/>
              <a:ext cx="394" cy="3"/>
              <a:chOff x="1086" y="1787"/>
              <a:chExt cx="426" cy="3"/>
            </a:xfrm>
          </p:grpSpPr>
          <p:sp>
            <p:nvSpPr>
              <p:cNvPr id="28825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1086" y="1790"/>
                <a:ext cx="4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826" name="Line 13"/>
              <p:cNvSpPr>
                <a:spLocks noChangeAspect="1" noChangeShapeType="1"/>
              </p:cNvSpPr>
              <p:nvPr/>
            </p:nvSpPr>
            <p:spPr bwMode="auto">
              <a:xfrm rot="5400000" flipH="1" flipV="1">
                <a:off x="1281" y="1676"/>
                <a:ext cx="0" cy="2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8768" name="Line 14"/>
            <p:cNvSpPr>
              <a:spLocks noChangeAspect="1" noChangeShapeType="1"/>
            </p:cNvSpPr>
            <p:nvPr/>
          </p:nvSpPr>
          <p:spPr bwMode="auto">
            <a:xfrm>
              <a:off x="2360" y="2878"/>
              <a:ext cx="2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69" name="Rectangle 15"/>
            <p:cNvSpPr>
              <a:spLocks noChangeAspect="1" noChangeArrowheads="1"/>
            </p:cNvSpPr>
            <p:nvPr/>
          </p:nvSpPr>
          <p:spPr bwMode="auto">
            <a:xfrm>
              <a:off x="2646" y="2779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2000"/>
                <a:t>A</a:t>
              </a:r>
              <a:endParaRPr lang="pt-BR" sz="2000"/>
            </a:p>
          </p:txBody>
        </p:sp>
        <p:sp>
          <p:nvSpPr>
            <p:cNvPr id="28770" name="Line 16"/>
            <p:cNvSpPr>
              <a:spLocks noChangeAspect="1" noChangeShapeType="1"/>
            </p:cNvSpPr>
            <p:nvPr/>
          </p:nvSpPr>
          <p:spPr bwMode="auto">
            <a:xfrm>
              <a:off x="2360" y="3586"/>
              <a:ext cx="2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28771" name="Group 17"/>
            <p:cNvGrpSpPr>
              <a:grpSpLocks/>
            </p:cNvGrpSpPr>
            <p:nvPr/>
          </p:nvGrpSpPr>
          <p:grpSpPr bwMode="auto">
            <a:xfrm>
              <a:off x="1002" y="3800"/>
              <a:ext cx="394" cy="3"/>
              <a:chOff x="1086" y="1787"/>
              <a:chExt cx="426" cy="3"/>
            </a:xfrm>
          </p:grpSpPr>
          <p:sp>
            <p:nvSpPr>
              <p:cNvPr id="28823" name="Line 18"/>
              <p:cNvSpPr>
                <a:spLocks noChangeAspect="1" noChangeShapeType="1"/>
              </p:cNvSpPr>
              <p:nvPr/>
            </p:nvSpPr>
            <p:spPr bwMode="auto">
              <a:xfrm flipH="1">
                <a:off x="1086" y="1790"/>
                <a:ext cx="4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824" name="Line 19"/>
              <p:cNvSpPr>
                <a:spLocks noChangeAspect="1" noChangeShapeType="1"/>
              </p:cNvSpPr>
              <p:nvPr/>
            </p:nvSpPr>
            <p:spPr bwMode="auto">
              <a:xfrm rot="5400000" flipH="1" flipV="1">
                <a:off x="1281" y="1676"/>
                <a:ext cx="0" cy="2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8772" name="Group 20"/>
            <p:cNvGrpSpPr>
              <a:grpSpLocks/>
            </p:cNvGrpSpPr>
            <p:nvPr/>
          </p:nvGrpSpPr>
          <p:grpSpPr bwMode="auto">
            <a:xfrm>
              <a:off x="2349" y="3099"/>
              <a:ext cx="2825" cy="851"/>
              <a:chOff x="2349" y="3099"/>
              <a:chExt cx="2825" cy="851"/>
            </a:xfrm>
          </p:grpSpPr>
          <p:sp>
            <p:nvSpPr>
              <p:cNvPr id="28806" name="Line 21"/>
              <p:cNvSpPr>
                <a:spLocks noChangeAspect="1" noChangeShapeType="1"/>
              </p:cNvSpPr>
              <p:nvPr/>
            </p:nvSpPr>
            <p:spPr bwMode="auto">
              <a:xfrm>
                <a:off x="2357" y="3102"/>
                <a:ext cx="595" cy="1"/>
              </a:xfrm>
              <a:prstGeom prst="line">
                <a:avLst/>
              </a:prstGeom>
              <a:noFill/>
              <a:ln w="1905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807" name="Line 22"/>
              <p:cNvSpPr>
                <a:spLocks noChangeAspect="1" noChangeShapeType="1"/>
              </p:cNvSpPr>
              <p:nvPr/>
            </p:nvSpPr>
            <p:spPr bwMode="auto">
              <a:xfrm>
                <a:off x="2349" y="3809"/>
                <a:ext cx="6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808" name="Line 23"/>
              <p:cNvSpPr>
                <a:spLocks noChangeShapeType="1"/>
              </p:cNvSpPr>
              <p:nvPr/>
            </p:nvSpPr>
            <p:spPr bwMode="auto">
              <a:xfrm>
                <a:off x="2946" y="3099"/>
                <a:ext cx="327" cy="3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809" name="Line 24"/>
              <p:cNvSpPr>
                <a:spLocks noChangeShapeType="1"/>
              </p:cNvSpPr>
              <p:nvPr/>
            </p:nvSpPr>
            <p:spPr bwMode="auto">
              <a:xfrm flipV="1">
                <a:off x="2946" y="3447"/>
                <a:ext cx="327" cy="3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8810" name="Group 25"/>
              <p:cNvGrpSpPr>
                <a:grpSpLocks/>
              </p:cNvGrpSpPr>
              <p:nvPr/>
            </p:nvGrpSpPr>
            <p:grpSpPr bwMode="auto">
              <a:xfrm>
                <a:off x="3190" y="3168"/>
                <a:ext cx="1984" cy="782"/>
                <a:chOff x="3190" y="3168"/>
                <a:chExt cx="1984" cy="782"/>
              </a:xfrm>
            </p:grpSpPr>
            <p:sp>
              <p:nvSpPr>
                <p:cNvPr id="28811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546" y="3662"/>
                  <a:ext cx="1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28812" name="Line 27"/>
                <p:cNvSpPr>
                  <a:spLocks noChangeShapeType="1"/>
                </p:cNvSpPr>
                <p:nvPr/>
              </p:nvSpPr>
              <p:spPr bwMode="auto">
                <a:xfrm>
                  <a:off x="3916" y="3453"/>
                  <a:ext cx="106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28813" name="Group 28"/>
                <p:cNvGrpSpPr>
                  <a:grpSpLocks/>
                </p:cNvGrpSpPr>
                <p:nvPr/>
              </p:nvGrpSpPr>
              <p:grpSpPr bwMode="auto">
                <a:xfrm>
                  <a:off x="3190" y="3219"/>
                  <a:ext cx="188" cy="249"/>
                  <a:chOff x="3426" y="1560"/>
                  <a:chExt cx="203" cy="249"/>
                </a:xfrm>
              </p:grpSpPr>
              <p:sp>
                <p:nvSpPr>
                  <p:cNvPr id="28821" name="Oval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0" y="1769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8822" name="Text Box 3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426" y="1560"/>
                    <a:ext cx="203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pt-PT"/>
                      <a:t>x</a:t>
                    </a:r>
                    <a:endParaRPr lang="pt-BR"/>
                  </a:p>
                </p:txBody>
              </p:sp>
            </p:grpSp>
            <p:sp>
              <p:nvSpPr>
                <p:cNvPr id="28814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4329" y="3446"/>
                  <a:ext cx="409" cy="28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815" name="Rectangle 32"/>
                <p:cNvSpPr>
                  <a:spLocks noChangeAspect="1" noChangeArrowheads="1"/>
                </p:cNvSpPr>
                <p:nvPr/>
              </p:nvSpPr>
              <p:spPr bwMode="auto">
                <a:xfrm>
                  <a:off x="3648" y="3168"/>
                  <a:ext cx="10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pt-BR" sz="2000">
                      <a:solidFill>
                        <a:srgbClr val="000000"/>
                      </a:solidFill>
                    </a:rPr>
                    <a:t>B</a:t>
                  </a:r>
                  <a:endParaRPr lang="pt-BR" sz="2000">
                    <a:latin typeface="Times New Roman" pitchFamily="18" charset="0"/>
                  </a:endParaRPr>
                </a:p>
              </p:txBody>
            </p:sp>
            <p:sp>
              <p:nvSpPr>
                <p:cNvPr id="28816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5023" y="3348"/>
                  <a:ext cx="15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pt-BR" sz="2000">
                      <a:solidFill>
                        <a:srgbClr val="000000"/>
                      </a:solidFill>
                    </a:rPr>
                    <a:t>W</a:t>
                  </a:r>
                  <a:endParaRPr lang="pt-BR" sz="2000">
                    <a:latin typeface="Times New Roman" pitchFamily="18" charset="0"/>
                  </a:endParaRPr>
                </a:p>
              </p:txBody>
            </p:sp>
            <p:sp>
              <p:nvSpPr>
                <p:cNvPr id="28817" name="Freeform 34"/>
                <p:cNvSpPr>
                  <a:spLocks noChangeAspect="1" noEditPoints="1"/>
                </p:cNvSpPr>
                <p:nvPr/>
              </p:nvSpPr>
              <p:spPr bwMode="auto">
                <a:xfrm>
                  <a:off x="3450" y="3386"/>
                  <a:ext cx="492" cy="177"/>
                </a:xfrm>
                <a:custGeom>
                  <a:avLst/>
                  <a:gdLst>
                    <a:gd name="T0" fmla="*/ 471 w 355"/>
                    <a:gd name="T1" fmla="*/ 446 h 118"/>
                    <a:gd name="T2" fmla="*/ 457 w 355"/>
                    <a:gd name="T3" fmla="*/ 203 h 118"/>
                    <a:gd name="T4" fmla="*/ 380 w 355"/>
                    <a:gd name="T5" fmla="*/ 315 h 118"/>
                    <a:gd name="T6" fmla="*/ 413 w 355"/>
                    <a:gd name="T7" fmla="*/ 518 h 118"/>
                    <a:gd name="T8" fmla="*/ 682 w 355"/>
                    <a:gd name="T9" fmla="*/ 518 h 118"/>
                    <a:gd name="T10" fmla="*/ 705 w 355"/>
                    <a:gd name="T11" fmla="*/ 372 h 118"/>
                    <a:gd name="T12" fmla="*/ 657 w 355"/>
                    <a:gd name="T13" fmla="*/ 141 h 118"/>
                    <a:gd name="T14" fmla="*/ 613 w 355"/>
                    <a:gd name="T15" fmla="*/ 382 h 118"/>
                    <a:gd name="T16" fmla="*/ 661 w 355"/>
                    <a:gd name="T17" fmla="*/ 527 h 118"/>
                    <a:gd name="T18" fmla="*/ 916 w 355"/>
                    <a:gd name="T19" fmla="*/ 504 h 118"/>
                    <a:gd name="T20" fmla="*/ 937 w 355"/>
                    <a:gd name="T21" fmla="*/ 309 h 118"/>
                    <a:gd name="T22" fmla="*/ 868 w 355"/>
                    <a:gd name="T23" fmla="*/ 189 h 118"/>
                    <a:gd name="T24" fmla="*/ 843 w 355"/>
                    <a:gd name="T25" fmla="*/ 444 h 118"/>
                    <a:gd name="T26" fmla="*/ 877 w 355"/>
                    <a:gd name="T27" fmla="*/ 527 h 118"/>
                    <a:gd name="T28" fmla="*/ 1310 w 355"/>
                    <a:gd name="T29" fmla="*/ 255 h 118"/>
                    <a:gd name="T30" fmla="*/ 1062 w 355"/>
                    <a:gd name="T31" fmla="*/ 108 h 118"/>
                    <a:gd name="T32" fmla="*/ 940 w 355"/>
                    <a:gd name="T33" fmla="*/ 81 h 118"/>
                    <a:gd name="T34" fmla="*/ 956 w 355"/>
                    <a:gd name="T35" fmla="*/ 180 h 118"/>
                    <a:gd name="T36" fmla="*/ 974 w 355"/>
                    <a:gd name="T37" fmla="*/ 458 h 118"/>
                    <a:gd name="T38" fmla="*/ 911 w 355"/>
                    <a:gd name="T39" fmla="*/ 599 h 118"/>
                    <a:gd name="T40" fmla="*/ 833 w 355"/>
                    <a:gd name="T41" fmla="*/ 564 h 118"/>
                    <a:gd name="T42" fmla="*/ 801 w 355"/>
                    <a:gd name="T43" fmla="*/ 302 h 118"/>
                    <a:gd name="T44" fmla="*/ 841 w 355"/>
                    <a:gd name="T45" fmla="*/ 134 h 118"/>
                    <a:gd name="T46" fmla="*/ 782 w 355"/>
                    <a:gd name="T47" fmla="*/ 72 h 118"/>
                    <a:gd name="T48" fmla="*/ 705 w 355"/>
                    <a:gd name="T49" fmla="*/ 99 h 118"/>
                    <a:gd name="T50" fmla="*/ 737 w 355"/>
                    <a:gd name="T51" fmla="*/ 212 h 118"/>
                    <a:gd name="T52" fmla="*/ 737 w 355"/>
                    <a:gd name="T53" fmla="*/ 485 h 118"/>
                    <a:gd name="T54" fmla="*/ 676 w 355"/>
                    <a:gd name="T55" fmla="*/ 599 h 118"/>
                    <a:gd name="T56" fmla="*/ 614 w 355"/>
                    <a:gd name="T57" fmla="*/ 564 h 118"/>
                    <a:gd name="T58" fmla="*/ 567 w 355"/>
                    <a:gd name="T59" fmla="*/ 315 h 118"/>
                    <a:gd name="T60" fmla="*/ 606 w 355"/>
                    <a:gd name="T61" fmla="*/ 134 h 118"/>
                    <a:gd name="T62" fmla="*/ 567 w 355"/>
                    <a:gd name="T63" fmla="*/ 62 h 118"/>
                    <a:gd name="T64" fmla="*/ 489 w 355"/>
                    <a:gd name="T65" fmla="*/ 93 h 118"/>
                    <a:gd name="T66" fmla="*/ 502 w 355"/>
                    <a:gd name="T67" fmla="*/ 194 h 118"/>
                    <a:gd name="T68" fmla="*/ 509 w 355"/>
                    <a:gd name="T69" fmla="*/ 477 h 118"/>
                    <a:gd name="T70" fmla="*/ 448 w 355"/>
                    <a:gd name="T71" fmla="*/ 599 h 118"/>
                    <a:gd name="T72" fmla="*/ 380 w 355"/>
                    <a:gd name="T73" fmla="*/ 564 h 118"/>
                    <a:gd name="T74" fmla="*/ 337 w 355"/>
                    <a:gd name="T75" fmla="*/ 309 h 118"/>
                    <a:gd name="T76" fmla="*/ 388 w 355"/>
                    <a:gd name="T77" fmla="*/ 134 h 118"/>
                    <a:gd name="T78" fmla="*/ 305 w 355"/>
                    <a:gd name="T79" fmla="*/ 72 h 118"/>
                    <a:gd name="T80" fmla="*/ 219 w 355"/>
                    <a:gd name="T81" fmla="*/ 189 h 118"/>
                    <a:gd name="T82" fmla="*/ 179 w 355"/>
                    <a:gd name="T83" fmla="*/ 203 h 118"/>
                    <a:gd name="T84" fmla="*/ 209 w 355"/>
                    <a:gd name="T85" fmla="*/ 93 h 118"/>
                    <a:gd name="T86" fmla="*/ 352 w 355"/>
                    <a:gd name="T87" fmla="*/ 21 h 118"/>
                    <a:gd name="T88" fmla="*/ 502 w 355"/>
                    <a:gd name="T89" fmla="*/ 21 h 118"/>
                    <a:gd name="T90" fmla="*/ 613 w 355"/>
                    <a:gd name="T91" fmla="*/ 21 h 118"/>
                    <a:gd name="T92" fmla="*/ 718 w 355"/>
                    <a:gd name="T93" fmla="*/ 21 h 118"/>
                    <a:gd name="T94" fmla="*/ 826 w 355"/>
                    <a:gd name="T95" fmla="*/ 27 h 118"/>
                    <a:gd name="T96" fmla="*/ 956 w 355"/>
                    <a:gd name="T97" fmla="*/ 21 h 118"/>
                    <a:gd name="T98" fmla="*/ 1109 w 355"/>
                    <a:gd name="T99" fmla="*/ 93 h 118"/>
                    <a:gd name="T100" fmla="*/ 1131 w 355"/>
                    <a:gd name="T101" fmla="*/ 203 h 11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55"/>
                    <a:gd name="T154" fmla="*/ 0 h 118"/>
                    <a:gd name="T155" fmla="*/ 355 w 355"/>
                    <a:gd name="T156" fmla="*/ 118 h 11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55" h="118">
                      <a:moveTo>
                        <a:pt x="116" y="106"/>
                      </a:moveTo>
                      <a:lnTo>
                        <a:pt x="121" y="102"/>
                      </a:lnTo>
                      <a:lnTo>
                        <a:pt x="124" y="97"/>
                      </a:lnTo>
                      <a:lnTo>
                        <a:pt x="128" y="88"/>
                      </a:lnTo>
                      <a:lnTo>
                        <a:pt x="129" y="78"/>
                      </a:lnTo>
                      <a:lnTo>
                        <a:pt x="129" y="64"/>
                      </a:lnTo>
                      <a:lnTo>
                        <a:pt x="128" y="52"/>
                      </a:lnTo>
                      <a:lnTo>
                        <a:pt x="124" y="40"/>
                      </a:lnTo>
                      <a:lnTo>
                        <a:pt x="117" y="28"/>
                      </a:lnTo>
                      <a:lnTo>
                        <a:pt x="110" y="38"/>
                      </a:lnTo>
                      <a:lnTo>
                        <a:pt x="105" y="50"/>
                      </a:lnTo>
                      <a:lnTo>
                        <a:pt x="103" y="62"/>
                      </a:lnTo>
                      <a:lnTo>
                        <a:pt x="103" y="76"/>
                      </a:lnTo>
                      <a:lnTo>
                        <a:pt x="105" y="87"/>
                      </a:lnTo>
                      <a:lnTo>
                        <a:pt x="107" y="97"/>
                      </a:lnTo>
                      <a:lnTo>
                        <a:pt x="112" y="102"/>
                      </a:lnTo>
                      <a:lnTo>
                        <a:pt x="116" y="106"/>
                      </a:lnTo>
                      <a:close/>
                      <a:moveTo>
                        <a:pt x="179" y="104"/>
                      </a:moveTo>
                      <a:lnTo>
                        <a:pt x="181" y="104"/>
                      </a:lnTo>
                      <a:lnTo>
                        <a:pt x="185" y="102"/>
                      </a:lnTo>
                      <a:lnTo>
                        <a:pt x="186" y="99"/>
                      </a:lnTo>
                      <a:lnTo>
                        <a:pt x="188" y="95"/>
                      </a:lnTo>
                      <a:lnTo>
                        <a:pt x="190" y="85"/>
                      </a:lnTo>
                      <a:lnTo>
                        <a:pt x="191" y="73"/>
                      </a:lnTo>
                      <a:lnTo>
                        <a:pt x="191" y="61"/>
                      </a:lnTo>
                      <a:lnTo>
                        <a:pt x="190" y="49"/>
                      </a:lnTo>
                      <a:lnTo>
                        <a:pt x="185" y="37"/>
                      </a:lnTo>
                      <a:lnTo>
                        <a:pt x="178" y="28"/>
                      </a:lnTo>
                      <a:lnTo>
                        <a:pt x="172" y="38"/>
                      </a:lnTo>
                      <a:lnTo>
                        <a:pt x="167" y="50"/>
                      </a:lnTo>
                      <a:lnTo>
                        <a:pt x="166" y="62"/>
                      </a:lnTo>
                      <a:lnTo>
                        <a:pt x="166" y="75"/>
                      </a:lnTo>
                      <a:lnTo>
                        <a:pt x="167" y="87"/>
                      </a:lnTo>
                      <a:lnTo>
                        <a:pt x="171" y="95"/>
                      </a:lnTo>
                      <a:lnTo>
                        <a:pt x="174" y="102"/>
                      </a:lnTo>
                      <a:lnTo>
                        <a:pt x="179" y="104"/>
                      </a:lnTo>
                      <a:close/>
                      <a:moveTo>
                        <a:pt x="240" y="106"/>
                      </a:moveTo>
                      <a:lnTo>
                        <a:pt x="243" y="104"/>
                      </a:lnTo>
                      <a:lnTo>
                        <a:pt x="245" y="102"/>
                      </a:lnTo>
                      <a:lnTo>
                        <a:pt x="248" y="99"/>
                      </a:lnTo>
                      <a:lnTo>
                        <a:pt x="250" y="95"/>
                      </a:lnTo>
                      <a:lnTo>
                        <a:pt x="252" y="85"/>
                      </a:lnTo>
                      <a:lnTo>
                        <a:pt x="254" y="73"/>
                      </a:lnTo>
                      <a:lnTo>
                        <a:pt x="254" y="61"/>
                      </a:lnTo>
                      <a:lnTo>
                        <a:pt x="250" y="47"/>
                      </a:lnTo>
                      <a:lnTo>
                        <a:pt x="247" y="37"/>
                      </a:lnTo>
                      <a:lnTo>
                        <a:pt x="240" y="28"/>
                      </a:lnTo>
                      <a:lnTo>
                        <a:pt x="235" y="37"/>
                      </a:lnTo>
                      <a:lnTo>
                        <a:pt x="231" y="49"/>
                      </a:lnTo>
                      <a:lnTo>
                        <a:pt x="229" y="61"/>
                      </a:lnTo>
                      <a:lnTo>
                        <a:pt x="228" y="75"/>
                      </a:lnTo>
                      <a:lnTo>
                        <a:pt x="229" y="87"/>
                      </a:lnTo>
                      <a:lnTo>
                        <a:pt x="231" y="95"/>
                      </a:lnTo>
                      <a:lnTo>
                        <a:pt x="233" y="101"/>
                      </a:lnTo>
                      <a:lnTo>
                        <a:pt x="235" y="102"/>
                      </a:lnTo>
                      <a:lnTo>
                        <a:pt x="238" y="104"/>
                      </a:lnTo>
                      <a:lnTo>
                        <a:pt x="240" y="106"/>
                      </a:lnTo>
                      <a:close/>
                      <a:moveTo>
                        <a:pt x="307" y="40"/>
                      </a:moveTo>
                      <a:lnTo>
                        <a:pt x="355" y="40"/>
                      </a:lnTo>
                      <a:lnTo>
                        <a:pt x="355" y="50"/>
                      </a:lnTo>
                      <a:lnTo>
                        <a:pt x="298" y="50"/>
                      </a:lnTo>
                      <a:lnTo>
                        <a:pt x="297" y="38"/>
                      </a:lnTo>
                      <a:lnTo>
                        <a:pt x="293" y="28"/>
                      </a:lnTo>
                      <a:lnTo>
                        <a:pt x="288" y="21"/>
                      </a:lnTo>
                      <a:lnTo>
                        <a:pt x="281" y="18"/>
                      </a:lnTo>
                      <a:lnTo>
                        <a:pt x="273" y="14"/>
                      </a:lnTo>
                      <a:lnTo>
                        <a:pt x="264" y="14"/>
                      </a:lnTo>
                      <a:lnTo>
                        <a:pt x="255" y="16"/>
                      </a:lnTo>
                      <a:lnTo>
                        <a:pt x="248" y="19"/>
                      </a:lnTo>
                      <a:lnTo>
                        <a:pt x="252" y="23"/>
                      </a:lnTo>
                      <a:lnTo>
                        <a:pt x="257" y="28"/>
                      </a:lnTo>
                      <a:lnTo>
                        <a:pt x="259" y="35"/>
                      </a:lnTo>
                      <a:lnTo>
                        <a:pt x="262" y="42"/>
                      </a:lnTo>
                      <a:lnTo>
                        <a:pt x="266" y="57"/>
                      </a:lnTo>
                      <a:lnTo>
                        <a:pt x="266" y="75"/>
                      </a:lnTo>
                      <a:lnTo>
                        <a:pt x="264" y="90"/>
                      </a:lnTo>
                      <a:lnTo>
                        <a:pt x="259" y="106"/>
                      </a:lnTo>
                      <a:lnTo>
                        <a:pt x="255" y="111"/>
                      </a:lnTo>
                      <a:lnTo>
                        <a:pt x="250" y="114"/>
                      </a:lnTo>
                      <a:lnTo>
                        <a:pt x="247" y="118"/>
                      </a:lnTo>
                      <a:lnTo>
                        <a:pt x="240" y="118"/>
                      </a:lnTo>
                      <a:lnTo>
                        <a:pt x="235" y="118"/>
                      </a:lnTo>
                      <a:lnTo>
                        <a:pt x="231" y="114"/>
                      </a:lnTo>
                      <a:lnTo>
                        <a:pt x="226" y="111"/>
                      </a:lnTo>
                      <a:lnTo>
                        <a:pt x="223" y="106"/>
                      </a:lnTo>
                      <a:lnTo>
                        <a:pt x="219" y="92"/>
                      </a:lnTo>
                      <a:lnTo>
                        <a:pt x="217" y="76"/>
                      </a:lnTo>
                      <a:lnTo>
                        <a:pt x="217" y="59"/>
                      </a:lnTo>
                      <a:lnTo>
                        <a:pt x="219" y="43"/>
                      </a:lnTo>
                      <a:lnTo>
                        <a:pt x="221" y="37"/>
                      </a:lnTo>
                      <a:lnTo>
                        <a:pt x="224" y="31"/>
                      </a:lnTo>
                      <a:lnTo>
                        <a:pt x="228" y="26"/>
                      </a:lnTo>
                      <a:lnTo>
                        <a:pt x="229" y="21"/>
                      </a:lnTo>
                      <a:lnTo>
                        <a:pt x="224" y="18"/>
                      </a:lnTo>
                      <a:lnTo>
                        <a:pt x="217" y="14"/>
                      </a:lnTo>
                      <a:lnTo>
                        <a:pt x="212" y="14"/>
                      </a:lnTo>
                      <a:lnTo>
                        <a:pt x="207" y="14"/>
                      </a:lnTo>
                      <a:lnTo>
                        <a:pt x="200" y="14"/>
                      </a:lnTo>
                      <a:lnTo>
                        <a:pt x="195" y="16"/>
                      </a:lnTo>
                      <a:lnTo>
                        <a:pt x="191" y="19"/>
                      </a:lnTo>
                      <a:lnTo>
                        <a:pt x="186" y="21"/>
                      </a:lnTo>
                      <a:lnTo>
                        <a:pt x="191" y="28"/>
                      </a:lnTo>
                      <a:lnTo>
                        <a:pt x="197" y="35"/>
                      </a:lnTo>
                      <a:lnTo>
                        <a:pt x="200" y="42"/>
                      </a:lnTo>
                      <a:lnTo>
                        <a:pt x="202" y="49"/>
                      </a:lnTo>
                      <a:lnTo>
                        <a:pt x="204" y="66"/>
                      </a:lnTo>
                      <a:lnTo>
                        <a:pt x="204" y="82"/>
                      </a:lnTo>
                      <a:lnTo>
                        <a:pt x="200" y="95"/>
                      </a:lnTo>
                      <a:lnTo>
                        <a:pt x="193" y="107"/>
                      </a:lnTo>
                      <a:lnTo>
                        <a:pt x="190" y="113"/>
                      </a:lnTo>
                      <a:lnTo>
                        <a:pt x="186" y="116"/>
                      </a:lnTo>
                      <a:lnTo>
                        <a:pt x="183" y="118"/>
                      </a:lnTo>
                      <a:lnTo>
                        <a:pt x="178" y="118"/>
                      </a:lnTo>
                      <a:lnTo>
                        <a:pt x="174" y="118"/>
                      </a:lnTo>
                      <a:lnTo>
                        <a:pt x="171" y="114"/>
                      </a:lnTo>
                      <a:lnTo>
                        <a:pt x="167" y="111"/>
                      </a:lnTo>
                      <a:lnTo>
                        <a:pt x="164" y="107"/>
                      </a:lnTo>
                      <a:lnTo>
                        <a:pt x="159" y="94"/>
                      </a:lnTo>
                      <a:lnTo>
                        <a:pt x="155" y="80"/>
                      </a:lnTo>
                      <a:lnTo>
                        <a:pt x="154" y="62"/>
                      </a:lnTo>
                      <a:lnTo>
                        <a:pt x="155" y="47"/>
                      </a:lnTo>
                      <a:lnTo>
                        <a:pt x="159" y="40"/>
                      </a:lnTo>
                      <a:lnTo>
                        <a:pt x="160" y="33"/>
                      </a:lnTo>
                      <a:lnTo>
                        <a:pt x="164" y="26"/>
                      </a:lnTo>
                      <a:lnTo>
                        <a:pt x="169" y="21"/>
                      </a:lnTo>
                      <a:lnTo>
                        <a:pt x="164" y="18"/>
                      </a:lnTo>
                      <a:lnTo>
                        <a:pt x="159" y="14"/>
                      </a:lnTo>
                      <a:lnTo>
                        <a:pt x="154" y="12"/>
                      </a:lnTo>
                      <a:lnTo>
                        <a:pt x="150" y="12"/>
                      </a:lnTo>
                      <a:lnTo>
                        <a:pt x="143" y="14"/>
                      </a:lnTo>
                      <a:lnTo>
                        <a:pt x="138" y="16"/>
                      </a:lnTo>
                      <a:lnTo>
                        <a:pt x="133" y="18"/>
                      </a:lnTo>
                      <a:lnTo>
                        <a:pt x="128" y="21"/>
                      </a:lnTo>
                      <a:lnTo>
                        <a:pt x="131" y="26"/>
                      </a:lnTo>
                      <a:lnTo>
                        <a:pt x="135" y="33"/>
                      </a:lnTo>
                      <a:lnTo>
                        <a:pt x="136" y="38"/>
                      </a:lnTo>
                      <a:lnTo>
                        <a:pt x="138" y="47"/>
                      </a:lnTo>
                      <a:lnTo>
                        <a:pt x="141" y="62"/>
                      </a:lnTo>
                      <a:lnTo>
                        <a:pt x="140" y="78"/>
                      </a:lnTo>
                      <a:lnTo>
                        <a:pt x="138" y="94"/>
                      </a:lnTo>
                      <a:lnTo>
                        <a:pt x="133" y="106"/>
                      </a:lnTo>
                      <a:lnTo>
                        <a:pt x="129" y="111"/>
                      </a:lnTo>
                      <a:lnTo>
                        <a:pt x="126" y="114"/>
                      </a:lnTo>
                      <a:lnTo>
                        <a:pt x="121" y="118"/>
                      </a:lnTo>
                      <a:lnTo>
                        <a:pt x="116" y="118"/>
                      </a:lnTo>
                      <a:lnTo>
                        <a:pt x="112" y="118"/>
                      </a:lnTo>
                      <a:lnTo>
                        <a:pt x="107" y="114"/>
                      </a:lnTo>
                      <a:lnTo>
                        <a:pt x="103" y="111"/>
                      </a:lnTo>
                      <a:lnTo>
                        <a:pt x="100" y="106"/>
                      </a:lnTo>
                      <a:lnTo>
                        <a:pt x="95" y="94"/>
                      </a:lnTo>
                      <a:lnTo>
                        <a:pt x="91" y="78"/>
                      </a:lnTo>
                      <a:lnTo>
                        <a:pt x="91" y="61"/>
                      </a:lnTo>
                      <a:lnTo>
                        <a:pt x="95" y="45"/>
                      </a:lnTo>
                      <a:lnTo>
                        <a:pt x="97" y="38"/>
                      </a:lnTo>
                      <a:lnTo>
                        <a:pt x="100" y="31"/>
                      </a:lnTo>
                      <a:lnTo>
                        <a:pt x="105" y="26"/>
                      </a:lnTo>
                      <a:lnTo>
                        <a:pt x="110" y="21"/>
                      </a:lnTo>
                      <a:lnTo>
                        <a:pt x="102" y="16"/>
                      </a:lnTo>
                      <a:lnTo>
                        <a:pt x="91" y="14"/>
                      </a:lnTo>
                      <a:lnTo>
                        <a:pt x="83" y="14"/>
                      </a:lnTo>
                      <a:lnTo>
                        <a:pt x="74" y="16"/>
                      </a:lnTo>
                      <a:lnTo>
                        <a:pt x="67" y="21"/>
                      </a:lnTo>
                      <a:lnTo>
                        <a:pt x="62" y="28"/>
                      </a:lnTo>
                      <a:lnTo>
                        <a:pt x="59" y="37"/>
                      </a:lnTo>
                      <a:lnTo>
                        <a:pt x="59" y="49"/>
                      </a:lnTo>
                      <a:lnTo>
                        <a:pt x="0" y="50"/>
                      </a:lnTo>
                      <a:lnTo>
                        <a:pt x="0" y="40"/>
                      </a:lnTo>
                      <a:lnTo>
                        <a:pt x="48" y="40"/>
                      </a:lnTo>
                      <a:lnTo>
                        <a:pt x="48" y="33"/>
                      </a:lnTo>
                      <a:lnTo>
                        <a:pt x="50" y="28"/>
                      </a:lnTo>
                      <a:lnTo>
                        <a:pt x="53" y="21"/>
                      </a:lnTo>
                      <a:lnTo>
                        <a:pt x="57" y="18"/>
                      </a:lnTo>
                      <a:lnTo>
                        <a:pt x="64" y="9"/>
                      </a:lnTo>
                      <a:lnTo>
                        <a:pt x="72" y="5"/>
                      </a:lnTo>
                      <a:lnTo>
                        <a:pt x="84" y="4"/>
                      </a:lnTo>
                      <a:lnTo>
                        <a:pt x="95" y="4"/>
                      </a:lnTo>
                      <a:lnTo>
                        <a:pt x="107" y="7"/>
                      </a:lnTo>
                      <a:lnTo>
                        <a:pt x="117" y="12"/>
                      </a:lnTo>
                      <a:lnTo>
                        <a:pt x="128" y="7"/>
                      </a:lnTo>
                      <a:lnTo>
                        <a:pt x="136" y="4"/>
                      </a:lnTo>
                      <a:lnTo>
                        <a:pt x="143" y="2"/>
                      </a:lnTo>
                      <a:lnTo>
                        <a:pt x="152" y="0"/>
                      </a:lnTo>
                      <a:lnTo>
                        <a:pt x="159" y="2"/>
                      </a:lnTo>
                      <a:lnTo>
                        <a:pt x="166" y="4"/>
                      </a:lnTo>
                      <a:lnTo>
                        <a:pt x="172" y="7"/>
                      </a:lnTo>
                      <a:lnTo>
                        <a:pt x="178" y="14"/>
                      </a:lnTo>
                      <a:lnTo>
                        <a:pt x="186" y="7"/>
                      </a:lnTo>
                      <a:lnTo>
                        <a:pt x="195" y="4"/>
                      </a:lnTo>
                      <a:lnTo>
                        <a:pt x="202" y="2"/>
                      </a:lnTo>
                      <a:lnTo>
                        <a:pt x="210" y="2"/>
                      </a:lnTo>
                      <a:lnTo>
                        <a:pt x="217" y="2"/>
                      </a:lnTo>
                      <a:lnTo>
                        <a:pt x="224" y="5"/>
                      </a:lnTo>
                      <a:lnTo>
                        <a:pt x="231" y="9"/>
                      </a:lnTo>
                      <a:lnTo>
                        <a:pt x="238" y="14"/>
                      </a:lnTo>
                      <a:lnTo>
                        <a:pt x="248" y="7"/>
                      </a:lnTo>
                      <a:lnTo>
                        <a:pt x="259" y="4"/>
                      </a:lnTo>
                      <a:lnTo>
                        <a:pt x="271" y="4"/>
                      </a:lnTo>
                      <a:lnTo>
                        <a:pt x="281" y="5"/>
                      </a:lnTo>
                      <a:lnTo>
                        <a:pt x="292" y="11"/>
                      </a:lnTo>
                      <a:lnTo>
                        <a:pt x="300" y="18"/>
                      </a:lnTo>
                      <a:lnTo>
                        <a:pt x="304" y="23"/>
                      </a:lnTo>
                      <a:lnTo>
                        <a:pt x="305" y="28"/>
                      </a:lnTo>
                      <a:lnTo>
                        <a:pt x="307" y="33"/>
                      </a:lnTo>
                      <a:lnTo>
                        <a:pt x="307" y="4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818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4329" y="3319"/>
                  <a:ext cx="409" cy="28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819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4470" y="3366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pt-PT" sz="2000">
                      <a:solidFill>
                        <a:srgbClr val="000000"/>
                      </a:solidFill>
                    </a:rPr>
                    <a:t>D</a:t>
                  </a:r>
                  <a:endParaRPr lang="pt-BR" sz="2000"/>
                </a:p>
              </p:txBody>
            </p:sp>
            <p:sp>
              <p:nvSpPr>
                <p:cNvPr id="28820" name="Line 37"/>
                <p:cNvSpPr>
                  <a:spLocks noChangeShapeType="1"/>
                </p:cNvSpPr>
                <p:nvPr/>
              </p:nvSpPr>
              <p:spPr bwMode="auto">
                <a:xfrm>
                  <a:off x="3262" y="3453"/>
                  <a:ext cx="2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28773" name="Line 38"/>
            <p:cNvSpPr>
              <a:spLocks noChangeAspect="1" noChangeShapeType="1"/>
            </p:cNvSpPr>
            <p:nvPr/>
          </p:nvSpPr>
          <p:spPr bwMode="auto">
            <a:xfrm>
              <a:off x="1175" y="2871"/>
              <a:ext cx="211" cy="0"/>
            </a:xfrm>
            <a:prstGeom prst="line">
              <a:avLst/>
            </a:prstGeom>
            <a:noFill/>
            <a:ln w="190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74" name="Line 39"/>
            <p:cNvSpPr>
              <a:spLocks noChangeAspect="1" noChangeShapeType="1"/>
            </p:cNvSpPr>
            <p:nvPr/>
          </p:nvSpPr>
          <p:spPr bwMode="auto">
            <a:xfrm>
              <a:off x="1173" y="3583"/>
              <a:ext cx="212" cy="0"/>
            </a:xfrm>
            <a:prstGeom prst="line">
              <a:avLst/>
            </a:prstGeom>
            <a:noFill/>
            <a:ln w="190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75" name="Rectangle 40"/>
            <p:cNvSpPr>
              <a:spLocks noChangeAspect="1" noChangeArrowheads="1"/>
            </p:cNvSpPr>
            <p:nvPr/>
          </p:nvSpPr>
          <p:spPr bwMode="auto">
            <a:xfrm>
              <a:off x="2646" y="3490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2000"/>
                <a:t>R</a:t>
              </a:r>
              <a:endParaRPr lang="pt-BR" sz="2000"/>
            </a:p>
          </p:txBody>
        </p:sp>
        <p:sp>
          <p:nvSpPr>
            <p:cNvPr id="28776" name="Freeform 41"/>
            <p:cNvSpPr>
              <a:spLocks/>
            </p:cNvSpPr>
            <p:nvPr/>
          </p:nvSpPr>
          <p:spPr bwMode="auto">
            <a:xfrm>
              <a:off x="1843" y="2590"/>
              <a:ext cx="1" cy="6"/>
            </a:xfrm>
            <a:custGeom>
              <a:avLst/>
              <a:gdLst>
                <a:gd name="T0" fmla="*/ 0 w 1"/>
                <a:gd name="T1" fmla="*/ 2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2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77" name="Rectangle 42"/>
            <p:cNvSpPr>
              <a:spLocks noChangeAspect="1" noChangeArrowheads="1"/>
            </p:cNvSpPr>
            <p:nvPr/>
          </p:nvSpPr>
          <p:spPr bwMode="auto">
            <a:xfrm>
              <a:off x="1835" y="2840"/>
              <a:ext cx="1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2000">
                  <a:solidFill>
                    <a:srgbClr val="000000"/>
                  </a:solidFill>
                </a:rPr>
                <a:t>L</a:t>
              </a:r>
              <a:r>
                <a:rPr lang="pt-PT" sz="2000" baseline="-25000">
                  <a:solidFill>
                    <a:srgbClr val="000000"/>
                  </a:solidFill>
                </a:rPr>
                <a:t>S</a:t>
              </a:r>
              <a:endParaRPr lang="pt-BR" sz="2000" baseline="-25000">
                <a:latin typeface="Times New Roman" pitchFamily="18" charset="0"/>
              </a:endParaRPr>
            </a:p>
          </p:txBody>
        </p:sp>
        <p:sp>
          <p:nvSpPr>
            <p:cNvPr id="28778" name="Rectangle 43"/>
            <p:cNvSpPr>
              <a:spLocks noChangeAspect="1" noChangeArrowheads="1"/>
            </p:cNvSpPr>
            <p:nvPr/>
          </p:nvSpPr>
          <p:spPr bwMode="auto">
            <a:xfrm>
              <a:off x="1629" y="2422"/>
              <a:ext cx="488" cy="1522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79" name="Line 44"/>
            <p:cNvSpPr>
              <a:spLocks noChangeAspect="1" noChangeShapeType="1"/>
            </p:cNvSpPr>
            <p:nvPr/>
          </p:nvSpPr>
          <p:spPr bwMode="auto">
            <a:xfrm rot="16200000" flipV="1">
              <a:off x="1135" y="272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80" name="Line 45"/>
            <p:cNvSpPr>
              <a:spLocks noChangeAspect="1" noChangeShapeType="1"/>
            </p:cNvSpPr>
            <p:nvPr/>
          </p:nvSpPr>
          <p:spPr bwMode="auto">
            <a:xfrm rot="16200000" flipV="1">
              <a:off x="1133" y="344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81" name="Rectangle 46"/>
            <p:cNvSpPr>
              <a:spLocks noChangeAspect="1" noChangeArrowheads="1"/>
            </p:cNvSpPr>
            <p:nvPr/>
          </p:nvSpPr>
          <p:spPr bwMode="auto">
            <a:xfrm>
              <a:off x="813" y="3709"/>
              <a:ext cx="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2000">
                  <a:solidFill>
                    <a:srgbClr val="000000"/>
                  </a:solidFill>
                </a:rPr>
                <a:t>C</a:t>
              </a:r>
              <a:r>
                <a:rPr lang="pt-PT" sz="2000" baseline="-25000">
                  <a:solidFill>
                    <a:srgbClr val="000000"/>
                  </a:solidFill>
                </a:rPr>
                <a:t>2</a:t>
              </a:r>
              <a:endParaRPr lang="pt-BR" sz="2000" baseline="-25000"/>
            </a:p>
          </p:txBody>
        </p:sp>
        <p:grpSp>
          <p:nvGrpSpPr>
            <p:cNvPr id="28782" name="Group 47"/>
            <p:cNvGrpSpPr>
              <a:grpSpLocks/>
            </p:cNvGrpSpPr>
            <p:nvPr/>
          </p:nvGrpSpPr>
          <p:grpSpPr bwMode="auto">
            <a:xfrm>
              <a:off x="1387" y="2663"/>
              <a:ext cx="973" cy="492"/>
              <a:chOff x="1503" y="1352"/>
              <a:chExt cx="1054" cy="492"/>
            </a:xfrm>
          </p:grpSpPr>
          <p:sp>
            <p:nvSpPr>
              <p:cNvPr id="28797" name="Line 48"/>
              <p:cNvSpPr>
                <a:spLocks noChangeAspect="1" noChangeShapeType="1"/>
              </p:cNvSpPr>
              <p:nvPr/>
            </p:nvSpPr>
            <p:spPr bwMode="auto">
              <a:xfrm>
                <a:off x="1765" y="1352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798" name="Line 49"/>
              <p:cNvSpPr>
                <a:spLocks noChangeAspect="1" noChangeShapeType="1"/>
              </p:cNvSpPr>
              <p:nvPr/>
            </p:nvSpPr>
            <p:spPr bwMode="auto">
              <a:xfrm>
                <a:off x="1503" y="1565"/>
                <a:ext cx="43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799" name="Line 50"/>
              <p:cNvSpPr>
                <a:spLocks noChangeAspect="1" noChangeShapeType="1"/>
              </p:cNvSpPr>
              <p:nvPr/>
            </p:nvSpPr>
            <p:spPr bwMode="auto">
              <a:xfrm>
                <a:off x="2122" y="1571"/>
                <a:ext cx="42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8800" name="Group 51"/>
              <p:cNvGrpSpPr>
                <a:grpSpLocks noChangeAspect="1"/>
              </p:cNvGrpSpPr>
              <p:nvPr/>
            </p:nvGrpSpPr>
            <p:grpSpPr bwMode="auto">
              <a:xfrm>
                <a:off x="1897" y="1423"/>
                <a:ext cx="240" cy="421"/>
                <a:chOff x="3792" y="1572"/>
                <a:chExt cx="160" cy="280"/>
              </a:xfrm>
            </p:grpSpPr>
            <p:sp>
              <p:nvSpPr>
                <p:cNvPr id="28804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3820" y="1572"/>
                  <a:ext cx="120" cy="242"/>
                </a:xfrm>
                <a:prstGeom prst="ellipse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8805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792" y="1668"/>
                  <a:ext cx="160" cy="184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28801" name="Oval 54"/>
              <p:cNvSpPr>
                <a:spLocks noChangeAspect="1" noChangeArrowheads="1"/>
              </p:cNvSpPr>
              <p:nvPr/>
            </p:nvSpPr>
            <p:spPr bwMode="auto">
              <a:xfrm>
                <a:off x="2080" y="1544"/>
                <a:ext cx="52" cy="52"/>
              </a:xfrm>
              <a:prstGeom prst="ellipse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802" name="Oval 55"/>
              <p:cNvSpPr>
                <a:spLocks noChangeAspect="1" noChangeArrowheads="1"/>
              </p:cNvSpPr>
              <p:nvPr/>
            </p:nvSpPr>
            <p:spPr bwMode="auto">
              <a:xfrm>
                <a:off x="1912" y="1544"/>
                <a:ext cx="52" cy="52"/>
              </a:xfrm>
              <a:prstGeom prst="ellipse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803" name="Line 56"/>
              <p:cNvSpPr>
                <a:spLocks noChangeAspect="1" noChangeShapeType="1"/>
              </p:cNvSpPr>
              <p:nvPr/>
            </p:nvSpPr>
            <p:spPr bwMode="auto">
              <a:xfrm>
                <a:off x="1511" y="1797"/>
                <a:ext cx="104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8783" name="Group 57"/>
            <p:cNvGrpSpPr>
              <a:grpSpLocks/>
            </p:cNvGrpSpPr>
            <p:nvPr/>
          </p:nvGrpSpPr>
          <p:grpSpPr bwMode="auto">
            <a:xfrm>
              <a:off x="1398" y="3365"/>
              <a:ext cx="973" cy="492"/>
              <a:chOff x="1503" y="1352"/>
              <a:chExt cx="1054" cy="492"/>
            </a:xfrm>
          </p:grpSpPr>
          <p:sp>
            <p:nvSpPr>
              <p:cNvPr id="28788" name="Line 58"/>
              <p:cNvSpPr>
                <a:spLocks noChangeAspect="1" noChangeShapeType="1"/>
              </p:cNvSpPr>
              <p:nvPr/>
            </p:nvSpPr>
            <p:spPr bwMode="auto">
              <a:xfrm>
                <a:off x="1765" y="1352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789" name="Line 59"/>
              <p:cNvSpPr>
                <a:spLocks noChangeAspect="1" noChangeShapeType="1"/>
              </p:cNvSpPr>
              <p:nvPr/>
            </p:nvSpPr>
            <p:spPr bwMode="auto">
              <a:xfrm>
                <a:off x="1503" y="1565"/>
                <a:ext cx="43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790" name="Line 60"/>
              <p:cNvSpPr>
                <a:spLocks noChangeAspect="1" noChangeShapeType="1"/>
              </p:cNvSpPr>
              <p:nvPr/>
            </p:nvSpPr>
            <p:spPr bwMode="auto">
              <a:xfrm>
                <a:off x="2122" y="1571"/>
                <a:ext cx="42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8791" name="Group 61"/>
              <p:cNvGrpSpPr>
                <a:grpSpLocks noChangeAspect="1"/>
              </p:cNvGrpSpPr>
              <p:nvPr/>
            </p:nvGrpSpPr>
            <p:grpSpPr bwMode="auto">
              <a:xfrm>
                <a:off x="1897" y="1423"/>
                <a:ext cx="240" cy="421"/>
                <a:chOff x="3792" y="1572"/>
                <a:chExt cx="160" cy="280"/>
              </a:xfrm>
            </p:grpSpPr>
            <p:sp>
              <p:nvSpPr>
                <p:cNvPr id="28795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820" y="1572"/>
                  <a:ext cx="120" cy="242"/>
                </a:xfrm>
                <a:prstGeom prst="ellipse">
                  <a:avLst/>
                </a:prstGeom>
                <a:solidFill>
                  <a:srgbClr val="FFFFCC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8796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3792" y="1668"/>
                  <a:ext cx="160" cy="184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28792" name="Oval 64"/>
              <p:cNvSpPr>
                <a:spLocks noChangeAspect="1" noChangeArrowheads="1"/>
              </p:cNvSpPr>
              <p:nvPr/>
            </p:nvSpPr>
            <p:spPr bwMode="auto">
              <a:xfrm>
                <a:off x="2080" y="1544"/>
                <a:ext cx="52" cy="52"/>
              </a:xfrm>
              <a:prstGeom prst="ellipse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793" name="Oval 65"/>
              <p:cNvSpPr>
                <a:spLocks noChangeAspect="1" noChangeArrowheads="1"/>
              </p:cNvSpPr>
              <p:nvPr/>
            </p:nvSpPr>
            <p:spPr bwMode="auto">
              <a:xfrm>
                <a:off x="1912" y="1544"/>
                <a:ext cx="52" cy="52"/>
              </a:xfrm>
              <a:prstGeom prst="ellipse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794" name="Line 66"/>
              <p:cNvSpPr>
                <a:spLocks noChangeAspect="1" noChangeShapeType="1"/>
              </p:cNvSpPr>
              <p:nvPr/>
            </p:nvSpPr>
            <p:spPr bwMode="auto">
              <a:xfrm>
                <a:off x="1511" y="1797"/>
                <a:ext cx="104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8784" name="Group 67"/>
            <p:cNvGrpSpPr>
              <a:grpSpLocks/>
            </p:cNvGrpSpPr>
            <p:nvPr/>
          </p:nvGrpSpPr>
          <p:grpSpPr bwMode="auto">
            <a:xfrm>
              <a:off x="1852" y="2870"/>
              <a:ext cx="164" cy="880"/>
              <a:chOff x="1994" y="1781"/>
              <a:chExt cx="178" cy="880"/>
            </a:xfrm>
          </p:grpSpPr>
          <p:sp>
            <p:nvSpPr>
              <p:cNvPr id="28786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1994" y="1781"/>
                <a:ext cx="17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2000">
                    <a:solidFill>
                      <a:srgbClr val="000000"/>
                    </a:solidFill>
                  </a:rPr>
                  <a:t>L</a:t>
                </a:r>
                <a:r>
                  <a:rPr lang="pt-PT" sz="2000" baseline="-25000">
                    <a:solidFill>
                      <a:srgbClr val="000000"/>
                    </a:solidFill>
                  </a:rPr>
                  <a:t>A</a:t>
                </a:r>
                <a:endParaRPr lang="pt-BR" sz="2000" baseline="-25000">
                  <a:latin typeface="Times New Roman" pitchFamily="18" charset="0"/>
                </a:endParaRPr>
              </a:p>
            </p:txBody>
          </p:sp>
          <p:sp>
            <p:nvSpPr>
              <p:cNvPr id="28787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1994" y="2469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2000">
                    <a:solidFill>
                      <a:srgbClr val="000000"/>
                    </a:solidFill>
                  </a:rPr>
                  <a:t>L</a:t>
                </a:r>
                <a:r>
                  <a:rPr lang="pt-PT" sz="2000" baseline="-25000">
                    <a:solidFill>
                      <a:srgbClr val="000000"/>
                    </a:solidFill>
                  </a:rPr>
                  <a:t>R</a:t>
                </a:r>
                <a:endParaRPr lang="pt-BR" sz="2000" baseline="-25000">
                  <a:latin typeface="Times New Roman" pitchFamily="18" charset="0"/>
                </a:endParaRPr>
              </a:p>
            </p:txBody>
          </p:sp>
        </p:grpSp>
        <p:sp>
          <p:nvSpPr>
            <p:cNvPr id="28785" name="Text Box 70"/>
            <p:cNvSpPr txBox="1">
              <a:spLocks noChangeArrowheads="1"/>
            </p:cNvSpPr>
            <p:nvPr/>
          </p:nvSpPr>
          <p:spPr bwMode="auto">
            <a:xfrm>
              <a:off x="3286" y="2383"/>
              <a:ext cx="12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sz="2400">
                  <a:solidFill>
                    <a:srgbClr val="CC3300"/>
                  </a:solidFill>
                  <a:latin typeface="Comic Sans MS" pitchFamily="66" charset="0"/>
                </a:rPr>
                <a:t>Amostragem</a:t>
              </a:r>
              <a:endParaRPr lang="pt-BR" sz="2400">
                <a:solidFill>
                  <a:srgbClr val="CC33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8677" name="Group 71"/>
          <p:cNvGrpSpPr>
            <a:grpSpLocks/>
          </p:cNvGrpSpPr>
          <p:nvPr/>
        </p:nvGrpSpPr>
        <p:grpSpPr bwMode="auto">
          <a:xfrm>
            <a:off x="3924300" y="0"/>
            <a:ext cx="3816350" cy="1557338"/>
            <a:chOff x="1257" y="647"/>
            <a:chExt cx="3089" cy="1287"/>
          </a:xfrm>
        </p:grpSpPr>
        <p:grpSp>
          <p:nvGrpSpPr>
            <p:cNvPr id="28737" name="Group 72"/>
            <p:cNvGrpSpPr>
              <a:grpSpLocks/>
            </p:cNvGrpSpPr>
            <p:nvPr/>
          </p:nvGrpSpPr>
          <p:grpSpPr bwMode="auto">
            <a:xfrm>
              <a:off x="1715" y="647"/>
              <a:ext cx="223" cy="405"/>
              <a:chOff x="1715" y="647"/>
              <a:chExt cx="223" cy="405"/>
            </a:xfrm>
          </p:grpSpPr>
          <p:sp>
            <p:nvSpPr>
              <p:cNvPr id="28761" name="Line 73"/>
              <p:cNvSpPr>
                <a:spLocks noChangeShapeType="1"/>
              </p:cNvSpPr>
              <p:nvPr/>
            </p:nvSpPr>
            <p:spPr bwMode="auto">
              <a:xfrm>
                <a:off x="1819" y="869"/>
                <a:ext cx="0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762" name="Text Box 74"/>
              <p:cNvSpPr txBox="1">
                <a:spLocks noChangeArrowheads="1"/>
              </p:cNvSpPr>
              <p:nvPr/>
            </p:nvSpPr>
            <p:spPr bwMode="auto">
              <a:xfrm>
                <a:off x="1715" y="647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2000"/>
                  <a:t>A</a:t>
                </a:r>
              </a:p>
            </p:txBody>
          </p:sp>
        </p:grpSp>
        <p:grpSp>
          <p:nvGrpSpPr>
            <p:cNvPr id="28738" name="Group 75"/>
            <p:cNvGrpSpPr>
              <a:grpSpLocks/>
            </p:cNvGrpSpPr>
            <p:nvPr/>
          </p:nvGrpSpPr>
          <p:grpSpPr bwMode="auto">
            <a:xfrm>
              <a:off x="1257" y="959"/>
              <a:ext cx="3089" cy="975"/>
              <a:chOff x="1257" y="959"/>
              <a:chExt cx="3089" cy="975"/>
            </a:xfrm>
          </p:grpSpPr>
          <p:grpSp>
            <p:nvGrpSpPr>
              <p:cNvPr id="28739" name="Group 76"/>
              <p:cNvGrpSpPr>
                <a:grpSpLocks/>
              </p:cNvGrpSpPr>
              <p:nvPr/>
            </p:nvGrpSpPr>
            <p:grpSpPr bwMode="auto">
              <a:xfrm>
                <a:off x="1521" y="1083"/>
                <a:ext cx="2825" cy="851"/>
                <a:chOff x="1521" y="930"/>
                <a:chExt cx="2825" cy="851"/>
              </a:xfrm>
            </p:grpSpPr>
            <p:sp>
              <p:nvSpPr>
                <p:cNvPr id="28745" name="Line 77"/>
                <p:cNvSpPr>
                  <a:spLocks noChangeAspect="1" noChangeShapeType="1"/>
                </p:cNvSpPr>
                <p:nvPr/>
              </p:nvSpPr>
              <p:spPr bwMode="auto">
                <a:xfrm>
                  <a:off x="1529" y="933"/>
                  <a:ext cx="595" cy="1"/>
                </a:xfrm>
                <a:prstGeom prst="line">
                  <a:avLst/>
                </a:prstGeom>
                <a:noFill/>
                <a:ln w="28575">
                  <a:solidFill>
                    <a:srgbClr val="1F1A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746" name="Line 78"/>
                <p:cNvSpPr>
                  <a:spLocks noChangeAspect="1" noChangeShapeType="1"/>
                </p:cNvSpPr>
                <p:nvPr/>
              </p:nvSpPr>
              <p:spPr bwMode="auto">
                <a:xfrm>
                  <a:off x="1521" y="1640"/>
                  <a:ext cx="60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747" name="Line 79"/>
                <p:cNvSpPr>
                  <a:spLocks noChangeShapeType="1"/>
                </p:cNvSpPr>
                <p:nvPr/>
              </p:nvSpPr>
              <p:spPr bwMode="auto">
                <a:xfrm>
                  <a:off x="2118" y="930"/>
                  <a:ext cx="327" cy="3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748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2118" y="1278"/>
                  <a:ext cx="327" cy="3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749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2718" y="1493"/>
                  <a:ext cx="1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pt-BR" sz="2400">
                    <a:latin typeface="Times New Roman" pitchFamily="18" charset="0"/>
                  </a:endParaRPr>
                </a:p>
              </p:txBody>
            </p:sp>
            <p:sp>
              <p:nvSpPr>
                <p:cNvPr id="28750" name="Line 82"/>
                <p:cNvSpPr>
                  <a:spLocks noChangeShapeType="1"/>
                </p:cNvSpPr>
                <p:nvPr/>
              </p:nvSpPr>
              <p:spPr bwMode="auto">
                <a:xfrm>
                  <a:off x="3088" y="1284"/>
                  <a:ext cx="106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28751" name="Group 83"/>
                <p:cNvGrpSpPr>
                  <a:grpSpLocks/>
                </p:cNvGrpSpPr>
                <p:nvPr/>
              </p:nvGrpSpPr>
              <p:grpSpPr bwMode="auto">
                <a:xfrm>
                  <a:off x="2362" y="1050"/>
                  <a:ext cx="188" cy="249"/>
                  <a:chOff x="3426" y="1560"/>
                  <a:chExt cx="203" cy="249"/>
                </a:xfrm>
              </p:grpSpPr>
              <p:sp>
                <p:nvSpPr>
                  <p:cNvPr id="28759" name="Oval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0" y="1769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8760" name="Text Box 8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426" y="1560"/>
                    <a:ext cx="203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pt-PT"/>
                      <a:t>x</a:t>
                    </a:r>
                    <a:endParaRPr lang="pt-BR"/>
                  </a:p>
                </p:txBody>
              </p:sp>
            </p:grpSp>
            <p:sp>
              <p:nvSpPr>
                <p:cNvPr id="28752" name="Rectangle 86"/>
                <p:cNvSpPr>
                  <a:spLocks noChangeAspect="1" noChangeArrowheads="1"/>
                </p:cNvSpPr>
                <p:nvPr/>
              </p:nvSpPr>
              <p:spPr bwMode="auto">
                <a:xfrm>
                  <a:off x="3501" y="1277"/>
                  <a:ext cx="409" cy="28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753" name="Rectangle 87"/>
                <p:cNvSpPr>
                  <a:spLocks noChangeAspect="1" noChangeArrowheads="1"/>
                </p:cNvSpPr>
                <p:nvPr/>
              </p:nvSpPr>
              <p:spPr bwMode="auto">
                <a:xfrm>
                  <a:off x="2820" y="999"/>
                  <a:ext cx="10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pt-BR" sz="2000">
                      <a:solidFill>
                        <a:srgbClr val="000000"/>
                      </a:solidFill>
                    </a:rPr>
                    <a:t>B</a:t>
                  </a:r>
                  <a:endParaRPr lang="pt-BR" sz="2000">
                    <a:latin typeface="Times New Roman" pitchFamily="18" charset="0"/>
                  </a:endParaRPr>
                </a:p>
              </p:txBody>
            </p:sp>
            <p:sp>
              <p:nvSpPr>
                <p:cNvPr id="28754" name="Rectangle 88"/>
                <p:cNvSpPr>
                  <a:spLocks noChangeAspect="1" noChangeArrowheads="1"/>
                </p:cNvSpPr>
                <p:nvPr/>
              </p:nvSpPr>
              <p:spPr bwMode="auto">
                <a:xfrm>
                  <a:off x="4195" y="1179"/>
                  <a:ext cx="15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pt-BR" sz="2000">
                      <a:solidFill>
                        <a:srgbClr val="000000"/>
                      </a:solidFill>
                    </a:rPr>
                    <a:t>W</a:t>
                  </a:r>
                  <a:endParaRPr lang="pt-BR" sz="2000">
                    <a:latin typeface="Times New Roman" pitchFamily="18" charset="0"/>
                  </a:endParaRPr>
                </a:p>
              </p:txBody>
            </p:sp>
            <p:sp>
              <p:nvSpPr>
                <p:cNvPr id="28755" name="Freeform 89"/>
                <p:cNvSpPr>
                  <a:spLocks noChangeAspect="1" noEditPoints="1"/>
                </p:cNvSpPr>
                <p:nvPr/>
              </p:nvSpPr>
              <p:spPr bwMode="auto">
                <a:xfrm>
                  <a:off x="2622" y="1217"/>
                  <a:ext cx="492" cy="177"/>
                </a:xfrm>
                <a:custGeom>
                  <a:avLst/>
                  <a:gdLst>
                    <a:gd name="T0" fmla="*/ 471 w 355"/>
                    <a:gd name="T1" fmla="*/ 446 h 118"/>
                    <a:gd name="T2" fmla="*/ 457 w 355"/>
                    <a:gd name="T3" fmla="*/ 203 h 118"/>
                    <a:gd name="T4" fmla="*/ 380 w 355"/>
                    <a:gd name="T5" fmla="*/ 315 h 118"/>
                    <a:gd name="T6" fmla="*/ 413 w 355"/>
                    <a:gd name="T7" fmla="*/ 518 h 118"/>
                    <a:gd name="T8" fmla="*/ 682 w 355"/>
                    <a:gd name="T9" fmla="*/ 518 h 118"/>
                    <a:gd name="T10" fmla="*/ 705 w 355"/>
                    <a:gd name="T11" fmla="*/ 372 h 118"/>
                    <a:gd name="T12" fmla="*/ 657 w 355"/>
                    <a:gd name="T13" fmla="*/ 141 h 118"/>
                    <a:gd name="T14" fmla="*/ 613 w 355"/>
                    <a:gd name="T15" fmla="*/ 382 h 118"/>
                    <a:gd name="T16" fmla="*/ 661 w 355"/>
                    <a:gd name="T17" fmla="*/ 527 h 118"/>
                    <a:gd name="T18" fmla="*/ 916 w 355"/>
                    <a:gd name="T19" fmla="*/ 504 h 118"/>
                    <a:gd name="T20" fmla="*/ 937 w 355"/>
                    <a:gd name="T21" fmla="*/ 309 h 118"/>
                    <a:gd name="T22" fmla="*/ 868 w 355"/>
                    <a:gd name="T23" fmla="*/ 189 h 118"/>
                    <a:gd name="T24" fmla="*/ 843 w 355"/>
                    <a:gd name="T25" fmla="*/ 444 h 118"/>
                    <a:gd name="T26" fmla="*/ 877 w 355"/>
                    <a:gd name="T27" fmla="*/ 527 h 118"/>
                    <a:gd name="T28" fmla="*/ 1310 w 355"/>
                    <a:gd name="T29" fmla="*/ 255 h 118"/>
                    <a:gd name="T30" fmla="*/ 1062 w 355"/>
                    <a:gd name="T31" fmla="*/ 108 h 118"/>
                    <a:gd name="T32" fmla="*/ 940 w 355"/>
                    <a:gd name="T33" fmla="*/ 81 h 118"/>
                    <a:gd name="T34" fmla="*/ 956 w 355"/>
                    <a:gd name="T35" fmla="*/ 180 h 118"/>
                    <a:gd name="T36" fmla="*/ 974 w 355"/>
                    <a:gd name="T37" fmla="*/ 458 h 118"/>
                    <a:gd name="T38" fmla="*/ 911 w 355"/>
                    <a:gd name="T39" fmla="*/ 599 h 118"/>
                    <a:gd name="T40" fmla="*/ 833 w 355"/>
                    <a:gd name="T41" fmla="*/ 564 h 118"/>
                    <a:gd name="T42" fmla="*/ 801 w 355"/>
                    <a:gd name="T43" fmla="*/ 302 h 118"/>
                    <a:gd name="T44" fmla="*/ 841 w 355"/>
                    <a:gd name="T45" fmla="*/ 134 h 118"/>
                    <a:gd name="T46" fmla="*/ 782 w 355"/>
                    <a:gd name="T47" fmla="*/ 72 h 118"/>
                    <a:gd name="T48" fmla="*/ 705 w 355"/>
                    <a:gd name="T49" fmla="*/ 99 h 118"/>
                    <a:gd name="T50" fmla="*/ 737 w 355"/>
                    <a:gd name="T51" fmla="*/ 212 h 118"/>
                    <a:gd name="T52" fmla="*/ 737 w 355"/>
                    <a:gd name="T53" fmla="*/ 485 h 118"/>
                    <a:gd name="T54" fmla="*/ 676 w 355"/>
                    <a:gd name="T55" fmla="*/ 599 h 118"/>
                    <a:gd name="T56" fmla="*/ 614 w 355"/>
                    <a:gd name="T57" fmla="*/ 564 h 118"/>
                    <a:gd name="T58" fmla="*/ 567 w 355"/>
                    <a:gd name="T59" fmla="*/ 315 h 118"/>
                    <a:gd name="T60" fmla="*/ 606 w 355"/>
                    <a:gd name="T61" fmla="*/ 134 h 118"/>
                    <a:gd name="T62" fmla="*/ 567 w 355"/>
                    <a:gd name="T63" fmla="*/ 62 h 118"/>
                    <a:gd name="T64" fmla="*/ 489 w 355"/>
                    <a:gd name="T65" fmla="*/ 93 h 118"/>
                    <a:gd name="T66" fmla="*/ 502 w 355"/>
                    <a:gd name="T67" fmla="*/ 194 h 118"/>
                    <a:gd name="T68" fmla="*/ 509 w 355"/>
                    <a:gd name="T69" fmla="*/ 477 h 118"/>
                    <a:gd name="T70" fmla="*/ 448 w 355"/>
                    <a:gd name="T71" fmla="*/ 599 h 118"/>
                    <a:gd name="T72" fmla="*/ 380 w 355"/>
                    <a:gd name="T73" fmla="*/ 564 h 118"/>
                    <a:gd name="T74" fmla="*/ 337 w 355"/>
                    <a:gd name="T75" fmla="*/ 309 h 118"/>
                    <a:gd name="T76" fmla="*/ 388 w 355"/>
                    <a:gd name="T77" fmla="*/ 134 h 118"/>
                    <a:gd name="T78" fmla="*/ 305 w 355"/>
                    <a:gd name="T79" fmla="*/ 72 h 118"/>
                    <a:gd name="T80" fmla="*/ 219 w 355"/>
                    <a:gd name="T81" fmla="*/ 189 h 118"/>
                    <a:gd name="T82" fmla="*/ 179 w 355"/>
                    <a:gd name="T83" fmla="*/ 203 h 118"/>
                    <a:gd name="T84" fmla="*/ 209 w 355"/>
                    <a:gd name="T85" fmla="*/ 93 h 118"/>
                    <a:gd name="T86" fmla="*/ 352 w 355"/>
                    <a:gd name="T87" fmla="*/ 21 h 118"/>
                    <a:gd name="T88" fmla="*/ 502 w 355"/>
                    <a:gd name="T89" fmla="*/ 21 h 118"/>
                    <a:gd name="T90" fmla="*/ 613 w 355"/>
                    <a:gd name="T91" fmla="*/ 21 h 118"/>
                    <a:gd name="T92" fmla="*/ 718 w 355"/>
                    <a:gd name="T93" fmla="*/ 21 h 118"/>
                    <a:gd name="T94" fmla="*/ 826 w 355"/>
                    <a:gd name="T95" fmla="*/ 27 h 118"/>
                    <a:gd name="T96" fmla="*/ 956 w 355"/>
                    <a:gd name="T97" fmla="*/ 21 h 118"/>
                    <a:gd name="T98" fmla="*/ 1109 w 355"/>
                    <a:gd name="T99" fmla="*/ 93 h 118"/>
                    <a:gd name="T100" fmla="*/ 1131 w 355"/>
                    <a:gd name="T101" fmla="*/ 203 h 11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55"/>
                    <a:gd name="T154" fmla="*/ 0 h 118"/>
                    <a:gd name="T155" fmla="*/ 355 w 355"/>
                    <a:gd name="T156" fmla="*/ 118 h 11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55" h="118">
                      <a:moveTo>
                        <a:pt x="116" y="106"/>
                      </a:moveTo>
                      <a:lnTo>
                        <a:pt x="121" y="102"/>
                      </a:lnTo>
                      <a:lnTo>
                        <a:pt x="124" y="97"/>
                      </a:lnTo>
                      <a:lnTo>
                        <a:pt x="128" y="88"/>
                      </a:lnTo>
                      <a:lnTo>
                        <a:pt x="129" y="78"/>
                      </a:lnTo>
                      <a:lnTo>
                        <a:pt x="129" y="64"/>
                      </a:lnTo>
                      <a:lnTo>
                        <a:pt x="128" y="52"/>
                      </a:lnTo>
                      <a:lnTo>
                        <a:pt x="124" y="40"/>
                      </a:lnTo>
                      <a:lnTo>
                        <a:pt x="117" y="28"/>
                      </a:lnTo>
                      <a:lnTo>
                        <a:pt x="110" y="38"/>
                      </a:lnTo>
                      <a:lnTo>
                        <a:pt x="105" y="50"/>
                      </a:lnTo>
                      <a:lnTo>
                        <a:pt x="103" y="62"/>
                      </a:lnTo>
                      <a:lnTo>
                        <a:pt x="103" y="76"/>
                      </a:lnTo>
                      <a:lnTo>
                        <a:pt x="105" y="87"/>
                      </a:lnTo>
                      <a:lnTo>
                        <a:pt x="107" y="97"/>
                      </a:lnTo>
                      <a:lnTo>
                        <a:pt x="112" y="102"/>
                      </a:lnTo>
                      <a:lnTo>
                        <a:pt x="116" y="106"/>
                      </a:lnTo>
                      <a:close/>
                      <a:moveTo>
                        <a:pt x="179" y="104"/>
                      </a:moveTo>
                      <a:lnTo>
                        <a:pt x="181" y="104"/>
                      </a:lnTo>
                      <a:lnTo>
                        <a:pt x="185" y="102"/>
                      </a:lnTo>
                      <a:lnTo>
                        <a:pt x="186" y="99"/>
                      </a:lnTo>
                      <a:lnTo>
                        <a:pt x="188" y="95"/>
                      </a:lnTo>
                      <a:lnTo>
                        <a:pt x="190" y="85"/>
                      </a:lnTo>
                      <a:lnTo>
                        <a:pt x="191" y="73"/>
                      </a:lnTo>
                      <a:lnTo>
                        <a:pt x="191" y="61"/>
                      </a:lnTo>
                      <a:lnTo>
                        <a:pt x="190" y="49"/>
                      </a:lnTo>
                      <a:lnTo>
                        <a:pt x="185" y="37"/>
                      </a:lnTo>
                      <a:lnTo>
                        <a:pt x="178" y="28"/>
                      </a:lnTo>
                      <a:lnTo>
                        <a:pt x="172" y="38"/>
                      </a:lnTo>
                      <a:lnTo>
                        <a:pt x="167" y="50"/>
                      </a:lnTo>
                      <a:lnTo>
                        <a:pt x="166" y="62"/>
                      </a:lnTo>
                      <a:lnTo>
                        <a:pt x="166" y="75"/>
                      </a:lnTo>
                      <a:lnTo>
                        <a:pt x="167" y="87"/>
                      </a:lnTo>
                      <a:lnTo>
                        <a:pt x="171" y="95"/>
                      </a:lnTo>
                      <a:lnTo>
                        <a:pt x="174" y="102"/>
                      </a:lnTo>
                      <a:lnTo>
                        <a:pt x="179" y="104"/>
                      </a:lnTo>
                      <a:close/>
                      <a:moveTo>
                        <a:pt x="240" y="106"/>
                      </a:moveTo>
                      <a:lnTo>
                        <a:pt x="243" y="104"/>
                      </a:lnTo>
                      <a:lnTo>
                        <a:pt x="245" y="102"/>
                      </a:lnTo>
                      <a:lnTo>
                        <a:pt x="248" y="99"/>
                      </a:lnTo>
                      <a:lnTo>
                        <a:pt x="250" y="95"/>
                      </a:lnTo>
                      <a:lnTo>
                        <a:pt x="252" y="85"/>
                      </a:lnTo>
                      <a:lnTo>
                        <a:pt x="254" y="73"/>
                      </a:lnTo>
                      <a:lnTo>
                        <a:pt x="254" y="61"/>
                      </a:lnTo>
                      <a:lnTo>
                        <a:pt x="250" y="47"/>
                      </a:lnTo>
                      <a:lnTo>
                        <a:pt x="247" y="37"/>
                      </a:lnTo>
                      <a:lnTo>
                        <a:pt x="240" y="28"/>
                      </a:lnTo>
                      <a:lnTo>
                        <a:pt x="235" y="37"/>
                      </a:lnTo>
                      <a:lnTo>
                        <a:pt x="231" y="49"/>
                      </a:lnTo>
                      <a:lnTo>
                        <a:pt x="229" y="61"/>
                      </a:lnTo>
                      <a:lnTo>
                        <a:pt x="228" y="75"/>
                      </a:lnTo>
                      <a:lnTo>
                        <a:pt x="229" y="87"/>
                      </a:lnTo>
                      <a:lnTo>
                        <a:pt x="231" y="95"/>
                      </a:lnTo>
                      <a:lnTo>
                        <a:pt x="233" y="101"/>
                      </a:lnTo>
                      <a:lnTo>
                        <a:pt x="235" y="102"/>
                      </a:lnTo>
                      <a:lnTo>
                        <a:pt x="238" y="104"/>
                      </a:lnTo>
                      <a:lnTo>
                        <a:pt x="240" y="106"/>
                      </a:lnTo>
                      <a:close/>
                      <a:moveTo>
                        <a:pt x="307" y="40"/>
                      </a:moveTo>
                      <a:lnTo>
                        <a:pt x="355" y="40"/>
                      </a:lnTo>
                      <a:lnTo>
                        <a:pt x="355" y="50"/>
                      </a:lnTo>
                      <a:lnTo>
                        <a:pt x="298" y="50"/>
                      </a:lnTo>
                      <a:lnTo>
                        <a:pt x="297" y="38"/>
                      </a:lnTo>
                      <a:lnTo>
                        <a:pt x="293" y="28"/>
                      </a:lnTo>
                      <a:lnTo>
                        <a:pt x="288" y="21"/>
                      </a:lnTo>
                      <a:lnTo>
                        <a:pt x="281" y="18"/>
                      </a:lnTo>
                      <a:lnTo>
                        <a:pt x="273" y="14"/>
                      </a:lnTo>
                      <a:lnTo>
                        <a:pt x="264" y="14"/>
                      </a:lnTo>
                      <a:lnTo>
                        <a:pt x="255" y="16"/>
                      </a:lnTo>
                      <a:lnTo>
                        <a:pt x="248" y="19"/>
                      </a:lnTo>
                      <a:lnTo>
                        <a:pt x="252" y="23"/>
                      </a:lnTo>
                      <a:lnTo>
                        <a:pt x="257" y="28"/>
                      </a:lnTo>
                      <a:lnTo>
                        <a:pt x="259" y="35"/>
                      </a:lnTo>
                      <a:lnTo>
                        <a:pt x="262" y="42"/>
                      </a:lnTo>
                      <a:lnTo>
                        <a:pt x="266" y="57"/>
                      </a:lnTo>
                      <a:lnTo>
                        <a:pt x="266" y="75"/>
                      </a:lnTo>
                      <a:lnTo>
                        <a:pt x="264" y="90"/>
                      </a:lnTo>
                      <a:lnTo>
                        <a:pt x="259" y="106"/>
                      </a:lnTo>
                      <a:lnTo>
                        <a:pt x="255" y="111"/>
                      </a:lnTo>
                      <a:lnTo>
                        <a:pt x="250" y="114"/>
                      </a:lnTo>
                      <a:lnTo>
                        <a:pt x="247" y="118"/>
                      </a:lnTo>
                      <a:lnTo>
                        <a:pt x="240" y="118"/>
                      </a:lnTo>
                      <a:lnTo>
                        <a:pt x="235" y="118"/>
                      </a:lnTo>
                      <a:lnTo>
                        <a:pt x="231" y="114"/>
                      </a:lnTo>
                      <a:lnTo>
                        <a:pt x="226" y="111"/>
                      </a:lnTo>
                      <a:lnTo>
                        <a:pt x="223" y="106"/>
                      </a:lnTo>
                      <a:lnTo>
                        <a:pt x="219" y="92"/>
                      </a:lnTo>
                      <a:lnTo>
                        <a:pt x="217" y="76"/>
                      </a:lnTo>
                      <a:lnTo>
                        <a:pt x="217" y="59"/>
                      </a:lnTo>
                      <a:lnTo>
                        <a:pt x="219" y="43"/>
                      </a:lnTo>
                      <a:lnTo>
                        <a:pt x="221" y="37"/>
                      </a:lnTo>
                      <a:lnTo>
                        <a:pt x="224" y="31"/>
                      </a:lnTo>
                      <a:lnTo>
                        <a:pt x="228" y="26"/>
                      </a:lnTo>
                      <a:lnTo>
                        <a:pt x="229" y="21"/>
                      </a:lnTo>
                      <a:lnTo>
                        <a:pt x="224" y="18"/>
                      </a:lnTo>
                      <a:lnTo>
                        <a:pt x="217" y="14"/>
                      </a:lnTo>
                      <a:lnTo>
                        <a:pt x="212" y="14"/>
                      </a:lnTo>
                      <a:lnTo>
                        <a:pt x="207" y="14"/>
                      </a:lnTo>
                      <a:lnTo>
                        <a:pt x="200" y="14"/>
                      </a:lnTo>
                      <a:lnTo>
                        <a:pt x="195" y="16"/>
                      </a:lnTo>
                      <a:lnTo>
                        <a:pt x="191" y="19"/>
                      </a:lnTo>
                      <a:lnTo>
                        <a:pt x="186" y="21"/>
                      </a:lnTo>
                      <a:lnTo>
                        <a:pt x="191" y="28"/>
                      </a:lnTo>
                      <a:lnTo>
                        <a:pt x="197" y="35"/>
                      </a:lnTo>
                      <a:lnTo>
                        <a:pt x="200" y="42"/>
                      </a:lnTo>
                      <a:lnTo>
                        <a:pt x="202" y="49"/>
                      </a:lnTo>
                      <a:lnTo>
                        <a:pt x="204" y="66"/>
                      </a:lnTo>
                      <a:lnTo>
                        <a:pt x="204" y="82"/>
                      </a:lnTo>
                      <a:lnTo>
                        <a:pt x="200" y="95"/>
                      </a:lnTo>
                      <a:lnTo>
                        <a:pt x="193" y="107"/>
                      </a:lnTo>
                      <a:lnTo>
                        <a:pt x="190" y="113"/>
                      </a:lnTo>
                      <a:lnTo>
                        <a:pt x="186" y="116"/>
                      </a:lnTo>
                      <a:lnTo>
                        <a:pt x="183" y="118"/>
                      </a:lnTo>
                      <a:lnTo>
                        <a:pt x="178" y="118"/>
                      </a:lnTo>
                      <a:lnTo>
                        <a:pt x="174" y="118"/>
                      </a:lnTo>
                      <a:lnTo>
                        <a:pt x="171" y="114"/>
                      </a:lnTo>
                      <a:lnTo>
                        <a:pt x="167" y="111"/>
                      </a:lnTo>
                      <a:lnTo>
                        <a:pt x="164" y="107"/>
                      </a:lnTo>
                      <a:lnTo>
                        <a:pt x="159" y="94"/>
                      </a:lnTo>
                      <a:lnTo>
                        <a:pt x="155" y="80"/>
                      </a:lnTo>
                      <a:lnTo>
                        <a:pt x="154" y="62"/>
                      </a:lnTo>
                      <a:lnTo>
                        <a:pt x="155" y="47"/>
                      </a:lnTo>
                      <a:lnTo>
                        <a:pt x="159" y="40"/>
                      </a:lnTo>
                      <a:lnTo>
                        <a:pt x="160" y="33"/>
                      </a:lnTo>
                      <a:lnTo>
                        <a:pt x="164" y="26"/>
                      </a:lnTo>
                      <a:lnTo>
                        <a:pt x="169" y="21"/>
                      </a:lnTo>
                      <a:lnTo>
                        <a:pt x="164" y="18"/>
                      </a:lnTo>
                      <a:lnTo>
                        <a:pt x="159" y="14"/>
                      </a:lnTo>
                      <a:lnTo>
                        <a:pt x="154" y="12"/>
                      </a:lnTo>
                      <a:lnTo>
                        <a:pt x="150" y="12"/>
                      </a:lnTo>
                      <a:lnTo>
                        <a:pt x="143" y="14"/>
                      </a:lnTo>
                      <a:lnTo>
                        <a:pt x="138" y="16"/>
                      </a:lnTo>
                      <a:lnTo>
                        <a:pt x="133" y="18"/>
                      </a:lnTo>
                      <a:lnTo>
                        <a:pt x="128" y="21"/>
                      </a:lnTo>
                      <a:lnTo>
                        <a:pt x="131" y="26"/>
                      </a:lnTo>
                      <a:lnTo>
                        <a:pt x="135" y="33"/>
                      </a:lnTo>
                      <a:lnTo>
                        <a:pt x="136" y="38"/>
                      </a:lnTo>
                      <a:lnTo>
                        <a:pt x="138" y="47"/>
                      </a:lnTo>
                      <a:lnTo>
                        <a:pt x="141" y="62"/>
                      </a:lnTo>
                      <a:lnTo>
                        <a:pt x="140" y="78"/>
                      </a:lnTo>
                      <a:lnTo>
                        <a:pt x="138" y="94"/>
                      </a:lnTo>
                      <a:lnTo>
                        <a:pt x="133" y="106"/>
                      </a:lnTo>
                      <a:lnTo>
                        <a:pt x="129" y="111"/>
                      </a:lnTo>
                      <a:lnTo>
                        <a:pt x="126" y="114"/>
                      </a:lnTo>
                      <a:lnTo>
                        <a:pt x="121" y="118"/>
                      </a:lnTo>
                      <a:lnTo>
                        <a:pt x="116" y="118"/>
                      </a:lnTo>
                      <a:lnTo>
                        <a:pt x="112" y="118"/>
                      </a:lnTo>
                      <a:lnTo>
                        <a:pt x="107" y="114"/>
                      </a:lnTo>
                      <a:lnTo>
                        <a:pt x="103" y="111"/>
                      </a:lnTo>
                      <a:lnTo>
                        <a:pt x="100" y="106"/>
                      </a:lnTo>
                      <a:lnTo>
                        <a:pt x="95" y="94"/>
                      </a:lnTo>
                      <a:lnTo>
                        <a:pt x="91" y="78"/>
                      </a:lnTo>
                      <a:lnTo>
                        <a:pt x="91" y="61"/>
                      </a:lnTo>
                      <a:lnTo>
                        <a:pt x="95" y="45"/>
                      </a:lnTo>
                      <a:lnTo>
                        <a:pt x="97" y="38"/>
                      </a:lnTo>
                      <a:lnTo>
                        <a:pt x="100" y="31"/>
                      </a:lnTo>
                      <a:lnTo>
                        <a:pt x="105" y="26"/>
                      </a:lnTo>
                      <a:lnTo>
                        <a:pt x="110" y="21"/>
                      </a:lnTo>
                      <a:lnTo>
                        <a:pt x="102" y="16"/>
                      </a:lnTo>
                      <a:lnTo>
                        <a:pt x="91" y="14"/>
                      </a:lnTo>
                      <a:lnTo>
                        <a:pt x="83" y="14"/>
                      </a:lnTo>
                      <a:lnTo>
                        <a:pt x="74" y="16"/>
                      </a:lnTo>
                      <a:lnTo>
                        <a:pt x="67" y="21"/>
                      </a:lnTo>
                      <a:lnTo>
                        <a:pt x="62" y="28"/>
                      </a:lnTo>
                      <a:lnTo>
                        <a:pt x="59" y="37"/>
                      </a:lnTo>
                      <a:lnTo>
                        <a:pt x="59" y="49"/>
                      </a:lnTo>
                      <a:lnTo>
                        <a:pt x="0" y="50"/>
                      </a:lnTo>
                      <a:lnTo>
                        <a:pt x="0" y="40"/>
                      </a:lnTo>
                      <a:lnTo>
                        <a:pt x="48" y="40"/>
                      </a:lnTo>
                      <a:lnTo>
                        <a:pt x="48" y="33"/>
                      </a:lnTo>
                      <a:lnTo>
                        <a:pt x="50" y="28"/>
                      </a:lnTo>
                      <a:lnTo>
                        <a:pt x="53" y="21"/>
                      </a:lnTo>
                      <a:lnTo>
                        <a:pt x="57" y="18"/>
                      </a:lnTo>
                      <a:lnTo>
                        <a:pt x="64" y="9"/>
                      </a:lnTo>
                      <a:lnTo>
                        <a:pt x="72" y="5"/>
                      </a:lnTo>
                      <a:lnTo>
                        <a:pt x="84" y="4"/>
                      </a:lnTo>
                      <a:lnTo>
                        <a:pt x="95" y="4"/>
                      </a:lnTo>
                      <a:lnTo>
                        <a:pt x="107" y="7"/>
                      </a:lnTo>
                      <a:lnTo>
                        <a:pt x="117" y="12"/>
                      </a:lnTo>
                      <a:lnTo>
                        <a:pt x="128" y="7"/>
                      </a:lnTo>
                      <a:lnTo>
                        <a:pt x="136" y="4"/>
                      </a:lnTo>
                      <a:lnTo>
                        <a:pt x="143" y="2"/>
                      </a:lnTo>
                      <a:lnTo>
                        <a:pt x="152" y="0"/>
                      </a:lnTo>
                      <a:lnTo>
                        <a:pt x="159" y="2"/>
                      </a:lnTo>
                      <a:lnTo>
                        <a:pt x="166" y="4"/>
                      </a:lnTo>
                      <a:lnTo>
                        <a:pt x="172" y="7"/>
                      </a:lnTo>
                      <a:lnTo>
                        <a:pt x="178" y="14"/>
                      </a:lnTo>
                      <a:lnTo>
                        <a:pt x="186" y="7"/>
                      </a:lnTo>
                      <a:lnTo>
                        <a:pt x="195" y="4"/>
                      </a:lnTo>
                      <a:lnTo>
                        <a:pt x="202" y="2"/>
                      </a:lnTo>
                      <a:lnTo>
                        <a:pt x="210" y="2"/>
                      </a:lnTo>
                      <a:lnTo>
                        <a:pt x="217" y="2"/>
                      </a:lnTo>
                      <a:lnTo>
                        <a:pt x="224" y="5"/>
                      </a:lnTo>
                      <a:lnTo>
                        <a:pt x="231" y="9"/>
                      </a:lnTo>
                      <a:lnTo>
                        <a:pt x="238" y="14"/>
                      </a:lnTo>
                      <a:lnTo>
                        <a:pt x="248" y="7"/>
                      </a:lnTo>
                      <a:lnTo>
                        <a:pt x="259" y="4"/>
                      </a:lnTo>
                      <a:lnTo>
                        <a:pt x="271" y="4"/>
                      </a:lnTo>
                      <a:lnTo>
                        <a:pt x="281" y="5"/>
                      </a:lnTo>
                      <a:lnTo>
                        <a:pt x="292" y="11"/>
                      </a:lnTo>
                      <a:lnTo>
                        <a:pt x="300" y="18"/>
                      </a:lnTo>
                      <a:lnTo>
                        <a:pt x="304" y="23"/>
                      </a:lnTo>
                      <a:lnTo>
                        <a:pt x="305" y="28"/>
                      </a:lnTo>
                      <a:lnTo>
                        <a:pt x="307" y="33"/>
                      </a:lnTo>
                      <a:lnTo>
                        <a:pt x="307" y="4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756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3501" y="1150"/>
                  <a:ext cx="409" cy="28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757" name="Rectangl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3642" y="1197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pt-PT" sz="2000">
                      <a:solidFill>
                        <a:srgbClr val="000000"/>
                      </a:solidFill>
                    </a:rPr>
                    <a:t>D</a:t>
                  </a:r>
                  <a:endParaRPr lang="pt-BR" sz="2000"/>
                </a:p>
              </p:txBody>
            </p:sp>
            <p:sp>
              <p:nvSpPr>
                <p:cNvPr id="28758" name="Line 92"/>
                <p:cNvSpPr>
                  <a:spLocks noChangeShapeType="1"/>
                </p:cNvSpPr>
                <p:nvPr/>
              </p:nvSpPr>
              <p:spPr bwMode="auto">
                <a:xfrm>
                  <a:off x="2434" y="1284"/>
                  <a:ext cx="22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8740" name="Group 93"/>
              <p:cNvGrpSpPr>
                <a:grpSpLocks/>
              </p:cNvGrpSpPr>
              <p:nvPr/>
            </p:nvGrpSpPr>
            <p:grpSpPr bwMode="auto">
              <a:xfrm>
                <a:off x="1712" y="1355"/>
                <a:ext cx="232" cy="405"/>
                <a:chOff x="1715" y="647"/>
                <a:chExt cx="232" cy="405"/>
              </a:xfrm>
            </p:grpSpPr>
            <p:sp>
              <p:nvSpPr>
                <p:cNvPr id="28743" name="Line 94"/>
                <p:cNvSpPr>
                  <a:spLocks noChangeShapeType="1"/>
                </p:cNvSpPr>
                <p:nvPr/>
              </p:nvSpPr>
              <p:spPr bwMode="auto">
                <a:xfrm>
                  <a:off x="1819" y="869"/>
                  <a:ext cx="0" cy="18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744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1715" y="647"/>
                  <a:ext cx="23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2000"/>
                    <a:t>R</a:t>
                  </a:r>
                </a:p>
              </p:txBody>
            </p:sp>
          </p:grpSp>
          <p:sp>
            <p:nvSpPr>
              <p:cNvPr id="28741" name="Text Box 96"/>
              <p:cNvSpPr txBox="1">
                <a:spLocks noChangeArrowheads="1"/>
              </p:cNvSpPr>
              <p:nvPr/>
            </p:nvSpPr>
            <p:spPr bwMode="auto">
              <a:xfrm>
                <a:off x="1260" y="959"/>
                <a:ext cx="2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2000"/>
                  <a:t>C</a:t>
                </a:r>
                <a:r>
                  <a:rPr lang="pt-BR" sz="2000" baseline="-25000"/>
                  <a:t>1</a:t>
                </a:r>
              </a:p>
            </p:txBody>
          </p:sp>
          <p:sp>
            <p:nvSpPr>
              <p:cNvPr id="28742" name="Text Box 97"/>
              <p:cNvSpPr txBox="1">
                <a:spLocks noChangeArrowheads="1"/>
              </p:cNvSpPr>
              <p:nvPr/>
            </p:nvSpPr>
            <p:spPr bwMode="auto">
              <a:xfrm>
                <a:off x="1257" y="1640"/>
                <a:ext cx="2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2000"/>
                  <a:t>C</a:t>
                </a:r>
                <a:r>
                  <a:rPr lang="pt-BR" sz="2000" baseline="-25000"/>
                  <a:t>2</a:t>
                </a:r>
              </a:p>
            </p:txBody>
          </p:sp>
        </p:grpSp>
      </p:grpSp>
      <p:grpSp>
        <p:nvGrpSpPr>
          <p:cNvPr id="28678" name="Group 7"/>
          <p:cNvGrpSpPr>
            <a:grpSpLocks/>
          </p:cNvGrpSpPr>
          <p:nvPr/>
        </p:nvGrpSpPr>
        <p:grpSpPr bwMode="auto">
          <a:xfrm>
            <a:off x="1908175" y="4076700"/>
            <a:ext cx="6273800" cy="2736850"/>
            <a:chOff x="813" y="2179"/>
            <a:chExt cx="4361" cy="1969"/>
          </a:xfrm>
        </p:grpSpPr>
        <p:sp>
          <p:nvSpPr>
            <p:cNvPr id="28679" name="Rectangle 8"/>
            <p:cNvSpPr>
              <a:spLocks noChangeAspect="1" noChangeArrowheads="1"/>
            </p:cNvSpPr>
            <p:nvPr/>
          </p:nvSpPr>
          <p:spPr bwMode="auto">
            <a:xfrm>
              <a:off x="2139" y="2416"/>
              <a:ext cx="221" cy="1732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0" name="Rectangle 9"/>
            <p:cNvSpPr>
              <a:spLocks noChangeAspect="1" noChangeArrowheads="1"/>
            </p:cNvSpPr>
            <p:nvPr/>
          </p:nvSpPr>
          <p:spPr bwMode="auto">
            <a:xfrm>
              <a:off x="1385" y="2416"/>
              <a:ext cx="222" cy="1732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1" name="Rectangle 10"/>
            <p:cNvSpPr>
              <a:spLocks noChangeAspect="1" noChangeArrowheads="1"/>
            </p:cNvSpPr>
            <p:nvPr/>
          </p:nvSpPr>
          <p:spPr bwMode="auto">
            <a:xfrm>
              <a:off x="1629" y="2626"/>
              <a:ext cx="488" cy="1522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2" name="Line 11"/>
            <p:cNvSpPr>
              <a:spLocks noChangeShapeType="1"/>
            </p:cNvSpPr>
            <p:nvPr/>
          </p:nvSpPr>
          <p:spPr bwMode="auto">
            <a:xfrm>
              <a:off x="3916" y="3453"/>
              <a:ext cx="10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28683" name="Group 12"/>
            <p:cNvGrpSpPr>
              <a:grpSpLocks noChangeAspect="1"/>
            </p:cNvGrpSpPr>
            <p:nvPr/>
          </p:nvGrpSpPr>
          <p:grpSpPr bwMode="auto">
            <a:xfrm>
              <a:off x="1740" y="3660"/>
              <a:ext cx="222" cy="421"/>
              <a:chOff x="3792" y="1572"/>
              <a:chExt cx="160" cy="280"/>
            </a:xfrm>
          </p:grpSpPr>
          <p:sp>
            <p:nvSpPr>
              <p:cNvPr id="28735" name="Oval 13"/>
              <p:cNvSpPr>
                <a:spLocks noChangeAspect="1" noChangeArrowheads="1"/>
              </p:cNvSpPr>
              <p:nvPr/>
            </p:nvSpPr>
            <p:spPr bwMode="auto">
              <a:xfrm>
                <a:off x="3820" y="1572"/>
                <a:ext cx="120" cy="242"/>
              </a:xfrm>
              <a:prstGeom prst="ellipse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736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3792" y="1668"/>
                <a:ext cx="160" cy="18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8684" name="Group 15"/>
            <p:cNvGrpSpPr>
              <a:grpSpLocks noChangeAspect="1"/>
            </p:cNvGrpSpPr>
            <p:nvPr/>
          </p:nvGrpSpPr>
          <p:grpSpPr bwMode="auto">
            <a:xfrm>
              <a:off x="1751" y="2956"/>
              <a:ext cx="222" cy="421"/>
              <a:chOff x="3792" y="1572"/>
              <a:chExt cx="160" cy="280"/>
            </a:xfrm>
          </p:grpSpPr>
          <p:sp>
            <p:nvSpPr>
              <p:cNvPr id="28733" name="Oval 16"/>
              <p:cNvSpPr>
                <a:spLocks noChangeAspect="1" noChangeArrowheads="1"/>
              </p:cNvSpPr>
              <p:nvPr/>
            </p:nvSpPr>
            <p:spPr bwMode="auto">
              <a:xfrm>
                <a:off x="3820" y="1572"/>
                <a:ext cx="120" cy="242"/>
              </a:xfrm>
              <a:prstGeom prst="ellipse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734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3792" y="1668"/>
                <a:ext cx="160" cy="18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8685" name="Line 18"/>
            <p:cNvSpPr>
              <a:spLocks noChangeAspect="1" noChangeShapeType="1"/>
            </p:cNvSpPr>
            <p:nvPr/>
          </p:nvSpPr>
          <p:spPr bwMode="auto">
            <a:xfrm>
              <a:off x="2357" y="3102"/>
              <a:ext cx="595" cy="1"/>
            </a:xfrm>
            <a:prstGeom prst="line">
              <a:avLst/>
            </a:prstGeom>
            <a:noFill/>
            <a:ln w="190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86" name="Rectangle 19"/>
            <p:cNvSpPr>
              <a:spLocks noChangeAspect="1" noChangeArrowheads="1"/>
            </p:cNvSpPr>
            <p:nvPr/>
          </p:nvSpPr>
          <p:spPr bwMode="auto">
            <a:xfrm>
              <a:off x="816" y="2993"/>
              <a:ext cx="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2000">
                  <a:solidFill>
                    <a:srgbClr val="000000"/>
                  </a:solidFill>
                </a:rPr>
                <a:t>C</a:t>
              </a:r>
              <a:r>
                <a:rPr lang="pt-PT" sz="2000" baseline="-25000">
                  <a:solidFill>
                    <a:srgbClr val="000000"/>
                  </a:solidFill>
                </a:rPr>
                <a:t>1</a:t>
              </a:r>
              <a:endParaRPr lang="pt-BR" sz="2000" baseline="-25000"/>
            </a:p>
          </p:txBody>
        </p:sp>
        <p:sp>
          <p:nvSpPr>
            <p:cNvPr id="28687" name="Rectangle 20"/>
            <p:cNvSpPr>
              <a:spLocks noChangeAspect="1" noChangeArrowheads="1"/>
            </p:cNvSpPr>
            <p:nvPr/>
          </p:nvSpPr>
          <p:spPr bwMode="auto">
            <a:xfrm>
              <a:off x="1846" y="2179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240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8688" name="Line 21"/>
            <p:cNvSpPr>
              <a:spLocks noChangeAspect="1" noChangeShapeType="1"/>
            </p:cNvSpPr>
            <p:nvPr/>
          </p:nvSpPr>
          <p:spPr bwMode="auto">
            <a:xfrm>
              <a:off x="1618" y="3323"/>
              <a:ext cx="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89" name="Line 22"/>
            <p:cNvSpPr>
              <a:spLocks noChangeAspect="1" noChangeShapeType="1"/>
            </p:cNvSpPr>
            <p:nvPr/>
          </p:nvSpPr>
          <p:spPr bwMode="auto">
            <a:xfrm>
              <a:off x="1376" y="3584"/>
              <a:ext cx="9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90" name="Line 23"/>
            <p:cNvSpPr>
              <a:spLocks noChangeAspect="1" noChangeShapeType="1"/>
            </p:cNvSpPr>
            <p:nvPr/>
          </p:nvSpPr>
          <p:spPr bwMode="auto">
            <a:xfrm>
              <a:off x="1618" y="3996"/>
              <a:ext cx="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91" name="Line 24"/>
            <p:cNvSpPr>
              <a:spLocks noChangeAspect="1" noChangeShapeType="1"/>
            </p:cNvSpPr>
            <p:nvPr/>
          </p:nvSpPr>
          <p:spPr bwMode="auto">
            <a:xfrm>
              <a:off x="1376" y="3800"/>
              <a:ext cx="4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92" name="Line 25"/>
            <p:cNvSpPr>
              <a:spLocks noChangeAspect="1" noChangeShapeType="1"/>
            </p:cNvSpPr>
            <p:nvPr/>
          </p:nvSpPr>
          <p:spPr bwMode="auto">
            <a:xfrm>
              <a:off x="1970" y="3800"/>
              <a:ext cx="3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93" name="Oval 26"/>
            <p:cNvSpPr>
              <a:spLocks noChangeAspect="1" noChangeArrowheads="1"/>
            </p:cNvSpPr>
            <p:nvPr/>
          </p:nvSpPr>
          <p:spPr bwMode="auto">
            <a:xfrm>
              <a:off x="1904" y="3779"/>
              <a:ext cx="49" cy="5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4" name="Oval 27"/>
            <p:cNvSpPr>
              <a:spLocks noChangeAspect="1" noChangeArrowheads="1"/>
            </p:cNvSpPr>
            <p:nvPr/>
          </p:nvSpPr>
          <p:spPr bwMode="auto">
            <a:xfrm>
              <a:off x="1759" y="3779"/>
              <a:ext cx="48" cy="53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5" name="Line 28"/>
            <p:cNvSpPr>
              <a:spLocks noChangeAspect="1" noChangeShapeType="1"/>
            </p:cNvSpPr>
            <p:nvPr/>
          </p:nvSpPr>
          <p:spPr bwMode="auto">
            <a:xfrm>
              <a:off x="2349" y="3803"/>
              <a:ext cx="6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96" name="Line 29"/>
            <p:cNvSpPr>
              <a:spLocks noChangeAspect="1" noChangeShapeType="1"/>
            </p:cNvSpPr>
            <p:nvPr/>
          </p:nvSpPr>
          <p:spPr bwMode="auto">
            <a:xfrm>
              <a:off x="1387" y="3098"/>
              <a:ext cx="3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97" name="Line 30"/>
            <p:cNvSpPr>
              <a:spLocks noChangeAspect="1" noChangeShapeType="1"/>
            </p:cNvSpPr>
            <p:nvPr/>
          </p:nvSpPr>
          <p:spPr bwMode="auto">
            <a:xfrm>
              <a:off x="1959" y="3104"/>
              <a:ext cx="3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98" name="Oval 31"/>
            <p:cNvSpPr>
              <a:spLocks noChangeAspect="1" noChangeArrowheads="1"/>
            </p:cNvSpPr>
            <p:nvPr/>
          </p:nvSpPr>
          <p:spPr bwMode="auto">
            <a:xfrm>
              <a:off x="1920" y="3077"/>
              <a:ext cx="48" cy="52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9" name="Oval 32"/>
            <p:cNvSpPr>
              <a:spLocks noChangeAspect="1" noChangeArrowheads="1"/>
            </p:cNvSpPr>
            <p:nvPr/>
          </p:nvSpPr>
          <p:spPr bwMode="auto">
            <a:xfrm>
              <a:off x="1765" y="3077"/>
              <a:ext cx="48" cy="52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0" name="Line 33"/>
            <p:cNvSpPr>
              <a:spLocks noChangeAspect="1" noChangeShapeType="1"/>
            </p:cNvSpPr>
            <p:nvPr/>
          </p:nvSpPr>
          <p:spPr bwMode="auto">
            <a:xfrm>
              <a:off x="1395" y="2850"/>
              <a:ext cx="96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28701" name="Group 34"/>
            <p:cNvGrpSpPr>
              <a:grpSpLocks/>
            </p:cNvGrpSpPr>
            <p:nvPr/>
          </p:nvGrpSpPr>
          <p:grpSpPr bwMode="auto">
            <a:xfrm>
              <a:off x="3190" y="3219"/>
              <a:ext cx="188" cy="249"/>
              <a:chOff x="3426" y="1560"/>
              <a:chExt cx="203" cy="249"/>
            </a:xfrm>
          </p:grpSpPr>
          <p:sp>
            <p:nvSpPr>
              <p:cNvPr id="28731" name="Oval 35"/>
              <p:cNvSpPr>
                <a:spLocks noChangeAspect="1" noChangeArrowheads="1"/>
              </p:cNvSpPr>
              <p:nvPr/>
            </p:nvSpPr>
            <p:spPr bwMode="auto">
              <a:xfrm>
                <a:off x="3490" y="1769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732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3426" y="1560"/>
                <a:ext cx="2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PT"/>
                  <a:t>x</a:t>
                </a:r>
                <a:endParaRPr lang="pt-BR"/>
              </a:p>
            </p:txBody>
          </p:sp>
        </p:grpSp>
        <p:grpSp>
          <p:nvGrpSpPr>
            <p:cNvPr id="28702" name="Group 37"/>
            <p:cNvGrpSpPr>
              <a:grpSpLocks/>
            </p:cNvGrpSpPr>
            <p:nvPr/>
          </p:nvGrpSpPr>
          <p:grpSpPr bwMode="auto">
            <a:xfrm>
              <a:off x="1002" y="3098"/>
              <a:ext cx="394" cy="3"/>
              <a:chOff x="1086" y="1787"/>
              <a:chExt cx="426" cy="3"/>
            </a:xfrm>
          </p:grpSpPr>
          <p:sp>
            <p:nvSpPr>
              <p:cNvPr id="28729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1086" y="1790"/>
                <a:ext cx="4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730" name="Line 39"/>
              <p:cNvSpPr>
                <a:spLocks noChangeAspect="1" noChangeShapeType="1"/>
              </p:cNvSpPr>
              <p:nvPr/>
            </p:nvSpPr>
            <p:spPr bwMode="auto">
              <a:xfrm rot="5400000" flipH="1" flipV="1">
                <a:off x="1281" y="1676"/>
                <a:ext cx="0" cy="2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8703" name="Line 40"/>
            <p:cNvSpPr>
              <a:spLocks noChangeAspect="1" noChangeShapeType="1"/>
            </p:cNvSpPr>
            <p:nvPr/>
          </p:nvSpPr>
          <p:spPr bwMode="auto">
            <a:xfrm>
              <a:off x="2360" y="2848"/>
              <a:ext cx="2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04" name="Rectangle 41"/>
            <p:cNvSpPr>
              <a:spLocks noChangeAspect="1" noChangeArrowheads="1"/>
            </p:cNvSpPr>
            <p:nvPr/>
          </p:nvSpPr>
          <p:spPr bwMode="auto">
            <a:xfrm>
              <a:off x="2646" y="2749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2000"/>
                <a:t>A</a:t>
              </a:r>
              <a:endParaRPr lang="pt-BR" sz="2000"/>
            </a:p>
          </p:txBody>
        </p:sp>
        <p:sp>
          <p:nvSpPr>
            <p:cNvPr id="28705" name="Rectangle 42"/>
            <p:cNvSpPr>
              <a:spLocks noChangeAspect="1" noChangeArrowheads="1"/>
            </p:cNvSpPr>
            <p:nvPr/>
          </p:nvSpPr>
          <p:spPr bwMode="auto">
            <a:xfrm>
              <a:off x="4329" y="3446"/>
              <a:ext cx="409" cy="2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06" name="Rectangle 43"/>
            <p:cNvSpPr>
              <a:spLocks noChangeAspect="1" noChangeArrowheads="1"/>
            </p:cNvSpPr>
            <p:nvPr/>
          </p:nvSpPr>
          <p:spPr bwMode="auto">
            <a:xfrm>
              <a:off x="3648" y="3168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2000">
                  <a:solidFill>
                    <a:srgbClr val="000000"/>
                  </a:solidFill>
                </a:rPr>
                <a:t>B</a:t>
              </a:r>
              <a:endParaRPr lang="pt-BR" sz="2000">
                <a:latin typeface="Times New Roman" pitchFamily="18" charset="0"/>
              </a:endParaRPr>
            </a:p>
          </p:txBody>
        </p:sp>
        <p:sp>
          <p:nvSpPr>
            <p:cNvPr id="28707" name="Rectangle 44"/>
            <p:cNvSpPr>
              <a:spLocks noChangeAspect="1" noChangeArrowheads="1"/>
            </p:cNvSpPr>
            <p:nvPr/>
          </p:nvSpPr>
          <p:spPr bwMode="auto">
            <a:xfrm>
              <a:off x="5023" y="3348"/>
              <a:ext cx="1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2000">
                  <a:solidFill>
                    <a:srgbClr val="000000"/>
                  </a:solidFill>
                </a:rPr>
                <a:t>W</a:t>
              </a:r>
              <a:endParaRPr lang="pt-BR" sz="2000">
                <a:latin typeface="Times New Roman" pitchFamily="18" charset="0"/>
              </a:endParaRPr>
            </a:p>
          </p:txBody>
        </p:sp>
        <p:sp>
          <p:nvSpPr>
            <p:cNvPr id="28708" name="Freeform 45"/>
            <p:cNvSpPr>
              <a:spLocks noChangeAspect="1" noEditPoints="1"/>
            </p:cNvSpPr>
            <p:nvPr/>
          </p:nvSpPr>
          <p:spPr bwMode="auto">
            <a:xfrm>
              <a:off x="3450" y="3386"/>
              <a:ext cx="492" cy="177"/>
            </a:xfrm>
            <a:custGeom>
              <a:avLst/>
              <a:gdLst>
                <a:gd name="T0" fmla="*/ 471 w 355"/>
                <a:gd name="T1" fmla="*/ 446 h 118"/>
                <a:gd name="T2" fmla="*/ 457 w 355"/>
                <a:gd name="T3" fmla="*/ 203 h 118"/>
                <a:gd name="T4" fmla="*/ 380 w 355"/>
                <a:gd name="T5" fmla="*/ 315 h 118"/>
                <a:gd name="T6" fmla="*/ 413 w 355"/>
                <a:gd name="T7" fmla="*/ 518 h 118"/>
                <a:gd name="T8" fmla="*/ 682 w 355"/>
                <a:gd name="T9" fmla="*/ 518 h 118"/>
                <a:gd name="T10" fmla="*/ 705 w 355"/>
                <a:gd name="T11" fmla="*/ 372 h 118"/>
                <a:gd name="T12" fmla="*/ 657 w 355"/>
                <a:gd name="T13" fmla="*/ 141 h 118"/>
                <a:gd name="T14" fmla="*/ 613 w 355"/>
                <a:gd name="T15" fmla="*/ 382 h 118"/>
                <a:gd name="T16" fmla="*/ 661 w 355"/>
                <a:gd name="T17" fmla="*/ 527 h 118"/>
                <a:gd name="T18" fmla="*/ 916 w 355"/>
                <a:gd name="T19" fmla="*/ 504 h 118"/>
                <a:gd name="T20" fmla="*/ 937 w 355"/>
                <a:gd name="T21" fmla="*/ 309 h 118"/>
                <a:gd name="T22" fmla="*/ 868 w 355"/>
                <a:gd name="T23" fmla="*/ 189 h 118"/>
                <a:gd name="T24" fmla="*/ 843 w 355"/>
                <a:gd name="T25" fmla="*/ 444 h 118"/>
                <a:gd name="T26" fmla="*/ 877 w 355"/>
                <a:gd name="T27" fmla="*/ 527 h 118"/>
                <a:gd name="T28" fmla="*/ 1310 w 355"/>
                <a:gd name="T29" fmla="*/ 255 h 118"/>
                <a:gd name="T30" fmla="*/ 1062 w 355"/>
                <a:gd name="T31" fmla="*/ 108 h 118"/>
                <a:gd name="T32" fmla="*/ 940 w 355"/>
                <a:gd name="T33" fmla="*/ 81 h 118"/>
                <a:gd name="T34" fmla="*/ 956 w 355"/>
                <a:gd name="T35" fmla="*/ 180 h 118"/>
                <a:gd name="T36" fmla="*/ 974 w 355"/>
                <a:gd name="T37" fmla="*/ 458 h 118"/>
                <a:gd name="T38" fmla="*/ 911 w 355"/>
                <a:gd name="T39" fmla="*/ 599 h 118"/>
                <a:gd name="T40" fmla="*/ 833 w 355"/>
                <a:gd name="T41" fmla="*/ 564 h 118"/>
                <a:gd name="T42" fmla="*/ 801 w 355"/>
                <a:gd name="T43" fmla="*/ 302 h 118"/>
                <a:gd name="T44" fmla="*/ 841 w 355"/>
                <a:gd name="T45" fmla="*/ 134 h 118"/>
                <a:gd name="T46" fmla="*/ 782 w 355"/>
                <a:gd name="T47" fmla="*/ 72 h 118"/>
                <a:gd name="T48" fmla="*/ 705 w 355"/>
                <a:gd name="T49" fmla="*/ 99 h 118"/>
                <a:gd name="T50" fmla="*/ 737 w 355"/>
                <a:gd name="T51" fmla="*/ 212 h 118"/>
                <a:gd name="T52" fmla="*/ 737 w 355"/>
                <a:gd name="T53" fmla="*/ 485 h 118"/>
                <a:gd name="T54" fmla="*/ 676 w 355"/>
                <a:gd name="T55" fmla="*/ 599 h 118"/>
                <a:gd name="T56" fmla="*/ 614 w 355"/>
                <a:gd name="T57" fmla="*/ 564 h 118"/>
                <a:gd name="T58" fmla="*/ 567 w 355"/>
                <a:gd name="T59" fmla="*/ 315 h 118"/>
                <a:gd name="T60" fmla="*/ 606 w 355"/>
                <a:gd name="T61" fmla="*/ 134 h 118"/>
                <a:gd name="T62" fmla="*/ 567 w 355"/>
                <a:gd name="T63" fmla="*/ 62 h 118"/>
                <a:gd name="T64" fmla="*/ 489 w 355"/>
                <a:gd name="T65" fmla="*/ 93 h 118"/>
                <a:gd name="T66" fmla="*/ 502 w 355"/>
                <a:gd name="T67" fmla="*/ 194 h 118"/>
                <a:gd name="T68" fmla="*/ 509 w 355"/>
                <a:gd name="T69" fmla="*/ 477 h 118"/>
                <a:gd name="T70" fmla="*/ 448 w 355"/>
                <a:gd name="T71" fmla="*/ 599 h 118"/>
                <a:gd name="T72" fmla="*/ 380 w 355"/>
                <a:gd name="T73" fmla="*/ 564 h 118"/>
                <a:gd name="T74" fmla="*/ 337 w 355"/>
                <a:gd name="T75" fmla="*/ 309 h 118"/>
                <a:gd name="T76" fmla="*/ 388 w 355"/>
                <a:gd name="T77" fmla="*/ 134 h 118"/>
                <a:gd name="T78" fmla="*/ 305 w 355"/>
                <a:gd name="T79" fmla="*/ 72 h 118"/>
                <a:gd name="T80" fmla="*/ 219 w 355"/>
                <a:gd name="T81" fmla="*/ 189 h 118"/>
                <a:gd name="T82" fmla="*/ 179 w 355"/>
                <a:gd name="T83" fmla="*/ 203 h 118"/>
                <a:gd name="T84" fmla="*/ 209 w 355"/>
                <a:gd name="T85" fmla="*/ 93 h 118"/>
                <a:gd name="T86" fmla="*/ 352 w 355"/>
                <a:gd name="T87" fmla="*/ 21 h 118"/>
                <a:gd name="T88" fmla="*/ 502 w 355"/>
                <a:gd name="T89" fmla="*/ 21 h 118"/>
                <a:gd name="T90" fmla="*/ 613 w 355"/>
                <a:gd name="T91" fmla="*/ 21 h 118"/>
                <a:gd name="T92" fmla="*/ 718 w 355"/>
                <a:gd name="T93" fmla="*/ 21 h 118"/>
                <a:gd name="T94" fmla="*/ 826 w 355"/>
                <a:gd name="T95" fmla="*/ 27 h 118"/>
                <a:gd name="T96" fmla="*/ 956 w 355"/>
                <a:gd name="T97" fmla="*/ 21 h 118"/>
                <a:gd name="T98" fmla="*/ 1109 w 355"/>
                <a:gd name="T99" fmla="*/ 93 h 118"/>
                <a:gd name="T100" fmla="*/ 1131 w 355"/>
                <a:gd name="T101" fmla="*/ 203 h 1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5"/>
                <a:gd name="T154" fmla="*/ 0 h 118"/>
                <a:gd name="T155" fmla="*/ 355 w 355"/>
                <a:gd name="T156" fmla="*/ 118 h 1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5" h="118">
                  <a:moveTo>
                    <a:pt x="116" y="106"/>
                  </a:moveTo>
                  <a:lnTo>
                    <a:pt x="121" y="102"/>
                  </a:lnTo>
                  <a:lnTo>
                    <a:pt x="124" y="97"/>
                  </a:lnTo>
                  <a:lnTo>
                    <a:pt x="128" y="88"/>
                  </a:lnTo>
                  <a:lnTo>
                    <a:pt x="129" y="78"/>
                  </a:lnTo>
                  <a:lnTo>
                    <a:pt x="129" y="64"/>
                  </a:lnTo>
                  <a:lnTo>
                    <a:pt x="128" y="52"/>
                  </a:lnTo>
                  <a:lnTo>
                    <a:pt x="124" y="40"/>
                  </a:lnTo>
                  <a:lnTo>
                    <a:pt x="117" y="28"/>
                  </a:lnTo>
                  <a:lnTo>
                    <a:pt x="110" y="38"/>
                  </a:lnTo>
                  <a:lnTo>
                    <a:pt x="105" y="50"/>
                  </a:lnTo>
                  <a:lnTo>
                    <a:pt x="103" y="62"/>
                  </a:lnTo>
                  <a:lnTo>
                    <a:pt x="103" y="76"/>
                  </a:lnTo>
                  <a:lnTo>
                    <a:pt x="105" y="87"/>
                  </a:lnTo>
                  <a:lnTo>
                    <a:pt x="107" y="97"/>
                  </a:lnTo>
                  <a:lnTo>
                    <a:pt x="112" y="102"/>
                  </a:lnTo>
                  <a:lnTo>
                    <a:pt x="116" y="106"/>
                  </a:lnTo>
                  <a:close/>
                  <a:moveTo>
                    <a:pt x="179" y="104"/>
                  </a:moveTo>
                  <a:lnTo>
                    <a:pt x="181" y="104"/>
                  </a:lnTo>
                  <a:lnTo>
                    <a:pt x="185" y="102"/>
                  </a:lnTo>
                  <a:lnTo>
                    <a:pt x="186" y="99"/>
                  </a:lnTo>
                  <a:lnTo>
                    <a:pt x="188" y="95"/>
                  </a:lnTo>
                  <a:lnTo>
                    <a:pt x="190" y="85"/>
                  </a:lnTo>
                  <a:lnTo>
                    <a:pt x="191" y="73"/>
                  </a:lnTo>
                  <a:lnTo>
                    <a:pt x="191" y="61"/>
                  </a:lnTo>
                  <a:lnTo>
                    <a:pt x="190" y="49"/>
                  </a:lnTo>
                  <a:lnTo>
                    <a:pt x="185" y="37"/>
                  </a:lnTo>
                  <a:lnTo>
                    <a:pt x="178" y="28"/>
                  </a:lnTo>
                  <a:lnTo>
                    <a:pt x="172" y="38"/>
                  </a:lnTo>
                  <a:lnTo>
                    <a:pt x="167" y="50"/>
                  </a:lnTo>
                  <a:lnTo>
                    <a:pt x="166" y="62"/>
                  </a:lnTo>
                  <a:lnTo>
                    <a:pt x="166" y="75"/>
                  </a:lnTo>
                  <a:lnTo>
                    <a:pt x="167" y="87"/>
                  </a:lnTo>
                  <a:lnTo>
                    <a:pt x="171" y="95"/>
                  </a:lnTo>
                  <a:lnTo>
                    <a:pt x="174" y="102"/>
                  </a:lnTo>
                  <a:lnTo>
                    <a:pt x="179" y="104"/>
                  </a:lnTo>
                  <a:close/>
                  <a:moveTo>
                    <a:pt x="240" y="106"/>
                  </a:moveTo>
                  <a:lnTo>
                    <a:pt x="243" y="104"/>
                  </a:lnTo>
                  <a:lnTo>
                    <a:pt x="245" y="102"/>
                  </a:lnTo>
                  <a:lnTo>
                    <a:pt x="248" y="99"/>
                  </a:lnTo>
                  <a:lnTo>
                    <a:pt x="250" y="95"/>
                  </a:lnTo>
                  <a:lnTo>
                    <a:pt x="252" y="85"/>
                  </a:lnTo>
                  <a:lnTo>
                    <a:pt x="254" y="73"/>
                  </a:lnTo>
                  <a:lnTo>
                    <a:pt x="254" y="61"/>
                  </a:lnTo>
                  <a:lnTo>
                    <a:pt x="250" y="47"/>
                  </a:lnTo>
                  <a:lnTo>
                    <a:pt x="247" y="37"/>
                  </a:lnTo>
                  <a:lnTo>
                    <a:pt x="240" y="28"/>
                  </a:lnTo>
                  <a:lnTo>
                    <a:pt x="235" y="37"/>
                  </a:lnTo>
                  <a:lnTo>
                    <a:pt x="231" y="49"/>
                  </a:lnTo>
                  <a:lnTo>
                    <a:pt x="229" y="61"/>
                  </a:lnTo>
                  <a:lnTo>
                    <a:pt x="228" y="75"/>
                  </a:lnTo>
                  <a:lnTo>
                    <a:pt x="229" y="87"/>
                  </a:lnTo>
                  <a:lnTo>
                    <a:pt x="231" y="95"/>
                  </a:lnTo>
                  <a:lnTo>
                    <a:pt x="233" y="101"/>
                  </a:lnTo>
                  <a:lnTo>
                    <a:pt x="235" y="102"/>
                  </a:lnTo>
                  <a:lnTo>
                    <a:pt x="238" y="104"/>
                  </a:lnTo>
                  <a:lnTo>
                    <a:pt x="240" y="106"/>
                  </a:lnTo>
                  <a:close/>
                  <a:moveTo>
                    <a:pt x="307" y="40"/>
                  </a:moveTo>
                  <a:lnTo>
                    <a:pt x="355" y="40"/>
                  </a:lnTo>
                  <a:lnTo>
                    <a:pt x="355" y="50"/>
                  </a:lnTo>
                  <a:lnTo>
                    <a:pt x="298" y="50"/>
                  </a:lnTo>
                  <a:lnTo>
                    <a:pt x="297" y="38"/>
                  </a:lnTo>
                  <a:lnTo>
                    <a:pt x="293" y="28"/>
                  </a:lnTo>
                  <a:lnTo>
                    <a:pt x="288" y="21"/>
                  </a:lnTo>
                  <a:lnTo>
                    <a:pt x="281" y="18"/>
                  </a:lnTo>
                  <a:lnTo>
                    <a:pt x="273" y="14"/>
                  </a:lnTo>
                  <a:lnTo>
                    <a:pt x="264" y="14"/>
                  </a:lnTo>
                  <a:lnTo>
                    <a:pt x="255" y="16"/>
                  </a:lnTo>
                  <a:lnTo>
                    <a:pt x="248" y="19"/>
                  </a:lnTo>
                  <a:lnTo>
                    <a:pt x="252" y="23"/>
                  </a:lnTo>
                  <a:lnTo>
                    <a:pt x="257" y="28"/>
                  </a:lnTo>
                  <a:lnTo>
                    <a:pt x="259" y="35"/>
                  </a:lnTo>
                  <a:lnTo>
                    <a:pt x="262" y="42"/>
                  </a:lnTo>
                  <a:lnTo>
                    <a:pt x="266" y="57"/>
                  </a:lnTo>
                  <a:lnTo>
                    <a:pt x="266" y="75"/>
                  </a:lnTo>
                  <a:lnTo>
                    <a:pt x="264" y="90"/>
                  </a:lnTo>
                  <a:lnTo>
                    <a:pt x="259" y="106"/>
                  </a:lnTo>
                  <a:lnTo>
                    <a:pt x="255" y="111"/>
                  </a:lnTo>
                  <a:lnTo>
                    <a:pt x="250" y="114"/>
                  </a:lnTo>
                  <a:lnTo>
                    <a:pt x="247" y="118"/>
                  </a:lnTo>
                  <a:lnTo>
                    <a:pt x="240" y="118"/>
                  </a:lnTo>
                  <a:lnTo>
                    <a:pt x="235" y="118"/>
                  </a:lnTo>
                  <a:lnTo>
                    <a:pt x="231" y="114"/>
                  </a:lnTo>
                  <a:lnTo>
                    <a:pt x="226" y="111"/>
                  </a:lnTo>
                  <a:lnTo>
                    <a:pt x="223" y="106"/>
                  </a:lnTo>
                  <a:lnTo>
                    <a:pt x="219" y="92"/>
                  </a:lnTo>
                  <a:lnTo>
                    <a:pt x="217" y="76"/>
                  </a:lnTo>
                  <a:lnTo>
                    <a:pt x="217" y="59"/>
                  </a:lnTo>
                  <a:lnTo>
                    <a:pt x="219" y="43"/>
                  </a:lnTo>
                  <a:lnTo>
                    <a:pt x="221" y="37"/>
                  </a:lnTo>
                  <a:lnTo>
                    <a:pt x="224" y="31"/>
                  </a:lnTo>
                  <a:lnTo>
                    <a:pt x="228" y="26"/>
                  </a:lnTo>
                  <a:lnTo>
                    <a:pt x="229" y="21"/>
                  </a:lnTo>
                  <a:lnTo>
                    <a:pt x="224" y="18"/>
                  </a:lnTo>
                  <a:lnTo>
                    <a:pt x="217" y="14"/>
                  </a:lnTo>
                  <a:lnTo>
                    <a:pt x="212" y="14"/>
                  </a:lnTo>
                  <a:lnTo>
                    <a:pt x="207" y="14"/>
                  </a:lnTo>
                  <a:lnTo>
                    <a:pt x="200" y="14"/>
                  </a:lnTo>
                  <a:lnTo>
                    <a:pt x="195" y="16"/>
                  </a:lnTo>
                  <a:lnTo>
                    <a:pt x="191" y="19"/>
                  </a:lnTo>
                  <a:lnTo>
                    <a:pt x="186" y="21"/>
                  </a:lnTo>
                  <a:lnTo>
                    <a:pt x="191" y="28"/>
                  </a:lnTo>
                  <a:lnTo>
                    <a:pt x="197" y="35"/>
                  </a:lnTo>
                  <a:lnTo>
                    <a:pt x="200" y="42"/>
                  </a:lnTo>
                  <a:lnTo>
                    <a:pt x="202" y="49"/>
                  </a:lnTo>
                  <a:lnTo>
                    <a:pt x="204" y="66"/>
                  </a:lnTo>
                  <a:lnTo>
                    <a:pt x="204" y="82"/>
                  </a:lnTo>
                  <a:lnTo>
                    <a:pt x="200" y="95"/>
                  </a:lnTo>
                  <a:lnTo>
                    <a:pt x="193" y="107"/>
                  </a:lnTo>
                  <a:lnTo>
                    <a:pt x="190" y="113"/>
                  </a:lnTo>
                  <a:lnTo>
                    <a:pt x="186" y="116"/>
                  </a:lnTo>
                  <a:lnTo>
                    <a:pt x="183" y="118"/>
                  </a:lnTo>
                  <a:lnTo>
                    <a:pt x="178" y="118"/>
                  </a:lnTo>
                  <a:lnTo>
                    <a:pt x="174" y="118"/>
                  </a:lnTo>
                  <a:lnTo>
                    <a:pt x="171" y="114"/>
                  </a:lnTo>
                  <a:lnTo>
                    <a:pt x="167" y="111"/>
                  </a:lnTo>
                  <a:lnTo>
                    <a:pt x="164" y="107"/>
                  </a:lnTo>
                  <a:lnTo>
                    <a:pt x="159" y="94"/>
                  </a:lnTo>
                  <a:lnTo>
                    <a:pt x="155" y="80"/>
                  </a:lnTo>
                  <a:lnTo>
                    <a:pt x="154" y="62"/>
                  </a:lnTo>
                  <a:lnTo>
                    <a:pt x="155" y="47"/>
                  </a:lnTo>
                  <a:lnTo>
                    <a:pt x="159" y="40"/>
                  </a:lnTo>
                  <a:lnTo>
                    <a:pt x="160" y="33"/>
                  </a:lnTo>
                  <a:lnTo>
                    <a:pt x="164" y="26"/>
                  </a:lnTo>
                  <a:lnTo>
                    <a:pt x="169" y="21"/>
                  </a:lnTo>
                  <a:lnTo>
                    <a:pt x="164" y="18"/>
                  </a:lnTo>
                  <a:lnTo>
                    <a:pt x="159" y="14"/>
                  </a:lnTo>
                  <a:lnTo>
                    <a:pt x="154" y="12"/>
                  </a:lnTo>
                  <a:lnTo>
                    <a:pt x="150" y="12"/>
                  </a:lnTo>
                  <a:lnTo>
                    <a:pt x="143" y="14"/>
                  </a:lnTo>
                  <a:lnTo>
                    <a:pt x="138" y="16"/>
                  </a:lnTo>
                  <a:lnTo>
                    <a:pt x="133" y="18"/>
                  </a:lnTo>
                  <a:lnTo>
                    <a:pt x="128" y="21"/>
                  </a:lnTo>
                  <a:lnTo>
                    <a:pt x="131" y="26"/>
                  </a:lnTo>
                  <a:lnTo>
                    <a:pt x="135" y="33"/>
                  </a:lnTo>
                  <a:lnTo>
                    <a:pt x="136" y="38"/>
                  </a:lnTo>
                  <a:lnTo>
                    <a:pt x="138" y="47"/>
                  </a:lnTo>
                  <a:lnTo>
                    <a:pt x="141" y="62"/>
                  </a:lnTo>
                  <a:lnTo>
                    <a:pt x="140" y="78"/>
                  </a:lnTo>
                  <a:lnTo>
                    <a:pt x="138" y="94"/>
                  </a:lnTo>
                  <a:lnTo>
                    <a:pt x="133" y="106"/>
                  </a:lnTo>
                  <a:lnTo>
                    <a:pt x="129" y="111"/>
                  </a:lnTo>
                  <a:lnTo>
                    <a:pt x="126" y="114"/>
                  </a:lnTo>
                  <a:lnTo>
                    <a:pt x="121" y="118"/>
                  </a:lnTo>
                  <a:lnTo>
                    <a:pt x="116" y="118"/>
                  </a:lnTo>
                  <a:lnTo>
                    <a:pt x="112" y="118"/>
                  </a:lnTo>
                  <a:lnTo>
                    <a:pt x="107" y="114"/>
                  </a:lnTo>
                  <a:lnTo>
                    <a:pt x="103" y="111"/>
                  </a:lnTo>
                  <a:lnTo>
                    <a:pt x="100" y="106"/>
                  </a:lnTo>
                  <a:lnTo>
                    <a:pt x="95" y="94"/>
                  </a:lnTo>
                  <a:lnTo>
                    <a:pt x="91" y="78"/>
                  </a:lnTo>
                  <a:lnTo>
                    <a:pt x="91" y="61"/>
                  </a:lnTo>
                  <a:lnTo>
                    <a:pt x="95" y="45"/>
                  </a:lnTo>
                  <a:lnTo>
                    <a:pt x="97" y="38"/>
                  </a:lnTo>
                  <a:lnTo>
                    <a:pt x="100" y="31"/>
                  </a:lnTo>
                  <a:lnTo>
                    <a:pt x="105" y="26"/>
                  </a:lnTo>
                  <a:lnTo>
                    <a:pt x="110" y="21"/>
                  </a:lnTo>
                  <a:lnTo>
                    <a:pt x="102" y="16"/>
                  </a:lnTo>
                  <a:lnTo>
                    <a:pt x="91" y="14"/>
                  </a:lnTo>
                  <a:lnTo>
                    <a:pt x="83" y="14"/>
                  </a:lnTo>
                  <a:lnTo>
                    <a:pt x="74" y="16"/>
                  </a:lnTo>
                  <a:lnTo>
                    <a:pt x="67" y="21"/>
                  </a:lnTo>
                  <a:lnTo>
                    <a:pt x="62" y="28"/>
                  </a:lnTo>
                  <a:lnTo>
                    <a:pt x="59" y="37"/>
                  </a:lnTo>
                  <a:lnTo>
                    <a:pt x="59" y="4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48" y="40"/>
                  </a:lnTo>
                  <a:lnTo>
                    <a:pt x="48" y="33"/>
                  </a:lnTo>
                  <a:lnTo>
                    <a:pt x="50" y="28"/>
                  </a:lnTo>
                  <a:lnTo>
                    <a:pt x="53" y="21"/>
                  </a:lnTo>
                  <a:lnTo>
                    <a:pt x="57" y="18"/>
                  </a:lnTo>
                  <a:lnTo>
                    <a:pt x="64" y="9"/>
                  </a:lnTo>
                  <a:lnTo>
                    <a:pt x="72" y="5"/>
                  </a:lnTo>
                  <a:lnTo>
                    <a:pt x="84" y="4"/>
                  </a:lnTo>
                  <a:lnTo>
                    <a:pt x="95" y="4"/>
                  </a:lnTo>
                  <a:lnTo>
                    <a:pt x="107" y="7"/>
                  </a:lnTo>
                  <a:lnTo>
                    <a:pt x="117" y="12"/>
                  </a:lnTo>
                  <a:lnTo>
                    <a:pt x="128" y="7"/>
                  </a:lnTo>
                  <a:lnTo>
                    <a:pt x="136" y="4"/>
                  </a:lnTo>
                  <a:lnTo>
                    <a:pt x="143" y="2"/>
                  </a:lnTo>
                  <a:lnTo>
                    <a:pt x="152" y="0"/>
                  </a:lnTo>
                  <a:lnTo>
                    <a:pt x="159" y="2"/>
                  </a:lnTo>
                  <a:lnTo>
                    <a:pt x="166" y="4"/>
                  </a:lnTo>
                  <a:lnTo>
                    <a:pt x="172" y="7"/>
                  </a:lnTo>
                  <a:lnTo>
                    <a:pt x="178" y="14"/>
                  </a:lnTo>
                  <a:lnTo>
                    <a:pt x="186" y="7"/>
                  </a:lnTo>
                  <a:lnTo>
                    <a:pt x="195" y="4"/>
                  </a:lnTo>
                  <a:lnTo>
                    <a:pt x="202" y="2"/>
                  </a:lnTo>
                  <a:lnTo>
                    <a:pt x="210" y="2"/>
                  </a:lnTo>
                  <a:lnTo>
                    <a:pt x="217" y="2"/>
                  </a:lnTo>
                  <a:lnTo>
                    <a:pt x="224" y="5"/>
                  </a:lnTo>
                  <a:lnTo>
                    <a:pt x="231" y="9"/>
                  </a:lnTo>
                  <a:lnTo>
                    <a:pt x="238" y="14"/>
                  </a:lnTo>
                  <a:lnTo>
                    <a:pt x="248" y="7"/>
                  </a:lnTo>
                  <a:lnTo>
                    <a:pt x="259" y="4"/>
                  </a:lnTo>
                  <a:lnTo>
                    <a:pt x="271" y="4"/>
                  </a:lnTo>
                  <a:lnTo>
                    <a:pt x="281" y="5"/>
                  </a:lnTo>
                  <a:lnTo>
                    <a:pt x="292" y="11"/>
                  </a:lnTo>
                  <a:lnTo>
                    <a:pt x="300" y="18"/>
                  </a:lnTo>
                  <a:lnTo>
                    <a:pt x="304" y="23"/>
                  </a:lnTo>
                  <a:lnTo>
                    <a:pt x="305" y="28"/>
                  </a:lnTo>
                  <a:lnTo>
                    <a:pt x="307" y="33"/>
                  </a:lnTo>
                  <a:lnTo>
                    <a:pt x="307" y="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09" name="Rectangle 46"/>
            <p:cNvSpPr>
              <a:spLocks noChangeAspect="1" noChangeArrowheads="1"/>
            </p:cNvSpPr>
            <p:nvPr/>
          </p:nvSpPr>
          <p:spPr bwMode="auto">
            <a:xfrm>
              <a:off x="4329" y="3319"/>
              <a:ext cx="409" cy="2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10" name="Rectangle 47"/>
            <p:cNvSpPr>
              <a:spLocks noChangeAspect="1" noChangeArrowheads="1"/>
            </p:cNvSpPr>
            <p:nvPr/>
          </p:nvSpPr>
          <p:spPr bwMode="auto">
            <a:xfrm>
              <a:off x="4470" y="3366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2000">
                  <a:solidFill>
                    <a:srgbClr val="000000"/>
                  </a:solidFill>
                </a:rPr>
                <a:t>D</a:t>
              </a:r>
              <a:endParaRPr lang="pt-BR" sz="2000"/>
            </a:p>
          </p:txBody>
        </p:sp>
        <p:sp>
          <p:nvSpPr>
            <p:cNvPr id="28711" name="Line 48"/>
            <p:cNvSpPr>
              <a:spLocks noChangeAspect="1" noChangeShapeType="1"/>
            </p:cNvSpPr>
            <p:nvPr/>
          </p:nvSpPr>
          <p:spPr bwMode="auto">
            <a:xfrm>
              <a:off x="2360" y="3586"/>
              <a:ext cx="2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28712" name="Group 49"/>
            <p:cNvGrpSpPr>
              <a:grpSpLocks/>
            </p:cNvGrpSpPr>
            <p:nvPr/>
          </p:nvGrpSpPr>
          <p:grpSpPr bwMode="auto">
            <a:xfrm>
              <a:off x="1002" y="3800"/>
              <a:ext cx="394" cy="3"/>
              <a:chOff x="1086" y="1787"/>
              <a:chExt cx="426" cy="3"/>
            </a:xfrm>
          </p:grpSpPr>
          <p:sp>
            <p:nvSpPr>
              <p:cNvPr id="28727" name="Line 50"/>
              <p:cNvSpPr>
                <a:spLocks noChangeAspect="1" noChangeShapeType="1"/>
              </p:cNvSpPr>
              <p:nvPr/>
            </p:nvSpPr>
            <p:spPr bwMode="auto">
              <a:xfrm flipH="1">
                <a:off x="1086" y="1790"/>
                <a:ext cx="4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728" name="Line 51"/>
              <p:cNvSpPr>
                <a:spLocks noChangeAspect="1" noChangeShapeType="1"/>
              </p:cNvSpPr>
              <p:nvPr/>
            </p:nvSpPr>
            <p:spPr bwMode="auto">
              <a:xfrm rot="5400000" flipH="1" flipV="1">
                <a:off x="1281" y="1676"/>
                <a:ext cx="0" cy="2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8713" name="Line 52"/>
            <p:cNvSpPr>
              <a:spLocks noChangeShapeType="1"/>
            </p:cNvSpPr>
            <p:nvPr/>
          </p:nvSpPr>
          <p:spPr bwMode="auto">
            <a:xfrm>
              <a:off x="2946" y="3099"/>
              <a:ext cx="327" cy="3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14" name="Line 53"/>
            <p:cNvSpPr>
              <a:spLocks noChangeShapeType="1"/>
            </p:cNvSpPr>
            <p:nvPr/>
          </p:nvSpPr>
          <p:spPr bwMode="auto">
            <a:xfrm flipV="1">
              <a:off x="2946" y="3447"/>
              <a:ext cx="327" cy="3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15" name="Line 54"/>
            <p:cNvSpPr>
              <a:spLocks noChangeShapeType="1"/>
            </p:cNvSpPr>
            <p:nvPr/>
          </p:nvSpPr>
          <p:spPr bwMode="auto">
            <a:xfrm>
              <a:off x="3262" y="3453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16" name="Line 55"/>
            <p:cNvSpPr>
              <a:spLocks noChangeAspect="1" noChangeShapeType="1"/>
            </p:cNvSpPr>
            <p:nvPr/>
          </p:nvSpPr>
          <p:spPr bwMode="auto">
            <a:xfrm>
              <a:off x="1175" y="2847"/>
              <a:ext cx="211" cy="0"/>
            </a:xfrm>
            <a:prstGeom prst="line">
              <a:avLst/>
            </a:prstGeom>
            <a:noFill/>
            <a:ln w="190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17" name="Line 56"/>
            <p:cNvSpPr>
              <a:spLocks noChangeAspect="1" noChangeShapeType="1"/>
            </p:cNvSpPr>
            <p:nvPr/>
          </p:nvSpPr>
          <p:spPr bwMode="auto">
            <a:xfrm>
              <a:off x="1173" y="3583"/>
              <a:ext cx="212" cy="0"/>
            </a:xfrm>
            <a:prstGeom prst="line">
              <a:avLst/>
            </a:prstGeom>
            <a:noFill/>
            <a:ln w="190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18" name="Rectangle 57"/>
            <p:cNvSpPr>
              <a:spLocks noChangeAspect="1" noChangeArrowheads="1"/>
            </p:cNvSpPr>
            <p:nvPr/>
          </p:nvSpPr>
          <p:spPr bwMode="auto">
            <a:xfrm>
              <a:off x="2646" y="3490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2000"/>
                <a:t>R</a:t>
              </a:r>
              <a:endParaRPr lang="pt-BR" sz="2000"/>
            </a:p>
          </p:txBody>
        </p:sp>
        <p:grpSp>
          <p:nvGrpSpPr>
            <p:cNvPr id="28719" name="Group 58"/>
            <p:cNvGrpSpPr>
              <a:grpSpLocks/>
            </p:cNvGrpSpPr>
            <p:nvPr/>
          </p:nvGrpSpPr>
          <p:grpSpPr bwMode="auto">
            <a:xfrm>
              <a:off x="1841" y="3092"/>
              <a:ext cx="164" cy="880"/>
              <a:chOff x="1994" y="1781"/>
              <a:chExt cx="178" cy="880"/>
            </a:xfrm>
          </p:grpSpPr>
          <p:sp>
            <p:nvSpPr>
              <p:cNvPr id="28725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1994" y="1781"/>
                <a:ext cx="17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2000">
                    <a:solidFill>
                      <a:srgbClr val="000000"/>
                    </a:solidFill>
                  </a:rPr>
                  <a:t>L</a:t>
                </a:r>
                <a:r>
                  <a:rPr lang="pt-PT" sz="2000" baseline="-25000">
                    <a:solidFill>
                      <a:srgbClr val="000000"/>
                    </a:solidFill>
                  </a:rPr>
                  <a:t>A</a:t>
                </a:r>
                <a:endParaRPr lang="pt-BR" sz="2000" baseline="-25000">
                  <a:latin typeface="Times New Roman" pitchFamily="18" charset="0"/>
                </a:endParaRPr>
              </a:p>
            </p:txBody>
          </p:sp>
          <p:sp>
            <p:nvSpPr>
              <p:cNvPr id="28726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1994" y="2469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2000">
                    <a:solidFill>
                      <a:srgbClr val="000000"/>
                    </a:solidFill>
                  </a:rPr>
                  <a:t>L</a:t>
                </a:r>
                <a:r>
                  <a:rPr lang="pt-PT" sz="2000" baseline="-25000">
                    <a:solidFill>
                      <a:srgbClr val="000000"/>
                    </a:solidFill>
                  </a:rPr>
                  <a:t>R</a:t>
                </a:r>
                <a:endParaRPr lang="pt-BR" sz="2000" baseline="-25000">
                  <a:latin typeface="Times New Roman" pitchFamily="18" charset="0"/>
                </a:endParaRPr>
              </a:p>
            </p:txBody>
          </p:sp>
        </p:grpSp>
        <p:sp>
          <p:nvSpPr>
            <p:cNvPr id="28720" name="Line 61"/>
            <p:cNvSpPr>
              <a:spLocks noChangeAspect="1" noChangeShapeType="1"/>
            </p:cNvSpPr>
            <p:nvPr/>
          </p:nvSpPr>
          <p:spPr bwMode="auto">
            <a:xfrm rot="16200000" flipV="1">
              <a:off x="1135" y="270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21" name="Line 62"/>
            <p:cNvSpPr>
              <a:spLocks noChangeAspect="1" noChangeShapeType="1"/>
            </p:cNvSpPr>
            <p:nvPr/>
          </p:nvSpPr>
          <p:spPr bwMode="auto">
            <a:xfrm rot="16200000" flipV="1">
              <a:off x="1133" y="344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722" name="Rectangle 63"/>
            <p:cNvSpPr>
              <a:spLocks noChangeAspect="1" noChangeArrowheads="1"/>
            </p:cNvSpPr>
            <p:nvPr/>
          </p:nvSpPr>
          <p:spPr bwMode="auto">
            <a:xfrm>
              <a:off x="813" y="3709"/>
              <a:ext cx="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2000">
                  <a:solidFill>
                    <a:srgbClr val="000000"/>
                  </a:solidFill>
                </a:rPr>
                <a:t>C</a:t>
              </a:r>
              <a:r>
                <a:rPr lang="pt-PT" sz="2000" baseline="-25000">
                  <a:solidFill>
                    <a:srgbClr val="000000"/>
                  </a:solidFill>
                </a:rPr>
                <a:t>2</a:t>
              </a:r>
              <a:endParaRPr lang="pt-BR" sz="2000" baseline="-25000"/>
            </a:p>
          </p:txBody>
        </p:sp>
        <p:sp>
          <p:nvSpPr>
            <p:cNvPr id="28723" name="Text Box 64"/>
            <p:cNvSpPr txBox="1">
              <a:spLocks noChangeArrowheads="1"/>
            </p:cNvSpPr>
            <p:nvPr/>
          </p:nvSpPr>
          <p:spPr bwMode="auto">
            <a:xfrm>
              <a:off x="3286" y="2383"/>
              <a:ext cx="9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sz="2400">
                  <a:solidFill>
                    <a:srgbClr val="CC3300"/>
                  </a:solidFill>
                  <a:latin typeface="Comic Sans MS" pitchFamily="66" charset="0"/>
                </a:rPr>
                <a:t>Inserção</a:t>
              </a:r>
              <a:endParaRPr lang="pt-BR" sz="2400">
                <a:solidFill>
                  <a:srgbClr val="CC3300"/>
                </a:solidFill>
                <a:latin typeface="Comic Sans MS" pitchFamily="66" charset="0"/>
              </a:endParaRPr>
            </a:p>
          </p:txBody>
        </p:sp>
        <p:sp>
          <p:nvSpPr>
            <p:cNvPr id="28724" name="Oval 65"/>
            <p:cNvSpPr>
              <a:spLocks noChangeAspect="1" noChangeArrowheads="1"/>
            </p:cNvSpPr>
            <p:nvPr/>
          </p:nvSpPr>
          <p:spPr bwMode="auto">
            <a:xfrm>
              <a:off x="1904" y="3779"/>
              <a:ext cx="49" cy="53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chemeClr val="tx2"/>
                </a:solidFill>
                <a:latin typeface="Comic Sans MS" pitchFamily="66" charset="0"/>
              </a:rPr>
              <a:t>Dispersão</a:t>
            </a:r>
            <a:endParaRPr lang="en-US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29699" name="Picture 5" descr="Ima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268413"/>
            <a:ext cx="7358062" cy="523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25538"/>
            <a:ext cx="6364288" cy="4767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chemeClr val="tx2"/>
                </a:solidFill>
                <a:latin typeface="Comic Sans MS" pitchFamily="66" charset="0"/>
              </a:rPr>
              <a:t>Dispersão</a:t>
            </a:r>
            <a:endParaRPr lang="en-US" smtClean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chemeClr val="tx2"/>
                </a:solidFill>
                <a:latin typeface="Comic Sans MS" pitchFamily="66" charset="0"/>
              </a:rPr>
              <a:t>Análise por injeção em fluxo</a:t>
            </a:r>
            <a:endParaRPr lang="en-US" sz="320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01638" y="2922588"/>
            <a:ext cx="40481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2400">
                <a:solidFill>
                  <a:srgbClr val="33CC33"/>
                </a:solidFill>
              </a:rPr>
              <a:t>C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377825" y="2532063"/>
            <a:ext cx="40481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2400"/>
              <a:t>D</a:t>
            </a:r>
          </a:p>
        </p:txBody>
      </p:sp>
      <p:grpSp>
        <p:nvGrpSpPr>
          <p:cNvPr id="4101" name="Group 8"/>
          <p:cNvGrpSpPr>
            <a:grpSpLocks/>
          </p:cNvGrpSpPr>
          <p:nvPr/>
        </p:nvGrpSpPr>
        <p:grpSpPr bwMode="auto">
          <a:xfrm>
            <a:off x="3611563" y="2740025"/>
            <a:ext cx="512762" cy="3175"/>
            <a:chOff x="2235" y="2381"/>
            <a:chExt cx="323" cy="2"/>
          </a:xfrm>
        </p:grpSpPr>
        <p:sp>
          <p:nvSpPr>
            <p:cNvPr id="4203" name="Line 9"/>
            <p:cNvSpPr>
              <a:spLocks noChangeShapeType="1"/>
            </p:cNvSpPr>
            <p:nvPr/>
          </p:nvSpPr>
          <p:spPr bwMode="auto">
            <a:xfrm>
              <a:off x="2315" y="2381"/>
              <a:ext cx="203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4" name="Line 10"/>
            <p:cNvSpPr>
              <a:spLocks noChangeShapeType="1"/>
            </p:cNvSpPr>
            <p:nvPr/>
          </p:nvSpPr>
          <p:spPr bwMode="auto">
            <a:xfrm>
              <a:off x="2235" y="2383"/>
              <a:ext cx="323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4083050" y="2495550"/>
            <a:ext cx="3873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2400">
                <a:solidFill>
                  <a:srgbClr val="FF6600"/>
                </a:solidFill>
              </a:rPr>
              <a:t>A</a:t>
            </a:r>
          </a:p>
        </p:txBody>
      </p:sp>
      <p:sp>
        <p:nvSpPr>
          <p:cNvPr id="4103" name="Line 12"/>
          <p:cNvSpPr>
            <a:spLocks noChangeShapeType="1"/>
          </p:cNvSpPr>
          <p:nvPr/>
        </p:nvSpPr>
        <p:spPr bwMode="auto">
          <a:xfrm>
            <a:off x="795338" y="2746375"/>
            <a:ext cx="588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104" name="Group 13"/>
          <p:cNvGrpSpPr>
            <a:grpSpLocks/>
          </p:cNvGrpSpPr>
          <p:nvPr/>
        </p:nvGrpSpPr>
        <p:grpSpPr bwMode="auto">
          <a:xfrm flipH="1">
            <a:off x="830263" y="3124200"/>
            <a:ext cx="512762" cy="3175"/>
            <a:chOff x="2235" y="2381"/>
            <a:chExt cx="323" cy="2"/>
          </a:xfrm>
        </p:grpSpPr>
        <p:sp>
          <p:nvSpPr>
            <p:cNvPr id="4201" name="Line 14"/>
            <p:cNvSpPr>
              <a:spLocks noChangeShapeType="1"/>
            </p:cNvSpPr>
            <p:nvPr/>
          </p:nvSpPr>
          <p:spPr bwMode="auto">
            <a:xfrm>
              <a:off x="2315" y="2381"/>
              <a:ext cx="203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2" name="Line 15"/>
            <p:cNvSpPr>
              <a:spLocks noChangeShapeType="1"/>
            </p:cNvSpPr>
            <p:nvPr/>
          </p:nvSpPr>
          <p:spPr bwMode="auto">
            <a:xfrm>
              <a:off x="2235" y="2383"/>
              <a:ext cx="323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105" name="Text Box 16"/>
          <p:cNvSpPr txBox="1">
            <a:spLocks noChangeArrowheads="1"/>
          </p:cNvSpPr>
          <p:nvPr/>
        </p:nvSpPr>
        <p:spPr bwMode="auto">
          <a:xfrm>
            <a:off x="6665913" y="2908300"/>
            <a:ext cx="677862" cy="47625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400"/>
              <a:t>Det</a:t>
            </a:r>
          </a:p>
        </p:txBody>
      </p:sp>
      <p:sp>
        <p:nvSpPr>
          <p:cNvPr id="4106" name="Line 17"/>
          <p:cNvSpPr>
            <a:spLocks noChangeShapeType="1"/>
          </p:cNvSpPr>
          <p:nvPr/>
        </p:nvSpPr>
        <p:spPr bwMode="auto">
          <a:xfrm flipH="1">
            <a:off x="7343775" y="3140075"/>
            <a:ext cx="588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07" name="Text Box 18"/>
          <p:cNvSpPr txBox="1">
            <a:spLocks noChangeArrowheads="1"/>
          </p:cNvSpPr>
          <p:nvPr/>
        </p:nvSpPr>
        <p:spPr bwMode="auto">
          <a:xfrm>
            <a:off x="7864475" y="2911475"/>
            <a:ext cx="40481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2400"/>
              <a:t>D</a:t>
            </a:r>
          </a:p>
        </p:txBody>
      </p:sp>
      <p:sp>
        <p:nvSpPr>
          <p:cNvPr id="4108" name="Line 19"/>
          <p:cNvSpPr>
            <a:spLocks noChangeAspect="1" noChangeShapeType="1"/>
          </p:cNvSpPr>
          <p:nvPr/>
        </p:nvSpPr>
        <p:spPr bwMode="auto">
          <a:xfrm>
            <a:off x="6489700" y="3144838"/>
            <a:ext cx="17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109" name="Group 20"/>
          <p:cNvGrpSpPr>
            <a:grpSpLocks noChangeAspect="1"/>
          </p:cNvGrpSpPr>
          <p:nvPr/>
        </p:nvGrpSpPr>
        <p:grpSpPr bwMode="auto">
          <a:xfrm>
            <a:off x="5927725" y="3016250"/>
            <a:ext cx="304800" cy="223838"/>
            <a:chOff x="3651" y="1738"/>
            <a:chExt cx="253" cy="124"/>
          </a:xfrm>
        </p:grpSpPr>
        <p:sp>
          <p:nvSpPr>
            <p:cNvPr id="4193" name="Line 21"/>
            <p:cNvSpPr>
              <a:spLocks noChangeAspect="1" noChangeShapeType="1"/>
            </p:cNvSpPr>
            <p:nvPr/>
          </p:nvSpPr>
          <p:spPr bwMode="auto">
            <a:xfrm flipV="1">
              <a:off x="3651" y="1738"/>
              <a:ext cx="23" cy="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194" name="Group 22"/>
            <p:cNvGrpSpPr>
              <a:grpSpLocks noChangeAspect="1"/>
            </p:cNvGrpSpPr>
            <p:nvPr/>
          </p:nvGrpSpPr>
          <p:grpSpPr bwMode="auto">
            <a:xfrm>
              <a:off x="3674" y="1739"/>
              <a:ext cx="101" cy="123"/>
              <a:chOff x="3608" y="1301"/>
              <a:chExt cx="101" cy="123"/>
            </a:xfrm>
          </p:grpSpPr>
          <p:sp>
            <p:nvSpPr>
              <p:cNvPr id="4199" name="Line 2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608" y="1301"/>
                <a:ext cx="50" cy="12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0" name="Line 24"/>
              <p:cNvSpPr>
                <a:spLocks noChangeAspect="1" noChangeShapeType="1"/>
              </p:cNvSpPr>
              <p:nvPr/>
            </p:nvSpPr>
            <p:spPr bwMode="auto">
              <a:xfrm flipV="1">
                <a:off x="3660" y="1301"/>
                <a:ext cx="49" cy="12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195" name="Group 25"/>
            <p:cNvGrpSpPr>
              <a:grpSpLocks noChangeAspect="1"/>
            </p:cNvGrpSpPr>
            <p:nvPr/>
          </p:nvGrpSpPr>
          <p:grpSpPr bwMode="auto">
            <a:xfrm>
              <a:off x="3775" y="1739"/>
              <a:ext cx="101" cy="123"/>
              <a:chOff x="3709" y="1301"/>
              <a:chExt cx="101" cy="123"/>
            </a:xfrm>
          </p:grpSpPr>
          <p:sp>
            <p:nvSpPr>
              <p:cNvPr id="4197" name="Line 2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709" y="1301"/>
                <a:ext cx="50" cy="12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8" name="Line 27"/>
              <p:cNvSpPr>
                <a:spLocks noChangeAspect="1" noChangeShapeType="1"/>
              </p:cNvSpPr>
              <p:nvPr/>
            </p:nvSpPr>
            <p:spPr bwMode="auto">
              <a:xfrm flipV="1">
                <a:off x="3761" y="1301"/>
                <a:ext cx="49" cy="12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196" name="Line 28"/>
            <p:cNvSpPr>
              <a:spLocks noChangeAspect="1" noChangeShapeType="1"/>
            </p:cNvSpPr>
            <p:nvPr/>
          </p:nvSpPr>
          <p:spPr bwMode="auto">
            <a:xfrm flipH="1" flipV="1">
              <a:off x="3880" y="1744"/>
              <a:ext cx="24" cy="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110" name="Group 29"/>
          <p:cNvGrpSpPr>
            <a:grpSpLocks noChangeAspect="1"/>
          </p:cNvGrpSpPr>
          <p:nvPr/>
        </p:nvGrpSpPr>
        <p:grpSpPr bwMode="auto">
          <a:xfrm>
            <a:off x="6175375" y="3021013"/>
            <a:ext cx="304800" cy="223837"/>
            <a:chOff x="3651" y="1738"/>
            <a:chExt cx="253" cy="124"/>
          </a:xfrm>
        </p:grpSpPr>
        <p:sp>
          <p:nvSpPr>
            <p:cNvPr id="4185" name="Line 30"/>
            <p:cNvSpPr>
              <a:spLocks noChangeAspect="1" noChangeShapeType="1"/>
            </p:cNvSpPr>
            <p:nvPr/>
          </p:nvSpPr>
          <p:spPr bwMode="auto">
            <a:xfrm flipV="1">
              <a:off x="3651" y="1738"/>
              <a:ext cx="23" cy="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186" name="Group 31"/>
            <p:cNvGrpSpPr>
              <a:grpSpLocks noChangeAspect="1"/>
            </p:cNvGrpSpPr>
            <p:nvPr/>
          </p:nvGrpSpPr>
          <p:grpSpPr bwMode="auto">
            <a:xfrm>
              <a:off x="3674" y="1739"/>
              <a:ext cx="101" cy="123"/>
              <a:chOff x="3608" y="1301"/>
              <a:chExt cx="101" cy="123"/>
            </a:xfrm>
          </p:grpSpPr>
          <p:sp>
            <p:nvSpPr>
              <p:cNvPr id="4191" name="Line 3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608" y="1301"/>
                <a:ext cx="50" cy="12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2" name="Line 33"/>
              <p:cNvSpPr>
                <a:spLocks noChangeAspect="1" noChangeShapeType="1"/>
              </p:cNvSpPr>
              <p:nvPr/>
            </p:nvSpPr>
            <p:spPr bwMode="auto">
              <a:xfrm flipV="1">
                <a:off x="3660" y="1301"/>
                <a:ext cx="49" cy="12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187" name="Group 34"/>
            <p:cNvGrpSpPr>
              <a:grpSpLocks noChangeAspect="1"/>
            </p:cNvGrpSpPr>
            <p:nvPr/>
          </p:nvGrpSpPr>
          <p:grpSpPr bwMode="auto">
            <a:xfrm>
              <a:off x="3775" y="1739"/>
              <a:ext cx="101" cy="123"/>
              <a:chOff x="3709" y="1301"/>
              <a:chExt cx="101" cy="123"/>
            </a:xfrm>
          </p:grpSpPr>
          <p:sp>
            <p:nvSpPr>
              <p:cNvPr id="4189" name="Line 3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709" y="1301"/>
                <a:ext cx="50" cy="12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0" name="Line 36"/>
              <p:cNvSpPr>
                <a:spLocks noChangeAspect="1" noChangeShapeType="1"/>
              </p:cNvSpPr>
              <p:nvPr/>
            </p:nvSpPr>
            <p:spPr bwMode="auto">
              <a:xfrm flipV="1">
                <a:off x="3761" y="1301"/>
                <a:ext cx="49" cy="12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188" name="Line 37"/>
            <p:cNvSpPr>
              <a:spLocks noChangeAspect="1" noChangeShapeType="1"/>
            </p:cNvSpPr>
            <p:nvPr/>
          </p:nvSpPr>
          <p:spPr bwMode="auto">
            <a:xfrm flipH="1" flipV="1">
              <a:off x="3880" y="1744"/>
              <a:ext cx="24" cy="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111" name="Group 38"/>
          <p:cNvGrpSpPr>
            <a:grpSpLocks/>
          </p:cNvGrpSpPr>
          <p:nvPr/>
        </p:nvGrpSpPr>
        <p:grpSpPr bwMode="auto">
          <a:xfrm>
            <a:off x="4083050" y="3074988"/>
            <a:ext cx="404813" cy="1639887"/>
            <a:chOff x="3180" y="2337"/>
            <a:chExt cx="255" cy="1033"/>
          </a:xfrm>
        </p:grpSpPr>
        <p:grpSp>
          <p:nvGrpSpPr>
            <p:cNvPr id="4180" name="Group 39"/>
            <p:cNvGrpSpPr>
              <a:grpSpLocks/>
            </p:cNvGrpSpPr>
            <p:nvPr/>
          </p:nvGrpSpPr>
          <p:grpSpPr bwMode="auto">
            <a:xfrm>
              <a:off x="3289" y="2370"/>
              <a:ext cx="2" cy="743"/>
              <a:chOff x="2617" y="2873"/>
              <a:chExt cx="2" cy="743"/>
            </a:xfrm>
          </p:grpSpPr>
          <p:sp>
            <p:nvSpPr>
              <p:cNvPr id="4183" name="Line 40"/>
              <p:cNvSpPr>
                <a:spLocks noChangeShapeType="1"/>
              </p:cNvSpPr>
              <p:nvPr/>
            </p:nvSpPr>
            <p:spPr bwMode="auto">
              <a:xfrm rot="5400000">
                <a:off x="2517" y="3319"/>
                <a:ext cx="20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84" name="Line 41"/>
              <p:cNvSpPr>
                <a:spLocks noChangeShapeType="1"/>
              </p:cNvSpPr>
              <p:nvPr/>
            </p:nvSpPr>
            <p:spPr bwMode="auto">
              <a:xfrm rot="5400000">
                <a:off x="2245" y="3245"/>
                <a:ext cx="74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181" name="Text Box 42"/>
            <p:cNvSpPr txBox="1">
              <a:spLocks noChangeArrowheads="1"/>
            </p:cNvSpPr>
            <p:nvPr/>
          </p:nvSpPr>
          <p:spPr bwMode="auto">
            <a:xfrm>
              <a:off x="3180" y="3082"/>
              <a:ext cx="255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2400"/>
                <a:t>R</a:t>
              </a:r>
              <a:endParaRPr lang="pt-BR" sz="2400" baseline="-25000"/>
            </a:p>
          </p:txBody>
        </p:sp>
        <p:sp>
          <p:nvSpPr>
            <p:cNvPr id="4182" name="Oval 43"/>
            <p:cNvSpPr>
              <a:spLocks noChangeArrowheads="1"/>
            </p:cNvSpPr>
            <p:nvPr/>
          </p:nvSpPr>
          <p:spPr bwMode="auto">
            <a:xfrm>
              <a:off x="3258" y="2337"/>
              <a:ext cx="56" cy="5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112" name="Line 44"/>
          <p:cNvSpPr>
            <a:spLocks noChangeShapeType="1"/>
          </p:cNvSpPr>
          <p:nvPr/>
        </p:nvSpPr>
        <p:spPr bwMode="auto">
          <a:xfrm>
            <a:off x="5468938" y="3130550"/>
            <a:ext cx="458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13" name="Rectangle 45"/>
          <p:cNvSpPr>
            <a:spLocks noChangeArrowheads="1"/>
          </p:cNvSpPr>
          <p:nvPr/>
        </p:nvSpPr>
        <p:spPr bwMode="auto">
          <a:xfrm>
            <a:off x="1349375" y="1485900"/>
            <a:ext cx="400050" cy="3073400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14" name="Rectangle 46"/>
          <p:cNvSpPr>
            <a:spLocks noChangeArrowheads="1"/>
          </p:cNvSpPr>
          <p:nvPr/>
        </p:nvSpPr>
        <p:spPr bwMode="auto">
          <a:xfrm>
            <a:off x="3213100" y="1485900"/>
            <a:ext cx="400050" cy="3073400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15" name="Line 47"/>
          <p:cNvSpPr>
            <a:spLocks noChangeShapeType="1"/>
          </p:cNvSpPr>
          <p:nvPr/>
        </p:nvSpPr>
        <p:spPr bwMode="auto">
          <a:xfrm flipV="1">
            <a:off x="1878013" y="3165475"/>
            <a:ext cx="43021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16" name="Line 48"/>
          <p:cNvSpPr>
            <a:spLocks noChangeShapeType="1"/>
          </p:cNvSpPr>
          <p:nvPr/>
        </p:nvSpPr>
        <p:spPr bwMode="auto">
          <a:xfrm flipV="1">
            <a:off x="1355725" y="3125788"/>
            <a:ext cx="407988" cy="15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17" name="Line 49"/>
          <p:cNvSpPr>
            <a:spLocks noChangeShapeType="1"/>
          </p:cNvSpPr>
          <p:nvPr/>
        </p:nvSpPr>
        <p:spPr bwMode="auto">
          <a:xfrm flipV="1">
            <a:off x="3209925" y="3130550"/>
            <a:ext cx="407988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18" name="Line 50"/>
          <p:cNvSpPr>
            <a:spLocks noChangeShapeType="1"/>
          </p:cNvSpPr>
          <p:nvPr/>
        </p:nvSpPr>
        <p:spPr bwMode="auto">
          <a:xfrm>
            <a:off x="1349375" y="2749550"/>
            <a:ext cx="3952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19" name="Line 51"/>
          <p:cNvSpPr>
            <a:spLocks noChangeShapeType="1"/>
          </p:cNvSpPr>
          <p:nvPr/>
        </p:nvSpPr>
        <p:spPr bwMode="auto">
          <a:xfrm>
            <a:off x="3228975" y="2749550"/>
            <a:ext cx="3952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20" name="Line 52"/>
          <p:cNvSpPr>
            <a:spLocks noChangeShapeType="1"/>
          </p:cNvSpPr>
          <p:nvPr/>
        </p:nvSpPr>
        <p:spPr bwMode="auto">
          <a:xfrm>
            <a:off x="3614738" y="3125788"/>
            <a:ext cx="1973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121" name="Group 53"/>
          <p:cNvGrpSpPr>
            <a:grpSpLocks/>
          </p:cNvGrpSpPr>
          <p:nvPr/>
        </p:nvGrpSpPr>
        <p:grpSpPr bwMode="auto">
          <a:xfrm>
            <a:off x="1871663" y="1930400"/>
            <a:ext cx="1209675" cy="2665413"/>
            <a:chOff x="1259" y="1592"/>
            <a:chExt cx="762" cy="1679"/>
          </a:xfrm>
        </p:grpSpPr>
        <p:grpSp>
          <p:nvGrpSpPr>
            <p:cNvPr id="4169" name="Group 54"/>
            <p:cNvGrpSpPr>
              <a:grpSpLocks/>
            </p:cNvGrpSpPr>
            <p:nvPr/>
          </p:nvGrpSpPr>
          <p:grpSpPr bwMode="auto">
            <a:xfrm>
              <a:off x="1259" y="1592"/>
              <a:ext cx="762" cy="1679"/>
              <a:chOff x="1259" y="1592"/>
              <a:chExt cx="762" cy="1679"/>
            </a:xfrm>
          </p:grpSpPr>
          <p:sp>
            <p:nvSpPr>
              <p:cNvPr id="4171" name="Rectangle 55"/>
              <p:cNvSpPr>
                <a:spLocks noChangeArrowheads="1"/>
              </p:cNvSpPr>
              <p:nvPr/>
            </p:nvSpPr>
            <p:spPr bwMode="auto">
              <a:xfrm>
                <a:off x="1265" y="1592"/>
                <a:ext cx="756" cy="1679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72" name="Line 56"/>
              <p:cNvSpPr>
                <a:spLocks noChangeShapeType="1"/>
              </p:cNvSpPr>
              <p:nvPr/>
            </p:nvSpPr>
            <p:spPr bwMode="auto">
              <a:xfrm flipV="1">
                <a:off x="1266" y="2622"/>
                <a:ext cx="75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73" name="Oval 57"/>
              <p:cNvSpPr>
                <a:spLocks noChangeArrowheads="1"/>
              </p:cNvSpPr>
              <p:nvPr/>
            </p:nvSpPr>
            <p:spPr bwMode="auto">
              <a:xfrm>
                <a:off x="1552" y="2229"/>
                <a:ext cx="192" cy="192"/>
              </a:xfrm>
              <a:prstGeom prst="ellipse">
                <a:avLst/>
              </a:prstGeom>
              <a:solidFill>
                <a:srgbClr val="EAEAEA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74" name="Rectangle 58"/>
              <p:cNvSpPr>
                <a:spLocks noChangeArrowheads="1"/>
              </p:cNvSpPr>
              <p:nvPr/>
            </p:nvSpPr>
            <p:spPr bwMode="auto">
              <a:xfrm>
                <a:off x="1489" y="2374"/>
                <a:ext cx="321" cy="119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75" name="Text Box 59"/>
              <p:cNvSpPr txBox="1">
                <a:spLocks noChangeArrowheads="1"/>
              </p:cNvSpPr>
              <p:nvPr/>
            </p:nvSpPr>
            <p:spPr bwMode="auto">
              <a:xfrm>
                <a:off x="1463" y="2282"/>
                <a:ext cx="180" cy="250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2000">
                    <a:latin typeface="Times New Roman" pitchFamily="18" charset="0"/>
                  </a:rPr>
                  <a:t>°</a:t>
                </a:r>
              </a:p>
            </p:txBody>
          </p:sp>
          <p:sp>
            <p:nvSpPr>
              <p:cNvPr id="4176" name="Text Box 60"/>
              <p:cNvSpPr txBox="1">
                <a:spLocks noChangeArrowheads="1"/>
              </p:cNvSpPr>
              <p:nvPr/>
            </p:nvSpPr>
            <p:spPr bwMode="auto">
              <a:xfrm>
                <a:off x="1651" y="2281"/>
                <a:ext cx="18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2000">
                    <a:latin typeface="Times New Roman" pitchFamily="18" charset="0"/>
                  </a:rPr>
                  <a:t>°</a:t>
                </a:r>
              </a:p>
            </p:txBody>
          </p:sp>
          <p:sp>
            <p:nvSpPr>
              <p:cNvPr id="4177" name="Line 61"/>
              <p:cNvSpPr>
                <a:spLocks noChangeShapeType="1"/>
              </p:cNvSpPr>
              <p:nvPr/>
            </p:nvSpPr>
            <p:spPr bwMode="auto">
              <a:xfrm flipV="1">
                <a:off x="1763" y="2372"/>
                <a:ext cx="24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78" name="Line 62"/>
              <p:cNvSpPr>
                <a:spLocks noChangeShapeType="1"/>
              </p:cNvSpPr>
              <p:nvPr/>
            </p:nvSpPr>
            <p:spPr bwMode="auto">
              <a:xfrm>
                <a:off x="1558" y="2284"/>
                <a:ext cx="0" cy="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79" name="Line 63"/>
              <p:cNvSpPr>
                <a:spLocks noChangeShapeType="1"/>
              </p:cNvSpPr>
              <p:nvPr/>
            </p:nvSpPr>
            <p:spPr bwMode="auto">
              <a:xfrm>
                <a:off x="1259" y="2132"/>
                <a:ext cx="75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170" name="Line 64"/>
            <p:cNvSpPr>
              <a:spLocks noChangeShapeType="1"/>
            </p:cNvSpPr>
            <p:nvPr/>
          </p:nvSpPr>
          <p:spPr bwMode="auto">
            <a:xfrm flipV="1">
              <a:off x="1273" y="2375"/>
              <a:ext cx="2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122" name="Group 65"/>
          <p:cNvGrpSpPr>
            <a:grpSpLocks/>
          </p:cNvGrpSpPr>
          <p:nvPr/>
        </p:nvGrpSpPr>
        <p:grpSpPr bwMode="auto">
          <a:xfrm>
            <a:off x="1881188" y="1511300"/>
            <a:ext cx="1209675" cy="2665413"/>
            <a:chOff x="1259" y="1592"/>
            <a:chExt cx="762" cy="1679"/>
          </a:xfrm>
        </p:grpSpPr>
        <p:grpSp>
          <p:nvGrpSpPr>
            <p:cNvPr id="4158" name="Group 66"/>
            <p:cNvGrpSpPr>
              <a:grpSpLocks/>
            </p:cNvGrpSpPr>
            <p:nvPr/>
          </p:nvGrpSpPr>
          <p:grpSpPr bwMode="auto">
            <a:xfrm>
              <a:off x="1259" y="1592"/>
              <a:ext cx="762" cy="1679"/>
              <a:chOff x="1259" y="1592"/>
              <a:chExt cx="762" cy="1679"/>
            </a:xfrm>
          </p:grpSpPr>
          <p:sp>
            <p:nvSpPr>
              <p:cNvPr id="4160" name="Rectangle 67"/>
              <p:cNvSpPr>
                <a:spLocks noChangeArrowheads="1"/>
              </p:cNvSpPr>
              <p:nvPr/>
            </p:nvSpPr>
            <p:spPr bwMode="auto">
              <a:xfrm>
                <a:off x="1265" y="1592"/>
                <a:ext cx="756" cy="1679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1" name="Line 68"/>
              <p:cNvSpPr>
                <a:spLocks noChangeShapeType="1"/>
              </p:cNvSpPr>
              <p:nvPr/>
            </p:nvSpPr>
            <p:spPr bwMode="auto">
              <a:xfrm flipV="1">
                <a:off x="1266" y="2622"/>
                <a:ext cx="75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2" name="Oval 69"/>
              <p:cNvSpPr>
                <a:spLocks noChangeArrowheads="1"/>
              </p:cNvSpPr>
              <p:nvPr/>
            </p:nvSpPr>
            <p:spPr bwMode="auto">
              <a:xfrm>
                <a:off x="1552" y="2229"/>
                <a:ext cx="192" cy="192"/>
              </a:xfrm>
              <a:prstGeom prst="ellipse">
                <a:avLst/>
              </a:prstGeom>
              <a:solidFill>
                <a:srgbClr val="EAEAEA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3" name="Rectangle 70"/>
              <p:cNvSpPr>
                <a:spLocks noChangeArrowheads="1"/>
              </p:cNvSpPr>
              <p:nvPr/>
            </p:nvSpPr>
            <p:spPr bwMode="auto">
              <a:xfrm>
                <a:off x="1489" y="2374"/>
                <a:ext cx="321" cy="119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4" name="Text Box 71"/>
              <p:cNvSpPr txBox="1">
                <a:spLocks noChangeArrowheads="1"/>
              </p:cNvSpPr>
              <p:nvPr/>
            </p:nvSpPr>
            <p:spPr bwMode="auto">
              <a:xfrm>
                <a:off x="1463" y="2282"/>
                <a:ext cx="180" cy="250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2000">
                    <a:latin typeface="Times New Roman" pitchFamily="18" charset="0"/>
                  </a:rPr>
                  <a:t>°</a:t>
                </a:r>
              </a:p>
            </p:txBody>
          </p:sp>
          <p:sp>
            <p:nvSpPr>
              <p:cNvPr id="4165" name="Text Box 72"/>
              <p:cNvSpPr txBox="1">
                <a:spLocks noChangeArrowheads="1"/>
              </p:cNvSpPr>
              <p:nvPr/>
            </p:nvSpPr>
            <p:spPr bwMode="auto">
              <a:xfrm>
                <a:off x="1651" y="2281"/>
                <a:ext cx="18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2000">
                    <a:latin typeface="Times New Roman" pitchFamily="18" charset="0"/>
                  </a:rPr>
                  <a:t>°</a:t>
                </a:r>
              </a:p>
            </p:txBody>
          </p:sp>
          <p:sp>
            <p:nvSpPr>
              <p:cNvPr id="4166" name="Line 73"/>
              <p:cNvSpPr>
                <a:spLocks noChangeShapeType="1"/>
              </p:cNvSpPr>
              <p:nvPr/>
            </p:nvSpPr>
            <p:spPr bwMode="auto">
              <a:xfrm flipV="1">
                <a:off x="1763" y="2372"/>
                <a:ext cx="24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7" name="Line 74"/>
              <p:cNvSpPr>
                <a:spLocks noChangeShapeType="1"/>
              </p:cNvSpPr>
              <p:nvPr/>
            </p:nvSpPr>
            <p:spPr bwMode="auto">
              <a:xfrm>
                <a:off x="1558" y="2284"/>
                <a:ext cx="0" cy="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8" name="Line 75"/>
              <p:cNvSpPr>
                <a:spLocks noChangeShapeType="1"/>
              </p:cNvSpPr>
              <p:nvPr/>
            </p:nvSpPr>
            <p:spPr bwMode="auto">
              <a:xfrm>
                <a:off x="1259" y="2132"/>
                <a:ext cx="75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159" name="Line 76"/>
            <p:cNvSpPr>
              <a:spLocks noChangeShapeType="1"/>
            </p:cNvSpPr>
            <p:nvPr/>
          </p:nvSpPr>
          <p:spPr bwMode="auto">
            <a:xfrm flipV="1">
              <a:off x="1273" y="2375"/>
              <a:ext cx="2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123" name="Rectangle 77"/>
          <p:cNvSpPr>
            <a:spLocks noChangeArrowheads="1"/>
          </p:cNvSpPr>
          <p:nvPr/>
        </p:nvSpPr>
        <p:spPr bwMode="auto">
          <a:xfrm>
            <a:off x="4868863" y="3016250"/>
            <a:ext cx="590550" cy="228600"/>
          </a:xfrm>
          <a:prstGeom prst="rect">
            <a:avLst/>
          </a:prstGeom>
          <a:solidFill>
            <a:srgbClr val="CC33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124" name="Group 78"/>
          <p:cNvGrpSpPr>
            <a:grpSpLocks/>
          </p:cNvGrpSpPr>
          <p:nvPr/>
        </p:nvGrpSpPr>
        <p:grpSpPr bwMode="auto">
          <a:xfrm>
            <a:off x="323850" y="6421438"/>
            <a:ext cx="3843338" cy="304800"/>
            <a:chOff x="284" y="3860"/>
            <a:chExt cx="2421" cy="192"/>
          </a:xfrm>
        </p:grpSpPr>
        <p:sp>
          <p:nvSpPr>
            <p:cNvPr id="4154" name="Rectangle 79"/>
            <p:cNvSpPr>
              <a:spLocks noChangeAspect="1" noChangeArrowheads="1"/>
            </p:cNvSpPr>
            <p:nvPr/>
          </p:nvSpPr>
          <p:spPr bwMode="auto">
            <a:xfrm>
              <a:off x="284" y="3868"/>
              <a:ext cx="2415" cy="177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55" name="Rectangle 80"/>
            <p:cNvSpPr>
              <a:spLocks noChangeAspect="1" noChangeArrowheads="1"/>
            </p:cNvSpPr>
            <p:nvPr/>
          </p:nvSpPr>
          <p:spPr bwMode="auto">
            <a:xfrm>
              <a:off x="1129" y="3864"/>
              <a:ext cx="499" cy="18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56" name="Line 81"/>
            <p:cNvSpPr>
              <a:spLocks noChangeAspect="1" noChangeShapeType="1"/>
            </p:cNvSpPr>
            <p:nvPr/>
          </p:nvSpPr>
          <p:spPr bwMode="auto">
            <a:xfrm>
              <a:off x="284" y="3860"/>
              <a:ext cx="242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57" name="Line 82"/>
            <p:cNvSpPr>
              <a:spLocks noChangeAspect="1" noChangeShapeType="1"/>
            </p:cNvSpPr>
            <p:nvPr/>
          </p:nvSpPr>
          <p:spPr bwMode="auto">
            <a:xfrm>
              <a:off x="284" y="4042"/>
              <a:ext cx="242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125" name="Group 83"/>
          <p:cNvGrpSpPr>
            <a:grpSpLocks noChangeAspect="1"/>
          </p:cNvGrpSpPr>
          <p:nvPr/>
        </p:nvGrpSpPr>
        <p:grpSpPr bwMode="auto">
          <a:xfrm>
            <a:off x="4465638" y="6418263"/>
            <a:ext cx="4271962" cy="323850"/>
            <a:chOff x="2025" y="3358"/>
            <a:chExt cx="1794" cy="136"/>
          </a:xfrm>
        </p:grpSpPr>
        <p:sp>
          <p:nvSpPr>
            <p:cNvPr id="4142" name="Rectangle 84"/>
            <p:cNvSpPr>
              <a:spLocks noChangeAspect="1" noChangeArrowheads="1"/>
            </p:cNvSpPr>
            <p:nvPr/>
          </p:nvSpPr>
          <p:spPr bwMode="auto">
            <a:xfrm>
              <a:off x="3351" y="3364"/>
              <a:ext cx="158" cy="118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3" name="Rectangle 85"/>
            <p:cNvSpPr>
              <a:spLocks noChangeAspect="1" noChangeArrowheads="1"/>
            </p:cNvSpPr>
            <p:nvPr/>
          </p:nvSpPr>
          <p:spPr bwMode="auto">
            <a:xfrm>
              <a:off x="3361" y="3364"/>
              <a:ext cx="458" cy="126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4" name="Oval 86"/>
            <p:cNvSpPr>
              <a:spLocks noChangeAspect="1" noChangeArrowheads="1"/>
            </p:cNvSpPr>
            <p:nvPr/>
          </p:nvSpPr>
          <p:spPr bwMode="auto">
            <a:xfrm>
              <a:off x="3122" y="3361"/>
              <a:ext cx="339" cy="131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5" name="AutoShape 87"/>
            <p:cNvSpPr>
              <a:spLocks noChangeAspect="1" noChangeArrowheads="1"/>
            </p:cNvSpPr>
            <p:nvPr/>
          </p:nvSpPr>
          <p:spPr bwMode="auto">
            <a:xfrm>
              <a:off x="2025" y="3381"/>
              <a:ext cx="254" cy="98"/>
            </a:xfrm>
            <a:prstGeom prst="rightArrow">
              <a:avLst>
                <a:gd name="adj1" fmla="val 50000"/>
                <a:gd name="adj2" fmla="val 129604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6" name="Rectangle 88"/>
            <p:cNvSpPr>
              <a:spLocks noChangeAspect="1" noChangeArrowheads="1"/>
            </p:cNvSpPr>
            <p:nvPr/>
          </p:nvSpPr>
          <p:spPr bwMode="auto">
            <a:xfrm>
              <a:off x="2389" y="3364"/>
              <a:ext cx="344" cy="128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7" name="Rectangle 89"/>
            <p:cNvSpPr>
              <a:spLocks noChangeAspect="1" noChangeArrowheads="1"/>
            </p:cNvSpPr>
            <p:nvPr/>
          </p:nvSpPr>
          <p:spPr bwMode="auto">
            <a:xfrm>
              <a:off x="2733" y="3364"/>
              <a:ext cx="157" cy="126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8" name="Rectangle 90"/>
            <p:cNvSpPr>
              <a:spLocks noChangeAspect="1" noChangeArrowheads="1"/>
            </p:cNvSpPr>
            <p:nvPr/>
          </p:nvSpPr>
          <p:spPr bwMode="auto">
            <a:xfrm>
              <a:off x="2890" y="3364"/>
              <a:ext cx="157" cy="130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9" name="Rectangle 91"/>
            <p:cNvSpPr>
              <a:spLocks noChangeAspect="1" noChangeArrowheads="1"/>
            </p:cNvSpPr>
            <p:nvPr/>
          </p:nvSpPr>
          <p:spPr bwMode="auto">
            <a:xfrm>
              <a:off x="3042" y="3362"/>
              <a:ext cx="157" cy="127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50000">
                  <a:srgbClr val="FF99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50" name="Rectangle 92"/>
            <p:cNvSpPr>
              <a:spLocks noChangeAspect="1" noChangeArrowheads="1"/>
            </p:cNvSpPr>
            <p:nvPr/>
          </p:nvSpPr>
          <p:spPr bwMode="auto">
            <a:xfrm>
              <a:off x="3193" y="3358"/>
              <a:ext cx="157" cy="130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51" name="Oval 93"/>
            <p:cNvSpPr>
              <a:spLocks noChangeAspect="1" noChangeArrowheads="1"/>
            </p:cNvSpPr>
            <p:nvPr/>
          </p:nvSpPr>
          <p:spPr bwMode="auto">
            <a:xfrm>
              <a:off x="2707" y="3360"/>
              <a:ext cx="339" cy="133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52" name="Line 94"/>
            <p:cNvSpPr>
              <a:spLocks noChangeAspect="1" noChangeShapeType="1"/>
            </p:cNvSpPr>
            <p:nvPr/>
          </p:nvSpPr>
          <p:spPr bwMode="auto">
            <a:xfrm>
              <a:off x="2389" y="3359"/>
              <a:ext cx="1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53" name="Line 95"/>
            <p:cNvSpPr>
              <a:spLocks noChangeAspect="1" noChangeShapeType="1"/>
            </p:cNvSpPr>
            <p:nvPr/>
          </p:nvSpPr>
          <p:spPr bwMode="auto">
            <a:xfrm>
              <a:off x="2389" y="3487"/>
              <a:ext cx="14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126" name="Group 96"/>
          <p:cNvGrpSpPr>
            <a:grpSpLocks/>
          </p:cNvGrpSpPr>
          <p:nvPr/>
        </p:nvGrpSpPr>
        <p:grpSpPr bwMode="auto">
          <a:xfrm>
            <a:off x="4510088" y="3673475"/>
            <a:ext cx="4270375" cy="2800350"/>
            <a:chOff x="2921" y="2129"/>
            <a:chExt cx="2690" cy="1764"/>
          </a:xfrm>
        </p:grpSpPr>
        <p:pic>
          <p:nvPicPr>
            <p:cNvPr id="4128" name="Picture 97"/>
            <p:cNvPicPr>
              <a:picLocks noChangeAspect="1" noChangeArrowheads="1"/>
            </p:cNvPicPr>
            <p:nvPr/>
          </p:nvPicPr>
          <p:blipFill>
            <a:blip r:embed="rId2" cstate="print"/>
            <a:srcRect l="62456" r="30070"/>
            <a:stretch>
              <a:fillRect/>
            </a:stretch>
          </p:blipFill>
          <p:spPr bwMode="auto">
            <a:xfrm>
              <a:off x="4709" y="2585"/>
              <a:ext cx="168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29" name="Group 98"/>
            <p:cNvGrpSpPr>
              <a:grpSpLocks/>
            </p:cNvGrpSpPr>
            <p:nvPr/>
          </p:nvGrpSpPr>
          <p:grpSpPr bwMode="auto">
            <a:xfrm>
              <a:off x="2921" y="2129"/>
              <a:ext cx="2690" cy="1764"/>
              <a:chOff x="2921" y="2129"/>
              <a:chExt cx="2690" cy="1764"/>
            </a:xfrm>
          </p:grpSpPr>
          <p:grpSp>
            <p:nvGrpSpPr>
              <p:cNvPr id="4130" name="Group 99"/>
              <p:cNvGrpSpPr>
                <a:grpSpLocks/>
              </p:cNvGrpSpPr>
              <p:nvPr/>
            </p:nvGrpSpPr>
            <p:grpSpPr bwMode="auto">
              <a:xfrm>
                <a:off x="2998" y="2148"/>
                <a:ext cx="2613" cy="1745"/>
                <a:chOff x="1342" y="2335"/>
                <a:chExt cx="2613" cy="1745"/>
              </a:xfrm>
            </p:grpSpPr>
            <p:sp>
              <p:nvSpPr>
                <p:cNvPr id="4136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1606" y="2552"/>
                  <a:ext cx="2" cy="111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37" name="Line 101"/>
                <p:cNvSpPr>
                  <a:spLocks noChangeShapeType="1"/>
                </p:cNvSpPr>
                <p:nvPr/>
              </p:nvSpPr>
              <p:spPr bwMode="auto">
                <a:xfrm>
                  <a:off x="1606" y="3667"/>
                  <a:ext cx="2248" cy="3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38" name="Rectangle 102"/>
                <p:cNvSpPr>
                  <a:spLocks noChangeArrowheads="1"/>
                </p:cNvSpPr>
                <p:nvPr/>
              </p:nvSpPr>
              <p:spPr bwMode="auto">
                <a:xfrm>
                  <a:off x="1342" y="2335"/>
                  <a:ext cx="387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39" name="Rectangle 103"/>
                <p:cNvSpPr>
                  <a:spLocks noChangeArrowheads="1"/>
                </p:cNvSpPr>
                <p:nvPr/>
              </p:nvSpPr>
              <p:spPr bwMode="auto">
                <a:xfrm>
                  <a:off x="1464" y="2499"/>
                  <a:ext cx="0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endParaRPr lang="pt-BR" sz="2400"/>
                </a:p>
              </p:txBody>
            </p:sp>
            <p:sp>
              <p:nvSpPr>
                <p:cNvPr id="4140" name="Rectangle 104"/>
                <p:cNvSpPr>
                  <a:spLocks noChangeArrowheads="1"/>
                </p:cNvSpPr>
                <p:nvPr/>
              </p:nvSpPr>
              <p:spPr bwMode="auto">
                <a:xfrm>
                  <a:off x="3681" y="3533"/>
                  <a:ext cx="274" cy="5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41" name="Rectangle 105"/>
                <p:cNvSpPr>
                  <a:spLocks noChangeArrowheads="1"/>
                </p:cNvSpPr>
                <p:nvPr/>
              </p:nvSpPr>
              <p:spPr bwMode="auto">
                <a:xfrm>
                  <a:off x="3841" y="3721"/>
                  <a:ext cx="53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pt-BR" sz="2400">
                      <a:solidFill>
                        <a:srgbClr val="000000"/>
                      </a:solidFill>
                    </a:rPr>
                    <a:t>t</a:t>
                  </a:r>
                  <a:endParaRPr lang="pt-BR" sz="2400"/>
                </a:p>
              </p:txBody>
            </p:sp>
          </p:grpSp>
          <p:pic>
            <p:nvPicPr>
              <p:cNvPr id="4131" name="Picture 10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51245"/>
              <a:stretch>
                <a:fillRect/>
              </a:stretch>
            </p:blipFill>
            <p:spPr bwMode="auto">
              <a:xfrm>
                <a:off x="3305" y="2579"/>
                <a:ext cx="1096" cy="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32" name="Picture 10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8843" r="37321"/>
              <a:stretch>
                <a:fillRect/>
              </a:stretch>
            </p:blipFill>
            <p:spPr bwMode="auto">
              <a:xfrm>
                <a:off x="4403" y="2585"/>
                <a:ext cx="311" cy="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33" name="Picture 10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9930" r="8673"/>
              <a:stretch>
                <a:fillRect/>
              </a:stretch>
            </p:blipFill>
            <p:spPr bwMode="auto">
              <a:xfrm>
                <a:off x="4859" y="2501"/>
                <a:ext cx="481" cy="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34" name="AutoShape 109"/>
              <p:cNvSpPr>
                <a:spLocks noChangeArrowheads="1"/>
              </p:cNvSpPr>
              <p:nvPr/>
            </p:nvSpPr>
            <p:spPr bwMode="auto">
              <a:xfrm>
                <a:off x="4124" y="2129"/>
                <a:ext cx="277" cy="557"/>
              </a:xfrm>
              <a:prstGeom prst="downArrow">
                <a:avLst>
                  <a:gd name="adj1" fmla="val 50000"/>
                  <a:gd name="adj2" fmla="val 50271"/>
                </a:avLst>
              </a:prstGeom>
              <a:solidFill>
                <a:srgbClr val="3366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5" name="Text Box 110"/>
              <p:cNvSpPr txBox="1">
                <a:spLocks noChangeArrowheads="1"/>
              </p:cNvSpPr>
              <p:nvPr/>
            </p:nvSpPr>
            <p:spPr bwMode="auto">
              <a:xfrm rot="-5400000">
                <a:off x="2801" y="2782"/>
                <a:ext cx="547" cy="30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2600">
                    <a:latin typeface="Comic Sans MS" pitchFamily="66" charset="0"/>
                  </a:rPr>
                  <a:t>sinal</a:t>
                </a:r>
              </a:p>
            </p:txBody>
          </p:sp>
        </p:grpSp>
      </p:grpSp>
      <p:sp>
        <p:nvSpPr>
          <p:cNvPr id="4127" name="Text Box 112"/>
          <p:cNvSpPr txBox="1">
            <a:spLocks noChangeArrowheads="1"/>
          </p:cNvSpPr>
          <p:nvPr/>
        </p:nvSpPr>
        <p:spPr bwMode="auto">
          <a:xfrm>
            <a:off x="3708400" y="1412875"/>
            <a:ext cx="1800225" cy="830263"/>
          </a:xfrm>
          <a:prstGeom prst="rect">
            <a:avLst/>
          </a:prstGeom>
          <a:solidFill>
            <a:srgbClr val="FFFF99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>
                <a:latin typeface="Comic Sans MS" pitchFamily="66" charset="0"/>
              </a:rPr>
              <a:t>inserção de amostra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41438"/>
            <a:ext cx="7874000" cy="3744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444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4400" dirty="0">
                <a:solidFill>
                  <a:schemeClr val="tx2"/>
                </a:solidFill>
                <a:latin typeface="Bookman Old Style" pitchFamily="18" charset="0"/>
                <a:ea typeface="+mj-ea"/>
                <a:cs typeface="+mj-cs"/>
              </a:rPr>
              <a:t>Dispersão</a:t>
            </a:r>
            <a:endParaRPr lang="en-US" sz="4400" dirty="0">
              <a:solidFill>
                <a:schemeClr val="tx2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31748" name="CaixaDeTexto 4"/>
          <p:cNvSpPr txBox="1">
            <a:spLocks noChangeArrowheads="1"/>
          </p:cNvSpPr>
          <p:nvPr/>
        </p:nvSpPr>
        <p:spPr bwMode="auto">
          <a:xfrm>
            <a:off x="0" y="659765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/>
              <a:t>http://gia.iqm.unicamp.br/artigospdfematerialcursos/Material%20didatico/flow%20analysis_parte%2003.PDF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435975" cy="836613"/>
          </a:xfrm>
        </p:spPr>
        <p:txBody>
          <a:bodyPr/>
          <a:lstStyle/>
          <a:p>
            <a:pPr eaLnBrk="1" hangingPunct="1"/>
            <a:r>
              <a:rPr lang="en-US" sz="3000" smtClean="0">
                <a:solidFill>
                  <a:schemeClr val="tx2"/>
                </a:solidFill>
                <a:latin typeface="Comic Sans MS" pitchFamily="66" charset="0"/>
              </a:rPr>
              <a:t>Dispersão em Análise por Injeção em Fluxo</a:t>
            </a:r>
          </a:p>
        </p:txBody>
      </p:sp>
      <p:sp>
        <p:nvSpPr>
          <p:cNvPr id="32771" name="Rectangle 66"/>
          <p:cNvSpPr>
            <a:spLocks noChangeArrowheads="1"/>
          </p:cNvSpPr>
          <p:nvPr/>
        </p:nvSpPr>
        <p:spPr bwMode="auto">
          <a:xfrm>
            <a:off x="4733925" y="2827338"/>
            <a:ext cx="244475" cy="1017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67"/>
          <p:cNvSpPr>
            <a:spLocks noChangeArrowheads="1"/>
          </p:cNvSpPr>
          <p:nvPr/>
        </p:nvSpPr>
        <p:spPr bwMode="auto">
          <a:xfrm>
            <a:off x="1871663" y="2827338"/>
            <a:ext cx="244475" cy="1017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3" name="Rectangle 68"/>
          <p:cNvSpPr>
            <a:spLocks noChangeArrowheads="1"/>
          </p:cNvSpPr>
          <p:nvPr/>
        </p:nvSpPr>
        <p:spPr bwMode="auto">
          <a:xfrm>
            <a:off x="3048000" y="2833688"/>
            <a:ext cx="1019175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4" name="Oval 69"/>
          <p:cNvSpPr>
            <a:spLocks noChangeAspect="1" noChangeArrowheads="1"/>
          </p:cNvSpPr>
          <p:nvPr/>
        </p:nvSpPr>
        <p:spPr bwMode="auto">
          <a:xfrm>
            <a:off x="993775" y="4059238"/>
            <a:ext cx="4130675" cy="750887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5" name="Rectangle 70"/>
          <p:cNvSpPr>
            <a:spLocks noChangeAspect="1" noChangeArrowheads="1"/>
          </p:cNvSpPr>
          <p:nvPr/>
        </p:nvSpPr>
        <p:spPr bwMode="auto">
          <a:xfrm>
            <a:off x="1177925" y="3862388"/>
            <a:ext cx="1536700" cy="1149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6" name="Line 71"/>
          <p:cNvSpPr>
            <a:spLocks noChangeAspect="1" noChangeShapeType="1"/>
          </p:cNvSpPr>
          <p:nvPr/>
        </p:nvSpPr>
        <p:spPr bwMode="auto">
          <a:xfrm>
            <a:off x="4587875" y="4687888"/>
            <a:ext cx="409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7" name="Oval 72"/>
          <p:cNvSpPr>
            <a:spLocks noChangeAspect="1" noChangeArrowheads="1"/>
          </p:cNvSpPr>
          <p:nvPr/>
        </p:nvSpPr>
        <p:spPr bwMode="auto">
          <a:xfrm>
            <a:off x="412750" y="4065588"/>
            <a:ext cx="4130675" cy="7524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8" name="Line 73"/>
          <p:cNvSpPr>
            <a:spLocks noChangeAspect="1" noChangeShapeType="1"/>
          </p:cNvSpPr>
          <p:nvPr/>
        </p:nvSpPr>
        <p:spPr bwMode="auto">
          <a:xfrm>
            <a:off x="1327150" y="4078288"/>
            <a:ext cx="4341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9" name="Line 74"/>
          <p:cNvSpPr>
            <a:spLocks noChangeAspect="1" noChangeShapeType="1"/>
          </p:cNvSpPr>
          <p:nvPr/>
        </p:nvSpPr>
        <p:spPr bwMode="auto">
          <a:xfrm>
            <a:off x="1327150" y="4795838"/>
            <a:ext cx="4359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80" name="Line 75"/>
          <p:cNvSpPr>
            <a:spLocks noChangeAspect="1" noChangeShapeType="1"/>
          </p:cNvSpPr>
          <p:nvPr/>
        </p:nvSpPr>
        <p:spPr bwMode="auto">
          <a:xfrm>
            <a:off x="4567238" y="4184650"/>
            <a:ext cx="407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81" name="Line 76"/>
          <p:cNvSpPr>
            <a:spLocks noChangeAspect="1" noChangeShapeType="1"/>
          </p:cNvSpPr>
          <p:nvPr/>
        </p:nvSpPr>
        <p:spPr bwMode="auto">
          <a:xfrm>
            <a:off x="4932363" y="4286250"/>
            <a:ext cx="409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82" name="Line 77"/>
          <p:cNvSpPr>
            <a:spLocks noChangeAspect="1" noChangeShapeType="1"/>
          </p:cNvSpPr>
          <p:nvPr/>
        </p:nvSpPr>
        <p:spPr bwMode="auto">
          <a:xfrm>
            <a:off x="5126038" y="4429125"/>
            <a:ext cx="409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83" name="Line 78"/>
          <p:cNvSpPr>
            <a:spLocks noChangeAspect="1" noChangeShapeType="1"/>
          </p:cNvSpPr>
          <p:nvPr/>
        </p:nvSpPr>
        <p:spPr bwMode="auto">
          <a:xfrm>
            <a:off x="4997450" y="4573588"/>
            <a:ext cx="409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84" name="Line 79"/>
          <p:cNvSpPr>
            <a:spLocks noChangeAspect="1" noChangeShapeType="1"/>
          </p:cNvSpPr>
          <p:nvPr/>
        </p:nvSpPr>
        <p:spPr bwMode="auto">
          <a:xfrm flipH="1">
            <a:off x="3246438" y="4141788"/>
            <a:ext cx="407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85" name="Line 80"/>
          <p:cNvSpPr>
            <a:spLocks noChangeAspect="1" noChangeShapeType="1"/>
          </p:cNvSpPr>
          <p:nvPr/>
        </p:nvSpPr>
        <p:spPr bwMode="auto">
          <a:xfrm flipH="1">
            <a:off x="3605213" y="4206875"/>
            <a:ext cx="407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86" name="Line 81"/>
          <p:cNvSpPr>
            <a:spLocks noChangeAspect="1" noChangeShapeType="1"/>
          </p:cNvSpPr>
          <p:nvPr/>
        </p:nvSpPr>
        <p:spPr bwMode="auto">
          <a:xfrm flipH="1">
            <a:off x="3935413" y="4292600"/>
            <a:ext cx="407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87" name="Line 82"/>
          <p:cNvSpPr>
            <a:spLocks noChangeAspect="1" noChangeShapeType="1"/>
          </p:cNvSpPr>
          <p:nvPr/>
        </p:nvSpPr>
        <p:spPr bwMode="auto">
          <a:xfrm flipH="1">
            <a:off x="4121150" y="4437063"/>
            <a:ext cx="409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88" name="Line 83"/>
          <p:cNvSpPr>
            <a:spLocks noChangeAspect="1" noChangeShapeType="1"/>
          </p:cNvSpPr>
          <p:nvPr/>
        </p:nvSpPr>
        <p:spPr bwMode="auto">
          <a:xfrm flipH="1">
            <a:off x="3927475" y="4610100"/>
            <a:ext cx="409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89" name="Line 84"/>
          <p:cNvSpPr>
            <a:spLocks noChangeAspect="1" noChangeShapeType="1"/>
          </p:cNvSpPr>
          <p:nvPr/>
        </p:nvSpPr>
        <p:spPr bwMode="auto">
          <a:xfrm flipH="1">
            <a:off x="3403600" y="4724400"/>
            <a:ext cx="409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90" name="Rectangle 85"/>
          <p:cNvSpPr>
            <a:spLocks noChangeAspect="1" noChangeArrowheads="1"/>
          </p:cNvSpPr>
          <p:nvPr/>
        </p:nvSpPr>
        <p:spPr bwMode="auto">
          <a:xfrm>
            <a:off x="1182688" y="3762375"/>
            <a:ext cx="1536700" cy="1149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91" name="Oval 91"/>
          <p:cNvSpPr>
            <a:spLocks noChangeAspect="1" noChangeArrowheads="1"/>
          </p:cNvSpPr>
          <p:nvPr/>
        </p:nvSpPr>
        <p:spPr bwMode="auto">
          <a:xfrm>
            <a:off x="427038" y="5545138"/>
            <a:ext cx="4130675" cy="7524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92" name="Rectangle 93"/>
          <p:cNvSpPr>
            <a:spLocks noChangeAspect="1" noChangeArrowheads="1"/>
          </p:cNvSpPr>
          <p:nvPr/>
        </p:nvSpPr>
        <p:spPr bwMode="auto">
          <a:xfrm>
            <a:off x="1192213" y="5341938"/>
            <a:ext cx="1536700" cy="1149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2793" name="Grupo 65"/>
          <p:cNvGrpSpPr>
            <a:grpSpLocks/>
          </p:cNvGrpSpPr>
          <p:nvPr/>
        </p:nvGrpSpPr>
        <p:grpSpPr bwMode="auto">
          <a:xfrm>
            <a:off x="1196975" y="5241925"/>
            <a:ext cx="4503738" cy="1149350"/>
            <a:chOff x="1196975" y="5241925"/>
            <a:chExt cx="4503738" cy="1149350"/>
          </a:xfrm>
        </p:grpSpPr>
        <p:sp>
          <p:nvSpPr>
            <p:cNvPr id="32811" name="Line 86"/>
            <p:cNvSpPr>
              <a:spLocks noChangeAspect="1" noChangeShapeType="1"/>
            </p:cNvSpPr>
            <p:nvPr/>
          </p:nvSpPr>
          <p:spPr bwMode="auto">
            <a:xfrm rot="16200000" flipH="1">
              <a:off x="4647406" y="6182519"/>
              <a:ext cx="2301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12" name="Line 87"/>
            <p:cNvSpPr>
              <a:spLocks noChangeAspect="1" noChangeShapeType="1"/>
            </p:cNvSpPr>
            <p:nvPr/>
          </p:nvSpPr>
          <p:spPr bwMode="auto">
            <a:xfrm rot="16200000" flipH="1">
              <a:off x="4855369" y="6168232"/>
              <a:ext cx="230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13" name="Line 88"/>
            <p:cNvSpPr>
              <a:spLocks noChangeAspect="1" noChangeShapeType="1"/>
            </p:cNvSpPr>
            <p:nvPr/>
          </p:nvSpPr>
          <p:spPr bwMode="auto">
            <a:xfrm rot="5400000" flipH="1" flipV="1">
              <a:off x="4838700" y="568325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14" name="Line 89"/>
            <p:cNvSpPr>
              <a:spLocks noChangeAspect="1" noChangeShapeType="1"/>
            </p:cNvSpPr>
            <p:nvPr/>
          </p:nvSpPr>
          <p:spPr bwMode="auto">
            <a:xfrm rot="5400000" flipH="1" flipV="1">
              <a:off x="4602163" y="5668963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15" name="Oval 90"/>
            <p:cNvSpPr>
              <a:spLocks noChangeAspect="1" noChangeArrowheads="1"/>
            </p:cNvSpPr>
            <p:nvPr/>
          </p:nvSpPr>
          <p:spPr bwMode="auto">
            <a:xfrm>
              <a:off x="1403648" y="5538788"/>
              <a:ext cx="3735090" cy="750887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16" name="Line 92"/>
            <p:cNvSpPr>
              <a:spLocks noChangeAspect="1" noChangeShapeType="1"/>
            </p:cNvSpPr>
            <p:nvPr/>
          </p:nvSpPr>
          <p:spPr bwMode="auto">
            <a:xfrm rot="16200000" flipH="1">
              <a:off x="4980781" y="6085682"/>
              <a:ext cx="280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17" name="Line 94"/>
            <p:cNvSpPr>
              <a:spLocks noChangeAspect="1" noChangeShapeType="1"/>
            </p:cNvSpPr>
            <p:nvPr/>
          </p:nvSpPr>
          <p:spPr bwMode="auto">
            <a:xfrm>
              <a:off x="1339850" y="5557838"/>
              <a:ext cx="434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18" name="Line 95"/>
            <p:cNvSpPr>
              <a:spLocks noChangeAspect="1" noChangeShapeType="1"/>
            </p:cNvSpPr>
            <p:nvPr/>
          </p:nvSpPr>
          <p:spPr bwMode="auto">
            <a:xfrm>
              <a:off x="1339850" y="6275388"/>
              <a:ext cx="43608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19" name="Rectangle 96"/>
            <p:cNvSpPr>
              <a:spLocks noChangeAspect="1" noChangeArrowheads="1"/>
            </p:cNvSpPr>
            <p:nvPr/>
          </p:nvSpPr>
          <p:spPr bwMode="auto">
            <a:xfrm>
              <a:off x="1196975" y="5241925"/>
              <a:ext cx="1536700" cy="11493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20" name="Line 97"/>
            <p:cNvSpPr>
              <a:spLocks noChangeAspect="1" noChangeShapeType="1"/>
            </p:cNvSpPr>
            <p:nvPr/>
          </p:nvSpPr>
          <p:spPr bwMode="auto">
            <a:xfrm rot="16200000" flipH="1">
              <a:off x="4004469" y="5841207"/>
              <a:ext cx="280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21" name="Line 98"/>
            <p:cNvSpPr>
              <a:spLocks noChangeAspect="1" noChangeShapeType="1"/>
            </p:cNvSpPr>
            <p:nvPr/>
          </p:nvSpPr>
          <p:spPr bwMode="auto">
            <a:xfrm rot="16200000" flipH="1">
              <a:off x="4183856" y="5892007"/>
              <a:ext cx="280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22" name="Line 99"/>
            <p:cNvSpPr>
              <a:spLocks noChangeAspect="1" noChangeShapeType="1"/>
            </p:cNvSpPr>
            <p:nvPr/>
          </p:nvSpPr>
          <p:spPr bwMode="auto">
            <a:xfrm rot="16200000" flipH="1">
              <a:off x="3825875" y="5805488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23" name="Line 100"/>
            <p:cNvSpPr>
              <a:spLocks noChangeAspect="1" noChangeShapeType="1"/>
            </p:cNvSpPr>
            <p:nvPr/>
          </p:nvSpPr>
          <p:spPr bwMode="auto">
            <a:xfrm rot="16200000" flipH="1">
              <a:off x="3631406" y="5769769"/>
              <a:ext cx="280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24" name="Line 101"/>
            <p:cNvSpPr>
              <a:spLocks noChangeAspect="1" noChangeShapeType="1"/>
            </p:cNvSpPr>
            <p:nvPr/>
          </p:nvSpPr>
          <p:spPr bwMode="auto">
            <a:xfrm rot="16200000" flipH="1">
              <a:off x="3437731" y="5741194"/>
              <a:ext cx="280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25" name="Line 102"/>
            <p:cNvSpPr>
              <a:spLocks noChangeAspect="1" noChangeShapeType="1"/>
            </p:cNvSpPr>
            <p:nvPr/>
          </p:nvSpPr>
          <p:spPr bwMode="auto">
            <a:xfrm rot="16200000" flipH="1">
              <a:off x="3186906" y="5726907"/>
              <a:ext cx="280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26" name="Line 103"/>
            <p:cNvSpPr>
              <a:spLocks noChangeAspect="1" noChangeShapeType="1"/>
            </p:cNvSpPr>
            <p:nvPr/>
          </p:nvSpPr>
          <p:spPr bwMode="auto">
            <a:xfrm rot="5400000" flipH="1" flipV="1">
              <a:off x="3172619" y="6099969"/>
              <a:ext cx="280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27" name="Line 104"/>
            <p:cNvSpPr>
              <a:spLocks noChangeAspect="1" noChangeShapeType="1"/>
            </p:cNvSpPr>
            <p:nvPr/>
          </p:nvSpPr>
          <p:spPr bwMode="auto">
            <a:xfrm rot="5400000" flipH="1" flipV="1">
              <a:off x="3373438" y="6092825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28" name="Line 105"/>
            <p:cNvSpPr>
              <a:spLocks noChangeAspect="1" noChangeShapeType="1"/>
            </p:cNvSpPr>
            <p:nvPr/>
          </p:nvSpPr>
          <p:spPr bwMode="auto">
            <a:xfrm rot="5400000" flipH="1" flipV="1">
              <a:off x="3537744" y="6071394"/>
              <a:ext cx="280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29" name="Line 106"/>
            <p:cNvSpPr>
              <a:spLocks noChangeAspect="1" noChangeShapeType="1"/>
            </p:cNvSpPr>
            <p:nvPr/>
          </p:nvSpPr>
          <p:spPr bwMode="auto">
            <a:xfrm rot="5400000" flipH="1" flipV="1">
              <a:off x="3717925" y="6049963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30" name="Line 107"/>
            <p:cNvSpPr>
              <a:spLocks noChangeAspect="1" noChangeShapeType="1"/>
            </p:cNvSpPr>
            <p:nvPr/>
          </p:nvSpPr>
          <p:spPr bwMode="auto">
            <a:xfrm rot="5400000" flipH="1" flipV="1">
              <a:off x="3890963" y="6027738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31" name="Line 108"/>
            <p:cNvSpPr>
              <a:spLocks noChangeAspect="1" noChangeShapeType="1"/>
            </p:cNvSpPr>
            <p:nvPr/>
          </p:nvSpPr>
          <p:spPr bwMode="auto">
            <a:xfrm rot="5400000" flipH="1" flipV="1">
              <a:off x="4084638" y="5984875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832" name="Line 109"/>
            <p:cNvSpPr>
              <a:spLocks noChangeAspect="1" noChangeShapeType="1"/>
            </p:cNvSpPr>
            <p:nvPr/>
          </p:nvSpPr>
          <p:spPr bwMode="auto">
            <a:xfrm rot="5400000" flipH="1" flipV="1">
              <a:off x="4975225" y="5711825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1792" name="Text Box 110"/>
          <p:cNvSpPr txBox="1">
            <a:spLocks noChangeArrowheads="1"/>
          </p:cNvSpPr>
          <p:nvPr/>
        </p:nvSpPr>
        <p:spPr bwMode="auto">
          <a:xfrm>
            <a:off x="3502025" y="3240088"/>
            <a:ext cx="1401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difusão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2795" name="Text Box 111"/>
          <p:cNvSpPr txBox="1">
            <a:spLocks noChangeArrowheads="1"/>
          </p:cNvSpPr>
          <p:nvPr/>
        </p:nvSpPr>
        <p:spPr bwMode="auto">
          <a:xfrm>
            <a:off x="5795963" y="4195763"/>
            <a:ext cx="3384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FF"/>
                </a:solidFill>
                <a:latin typeface="Comic Sans MS" pitchFamily="66" charset="0"/>
              </a:rPr>
              <a:t>Axia</a:t>
            </a: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l (pequena contribuição)</a:t>
            </a:r>
          </a:p>
        </p:txBody>
      </p:sp>
      <p:sp>
        <p:nvSpPr>
          <p:cNvPr id="32796" name="Text Box 112"/>
          <p:cNvSpPr txBox="1">
            <a:spLocks noChangeArrowheads="1"/>
          </p:cNvSpPr>
          <p:nvPr/>
        </p:nvSpPr>
        <p:spPr bwMode="auto">
          <a:xfrm>
            <a:off x="5867400" y="5740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FF"/>
                </a:solidFill>
                <a:latin typeface="Comic Sans MS" pitchFamily="66" charset="0"/>
              </a:rPr>
              <a:t>radial</a:t>
            </a:r>
          </a:p>
        </p:txBody>
      </p:sp>
      <p:sp>
        <p:nvSpPr>
          <p:cNvPr id="31795" name="Text Box 113"/>
          <p:cNvSpPr txBox="1">
            <a:spLocks noChangeArrowheads="1"/>
          </p:cNvSpPr>
          <p:nvPr/>
        </p:nvSpPr>
        <p:spPr bwMode="auto">
          <a:xfrm>
            <a:off x="3414713" y="1284288"/>
            <a:ext cx="1843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convecção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2798" name="Oval 114"/>
          <p:cNvSpPr>
            <a:spLocks noChangeAspect="1" noChangeArrowheads="1"/>
          </p:cNvSpPr>
          <p:nvPr/>
        </p:nvSpPr>
        <p:spPr bwMode="auto">
          <a:xfrm>
            <a:off x="1798638" y="1998663"/>
            <a:ext cx="4130675" cy="750887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99" name="Rectangle 115"/>
          <p:cNvSpPr>
            <a:spLocks noChangeAspect="1" noChangeArrowheads="1"/>
          </p:cNvSpPr>
          <p:nvPr/>
        </p:nvSpPr>
        <p:spPr bwMode="auto">
          <a:xfrm>
            <a:off x="1806575" y="2017713"/>
            <a:ext cx="2022475" cy="71278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800" name="Line 116"/>
          <p:cNvSpPr>
            <a:spLocks noChangeAspect="1" noChangeShapeType="1"/>
          </p:cNvSpPr>
          <p:nvPr/>
        </p:nvSpPr>
        <p:spPr bwMode="auto">
          <a:xfrm>
            <a:off x="1793875" y="1989138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801" name="Line 117"/>
          <p:cNvSpPr>
            <a:spLocks noChangeAspect="1" noChangeShapeType="1"/>
          </p:cNvSpPr>
          <p:nvPr/>
        </p:nvSpPr>
        <p:spPr bwMode="auto">
          <a:xfrm>
            <a:off x="4622800" y="2366963"/>
            <a:ext cx="131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802" name="Line 118"/>
          <p:cNvSpPr>
            <a:spLocks noChangeAspect="1" noChangeShapeType="1"/>
          </p:cNvSpPr>
          <p:nvPr/>
        </p:nvSpPr>
        <p:spPr bwMode="auto">
          <a:xfrm>
            <a:off x="4630738" y="2244725"/>
            <a:ext cx="1157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803" name="Line 119"/>
          <p:cNvSpPr>
            <a:spLocks noChangeAspect="1" noChangeShapeType="1"/>
          </p:cNvSpPr>
          <p:nvPr/>
        </p:nvSpPr>
        <p:spPr bwMode="auto">
          <a:xfrm>
            <a:off x="4630738" y="2509838"/>
            <a:ext cx="113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804" name="Line 120"/>
          <p:cNvSpPr>
            <a:spLocks noChangeAspect="1" noChangeShapeType="1"/>
          </p:cNvSpPr>
          <p:nvPr/>
        </p:nvSpPr>
        <p:spPr bwMode="auto">
          <a:xfrm>
            <a:off x="4630738" y="2151063"/>
            <a:ext cx="75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805" name="Line 121"/>
          <p:cNvSpPr>
            <a:spLocks noChangeAspect="1" noChangeShapeType="1"/>
          </p:cNvSpPr>
          <p:nvPr/>
        </p:nvSpPr>
        <p:spPr bwMode="auto">
          <a:xfrm>
            <a:off x="4630738" y="2617788"/>
            <a:ext cx="690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806" name="Line 122"/>
          <p:cNvSpPr>
            <a:spLocks noChangeAspect="1" noChangeShapeType="1"/>
          </p:cNvSpPr>
          <p:nvPr/>
        </p:nvSpPr>
        <p:spPr bwMode="auto">
          <a:xfrm>
            <a:off x="4630738" y="2082800"/>
            <a:ext cx="271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807" name="Line 123"/>
          <p:cNvSpPr>
            <a:spLocks noChangeAspect="1" noChangeShapeType="1"/>
          </p:cNvSpPr>
          <p:nvPr/>
        </p:nvSpPr>
        <p:spPr bwMode="auto">
          <a:xfrm>
            <a:off x="4630738" y="2684463"/>
            <a:ext cx="271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808" name="Line 124"/>
          <p:cNvSpPr>
            <a:spLocks noChangeAspect="1" noChangeShapeType="1"/>
          </p:cNvSpPr>
          <p:nvPr/>
        </p:nvSpPr>
        <p:spPr bwMode="auto">
          <a:xfrm>
            <a:off x="1798638" y="2732088"/>
            <a:ext cx="4360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809" name="Rectangle 125"/>
          <p:cNvSpPr>
            <a:spLocks noChangeArrowheads="1"/>
          </p:cNvSpPr>
          <p:nvPr/>
        </p:nvSpPr>
        <p:spPr bwMode="auto">
          <a:xfrm>
            <a:off x="1487488" y="1844675"/>
            <a:ext cx="1041400" cy="151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32810" name="Picture 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6324600"/>
            <a:ext cx="4324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" y="1792288"/>
            <a:ext cx="7939088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435975" cy="836613"/>
          </a:xfrm>
        </p:spPr>
        <p:txBody>
          <a:bodyPr/>
          <a:lstStyle/>
          <a:p>
            <a:pPr eaLnBrk="1" hangingPunct="1"/>
            <a:r>
              <a:rPr lang="en-US" sz="3000" smtClean="0">
                <a:solidFill>
                  <a:schemeClr val="tx2"/>
                </a:solidFill>
                <a:latin typeface="Comic Sans MS" pitchFamily="66" charset="0"/>
              </a:rPr>
              <a:t>Dispersão em Análise por Injeção em Fluxo</a:t>
            </a:r>
          </a:p>
        </p:txBody>
      </p:sp>
      <p:grpSp>
        <p:nvGrpSpPr>
          <p:cNvPr id="33796" name="Grupo 5"/>
          <p:cNvGrpSpPr>
            <a:grpSpLocks/>
          </p:cNvGrpSpPr>
          <p:nvPr/>
        </p:nvGrpSpPr>
        <p:grpSpPr bwMode="auto">
          <a:xfrm>
            <a:off x="4081463" y="720725"/>
            <a:ext cx="4751387" cy="811213"/>
            <a:chOff x="950123" y="5486085"/>
            <a:chExt cx="4750590" cy="811528"/>
          </a:xfrm>
        </p:grpSpPr>
        <p:sp>
          <p:nvSpPr>
            <p:cNvPr id="33798" name="Line 86"/>
            <p:cNvSpPr>
              <a:spLocks noChangeAspect="1" noChangeShapeType="1"/>
            </p:cNvSpPr>
            <p:nvPr/>
          </p:nvSpPr>
          <p:spPr bwMode="auto">
            <a:xfrm rot="16200000" flipH="1">
              <a:off x="4647406" y="6182519"/>
              <a:ext cx="2301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799" name="Line 87"/>
            <p:cNvSpPr>
              <a:spLocks noChangeAspect="1" noChangeShapeType="1"/>
            </p:cNvSpPr>
            <p:nvPr/>
          </p:nvSpPr>
          <p:spPr bwMode="auto">
            <a:xfrm rot="16200000" flipH="1">
              <a:off x="4855369" y="6168232"/>
              <a:ext cx="230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00" name="Line 88"/>
            <p:cNvSpPr>
              <a:spLocks noChangeAspect="1" noChangeShapeType="1"/>
            </p:cNvSpPr>
            <p:nvPr/>
          </p:nvSpPr>
          <p:spPr bwMode="auto">
            <a:xfrm rot="5400000" flipH="1" flipV="1">
              <a:off x="4838700" y="568325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01" name="Line 89"/>
            <p:cNvSpPr>
              <a:spLocks noChangeAspect="1" noChangeShapeType="1"/>
            </p:cNvSpPr>
            <p:nvPr/>
          </p:nvSpPr>
          <p:spPr bwMode="auto">
            <a:xfrm rot="5400000" flipH="1" flipV="1">
              <a:off x="4602163" y="5668963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02" name="Oval 90"/>
            <p:cNvSpPr>
              <a:spLocks noChangeAspect="1" noChangeArrowheads="1"/>
            </p:cNvSpPr>
            <p:nvPr/>
          </p:nvSpPr>
          <p:spPr bwMode="auto">
            <a:xfrm>
              <a:off x="1008063" y="5538788"/>
              <a:ext cx="4130675" cy="750887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03" name="Line 92"/>
            <p:cNvSpPr>
              <a:spLocks noChangeAspect="1" noChangeShapeType="1"/>
            </p:cNvSpPr>
            <p:nvPr/>
          </p:nvSpPr>
          <p:spPr bwMode="auto">
            <a:xfrm rot="16200000" flipH="1">
              <a:off x="4980781" y="6085682"/>
              <a:ext cx="280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04" name="Line 94"/>
            <p:cNvSpPr>
              <a:spLocks noChangeAspect="1" noChangeShapeType="1"/>
            </p:cNvSpPr>
            <p:nvPr/>
          </p:nvSpPr>
          <p:spPr bwMode="auto">
            <a:xfrm>
              <a:off x="1339850" y="5557838"/>
              <a:ext cx="434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05" name="Line 95"/>
            <p:cNvSpPr>
              <a:spLocks noChangeAspect="1" noChangeShapeType="1"/>
            </p:cNvSpPr>
            <p:nvPr/>
          </p:nvSpPr>
          <p:spPr bwMode="auto">
            <a:xfrm>
              <a:off x="1339850" y="6275388"/>
              <a:ext cx="43608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06" name="Rectangle 96"/>
            <p:cNvSpPr>
              <a:spLocks noChangeAspect="1" noChangeArrowheads="1"/>
            </p:cNvSpPr>
            <p:nvPr/>
          </p:nvSpPr>
          <p:spPr bwMode="auto">
            <a:xfrm>
              <a:off x="950123" y="5486085"/>
              <a:ext cx="1872208" cy="8059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07" name="Line 97"/>
            <p:cNvSpPr>
              <a:spLocks noChangeAspect="1" noChangeShapeType="1"/>
            </p:cNvSpPr>
            <p:nvPr/>
          </p:nvSpPr>
          <p:spPr bwMode="auto">
            <a:xfrm rot="16200000" flipH="1">
              <a:off x="4004469" y="5841207"/>
              <a:ext cx="280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08" name="Line 98"/>
            <p:cNvSpPr>
              <a:spLocks noChangeAspect="1" noChangeShapeType="1"/>
            </p:cNvSpPr>
            <p:nvPr/>
          </p:nvSpPr>
          <p:spPr bwMode="auto">
            <a:xfrm rot="16200000" flipH="1">
              <a:off x="4183856" y="5892007"/>
              <a:ext cx="280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09" name="Line 99"/>
            <p:cNvSpPr>
              <a:spLocks noChangeAspect="1" noChangeShapeType="1"/>
            </p:cNvSpPr>
            <p:nvPr/>
          </p:nvSpPr>
          <p:spPr bwMode="auto">
            <a:xfrm rot="16200000" flipH="1">
              <a:off x="3825875" y="5805488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10" name="Line 100"/>
            <p:cNvSpPr>
              <a:spLocks noChangeAspect="1" noChangeShapeType="1"/>
            </p:cNvSpPr>
            <p:nvPr/>
          </p:nvSpPr>
          <p:spPr bwMode="auto">
            <a:xfrm rot="16200000" flipH="1">
              <a:off x="3631406" y="5769769"/>
              <a:ext cx="280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11" name="Line 101"/>
            <p:cNvSpPr>
              <a:spLocks noChangeAspect="1" noChangeShapeType="1"/>
            </p:cNvSpPr>
            <p:nvPr/>
          </p:nvSpPr>
          <p:spPr bwMode="auto">
            <a:xfrm rot="16200000" flipH="1">
              <a:off x="3437731" y="5741194"/>
              <a:ext cx="280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12" name="Line 102"/>
            <p:cNvSpPr>
              <a:spLocks noChangeAspect="1" noChangeShapeType="1"/>
            </p:cNvSpPr>
            <p:nvPr/>
          </p:nvSpPr>
          <p:spPr bwMode="auto">
            <a:xfrm rot="16200000" flipH="1">
              <a:off x="3186906" y="5726907"/>
              <a:ext cx="280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13" name="Line 103"/>
            <p:cNvSpPr>
              <a:spLocks noChangeAspect="1" noChangeShapeType="1"/>
            </p:cNvSpPr>
            <p:nvPr/>
          </p:nvSpPr>
          <p:spPr bwMode="auto">
            <a:xfrm rot="5400000" flipH="1" flipV="1">
              <a:off x="3172619" y="6099969"/>
              <a:ext cx="280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14" name="Line 104"/>
            <p:cNvSpPr>
              <a:spLocks noChangeAspect="1" noChangeShapeType="1"/>
            </p:cNvSpPr>
            <p:nvPr/>
          </p:nvSpPr>
          <p:spPr bwMode="auto">
            <a:xfrm rot="5400000" flipH="1" flipV="1">
              <a:off x="3373438" y="6092825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15" name="Line 105"/>
            <p:cNvSpPr>
              <a:spLocks noChangeAspect="1" noChangeShapeType="1"/>
            </p:cNvSpPr>
            <p:nvPr/>
          </p:nvSpPr>
          <p:spPr bwMode="auto">
            <a:xfrm rot="5400000" flipH="1" flipV="1">
              <a:off x="3537744" y="6071394"/>
              <a:ext cx="280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16" name="Line 106"/>
            <p:cNvSpPr>
              <a:spLocks noChangeAspect="1" noChangeShapeType="1"/>
            </p:cNvSpPr>
            <p:nvPr/>
          </p:nvSpPr>
          <p:spPr bwMode="auto">
            <a:xfrm rot="5400000" flipH="1" flipV="1">
              <a:off x="3717925" y="6049963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17" name="Line 107"/>
            <p:cNvSpPr>
              <a:spLocks noChangeAspect="1" noChangeShapeType="1"/>
            </p:cNvSpPr>
            <p:nvPr/>
          </p:nvSpPr>
          <p:spPr bwMode="auto">
            <a:xfrm rot="5400000" flipH="1" flipV="1">
              <a:off x="3890963" y="6027738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18" name="Line 108"/>
            <p:cNvSpPr>
              <a:spLocks noChangeAspect="1" noChangeShapeType="1"/>
            </p:cNvSpPr>
            <p:nvPr/>
          </p:nvSpPr>
          <p:spPr bwMode="auto">
            <a:xfrm rot="5400000" flipH="1" flipV="1">
              <a:off x="4084638" y="5984875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19" name="Line 109"/>
            <p:cNvSpPr>
              <a:spLocks noChangeAspect="1" noChangeShapeType="1"/>
            </p:cNvSpPr>
            <p:nvPr/>
          </p:nvSpPr>
          <p:spPr bwMode="auto">
            <a:xfrm rot="5400000" flipH="1" flipV="1">
              <a:off x="4975225" y="5711825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9" name="Retângulo 28"/>
          <p:cNvSpPr/>
          <p:nvPr/>
        </p:nvSpPr>
        <p:spPr>
          <a:xfrm>
            <a:off x="3779838" y="981075"/>
            <a:ext cx="1008062" cy="719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6335712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435975" cy="836613"/>
          </a:xfrm>
        </p:spPr>
        <p:txBody>
          <a:bodyPr/>
          <a:lstStyle/>
          <a:p>
            <a:pPr eaLnBrk="1" hangingPunct="1"/>
            <a:r>
              <a:rPr lang="en-US" sz="3000" smtClean="0">
                <a:solidFill>
                  <a:schemeClr val="tx2"/>
                </a:solidFill>
                <a:latin typeface="Bookman Old Style" pitchFamily="18" charset="0"/>
              </a:rPr>
              <a:t>Dispersão em Análise por Injeção em Fluxo</a:t>
            </a:r>
          </a:p>
        </p:txBody>
      </p:sp>
      <p:sp>
        <p:nvSpPr>
          <p:cNvPr id="34820" name="CaixaDeTexto 4"/>
          <p:cNvSpPr txBox="1">
            <a:spLocks noChangeArrowheads="1"/>
          </p:cNvSpPr>
          <p:nvPr/>
        </p:nvSpPr>
        <p:spPr bwMode="auto">
          <a:xfrm>
            <a:off x="0" y="659765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/>
              <a:t>http://gia.iqm.unicamp.br/artigospdfematerialcursos/Material%20didatico/flow%20analysis_parte%2003.PDF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782638"/>
          </a:xfrm>
        </p:spPr>
        <p:txBody>
          <a:bodyPr/>
          <a:lstStyle/>
          <a:p>
            <a:r>
              <a:rPr lang="pt-BR" smtClean="0">
                <a:solidFill>
                  <a:schemeClr val="tx2"/>
                </a:solidFill>
                <a:latin typeface="Bookman Old Style" pitchFamily="18" charset="0"/>
              </a:rPr>
              <a:t>Coeficiente de Dispersão</a:t>
            </a:r>
          </a:p>
        </p:txBody>
      </p:sp>
      <p:sp>
        <p:nvSpPr>
          <p:cNvPr id="35843" name="CaixaDeTexto 2"/>
          <p:cNvSpPr txBox="1">
            <a:spLocks noChangeArrowheads="1"/>
          </p:cNvSpPr>
          <p:nvPr/>
        </p:nvSpPr>
        <p:spPr bwMode="auto">
          <a:xfrm>
            <a:off x="179388" y="1052513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>
                <a:latin typeface="Comic Sans MS" pitchFamily="66" charset="0"/>
              </a:rPr>
              <a:t>Razão entre a concentração inicial da solução e sua concentração máxima no detector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76475"/>
            <a:ext cx="5768975" cy="4224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573463"/>
            <a:ext cx="23907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CaixaDeTexto 5"/>
          <p:cNvSpPr txBox="1">
            <a:spLocks noChangeArrowheads="1"/>
          </p:cNvSpPr>
          <p:nvPr/>
        </p:nvSpPr>
        <p:spPr bwMode="auto">
          <a:xfrm>
            <a:off x="0" y="659765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/>
              <a:t>http://gia.iqm.unicamp.br/artigospdfematerialcursos/Material%20didatico/flow%20analysis_parte%2003.PDF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5"/>
          <p:cNvSpPr txBox="1">
            <a:spLocks noChangeArrowheads="1"/>
          </p:cNvSpPr>
          <p:nvPr/>
        </p:nvSpPr>
        <p:spPr bwMode="auto">
          <a:xfrm>
            <a:off x="71438" y="44450"/>
            <a:ext cx="8964612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>
                <a:solidFill>
                  <a:schemeClr val="tx2"/>
                </a:solidFill>
                <a:latin typeface="Comic Sans MS" pitchFamily="66" charset="0"/>
              </a:rPr>
              <a:t>Coeficiente de Dispersão</a:t>
            </a:r>
          </a:p>
          <a:p>
            <a:pPr>
              <a:lnSpc>
                <a:spcPct val="150000"/>
              </a:lnSpc>
            </a:pPr>
            <a:endParaRPr lang="pt-BR" sz="240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pt-BR" sz="2400" u="sng">
                <a:latin typeface="Comic Sans MS" pitchFamily="66" charset="0"/>
              </a:rPr>
              <a:t>Dispersão</a:t>
            </a:r>
          </a:p>
          <a:p>
            <a:pPr>
              <a:lnSpc>
                <a:spcPct val="150000"/>
              </a:lnSpc>
            </a:pPr>
            <a:r>
              <a:rPr lang="pt-BR" sz="2400">
                <a:latin typeface="Comic Sans MS" pitchFamily="66" charset="0"/>
              </a:rPr>
              <a:t>-indica a diluição da amostra no sistema</a:t>
            </a:r>
          </a:p>
          <a:p>
            <a:pPr>
              <a:lnSpc>
                <a:spcPct val="150000"/>
              </a:lnSpc>
            </a:pPr>
            <a:r>
              <a:rPr lang="pt-BR" sz="2400">
                <a:latin typeface="Comic Sans MS" pitchFamily="66" charset="0"/>
              </a:rPr>
              <a:t>-indica a razão de mistura entre a amostra e o reagente contido no fluido carregador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5425" y="4149725"/>
            <a:ext cx="3687763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8" name="CaixaDeTexto 3"/>
          <p:cNvSpPr txBox="1">
            <a:spLocks noChangeArrowheads="1"/>
          </p:cNvSpPr>
          <p:nvPr/>
        </p:nvSpPr>
        <p:spPr bwMode="auto">
          <a:xfrm>
            <a:off x="0" y="659765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/>
              <a:t>http://gia.iqm.unicamp.br/artigospdfematerialcursos/Material%20didatico/flow%20analysis_parte%2003.PDF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20750"/>
            <a:ext cx="74168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ítulo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782638"/>
          </a:xfrm>
        </p:spPr>
        <p:txBody>
          <a:bodyPr/>
          <a:lstStyle/>
          <a:p>
            <a:r>
              <a:rPr lang="pt-BR" sz="4000" smtClean="0">
                <a:solidFill>
                  <a:schemeClr val="tx2"/>
                </a:solidFill>
                <a:latin typeface="Comic Sans MS" pitchFamily="66" charset="0"/>
              </a:rPr>
              <a:t>Coeficiente de Dispersão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08050"/>
            <a:ext cx="1593850" cy="933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557338"/>
            <a:ext cx="6324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ítulo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782638"/>
          </a:xfrm>
        </p:spPr>
        <p:txBody>
          <a:bodyPr/>
          <a:lstStyle/>
          <a:p>
            <a:r>
              <a:rPr lang="pt-BR" sz="4000" smtClean="0">
                <a:solidFill>
                  <a:schemeClr val="tx2"/>
                </a:solidFill>
                <a:latin typeface="Comic Sans MS" pitchFamily="66" charset="0"/>
              </a:rPr>
              <a:t>Coeficiente de Dispersão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25538"/>
            <a:ext cx="1600200" cy="93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836613"/>
            <a:ext cx="1728787" cy="1011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025" y="1916113"/>
            <a:ext cx="59817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457200" y="53975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360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Coeficiente de Dispersão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893175" cy="1143000"/>
          </a:xfrm>
        </p:spPr>
        <p:txBody>
          <a:bodyPr/>
          <a:lstStyle/>
          <a:p>
            <a:r>
              <a:rPr lang="pt-BR" sz="3600" smtClean="0">
                <a:solidFill>
                  <a:schemeClr val="tx2"/>
                </a:solidFill>
                <a:latin typeface="Comic Sans MS" pitchFamily="66" charset="0"/>
              </a:rPr>
              <a:t>Alguns parâmetros experimentais que influenciam na dispersão da amostra</a:t>
            </a:r>
          </a:p>
        </p:txBody>
      </p:sp>
      <p:sp>
        <p:nvSpPr>
          <p:cNvPr id="40963" name="CaixaDeTexto 3"/>
          <p:cNvSpPr txBox="1">
            <a:spLocks noChangeArrowheads="1"/>
          </p:cNvSpPr>
          <p:nvPr/>
        </p:nvSpPr>
        <p:spPr bwMode="auto">
          <a:xfrm>
            <a:off x="179388" y="1700213"/>
            <a:ext cx="734536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>
                <a:latin typeface="Comic Sans MS" pitchFamily="66" charset="0"/>
              </a:rPr>
              <a:t>Volume da amostra injetada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>
                <a:latin typeface="Comic Sans MS" pitchFamily="66" charset="0"/>
              </a:rPr>
              <a:t>Comprimento do reator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>
                <a:latin typeface="Comic Sans MS" pitchFamily="66" charset="0"/>
              </a:rPr>
              <a:t>Diâmetro do reator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>
                <a:latin typeface="Comic Sans MS" pitchFamily="66" charset="0"/>
              </a:rPr>
              <a:t>Vazão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>
                <a:latin typeface="Comic Sans MS" pitchFamily="66" charset="0"/>
              </a:rPr>
              <a:t>Configuração do reator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>
                <a:latin typeface="Comic Sans MS" pitchFamily="66" charset="0"/>
              </a:rPr>
              <a:t>Tipo de conector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68313" y="-26988"/>
            <a:ext cx="8229600" cy="80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Análise por injeção em fluxo</a:t>
            </a:r>
            <a:endParaRPr lang="en-US" sz="3200" dirty="0">
              <a:solidFill>
                <a:schemeClr val="tx2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3074" y="980728"/>
            <a:ext cx="5513222" cy="333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5124" name="CaixaDeTexto 5"/>
          <p:cNvSpPr txBox="1">
            <a:spLocks noChangeArrowheads="1"/>
          </p:cNvSpPr>
          <p:nvPr/>
        </p:nvSpPr>
        <p:spPr bwMode="auto">
          <a:xfrm>
            <a:off x="107950" y="4581525"/>
            <a:ext cx="8891588" cy="2244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>
                <a:latin typeface="Comic Sans MS" pitchFamily="66" charset="0"/>
              </a:rPr>
              <a:t>Através do preciso controle do tempo de reação (determinado pela vazão e pelas dimensões da bobina) e das condições de mistura, é possível obter medidas reprodutíveis sem alcançar o estado estacionário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713787" cy="1143000"/>
          </a:xfrm>
        </p:spPr>
        <p:txBody>
          <a:bodyPr/>
          <a:lstStyle/>
          <a:p>
            <a:r>
              <a:rPr lang="pt-BR" sz="3600" smtClean="0">
                <a:latin typeface="Comic Sans MS" pitchFamily="66" charset="0"/>
              </a:rPr>
              <a:t>Efeito dos parâmetros experimentais</a:t>
            </a:r>
            <a:br>
              <a:rPr lang="pt-BR" sz="3600" smtClean="0">
                <a:latin typeface="Comic Sans MS" pitchFamily="66" charset="0"/>
              </a:rPr>
            </a:br>
            <a:r>
              <a:rPr lang="pt-BR" sz="3600" smtClean="0">
                <a:solidFill>
                  <a:srgbClr val="0070C0"/>
                </a:solidFill>
                <a:latin typeface="Comic Sans MS" pitchFamily="66" charset="0"/>
              </a:rPr>
              <a:t>volume da amostra</a:t>
            </a:r>
          </a:p>
        </p:txBody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4500563" y="2060575"/>
            <a:ext cx="43926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u="sng">
                <a:latin typeface="Comic Sans MS" pitchFamily="66" charset="0"/>
              </a:rPr>
              <a:t>Aumento do volume da amostra</a:t>
            </a:r>
          </a:p>
          <a:p>
            <a:endParaRPr lang="pt-BR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>
                <a:latin typeface="Comic Sans MS" pitchFamily="66" charset="0"/>
              </a:rPr>
              <a:t>Aumento da sensibilidade</a:t>
            </a:r>
          </a:p>
          <a:p>
            <a:pPr>
              <a:buFont typeface="Wingdings" pitchFamily="2" charset="2"/>
              <a:buChar char="Ø"/>
            </a:pPr>
            <a:endParaRPr lang="pt-BR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>
                <a:latin typeface="Comic Sans MS" pitchFamily="66" charset="0"/>
              </a:rPr>
              <a:t>Aumento da largura do pico</a:t>
            </a: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73238"/>
            <a:ext cx="365125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CaixaDeTexto 4"/>
          <p:cNvSpPr txBox="1">
            <a:spLocks noChangeArrowheads="1"/>
          </p:cNvSpPr>
          <p:nvPr/>
        </p:nvSpPr>
        <p:spPr bwMode="auto">
          <a:xfrm>
            <a:off x="0" y="659765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/>
              <a:t>http://gia.iqm.unicamp.br/artigospdfematerialcursos/Material%20didatico/flow%20analysis_parte%2003.PDF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250825" y="44450"/>
            <a:ext cx="8713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3600" dirty="0">
                <a:latin typeface="Comic Sans MS" pitchFamily="66" charset="0"/>
                <a:ea typeface="+mj-ea"/>
                <a:cs typeface="+mj-cs"/>
              </a:rPr>
              <a:t>Efeito dos parâmetros experimentais</a:t>
            </a:r>
            <a:br>
              <a:rPr lang="pt-BR" sz="3600" dirty="0">
                <a:latin typeface="Comic Sans MS" pitchFamily="66" charset="0"/>
                <a:ea typeface="+mj-ea"/>
                <a:cs typeface="+mj-cs"/>
              </a:rPr>
            </a:br>
            <a:r>
              <a:rPr lang="pt-BR" sz="3600" dirty="0"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comprimento do reator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3751262" cy="4897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773238"/>
            <a:ext cx="1800225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013" name="CaixaDeTexto 7"/>
          <p:cNvSpPr txBox="1">
            <a:spLocks noChangeArrowheads="1"/>
          </p:cNvSpPr>
          <p:nvPr/>
        </p:nvSpPr>
        <p:spPr bwMode="auto">
          <a:xfrm>
            <a:off x="4572000" y="3284538"/>
            <a:ext cx="4321175" cy="168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>
                <a:latin typeface="Comic Sans MS" pitchFamily="66" charset="0"/>
              </a:rPr>
              <a:t>A dispersão da amostra aumenta com a raiz quadrada do comprimento (L) do tubo</a:t>
            </a:r>
          </a:p>
        </p:txBody>
      </p:sp>
      <p:sp>
        <p:nvSpPr>
          <p:cNvPr id="43014" name="CaixaDeTexto 5"/>
          <p:cNvSpPr txBox="1">
            <a:spLocks noChangeArrowheads="1"/>
          </p:cNvSpPr>
          <p:nvPr/>
        </p:nvSpPr>
        <p:spPr bwMode="auto">
          <a:xfrm>
            <a:off x="0" y="659765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/>
              <a:t>http://gia.iqm.unicamp.br/artigospdfematerialcursos/Material%20didatico/flow%20analysis_parte%2003.PDF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250825" y="44450"/>
            <a:ext cx="8713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3600" dirty="0">
                <a:latin typeface="Comic Sans MS" pitchFamily="66" charset="0"/>
                <a:ea typeface="+mj-ea"/>
                <a:cs typeface="+mj-cs"/>
              </a:rPr>
              <a:t>Efeito dos parâmetros experimentais</a:t>
            </a:r>
            <a:br>
              <a:rPr lang="pt-BR" sz="3600" dirty="0">
                <a:latin typeface="Comic Sans MS" pitchFamily="66" charset="0"/>
                <a:ea typeface="+mj-ea"/>
                <a:cs typeface="+mj-cs"/>
              </a:rPr>
            </a:br>
            <a:r>
              <a:rPr lang="pt-BR" sz="3600" dirty="0"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diâmetro do reator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2881312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39750" y="5589588"/>
            <a:ext cx="26638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Diâmetro do reator</a:t>
            </a:r>
          </a:p>
        </p:txBody>
      </p:sp>
      <p:sp>
        <p:nvSpPr>
          <p:cNvPr id="44037" name="CaixaDeTexto 6"/>
          <p:cNvSpPr txBox="1">
            <a:spLocks noChangeArrowheads="1"/>
          </p:cNvSpPr>
          <p:nvPr/>
        </p:nvSpPr>
        <p:spPr bwMode="auto">
          <a:xfrm>
            <a:off x="4356100" y="3357563"/>
            <a:ext cx="3960813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>
                <a:latin typeface="Comic Sans MS" pitchFamily="66" charset="0"/>
              </a:rPr>
              <a:t>Dispersão diminui com o diâmetro do reator</a:t>
            </a:r>
          </a:p>
        </p:txBody>
      </p:sp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916113"/>
            <a:ext cx="2924175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039" name="CaixaDeTexto 7"/>
          <p:cNvSpPr txBox="1">
            <a:spLocks noChangeArrowheads="1"/>
          </p:cNvSpPr>
          <p:nvPr/>
        </p:nvSpPr>
        <p:spPr bwMode="auto">
          <a:xfrm>
            <a:off x="0" y="659765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/>
              <a:t>http://gia.iqm.unicamp.br/artigospdfematerialcursos/Material%20didatico/flow%20analysis_parte%2003.PDF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773238"/>
            <a:ext cx="4078287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1"/>
          <p:cNvSpPr txBox="1">
            <a:spLocks/>
          </p:cNvSpPr>
          <p:nvPr/>
        </p:nvSpPr>
        <p:spPr bwMode="auto">
          <a:xfrm>
            <a:off x="250825" y="44450"/>
            <a:ext cx="8713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3600" dirty="0">
                <a:latin typeface="Comic Sans MS" pitchFamily="66" charset="0"/>
                <a:ea typeface="+mj-ea"/>
                <a:cs typeface="+mj-cs"/>
              </a:rPr>
              <a:t>Efeito dos parâmetros experimentais</a:t>
            </a:r>
            <a:br>
              <a:rPr lang="pt-BR" sz="3600" dirty="0">
                <a:latin typeface="Comic Sans MS" pitchFamily="66" charset="0"/>
                <a:ea typeface="+mj-ea"/>
                <a:cs typeface="+mj-cs"/>
              </a:rPr>
            </a:br>
            <a:r>
              <a:rPr lang="pt-BR" sz="3600" dirty="0"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vazão</a:t>
            </a:r>
          </a:p>
        </p:txBody>
      </p:sp>
      <p:sp>
        <p:nvSpPr>
          <p:cNvPr id="45060" name="CaixaDeTexto 4"/>
          <p:cNvSpPr txBox="1">
            <a:spLocks noChangeArrowheads="1"/>
          </p:cNvSpPr>
          <p:nvPr/>
        </p:nvSpPr>
        <p:spPr bwMode="auto">
          <a:xfrm>
            <a:off x="6659563" y="4868863"/>
            <a:ext cx="1404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/>
              <a:t>vazão</a:t>
            </a:r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6372225" y="5084763"/>
            <a:ext cx="6477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2" name="CaixaDeTexto 9"/>
          <p:cNvSpPr txBox="1">
            <a:spLocks noChangeArrowheads="1"/>
          </p:cNvSpPr>
          <p:nvPr/>
        </p:nvSpPr>
        <p:spPr bwMode="auto">
          <a:xfrm>
            <a:off x="0" y="659765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/>
              <a:t>http://gia.iqm.unicamp.br/artigospdfematerialcursos/Material%20didatico/flow%20analysis_parte%2003.PDF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pPr eaLnBrk="1" hangingPunct="1"/>
            <a:r>
              <a:rPr lang="pt-PT" sz="3600" smtClean="0">
                <a:solidFill>
                  <a:srgbClr val="0000FF"/>
                </a:solidFill>
                <a:latin typeface="Bookman Old Style" pitchFamily="18" charset="0"/>
              </a:rPr>
              <a:t>Sistemas FIA empregando</a:t>
            </a:r>
            <a:br>
              <a:rPr lang="pt-PT" sz="360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pt-PT" sz="3600" smtClean="0">
                <a:solidFill>
                  <a:srgbClr val="0000FF"/>
                </a:solidFill>
                <a:latin typeface="Bookman Old Style" pitchFamily="18" charset="0"/>
              </a:rPr>
              <a:t>separação/preconcentração</a:t>
            </a:r>
            <a:r>
              <a:rPr lang="pt-BR" sz="360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pt-BR" sz="3600" smtClean="0">
                <a:solidFill>
                  <a:srgbClr val="0000FF"/>
                </a:solidFill>
                <a:latin typeface="Bookman Old Style" pitchFamily="18" charset="0"/>
              </a:rPr>
            </a:br>
            <a:endParaRPr lang="en-US" sz="3600" smtClean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530225" y="2016125"/>
            <a:ext cx="3860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pt-PT" sz="2800">
                <a:solidFill>
                  <a:srgbClr val="CC3300"/>
                </a:solidFill>
                <a:latin typeface="Bookman Old Style" pitchFamily="18" charset="0"/>
                <a:sym typeface="Wingdings" pitchFamily="2" charset="2"/>
              </a:rPr>
              <a:t> </a:t>
            </a:r>
            <a:r>
              <a:rPr lang="pt-PT" sz="2800">
                <a:solidFill>
                  <a:srgbClr val="CC3300"/>
                </a:solidFill>
                <a:latin typeface="Bookman Old Style" pitchFamily="18" charset="0"/>
              </a:rPr>
              <a:t>Sólido-líquido</a:t>
            </a:r>
            <a:endParaRPr lang="pt-BR" sz="240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468313" y="3162300"/>
            <a:ext cx="41513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pt-PT" sz="2800">
                <a:solidFill>
                  <a:srgbClr val="CC3300"/>
                </a:solidFill>
                <a:latin typeface="Bookman Old Style" pitchFamily="18" charset="0"/>
                <a:sym typeface="Wingdings" pitchFamily="2" charset="2"/>
              </a:rPr>
              <a:t> Líquido</a:t>
            </a:r>
            <a:r>
              <a:rPr lang="pt-PT" sz="2800">
                <a:solidFill>
                  <a:srgbClr val="CC3300"/>
                </a:solidFill>
                <a:latin typeface="Bookman Old Style" pitchFamily="18" charset="0"/>
              </a:rPr>
              <a:t>-líquido</a:t>
            </a:r>
            <a:endParaRPr lang="pt-BR" sz="240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492125" y="4414838"/>
            <a:ext cx="33591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pt-PT" sz="2800">
                <a:solidFill>
                  <a:srgbClr val="CC3300"/>
                </a:solidFill>
                <a:latin typeface="Bookman Old Style" pitchFamily="18" charset="0"/>
                <a:sym typeface="Wingdings" pitchFamily="2" charset="2"/>
              </a:rPr>
              <a:t> Gás</a:t>
            </a:r>
            <a:r>
              <a:rPr lang="pt-PT" sz="2800">
                <a:solidFill>
                  <a:srgbClr val="CC3300"/>
                </a:solidFill>
                <a:latin typeface="Bookman Old Style" pitchFamily="18" charset="0"/>
              </a:rPr>
              <a:t>-líquido</a:t>
            </a:r>
            <a:endParaRPr lang="pt-BR" sz="240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46086" name="Rectangle 8"/>
          <p:cNvSpPr>
            <a:spLocks noChangeArrowheads="1"/>
          </p:cNvSpPr>
          <p:nvPr/>
        </p:nvSpPr>
        <p:spPr bwMode="auto">
          <a:xfrm>
            <a:off x="323850" y="5788025"/>
            <a:ext cx="8569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Z. Fang, Flow Injection Separation and Preconcentration. VCH, Weinheim,                          Germany (1993).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49312"/>
          </a:xfrm>
        </p:spPr>
        <p:txBody>
          <a:bodyPr/>
          <a:lstStyle/>
          <a:p>
            <a:pPr eaLnBrk="1" hangingPunct="1"/>
            <a:r>
              <a:rPr lang="pt-PT" sz="3600" smtClean="0">
                <a:solidFill>
                  <a:srgbClr val="0000FF"/>
                </a:solidFill>
                <a:latin typeface="Bookman Old Style" pitchFamily="18" charset="0"/>
              </a:rPr>
              <a:t>Sólido-líquido</a:t>
            </a:r>
            <a:endParaRPr lang="en-US" sz="3600" smtClean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47107" name="Freeform 6"/>
          <p:cNvSpPr>
            <a:spLocks/>
          </p:cNvSpPr>
          <p:nvPr/>
        </p:nvSpPr>
        <p:spPr bwMode="auto">
          <a:xfrm>
            <a:off x="2122488" y="2735263"/>
            <a:ext cx="1587" cy="9525"/>
          </a:xfrm>
          <a:custGeom>
            <a:avLst/>
            <a:gdLst>
              <a:gd name="T0" fmla="*/ 0 w 1587"/>
              <a:gd name="T1" fmla="*/ 2147483647 h 6"/>
              <a:gd name="T2" fmla="*/ 0 w 1587"/>
              <a:gd name="T3" fmla="*/ 0 h 6"/>
              <a:gd name="T4" fmla="*/ 0 w 1587"/>
              <a:gd name="T5" fmla="*/ 0 h 6"/>
              <a:gd name="T6" fmla="*/ 0 w 1587"/>
              <a:gd name="T7" fmla="*/ 2147483647 h 6"/>
              <a:gd name="T8" fmla="*/ 0 w 1587"/>
              <a:gd name="T9" fmla="*/ 2147483647 h 6"/>
              <a:gd name="T10" fmla="*/ 0 w 1587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7"/>
              <a:gd name="T19" fmla="*/ 0 h 6"/>
              <a:gd name="T20" fmla="*/ 1587 w 1587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7" h="6">
                <a:moveTo>
                  <a:pt x="0" y="2"/>
                </a:moveTo>
                <a:lnTo>
                  <a:pt x="0" y="0"/>
                </a:lnTo>
                <a:lnTo>
                  <a:pt x="0" y="6"/>
                </a:lnTo>
                <a:lnTo>
                  <a:pt x="0" y="2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7108" name="Line 7"/>
          <p:cNvSpPr>
            <a:spLocks noChangeAspect="1" noChangeShapeType="1"/>
          </p:cNvSpPr>
          <p:nvPr/>
        </p:nvSpPr>
        <p:spPr bwMode="auto">
          <a:xfrm>
            <a:off x="3741738" y="3856038"/>
            <a:ext cx="944562" cy="1587"/>
          </a:xfrm>
          <a:prstGeom prst="line">
            <a:avLst/>
          </a:prstGeom>
          <a:noFill/>
          <a:ln w="19050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7109" name="Rectangle 8"/>
          <p:cNvSpPr>
            <a:spLocks noChangeAspect="1" noChangeArrowheads="1"/>
          </p:cNvSpPr>
          <p:nvPr/>
        </p:nvSpPr>
        <p:spPr bwMode="auto">
          <a:xfrm>
            <a:off x="1295400" y="3670300"/>
            <a:ext cx="16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PT" sz="2000">
                <a:solidFill>
                  <a:srgbClr val="000000"/>
                </a:solidFill>
              </a:rPr>
              <a:t>E</a:t>
            </a:r>
            <a:endParaRPr lang="pt-BR" sz="2000" baseline="-25000"/>
          </a:p>
        </p:txBody>
      </p:sp>
      <p:sp>
        <p:nvSpPr>
          <p:cNvPr id="47110" name="Rectangle 9"/>
          <p:cNvSpPr>
            <a:spLocks noChangeAspect="1" noChangeArrowheads="1"/>
          </p:cNvSpPr>
          <p:nvPr/>
        </p:nvSpPr>
        <p:spPr bwMode="auto">
          <a:xfrm>
            <a:off x="2930525" y="2378075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2400">
                <a:solidFill>
                  <a:srgbClr val="000000"/>
                </a:solidFill>
                <a:latin typeface="Times New Roman" pitchFamily="18" charset="0"/>
              </a:rPr>
              <a:t>I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47111" name="Rectangle 10"/>
          <p:cNvSpPr>
            <a:spLocks noChangeAspect="1" noChangeArrowheads="1"/>
          </p:cNvSpPr>
          <p:nvPr/>
        </p:nvSpPr>
        <p:spPr bwMode="auto">
          <a:xfrm>
            <a:off x="2198688" y="2754313"/>
            <a:ext cx="352425" cy="221615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7112" name="Rectangle 11"/>
          <p:cNvSpPr>
            <a:spLocks noChangeAspect="1" noChangeArrowheads="1"/>
          </p:cNvSpPr>
          <p:nvPr/>
        </p:nvSpPr>
        <p:spPr bwMode="auto">
          <a:xfrm>
            <a:off x="3395663" y="2754313"/>
            <a:ext cx="350837" cy="222885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7113" name="Group 12"/>
          <p:cNvGrpSpPr>
            <a:grpSpLocks/>
          </p:cNvGrpSpPr>
          <p:nvPr/>
        </p:nvGrpSpPr>
        <p:grpSpPr bwMode="auto">
          <a:xfrm>
            <a:off x="1590675" y="3849688"/>
            <a:ext cx="625475" cy="4762"/>
            <a:chOff x="1086" y="1787"/>
            <a:chExt cx="426" cy="3"/>
          </a:xfrm>
        </p:grpSpPr>
        <p:sp>
          <p:nvSpPr>
            <p:cNvPr id="47145" name="Line 13"/>
            <p:cNvSpPr>
              <a:spLocks noChangeAspect="1" noChangeShapeType="1"/>
            </p:cNvSpPr>
            <p:nvPr/>
          </p:nvSpPr>
          <p:spPr bwMode="auto">
            <a:xfrm flipH="1">
              <a:off x="1086" y="1790"/>
              <a:ext cx="4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46" name="Line 14"/>
            <p:cNvSpPr>
              <a:spLocks noChangeAspect="1" noChangeShapeType="1"/>
            </p:cNvSpPr>
            <p:nvPr/>
          </p:nvSpPr>
          <p:spPr bwMode="auto">
            <a:xfrm rot="5400000" flipH="1" flipV="1">
              <a:off x="1281" y="1676"/>
              <a:ext cx="0" cy="2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7114" name="Line 15"/>
          <p:cNvSpPr>
            <a:spLocks noChangeAspect="1" noChangeShapeType="1"/>
          </p:cNvSpPr>
          <p:nvPr/>
        </p:nvSpPr>
        <p:spPr bwMode="auto">
          <a:xfrm>
            <a:off x="3746500" y="3487738"/>
            <a:ext cx="40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7115" name="Rectangle 16"/>
          <p:cNvSpPr>
            <a:spLocks noChangeAspect="1" noChangeArrowheads="1"/>
          </p:cNvSpPr>
          <p:nvPr/>
        </p:nvSpPr>
        <p:spPr bwMode="auto">
          <a:xfrm>
            <a:off x="4200525" y="3330575"/>
            <a:ext cx="16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PT" sz="2000"/>
              <a:t>A</a:t>
            </a:r>
            <a:endParaRPr lang="pt-BR" sz="2000"/>
          </a:p>
        </p:txBody>
      </p:sp>
      <p:grpSp>
        <p:nvGrpSpPr>
          <p:cNvPr id="47116" name="Group 17"/>
          <p:cNvGrpSpPr>
            <a:grpSpLocks/>
          </p:cNvGrpSpPr>
          <p:nvPr/>
        </p:nvGrpSpPr>
        <p:grpSpPr bwMode="auto">
          <a:xfrm>
            <a:off x="4632325" y="3402013"/>
            <a:ext cx="3035300" cy="889000"/>
            <a:chOff x="3262" y="2097"/>
            <a:chExt cx="1912" cy="560"/>
          </a:xfrm>
        </p:grpSpPr>
        <p:sp>
          <p:nvSpPr>
            <p:cNvPr id="47137" name="Line 18"/>
            <p:cNvSpPr>
              <a:spLocks noChangeShapeType="1"/>
            </p:cNvSpPr>
            <p:nvPr/>
          </p:nvSpPr>
          <p:spPr bwMode="auto">
            <a:xfrm>
              <a:off x="3916" y="2382"/>
              <a:ext cx="10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38" name="Rectangle 19"/>
            <p:cNvSpPr>
              <a:spLocks noChangeAspect="1" noChangeArrowheads="1"/>
            </p:cNvSpPr>
            <p:nvPr/>
          </p:nvSpPr>
          <p:spPr bwMode="auto">
            <a:xfrm>
              <a:off x="4329" y="2375"/>
              <a:ext cx="409" cy="2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39" name="Rectangle 20"/>
            <p:cNvSpPr>
              <a:spLocks noChangeAspect="1" noChangeArrowheads="1"/>
            </p:cNvSpPr>
            <p:nvPr/>
          </p:nvSpPr>
          <p:spPr bwMode="auto">
            <a:xfrm>
              <a:off x="3648" y="2097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2000">
                  <a:solidFill>
                    <a:srgbClr val="000000"/>
                  </a:solidFill>
                </a:rPr>
                <a:t>B</a:t>
              </a:r>
              <a:endParaRPr lang="pt-BR" sz="2000">
                <a:latin typeface="Times New Roman" pitchFamily="18" charset="0"/>
              </a:endParaRPr>
            </a:p>
          </p:txBody>
        </p:sp>
        <p:sp>
          <p:nvSpPr>
            <p:cNvPr id="47140" name="Rectangle 21"/>
            <p:cNvSpPr>
              <a:spLocks noChangeAspect="1" noChangeArrowheads="1"/>
            </p:cNvSpPr>
            <p:nvPr/>
          </p:nvSpPr>
          <p:spPr bwMode="auto">
            <a:xfrm>
              <a:off x="5023" y="2277"/>
              <a:ext cx="1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2000">
                  <a:solidFill>
                    <a:srgbClr val="000000"/>
                  </a:solidFill>
                </a:rPr>
                <a:t>W</a:t>
              </a:r>
              <a:endParaRPr lang="pt-BR" sz="2000">
                <a:latin typeface="Times New Roman" pitchFamily="18" charset="0"/>
              </a:endParaRPr>
            </a:p>
          </p:txBody>
        </p:sp>
        <p:sp>
          <p:nvSpPr>
            <p:cNvPr id="47141" name="Freeform 22"/>
            <p:cNvSpPr>
              <a:spLocks noChangeAspect="1" noEditPoints="1"/>
            </p:cNvSpPr>
            <p:nvPr/>
          </p:nvSpPr>
          <p:spPr bwMode="auto">
            <a:xfrm>
              <a:off x="3450" y="2315"/>
              <a:ext cx="492" cy="177"/>
            </a:xfrm>
            <a:custGeom>
              <a:avLst/>
              <a:gdLst>
                <a:gd name="T0" fmla="*/ 471 w 355"/>
                <a:gd name="T1" fmla="*/ 446 h 118"/>
                <a:gd name="T2" fmla="*/ 457 w 355"/>
                <a:gd name="T3" fmla="*/ 203 h 118"/>
                <a:gd name="T4" fmla="*/ 380 w 355"/>
                <a:gd name="T5" fmla="*/ 315 h 118"/>
                <a:gd name="T6" fmla="*/ 413 w 355"/>
                <a:gd name="T7" fmla="*/ 518 h 118"/>
                <a:gd name="T8" fmla="*/ 682 w 355"/>
                <a:gd name="T9" fmla="*/ 518 h 118"/>
                <a:gd name="T10" fmla="*/ 705 w 355"/>
                <a:gd name="T11" fmla="*/ 372 h 118"/>
                <a:gd name="T12" fmla="*/ 657 w 355"/>
                <a:gd name="T13" fmla="*/ 141 h 118"/>
                <a:gd name="T14" fmla="*/ 613 w 355"/>
                <a:gd name="T15" fmla="*/ 382 h 118"/>
                <a:gd name="T16" fmla="*/ 661 w 355"/>
                <a:gd name="T17" fmla="*/ 527 h 118"/>
                <a:gd name="T18" fmla="*/ 916 w 355"/>
                <a:gd name="T19" fmla="*/ 504 h 118"/>
                <a:gd name="T20" fmla="*/ 937 w 355"/>
                <a:gd name="T21" fmla="*/ 309 h 118"/>
                <a:gd name="T22" fmla="*/ 868 w 355"/>
                <a:gd name="T23" fmla="*/ 189 h 118"/>
                <a:gd name="T24" fmla="*/ 843 w 355"/>
                <a:gd name="T25" fmla="*/ 444 h 118"/>
                <a:gd name="T26" fmla="*/ 877 w 355"/>
                <a:gd name="T27" fmla="*/ 527 h 118"/>
                <a:gd name="T28" fmla="*/ 1310 w 355"/>
                <a:gd name="T29" fmla="*/ 255 h 118"/>
                <a:gd name="T30" fmla="*/ 1062 w 355"/>
                <a:gd name="T31" fmla="*/ 108 h 118"/>
                <a:gd name="T32" fmla="*/ 940 w 355"/>
                <a:gd name="T33" fmla="*/ 81 h 118"/>
                <a:gd name="T34" fmla="*/ 956 w 355"/>
                <a:gd name="T35" fmla="*/ 180 h 118"/>
                <a:gd name="T36" fmla="*/ 974 w 355"/>
                <a:gd name="T37" fmla="*/ 458 h 118"/>
                <a:gd name="T38" fmla="*/ 911 w 355"/>
                <a:gd name="T39" fmla="*/ 599 h 118"/>
                <a:gd name="T40" fmla="*/ 833 w 355"/>
                <a:gd name="T41" fmla="*/ 564 h 118"/>
                <a:gd name="T42" fmla="*/ 801 w 355"/>
                <a:gd name="T43" fmla="*/ 302 h 118"/>
                <a:gd name="T44" fmla="*/ 841 w 355"/>
                <a:gd name="T45" fmla="*/ 134 h 118"/>
                <a:gd name="T46" fmla="*/ 782 w 355"/>
                <a:gd name="T47" fmla="*/ 72 h 118"/>
                <a:gd name="T48" fmla="*/ 705 w 355"/>
                <a:gd name="T49" fmla="*/ 99 h 118"/>
                <a:gd name="T50" fmla="*/ 737 w 355"/>
                <a:gd name="T51" fmla="*/ 212 h 118"/>
                <a:gd name="T52" fmla="*/ 737 w 355"/>
                <a:gd name="T53" fmla="*/ 485 h 118"/>
                <a:gd name="T54" fmla="*/ 676 w 355"/>
                <a:gd name="T55" fmla="*/ 599 h 118"/>
                <a:gd name="T56" fmla="*/ 614 w 355"/>
                <a:gd name="T57" fmla="*/ 564 h 118"/>
                <a:gd name="T58" fmla="*/ 567 w 355"/>
                <a:gd name="T59" fmla="*/ 315 h 118"/>
                <a:gd name="T60" fmla="*/ 606 w 355"/>
                <a:gd name="T61" fmla="*/ 134 h 118"/>
                <a:gd name="T62" fmla="*/ 567 w 355"/>
                <a:gd name="T63" fmla="*/ 62 h 118"/>
                <a:gd name="T64" fmla="*/ 489 w 355"/>
                <a:gd name="T65" fmla="*/ 93 h 118"/>
                <a:gd name="T66" fmla="*/ 502 w 355"/>
                <a:gd name="T67" fmla="*/ 194 h 118"/>
                <a:gd name="T68" fmla="*/ 509 w 355"/>
                <a:gd name="T69" fmla="*/ 477 h 118"/>
                <a:gd name="T70" fmla="*/ 448 w 355"/>
                <a:gd name="T71" fmla="*/ 599 h 118"/>
                <a:gd name="T72" fmla="*/ 380 w 355"/>
                <a:gd name="T73" fmla="*/ 564 h 118"/>
                <a:gd name="T74" fmla="*/ 337 w 355"/>
                <a:gd name="T75" fmla="*/ 309 h 118"/>
                <a:gd name="T76" fmla="*/ 388 w 355"/>
                <a:gd name="T77" fmla="*/ 134 h 118"/>
                <a:gd name="T78" fmla="*/ 305 w 355"/>
                <a:gd name="T79" fmla="*/ 72 h 118"/>
                <a:gd name="T80" fmla="*/ 219 w 355"/>
                <a:gd name="T81" fmla="*/ 189 h 118"/>
                <a:gd name="T82" fmla="*/ 179 w 355"/>
                <a:gd name="T83" fmla="*/ 203 h 118"/>
                <a:gd name="T84" fmla="*/ 209 w 355"/>
                <a:gd name="T85" fmla="*/ 93 h 118"/>
                <a:gd name="T86" fmla="*/ 352 w 355"/>
                <a:gd name="T87" fmla="*/ 21 h 118"/>
                <a:gd name="T88" fmla="*/ 502 w 355"/>
                <a:gd name="T89" fmla="*/ 21 h 118"/>
                <a:gd name="T90" fmla="*/ 613 w 355"/>
                <a:gd name="T91" fmla="*/ 21 h 118"/>
                <a:gd name="T92" fmla="*/ 718 w 355"/>
                <a:gd name="T93" fmla="*/ 21 h 118"/>
                <a:gd name="T94" fmla="*/ 826 w 355"/>
                <a:gd name="T95" fmla="*/ 27 h 118"/>
                <a:gd name="T96" fmla="*/ 956 w 355"/>
                <a:gd name="T97" fmla="*/ 21 h 118"/>
                <a:gd name="T98" fmla="*/ 1109 w 355"/>
                <a:gd name="T99" fmla="*/ 93 h 118"/>
                <a:gd name="T100" fmla="*/ 1131 w 355"/>
                <a:gd name="T101" fmla="*/ 203 h 1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5"/>
                <a:gd name="T154" fmla="*/ 0 h 118"/>
                <a:gd name="T155" fmla="*/ 355 w 355"/>
                <a:gd name="T156" fmla="*/ 118 h 1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5" h="118">
                  <a:moveTo>
                    <a:pt x="116" y="106"/>
                  </a:moveTo>
                  <a:lnTo>
                    <a:pt x="121" y="102"/>
                  </a:lnTo>
                  <a:lnTo>
                    <a:pt x="124" y="97"/>
                  </a:lnTo>
                  <a:lnTo>
                    <a:pt x="128" y="88"/>
                  </a:lnTo>
                  <a:lnTo>
                    <a:pt x="129" y="78"/>
                  </a:lnTo>
                  <a:lnTo>
                    <a:pt x="129" y="64"/>
                  </a:lnTo>
                  <a:lnTo>
                    <a:pt x="128" y="52"/>
                  </a:lnTo>
                  <a:lnTo>
                    <a:pt x="124" y="40"/>
                  </a:lnTo>
                  <a:lnTo>
                    <a:pt x="117" y="28"/>
                  </a:lnTo>
                  <a:lnTo>
                    <a:pt x="110" y="38"/>
                  </a:lnTo>
                  <a:lnTo>
                    <a:pt x="105" y="50"/>
                  </a:lnTo>
                  <a:lnTo>
                    <a:pt x="103" y="62"/>
                  </a:lnTo>
                  <a:lnTo>
                    <a:pt x="103" y="76"/>
                  </a:lnTo>
                  <a:lnTo>
                    <a:pt x="105" y="87"/>
                  </a:lnTo>
                  <a:lnTo>
                    <a:pt x="107" y="97"/>
                  </a:lnTo>
                  <a:lnTo>
                    <a:pt x="112" y="102"/>
                  </a:lnTo>
                  <a:lnTo>
                    <a:pt x="116" y="106"/>
                  </a:lnTo>
                  <a:close/>
                  <a:moveTo>
                    <a:pt x="179" y="104"/>
                  </a:moveTo>
                  <a:lnTo>
                    <a:pt x="181" y="104"/>
                  </a:lnTo>
                  <a:lnTo>
                    <a:pt x="185" y="102"/>
                  </a:lnTo>
                  <a:lnTo>
                    <a:pt x="186" y="99"/>
                  </a:lnTo>
                  <a:lnTo>
                    <a:pt x="188" y="95"/>
                  </a:lnTo>
                  <a:lnTo>
                    <a:pt x="190" y="85"/>
                  </a:lnTo>
                  <a:lnTo>
                    <a:pt x="191" y="73"/>
                  </a:lnTo>
                  <a:lnTo>
                    <a:pt x="191" y="61"/>
                  </a:lnTo>
                  <a:lnTo>
                    <a:pt x="190" y="49"/>
                  </a:lnTo>
                  <a:lnTo>
                    <a:pt x="185" y="37"/>
                  </a:lnTo>
                  <a:lnTo>
                    <a:pt x="178" y="28"/>
                  </a:lnTo>
                  <a:lnTo>
                    <a:pt x="172" y="38"/>
                  </a:lnTo>
                  <a:lnTo>
                    <a:pt x="167" y="50"/>
                  </a:lnTo>
                  <a:lnTo>
                    <a:pt x="166" y="62"/>
                  </a:lnTo>
                  <a:lnTo>
                    <a:pt x="166" y="75"/>
                  </a:lnTo>
                  <a:lnTo>
                    <a:pt x="167" y="87"/>
                  </a:lnTo>
                  <a:lnTo>
                    <a:pt x="171" y="95"/>
                  </a:lnTo>
                  <a:lnTo>
                    <a:pt x="174" y="102"/>
                  </a:lnTo>
                  <a:lnTo>
                    <a:pt x="179" y="104"/>
                  </a:lnTo>
                  <a:close/>
                  <a:moveTo>
                    <a:pt x="240" y="106"/>
                  </a:moveTo>
                  <a:lnTo>
                    <a:pt x="243" y="104"/>
                  </a:lnTo>
                  <a:lnTo>
                    <a:pt x="245" y="102"/>
                  </a:lnTo>
                  <a:lnTo>
                    <a:pt x="248" y="99"/>
                  </a:lnTo>
                  <a:lnTo>
                    <a:pt x="250" y="95"/>
                  </a:lnTo>
                  <a:lnTo>
                    <a:pt x="252" y="85"/>
                  </a:lnTo>
                  <a:lnTo>
                    <a:pt x="254" y="73"/>
                  </a:lnTo>
                  <a:lnTo>
                    <a:pt x="254" y="61"/>
                  </a:lnTo>
                  <a:lnTo>
                    <a:pt x="250" y="47"/>
                  </a:lnTo>
                  <a:lnTo>
                    <a:pt x="247" y="37"/>
                  </a:lnTo>
                  <a:lnTo>
                    <a:pt x="240" y="28"/>
                  </a:lnTo>
                  <a:lnTo>
                    <a:pt x="235" y="37"/>
                  </a:lnTo>
                  <a:lnTo>
                    <a:pt x="231" y="49"/>
                  </a:lnTo>
                  <a:lnTo>
                    <a:pt x="229" y="61"/>
                  </a:lnTo>
                  <a:lnTo>
                    <a:pt x="228" y="75"/>
                  </a:lnTo>
                  <a:lnTo>
                    <a:pt x="229" y="87"/>
                  </a:lnTo>
                  <a:lnTo>
                    <a:pt x="231" y="95"/>
                  </a:lnTo>
                  <a:lnTo>
                    <a:pt x="233" y="101"/>
                  </a:lnTo>
                  <a:lnTo>
                    <a:pt x="235" y="102"/>
                  </a:lnTo>
                  <a:lnTo>
                    <a:pt x="238" y="104"/>
                  </a:lnTo>
                  <a:lnTo>
                    <a:pt x="240" y="106"/>
                  </a:lnTo>
                  <a:close/>
                  <a:moveTo>
                    <a:pt x="307" y="40"/>
                  </a:moveTo>
                  <a:lnTo>
                    <a:pt x="355" y="40"/>
                  </a:lnTo>
                  <a:lnTo>
                    <a:pt x="355" y="50"/>
                  </a:lnTo>
                  <a:lnTo>
                    <a:pt x="298" y="50"/>
                  </a:lnTo>
                  <a:lnTo>
                    <a:pt x="297" y="38"/>
                  </a:lnTo>
                  <a:lnTo>
                    <a:pt x="293" y="28"/>
                  </a:lnTo>
                  <a:lnTo>
                    <a:pt x="288" y="21"/>
                  </a:lnTo>
                  <a:lnTo>
                    <a:pt x="281" y="18"/>
                  </a:lnTo>
                  <a:lnTo>
                    <a:pt x="273" y="14"/>
                  </a:lnTo>
                  <a:lnTo>
                    <a:pt x="264" y="14"/>
                  </a:lnTo>
                  <a:lnTo>
                    <a:pt x="255" y="16"/>
                  </a:lnTo>
                  <a:lnTo>
                    <a:pt x="248" y="19"/>
                  </a:lnTo>
                  <a:lnTo>
                    <a:pt x="252" y="23"/>
                  </a:lnTo>
                  <a:lnTo>
                    <a:pt x="257" y="28"/>
                  </a:lnTo>
                  <a:lnTo>
                    <a:pt x="259" y="35"/>
                  </a:lnTo>
                  <a:lnTo>
                    <a:pt x="262" y="42"/>
                  </a:lnTo>
                  <a:lnTo>
                    <a:pt x="266" y="57"/>
                  </a:lnTo>
                  <a:lnTo>
                    <a:pt x="266" y="75"/>
                  </a:lnTo>
                  <a:lnTo>
                    <a:pt x="264" y="90"/>
                  </a:lnTo>
                  <a:lnTo>
                    <a:pt x="259" y="106"/>
                  </a:lnTo>
                  <a:lnTo>
                    <a:pt x="255" y="111"/>
                  </a:lnTo>
                  <a:lnTo>
                    <a:pt x="250" y="114"/>
                  </a:lnTo>
                  <a:lnTo>
                    <a:pt x="247" y="118"/>
                  </a:lnTo>
                  <a:lnTo>
                    <a:pt x="240" y="118"/>
                  </a:lnTo>
                  <a:lnTo>
                    <a:pt x="235" y="118"/>
                  </a:lnTo>
                  <a:lnTo>
                    <a:pt x="231" y="114"/>
                  </a:lnTo>
                  <a:lnTo>
                    <a:pt x="226" y="111"/>
                  </a:lnTo>
                  <a:lnTo>
                    <a:pt x="223" y="106"/>
                  </a:lnTo>
                  <a:lnTo>
                    <a:pt x="219" y="92"/>
                  </a:lnTo>
                  <a:lnTo>
                    <a:pt x="217" y="76"/>
                  </a:lnTo>
                  <a:lnTo>
                    <a:pt x="217" y="59"/>
                  </a:lnTo>
                  <a:lnTo>
                    <a:pt x="219" y="43"/>
                  </a:lnTo>
                  <a:lnTo>
                    <a:pt x="221" y="37"/>
                  </a:lnTo>
                  <a:lnTo>
                    <a:pt x="224" y="31"/>
                  </a:lnTo>
                  <a:lnTo>
                    <a:pt x="228" y="26"/>
                  </a:lnTo>
                  <a:lnTo>
                    <a:pt x="229" y="21"/>
                  </a:lnTo>
                  <a:lnTo>
                    <a:pt x="224" y="18"/>
                  </a:lnTo>
                  <a:lnTo>
                    <a:pt x="217" y="14"/>
                  </a:lnTo>
                  <a:lnTo>
                    <a:pt x="212" y="14"/>
                  </a:lnTo>
                  <a:lnTo>
                    <a:pt x="207" y="14"/>
                  </a:lnTo>
                  <a:lnTo>
                    <a:pt x="200" y="14"/>
                  </a:lnTo>
                  <a:lnTo>
                    <a:pt x="195" y="16"/>
                  </a:lnTo>
                  <a:lnTo>
                    <a:pt x="191" y="19"/>
                  </a:lnTo>
                  <a:lnTo>
                    <a:pt x="186" y="21"/>
                  </a:lnTo>
                  <a:lnTo>
                    <a:pt x="191" y="28"/>
                  </a:lnTo>
                  <a:lnTo>
                    <a:pt x="197" y="35"/>
                  </a:lnTo>
                  <a:lnTo>
                    <a:pt x="200" y="42"/>
                  </a:lnTo>
                  <a:lnTo>
                    <a:pt x="202" y="49"/>
                  </a:lnTo>
                  <a:lnTo>
                    <a:pt x="204" y="66"/>
                  </a:lnTo>
                  <a:lnTo>
                    <a:pt x="204" y="82"/>
                  </a:lnTo>
                  <a:lnTo>
                    <a:pt x="200" y="95"/>
                  </a:lnTo>
                  <a:lnTo>
                    <a:pt x="193" y="107"/>
                  </a:lnTo>
                  <a:lnTo>
                    <a:pt x="190" y="113"/>
                  </a:lnTo>
                  <a:lnTo>
                    <a:pt x="186" y="116"/>
                  </a:lnTo>
                  <a:lnTo>
                    <a:pt x="183" y="118"/>
                  </a:lnTo>
                  <a:lnTo>
                    <a:pt x="178" y="118"/>
                  </a:lnTo>
                  <a:lnTo>
                    <a:pt x="174" y="118"/>
                  </a:lnTo>
                  <a:lnTo>
                    <a:pt x="171" y="114"/>
                  </a:lnTo>
                  <a:lnTo>
                    <a:pt x="167" y="111"/>
                  </a:lnTo>
                  <a:lnTo>
                    <a:pt x="164" y="107"/>
                  </a:lnTo>
                  <a:lnTo>
                    <a:pt x="159" y="94"/>
                  </a:lnTo>
                  <a:lnTo>
                    <a:pt x="155" y="80"/>
                  </a:lnTo>
                  <a:lnTo>
                    <a:pt x="154" y="62"/>
                  </a:lnTo>
                  <a:lnTo>
                    <a:pt x="155" y="47"/>
                  </a:lnTo>
                  <a:lnTo>
                    <a:pt x="159" y="40"/>
                  </a:lnTo>
                  <a:lnTo>
                    <a:pt x="160" y="33"/>
                  </a:lnTo>
                  <a:lnTo>
                    <a:pt x="164" y="26"/>
                  </a:lnTo>
                  <a:lnTo>
                    <a:pt x="169" y="21"/>
                  </a:lnTo>
                  <a:lnTo>
                    <a:pt x="164" y="18"/>
                  </a:lnTo>
                  <a:lnTo>
                    <a:pt x="159" y="14"/>
                  </a:lnTo>
                  <a:lnTo>
                    <a:pt x="154" y="12"/>
                  </a:lnTo>
                  <a:lnTo>
                    <a:pt x="150" y="12"/>
                  </a:lnTo>
                  <a:lnTo>
                    <a:pt x="143" y="14"/>
                  </a:lnTo>
                  <a:lnTo>
                    <a:pt x="138" y="16"/>
                  </a:lnTo>
                  <a:lnTo>
                    <a:pt x="133" y="18"/>
                  </a:lnTo>
                  <a:lnTo>
                    <a:pt x="128" y="21"/>
                  </a:lnTo>
                  <a:lnTo>
                    <a:pt x="131" y="26"/>
                  </a:lnTo>
                  <a:lnTo>
                    <a:pt x="135" y="33"/>
                  </a:lnTo>
                  <a:lnTo>
                    <a:pt x="136" y="38"/>
                  </a:lnTo>
                  <a:lnTo>
                    <a:pt x="138" y="47"/>
                  </a:lnTo>
                  <a:lnTo>
                    <a:pt x="141" y="62"/>
                  </a:lnTo>
                  <a:lnTo>
                    <a:pt x="140" y="78"/>
                  </a:lnTo>
                  <a:lnTo>
                    <a:pt x="138" y="94"/>
                  </a:lnTo>
                  <a:lnTo>
                    <a:pt x="133" y="106"/>
                  </a:lnTo>
                  <a:lnTo>
                    <a:pt x="129" y="111"/>
                  </a:lnTo>
                  <a:lnTo>
                    <a:pt x="126" y="114"/>
                  </a:lnTo>
                  <a:lnTo>
                    <a:pt x="121" y="118"/>
                  </a:lnTo>
                  <a:lnTo>
                    <a:pt x="116" y="118"/>
                  </a:lnTo>
                  <a:lnTo>
                    <a:pt x="112" y="118"/>
                  </a:lnTo>
                  <a:lnTo>
                    <a:pt x="107" y="114"/>
                  </a:lnTo>
                  <a:lnTo>
                    <a:pt x="103" y="111"/>
                  </a:lnTo>
                  <a:lnTo>
                    <a:pt x="100" y="106"/>
                  </a:lnTo>
                  <a:lnTo>
                    <a:pt x="95" y="94"/>
                  </a:lnTo>
                  <a:lnTo>
                    <a:pt x="91" y="78"/>
                  </a:lnTo>
                  <a:lnTo>
                    <a:pt x="91" y="61"/>
                  </a:lnTo>
                  <a:lnTo>
                    <a:pt x="95" y="45"/>
                  </a:lnTo>
                  <a:lnTo>
                    <a:pt x="97" y="38"/>
                  </a:lnTo>
                  <a:lnTo>
                    <a:pt x="100" y="31"/>
                  </a:lnTo>
                  <a:lnTo>
                    <a:pt x="105" y="26"/>
                  </a:lnTo>
                  <a:lnTo>
                    <a:pt x="110" y="21"/>
                  </a:lnTo>
                  <a:lnTo>
                    <a:pt x="102" y="16"/>
                  </a:lnTo>
                  <a:lnTo>
                    <a:pt x="91" y="14"/>
                  </a:lnTo>
                  <a:lnTo>
                    <a:pt x="83" y="14"/>
                  </a:lnTo>
                  <a:lnTo>
                    <a:pt x="74" y="16"/>
                  </a:lnTo>
                  <a:lnTo>
                    <a:pt x="67" y="21"/>
                  </a:lnTo>
                  <a:lnTo>
                    <a:pt x="62" y="28"/>
                  </a:lnTo>
                  <a:lnTo>
                    <a:pt x="59" y="37"/>
                  </a:lnTo>
                  <a:lnTo>
                    <a:pt x="59" y="4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48" y="40"/>
                  </a:lnTo>
                  <a:lnTo>
                    <a:pt x="48" y="33"/>
                  </a:lnTo>
                  <a:lnTo>
                    <a:pt x="50" y="28"/>
                  </a:lnTo>
                  <a:lnTo>
                    <a:pt x="53" y="21"/>
                  </a:lnTo>
                  <a:lnTo>
                    <a:pt x="57" y="18"/>
                  </a:lnTo>
                  <a:lnTo>
                    <a:pt x="64" y="9"/>
                  </a:lnTo>
                  <a:lnTo>
                    <a:pt x="72" y="5"/>
                  </a:lnTo>
                  <a:lnTo>
                    <a:pt x="84" y="4"/>
                  </a:lnTo>
                  <a:lnTo>
                    <a:pt x="95" y="4"/>
                  </a:lnTo>
                  <a:lnTo>
                    <a:pt x="107" y="7"/>
                  </a:lnTo>
                  <a:lnTo>
                    <a:pt x="117" y="12"/>
                  </a:lnTo>
                  <a:lnTo>
                    <a:pt x="128" y="7"/>
                  </a:lnTo>
                  <a:lnTo>
                    <a:pt x="136" y="4"/>
                  </a:lnTo>
                  <a:lnTo>
                    <a:pt x="143" y="2"/>
                  </a:lnTo>
                  <a:lnTo>
                    <a:pt x="152" y="0"/>
                  </a:lnTo>
                  <a:lnTo>
                    <a:pt x="159" y="2"/>
                  </a:lnTo>
                  <a:lnTo>
                    <a:pt x="166" y="4"/>
                  </a:lnTo>
                  <a:lnTo>
                    <a:pt x="172" y="7"/>
                  </a:lnTo>
                  <a:lnTo>
                    <a:pt x="178" y="14"/>
                  </a:lnTo>
                  <a:lnTo>
                    <a:pt x="186" y="7"/>
                  </a:lnTo>
                  <a:lnTo>
                    <a:pt x="195" y="4"/>
                  </a:lnTo>
                  <a:lnTo>
                    <a:pt x="202" y="2"/>
                  </a:lnTo>
                  <a:lnTo>
                    <a:pt x="210" y="2"/>
                  </a:lnTo>
                  <a:lnTo>
                    <a:pt x="217" y="2"/>
                  </a:lnTo>
                  <a:lnTo>
                    <a:pt x="224" y="5"/>
                  </a:lnTo>
                  <a:lnTo>
                    <a:pt x="231" y="9"/>
                  </a:lnTo>
                  <a:lnTo>
                    <a:pt x="238" y="14"/>
                  </a:lnTo>
                  <a:lnTo>
                    <a:pt x="248" y="7"/>
                  </a:lnTo>
                  <a:lnTo>
                    <a:pt x="259" y="4"/>
                  </a:lnTo>
                  <a:lnTo>
                    <a:pt x="271" y="4"/>
                  </a:lnTo>
                  <a:lnTo>
                    <a:pt x="281" y="5"/>
                  </a:lnTo>
                  <a:lnTo>
                    <a:pt x="292" y="11"/>
                  </a:lnTo>
                  <a:lnTo>
                    <a:pt x="300" y="18"/>
                  </a:lnTo>
                  <a:lnTo>
                    <a:pt x="304" y="23"/>
                  </a:lnTo>
                  <a:lnTo>
                    <a:pt x="305" y="28"/>
                  </a:lnTo>
                  <a:lnTo>
                    <a:pt x="307" y="33"/>
                  </a:lnTo>
                  <a:lnTo>
                    <a:pt x="307" y="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42" name="Rectangle 23"/>
            <p:cNvSpPr>
              <a:spLocks noChangeAspect="1" noChangeArrowheads="1"/>
            </p:cNvSpPr>
            <p:nvPr/>
          </p:nvSpPr>
          <p:spPr bwMode="auto">
            <a:xfrm>
              <a:off x="4329" y="2248"/>
              <a:ext cx="409" cy="2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43" name="Rectangle 24"/>
            <p:cNvSpPr>
              <a:spLocks noChangeAspect="1" noChangeArrowheads="1"/>
            </p:cNvSpPr>
            <p:nvPr/>
          </p:nvSpPr>
          <p:spPr bwMode="auto">
            <a:xfrm>
              <a:off x="4470" y="2295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PT" sz="2000">
                  <a:solidFill>
                    <a:srgbClr val="000000"/>
                  </a:solidFill>
                </a:rPr>
                <a:t>D</a:t>
              </a:r>
              <a:endParaRPr lang="pt-BR" sz="2000"/>
            </a:p>
          </p:txBody>
        </p:sp>
        <p:sp>
          <p:nvSpPr>
            <p:cNvPr id="47144" name="Line 25"/>
            <p:cNvSpPr>
              <a:spLocks noChangeShapeType="1"/>
            </p:cNvSpPr>
            <p:nvPr/>
          </p:nvSpPr>
          <p:spPr bwMode="auto">
            <a:xfrm>
              <a:off x="3262" y="2382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7117" name="Text Box 26"/>
          <p:cNvSpPr txBox="1">
            <a:spLocks noChangeArrowheads="1"/>
          </p:cNvSpPr>
          <p:nvPr/>
        </p:nvSpPr>
        <p:spPr bwMode="auto">
          <a:xfrm>
            <a:off x="5629275" y="5813425"/>
            <a:ext cx="17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2400">
              <a:latin typeface="Times New Roman" pitchFamily="18" charset="0"/>
            </a:endParaRPr>
          </a:p>
        </p:txBody>
      </p:sp>
      <p:sp>
        <p:nvSpPr>
          <p:cNvPr id="47118" name="Line 27"/>
          <p:cNvSpPr>
            <a:spLocks noChangeAspect="1" noChangeShapeType="1"/>
          </p:cNvSpPr>
          <p:nvPr/>
        </p:nvSpPr>
        <p:spPr bwMode="auto">
          <a:xfrm>
            <a:off x="1865313" y="3486150"/>
            <a:ext cx="334962" cy="0"/>
          </a:xfrm>
          <a:prstGeom prst="line">
            <a:avLst/>
          </a:prstGeom>
          <a:noFill/>
          <a:ln w="19050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7119" name="Freeform 28"/>
          <p:cNvSpPr>
            <a:spLocks/>
          </p:cNvSpPr>
          <p:nvPr/>
        </p:nvSpPr>
        <p:spPr bwMode="auto">
          <a:xfrm>
            <a:off x="2925763" y="3030538"/>
            <a:ext cx="1587" cy="9525"/>
          </a:xfrm>
          <a:custGeom>
            <a:avLst/>
            <a:gdLst>
              <a:gd name="T0" fmla="*/ 0 w 1587"/>
              <a:gd name="T1" fmla="*/ 2147483647 h 6"/>
              <a:gd name="T2" fmla="*/ 0 w 1587"/>
              <a:gd name="T3" fmla="*/ 0 h 6"/>
              <a:gd name="T4" fmla="*/ 0 w 1587"/>
              <a:gd name="T5" fmla="*/ 0 h 6"/>
              <a:gd name="T6" fmla="*/ 0 w 1587"/>
              <a:gd name="T7" fmla="*/ 2147483647 h 6"/>
              <a:gd name="T8" fmla="*/ 0 w 1587"/>
              <a:gd name="T9" fmla="*/ 2147483647 h 6"/>
              <a:gd name="T10" fmla="*/ 0 w 1587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7"/>
              <a:gd name="T19" fmla="*/ 0 h 6"/>
              <a:gd name="T20" fmla="*/ 1587 w 1587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7" h="6">
                <a:moveTo>
                  <a:pt x="0" y="2"/>
                </a:moveTo>
                <a:lnTo>
                  <a:pt x="0" y="0"/>
                </a:lnTo>
                <a:lnTo>
                  <a:pt x="0" y="6"/>
                </a:lnTo>
                <a:lnTo>
                  <a:pt x="0" y="2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7120" name="Rectangle 29"/>
          <p:cNvSpPr>
            <a:spLocks noChangeAspect="1" noChangeArrowheads="1"/>
          </p:cNvSpPr>
          <p:nvPr/>
        </p:nvSpPr>
        <p:spPr bwMode="auto">
          <a:xfrm>
            <a:off x="2913063" y="3427413"/>
            <a:ext cx="250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L</a:t>
            </a:r>
            <a:r>
              <a:rPr lang="pt-PT" sz="2000" baseline="-25000">
                <a:solidFill>
                  <a:srgbClr val="000000"/>
                </a:solidFill>
              </a:rPr>
              <a:t>S</a:t>
            </a:r>
            <a:endParaRPr lang="pt-BR" sz="2000" baseline="-25000">
              <a:latin typeface="Times New Roman" pitchFamily="18" charset="0"/>
            </a:endParaRPr>
          </a:p>
        </p:txBody>
      </p:sp>
      <p:sp>
        <p:nvSpPr>
          <p:cNvPr id="47121" name="Rectangle 30"/>
          <p:cNvSpPr>
            <a:spLocks noChangeAspect="1" noChangeArrowheads="1"/>
          </p:cNvSpPr>
          <p:nvPr/>
        </p:nvSpPr>
        <p:spPr bwMode="auto">
          <a:xfrm>
            <a:off x="2586038" y="2763838"/>
            <a:ext cx="774700" cy="187007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7122" name="Line 31"/>
          <p:cNvSpPr>
            <a:spLocks noChangeAspect="1" noChangeShapeType="1"/>
          </p:cNvSpPr>
          <p:nvPr/>
        </p:nvSpPr>
        <p:spPr bwMode="auto">
          <a:xfrm rot="16200000" flipV="1">
            <a:off x="1801813" y="325596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7123" name="Line 32"/>
          <p:cNvSpPr>
            <a:spLocks noChangeAspect="1" noChangeShapeType="1"/>
          </p:cNvSpPr>
          <p:nvPr/>
        </p:nvSpPr>
        <p:spPr bwMode="auto">
          <a:xfrm>
            <a:off x="2586038" y="3146425"/>
            <a:ext cx="77311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7124" name="Line 33"/>
          <p:cNvSpPr>
            <a:spLocks noChangeAspect="1" noChangeShapeType="1"/>
          </p:cNvSpPr>
          <p:nvPr/>
        </p:nvSpPr>
        <p:spPr bwMode="auto">
          <a:xfrm>
            <a:off x="2201863" y="3484563"/>
            <a:ext cx="6302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7125" name="Line 34"/>
          <p:cNvSpPr>
            <a:spLocks noChangeAspect="1" noChangeShapeType="1"/>
          </p:cNvSpPr>
          <p:nvPr/>
        </p:nvSpPr>
        <p:spPr bwMode="auto">
          <a:xfrm>
            <a:off x="3108325" y="3494088"/>
            <a:ext cx="6286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7126" name="Oval 35"/>
          <p:cNvSpPr>
            <a:spLocks noChangeAspect="1" noChangeArrowheads="1"/>
          </p:cNvSpPr>
          <p:nvPr/>
        </p:nvSpPr>
        <p:spPr bwMode="auto">
          <a:xfrm>
            <a:off x="3048000" y="3451225"/>
            <a:ext cx="76200" cy="8255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7127" name="Oval 36"/>
          <p:cNvSpPr>
            <a:spLocks noChangeAspect="1" noChangeArrowheads="1"/>
          </p:cNvSpPr>
          <p:nvPr/>
        </p:nvSpPr>
        <p:spPr bwMode="auto">
          <a:xfrm>
            <a:off x="2801938" y="3451225"/>
            <a:ext cx="76200" cy="8255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7128" name="Line 37"/>
          <p:cNvSpPr>
            <a:spLocks noChangeAspect="1" noChangeShapeType="1"/>
          </p:cNvSpPr>
          <p:nvPr/>
        </p:nvSpPr>
        <p:spPr bwMode="auto">
          <a:xfrm>
            <a:off x="2212975" y="3852863"/>
            <a:ext cx="15335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7129" name="Rectangle 38"/>
          <p:cNvSpPr>
            <a:spLocks noChangeAspect="1" noChangeArrowheads="1"/>
          </p:cNvSpPr>
          <p:nvPr/>
        </p:nvSpPr>
        <p:spPr bwMode="auto">
          <a:xfrm>
            <a:off x="2927350" y="3500438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L</a:t>
            </a:r>
            <a:endParaRPr lang="pt-BR" sz="2000" baseline="-25000">
              <a:latin typeface="Times New Roman" pitchFamily="18" charset="0"/>
            </a:endParaRPr>
          </a:p>
        </p:txBody>
      </p:sp>
      <p:sp>
        <p:nvSpPr>
          <p:cNvPr id="47130" name="Text Box 39"/>
          <p:cNvSpPr txBox="1">
            <a:spLocks noChangeArrowheads="1"/>
          </p:cNvSpPr>
          <p:nvPr/>
        </p:nvSpPr>
        <p:spPr bwMode="auto">
          <a:xfrm>
            <a:off x="5216525" y="2316163"/>
            <a:ext cx="2852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2400">
                <a:solidFill>
                  <a:srgbClr val="CC3300"/>
                </a:solidFill>
                <a:latin typeface="Comic Sans MS" pitchFamily="66" charset="0"/>
              </a:rPr>
              <a:t>Amostragem (load)</a:t>
            </a:r>
            <a:endParaRPr lang="pt-BR" sz="2400">
              <a:solidFill>
                <a:srgbClr val="CC3300"/>
              </a:solidFill>
              <a:latin typeface="Comic Sans MS" pitchFamily="66" charset="0"/>
            </a:endParaRPr>
          </a:p>
        </p:txBody>
      </p:sp>
      <p:grpSp>
        <p:nvGrpSpPr>
          <p:cNvPr id="47131" name="Group 40"/>
          <p:cNvGrpSpPr>
            <a:grpSpLocks/>
          </p:cNvGrpSpPr>
          <p:nvPr/>
        </p:nvGrpSpPr>
        <p:grpSpPr bwMode="auto">
          <a:xfrm>
            <a:off x="2738438" y="3238500"/>
            <a:ext cx="454025" cy="228600"/>
            <a:chOff x="1725" y="1650"/>
            <a:chExt cx="286" cy="144"/>
          </a:xfrm>
        </p:grpSpPr>
        <p:sp>
          <p:nvSpPr>
            <p:cNvPr id="47134" name="Freeform 41"/>
            <p:cNvSpPr>
              <a:spLocks/>
            </p:cNvSpPr>
            <p:nvPr/>
          </p:nvSpPr>
          <p:spPr bwMode="auto">
            <a:xfrm>
              <a:off x="1917" y="1654"/>
              <a:ext cx="94" cy="140"/>
            </a:xfrm>
            <a:custGeom>
              <a:avLst/>
              <a:gdLst>
                <a:gd name="T0" fmla="*/ 42 w 94"/>
                <a:gd name="T1" fmla="*/ 140 h 140"/>
                <a:gd name="T2" fmla="*/ 87 w 94"/>
                <a:gd name="T3" fmla="*/ 20 h 140"/>
                <a:gd name="T4" fmla="*/ 0 w 94"/>
                <a:gd name="T5" fmla="*/ 20 h 140"/>
                <a:gd name="T6" fmla="*/ 0 60000 65536"/>
                <a:gd name="T7" fmla="*/ 0 60000 65536"/>
                <a:gd name="T8" fmla="*/ 0 60000 65536"/>
                <a:gd name="T9" fmla="*/ 0 w 94"/>
                <a:gd name="T10" fmla="*/ 0 h 140"/>
                <a:gd name="T11" fmla="*/ 94 w 94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" h="140">
                  <a:moveTo>
                    <a:pt x="42" y="140"/>
                  </a:moveTo>
                  <a:cubicBezTo>
                    <a:pt x="68" y="90"/>
                    <a:pt x="94" y="40"/>
                    <a:pt x="87" y="20"/>
                  </a:cubicBezTo>
                  <a:cubicBezTo>
                    <a:pt x="80" y="0"/>
                    <a:pt x="14" y="20"/>
                    <a:pt x="0" y="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35" name="Freeform 42"/>
            <p:cNvSpPr>
              <a:spLocks/>
            </p:cNvSpPr>
            <p:nvPr/>
          </p:nvSpPr>
          <p:spPr bwMode="auto">
            <a:xfrm flipH="1">
              <a:off x="1725" y="1654"/>
              <a:ext cx="94" cy="140"/>
            </a:xfrm>
            <a:custGeom>
              <a:avLst/>
              <a:gdLst>
                <a:gd name="T0" fmla="*/ 42 w 94"/>
                <a:gd name="T1" fmla="*/ 140 h 140"/>
                <a:gd name="T2" fmla="*/ 87 w 94"/>
                <a:gd name="T3" fmla="*/ 20 h 140"/>
                <a:gd name="T4" fmla="*/ 0 w 94"/>
                <a:gd name="T5" fmla="*/ 20 h 140"/>
                <a:gd name="T6" fmla="*/ 0 60000 65536"/>
                <a:gd name="T7" fmla="*/ 0 60000 65536"/>
                <a:gd name="T8" fmla="*/ 0 60000 65536"/>
                <a:gd name="T9" fmla="*/ 0 w 94"/>
                <a:gd name="T10" fmla="*/ 0 h 140"/>
                <a:gd name="T11" fmla="*/ 94 w 94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" h="140">
                  <a:moveTo>
                    <a:pt x="42" y="140"/>
                  </a:moveTo>
                  <a:cubicBezTo>
                    <a:pt x="68" y="90"/>
                    <a:pt x="94" y="40"/>
                    <a:pt x="87" y="20"/>
                  </a:cubicBezTo>
                  <a:cubicBezTo>
                    <a:pt x="80" y="0"/>
                    <a:pt x="14" y="20"/>
                    <a:pt x="0" y="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36" name="Rectangle 43"/>
            <p:cNvSpPr>
              <a:spLocks noChangeArrowheads="1"/>
            </p:cNvSpPr>
            <p:nvPr/>
          </p:nvSpPr>
          <p:spPr bwMode="auto">
            <a:xfrm>
              <a:off x="1794" y="1650"/>
              <a:ext cx="150" cy="5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7132" name="Text Box 44"/>
          <p:cNvSpPr txBox="1">
            <a:spLocks noChangeArrowheads="1"/>
          </p:cNvSpPr>
          <p:nvPr/>
        </p:nvSpPr>
        <p:spPr bwMode="auto">
          <a:xfrm>
            <a:off x="539750" y="1435100"/>
            <a:ext cx="3776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2400">
                <a:latin typeface="Comic Sans MS" pitchFamily="66" charset="0"/>
                <a:sym typeface="Wingdings" pitchFamily="2" charset="2"/>
              </a:rPr>
              <a:t> </a:t>
            </a:r>
            <a:r>
              <a:rPr lang="pt-PT" sz="2400">
                <a:latin typeface="Comic Sans MS" pitchFamily="66" charset="0"/>
              </a:rPr>
              <a:t>amostragem por tempo</a:t>
            </a:r>
            <a:endParaRPr lang="pt-BR" sz="2400">
              <a:latin typeface="Comic Sans MS" pitchFamily="66" charset="0"/>
            </a:endParaRPr>
          </a:p>
        </p:txBody>
      </p:sp>
      <p:sp>
        <p:nvSpPr>
          <p:cNvPr id="47133" name="Text Box 45"/>
          <p:cNvSpPr txBox="1">
            <a:spLocks noChangeArrowheads="1"/>
          </p:cNvSpPr>
          <p:nvPr/>
        </p:nvSpPr>
        <p:spPr bwMode="auto">
          <a:xfrm>
            <a:off x="4587875" y="5861050"/>
            <a:ext cx="395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2400">
                <a:latin typeface="Comic Sans MS" pitchFamily="66" charset="0"/>
                <a:sym typeface="Wingdings" pitchFamily="2" charset="2"/>
              </a:rPr>
              <a:t>Quim. Nova, 19 (1996) 623</a:t>
            </a:r>
            <a:endParaRPr lang="pt-BR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50741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rgbClr val="0000FF"/>
                </a:solidFill>
                <a:latin typeface="Comic Sans MS" pitchFamily="66" charset="0"/>
              </a:rPr>
              <a:t>Desenvolvimento de procedimento - FIA</a:t>
            </a:r>
            <a:r>
              <a:rPr lang="pt-BR" sz="4000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pt-BR" sz="4000" dirty="0" smtClean="0">
                <a:solidFill>
                  <a:srgbClr val="0000FF"/>
                </a:solidFill>
                <a:latin typeface="Comic Sans MS" pitchFamily="66" charset="0"/>
              </a:rPr>
            </a:br>
            <a:endParaRPr lang="en-US" sz="400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993775" y="1679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4813" indent="-404813"/>
            <a:r>
              <a:rPr lang="pt-BR" sz="2400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 </a:t>
            </a:r>
            <a:r>
              <a:rPr lang="pt-BR" sz="2400">
                <a:latin typeface="Comic Sans MS" pitchFamily="66" charset="0"/>
              </a:rPr>
              <a:t>Analito, matriz </a:t>
            </a:r>
            <a:endParaRPr lang="pt-BR" sz="2400">
              <a:solidFill>
                <a:srgbClr val="CC3300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1022350" y="4067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4813" indent="-404813"/>
            <a:r>
              <a:rPr lang="pt-BR" sz="2400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 </a:t>
            </a:r>
            <a:r>
              <a:rPr lang="pt-BR" sz="2400">
                <a:latin typeface="Comic Sans MS" pitchFamily="66" charset="0"/>
                <a:sym typeface="Wingdings" pitchFamily="2" charset="2"/>
              </a:rPr>
              <a:t>Otimização – condições químicas e hidrodinâmicas</a:t>
            </a: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979488" y="49260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4813" indent="-404813"/>
            <a:r>
              <a:rPr lang="pt-BR" sz="2400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</a:t>
            </a:r>
            <a:r>
              <a:rPr lang="pt-BR" sz="2400">
                <a:latin typeface="Comic Sans MS" pitchFamily="66" charset="0"/>
                <a:sym typeface="Wingdings" pitchFamily="2" charset="2"/>
              </a:rPr>
              <a:t>  </a:t>
            </a:r>
            <a:r>
              <a:rPr lang="pt-BR" sz="2400">
                <a:latin typeface="Comic Sans MS" pitchFamily="66" charset="0"/>
              </a:rPr>
              <a:t>Dispersão da amostra, taxa de conversão</a:t>
            </a:r>
            <a:endParaRPr lang="pt-BR" sz="2400">
              <a:solidFill>
                <a:srgbClr val="CC3300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995363" y="32178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4813" indent="-404813"/>
            <a:r>
              <a:rPr lang="pt-BR" sz="2400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 </a:t>
            </a:r>
            <a:r>
              <a:rPr lang="pt-BR" sz="2400">
                <a:latin typeface="Comic Sans MS" pitchFamily="66" charset="0"/>
                <a:sym typeface="Wingdings" pitchFamily="2" charset="2"/>
              </a:rPr>
              <a:t> </a:t>
            </a:r>
            <a:r>
              <a:rPr lang="pt-BR" sz="2400">
                <a:latin typeface="Comic Sans MS" pitchFamily="66" charset="0"/>
              </a:rPr>
              <a:t>Projeto do módulo de análise</a:t>
            </a:r>
            <a:r>
              <a:rPr lang="pt-BR" sz="2400">
                <a:solidFill>
                  <a:srgbClr val="CC3300"/>
                </a:solidFill>
                <a:latin typeface="Comic Sans MS" pitchFamily="66" charset="0"/>
                <a:sym typeface="Symbol" pitchFamily="18" charset="2"/>
              </a:rPr>
              <a:t>   </a:t>
            </a:r>
          </a:p>
        </p:txBody>
      </p:sp>
      <p:sp>
        <p:nvSpPr>
          <p:cNvPr id="48135" name="Text Box 9"/>
          <p:cNvSpPr txBox="1">
            <a:spLocks noChangeArrowheads="1"/>
          </p:cNvSpPr>
          <p:nvPr/>
        </p:nvSpPr>
        <p:spPr bwMode="auto">
          <a:xfrm>
            <a:off x="987425" y="24526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4813" indent="-404813">
              <a:buFont typeface="Wingdings" pitchFamily="2" charset="2"/>
              <a:buNone/>
            </a:pPr>
            <a:r>
              <a:rPr lang="pt-BR" sz="2400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 </a:t>
            </a:r>
            <a:r>
              <a:rPr lang="pt-BR" sz="2400">
                <a:latin typeface="Comic Sans MS" pitchFamily="66" charset="0"/>
              </a:rPr>
              <a:t>Escolha do método</a:t>
            </a:r>
            <a:r>
              <a:rPr lang="pt-BR" sz="2400">
                <a:solidFill>
                  <a:srgbClr val="CC3300"/>
                </a:solidFill>
                <a:latin typeface="Comic Sans MS" pitchFamily="66" charset="0"/>
                <a:sym typeface="Symbol" pitchFamily="18" charset="2"/>
              </a:rPr>
              <a:t> </a:t>
            </a:r>
          </a:p>
        </p:txBody>
      </p:sp>
      <p:sp>
        <p:nvSpPr>
          <p:cNvPr id="48136" name="Text Box 10"/>
          <p:cNvSpPr txBox="1">
            <a:spLocks noChangeArrowheads="1"/>
          </p:cNvSpPr>
          <p:nvPr/>
        </p:nvSpPr>
        <p:spPr bwMode="auto">
          <a:xfrm>
            <a:off x="971550" y="5708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4813" indent="-404813"/>
            <a:r>
              <a:rPr lang="pt-BR" sz="2400">
                <a:solidFill>
                  <a:srgbClr val="CC3300"/>
                </a:solidFill>
                <a:latin typeface="Comic Sans MS" pitchFamily="66" charset="0"/>
                <a:sym typeface="Wingdings" pitchFamily="2" charset="2"/>
              </a:rPr>
              <a:t> </a:t>
            </a:r>
            <a:r>
              <a:rPr lang="pt-BR" sz="2400">
                <a:latin typeface="Comic Sans MS" pitchFamily="66" charset="0"/>
                <a:sym typeface="Wingdings" pitchFamily="2" charset="2"/>
              </a:rPr>
              <a:t> </a:t>
            </a:r>
            <a:r>
              <a:rPr lang="pt-BR" sz="2400">
                <a:latin typeface="Comic Sans MS" pitchFamily="66" charset="0"/>
              </a:rPr>
              <a:t>Características analíticas e validação</a:t>
            </a:r>
            <a:r>
              <a:rPr lang="pt-BR" sz="2400">
                <a:solidFill>
                  <a:srgbClr val="CC3300"/>
                </a:solidFill>
                <a:latin typeface="Comic Sans MS" pitchFamily="66" charset="0"/>
                <a:sym typeface="Symbol" pitchFamily="18" charset="2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Bibliografia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57338"/>
            <a:ext cx="8785225" cy="44640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1800" dirty="0" smtClean="0">
                <a:latin typeface="Comic Sans MS" pitchFamily="66" charset="0"/>
              </a:rPr>
              <a:t>M. </a:t>
            </a:r>
            <a:r>
              <a:rPr lang="en-US" sz="1800" dirty="0" err="1" smtClean="0">
                <a:latin typeface="Comic Sans MS" pitchFamily="66" charset="0"/>
              </a:rPr>
              <a:t>Valcarcel</a:t>
            </a:r>
            <a:r>
              <a:rPr lang="en-US" sz="1800" dirty="0" smtClean="0">
                <a:latin typeface="Comic Sans MS" pitchFamily="66" charset="0"/>
              </a:rPr>
              <a:t> and M.D. </a:t>
            </a:r>
            <a:r>
              <a:rPr lang="en-US" sz="1800" dirty="0" err="1" smtClean="0">
                <a:latin typeface="Comic Sans MS" pitchFamily="66" charset="0"/>
              </a:rPr>
              <a:t>Luque</a:t>
            </a:r>
            <a:r>
              <a:rPr lang="en-US" sz="1800" dirty="0" smtClean="0">
                <a:latin typeface="Comic Sans MS" pitchFamily="66" charset="0"/>
              </a:rPr>
              <a:t> de Castro - </a:t>
            </a:r>
            <a:r>
              <a:rPr lang="en-US" sz="1800" b="1" i="1" dirty="0" err="1" smtClean="0">
                <a:latin typeface="Comic Sans MS" pitchFamily="66" charset="0"/>
              </a:rPr>
              <a:t>Analisis</a:t>
            </a:r>
            <a:r>
              <a:rPr lang="en-US" sz="1800" b="1" i="1" dirty="0" smtClean="0">
                <a:latin typeface="Comic Sans MS" pitchFamily="66" charset="0"/>
              </a:rPr>
              <a:t> </a:t>
            </a:r>
            <a:r>
              <a:rPr lang="en-US" sz="1800" b="1" i="1" dirty="0" err="1" smtClean="0">
                <a:latin typeface="Comic Sans MS" pitchFamily="66" charset="0"/>
              </a:rPr>
              <a:t>por</a:t>
            </a:r>
            <a:r>
              <a:rPr lang="en-US" sz="1800" b="1" i="1" dirty="0" smtClean="0">
                <a:latin typeface="Comic Sans MS" pitchFamily="66" charset="0"/>
              </a:rPr>
              <a:t> </a:t>
            </a:r>
            <a:r>
              <a:rPr lang="en-US" sz="1800" b="1" i="1" dirty="0" err="1" smtClean="0">
                <a:latin typeface="Comic Sans MS" pitchFamily="66" charset="0"/>
              </a:rPr>
              <a:t>Inyeccian</a:t>
            </a:r>
            <a:r>
              <a:rPr lang="en-US" sz="1800" b="1" i="1" dirty="0" smtClean="0">
                <a:latin typeface="Comic Sans MS" pitchFamily="66" charset="0"/>
              </a:rPr>
              <a:t> en </a:t>
            </a:r>
            <a:r>
              <a:rPr lang="en-US" sz="1800" b="1" i="1" dirty="0" err="1" smtClean="0">
                <a:latin typeface="Comic Sans MS" pitchFamily="66" charset="0"/>
              </a:rPr>
              <a:t>Flujo</a:t>
            </a:r>
            <a:r>
              <a:rPr lang="en-US" sz="1800" dirty="0" smtClean="0">
                <a:latin typeface="Comic Sans MS" pitchFamily="66" charset="0"/>
              </a:rPr>
              <a:t>. </a:t>
            </a:r>
            <a:r>
              <a:rPr lang="en-US" sz="1800" dirty="0" err="1" smtClean="0">
                <a:latin typeface="Comic Sans MS" pitchFamily="66" charset="0"/>
              </a:rPr>
              <a:t>Impreat</a:t>
            </a:r>
            <a:r>
              <a:rPr lang="en-US" sz="1800" dirty="0" smtClean="0">
                <a:latin typeface="Comic Sans MS" pitchFamily="66" charset="0"/>
              </a:rPr>
              <a:t> San Pablo, Cordoba, Spain, (1984).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 dirty="0" smtClean="0">
                <a:latin typeface="Comic Sans MS" pitchFamily="66" charset="0"/>
              </a:rPr>
              <a:t>W. </a:t>
            </a:r>
            <a:r>
              <a:rPr lang="en-US" sz="1800" dirty="0" err="1" smtClean="0">
                <a:latin typeface="Comic Sans MS" pitchFamily="66" charset="0"/>
              </a:rPr>
              <a:t>Frenzel</a:t>
            </a:r>
            <a:r>
              <a:rPr lang="en-US" sz="1800" dirty="0" smtClean="0">
                <a:latin typeface="Comic Sans MS" pitchFamily="66" charset="0"/>
              </a:rPr>
              <a:t> - </a:t>
            </a:r>
            <a:r>
              <a:rPr lang="en-US" sz="1800" b="1" i="1" dirty="0" smtClean="0">
                <a:latin typeface="Comic Sans MS" pitchFamily="66" charset="0"/>
              </a:rPr>
              <a:t>Flow Injection Analysis. Principles, Techniques and Applications</a:t>
            </a:r>
            <a:r>
              <a:rPr lang="en-US" sz="1800" dirty="0" smtClean="0">
                <a:latin typeface="Comic Sans MS" pitchFamily="66" charset="0"/>
              </a:rPr>
              <a:t>. Technical University of Berlin. Germany (1993).</a:t>
            </a:r>
            <a:endParaRPr lang="en-US" sz="1800" dirty="0" smtClean="0">
              <a:solidFill>
                <a:srgbClr val="CC3300"/>
              </a:solidFill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800" dirty="0" smtClean="0">
                <a:latin typeface="Comic Sans MS" pitchFamily="66" charset="0"/>
              </a:rPr>
              <a:t>J.L. </a:t>
            </a:r>
            <a:r>
              <a:rPr lang="en-US" sz="1800" dirty="0" err="1" smtClean="0">
                <a:latin typeface="Comic Sans MS" pitchFamily="66" charset="0"/>
              </a:rPr>
              <a:t>Burguera</a:t>
            </a:r>
            <a:r>
              <a:rPr lang="en-US" sz="1800" dirty="0" smtClean="0">
                <a:latin typeface="Comic Sans MS" pitchFamily="66" charset="0"/>
              </a:rPr>
              <a:t> (Ed.) - </a:t>
            </a:r>
            <a:r>
              <a:rPr lang="en-US" sz="1800" b="1" i="1" dirty="0" smtClean="0">
                <a:latin typeface="Comic Sans MS" pitchFamily="66" charset="0"/>
              </a:rPr>
              <a:t>Flow Injection Atomic Spectroscopy</a:t>
            </a:r>
            <a:r>
              <a:rPr lang="en-US" sz="1800" dirty="0" smtClean="0">
                <a:latin typeface="Comic Sans MS" pitchFamily="66" charset="0"/>
              </a:rPr>
              <a:t>. Marcel Dekker,  New York, USA (1989).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 dirty="0" smtClean="0">
                <a:latin typeface="Comic Sans MS" pitchFamily="66" charset="0"/>
              </a:rPr>
              <a:t>Z. Fang - </a:t>
            </a:r>
            <a:r>
              <a:rPr lang="en-US" sz="1800" b="1" i="1" dirty="0" smtClean="0">
                <a:latin typeface="Comic Sans MS" pitchFamily="66" charset="0"/>
              </a:rPr>
              <a:t>Flow Injection Atomic Spectroscopy</a:t>
            </a:r>
            <a:r>
              <a:rPr lang="en-US" sz="1800" dirty="0" smtClean="0">
                <a:latin typeface="Comic Sans MS" pitchFamily="66" charset="0"/>
              </a:rPr>
              <a:t>. John Wiley and </a:t>
            </a:r>
            <a:r>
              <a:rPr lang="en-US" sz="1800" dirty="0" err="1" smtClean="0">
                <a:latin typeface="Comic Sans MS" pitchFamily="66" charset="0"/>
              </a:rPr>
              <a:t>Sons.New</a:t>
            </a:r>
            <a:r>
              <a:rPr lang="en-US" sz="1800" dirty="0" smtClean="0">
                <a:latin typeface="Comic Sans MS" pitchFamily="66" charset="0"/>
              </a:rPr>
              <a:t> York, USA (1995)  e,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 dirty="0" smtClean="0">
                <a:latin typeface="Comic Sans MS" pitchFamily="66" charset="0"/>
              </a:rPr>
              <a:t>Z. Fang - </a:t>
            </a:r>
            <a:r>
              <a:rPr lang="en-US" sz="1800" b="1" i="1" dirty="0" smtClean="0">
                <a:latin typeface="Comic Sans MS" pitchFamily="66" charset="0"/>
              </a:rPr>
              <a:t>Flow Injection Separation and </a:t>
            </a:r>
            <a:r>
              <a:rPr lang="en-US" sz="1800" b="1" i="1" dirty="0" err="1" smtClean="0">
                <a:latin typeface="Comic Sans MS" pitchFamily="66" charset="0"/>
              </a:rPr>
              <a:t>Preconcentration</a:t>
            </a:r>
            <a:r>
              <a:rPr lang="en-US" sz="1800" dirty="0" smtClean="0">
                <a:latin typeface="Comic Sans MS" pitchFamily="66" charset="0"/>
              </a:rPr>
              <a:t>. VCH </a:t>
            </a:r>
            <a:r>
              <a:rPr lang="en-US" sz="1800" dirty="0" err="1" smtClean="0">
                <a:latin typeface="Comic Sans MS" pitchFamily="66" charset="0"/>
              </a:rPr>
              <a:t>VerlagsgesellschaftmbH</a:t>
            </a:r>
            <a:r>
              <a:rPr lang="en-US" sz="1800" dirty="0" smtClean="0">
                <a:latin typeface="Comic Sans MS" pitchFamily="66" charset="0"/>
              </a:rPr>
              <a:t>, </a:t>
            </a:r>
            <a:r>
              <a:rPr lang="en-US" sz="1800" dirty="0" err="1" smtClean="0">
                <a:latin typeface="Comic Sans MS" pitchFamily="66" charset="0"/>
              </a:rPr>
              <a:t>Weinheim</a:t>
            </a:r>
            <a:r>
              <a:rPr lang="en-US" sz="1800" dirty="0" smtClean="0">
                <a:latin typeface="Comic Sans MS" pitchFamily="66" charset="0"/>
              </a:rPr>
              <a:t>, Germany (1993). </a:t>
            </a:r>
          </a:p>
          <a:p>
            <a:pPr eaLnBrk="1" hangingPunct="1">
              <a:lnSpc>
                <a:spcPct val="150000"/>
              </a:lnSpc>
            </a:pPr>
            <a:endParaRPr lang="en-US" sz="1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713787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Websites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73238"/>
            <a:ext cx="8785225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http://www.fia.unf.edu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	Stuart Chalk, University of Florida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sz="28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http://www.flowinjection.com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	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Elo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H. Hansen, Technical University of Denmark.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sz="28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http://www.uv.es/FlowAnalysis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/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	J.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Martínez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Calatayud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and M.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Catalá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Icardo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University of Valencia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557338"/>
            <a:ext cx="6840538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68313" y="44450"/>
            <a:ext cx="8229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Análise por injeção em fluxo</a:t>
            </a:r>
            <a:endParaRPr lang="en-US" sz="3600" dirty="0">
              <a:solidFill>
                <a:schemeClr val="tx2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68313" y="-26988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Análise por injeção em fluxo</a:t>
            </a:r>
            <a:endParaRPr lang="en-US" sz="3200" dirty="0">
              <a:solidFill>
                <a:schemeClr val="tx2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171" name="CaixaDeTexto 3"/>
          <p:cNvSpPr txBox="1">
            <a:spLocks noChangeArrowheads="1"/>
          </p:cNvSpPr>
          <p:nvPr/>
        </p:nvSpPr>
        <p:spPr bwMode="auto">
          <a:xfrm>
            <a:off x="1692275" y="549275"/>
            <a:ext cx="5832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>
                <a:latin typeface="Comic Sans MS" pitchFamily="66" charset="0"/>
              </a:rPr>
              <a:t>Formação do Produto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 l="11253" r="4633" b="50101"/>
          <a:stretch>
            <a:fillRect/>
          </a:stretch>
        </p:blipFill>
        <p:spPr bwMode="auto">
          <a:xfrm>
            <a:off x="1692275" y="1268413"/>
            <a:ext cx="5875338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CaixaDeTexto 4"/>
          <p:cNvSpPr txBox="1">
            <a:spLocks noChangeArrowheads="1"/>
          </p:cNvSpPr>
          <p:nvPr/>
        </p:nvSpPr>
        <p:spPr bwMode="auto">
          <a:xfrm>
            <a:off x="36513" y="3860800"/>
            <a:ext cx="9144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>
                <a:latin typeface="Comic Sans MS" pitchFamily="66" charset="0"/>
              </a:rPr>
              <a:t>Formação do produto </a:t>
            </a:r>
            <a:r>
              <a:rPr lang="pt-BR">
                <a:latin typeface="Comic Sans MS" pitchFamily="66" charset="0"/>
                <a:sym typeface="Wingdings" pitchFamily="2" charset="2"/>
              </a:rPr>
              <a:t></a:t>
            </a:r>
            <a:r>
              <a:rPr lang="pt-BR">
                <a:latin typeface="Comic Sans MS" pitchFamily="66" charset="0"/>
              </a:rPr>
              <a:t> dois processos cinéticos:</a:t>
            </a:r>
          </a:p>
          <a:p>
            <a:pPr>
              <a:lnSpc>
                <a:spcPct val="150000"/>
              </a:lnSpc>
            </a:pPr>
            <a:r>
              <a:rPr lang="pt-BR">
                <a:latin typeface="Comic Sans MS" pitchFamily="66" charset="0"/>
              </a:rPr>
              <a:t>1-Processo físico de dispersão da zona de amostra no fluxo transportador</a:t>
            </a:r>
          </a:p>
          <a:p>
            <a:pPr>
              <a:lnSpc>
                <a:spcPct val="150000"/>
              </a:lnSpc>
            </a:pPr>
            <a:r>
              <a:rPr lang="pt-BR">
                <a:latin typeface="Comic Sans MS" pitchFamily="66" charset="0"/>
              </a:rPr>
              <a:t>2-Processo químico de formação do produto</a:t>
            </a:r>
          </a:p>
          <a:p>
            <a:pPr>
              <a:lnSpc>
                <a:spcPct val="150000"/>
              </a:lnSpc>
            </a:pPr>
            <a:endParaRPr lang="pt-BR"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t-BR" u="sng">
                <a:latin typeface="Comic Sans MS" pitchFamily="66" charset="0"/>
              </a:rPr>
              <a:t>Os processos ocorrem simultaneamente</a:t>
            </a:r>
          </a:p>
          <a:p>
            <a:pPr algn="ctr">
              <a:lnSpc>
                <a:spcPct val="150000"/>
              </a:lnSpc>
            </a:pPr>
            <a:r>
              <a:rPr lang="pt-BR" u="sng">
                <a:latin typeface="Comic Sans MS" pitchFamily="66" charset="0"/>
              </a:rPr>
              <a:t>O produto é gradualmente formado na interface entre a zona de amostra e a solução transportadora (reagente)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2"/>
                </a:solidFill>
                <a:latin typeface="Comic Sans MS" pitchFamily="66" charset="0"/>
              </a:rPr>
              <a:t>Fundamentos FIA</a:t>
            </a:r>
            <a:endParaRPr lang="pt-BR" sz="360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4925" y="1916113"/>
            <a:ext cx="9036050" cy="374491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000" smtClean="0">
                <a:latin typeface="Comic Sans MS" pitchFamily="66" charset="0"/>
              </a:rPr>
              <a:t>Injeção de um volume definido de amostra;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000" smtClean="0">
                <a:latin typeface="Comic Sans MS" pitchFamily="66" charset="0"/>
              </a:rPr>
              <a:t>Tempo definido para detecção;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000" smtClean="0">
                <a:latin typeface="Comic Sans MS" pitchFamily="66" charset="0"/>
              </a:rPr>
              <a:t>Diluição controlada;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000" smtClean="0">
                <a:latin typeface="Comic Sans MS" pitchFamily="66" charset="0"/>
              </a:rPr>
              <a:t>Sincronismo da aquisição do sinal transiente.</a:t>
            </a:r>
            <a:endParaRPr lang="pt-BR" sz="30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2"/>
                </a:solidFill>
                <a:latin typeface="Comic Sans MS" pitchFamily="66" charset="0"/>
              </a:rPr>
              <a:t>Vantagens</a:t>
            </a:r>
            <a:endParaRPr lang="pt-BR" sz="360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mtClean="0">
                <a:latin typeface="Comic Sans MS" pitchFamily="66" charset="0"/>
              </a:rPr>
              <a:t>Simplicidade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mtClean="0">
                <a:latin typeface="Comic Sans MS" pitchFamily="66" charset="0"/>
              </a:rPr>
              <a:t>Instrumentação barata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mtClean="0">
                <a:latin typeface="Comic Sans MS" pitchFamily="66" charset="0"/>
              </a:rPr>
              <a:t>Baixo consumo de amostra e reagentes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mtClean="0">
                <a:latin typeface="Comic Sans MS" pitchFamily="66" charset="0"/>
              </a:rPr>
              <a:t>Alta amostragem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mtClean="0">
                <a:latin typeface="Comic Sans MS" pitchFamily="66" charset="0"/>
              </a:rPr>
              <a:t>Sistema fechado</a:t>
            </a:r>
            <a:endParaRPr lang="pt-BR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964612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2"/>
                </a:solidFill>
                <a:latin typeface="Comic Sans MS" pitchFamily="66" charset="0"/>
              </a:rPr>
              <a:t>Componentes Básicos para Análise</a:t>
            </a:r>
            <a:endParaRPr lang="pt-BR" sz="400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4925" y="1196975"/>
            <a:ext cx="9109075" cy="403225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000" smtClean="0">
                <a:latin typeface="Comic Sans MS" pitchFamily="66" charset="0"/>
              </a:rPr>
              <a:t>Solução carregadora (carreadora);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000" smtClean="0">
                <a:latin typeface="Comic Sans MS" pitchFamily="66" charset="0"/>
              </a:rPr>
              <a:t>Bomba peristáltica;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000" smtClean="0">
                <a:latin typeface="Comic Sans MS" pitchFamily="66" charset="0"/>
              </a:rPr>
              <a:t>Válvula de injeção;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000" smtClean="0">
                <a:latin typeface="Comic Sans MS" pitchFamily="66" charset="0"/>
              </a:rPr>
              <a:t>Sistema de detecção;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000" smtClean="0">
                <a:latin typeface="Comic Sans MS" pitchFamily="66" charset="0"/>
              </a:rPr>
              <a:t>Descarte;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1092</Words>
  <Application>Microsoft Office PowerPoint</Application>
  <PresentationFormat>Apresentação na tela (4:3)</PresentationFormat>
  <Paragraphs>335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Tema do Office</vt:lpstr>
      <vt:lpstr>ANÁLISE POR INJEÇÃO EM FLUXO  Flow Injection Analysis - FIA</vt:lpstr>
      <vt:lpstr>O sistema FIA</vt:lpstr>
      <vt:lpstr>Análise por injeção em fluxo</vt:lpstr>
      <vt:lpstr>Apresentação do PowerPoint</vt:lpstr>
      <vt:lpstr>Apresentação do PowerPoint</vt:lpstr>
      <vt:lpstr>Apresentação do PowerPoint</vt:lpstr>
      <vt:lpstr>Fundamentos FIA</vt:lpstr>
      <vt:lpstr>Vantagens</vt:lpstr>
      <vt:lpstr>Componentes Básicos para Análise</vt:lpstr>
      <vt:lpstr>Apresentação do PowerPoint</vt:lpstr>
      <vt:lpstr>Componentes Básicos para Análise</vt:lpstr>
      <vt:lpstr>Determinação das Concentrações</vt:lpstr>
      <vt:lpstr>Apresentação do PowerPoint</vt:lpstr>
      <vt:lpstr>Bombas Peristálticas</vt:lpstr>
      <vt:lpstr>Apresentação do PowerPoint</vt:lpstr>
      <vt:lpstr>Apresentação do PowerPoint</vt:lpstr>
      <vt:lpstr>Injetor proporcional</vt:lpstr>
      <vt:lpstr>Apresentação do PowerPoint</vt:lpstr>
      <vt:lpstr>Válvulas solenóides</vt:lpstr>
      <vt:lpstr>Análises por injeção em fluxo </vt:lpstr>
      <vt:lpstr>Apresentação do PowerPoint</vt:lpstr>
      <vt:lpstr>Análises por injeção em fluxo</vt:lpstr>
      <vt:lpstr>Equipamentos comerciais</vt:lpstr>
      <vt:lpstr>Configurações dos Sistemas FIA</vt:lpstr>
      <vt:lpstr>Linha única</vt:lpstr>
      <vt:lpstr>Confluência</vt:lpstr>
      <vt:lpstr>Zonas  coalescentes </vt:lpstr>
      <vt:lpstr>Dispersão</vt:lpstr>
      <vt:lpstr>Dispersão</vt:lpstr>
      <vt:lpstr>Apresentação do PowerPoint</vt:lpstr>
      <vt:lpstr>Dispersão em Análise por Injeção em Fluxo</vt:lpstr>
      <vt:lpstr>Dispersão em Análise por Injeção em Fluxo</vt:lpstr>
      <vt:lpstr>Dispersão em Análise por Injeção em Fluxo</vt:lpstr>
      <vt:lpstr>Coeficiente de Dispersão</vt:lpstr>
      <vt:lpstr>Apresentação do PowerPoint</vt:lpstr>
      <vt:lpstr>Coeficiente de Dispersão</vt:lpstr>
      <vt:lpstr>Coeficiente de Dispersão</vt:lpstr>
      <vt:lpstr>Apresentação do PowerPoint</vt:lpstr>
      <vt:lpstr>Alguns parâmetros experimentais que influenciam na dispersão da amostra</vt:lpstr>
      <vt:lpstr>Efeito dos parâmetros experimentais volume da amostra</vt:lpstr>
      <vt:lpstr>Apresentação do PowerPoint</vt:lpstr>
      <vt:lpstr>Apresentação do PowerPoint</vt:lpstr>
      <vt:lpstr>Apresentação do PowerPoint</vt:lpstr>
      <vt:lpstr>Sistemas FIA empregando separação/preconcentração </vt:lpstr>
      <vt:lpstr>Sólido-líquido</vt:lpstr>
      <vt:lpstr>Desenvolvimento de procedimento - FIA </vt:lpstr>
      <vt:lpstr>Bibliografia</vt:lpstr>
      <vt:lpstr>Websites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POR INJEÇÃO EM FLUXO FLOW INJECTION ANALYSIS - FIA</dc:title>
  <dc:creator>MARCIA</dc:creator>
  <cp:lastModifiedBy>WIN</cp:lastModifiedBy>
  <cp:revision>68</cp:revision>
  <dcterms:created xsi:type="dcterms:W3CDTF">2007-08-19T20:05:11Z</dcterms:created>
  <dcterms:modified xsi:type="dcterms:W3CDTF">2020-11-09T14:59:24Z</dcterms:modified>
</cp:coreProperties>
</file>