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3" r:id="rId10"/>
    <p:sldId id="270" r:id="rId11"/>
    <p:sldId id="268" r:id="rId12"/>
    <p:sldId id="269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3" r:id="rId24"/>
    <p:sldId id="284" r:id="rId25"/>
    <p:sldId id="285" r:id="rId26"/>
    <p:sldId id="286" r:id="rId27"/>
    <p:sldId id="287" r:id="rId28"/>
    <p:sldId id="288" r:id="rId29"/>
    <p:sldId id="289" r:id="rId30"/>
    <p:sldId id="290" r:id="rId31"/>
    <p:sldId id="291" r:id="rId32"/>
    <p:sldId id="292" r:id="rId33"/>
    <p:sldId id="293" r:id="rId3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F5D1D8-06FA-40FD-BBC9-0A89204268D4}" type="datetimeFigureOut">
              <a:rPr lang="pt-BR" smtClean="0"/>
              <a:t>02/06/2016</a:t>
            </a:fld>
            <a:endParaRPr lang="pt-BR"/>
          </a:p>
        </p:txBody>
      </p:sp>
      <p:sp>
        <p:nvSpPr>
          <p:cNvPr id="20" name="Espaço Reservado para Rodap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E309E-84DF-45BF-BCD0-00EDE0A7BFD3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F5D1D8-06FA-40FD-BBC9-0A89204268D4}" type="datetimeFigureOut">
              <a:rPr lang="pt-BR" smtClean="0"/>
              <a:t>02/06/2016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E309E-84DF-45BF-BCD0-00EDE0A7BFD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F5D1D8-06FA-40FD-BBC9-0A89204268D4}" type="datetimeFigureOut">
              <a:rPr lang="pt-BR" smtClean="0"/>
              <a:t>02/06/2016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E309E-84DF-45BF-BCD0-00EDE0A7BFD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F5D1D8-06FA-40FD-BBC9-0A89204268D4}" type="datetimeFigureOut">
              <a:rPr lang="pt-BR" smtClean="0"/>
              <a:t>02/06/2016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E309E-84DF-45BF-BCD0-00EDE0A7BFD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F5D1D8-06FA-40FD-BBC9-0A89204268D4}" type="datetimeFigureOut">
              <a:rPr lang="pt-BR" smtClean="0"/>
              <a:t>02/06/2016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E309E-84DF-45BF-BCD0-00EDE0A7BFD3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Retângu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F5D1D8-06FA-40FD-BBC9-0A89204268D4}" type="datetimeFigureOut">
              <a:rPr lang="pt-BR" smtClean="0"/>
              <a:t>02/06/2016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E309E-84DF-45BF-BCD0-00EDE0A7BFD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F5D1D8-06FA-40FD-BBC9-0A89204268D4}" type="datetimeFigureOut">
              <a:rPr lang="pt-BR" smtClean="0"/>
              <a:t>02/06/2016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E309E-84DF-45BF-BCD0-00EDE0A7BFD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F5D1D8-06FA-40FD-BBC9-0A89204268D4}" type="datetimeFigureOut">
              <a:rPr lang="pt-BR" smtClean="0"/>
              <a:t>02/06/2016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E309E-84DF-45BF-BCD0-00EDE0A7BFD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F5D1D8-06FA-40FD-BBC9-0A89204268D4}" type="datetimeFigureOut">
              <a:rPr lang="pt-BR" smtClean="0"/>
              <a:t>02/06/2016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E309E-84DF-45BF-BCD0-00EDE0A7BFD3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Retângu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F5D1D8-06FA-40FD-BBC9-0A89204268D4}" type="datetimeFigureOut">
              <a:rPr lang="pt-BR" smtClean="0"/>
              <a:t>02/06/2016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E309E-84DF-45BF-BCD0-00EDE0A7BFD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F5D1D8-06FA-40FD-BBC9-0A89204268D4}" type="datetimeFigureOut">
              <a:rPr lang="pt-BR" smtClean="0"/>
              <a:t>02/06/2016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E309E-84DF-45BF-BCD0-00EDE0A7BFD3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9" name="Fluxograma: Processo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uxograma: Processo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zz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sca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9F5D1D8-06FA-40FD-BBC9-0A89204268D4}" type="datetimeFigureOut">
              <a:rPr lang="pt-BR" smtClean="0"/>
              <a:t>02/06/2016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57E309E-84DF-45BF-BCD0-00EDE0A7BFD3}" type="slidenum">
              <a:rPr lang="pt-BR" smtClean="0"/>
              <a:t>‹nº›</a:t>
            </a:fld>
            <a:endParaRPr lang="pt-BR"/>
          </a:p>
        </p:txBody>
      </p:sp>
      <p:sp>
        <p:nvSpPr>
          <p:cNvPr id="15" name="Retângu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Carla%20Rubia\Downloads\Chico%20Buarque%20de%20Hollanda%20-%20A%20banda%20(1966).mp3" TargetMode="Externa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Carla%20Rubia\Downloads\Chico%20Buarque%20de%20Hollanda%20-%20A%20banda%20(1966).mp3" TargetMode="Externa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124886"/>
          </a:xfrm>
        </p:spPr>
        <p:txBody>
          <a:bodyPr/>
          <a:lstStyle/>
          <a:p>
            <a:pPr algn="ctr"/>
            <a:r>
              <a:rPr lang="pt-BR" dirty="0" smtClean="0"/>
              <a:t>A Música na Escola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75656" y="2492896"/>
            <a:ext cx="7406640" cy="1752600"/>
          </a:xfrm>
        </p:spPr>
        <p:txBody>
          <a:bodyPr>
            <a:normAutofit lnSpcReduction="10000"/>
          </a:bodyPr>
          <a:lstStyle/>
          <a:p>
            <a:pPr algn="ctr"/>
            <a:r>
              <a:rPr lang="pt-BR" dirty="0" smtClean="0"/>
              <a:t>Gisele Jordão</a:t>
            </a:r>
          </a:p>
          <a:p>
            <a:pPr algn="ctr"/>
            <a:r>
              <a:rPr lang="pt-BR" dirty="0" smtClean="0"/>
              <a:t>Renata R </a:t>
            </a:r>
            <a:r>
              <a:rPr lang="pt-BR" dirty="0" err="1" smtClean="0"/>
              <a:t>Alucci</a:t>
            </a:r>
            <a:endParaRPr lang="pt-BR" dirty="0" smtClean="0"/>
          </a:p>
          <a:p>
            <a:pPr algn="ctr"/>
            <a:r>
              <a:rPr lang="pt-BR" dirty="0" smtClean="0"/>
              <a:t>Sergio Molina</a:t>
            </a:r>
          </a:p>
          <a:p>
            <a:pPr algn="ctr"/>
            <a:r>
              <a:rPr lang="pt-BR" dirty="0" smtClean="0"/>
              <a:t>Adriana </a:t>
            </a:r>
            <a:r>
              <a:rPr lang="pt-BR" dirty="0" err="1" smtClean="0"/>
              <a:t>Miritello</a:t>
            </a:r>
            <a:r>
              <a:rPr lang="pt-BR" dirty="0" smtClean="0"/>
              <a:t> </a:t>
            </a:r>
            <a:r>
              <a:rPr lang="pt-BR" dirty="0" err="1" smtClean="0"/>
              <a:t>Terahata</a:t>
            </a:r>
            <a:endParaRPr lang="pt-B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Jogos Rítmicos, Motores e Sociais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Também pode ser incluída na atividade o uso de instrumentos para que haja uma diferença timbrística e aumente a percepção do aluno;</a:t>
            </a:r>
          </a:p>
          <a:p>
            <a:pPr algn="just"/>
            <a:endParaRPr lang="pt-B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ENSINO FUNDAMENTAL II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59632" y="1916832"/>
            <a:ext cx="7632848" cy="4608512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 smtClean="0"/>
              <a:t>APRENDENDO UMA CANÇÃO</a:t>
            </a:r>
          </a:p>
          <a:p>
            <a:pPr algn="r"/>
            <a:r>
              <a:rPr lang="pt-BR" sz="2400" dirty="0" smtClean="0"/>
              <a:t>Ricardo </a:t>
            </a:r>
            <a:r>
              <a:rPr lang="pt-BR" sz="2400" dirty="0" err="1" smtClean="0"/>
              <a:t>Breim</a:t>
            </a:r>
            <a:endParaRPr lang="pt-BR" sz="2400" dirty="0" smtClean="0"/>
          </a:p>
          <a:p>
            <a:pPr algn="just"/>
            <a:endParaRPr lang="pt-BR" sz="2400" dirty="0" smtClean="0"/>
          </a:p>
          <a:p>
            <a:pPr algn="just"/>
            <a:endParaRPr lang="pt-BR" sz="2400" dirty="0" smtClean="0"/>
          </a:p>
          <a:p>
            <a:pPr algn="just">
              <a:buNone/>
            </a:pPr>
            <a:r>
              <a:rPr lang="pt-BR" sz="2400" b="1" dirty="0" smtClean="0"/>
              <a:t>Objetivos: </a:t>
            </a:r>
            <a:r>
              <a:rPr lang="pt-BR" sz="2400" dirty="0" smtClean="0"/>
              <a:t> Trabalhar a apreciação, a percepção e a produção por parte dos alunos;</a:t>
            </a:r>
            <a:endParaRPr lang="pt-BR" sz="2400" b="1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1907704" y="1196752"/>
            <a:ext cx="6696744" cy="792088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Prática</a:t>
            </a:r>
            <a:r>
              <a:rPr kumimoji="0" lang="pt-BR" sz="24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II</a:t>
            </a:r>
            <a:endParaRPr kumimoji="0" lang="pt-BR" sz="24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Aprendendo uma Canção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Os alunos ouvem, em silêncio, pelo menos duas vezes,  a gravação da canção;</a:t>
            </a:r>
          </a:p>
          <a:p>
            <a:pPr algn="just"/>
            <a:r>
              <a:rPr lang="pt-BR" dirty="0" smtClean="0"/>
              <a:t>Identificam diferentes momentos da canção (de acordo com a letra, melodia ou harmonia);</a:t>
            </a:r>
          </a:p>
          <a:p>
            <a:pPr algn="just"/>
            <a:r>
              <a:rPr lang="pt-BR" dirty="0" smtClean="0"/>
              <a:t>Compartilham com os colegas o que compreenderam a respeito da letra (</a:t>
            </a:r>
            <a:r>
              <a:rPr lang="pt-BR" i="1" dirty="0" smtClean="0"/>
              <a:t>apreciação por reflexão)</a:t>
            </a:r>
            <a:endParaRPr lang="pt-B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Aprendendo uma Canção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BR" dirty="0" smtClean="0"/>
              <a:t>Cantam com a gravação, identificando acontecimentos musicais que possam funcionar como referencia para cantar com o acompanhamento do professor (</a:t>
            </a:r>
            <a:r>
              <a:rPr lang="pt-BR" i="1" dirty="0" smtClean="0"/>
              <a:t>percepção por produção</a:t>
            </a:r>
            <a:r>
              <a:rPr lang="pt-BR" dirty="0" smtClean="0"/>
              <a:t>);</a:t>
            </a:r>
          </a:p>
          <a:p>
            <a:pPr algn="just"/>
            <a:r>
              <a:rPr lang="pt-BR" dirty="0" smtClean="0"/>
              <a:t>Com o acompanhamento do professor, experimentam cantar de maneira suave, um pouco mais forte, ou ainda mais suave, avaliando o que combina melhor com cada trecho, até obterem uma proposta de interpretação da canção (</a:t>
            </a:r>
            <a:r>
              <a:rPr lang="pt-BR" i="1" dirty="0" smtClean="0"/>
              <a:t>percepção por produção</a:t>
            </a:r>
            <a:r>
              <a:rPr lang="pt-BR" dirty="0" smtClean="0"/>
              <a:t>);</a:t>
            </a:r>
            <a:endParaRPr lang="pt-B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Aprendendo uma Canção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Por fim, os alunos </a:t>
            </a:r>
            <a:r>
              <a:rPr lang="pt-BR" b="1" dirty="0" smtClean="0"/>
              <a:t>ensaiam e apresentam</a:t>
            </a:r>
            <a:r>
              <a:rPr lang="pt-BR" dirty="0" smtClean="0"/>
              <a:t> ou </a:t>
            </a:r>
            <a:r>
              <a:rPr lang="pt-BR" b="1" dirty="0" smtClean="0"/>
              <a:t>ensaiam e gravam</a:t>
            </a:r>
            <a:r>
              <a:rPr lang="pt-BR" dirty="0" smtClean="0"/>
              <a:t> a sua interpretação da canção (</a:t>
            </a:r>
            <a:r>
              <a:rPr lang="pt-BR" i="1" dirty="0" smtClean="0"/>
              <a:t>produção);</a:t>
            </a:r>
            <a:endParaRPr lang="pt-B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ENSINO FUNDAMENTAL II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59632" y="1916832"/>
            <a:ext cx="7632848" cy="4608512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 smtClean="0"/>
              <a:t>CONHECENDO O BUMBA BOI</a:t>
            </a:r>
          </a:p>
          <a:p>
            <a:pPr algn="r"/>
            <a:r>
              <a:rPr lang="pt-BR" sz="2400" dirty="0" smtClean="0"/>
              <a:t>Renata Amaral</a:t>
            </a:r>
          </a:p>
          <a:p>
            <a:pPr algn="just">
              <a:buNone/>
            </a:pPr>
            <a:endParaRPr lang="pt-BR" sz="2400" dirty="0" smtClean="0"/>
          </a:p>
          <a:p>
            <a:pPr algn="just">
              <a:buNone/>
            </a:pPr>
            <a:r>
              <a:rPr lang="pt-BR" sz="2400" b="1" dirty="0" smtClean="0"/>
              <a:t>Objetivos: </a:t>
            </a:r>
            <a:r>
              <a:rPr lang="pt-BR" sz="2400" dirty="0" smtClean="0"/>
              <a:t> Noções de pulso e ritmo; Introdução ao conceito do compasso;</a:t>
            </a:r>
          </a:p>
          <a:p>
            <a:pPr algn="just">
              <a:buNone/>
            </a:pPr>
            <a:endParaRPr lang="pt-BR" sz="2400" b="1" dirty="0" smtClean="0"/>
          </a:p>
          <a:p>
            <a:pPr algn="just">
              <a:buNone/>
            </a:pPr>
            <a:r>
              <a:rPr lang="pt-BR" sz="2400" b="1" dirty="0" smtClean="0"/>
              <a:t>Recursos Necessários: </a:t>
            </a:r>
            <a:r>
              <a:rPr lang="pt-BR" sz="2400" dirty="0" smtClean="0"/>
              <a:t>Um par de matracas. </a:t>
            </a:r>
            <a:r>
              <a:rPr lang="pt-BR" sz="2400" dirty="0" err="1" smtClean="0"/>
              <a:t>Tambem</a:t>
            </a:r>
            <a:r>
              <a:rPr lang="pt-BR" sz="2400" dirty="0" smtClean="0"/>
              <a:t> poderão ser usadas claves e baquetas, ou mesmo palmas.</a:t>
            </a:r>
            <a:endParaRPr lang="pt-BR" sz="2400" b="1" dirty="0" smtClean="0"/>
          </a:p>
          <a:p>
            <a:pPr algn="just"/>
            <a:endParaRPr lang="pt-BR" sz="2400" b="1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1907704" y="1196752"/>
            <a:ext cx="6696744" cy="792088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Prática</a:t>
            </a:r>
            <a:r>
              <a:rPr kumimoji="0" lang="pt-BR" sz="24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III</a:t>
            </a:r>
            <a:endParaRPr kumimoji="0" lang="pt-BR" sz="24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Conhecendo o Bumba Boi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A atividade começa com os alunos marcando um pulso com os pés, deixando o peso em cada um deles, formando uma movimentação pendular;</a:t>
            </a:r>
          </a:p>
          <a:p>
            <a:pPr algn="just"/>
            <a:r>
              <a:rPr lang="pt-BR" dirty="0" smtClean="0"/>
              <a:t>Assim que o pulso estiver fixado, criar uma subdivisão binária com as matracas (ou palmas);</a:t>
            </a:r>
          </a:p>
          <a:p>
            <a:pPr algn="just"/>
            <a:r>
              <a:rPr lang="pt-BR" dirty="0" smtClean="0"/>
              <a:t>Sem parar a marcação do pulso, interromper as matracas/palmas e reinicia-las em subdivisão ternária;</a:t>
            </a:r>
            <a:endParaRPr lang="pt-B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Conhecendo o Bumba Boi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dirty="0" smtClean="0"/>
              <a:t>Alternar as subdivisões esclarecendo e firmando a diferença entre elas;</a:t>
            </a:r>
          </a:p>
          <a:p>
            <a:pPr algn="just"/>
            <a:r>
              <a:rPr lang="pt-BR" dirty="0" smtClean="0"/>
              <a:t>A partir desse momento,  divide-se a roda em 2 grupos que executarão as divisões binária e ternária simultaneamente; Recomenda-se começar com o grupo que manterá a subdivisão binária e depois incluir a ternária;</a:t>
            </a:r>
          </a:p>
          <a:p>
            <a:pPr algn="just"/>
            <a:r>
              <a:rPr lang="pt-BR" dirty="0" smtClean="0"/>
              <a:t>Agora o grupo poderá aprender uma melodia para cantarem sobre a base </a:t>
            </a:r>
            <a:r>
              <a:rPr lang="pt-BR" dirty="0" err="1" smtClean="0"/>
              <a:t>ritmica</a:t>
            </a:r>
            <a:r>
              <a:rPr lang="pt-BR" dirty="0" smtClean="0"/>
              <a:t>;</a:t>
            </a:r>
            <a:endParaRPr lang="pt-B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Conhecendo o Bumba Boi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Podem </a:t>
            </a:r>
            <a:r>
              <a:rPr lang="pt-BR" dirty="0" err="1" smtClean="0"/>
              <a:t>tambem</a:t>
            </a:r>
            <a:r>
              <a:rPr lang="pt-BR" dirty="0" smtClean="0"/>
              <a:t> ser inseridos outros instrumentos: </a:t>
            </a:r>
            <a:endParaRPr lang="pt-B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2636911"/>
            <a:ext cx="5365762" cy="3877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Conhecendo o Bumba Boi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Exemplos de Melodias que podem ser cantadas sobre a base </a:t>
            </a:r>
            <a:r>
              <a:rPr lang="pt-BR" dirty="0" err="1" smtClean="0"/>
              <a:t>ritmica</a:t>
            </a:r>
            <a:r>
              <a:rPr lang="pt-BR" dirty="0" smtClean="0"/>
              <a:t>:</a:t>
            </a:r>
            <a:endParaRPr lang="pt-BR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8112" y="2924944"/>
            <a:ext cx="8172400" cy="3121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Música na Escola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pt-BR" dirty="0" smtClean="0"/>
              <a:t>Seminário apresentado para a disciplina Fundamentos da Educação Musical</a:t>
            </a:r>
          </a:p>
          <a:p>
            <a:pPr algn="ctr"/>
            <a:r>
              <a:rPr lang="pt-BR" dirty="0" smtClean="0"/>
              <a:t>Prof. Dr. Marcos </a:t>
            </a:r>
            <a:r>
              <a:rPr lang="pt-BR" dirty="0" err="1" smtClean="0"/>
              <a:t>Camara</a:t>
            </a:r>
            <a:r>
              <a:rPr lang="pt-BR" dirty="0" smtClean="0"/>
              <a:t> de Castro</a:t>
            </a:r>
          </a:p>
          <a:p>
            <a:pPr algn="ctr"/>
            <a:endParaRPr lang="pt-BR" dirty="0" smtClean="0"/>
          </a:p>
          <a:p>
            <a:pPr algn="ctr"/>
            <a:r>
              <a:rPr lang="pt-BR" dirty="0" smtClean="0"/>
              <a:t>pp.  246 a 254</a:t>
            </a:r>
          </a:p>
          <a:p>
            <a:pPr algn="ctr"/>
            <a:r>
              <a:rPr lang="pt-BR" dirty="0" smtClean="0"/>
              <a:t>Ensino Fundamental II</a:t>
            </a:r>
            <a:endParaRPr lang="pt-BR" dirty="0" smtClean="0"/>
          </a:p>
          <a:p>
            <a:pPr algn="ctr"/>
            <a:endParaRPr lang="pt-BR" dirty="0" smtClean="0"/>
          </a:p>
          <a:p>
            <a:pPr algn="ctr"/>
            <a:r>
              <a:rPr lang="pt-BR" dirty="0" smtClean="0"/>
              <a:t>Vitória Coimbra e Souza</a:t>
            </a:r>
          </a:p>
          <a:p>
            <a:pPr algn="ctr"/>
            <a:r>
              <a:rPr lang="pt-BR" dirty="0" smtClean="0"/>
              <a:t>8123586</a:t>
            </a:r>
            <a:endParaRPr lang="pt-B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Conhecendo o Bumba Boi</a:t>
            </a:r>
            <a:endParaRPr lang="pt-B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042299"/>
            <a:ext cx="8028384" cy="3960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Conhecendo o Bumba Boi</a:t>
            </a:r>
            <a:endParaRPr lang="pt-BR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152328"/>
            <a:ext cx="6624736" cy="5370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Conhecendo o Bumba Boi</a:t>
            </a:r>
            <a:endParaRPr lang="pt-BR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772816"/>
            <a:ext cx="8100392" cy="4200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ENSINO FUNDAMENTAL II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59632" y="1916832"/>
            <a:ext cx="7632848" cy="4608512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 smtClean="0"/>
              <a:t>ACOMPANHE A PULSAÇÃO</a:t>
            </a:r>
          </a:p>
          <a:p>
            <a:pPr algn="r"/>
            <a:r>
              <a:rPr lang="pt-BR" sz="2400" dirty="0" smtClean="0"/>
              <a:t>Viviane dos Santos Louro</a:t>
            </a:r>
          </a:p>
          <a:p>
            <a:pPr algn="just">
              <a:buNone/>
            </a:pPr>
            <a:endParaRPr lang="pt-BR" sz="2400" dirty="0" smtClean="0"/>
          </a:p>
          <a:p>
            <a:pPr algn="just">
              <a:buNone/>
            </a:pPr>
            <a:r>
              <a:rPr lang="pt-BR" sz="2400" b="1" dirty="0" smtClean="0"/>
              <a:t>Objetivos: </a:t>
            </a:r>
            <a:r>
              <a:rPr lang="pt-BR" sz="2400" dirty="0" smtClean="0"/>
              <a:t>Noções de pulsação; Dissociação de timbres;  Principio básico de leitura da vida;</a:t>
            </a:r>
          </a:p>
          <a:p>
            <a:pPr algn="just">
              <a:buNone/>
            </a:pPr>
            <a:endParaRPr lang="pt-BR" sz="2400" b="1" dirty="0" smtClean="0"/>
          </a:p>
          <a:p>
            <a:pPr algn="just">
              <a:buNone/>
            </a:pPr>
            <a:r>
              <a:rPr lang="pt-BR" sz="2400" b="1" dirty="0" smtClean="0"/>
              <a:t>Recursos Necessários: </a:t>
            </a:r>
            <a:r>
              <a:rPr lang="pt-BR" sz="2400" dirty="0" smtClean="0"/>
              <a:t>Lápis e Papel;</a:t>
            </a:r>
            <a:endParaRPr lang="pt-BR" sz="2400" b="1" dirty="0" smtClean="0"/>
          </a:p>
          <a:p>
            <a:pPr algn="just"/>
            <a:endParaRPr lang="pt-BR" sz="2400" b="1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1907704" y="1196752"/>
            <a:ext cx="6696744" cy="792088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Prática</a:t>
            </a:r>
            <a:r>
              <a:rPr kumimoji="0" lang="pt-BR" sz="24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IV</a:t>
            </a:r>
            <a:endParaRPr kumimoji="0" lang="pt-BR" sz="24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Acompanhe a pulsação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Para começar a atividade, o professor pede para os alunos fazerem 12 riscos verticais no papel:</a:t>
            </a:r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Cada risco representa uma pulsação que será marcada por um timbre determinado pelo professor, por exemplo, palmas;</a:t>
            </a:r>
          </a:p>
          <a:p>
            <a:pPr algn="just"/>
            <a:endParaRPr lang="pt-BR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3212976"/>
            <a:ext cx="6188825" cy="901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Acompanhe a pulsação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Sobre um ou mais pulsos, o professor emite outro som (assobio, sílaba, instrumento);</a:t>
            </a:r>
          </a:p>
          <a:p>
            <a:pPr algn="just"/>
            <a:r>
              <a:rPr lang="pt-BR" dirty="0" smtClean="0"/>
              <a:t>Os alunos, ao ouvirem a diferença timbrística, devem marcar o risco correspondente ao pulso em que houve a alteração com um círculo:</a:t>
            </a:r>
            <a:endParaRPr lang="pt-BR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5157192"/>
            <a:ext cx="6337693" cy="98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Acompanhe a pulsação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pt-BR" dirty="0" smtClean="0"/>
              <a:t>Há </a:t>
            </a:r>
            <a:r>
              <a:rPr lang="pt-BR" dirty="0" err="1" smtClean="0"/>
              <a:t>tambem</a:t>
            </a:r>
            <a:r>
              <a:rPr lang="pt-BR" dirty="0" smtClean="0"/>
              <a:t>, dicas para aplicação da atividade adaptada para aluno deficiente, como autistas e deficientes mentais (utilização da movimentação do corpo, em primeiro momento, para que haja compreensão do que está sendo feito), deficientes visuais (colar palitos de sorvete em uma folha e o aluno pode usar uma tampa de garrafa para marcar a diferença timbrística, utilizando o tato) e alunos surdos (utilizando um tambor grave para marcar a pulsação) – a pessoa com </a:t>
            </a:r>
            <a:r>
              <a:rPr lang="pt-BR" dirty="0" err="1" smtClean="0"/>
              <a:t>deficiencia</a:t>
            </a:r>
            <a:r>
              <a:rPr lang="pt-BR" dirty="0" smtClean="0"/>
              <a:t> auditiva geralmente sente bem as vibrações de instrumentos graves.</a:t>
            </a:r>
            <a:endParaRPr lang="pt-B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ENSINO FUNDAMENTAL II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59632" y="1916832"/>
            <a:ext cx="7632848" cy="4608512"/>
          </a:xfrm>
        </p:spPr>
        <p:txBody>
          <a:bodyPr>
            <a:normAutofit lnSpcReduction="10000"/>
          </a:bodyPr>
          <a:lstStyle/>
          <a:p>
            <a:pPr algn="ctr"/>
            <a:r>
              <a:rPr lang="pt-BR" sz="2400" b="1" dirty="0" smtClean="0"/>
              <a:t>LENÇOL VAZADO</a:t>
            </a:r>
          </a:p>
          <a:p>
            <a:pPr algn="r"/>
            <a:r>
              <a:rPr lang="pt-BR" sz="2400" dirty="0" smtClean="0"/>
              <a:t>Viviane dos Santos Louro</a:t>
            </a:r>
          </a:p>
          <a:p>
            <a:pPr algn="just">
              <a:buNone/>
            </a:pPr>
            <a:endParaRPr lang="pt-BR" sz="2400" dirty="0" smtClean="0"/>
          </a:p>
          <a:p>
            <a:pPr algn="just">
              <a:buNone/>
            </a:pPr>
            <a:r>
              <a:rPr lang="pt-BR" sz="2400" b="1" dirty="0" smtClean="0"/>
              <a:t>Objetivos: </a:t>
            </a:r>
            <a:r>
              <a:rPr lang="pt-BR" sz="2400" dirty="0" smtClean="0"/>
              <a:t>Consciência e dissociação de </a:t>
            </a:r>
            <a:r>
              <a:rPr lang="pt-BR" sz="2400" dirty="0" smtClean="0"/>
              <a:t>timbres; </a:t>
            </a:r>
            <a:r>
              <a:rPr lang="pt-BR" sz="2400" dirty="0" smtClean="0"/>
              <a:t>Atenção seletiva auditiva; noção espacial; associação de conteúdos (</a:t>
            </a:r>
            <a:r>
              <a:rPr lang="pt-BR" sz="2400" dirty="0" smtClean="0"/>
              <a:t>visual/ auditivo</a:t>
            </a:r>
            <a:r>
              <a:rPr lang="pt-BR" sz="2400" dirty="0" smtClean="0"/>
              <a:t>); coordenação motora; concentração; </a:t>
            </a:r>
            <a:r>
              <a:rPr lang="pt-BR" sz="2400" dirty="0" smtClean="0"/>
              <a:t>lateralidade </a:t>
            </a:r>
            <a:r>
              <a:rPr lang="pt-BR" sz="2400" dirty="0" smtClean="0"/>
              <a:t>(noção de direita e esquerda); </a:t>
            </a:r>
            <a:r>
              <a:rPr lang="pt-BR" sz="2400" dirty="0" err="1" smtClean="0"/>
              <a:t>equilibração</a:t>
            </a:r>
            <a:r>
              <a:rPr lang="pt-BR" sz="2400" dirty="0" smtClean="0"/>
              <a:t>, tonicidade, participação em grupo; raciocínio lógico e estratégico</a:t>
            </a:r>
            <a:r>
              <a:rPr lang="pt-BR" sz="2400" dirty="0" smtClean="0"/>
              <a:t>.</a:t>
            </a:r>
            <a:endParaRPr lang="pt-BR" sz="2400" b="1" dirty="0" smtClean="0"/>
          </a:p>
          <a:p>
            <a:pPr algn="just">
              <a:buNone/>
            </a:pPr>
            <a:r>
              <a:rPr lang="pt-BR" sz="2400" b="1" dirty="0" smtClean="0"/>
              <a:t>Recursos Necessários: </a:t>
            </a:r>
            <a:r>
              <a:rPr lang="pt-BR" sz="2400" dirty="0" smtClean="0"/>
              <a:t>Bola de tênis ou de borracha; Lençol de casal com vários buracos (grandes o suficiente para passar a bola);</a:t>
            </a:r>
            <a:endParaRPr lang="pt-BR" sz="2400" b="1" dirty="0" smtClean="0"/>
          </a:p>
          <a:p>
            <a:pPr algn="just"/>
            <a:endParaRPr lang="pt-BR" sz="2400" b="1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1907704" y="1196752"/>
            <a:ext cx="6696744" cy="792088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Prática</a:t>
            </a:r>
            <a:r>
              <a:rPr kumimoji="0" lang="pt-BR" sz="24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V</a:t>
            </a:r>
            <a:endParaRPr kumimoji="0" lang="pt-BR" sz="24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Lençol  Vazado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Os alunos devem segurar o lençol em suas extremidades mantendo-o esticado; A bola será colocada em cima dele;</a:t>
            </a:r>
          </a:p>
          <a:p>
            <a:pPr algn="just"/>
            <a:r>
              <a:rPr lang="pt-BR" dirty="0" smtClean="0"/>
              <a:t>Cada buraco no lençol representa um timbre diferente, que podem ser diferentes instrumentos ou até vozes, sons de animais, etc.</a:t>
            </a:r>
          </a:p>
          <a:p>
            <a:endParaRPr lang="pt-B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Lençol  Vazado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O professor reproduzirá esses timbres e os alunos devem, sem tocar na bola, passar a mesmo pelo buraco correspondente, sem que ela caia em outro buraco;</a:t>
            </a:r>
          </a:p>
          <a:p>
            <a:pPr algn="just"/>
            <a:r>
              <a:rPr lang="pt-BR" dirty="0" smtClean="0"/>
              <a:t>A atividade pode se estender de varias formas.  Ao </a:t>
            </a:r>
            <a:r>
              <a:rPr lang="pt-BR" dirty="0" err="1" smtClean="0"/>
              <a:t>inves</a:t>
            </a:r>
            <a:r>
              <a:rPr lang="pt-BR" dirty="0" smtClean="0"/>
              <a:t> de timbres, </a:t>
            </a:r>
            <a:r>
              <a:rPr lang="pt-BR" dirty="0" err="1" smtClean="0"/>
              <a:t>pdoe</a:t>
            </a:r>
            <a:r>
              <a:rPr lang="pt-BR" dirty="0" smtClean="0"/>
              <a:t> ter em cada buraco uma nota musical, uma pequena sequencia </a:t>
            </a:r>
            <a:r>
              <a:rPr lang="pt-BR" dirty="0" err="1" smtClean="0"/>
              <a:t>ritmica</a:t>
            </a:r>
            <a:r>
              <a:rPr lang="pt-BR" dirty="0" smtClean="0"/>
              <a:t>, etc.</a:t>
            </a:r>
            <a:endParaRPr lang="pt-B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87624" y="476672"/>
            <a:ext cx="7498080" cy="5987752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Nessa parte do livro, os autores sugerem práticas e abordagens para o ensino de música nas diferentes faixas </a:t>
            </a:r>
            <a:r>
              <a:rPr lang="pt-BR" dirty="0" err="1" smtClean="0"/>
              <a:t>etarias</a:t>
            </a:r>
            <a:r>
              <a:rPr lang="pt-BR" dirty="0" smtClean="0"/>
              <a:t> </a:t>
            </a:r>
            <a:r>
              <a:rPr lang="pt-BR" dirty="0" smtClean="0"/>
              <a:t>(Ensino Infantil, Ensino Fundamental I – 1º a 5º ano- Ensino Fundamental II – 6º a 9º ano-  e Ensino Médio);</a:t>
            </a:r>
          </a:p>
          <a:p>
            <a:pPr algn="just"/>
            <a:r>
              <a:rPr lang="pt-BR" dirty="0" smtClean="0"/>
              <a:t>As abordagens precisam ser pensadas diferentemente para cada uma dessas faixas, pois a forma de aprendizagem muda ao longo da infância/ adolescência.</a:t>
            </a:r>
            <a:endParaRPr lang="pt-B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Lençol  Vazado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Dependendo do desenvolvimento do grupo, podem ser colocadas duas bolinhas no lençol;</a:t>
            </a:r>
            <a:endParaRPr lang="pt-B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ENSINO FUNDAMENTAL II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59632" y="1916832"/>
            <a:ext cx="7632848" cy="4608512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 smtClean="0"/>
              <a:t>CONHECENDO SEU POVO PELA MÚSICA</a:t>
            </a:r>
          </a:p>
          <a:p>
            <a:pPr algn="r"/>
            <a:r>
              <a:rPr lang="pt-BR" sz="2400" dirty="0" smtClean="0"/>
              <a:t>Ivan Vilela</a:t>
            </a:r>
          </a:p>
          <a:p>
            <a:pPr algn="just">
              <a:buNone/>
            </a:pPr>
            <a:endParaRPr lang="pt-BR" sz="2400" dirty="0" smtClean="0"/>
          </a:p>
          <a:p>
            <a:pPr algn="just">
              <a:buNone/>
            </a:pPr>
            <a:r>
              <a:rPr lang="pt-BR" sz="2400" b="1" dirty="0" smtClean="0"/>
              <a:t>Objetivos:</a:t>
            </a:r>
            <a:r>
              <a:rPr lang="pt-BR" sz="2400" dirty="0" smtClean="0"/>
              <a:t> Conhecer história e costumes do povo brasileiro a partir da audição </a:t>
            </a:r>
            <a:r>
              <a:rPr lang="pt-BR" sz="2400" dirty="0" smtClean="0"/>
              <a:t>musical;</a:t>
            </a:r>
            <a:endParaRPr lang="pt-BR" sz="2400" b="1" dirty="0" smtClean="0"/>
          </a:p>
          <a:p>
            <a:pPr algn="just">
              <a:buNone/>
            </a:pPr>
            <a:endParaRPr lang="pt-BR" sz="2400" b="1" dirty="0" smtClean="0"/>
          </a:p>
          <a:p>
            <a:pPr algn="just">
              <a:buNone/>
            </a:pPr>
            <a:endParaRPr lang="pt-BR" sz="2400" b="1" dirty="0" smtClean="0"/>
          </a:p>
          <a:p>
            <a:pPr algn="just">
              <a:buNone/>
            </a:pPr>
            <a:endParaRPr lang="pt-BR" sz="2400" b="1" dirty="0" smtClean="0"/>
          </a:p>
          <a:p>
            <a:pPr algn="just">
              <a:buNone/>
            </a:pPr>
            <a:r>
              <a:rPr lang="pt-BR" sz="2400" b="1" dirty="0" smtClean="0"/>
              <a:t>Recursos Necessários: </a:t>
            </a:r>
            <a:r>
              <a:rPr lang="pt-BR" sz="2400" dirty="0" smtClean="0"/>
              <a:t>Papel, cartolina, lápis, caneta, jornais da época e atuais, CDs com as letras das </a:t>
            </a:r>
            <a:r>
              <a:rPr lang="pt-BR" sz="2400" dirty="0" smtClean="0"/>
              <a:t>músicas;</a:t>
            </a:r>
            <a:endParaRPr lang="pt-BR" sz="2400" b="1" dirty="0" smtClean="0"/>
          </a:p>
          <a:p>
            <a:pPr algn="just"/>
            <a:endParaRPr lang="pt-BR" sz="2400" b="1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1907704" y="1196752"/>
            <a:ext cx="6696744" cy="792088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Prática</a:t>
            </a:r>
            <a:r>
              <a:rPr kumimoji="0" lang="pt-BR" sz="24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VI</a:t>
            </a:r>
            <a:endParaRPr kumimoji="0" lang="pt-BR" sz="24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Conhecendo seu povo pela música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O professor deve apresentar um período da história do Brasil ou atitudes do povo narradas em música;  Coloca a música e vai puxando o fio histórico dela, ou dá o contexto e deixa que os alunos procurem por músicas que falem sobre esse tema.</a:t>
            </a:r>
          </a:p>
          <a:p>
            <a:pPr algn="just"/>
            <a:r>
              <a:rPr lang="pt-BR" dirty="0" smtClean="0"/>
              <a:t>Caso a escola disponha de sala de informática, pode-se utilizar os computadores para pesquisa</a:t>
            </a:r>
            <a:endParaRPr lang="pt-B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Conhecendo seu povo pela música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Nesta prática, o professor contextualiza a época, os acontecimentos e </a:t>
            </a:r>
            <a:r>
              <a:rPr lang="pt-BR" dirty="0" smtClean="0"/>
              <a:t>corrobora </a:t>
            </a:r>
            <a:r>
              <a:rPr lang="pt-BR" dirty="0" smtClean="0"/>
              <a:t>com a </a:t>
            </a:r>
            <a:r>
              <a:rPr lang="pt-BR" dirty="0" smtClean="0"/>
              <a:t>música;</a:t>
            </a:r>
          </a:p>
          <a:p>
            <a:pPr algn="just"/>
            <a:r>
              <a:rPr lang="pt-BR" dirty="0" smtClean="0"/>
              <a:t>Compositores como Geraldo Pereira, Wilson Batista, Noel Rosa, Luiz </a:t>
            </a:r>
            <a:r>
              <a:rPr lang="pt-BR" dirty="0" smtClean="0"/>
              <a:t>Gonzaga</a:t>
            </a:r>
            <a:r>
              <a:rPr lang="pt-BR" dirty="0" smtClean="0"/>
              <a:t>, Vital Farias, </a:t>
            </a:r>
            <a:r>
              <a:rPr lang="pt-BR" dirty="0" err="1" smtClean="0"/>
              <a:t>Elomar</a:t>
            </a:r>
            <a:r>
              <a:rPr lang="pt-BR" dirty="0" smtClean="0"/>
              <a:t>, Chico Buarque e quase todos os que compuseram música caipira, souberam narrar seus anseios e mazelas em suas </a:t>
            </a:r>
            <a:r>
              <a:rPr lang="pt-BR" dirty="0" smtClean="0"/>
              <a:t>composições;</a:t>
            </a:r>
            <a:endParaRPr lang="pt-B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ENSINO FUNDAMENTAL II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59632" y="1916832"/>
            <a:ext cx="7632848" cy="4608512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 smtClean="0"/>
              <a:t>JOGOS RÍTMICOS,  MOTORES E SOCIAIS</a:t>
            </a:r>
          </a:p>
          <a:p>
            <a:pPr algn="r"/>
            <a:r>
              <a:rPr lang="pt-BR" sz="2400" dirty="0" smtClean="0"/>
              <a:t>Marcelo </a:t>
            </a:r>
            <a:r>
              <a:rPr lang="pt-BR" sz="2400" dirty="0" err="1" smtClean="0"/>
              <a:t>Petraglia</a:t>
            </a:r>
            <a:endParaRPr lang="pt-BR" sz="2400" dirty="0" smtClean="0"/>
          </a:p>
          <a:p>
            <a:pPr algn="just"/>
            <a:endParaRPr lang="pt-BR" sz="2400" dirty="0" smtClean="0"/>
          </a:p>
          <a:p>
            <a:pPr algn="just"/>
            <a:endParaRPr lang="pt-BR" sz="2400" dirty="0" smtClean="0"/>
          </a:p>
          <a:p>
            <a:pPr algn="just">
              <a:buNone/>
            </a:pPr>
            <a:r>
              <a:rPr lang="pt-BR" sz="2400" b="1" dirty="0" smtClean="0"/>
              <a:t>Objetivos: </a:t>
            </a:r>
            <a:r>
              <a:rPr lang="pt-BR" sz="2400" dirty="0" smtClean="0"/>
              <a:t> Desenvolver a habilidade rítmico-motora e espaço-temporal no plano individual e social;  Consolidar o senso rítmico e coordenação motora do aluno;  Desenvolver uma sensibilidade para o fluxo rítmico tanto individualmente quanto em grupo; </a:t>
            </a:r>
            <a:endParaRPr lang="pt-BR" sz="2400" b="1" dirty="0" smtClean="0"/>
          </a:p>
          <a:p>
            <a:pPr algn="just"/>
            <a:endParaRPr lang="pt-BR" sz="2400" b="1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1907704" y="1196752"/>
            <a:ext cx="6696744" cy="792088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Prática</a:t>
            </a:r>
            <a:r>
              <a:rPr kumimoji="0" lang="pt-BR" sz="24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I</a:t>
            </a:r>
            <a:endParaRPr kumimoji="0" lang="pt-BR" sz="24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Jogos Rítmicos, Motores e Sociais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Para entender a atividade proposta, precisaremos usar a seguinte tabela de legendas: </a:t>
            </a:r>
          </a:p>
          <a:p>
            <a:endParaRPr lang="pt-B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38709" y="3212976"/>
            <a:ext cx="7605291" cy="3048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Jogos Rítmicos, Motores e Sociais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A atividade pode ser desenvolvida em grupo ou individualmente. </a:t>
            </a:r>
            <a:r>
              <a:rPr lang="pt-BR" dirty="0" err="1" smtClean="0"/>
              <a:t>Petraglia</a:t>
            </a:r>
            <a:r>
              <a:rPr lang="pt-BR" dirty="0" smtClean="0"/>
              <a:t> sugere que ela comece individualmente para que o aluno se acostume com o exercício. </a:t>
            </a:r>
          </a:p>
          <a:p>
            <a:pPr algn="just"/>
            <a:r>
              <a:rPr lang="pt-BR" dirty="0" smtClean="0"/>
              <a:t>Os níveis de dificuldade devem ser gradativamente aumentados de acordo com a resposta do grupo;</a:t>
            </a:r>
          </a:p>
          <a:p>
            <a:pPr algn="just"/>
            <a:r>
              <a:rPr lang="pt-BR" dirty="0" smtClean="0"/>
              <a:t>Coloca-se uma música e pede-se para que os alunos acompanhem o pulso da seguinte forma: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Jogos Rítmicos, Motores e Sociais</a:t>
            </a:r>
            <a:br>
              <a:rPr lang="pt-BR" dirty="0" smtClean="0"/>
            </a:br>
            <a:endParaRPr lang="pt-BR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2492896"/>
            <a:ext cx="3565456" cy="4139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91472" y="1268760"/>
            <a:ext cx="4752528" cy="3026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03648" y="1412776"/>
            <a:ext cx="1764196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31840" y="1340382"/>
            <a:ext cx="525745" cy="720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Chico Buarque de Hollanda - A banda (1966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7" cstate="print"/>
          <a:stretch>
            <a:fillRect/>
          </a:stretch>
        </p:blipFill>
        <p:spPr>
          <a:xfrm>
            <a:off x="179512" y="5805264"/>
            <a:ext cx="792088" cy="792088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0989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Jogos Rítmicos, Motores e Sociais</a:t>
            </a:r>
            <a:br>
              <a:rPr lang="pt-BR" dirty="0" smtClean="0"/>
            </a:br>
            <a:endParaRPr lang="pt-BR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2492896"/>
            <a:ext cx="3565456" cy="4139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91472" y="1268760"/>
            <a:ext cx="4752528" cy="3026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03648" y="1412776"/>
            <a:ext cx="1764196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31840" y="1340382"/>
            <a:ext cx="525745" cy="720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Chico Buarque de Hollanda - A banda (1966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7" cstate="print"/>
          <a:stretch>
            <a:fillRect/>
          </a:stretch>
        </p:blipFill>
        <p:spPr>
          <a:xfrm>
            <a:off x="179512" y="5805264"/>
            <a:ext cx="792088" cy="792088"/>
          </a:xfrm>
          <a:prstGeom prst="rect">
            <a:avLst/>
          </a:prstGeom>
        </p:spPr>
      </p:pic>
      <p:sp>
        <p:nvSpPr>
          <p:cNvPr id="12" name="CaixaDeTexto 11"/>
          <p:cNvSpPr txBox="1"/>
          <p:nvPr/>
        </p:nvSpPr>
        <p:spPr>
          <a:xfrm>
            <a:off x="4788024" y="4941168"/>
            <a:ext cx="396044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3200" dirty="0" smtClean="0"/>
          </a:p>
          <a:p>
            <a:pPr algn="ctr"/>
            <a:r>
              <a:rPr lang="pt-BR" sz="3200" dirty="0" smtClean="0"/>
              <a:t>Vamos tentar?</a:t>
            </a:r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0989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Jogos Rítmicos, Motores e Sociais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As sequencias podem variar de algo muito simples até muito complexo. Um exemplo é: </a:t>
            </a:r>
            <a:endParaRPr lang="pt-B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2492896"/>
            <a:ext cx="4320480" cy="407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ício">
  <a:themeElements>
    <a:clrScheme name="Solstí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í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í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230</TotalTime>
  <Words>1314</Words>
  <Application>Microsoft Office PowerPoint</Application>
  <PresentationFormat>Apresentação na tela (4:3)</PresentationFormat>
  <Paragraphs>131</Paragraphs>
  <Slides>33</Slides>
  <Notes>0</Notes>
  <HiddenSlides>0</HiddenSlides>
  <MMClips>2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33</vt:i4>
      </vt:variant>
    </vt:vector>
  </HeadingPairs>
  <TitlesOfParts>
    <vt:vector size="34" baseType="lpstr">
      <vt:lpstr>Solstício</vt:lpstr>
      <vt:lpstr>A Música na Escola</vt:lpstr>
      <vt:lpstr>A Música na Escola</vt:lpstr>
      <vt:lpstr>Slide 3</vt:lpstr>
      <vt:lpstr>ENSINO FUNDAMENTAL II </vt:lpstr>
      <vt:lpstr>Jogos Rítmicos, Motores e Sociais</vt:lpstr>
      <vt:lpstr>Jogos Rítmicos, Motores e Sociais</vt:lpstr>
      <vt:lpstr>Jogos Rítmicos, Motores e Sociais </vt:lpstr>
      <vt:lpstr>Jogos Rítmicos, Motores e Sociais </vt:lpstr>
      <vt:lpstr>Jogos Rítmicos, Motores e Sociais</vt:lpstr>
      <vt:lpstr>Jogos Rítmicos, Motores e Sociais</vt:lpstr>
      <vt:lpstr>ENSINO FUNDAMENTAL II </vt:lpstr>
      <vt:lpstr>Aprendendo uma Canção</vt:lpstr>
      <vt:lpstr>Aprendendo uma Canção</vt:lpstr>
      <vt:lpstr>Aprendendo uma Canção</vt:lpstr>
      <vt:lpstr>ENSINO FUNDAMENTAL II </vt:lpstr>
      <vt:lpstr>Conhecendo o Bumba Boi</vt:lpstr>
      <vt:lpstr>Conhecendo o Bumba Boi</vt:lpstr>
      <vt:lpstr>Conhecendo o Bumba Boi</vt:lpstr>
      <vt:lpstr>Conhecendo o Bumba Boi</vt:lpstr>
      <vt:lpstr>Conhecendo o Bumba Boi</vt:lpstr>
      <vt:lpstr>Conhecendo o Bumba Boi</vt:lpstr>
      <vt:lpstr>Conhecendo o Bumba Boi</vt:lpstr>
      <vt:lpstr>ENSINO FUNDAMENTAL II </vt:lpstr>
      <vt:lpstr>Acompanhe a pulsação</vt:lpstr>
      <vt:lpstr>Acompanhe a pulsação</vt:lpstr>
      <vt:lpstr>Acompanhe a pulsação</vt:lpstr>
      <vt:lpstr>ENSINO FUNDAMENTAL II </vt:lpstr>
      <vt:lpstr>Lençol  Vazado</vt:lpstr>
      <vt:lpstr>Lençol  Vazado</vt:lpstr>
      <vt:lpstr>Lençol  Vazado</vt:lpstr>
      <vt:lpstr>ENSINO FUNDAMENTAL II </vt:lpstr>
      <vt:lpstr>Conhecendo seu povo pela música</vt:lpstr>
      <vt:lpstr>Conhecendo seu povo pela música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Música na Escola</dc:title>
  <dc:creator>Carla Rubia</dc:creator>
  <cp:lastModifiedBy>Carla Rubia</cp:lastModifiedBy>
  <cp:revision>24</cp:revision>
  <dcterms:created xsi:type="dcterms:W3CDTF">2016-06-02T03:55:13Z</dcterms:created>
  <dcterms:modified xsi:type="dcterms:W3CDTF">2016-06-02T07:45:17Z</dcterms:modified>
</cp:coreProperties>
</file>