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4" r:id="rId2"/>
    <p:sldId id="276" r:id="rId3"/>
    <p:sldId id="277" r:id="rId4"/>
    <p:sldId id="275" r:id="rId5"/>
    <p:sldId id="278" r:id="rId6"/>
    <p:sldId id="279" r:id="rId7"/>
    <p:sldId id="280" r:id="rId8"/>
    <p:sldId id="281" r:id="rId9"/>
    <p:sldId id="282" r:id="rId10"/>
    <p:sldId id="283" r:id="rId11"/>
    <p:sldId id="286" r:id="rId12"/>
    <p:sldId id="289" r:id="rId13"/>
    <p:sldId id="287" r:id="rId14"/>
    <p:sldId id="288" r:id="rId15"/>
    <p:sldId id="284" r:id="rId16"/>
    <p:sldId id="285" r:id="rId17"/>
    <p:sldId id="294" r:id="rId18"/>
    <p:sldId id="295" r:id="rId19"/>
    <p:sldId id="290" r:id="rId20"/>
    <p:sldId id="291" r:id="rId21"/>
    <p:sldId id="292" r:id="rId22"/>
    <p:sldId id="293" r:id="rId23"/>
    <p:sldId id="297" r:id="rId24"/>
    <p:sldId id="29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E4936"/>
    <a:srgbClr val="C75102"/>
    <a:srgbClr val="FF9D00"/>
    <a:srgbClr val="FF6702"/>
    <a:srgbClr val="FF3305"/>
    <a:srgbClr val="CF3E00"/>
    <a:srgbClr val="236F7A"/>
    <a:srgbClr val="EEB42D"/>
    <a:srgbClr val="570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>
        <p:scale>
          <a:sx n="66" d="100"/>
          <a:sy n="66" d="100"/>
        </p:scale>
        <p:origin x="-7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19977-1F6B-A347-A95E-601CC4C6836D}" type="datetimeFigureOut">
              <a:rPr lang="en-US" smtClean="0"/>
              <a:t>07/11/16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633EB-4D63-B948-9B86-40EE904E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8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086600" cy="1371600"/>
          </a:xfrm>
        </p:spPr>
        <p:txBody>
          <a:bodyPr/>
          <a:lstStyle>
            <a:lvl1pPr>
              <a:lnSpc>
                <a:spcPct val="80000"/>
              </a:lnSpc>
              <a:defRPr sz="5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8768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98D1A8-EC99-B24F-BDF4-462563AF5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B8EAC-C168-7549-8345-D05F5003D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4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9F55E-FDD6-2C4B-8093-AF358EB262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1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46C08-00D2-9647-A089-C1A09F27D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6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6C97B-A5AD-CF49-9D94-FED27B2A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8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9F35-47B8-5A4D-9B85-78ACB9028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7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9EC00-FA0E-664E-A9EF-7A84A180A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6F1C5-2581-0F4B-B303-AA20CB4F5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F220A-D747-4E4F-B507-A909C5AAA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9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39182-677E-334B-B0DE-5D8AAA4BC4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3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CAAE3-F3B0-E74A-80A4-84F7B6ED1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9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594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5943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594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43F49AE-3022-8F42-892A-38D3B33154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668290"/>
            <a:ext cx="6629399" cy="2616024"/>
          </a:xfrm>
        </p:spPr>
        <p:txBody>
          <a:bodyPr>
            <a:normAutofit/>
          </a:bodyPr>
          <a:lstStyle/>
          <a:p>
            <a:r>
              <a:rPr lang="pt-BR" dirty="0"/>
              <a:t>Avaliação da aprendizagem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284314"/>
            <a:ext cx="5562600" cy="1752600"/>
          </a:xfrm>
        </p:spPr>
        <p:txBody>
          <a:bodyPr/>
          <a:lstStyle/>
          <a:p>
            <a:r>
              <a:rPr lang="en-US" dirty="0"/>
              <a:t>Aula </a:t>
            </a:r>
            <a:r>
              <a:rPr lang="en-US" dirty="0" smtClean="0"/>
              <a:t>11</a:t>
            </a:r>
            <a:endParaRPr lang="en-US" dirty="0"/>
          </a:p>
          <a:p>
            <a:r>
              <a:rPr lang="en-US" dirty="0" smtClean="0"/>
              <a:t>07/</a:t>
            </a:r>
            <a:r>
              <a:rPr lang="en-US" dirty="0" err="1" smtClean="0"/>
              <a:t>novembro</a:t>
            </a:r>
            <a:r>
              <a:rPr lang="en-US" dirty="0" smtClean="0"/>
              <a:t>/2016</a:t>
            </a:r>
          </a:p>
          <a:p>
            <a:r>
              <a:rPr lang="en-US" sz="2400" dirty="0" err="1" smtClean="0"/>
              <a:t>Referência</a:t>
            </a:r>
            <a:r>
              <a:rPr lang="en-US" sz="2400" dirty="0" smtClean="0"/>
              <a:t>: </a:t>
            </a:r>
            <a:r>
              <a:rPr lang="en-US" sz="2400" dirty="0" err="1" smtClean="0"/>
              <a:t>Krasilchi</a:t>
            </a:r>
            <a:r>
              <a:rPr lang="en-US" sz="2400" dirty="0" smtClean="0"/>
              <a:t>, 2004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97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Características</a:t>
            </a:r>
            <a:r>
              <a:rPr lang="en-US" dirty="0" smtClean="0"/>
              <a:t> </a:t>
            </a:r>
            <a:r>
              <a:rPr lang="en-US" dirty="0" err="1" smtClean="0"/>
              <a:t>técnicas</a:t>
            </a:r>
            <a:r>
              <a:rPr lang="en-US" dirty="0" smtClean="0"/>
              <a:t> de </a:t>
            </a:r>
            <a:r>
              <a:rPr lang="en-US" dirty="0" err="1" smtClean="0"/>
              <a:t>questões</a:t>
            </a:r>
            <a:r>
              <a:rPr lang="en-US" dirty="0" smtClean="0"/>
              <a:t> </a:t>
            </a:r>
            <a:r>
              <a:rPr lang="en-US" dirty="0" err="1" smtClean="0"/>
              <a:t>objetivas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752600"/>
            <a:ext cx="7848600" cy="4483608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respondidas</a:t>
            </a:r>
            <a:r>
              <a:rPr lang="en-US" dirty="0" smtClean="0"/>
              <a:t> com </a:t>
            </a:r>
            <a:r>
              <a:rPr lang="en-US" dirty="0" err="1" smtClean="0"/>
              <a:t>poucas</a:t>
            </a:r>
            <a:r>
              <a:rPr lang="en-US" dirty="0" smtClean="0"/>
              <a:t> </a:t>
            </a:r>
            <a:r>
              <a:rPr lang="en-US" dirty="0" err="1" smtClean="0"/>
              <a:t>palavras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indicação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letra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número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Questões</a:t>
            </a:r>
            <a:r>
              <a:rPr lang="en-US" dirty="0" smtClean="0"/>
              <a:t> de </a:t>
            </a:r>
            <a:r>
              <a:rPr lang="en-US" dirty="0" err="1" smtClean="0"/>
              <a:t>múltipla</a:t>
            </a:r>
            <a:r>
              <a:rPr lang="en-US" dirty="0" smtClean="0"/>
              <a:t> </a:t>
            </a:r>
            <a:r>
              <a:rPr lang="en-US" dirty="0" err="1" smtClean="0"/>
              <a:t>escolha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Raiz</a:t>
            </a:r>
            <a:r>
              <a:rPr lang="en-US" dirty="0" smtClean="0"/>
              <a:t>: </a:t>
            </a:r>
            <a:r>
              <a:rPr lang="en-US" dirty="0" err="1" smtClean="0"/>
              <a:t>pergunta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frase</a:t>
            </a:r>
            <a:r>
              <a:rPr lang="en-US" dirty="0" smtClean="0"/>
              <a:t> </a:t>
            </a:r>
            <a:r>
              <a:rPr lang="en-US" dirty="0" err="1" smtClean="0"/>
              <a:t>incompleta</a:t>
            </a:r>
            <a:endParaRPr lang="en-US" dirty="0" smtClean="0"/>
          </a:p>
          <a:p>
            <a:pPr lvl="1"/>
            <a:r>
              <a:rPr lang="en-US" dirty="0" err="1" smtClean="0"/>
              <a:t>Alternativas</a:t>
            </a:r>
            <a:r>
              <a:rPr lang="en-US" dirty="0" smtClean="0"/>
              <a:t>: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possíveis</a:t>
            </a:r>
            <a:r>
              <a:rPr lang="en-US" dirty="0" smtClean="0"/>
              <a:t> </a:t>
            </a:r>
            <a:r>
              <a:rPr lang="en-US" dirty="0" err="1" smtClean="0"/>
              <a:t>respostas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complementos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raiz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4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Variações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 de </a:t>
            </a:r>
            <a:r>
              <a:rPr lang="en-US" dirty="0" err="1" smtClean="0"/>
              <a:t>resposta</a:t>
            </a:r>
            <a:r>
              <a:rPr lang="en-US" dirty="0" smtClean="0"/>
              <a:t> </a:t>
            </a:r>
            <a:r>
              <a:rPr lang="en-US" dirty="0" err="1" smtClean="0"/>
              <a:t>única</a:t>
            </a:r>
            <a:endParaRPr lang="en-US" dirty="0" smtClean="0"/>
          </a:p>
          <a:p>
            <a:r>
              <a:rPr lang="en-US" dirty="0" smtClean="0"/>
              <a:t>Item de </a:t>
            </a:r>
            <a:r>
              <a:rPr lang="en-US" dirty="0" err="1" smtClean="0"/>
              <a:t>resposta</a:t>
            </a:r>
            <a:r>
              <a:rPr lang="en-US" dirty="0" smtClean="0"/>
              <a:t> </a:t>
            </a:r>
            <a:r>
              <a:rPr lang="en-US" dirty="0" err="1" smtClean="0"/>
              <a:t>múltipla</a:t>
            </a:r>
            <a:endParaRPr lang="en-US" dirty="0" smtClean="0"/>
          </a:p>
          <a:p>
            <a:r>
              <a:rPr lang="en-US" dirty="0" smtClean="0"/>
              <a:t>Item de </a:t>
            </a:r>
            <a:r>
              <a:rPr lang="en-US" dirty="0" err="1" smtClean="0"/>
              <a:t>afirmação</a:t>
            </a:r>
            <a:r>
              <a:rPr lang="en-US" dirty="0" smtClean="0"/>
              <a:t> </a:t>
            </a:r>
            <a:r>
              <a:rPr lang="en-US" dirty="0" err="1" smtClean="0"/>
              <a:t>incompleta</a:t>
            </a:r>
            <a:endParaRPr lang="en-US" dirty="0" smtClean="0"/>
          </a:p>
          <a:p>
            <a:r>
              <a:rPr lang="en-US" dirty="0" smtClean="0"/>
              <a:t>Item de lacuna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5449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Vianna</a:t>
            </a:r>
            <a:r>
              <a:rPr lang="en-US" dirty="0" smtClean="0"/>
              <a:t>, </a:t>
            </a:r>
            <a:r>
              <a:rPr lang="en-US" dirty="0" err="1" smtClean="0"/>
              <a:t>Heraldo</a:t>
            </a:r>
            <a:r>
              <a:rPr lang="en-US" dirty="0" smtClean="0"/>
              <a:t>. 1987 (6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d.)</a:t>
            </a:r>
          </a:p>
          <a:p>
            <a:r>
              <a:rPr lang="en-US" dirty="0" smtClean="0"/>
              <a:t>Testes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Educação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8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Item de </a:t>
            </a:r>
            <a:r>
              <a:rPr lang="en-US" sz="2800" dirty="0" err="1" smtClean="0"/>
              <a:t>resposta</a:t>
            </a:r>
            <a:r>
              <a:rPr lang="en-US" sz="2800" dirty="0" smtClean="0"/>
              <a:t> </a:t>
            </a:r>
            <a:r>
              <a:rPr lang="en-US" sz="2800" dirty="0" err="1" smtClean="0"/>
              <a:t>única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25" y="1981200"/>
            <a:ext cx="5756275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286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FUVEST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313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z="2800" dirty="0" smtClean="0"/>
              <a:t>Item de </a:t>
            </a:r>
            <a:r>
              <a:rPr lang="en-US" sz="2800" dirty="0" err="1" smtClean="0"/>
              <a:t>resposta</a:t>
            </a:r>
            <a:r>
              <a:rPr lang="en-US" sz="2800" dirty="0" smtClean="0"/>
              <a:t> </a:t>
            </a:r>
            <a:r>
              <a:rPr lang="en-US" sz="2800" dirty="0" err="1" smtClean="0"/>
              <a:t>múltipla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46937"/>
            <a:ext cx="4724400" cy="45962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1600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FUVEST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597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600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FUVEST, 2015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r>
              <a:rPr lang="en-US" sz="2000" dirty="0" smtClean="0"/>
              <a:t>Item de </a:t>
            </a:r>
            <a:r>
              <a:rPr lang="en-US" sz="2000" dirty="0" err="1" smtClean="0"/>
              <a:t>afirmação</a:t>
            </a:r>
            <a:r>
              <a:rPr lang="en-US" sz="2000" dirty="0" smtClean="0"/>
              <a:t> </a:t>
            </a:r>
            <a:r>
              <a:rPr lang="en-US" sz="2000" dirty="0" err="1" smtClean="0"/>
              <a:t>incompleta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80" y="1447800"/>
            <a:ext cx="60071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3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raiz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676400"/>
            <a:ext cx="7924800" cy="5867400"/>
          </a:xfrm>
          <a:prstGeom prst="rect">
            <a:avLst/>
          </a:prstGeom>
        </p:spPr>
        <p:txBody>
          <a:bodyPr/>
          <a:lstStyle/>
          <a:p>
            <a:r>
              <a:rPr lang="en-US" sz="2800" dirty="0" err="1" smtClean="0"/>
              <a:t>Clareza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o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pergunta</a:t>
            </a:r>
            <a:r>
              <a:rPr lang="en-US" sz="2800" dirty="0" smtClean="0"/>
              <a:t> (</a:t>
            </a:r>
            <a:r>
              <a:rPr lang="en-US" sz="2800" dirty="0" err="1" smtClean="0"/>
              <a:t>deve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possível</a:t>
            </a:r>
            <a:r>
              <a:rPr lang="en-US" sz="2800" dirty="0" smtClean="0"/>
              <a:t> responder </a:t>
            </a:r>
            <a:r>
              <a:rPr lang="en-US" sz="2800" dirty="0" err="1" smtClean="0"/>
              <a:t>mesmo</a:t>
            </a:r>
            <a:r>
              <a:rPr lang="en-US" sz="2800" dirty="0" smtClean="0"/>
              <a:t> </a:t>
            </a:r>
            <a:r>
              <a:rPr lang="en-US" sz="2800" dirty="0" err="1" smtClean="0"/>
              <a:t>sem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veja</a:t>
            </a:r>
            <a:r>
              <a:rPr lang="en-US" sz="2800" dirty="0" smtClean="0"/>
              <a:t> o </a:t>
            </a:r>
            <a:r>
              <a:rPr lang="en-US" sz="2800" dirty="0" err="1" smtClean="0"/>
              <a:t>conjunto</a:t>
            </a:r>
            <a:r>
              <a:rPr lang="en-US" sz="2800" dirty="0" smtClean="0"/>
              <a:t> das </a:t>
            </a:r>
            <a:r>
              <a:rPr lang="en-US" sz="2800" dirty="0" err="1" smtClean="0"/>
              <a:t>alternativas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Evitar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supérfluas</a:t>
            </a:r>
            <a:endParaRPr lang="en-US" sz="2800" dirty="0" smtClean="0"/>
          </a:p>
          <a:p>
            <a:r>
              <a:rPr lang="en-US" sz="2800" dirty="0" err="1" smtClean="0"/>
              <a:t>Evitar</a:t>
            </a:r>
            <a:r>
              <a:rPr lang="en-US" sz="2800" dirty="0" smtClean="0"/>
              <a:t> </a:t>
            </a:r>
            <a:r>
              <a:rPr lang="en-US" sz="2800" dirty="0" err="1" smtClean="0"/>
              <a:t>pistas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a </a:t>
            </a:r>
            <a:r>
              <a:rPr lang="en-US" sz="2800" dirty="0" err="1" smtClean="0"/>
              <a:t>resposta</a:t>
            </a:r>
            <a:endParaRPr lang="en-US" sz="2800" dirty="0" smtClean="0"/>
          </a:p>
          <a:p>
            <a:r>
              <a:rPr lang="en-US" sz="2800" dirty="0" err="1" smtClean="0"/>
              <a:t>Destaque</a:t>
            </a:r>
            <a:r>
              <a:rPr lang="en-US" sz="2800" dirty="0" smtClean="0"/>
              <a:t> </a:t>
            </a:r>
            <a:r>
              <a:rPr lang="en-US" sz="2800" dirty="0" err="1" smtClean="0"/>
              <a:t>gráfico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relação</a:t>
            </a:r>
            <a:r>
              <a:rPr lang="en-US" sz="2800" dirty="0" smtClean="0"/>
              <a:t> </a:t>
            </a:r>
            <a:r>
              <a:rPr lang="en-US" sz="2800" dirty="0" err="1" smtClean="0"/>
              <a:t>às</a:t>
            </a:r>
            <a:r>
              <a:rPr lang="en-US" sz="2800" dirty="0" smtClean="0"/>
              <a:t> </a:t>
            </a:r>
            <a:r>
              <a:rPr lang="en-US" sz="2800" dirty="0" err="1" smtClean="0"/>
              <a:t>alternativas</a:t>
            </a:r>
            <a:endParaRPr lang="en-US" sz="2800" dirty="0" smtClean="0"/>
          </a:p>
          <a:p>
            <a:r>
              <a:rPr lang="en-US" sz="2800" dirty="0" err="1" smtClean="0"/>
              <a:t>Inclusão</a:t>
            </a:r>
            <a:r>
              <a:rPr lang="en-US" sz="2800" dirty="0" smtClean="0"/>
              <a:t> dos </a:t>
            </a:r>
            <a:r>
              <a:rPr lang="en-US" sz="2800" dirty="0" err="1" smtClean="0"/>
              <a:t>elementos</a:t>
            </a:r>
            <a:r>
              <a:rPr lang="en-US" sz="2800" dirty="0" smtClean="0"/>
              <a:t> </a:t>
            </a:r>
            <a:r>
              <a:rPr lang="en-US" sz="2800" dirty="0" err="1" smtClean="0"/>
              <a:t>comuns</a:t>
            </a:r>
            <a:r>
              <a:rPr lang="en-US" sz="2800" dirty="0" smtClean="0"/>
              <a:t> a </a:t>
            </a:r>
            <a:r>
              <a:rPr lang="en-US" sz="2800" dirty="0" err="1" smtClean="0"/>
              <a:t>todas</a:t>
            </a:r>
            <a:r>
              <a:rPr lang="en-US" sz="2800" dirty="0" smtClean="0"/>
              <a:t> as </a:t>
            </a:r>
            <a:r>
              <a:rPr lang="en-US" sz="2800" dirty="0" err="1" smtClean="0"/>
              <a:t>alternativas</a:t>
            </a:r>
            <a:endParaRPr lang="en-US" sz="2800" dirty="0" smtClean="0"/>
          </a:p>
          <a:p>
            <a:r>
              <a:rPr lang="en-US" sz="2800" dirty="0" err="1" smtClean="0"/>
              <a:t>Destaque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o </a:t>
            </a:r>
            <a:r>
              <a:rPr lang="en-US" sz="2800" dirty="0" err="1" smtClean="0"/>
              <a:t>pedido</a:t>
            </a:r>
            <a:r>
              <a:rPr lang="en-US" sz="2800" dirty="0" smtClean="0"/>
              <a:t> de </a:t>
            </a:r>
            <a:r>
              <a:rPr lang="en-US" sz="2800" dirty="0" err="1" smtClean="0"/>
              <a:t>resposta</a:t>
            </a:r>
            <a:r>
              <a:rPr lang="en-US" sz="2800" dirty="0" smtClean="0"/>
              <a:t> </a:t>
            </a:r>
            <a:r>
              <a:rPr lang="en-US" sz="2800" dirty="0" err="1" smtClean="0"/>
              <a:t>negativa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284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Sobre</a:t>
            </a:r>
            <a:r>
              <a:rPr lang="en-US" dirty="0" smtClean="0"/>
              <a:t> as </a:t>
            </a:r>
            <a:r>
              <a:rPr lang="en-US" dirty="0" err="1" smtClean="0"/>
              <a:t>alternativas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1752600"/>
            <a:ext cx="8001000" cy="4483608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Incluir apenas uma correta; as demais, erradas, porém plausíveis</a:t>
            </a:r>
          </a:p>
          <a:p>
            <a:r>
              <a:rPr lang="pt-BR" dirty="0" smtClean="0"/>
              <a:t>Concordar gramaticalmente com a raiz</a:t>
            </a:r>
          </a:p>
          <a:p>
            <a:r>
              <a:rPr lang="pt-BR" dirty="0" smtClean="0"/>
              <a:t>Seguir uma ordem lógica quando possível</a:t>
            </a:r>
          </a:p>
          <a:p>
            <a:r>
              <a:rPr lang="pt-BR" dirty="0" smtClean="0"/>
              <a:t>Todas com o mesmo comprimento aproximado (as mais longas são mais atrativas)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040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EXEMPLO</a:t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ou</a:t>
            </a:r>
            <a:r>
              <a:rPr lang="en-US" sz="3200" dirty="0" smtClean="0"/>
              <a:t>… contra </a:t>
            </a:r>
            <a:r>
              <a:rPr lang="en-US" sz="3200" dirty="0" err="1" smtClean="0"/>
              <a:t>exemplo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3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33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FUVEST-1977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685800"/>
            <a:ext cx="8595360" cy="583954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PT" dirty="0" smtClean="0"/>
              <a:t>O homem é a espécie </a:t>
            </a:r>
            <a:r>
              <a:rPr lang="pt-PT" i="1" dirty="0" smtClean="0"/>
              <a:t>Homo sapiens</a:t>
            </a:r>
            <a:r>
              <a:rPr lang="pt-PT" dirty="0" smtClean="0"/>
              <a:t>, uma espécie como outra qualquer. Altera os ecossistemas em que ocorre por retirar deles os meios de sua subsistência e por devolver a eles certos produtos de seu metabolismo e de suas atividades.</a:t>
            </a:r>
          </a:p>
          <a:p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a) por ser </a:t>
            </a:r>
            <a:r>
              <a:rPr lang="pt-PT" i="1" dirty="0" smtClean="0"/>
              <a:t>Homo sapiens </a:t>
            </a:r>
            <a:r>
              <a:rPr lang="pt-PT" dirty="0" smtClean="0"/>
              <a:t>ele subjuga o ambiente e altera profundamente os equilíbrios ecológicos.</a:t>
            </a:r>
          </a:p>
          <a:p>
            <a:pPr marL="0" indent="0" algn="just">
              <a:buNone/>
            </a:pPr>
            <a:endParaRPr lang="pt-PT" sz="1100" dirty="0" smtClean="0"/>
          </a:p>
          <a:p>
            <a:pPr marL="0" indent="0" algn="just">
              <a:buNone/>
            </a:pPr>
            <a:r>
              <a:rPr lang="pt-PT" dirty="0"/>
              <a:t>b</a:t>
            </a:r>
            <a:r>
              <a:rPr lang="pt-PT" dirty="0" smtClean="0"/>
              <a:t>) por ser </a:t>
            </a:r>
            <a:r>
              <a:rPr lang="pt-PT" i="1" dirty="0" smtClean="0"/>
              <a:t>Homo sapiens </a:t>
            </a:r>
            <a:r>
              <a:rPr lang="pt-PT" dirty="0" smtClean="0"/>
              <a:t>ele se deixa subjugar pelo ambiente e mantém os equilíbrios ecológicos.</a:t>
            </a:r>
          </a:p>
          <a:p>
            <a:pPr marL="0" indent="0" algn="just">
              <a:buNone/>
            </a:pPr>
            <a:endParaRPr lang="pt-PT" sz="1100" dirty="0" smtClean="0"/>
          </a:p>
          <a:p>
            <a:pPr marL="0" indent="0" algn="just">
              <a:buNone/>
            </a:pPr>
            <a:r>
              <a:rPr lang="pt-PT" dirty="0"/>
              <a:t>c</a:t>
            </a:r>
            <a:r>
              <a:rPr lang="pt-PT" dirty="0" smtClean="0"/>
              <a:t>) por ser </a:t>
            </a:r>
            <a:r>
              <a:rPr lang="pt-PT" i="1" dirty="0" smtClean="0"/>
              <a:t>Homo sapiens </a:t>
            </a:r>
            <a:r>
              <a:rPr lang="pt-PT" dirty="0" smtClean="0"/>
              <a:t>ele se mantém em equilíbrio indefinido</a:t>
            </a:r>
          </a:p>
          <a:p>
            <a:pPr marL="0" indent="0" algn="just">
              <a:buNone/>
            </a:pPr>
            <a:endParaRPr lang="pt-PT" sz="1100" dirty="0" smtClean="0"/>
          </a:p>
          <a:p>
            <a:pPr marL="0" indent="0" algn="just">
              <a:buNone/>
            </a:pPr>
            <a:r>
              <a:rPr lang="pt-PT" dirty="0"/>
              <a:t>d</a:t>
            </a:r>
            <a:r>
              <a:rPr lang="pt-PT" dirty="0" smtClean="0"/>
              <a:t>) por ser </a:t>
            </a:r>
            <a:r>
              <a:rPr lang="pt-PT" i="1" dirty="0" smtClean="0"/>
              <a:t>Homo sapiens </a:t>
            </a:r>
            <a:r>
              <a:rPr lang="pt-PT" dirty="0" smtClean="0"/>
              <a:t>ele se mantém em equilíbrio ecológico, poluindo o ambiente.</a:t>
            </a:r>
          </a:p>
          <a:p>
            <a:pPr marL="0" indent="0" algn="just">
              <a:buNone/>
            </a:pPr>
            <a:endParaRPr lang="pt-PT" sz="1100" dirty="0" smtClean="0"/>
          </a:p>
          <a:p>
            <a:pPr marL="0" indent="0" algn="just">
              <a:buNone/>
            </a:pPr>
            <a:r>
              <a:rPr lang="pt-PT" dirty="0"/>
              <a:t>e</a:t>
            </a:r>
            <a:r>
              <a:rPr lang="pt-PT" dirty="0" smtClean="0"/>
              <a:t>) por ser </a:t>
            </a:r>
            <a:r>
              <a:rPr lang="pt-PT" i="1" dirty="0" smtClean="0"/>
              <a:t>Homo sapiens </a:t>
            </a:r>
            <a:r>
              <a:rPr lang="pt-PT" dirty="0" smtClean="0"/>
              <a:t>ele não polui o ambiente porque usa detergentes não-biodegradáveis.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597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Questões</a:t>
            </a:r>
            <a:r>
              <a:rPr lang="en-US" sz="3200" dirty="0" smtClean="0"/>
              <a:t> de </a:t>
            </a:r>
            <a:r>
              <a:rPr lang="en-US" sz="3200" dirty="0" err="1" smtClean="0"/>
              <a:t>resposta</a:t>
            </a:r>
            <a:r>
              <a:rPr lang="en-US" sz="3200" dirty="0" smtClean="0"/>
              <a:t> </a:t>
            </a:r>
            <a:r>
              <a:rPr lang="en-US" sz="3200" dirty="0" err="1" smtClean="0"/>
              <a:t>livre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800" dirty="0" err="1" smtClean="0"/>
              <a:t>Identificação</a:t>
            </a:r>
            <a:r>
              <a:rPr lang="en-US" sz="2800" dirty="0" smtClean="0"/>
              <a:t> e </a:t>
            </a:r>
            <a:r>
              <a:rPr lang="en-US" sz="2800" dirty="0" err="1" smtClean="0"/>
              <a:t>definição</a:t>
            </a:r>
            <a:r>
              <a:rPr lang="en-US" sz="2800" dirty="0" smtClean="0"/>
              <a:t> dos </a:t>
            </a:r>
            <a:r>
              <a:rPr lang="en-US" sz="2800" dirty="0" err="1" smtClean="0"/>
              <a:t>objetivos</a:t>
            </a:r>
            <a:r>
              <a:rPr lang="en-US" sz="2800" dirty="0" smtClean="0"/>
              <a:t> </a:t>
            </a:r>
            <a:r>
              <a:rPr lang="en-US" sz="2800" dirty="0" err="1" smtClean="0"/>
              <a:t>educacionais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pretende</a:t>
            </a:r>
            <a:r>
              <a:rPr lang="en-US" sz="2800" dirty="0" smtClean="0"/>
              <a:t> </a:t>
            </a:r>
            <a:r>
              <a:rPr lang="en-US" sz="2800" dirty="0" err="1" smtClean="0"/>
              <a:t>avaliar</a:t>
            </a:r>
            <a:endParaRPr lang="en-US" sz="2800" dirty="0" smtClean="0"/>
          </a:p>
          <a:p>
            <a:r>
              <a:rPr lang="en-US" sz="2800" dirty="0" err="1" smtClean="0"/>
              <a:t>Equilíbrio</a:t>
            </a:r>
            <a:r>
              <a:rPr lang="en-US" sz="2800" dirty="0" smtClean="0"/>
              <a:t> entre </a:t>
            </a:r>
            <a:r>
              <a:rPr lang="en-US" sz="2800" dirty="0" err="1" smtClean="0"/>
              <a:t>especificidade</a:t>
            </a:r>
            <a:r>
              <a:rPr lang="en-US" sz="2800" dirty="0" smtClean="0"/>
              <a:t> e </a:t>
            </a:r>
            <a:r>
              <a:rPr lang="en-US" sz="2800" dirty="0" err="1" smtClean="0"/>
              <a:t>generalização</a:t>
            </a:r>
            <a:r>
              <a:rPr lang="en-US" sz="2800" dirty="0" smtClean="0"/>
              <a:t> (</a:t>
            </a:r>
            <a:r>
              <a:rPr lang="en-US" sz="2800" dirty="0" err="1" smtClean="0"/>
              <a:t>orientação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o </a:t>
            </a:r>
            <a:r>
              <a:rPr lang="en-US" sz="2800" dirty="0" err="1" smtClean="0"/>
              <a:t>âmbito</a:t>
            </a:r>
            <a:r>
              <a:rPr lang="en-US" sz="2800" dirty="0" smtClean="0"/>
              <a:t> da </a:t>
            </a:r>
            <a:r>
              <a:rPr lang="en-US" sz="2800" dirty="0" err="1" smtClean="0"/>
              <a:t>resposta</a:t>
            </a:r>
            <a:r>
              <a:rPr lang="en-US" sz="2800" dirty="0" smtClean="0"/>
              <a:t> e </a:t>
            </a:r>
            <a:r>
              <a:rPr lang="en-US" sz="2800" dirty="0" err="1" smtClean="0"/>
              <a:t>abertura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expressão</a:t>
            </a:r>
            <a:r>
              <a:rPr lang="en-US" sz="2800" dirty="0" smtClean="0"/>
              <a:t>, </a:t>
            </a:r>
            <a:r>
              <a:rPr lang="en-US" sz="2800" dirty="0" err="1" smtClean="0"/>
              <a:t>selção</a:t>
            </a:r>
            <a:r>
              <a:rPr lang="en-US" sz="2800" dirty="0" smtClean="0"/>
              <a:t>, </a:t>
            </a:r>
            <a:r>
              <a:rPr lang="en-US" sz="2800" dirty="0" err="1" smtClean="0"/>
              <a:t>organização</a:t>
            </a:r>
            <a:r>
              <a:rPr lang="en-US" sz="2800" dirty="0" smtClean="0"/>
              <a:t> e </a:t>
            </a:r>
            <a:r>
              <a:rPr lang="en-US" sz="2800" dirty="0" err="1" smtClean="0"/>
              <a:t>apresentação</a:t>
            </a:r>
            <a:r>
              <a:rPr lang="en-US" sz="2800" dirty="0" smtClean="0"/>
              <a:t> dos </a:t>
            </a:r>
            <a:r>
              <a:rPr lang="en-US" sz="2800" dirty="0" err="1" smtClean="0"/>
              <a:t>conhecimentos</a:t>
            </a:r>
            <a:r>
              <a:rPr lang="en-US" sz="2800" dirty="0" smtClean="0"/>
              <a:t> </a:t>
            </a:r>
            <a:r>
              <a:rPr lang="en-US" sz="2800" dirty="0" err="1" smtClean="0"/>
              <a:t>pelo</a:t>
            </a:r>
            <a:r>
              <a:rPr lang="en-US" sz="2800" dirty="0" smtClean="0"/>
              <a:t> </a:t>
            </a:r>
            <a:r>
              <a:rPr lang="en-US" sz="2800" dirty="0" err="1" smtClean="0"/>
              <a:t>aluno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Delimitação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abrangência</a:t>
            </a:r>
            <a:endParaRPr lang="en-US" sz="2800" dirty="0" smtClean="0"/>
          </a:p>
          <a:p>
            <a:r>
              <a:rPr lang="en-US" sz="2800" dirty="0" err="1" smtClean="0"/>
              <a:t>Adequação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tempo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841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Avaliação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4400" y="1590630"/>
            <a:ext cx="3276600" cy="528729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Somativa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659188" cy="3951288"/>
          </a:xfrm>
        </p:spPr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avaliar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para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ajudar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 smtClean="0">
                <a:latin typeface="Arial"/>
                <a:cs typeface="Arial"/>
              </a:rPr>
              <a:t>aprender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o </a:t>
            </a:r>
            <a:r>
              <a:rPr lang="en-US" dirty="0" err="1">
                <a:latin typeface="Arial"/>
                <a:cs typeface="Arial"/>
              </a:rPr>
              <a:t>objetivo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é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fornecer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evidência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fundamentada</a:t>
            </a:r>
            <a:r>
              <a:rPr lang="en-US" dirty="0">
                <a:latin typeface="Arial"/>
                <a:cs typeface="Arial"/>
              </a:rPr>
              <a:t> e </a:t>
            </a:r>
            <a:r>
              <a:rPr lang="en-US" dirty="0" err="1">
                <a:latin typeface="Arial"/>
                <a:cs typeface="Arial"/>
              </a:rPr>
              <a:t>sustentada</a:t>
            </a:r>
            <a:r>
              <a:rPr lang="en-US" dirty="0">
                <a:latin typeface="Arial"/>
                <a:cs typeface="Arial"/>
              </a:rPr>
              <a:t> de forma a </a:t>
            </a:r>
            <a:r>
              <a:rPr lang="en-US" dirty="0" err="1">
                <a:latin typeface="Arial"/>
                <a:cs typeface="Arial"/>
              </a:rPr>
              <a:t>agir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para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apoiar</a:t>
            </a:r>
            <a:r>
              <a:rPr lang="en-US" dirty="0">
                <a:latin typeface="Arial"/>
                <a:cs typeface="Arial"/>
              </a:rPr>
              <a:t> o </a:t>
            </a:r>
            <a:r>
              <a:rPr lang="en-US" dirty="0" err="1">
                <a:latin typeface="Arial"/>
                <a:cs typeface="Arial"/>
              </a:rPr>
              <a:t>aluno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sua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aprendizagem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dimensão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pedagógica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3660775" cy="639762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Formativa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33400" y="2297112"/>
            <a:ext cx="3962400" cy="3951288"/>
          </a:xfrm>
        </p:spPr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avaliar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para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sintetizar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 smtClean="0">
                <a:latin typeface="Arial"/>
                <a:cs typeface="Arial"/>
              </a:rPr>
              <a:t>aprendizagem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o </a:t>
            </a:r>
            <a:r>
              <a:rPr lang="en-US" dirty="0" err="1">
                <a:latin typeface="Arial"/>
                <a:cs typeface="Arial"/>
              </a:rPr>
              <a:t>objetivo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é</a:t>
            </a:r>
            <a:r>
              <a:rPr lang="en-US" dirty="0">
                <a:latin typeface="Arial"/>
                <a:cs typeface="Arial"/>
              </a:rPr>
              <a:t> o de </a:t>
            </a:r>
            <a:r>
              <a:rPr lang="en-US" dirty="0" err="1">
                <a:latin typeface="Arial"/>
                <a:cs typeface="Arial"/>
              </a:rPr>
              <a:t>descrever</a:t>
            </a:r>
            <a:r>
              <a:rPr lang="en-US" dirty="0">
                <a:latin typeface="Arial"/>
                <a:cs typeface="Arial"/>
              </a:rPr>
              <a:t> e </a:t>
            </a:r>
            <a:r>
              <a:rPr lang="en-US" dirty="0" err="1">
                <a:latin typeface="Arial"/>
                <a:cs typeface="Arial"/>
              </a:rPr>
              <a:t>dar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conta</a:t>
            </a:r>
            <a:r>
              <a:rPr lang="en-US" dirty="0">
                <a:latin typeface="Arial"/>
                <a:cs typeface="Arial"/>
              </a:rPr>
              <a:t> do </a:t>
            </a:r>
            <a:r>
              <a:rPr lang="en-US" dirty="0" err="1">
                <a:latin typeface="Arial"/>
                <a:cs typeface="Arial"/>
              </a:rPr>
              <a:t>que</a:t>
            </a:r>
            <a:r>
              <a:rPr lang="en-US" dirty="0">
                <a:latin typeface="Arial"/>
                <a:cs typeface="Arial"/>
              </a:rPr>
              <a:t> o </a:t>
            </a:r>
            <a:r>
              <a:rPr lang="en-US" dirty="0" err="1">
                <a:latin typeface="Arial"/>
                <a:cs typeface="Arial"/>
              </a:rPr>
              <a:t>aluno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aprendeu</a:t>
            </a:r>
            <a:r>
              <a:rPr lang="en-US" dirty="0">
                <a:latin typeface="Arial"/>
                <a:cs typeface="Arial"/>
              </a:rPr>
              <a:t> e </a:t>
            </a:r>
            <a:r>
              <a:rPr lang="en-US" dirty="0" err="1">
                <a:latin typeface="Arial"/>
                <a:cs typeface="Arial"/>
              </a:rPr>
              <a:t>é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capaz</a:t>
            </a:r>
            <a:r>
              <a:rPr lang="en-US" dirty="0">
                <a:latin typeface="Arial"/>
                <a:cs typeface="Arial"/>
              </a:rPr>
              <a:t> de </a:t>
            </a:r>
            <a:r>
              <a:rPr lang="en-US" dirty="0" err="1">
                <a:latin typeface="Arial"/>
                <a:cs typeface="Arial"/>
              </a:rPr>
              <a:t>fazer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num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certo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momento</a:t>
            </a:r>
            <a:r>
              <a:rPr lang="en-US" dirty="0">
                <a:latin typeface="Arial"/>
                <a:cs typeface="Arial"/>
              </a:rPr>
              <a:t> 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hierarquizar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selecionar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orientar</a:t>
            </a:r>
            <a:r>
              <a:rPr lang="en-US" dirty="0">
                <a:latin typeface="Arial"/>
                <a:cs typeface="Arial"/>
              </a:rPr>
              <a:t> e </a:t>
            </a:r>
            <a:r>
              <a:rPr lang="en-US" dirty="0" err="1">
                <a:latin typeface="Arial"/>
                <a:cs typeface="Arial"/>
              </a:rPr>
              <a:t>certificar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6172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Santos,L.,2016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38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800080"/>
                </a:solidFill>
              </a:rPr>
              <a:t>Questões</a:t>
            </a:r>
            <a:r>
              <a:rPr lang="en-US" sz="3200" dirty="0">
                <a:solidFill>
                  <a:srgbClr val="800080"/>
                </a:solidFill>
              </a:rPr>
              <a:t> de </a:t>
            </a:r>
            <a:r>
              <a:rPr lang="en-US" sz="3200" dirty="0" err="1">
                <a:solidFill>
                  <a:srgbClr val="800080"/>
                </a:solidFill>
              </a:rPr>
              <a:t>resposta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livre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dirty="0" err="1" smtClean="0"/>
              <a:t>Adequação</a:t>
            </a:r>
            <a:r>
              <a:rPr lang="en-US" dirty="0" smtClean="0"/>
              <a:t> do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 de </a:t>
            </a:r>
            <a:r>
              <a:rPr lang="en-US" dirty="0" err="1" smtClean="0"/>
              <a:t>formação</a:t>
            </a:r>
            <a:endParaRPr lang="en-US" dirty="0" smtClean="0"/>
          </a:p>
          <a:p>
            <a:r>
              <a:rPr lang="en-US" dirty="0" err="1" smtClean="0"/>
              <a:t>Estabelecimento</a:t>
            </a:r>
            <a:r>
              <a:rPr lang="en-US" dirty="0" smtClean="0"/>
              <a:t> de </a:t>
            </a:r>
            <a:r>
              <a:rPr lang="en-US" dirty="0" err="1" smtClean="0"/>
              <a:t>aspectos</a:t>
            </a:r>
            <a:r>
              <a:rPr lang="en-US" dirty="0" smtClean="0"/>
              <a:t> a </a:t>
            </a:r>
            <a:r>
              <a:rPr lang="en-US" dirty="0" err="1" smtClean="0"/>
              <a:t>serem</a:t>
            </a:r>
            <a:r>
              <a:rPr lang="en-US" dirty="0" smtClean="0"/>
              <a:t> </a:t>
            </a:r>
            <a:r>
              <a:rPr lang="en-US" dirty="0" err="1" smtClean="0"/>
              <a:t>abordados</a:t>
            </a:r>
            <a:endParaRPr lang="en-US" dirty="0" smtClean="0"/>
          </a:p>
          <a:p>
            <a:r>
              <a:rPr lang="en-US" dirty="0" err="1" smtClean="0"/>
              <a:t>Estruturação</a:t>
            </a:r>
            <a:r>
              <a:rPr lang="en-US" dirty="0" smtClean="0"/>
              <a:t> do item (</a:t>
            </a:r>
            <a:r>
              <a:rPr lang="en-US" dirty="0" err="1" smtClean="0"/>
              <a:t>divisão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Evitar</a:t>
            </a:r>
            <a:r>
              <a:rPr lang="en-US" dirty="0" smtClean="0"/>
              <a:t> </a:t>
            </a:r>
            <a:r>
              <a:rPr lang="en-US" dirty="0" err="1" smtClean="0"/>
              <a:t>expressões</a:t>
            </a:r>
            <a:r>
              <a:rPr lang="en-US" dirty="0" smtClean="0"/>
              <a:t> </a:t>
            </a:r>
            <a:r>
              <a:rPr lang="en-US" dirty="0" err="1" smtClean="0"/>
              <a:t>vagas</a:t>
            </a:r>
            <a:r>
              <a:rPr lang="en-US" dirty="0" smtClean="0"/>
              <a:t> (</a:t>
            </a:r>
            <a:r>
              <a:rPr lang="en-US" i="1" dirty="0" err="1" smtClean="0"/>
              <a:t>escreva</a:t>
            </a:r>
            <a:r>
              <a:rPr lang="en-US" i="1" dirty="0" smtClean="0"/>
              <a:t> </a:t>
            </a:r>
            <a:r>
              <a:rPr lang="en-US" i="1" dirty="0" err="1" smtClean="0"/>
              <a:t>tudo</a:t>
            </a:r>
            <a:r>
              <a:rPr lang="en-US" i="1" dirty="0" smtClean="0"/>
              <a:t> o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/>
              <a:t>sabe</a:t>
            </a:r>
            <a:r>
              <a:rPr lang="en-US" i="1" dirty="0" smtClean="0"/>
              <a:t> </a:t>
            </a:r>
            <a:r>
              <a:rPr lang="en-US" i="1" dirty="0" err="1" smtClean="0"/>
              <a:t>sobre</a:t>
            </a:r>
            <a:r>
              <a:rPr lang="en-US" dirty="0" smtClean="0"/>
              <a:t>, </a:t>
            </a:r>
            <a:r>
              <a:rPr lang="en-US" i="1" dirty="0" err="1" smtClean="0"/>
              <a:t>qual</a:t>
            </a:r>
            <a:r>
              <a:rPr lang="en-US" i="1" dirty="0" smtClean="0"/>
              <a:t> </a:t>
            </a:r>
            <a:r>
              <a:rPr lang="en-US" i="1" dirty="0" err="1" smtClean="0"/>
              <a:t>sua</a:t>
            </a:r>
            <a:r>
              <a:rPr lang="en-US" i="1" dirty="0" smtClean="0"/>
              <a:t> </a:t>
            </a:r>
            <a:r>
              <a:rPr lang="en-US" i="1" dirty="0" err="1" smtClean="0"/>
              <a:t>opinião</a:t>
            </a:r>
            <a:r>
              <a:rPr lang="en-US" dirty="0" smtClean="0"/>
              <a:t>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800080"/>
                </a:solidFill>
              </a:rPr>
              <a:t>Questões</a:t>
            </a:r>
            <a:r>
              <a:rPr lang="en-US" sz="3200" dirty="0">
                <a:solidFill>
                  <a:srgbClr val="800080"/>
                </a:solidFill>
              </a:rPr>
              <a:t> de </a:t>
            </a:r>
            <a:r>
              <a:rPr lang="en-US" sz="3200" dirty="0" err="1">
                <a:solidFill>
                  <a:srgbClr val="800080"/>
                </a:solidFill>
              </a:rPr>
              <a:t>resposta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 smtClean="0">
                <a:solidFill>
                  <a:srgbClr val="800080"/>
                </a:solidFill>
              </a:rPr>
              <a:t>livre</a:t>
            </a:r>
            <a:r>
              <a:rPr lang="en-US" sz="3200" dirty="0" smtClean="0">
                <a:solidFill>
                  <a:srgbClr val="800080"/>
                </a:solidFill>
              </a:rPr>
              <a:t> </a:t>
            </a:r>
            <a:r>
              <a:rPr lang="en-US" sz="3200" dirty="0" err="1" smtClean="0">
                <a:solidFill>
                  <a:srgbClr val="800080"/>
                </a:solidFill>
              </a:rPr>
              <a:t>diferentes</a:t>
            </a:r>
            <a:r>
              <a:rPr lang="en-US" sz="3200" dirty="0" smtClean="0">
                <a:solidFill>
                  <a:srgbClr val="800080"/>
                </a:solidFill>
              </a:rPr>
              <a:t> </a:t>
            </a:r>
            <a:r>
              <a:rPr lang="en-US" sz="3200" dirty="0" err="1" smtClean="0">
                <a:solidFill>
                  <a:srgbClr val="800080"/>
                </a:solidFill>
              </a:rPr>
              <a:t>tipos</a:t>
            </a:r>
            <a:r>
              <a:rPr lang="en-US" sz="3200" dirty="0" smtClean="0">
                <a:solidFill>
                  <a:srgbClr val="80008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3581400" cy="4572000"/>
          </a:xfrm>
        </p:spPr>
        <p:txBody>
          <a:bodyPr/>
          <a:lstStyle/>
          <a:p>
            <a:r>
              <a:rPr lang="en-US" dirty="0" err="1" smtClean="0"/>
              <a:t>Enumerar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Organizar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Selecionar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Descrever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Discutir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Definir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Exemplificar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24400" y="1676400"/>
            <a:ext cx="3581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Explicar</a:t>
            </a:r>
            <a:r>
              <a:rPr lang="en-US" dirty="0"/>
              <a:t> </a:t>
            </a:r>
          </a:p>
          <a:p>
            <a:r>
              <a:rPr lang="en-US" dirty="0" err="1" smtClean="0"/>
              <a:t>Comparar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Sintetizar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Esboçar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Interpretar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Criticar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800080"/>
                </a:solidFill>
              </a:rPr>
              <a:t>Questões</a:t>
            </a:r>
            <a:r>
              <a:rPr lang="en-US" sz="3200" dirty="0">
                <a:solidFill>
                  <a:srgbClr val="800080"/>
                </a:solidFill>
              </a:rPr>
              <a:t> de </a:t>
            </a:r>
            <a:r>
              <a:rPr lang="en-US" sz="3200" dirty="0" err="1">
                <a:solidFill>
                  <a:srgbClr val="800080"/>
                </a:solidFill>
              </a:rPr>
              <a:t>resposta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livre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smtClean="0">
                <a:solidFill>
                  <a:srgbClr val="800080"/>
                </a:solidFill>
              </a:rPr>
              <a:t> - </a:t>
            </a:r>
            <a:r>
              <a:rPr lang="en-US" sz="3200" dirty="0" err="1" smtClean="0">
                <a:solidFill>
                  <a:srgbClr val="800080"/>
                </a:solidFill>
              </a:rPr>
              <a:t>correção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Anônima</a:t>
            </a:r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questão</a:t>
            </a:r>
            <a:endParaRPr lang="en-US" dirty="0" smtClean="0"/>
          </a:p>
          <a:p>
            <a:r>
              <a:rPr lang="en-US" dirty="0" err="1" smtClean="0"/>
              <a:t>Elaboração</a:t>
            </a:r>
            <a:r>
              <a:rPr lang="en-US" dirty="0" smtClean="0"/>
              <a:t> de </a:t>
            </a:r>
            <a:r>
              <a:rPr lang="en-US" dirty="0" err="1" smtClean="0"/>
              <a:t>resposta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endParaRPr lang="en-US" dirty="0" smtClean="0"/>
          </a:p>
          <a:p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componentes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endParaRPr lang="en-US" dirty="0" smtClean="0"/>
          </a:p>
          <a:p>
            <a:r>
              <a:rPr lang="en-US" dirty="0" err="1" smtClean="0"/>
              <a:t>Atribuição</a:t>
            </a:r>
            <a:r>
              <a:rPr lang="en-US" dirty="0" smtClean="0"/>
              <a:t> de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parte de </a:t>
            </a:r>
            <a:r>
              <a:rPr lang="en-US" dirty="0" err="1" smtClean="0"/>
              <a:t>acordo</a:t>
            </a:r>
            <a:r>
              <a:rPr lang="en-US" dirty="0" smtClean="0"/>
              <a:t> com </a:t>
            </a:r>
            <a:r>
              <a:rPr lang="en-US" dirty="0" err="1" smtClean="0"/>
              <a:t>relevância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2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EXEMPLO</a:t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ou</a:t>
            </a:r>
            <a:r>
              <a:rPr lang="en-US" sz="3200" dirty="0" smtClean="0"/>
              <a:t>… contra </a:t>
            </a:r>
            <a:r>
              <a:rPr lang="en-US" sz="3200" dirty="0" err="1" smtClean="0"/>
              <a:t>exemplo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6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1800" dirty="0" err="1" smtClean="0"/>
              <a:t>Fuvest</a:t>
            </a:r>
            <a:r>
              <a:rPr lang="en-US" sz="1800" dirty="0" smtClean="0"/>
              <a:t> 1982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/>
              <a:t>O </a:t>
            </a:r>
            <a:r>
              <a:rPr lang="en-US" sz="2800" dirty="0" err="1" smtClean="0"/>
              <a:t>mundo</a:t>
            </a:r>
            <a:r>
              <a:rPr lang="en-US" sz="2800" dirty="0" smtClean="0"/>
              <a:t> </a:t>
            </a:r>
            <a:r>
              <a:rPr lang="en-US" sz="2800" dirty="0" err="1" smtClean="0"/>
              <a:t>vai</a:t>
            </a:r>
            <a:r>
              <a:rPr lang="en-US" sz="2800" dirty="0" smtClean="0"/>
              <a:t> </a:t>
            </a:r>
            <a:r>
              <a:rPr lang="en-US" sz="2800" dirty="0" err="1" smtClean="0"/>
              <a:t>acabar</a:t>
            </a:r>
            <a:r>
              <a:rPr lang="en-US" sz="2800" dirty="0" smtClean="0"/>
              <a:t> e </a:t>
            </a:r>
            <a:r>
              <a:rPr lang="en-US" sz="2800" dirty="0" err="1" smtClean="0"/>
              <a:t>você</a:t>
            </a:r>
            <a:r>
              <a:rPr lang="en-US" sz="2800" dirty="0" smtClean="0"/>
              <a:t>, com um(a) </a:t>
            </a:r>
            <a:r>
              <a:rPr lang="en-US" sz="2800" dirty="0" err="1" smtClean="0"/>
              <a:t>parceiro</a:t>
            </a:r>
            <a:r>
              <a:rPr lang="en-US" sz="2800" dirty="0" smtClean="0"/>
              <a:t>(a), </a:t>
            </a:r>
            <a:r>
              <a:rPr lang="en-US" sz="2800" dirty="0" err="1" smtClean="0"/>
              <a:t>foi</a:t>
            </a:r>
            <a:r>
              <a:rPr lang="en-US" sz="2800" dirty="0" smtClean="0"/>
              <a:t> </a:t>
            </a:r>
            <a:r>
              <a:rPr lang="en-US" sz="2800" dirty="0" err="1" smtClean="0"/>
              <a:t>escolhido</a:t>
            </a:r>
            <a:r>
              <a:rPr lang="en-US" sz="2800" dirty="0" smtClean="0"/>
              <a:t>(a)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fugir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ilha</a:t>
            </a:r>
            <a:r>
              <a:rPr lang="en-US" sz="2800" dirty="0" smtClean="0"/>
              <a:t> </a:t>
            </a:r>
            <a:r>
              <a:rPr lang="en-US" sz="2800" dirty="0" err="1" smtClean="0"/>
              <a:t>deserta</a:t>
            </a:r>
            <a:r>
              <a:rPr lang="en-US" sz="2800" dirty="0" smtClean="0"/>
              <a:t> e </a:t>
            </a:r>
            <a:r>
              <a:rPr lang="en-US" sz="2800" dirty="0" err="1" smtClean="0"/>
              <a:t>lá</a:t>
            </a:r>
            <a:r>
              <a:rPr lang="en-US" sz="2800" dirty="0" smtClean="0"/>
              <a:t> </a:t>
            </a:r>
            <a:r>
              <a:rPr lang="en-US" sz="2800" dirty="0" err="1" smtClean="0"/>
              <a:t>começar</a:t>
            </a:r>
            <a:r>
              <a:rPr lang="en-US" sz="2800" dirty="0" smtClean="0"/>
              <a:t> </a:t>
            </a:r>
            <a:r>
              <a:rPr lang="en-US" sz="2800" dirty="0" err="1" smtClean="0"/>
              <a:t>tudo</a:t>
            </a:r>
            <a:r>
              <a:rPr lang="en-US" sz="2800" dirty="0" smtClean="0"/>
              <a:t> de novo. </a:t>
            </a:r>
            <a:r>
              <a:rPr lang="en-US" sz="2800" dirty="0" err="1" smtClean="0"/>
              <a:t>Você</a:t>
            </a:r>
            <a:r>
              <a:rPr lang="en-US" sz="2800" dirty="0" smtClean="0"/>
              <a:t> </a:t>
            </a:r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levar</a:t>
            </a:r>
            <a:r>
              <a:rPr lang="en-US" sz="2800" dirty="0" smtClean="0"/>
              <a:t> </a:t>
            </a:r>
            <a:r>
              <a:rPr lang="en-US" sz="2800" dirty="0" err="1" smtClean="0"/>
              <a:t>consigo</a:t>
            </a:r>
            <a:r>
              <a:rPr lang="en-US" sz="2800" dirty="0" smtClean="0"/>
              <a:t> </a:t>
            </a:r>
            <a:r>
              <a:rPr lang="en-US" sz="2800" dirty="0" err="1" smtClean="0"/>
              <a:t>sementes</a:t>
            </a:r>
            <a:r>
              <a:rPr lang="en-US" sz="2800" dirty="0" smtClean="0"/>
              <a:t> de </a:t>
            </a:r>
            <a:r>
              <a:rPr lang="en-US" sz="2800" dirty="0" err="1" smtClean="0"/>
              <a:t>apenas</a:t>
            </a:r>
            <a:r>
              <a:rPr lang="en-US" sz="2800" dirty="0" smtClean="0"/>
              <a:t> </a:t>
            </a:r>
            <a:r>
              <a:rPr lang="en-US" sz="2800" dirty="0" err="1" smtClean="0"/>
              <a:t>duas</a:t>
            </a:r>
            <a:r>
              <a:rPr lang="en-US" sz="2800" dirty="0" smtClean="0"/>
              <a:t> </a:t>
            </a:r>
            <a:r>
              <a:rPr lang="en-US" sz="2800" dirty="0" err="1" smtClean="0"/>
              <a:t>famílias</a:t>
            </a:r>
            <a:r>
              <a:rPr lang="en-US" sz="2800" dirty="0" smtClean="0"/>
              <a:t> de </a:t>
            </a:r>
            <a:r>
              <a:rPr lang="en-US" sz="2800" dirty="0" err="1" smtClean="0"/>
              <a:t>plantas</a:t>
            </a:r>
            <a:r>
              <a:rPr lang="en-US" sz="2800" dirty="0" smtClean="0"/>
              <a:t>.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famílias</a:t>
            </a:r>
            <a:r>
              <a:rPr lang="en-US" sz="2800" dirty="0" smtClean="0"/>
              <a:t> </a:t>
            </a:r>
            <a:r>
              <a:rPr lang="en-US" sz="2800" dirty="0" err="1" smtClean="0"/>
              <a:t>você</a:t>
            </a:r>
            <a:r>
              <a:rPr lang="en-US" sz="2800" dirty="0" smtClean="0"/>
              <a:t> </a:t>
            </a:r>
            <a:r>
              <a:rPr lang="en-US" sz="2800" dirty="0" err="1" smtClean="0"/>
              <a:t>escolheria</a:t>
            </a:r>
            <a:r>
              <a:rPr lang="en-US" sz="2800" dirty="0" smtClean="0"/>
              <a:t>? </a:t>
            </a:r>
            <a:r>
              <a:rPr lang="en-US" sz="2800" dirty="0" err="1" smtClean="0"/>
              <a:t>Justifique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err="1" smtClean="0"/>
              <a:t>Discorra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o </a:t>
            </a:r>
            <a:r>
              <a:rPr lang="en-US" sz="2800" dirty="0" err="1" smtClean="0"/>
              <a:t>papel</a:t>
            </a:r>
            <a:r>
              <a:rPr lang="en-US" sz="2800" dirty="0" smtClean="0"/>
              <a:t> do </a:t>
            </a:r>
            <a:r>
              <a:rPr lang="en-US" sz="2800" dirty="0" err="1" smtClean="0"/>
              <a:t>homem</a:t>
            </a:r>
            <a:r>
              <a:rPr lang="en-US" sz="2800" dirty="0" smtClean="0"/>
              <a:t> no </a:t>
            </a:r>
            <a:r>
              <a:rPr lang="en-US" sz="2800" dirty="0" err="1" smtClean="0"/>
              <a:t>rompimento</a:t>
            </a:r>
            <a:r>
              <a:rPr lang="en-US" sz="2800" dirty="0" smtClean="0"/>
              <a:t> dos </a:t>
            </a:r>
            <a:r>
              <a:rPr lang="en-US" sz="2800" dirty="0" err="1" smtClean="0"/>
              <a:t>equilíbrios</a:t>
            </a:r>
            <a:r>
              <a:rPr lang="en-US" sz="2800" dirty="0" smtClean="0"/>
              <a:t> </a:t>
            </a:r>
            <a:r>
              <a:rPr lang="en-US" sz="2800" dirty="0" err="1" smtClean="0"/>
              <a:t>ecológicos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935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Avaliação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Somativa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Classifica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do </a:t>
            </a:r>
            <a:r>
              <a:rPr lang="en-US" dirty="0" err="1" smtClean="0"/>
              <a:t>aproveitamento</a:t>
            </a:r>
            <a:endParaRPr lang="en-US" dirty="0" smtClean="0"/>
          </a:p>
          <a:p>
            <a:r>
              <a:rPr lang="en-US" dirty="0" smtClean="0"/>
              <a:t>Tem </a:t>
            </a:r>
            <a:r>
              <a:rPr lang="en-US" dirty="0" err="1" smtClean="0"/>
              <a:t>em</a:t>
            </a:r>
            <a:r>
              <a:rPr lang="en-US" dirty="0" smtClean="0"/>
              <a:t> vista a </a:t>
            </a:r>
            <a:r>
              <a:rPr lang="en-US" dirty="0" err="1" smtClean="0"/>
              <a:t>aprovação</a:t>
            </a:r>
            <a:r>
              <a:rPr lang="en-US" dirty="0" smtClean="0"/>
              <a:t> (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retenção</a:t>
            </a:r>
            <a:r>
              <a:rPr lang="en-US" dirty="0" smtClean="0"/>
              <a:t>)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série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outra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Formativa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/>
          <a:p>
            <a:r>
              <a:rPr lang="en-US" dirty="0" err="1" smtClean="0"/>
              <a:t>Indica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feito</a:t>
            </a:r>
            <a:endParaRPr lang="en-US" dirty="0" smtClean="0"/>
          </a:p>
          <a:p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interprestação-intervenção</a:t>
            </a:r>
            <a:endParaRPr lang="en-US" dirty="0" smtClean="0"/>
          </a:p>
          <a:p>
            <a:r>
              <a:rPr lang="en-US" dirty="0" err="1" smtClean="0"/>
              <a:t>Colabora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regulação</a:t>
            </a:r>
            <a:r>
              <a:rPr lang="en-US" dirty="0" smtClean="0"/>
              <a:t> das </a:t>
            </a:r>
            <a:r>
              <a:rPr lang="en-US" dirty="0" err="1" smtClean="0"/>
              <a:t>aprendizagens</a:t>
            </a:r>
            <a:r>
              <a:rPr lang="en-US" dirty="0" smtClean="0"/>
              <a:t> e do </a:t>
            </a:r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educativo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9155" y="6093023"/>
            <a:ext cx="1821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Melo</a:t>
            </a:r>
            <a:r>
              <a:rPr lang="en-US" sz="1400" dirty="0" smtClean="0"/>
              <a:t> e </a:t>
            </a:r>
            <a:r>
              <a:rPr lang="en-US" sz="1400" dirty="0" err="1" smtClean="0"/>
              <a:t>Bastos</a:t>
            </a:r>
            <a:r>
              <a:rPr lang="en-US" sz="1400" dirty="0" smtClean="0"/>
              <a:t>,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914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Avaliação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Planejamento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Periodicidade</a:t>
            </a:r>
            <a:endParaRPr lang="en-US" dirty="0" smtClean="0"/>
          </a:p>
          <a:p>
            <a:r>
              <a:rPr lang="en-US" dirty="0" smtClean="0"/>
              <a:t>Tempo</a:t>
            </a:r>
          </a:p>
          <a:p>
            <a:r>
              <a:rPr lang="en-US" dirty="0" err="1" smtClean="0"/>
              <a:t>Critérios</a:t>
            </a:r>
            <a:endParaRPr lang="en-US" dirty="0" smtClean="0"/>
          </a:p>
          <a:p>
            <a:r>
              <a:rPr lang="en-US" dirty="0" err="1" smtClean="0"/>
              <a:t>Instrumentos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Fichas</a:t>
            </a:r>
            <a:endParaRPr lang="en-US" dirty="0" smtClean="0"/>
          </a:p>
          <a:p>
            <a:pPr lvl="1"/>
            <a:r>
              <a:rPr lang="en-US" dirty="0" err="1" smtClean="0"/>
              <a:t>Provas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0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Exemplo</a:t>
            </a:r>
            <a:r>
              <a:rPr lang="en-US" sz="3200" dirty="0" smtClean="0"/>
              <a:t> de </a:t>
            </a:r>
            <a:r>
              <a:rPr lang="en-US" sz="3200" dirty="0" err="1" smtClean="0"/>
              <a:t>Ficha</a:t>
            </a:r>
            <a:r>
              <a:rPr lang="en-US" sz="3200" dirty="0" smtClean="0"/>
              <a:t> de </a:t>
            </a:r>
            <a:r>
              <a:rPr lang="en-US" sz="3200" dirty="0" err="1" smtClean="0"/>
              <a:t>observação</a:t>
            </a:r>
            <a:endParaRPr lang="en-US" sz="32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984400"/>
              </p:ext>
            </p:extLst>
          </p:nvPr>
        </p:nvGraphicFramePr>
        <p:xfrm>
          <a:off x="1866899" y="1676400"/>
          <a:ext cx="5803669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4" imgW="5410200" imgH="4191000" progId="Word.Document.12">
                  <p:embed/>
                </p:oleObj>
              </mc:Choice>
              <mc:Fallback>
                <p:oleObj name="Document" r:id="rId4" imgW="5410200" imgH="419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6899" y="1676400"/>
                        <a:ext cx="5803669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769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219200"/>
          </a:xfrm>
        </p:spPr>
        <p:txBody>
          <a:bodyPr/>
          <a:lstStyle/>
          <a:p>
            <a:r>
              <a:rPr lang="en-US" sz="2800" dirty="0" smtClean="0"/>
              <a:t>Outro </a:t>
            </a:r>
            <a:r>
              <a:rPr lang="en-US" sz="2800" dirty="0" err="1" smtClean="0"/>
              <a:t>exemplo</a:t>
            </a:r>
            <a:r>
              <a:rPr lang="en-US" sz="2800" dirty="0" smtClean="0"/>
              <a:t>: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avaliar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trabalhos</a:t>
            </a:r>
            <a:r>
              <a:rPr lang="en-US" sz="2800" dirty="0" smtClean="0"/>
              <a:t> de </a:t>
            </a:r>
            <a:r>
              <a:rPr lang="en-US" sz="2800" dirty="0" err="1" smtClean="0"/>
              <a:t>investigação</a:t>
            </a:r>
            <a:r>
              <a:rPr lang="en-US" sz="2800" dirty="0" smtClean="0"/>
              <a:t> dos </a:t>
            </a:r>
            <a:r>
              <a:rPr lang="en-US" sz="2800" dirty="0" err="1" smtClean="0"/>
              <a:t>alunos</a:t>
            </a:r>
            <a:r>
              <a:rPr lang="en-US" sz="2800" dirty="0" smtClean="0"/>
              <a:t>? </a:t>
            </a:r>
            <a:r>
              <a:rPr lang="en-US" sz="1800" dirty="0" smtClean="0">
                <a:latin typeface="+mn-lt"/>
              </a:rPr>
              <a:t>(</a:t>
            </a:r>
            <a:r>
              <a:rPr lang="en-US" sz="1800" dirty="0" err="1" smtClean="0">
                <a:latin typeface="+mn-lt"/>
              </a:rPr>
              <a:t>Ferrés</a:t>
            </a:r>
            <a:r>
              <a:rPr lang="en-US" sz="1800" dirty="0" smtClean="0">
                <a:latin typeface="+mn-lt"/>
              </a:rPr>
              <a:t> et al, 2015)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89100"/>
            <a:ext cx="6744117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6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0"/>
            <a:ext cx="7772400" cy="914400"/>
          </a:xfrm>
        </p:spPr>
        <p:txBody>
          <a:bodyPr/>
          <a:lstStyle/>
          <a:p>
            <a:r>
              <a:rPr lang="en-US" sz="1600" dirty="0" err="1" smtClean="0">
                <a:latin typeface="+mn-lt"/>
              </a:rPr>
              <a:t>Hipótese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em</a:t>
            </a:r>
            <a:r>
              <a:rPr lang="en-US" sz="1600" dirty="0" smtClean="0">
                <a:latin typeface="+mn-lt"/>
              </a:rPr>
              <a:t> forma de </a:t>
            </a:r>
            <a:r>
              <a:rPr lang="en-US" sz="1600" dirty="0" err="1" smtClean="0">
                <a:latin typeface="+mn-lt"/>
              </a:rPr>
              <a:t>uma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dedução</a:t>
            </a:r>
            <a:r>
              <a:rPr lang="en-US" sz="1600" dirty="0" smtClean="0">
                <a:latin typeface="+mn-lt"/>
              </a:rPr>
              <a:t>, com </a:t>
            </a:r>
            <a:r>
              <a:rPr lang="en-US" sz="1600" dirty="0" err="1" smtClean="0">
                <a:latin typeface="+mn-lt"/>
              </a:rPr>
              <a:t>enunciado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composto</a:t>
            </a:r>
            <a:r>
              <a:rPr lang="en-US" sz="1600" dirty="0" smtClean="0">
                <a:latin typeface="+mn-lt"/>
              </a:rPr>
              <a:t> de </a:t>
            </a:r>
            <a:r>
              <a:rPr lang="en-US" sz="1600" dirty="0" err="1" smtClean="0">
                <a:latin typeface="+mn-lt"/>
              </a:rPr>
              <a:t>duas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partes</a:t>
            </a:r>
            <a:r>
              <a:rPr lang="en-US" sz="1600" dirty="0" smtClean="0">
                <a:latin typeface="+mn-lt"/>
              </a:rPr>
              <a:t>: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VI – as </a:t>
            </a:r>
            <a:r>
              <a:rPr lang="en-US" sz="1600" dirty="0" err="1" smtClean="0">
                <a:latin typeface="+mn-lt"/>
              </a:rPr>
              <a:t>ações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que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são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empreendidas</a:t>
            </a:r>
            <a:r>
              <a:rPr lang="en-US" sz="1600" dirty="0" smtClean="0">
                <a:latin typeface="+mn-lt"/>
              </a:rPr>
              <a:t>;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VD – </a:t>
            </a:r>
            <a:r>
              <a:rPr lang="en-US" sz="1600" dirty="0" err="1" smtClean="0">
                <a:latin typeface="+mn-lt"/>
              </a:rPr>
              <a:t>os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resultados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possíveis</a:t>
            </a:r>
            <a:r>
              <a:rPr lang="en-US" sz="1600" dirty="0" smtClean="0">
                <a:latin typeface="+mn-lt"/>
              </a:rPr>
              <a:t> a </a:t>
            </a:r>
            <a:r>
              <a:rPr lang="en-US" sz="1600" dirty="0" err="1" smtClean="0">
                <a:latin typeface="+mn-lt"/>
              </a:rPr>
              <a:t>partir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dessas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ações</a:t>
            </a:r>
            <a:endParaRPr lang="en-US" sz="1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26" y="914400"/>
            <a:ext cx="6909574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0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3200" dirty="0" err="1" smtClean="0"/>
              <a:t>Provas</a:t>
            </a:r>
            <a:r>
              <a:rPr lang="en-US" sz="3200" dirty="0" smtClean="0"/>
              <a:t> - </a:t>
            </a:r>
            <a:r>
              <a:rPr lang="en-US" sz="3200" dirty="0" err="1" smtClean="0"/>
              <a:t>planejamento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634738"/>
              </p:ext>
            </p:extLst>
          </p:nvPr>
        </p:nvGraphicFramePr>
        <p:xfrm>
          <a:off x="1866900" y="1612900"/>
          <a:ext cx="54102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4" imgW="5410200" imgH="4559300" progId="Word.Document.12">
                  <p:embed/>
                </p:oleObj>
              </mc:Choice>
              <mc:Fallback>
                <p:oleObj name="Document" r:id="rId4" imgW="5410200" imgH="455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6900" y="1612900"/>
                        <a:ext cx="5410200" cy="455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29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Influência</a:t>
            </a:r>
            <a:r>
              <a:rPr lang="en-US" sz="3200" dirty="0" smtClean="0"/>
              <a:t> das </a:t>
            </a:r>
            <a:r>
              <a:rPr lang="en-US" sz="3200" dirty="0" err="1" smtClean="0"/>
              <a:t>avaliações</a:t>
            </a:r>
            <a:r>
              <a:rPr lang="en-US" sz="3200" dirty="0" smtClean="0"/>
              <a:t> "</a:t>
            </a:r>
            <a:r>
              <a:rPr lang="en-US" sz="3200" dirty="0" err="1" smtClean="0"/>
              <a:t>externas</a:t>
            </a:r>
            <a:r>
              <a:rPr lang="en-US" sz="3200" dirty="0" smtClean="0"/>
              <a:t>"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1981200"/>
            <a:ext cx="7772400" cy="4255008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Preparar o aluno para se sair bem em avaliações futuras</a:t>
            </a:r>
          </a:p>
          <a:p>
            <a:r>
              <a:rPr lang="pt-BR" dirty="0" smtClean="0"/>
              <a:t>Reproduzir questões de natureza semelhante</a:t>
            </a:r>
          </a:p>
          <a:p>
            <a:r>
              <a:rPr lang="pt-BR" dirty="0" smtClean="0"/>
              <a:t>Incorporar concepções que são intrínsecas a outras avaliações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882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M01072150">
  <a:themeElements>
    <a:clrScheme name="Office Theme 13">
      <a:dk1>
        <a:srgbClr val="336600"/>
      </a:dk1>
      <a:lt1>
        <a:srgbClr val="FFFFFF"/>
      </a:lt1>
      <a:dk2>
        <a:srgbClr val="800080"/>
      </a:dk2>
      <a:lt2>
        <a:srgbClr val="969696"/>
      </a:lt2>
      <a:accent1>
        <a:srgbClr val="FDFBBB"/>
      </a:accent1>
      <a:accent2>
        <a:srgbClr val="FF9966"/>
      </a:accent2>
      <a:accent3>
        <a:srgbClr val="FFFFFF"/>
      </a:accent3>
      <a:accent4>
        <a:srgbClr val="2A5600"/>
      </a:accent4>
      <a:accent5>
        <a:srgbClr val="FEFDDA"/>
      </a:accent5>
      <a:accent6>
        <a:srgbClr val="E78A5C"/>
      </a:accent6>
      <a:hlink>
        <a:srgbClr val="FF7C80"/>
      </a:hlink>
      <a:folHlink>
        <a:srgbClr val="996600"/>
      </a:folHlink>
    </a:clrScheme>
    <a:fontScheme name="Office Them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8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F6D6"/>
        </a:accent1>
        <a:accent2>
          <a:srgbClr val="FF9999"/>
        </a:accent2>
        <a:accent3>
          <a:srgbClr val="FFFFFF"/>
        </a:accent3>
        <a:accent4>
          <a:srgbClr val="6C0000"/>
        </a:accent4>
        <a:accent5>
          <a:srgbClr val="F5FAE8"/>
        </a:accent5>
        <a:accent6>
          <a:srgbClr val="E78A8A"/>
        </a:accent6>
        <a:hlink>
          <a:srgbClr val="3333CC"/>
        </a:hlink>
        <a:folHlink>
          <a:srgbClr val="5479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6699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D6EEAA"/>
        </a:accent2>
        <a:accent3>
          <a:srgbClr val="ECFAF7"/>
        </a:accent3>
        <a:accent4>
          <a:srgbClr val="565682"/>
        </a:accent4>
        <a:accent5>
          <a:srgbClr val="FFFFFF"/>
        </a:accent5>
        <a:accent6>
          <a:srgbClr val="C2D89A"/>
        </a:accent6>
        <a:hlink>
          <a:srgbClr val="D07A91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00"/>
        </a:dk1>
        <a:lt1>
          <a:srgbClr val="FFFFFF"/>
        </a:lt1>
        <a:dk2>
          <a:srgbClr val="000000"/>
        </a:dk2>
        <a:lt2>
          <a:srgbClr val="808080"/>
        </a:lt2>
        <a:accent1>
          <a:srgbClr val="E3CFCD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EFE4E3"/>
        </a:accent5>
        <a:accent6>
          <a:srgbClr val="2D2D8A"/>
        </a:accent6>
        <a:hlink>
          <a:srgbClr val="8F8F5D"/>
        </a:hlink>
        <a:folHlink>
          <a:srgbClr val="717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5C1F00"/>
        </a:dk1>
        <a:lt1>
          <a:srgbClr val="CC3300"/>
        </a:lt1>
        <a:dk2>
          <a:srgbClr val="800000"/>
        </a:dk2>
        <a:lt2>
          <a:srgbClr val="DFD293"/>
        </a:lt2>
        <a:accent1>
          <a:srgbClr val="FFD0C1"/>
        </a:accent1>
        <a:accent2>
          <a:srgbClr val="BE7960"/>
        </a:accent2>
        <a:accent3>
          <a:srgbClr val="C0AAAA"/>
        </a:accent3>
        <a:accent4>
          <a:srgbClr val="AE2A00"/>
        </a:accent4>
        <a:accent5>
          <a:srgbClr val="FFE4DD"/>
        </a:accent5>
        <a:accent6>
          <a:srgbClr val="AC6D56"/>
        </a:accent6>
        <a:hlink>
          <a:srgbClr val="FFFFFF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2D2015"/>
        </a:dk1>
        <a:lt1>
          <a:srgbClr val="808000"/>
        </a:lt1>
        <a:dk2>
          <a:srgbClr val="523E26"/>
        </a:dk2>
        <a:lt2>
          <a:srgbClr val="DFC08D"/>
        </a:lt2>
        <a:accent1>
          <a:srgbClr val="BEA99C"/>
        </a:accent1>
        <a:accent2>
          <a:srgbClr val="8F5F2F"/>
        </a:accent2>
        <a:accent3>
          <a:srgbClr val="B3AFAC"/>
        </a:accent3>
        <a:accent4>
          <a:srgbClr val="6C6C00"/>
        </a:accent4>
        <a:accent5>
          <a:srgbClr val="DBD1CB"/>
        </a:accent5>
        <a:accent6>
          <a:srgbClr val="81552A"/>
        </a:accent6>
        <a:hlink>
          <a:srgbClr val="CDDEAE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800000"/>
        </a:dk1>
        <a:lt1>
          <a:srgbClr val="A3A46A"/>
        </a:lt1>
        <a:dk2>
          <a:srgbClr val="FFFFFF"/>
        </a:dk2>
        <a:lt2>
          <a:srgbClr val="3E3E5C"/>
        </a:lt2>
        <a:accent1>
          <a:srgbClr val="D3CAA5"/>
        </a:accent1>
        <a:accent2>
          <a:srgbClr val="93AB73"/>
        </a:accent2>
        <a:accent3>
          <a:srgbClr val="CECFB9"/>
        </a:accent3>
        <a:accent4>
          <a:srgbClr val="6C0000"/>
        </a:accent4>
        <a:accent5>
          <a:srgbClr val="E6E1CF"/>
        </a:accent5>
        <a:accent6>
          <a:srgbClr val="859B68"/>
        </a:accent6>
        <a:hlink>
          <a:srgbClr val="A7777C"/>
        </a:hlink>
        <a:folHlink>
          <a:srgbClr val="EEFF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777777"/>
        </a:lt1>
        <a:dk2>
          <a:srgbClr val="5F5F5F"/>
        </a:dk2>
        <a:lt2>
          <a:srgbClr val="E3EBF1"/>
        </a:lt2>
        <a:accent1>
          <a:srgbClr val="A1BD79"/>
        </a:accent1>
        <a:accent2>
          <a:srgbClr val="468A4B"/>
        </a:accent2>
        <a:accent3>
          <a:srgbClr val="B6B6B6"/>
        </a:accent3>
        <a:accent4>
          <a:srgbClr val="656565"/>
        </a:accent4>
        <a:accent5>
          <a:srgbClr val="CDDBBE"/>
        </a:accent5>
        <a:accent6>
          <a:srgbClr val="3F7D43"/>
        </a:accent6>
        <a:hlink>
          <a:srgbClr val="F2D1CA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0B000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09F00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993300"/>
        </a:dk1>
        <a:lt1>
          <a:srgbClr val="E8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8EAC7E"/>
        </a:accent2>
        <a:accent3>
          <a:srgbClr val="F2FFE9"/>
        </a:accent3>
        <a:accent4>
          <a:srgbClr val="822A00"/>
        </a:accent4>
        <a:accent5>
          <a:srgbClr val="FFFFFA"/>
        </a:accent5>
        <a:accent6>
          <a:srgbClr val="809B72"/>
        </a:accent6>
        <a:hlink>
          <a:srgbClr val="FF7C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800000"/>
        </a:dk1>
        <a:lt1>
          <a:srgbClr val="666633"/>
        </a:lt1>
        <a:dk2>
          <a:srgbClr val="FFFFFF"/>
        </a:dk2>
        <a:lt2>
          <a:srgbClr val="3E3E5C"/>
        </a:lt2>
        <a:accent1>
          <a:srgbClr val="D8C0B8"/>
        </a:accent1>
        <a:accent2>
          <a:srgbClr val="C2BF3A"/>
        </a:accent2>
        <a:accent3>
          <a:srgbClr val="B8B8AD"/>
        </a:accent3>
        <a:accent4>
          <a:srgbClr val="6C0000"/>
        </a:accent4>
        <a:accent5>
          <a:srgbClr val="E9DCD8"/>
        </a:accent5>
        <a:accent6>
          <a:srgbClr val="B0AD34"/>
        </a:accent6>
        <a:hlink>
          <a:srgbClr val="E9F2D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1793D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16D36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336600"/>
        </a:dk1>
        <a:lt1>
          <a:srgbClr val="FFFFFF"/>
        </a:lt1>
        <a:dk2>
          <a:srgbClr val="800080"/>
        </a:dk2>
        <a:lt2>
          <a:srgbClr val="969696"/>
        </a:lt2>
        <a:accent1>
          <a:srgbClr val="FDFBBB"/>
        </a:accent1>
        <a:accent2>
          <a:srgbClr val="FF9966"/>
        </a:accent2>
        <a:accent3>
          <a:srgbClr val="FFFFFF"/>
        </a:accent3>
        <a:accent4>
          <a:srgbClr val="2A5600"/>
        </a:accent4>
        <a:accent5>
          <a:srgbClr val="FEFDDA"/>
        </a:accent5>
        <a:accent6>
          <a:srgbClr val="E78A5C"/>
        </a:accent6>
        <a:hlink>
          <a:srgbClr val="FF7C8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TM01072150</Template>
  <TotalTime>1453</TotalTime>
  <Words>729</Words>
  <Application>Microsoft Macintosh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TM01072150</vt:lpstr>
      <vt:lpstr>Document</vt:lpstr>
      <vt:lpstr>Avaliação da aprendizagem</vt:lpstr>
      <vt:lpstr>Avaliação</vt:lpstr>
      <vt:lpstr>Avaliação</vt:lpstr>
      <vt:lpstr>Avaliação</vt:lpstr>
      <vt:lpstr>Exemplo de Ficha de observação</vt:lpstr>
      <vt:lpstr>Outro exemplo: como avaliar os trabalhos de investigação dos alunos? (Ferrés et al, 2015)</vt:lpstr>
      <vt:lpstr>Hipótese em forma de uma dedução, com enunciado composto de duas partes:  VI – as ações que são empreendidas; VD – os resultados possíveis a partir dessas ações</vt:lpstr>
      <vt:lpstr>Provas - planejamento</vt:lpstr>
      <vt:lpstr>Influência das avaliações "externas"</vt:lpstr>
      <vt:lpstr>Características técnicas de questões objetivas</vt:lpstr>
      <vt:lpstr>Variações</vt:lpstr>
      <vt:lpstr>Item de resposta única</vt:lpstr>
      <vt:lpstr>Item de resposta múltipla</vt:lpstr>
      <vt:lpstr>Item de afirmação incompleta</vt:lpstr>
      <vt:lpstr>Sobre a raiz:</vt:lpstr>
      <vt:lpstr>Sobre as alternativas:</vt:lpstr>
      <vt:lpstr>EXEMPLO (ou… contra exemplo)</vt:lpstr>
      <vt:lpstr>FUVEST-1977</vt:lpstr>
      <vt:lpstr>Questões de resposta livre</vt:lpstr>
      <vt:lpstr>Questões de resposta livre</vt:lpstr>
      <vt:lpstr>Questões de resposta livre diferentes tipos </vt:lpstr>
      <vt:lpstr>Questões de resposta livre  - correção</vt:lpstr>
      <vt:lpstr>EXEMPLO (ou… contra exemplo)</vt:lpstr>
      <vt:lpstr>Fuvest 1982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Papel dos instrumentos e das técnicas nas ciências biológicas</dc:title>
  <dc:subject/>
  <dc:creator/>
  <cp:keywords/>
  <dc:description/>
  <cp:lastModifiedBy>Silvia Trivelato</cp:lastModifiedBy>
  <cp:revision>105</cp:revision>
  <cp:lastPrinted>2016-11-02T18:29:43Z</cp:lastPrinted>
  <dcterms:created xsi:type="dcterms:W3CDTF">1601-01-01T00:00:00Z</dcterms:created>
  <dcterms:modified xsi:type="dcterms:W3CDTF">2016-11-07T18:12:15Z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TC010721501033</vt:lpwstr>
  </property>
</Properties>
</file>