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8" r:id="rId4"/>
    <p:sldId id="257" r:id="rId5"/>
    <p:sldId id="259" r:id="rId6"/>
    <p:sldId id="289" r:id="rId7"/>
    <p:sldId id="290" r:id="rId8"/>
    <p:sldId id="291" r:id="rId9"/>
    <p:sldId id="285" r:id="rId10"/>
    <p:sldId id="292" r:id="rId11"/>
    <p:sldId id="293" r:id="rId12"/>
    <p:sldId id="294" r:id="rId13"/>
    <p:sldId id="299" r:id="rId14"/>
    <p:sldId id="273" r:id="rId15"/>
    <p:sldId id="295" r:id="rId16"/>
    <p:sldId id="296" r:id="rId17"/>
    <p:sldId id="297" r:id="rId18"/>
    <p:sldId id="298" r:id="rId19"/>
    <p:sldId id="300" r:id="rId20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2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4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8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1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17315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 smtClean="0"/>
              <a:t>Escola Superior de Agricultura</a:t>
            </a:r>
            <a:br>
              <a:rPr lang="pt-BR" sz="3100" b="1" i="1" dirty="0" smtClean="0"/>
            </a:br>
            <a:r>
              <a:rPr lang="pt-BR" sz="3100" b="1" i="1" dirty="0" smtClean="0"/>
              <a:t> “Luiz de Queiroz”</a:t>
            </a:r>
            <a:br>
              <a:rPr lang="pt-BR" sz="3100" b="1" i="1" dirty="0" smtClean="0"/>
            </a:br>
            <a:r>
              <a:rPr lang="pt-BR" sz="3100" b="1" i="1" dirty="0" smtClean="0"/>
              <a:t>Universidade de São Paulo</a:t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 smtClean="0"/>
              <a:t>LCE0220– Cálculo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Profa</a:t>
            </a:r>
            <a:r>
              <a:rPr lang="pt-BR" dirty="0">
                <a:solidFill>
                  <a:schemeClr val="tx1"/>
                </a:solidFill>
              </a:rPr>
              <a:t>. Dra. Andreia Adami</a:t>
            </a:r>
          </a:p>
          <a:p>
            <a:pPr algn="r"/>
            <a:r>
              <a:rPr lang="pt-BR" u="sng" dirty="0" smtClean="0">
                <a:solidFill>
                  <a:schemeClr val="tx1"/>
                </a:solidFill>
              </a:rPr>
              <a:t>deiaadami@terra.com.br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de Derivadas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pt-BR" b="1" dirty="0"/>
                  <a:t>Derivada da Função Potência</a:t>
                </a:r>
                <a:endParaRPr lang="pt-BR" dirty="0"/>
              </a:p>
              <a:p>
                <a:pPr marL="0" indent="0">
                  <a:buNone/>
                </a:pPr>
                <a:r>
                  <a:rPr lang="pt-BR" altLang="pt-BR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 </a:t>
                </a:r>
                <a:r>
                  <a:rPr lang="pt-BR" altLang="pt-BR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pt-BR" altLang="pt-BR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(x)</a:t>
                </a:r>
                <a14:m>
                  <m:oMath xmlns:m="http://schemas.openxmlformats.org/officeDocument/2006/math">
                    <m:r>
                      <a:rPr lang="pt-BR" altLang="pt-BR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pt-BR" altLang="pt-BR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𝑒𝑛𝑡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ã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sSup>
                      <m:sSupPr>
                        <m:ctrlPr>
                          <a:rPr lang="pt-BR" altLang="pt-B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altLang="pt-B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pt-BR" altLang="pt-B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pt-BR" altLang="pt-BR" sz="4400" dirty="0">
                  <a:latin typeface="Arial" panose="020B0604020202020204" pitchFamily="34" charset="0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:endParaRPr lang="pt-BR" dirty="0" smtClean="0"/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pt-BR" dirty="0" smtClean="0"/>
                  <a:t>Exemplo</a:t>
                </a:r>
              </a:p>
              <a:p>
                <a:pPr marL="0" indent="0">
                  <a:buNone/>
                </a:pPr>
                <a:r>
                  <a:rPr lang="en-US" i="1" dirty="0"/>
                  <a:t>f(x</a:t>
                </a:r>
                <a:r>
                  <a:rPr lang="en-US" dirty="0"/>
                  <a:t>)= x</a:t>
                </a:r>
                <a:r>
                  <a:rPr lang="en-US" baseline="30000" dirty="0"/>
                  <a:t>2      </a:t>
                </a:r>
                <a:r>
                  <a:rPr lang="en-US" b="1" dirty="0"/>
                  <a:t>→</a:t>
                </a:r>
                <a:r>
                  <a:rPr lang="en-US" baseline="30000" dirty="0"/>
                  <a:t>  </a:t>
                </a:r>
                <a:r>
                  <a:rPr lang="en-US" i="1" dirty="0" err="1"/>
                  <a:t>df</a:t>
                </a:r>
                <a:r>
                  <a:rPr lang="en-US" i="1" dirty="0"/>
                  <a:t>/dx= 2x</a:t>
                </a:r>
                <a:r>
                  <a:rPr lang="en-US" i="1" baseline="30000" dirty="0"/>
                  <a:t>2-1</a:t>
                </a:r>
                <a:r>
                  <a:rPr lang="en-US" i="1" dirty="0"/>
                  <a:t> </a:t>
                </a:r>
                <a:r>
                  <a:rPr lang="en-US" b="1" dirty="0"/>
                  <a:t>→ </a:t>
                </a:r>
                <a:r>
                  <a:rPr lang="en-US" i="1" dirty="0"/>
                  <a:t>f ’(x)=2x</a:t>
                </a:r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7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de Derivadas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idx="1"/>
              </p:nvPr>
            </p:nvSpPr>
            <p:spPr>
              <a:xfrm>
                <a:off x="708720" y="1417639"/>
                <a:ext cx="8229600" cy="4751202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pt-BR" b="1" dirty="0"/>
                  <a:t>Derivada da Função Logarítmica</a:t>
                </a:r>
                <a:endParaRPr lang="pt-BR" dirty="0"/>
              </a:p>
              <a:p>
                <a:pPr marL="0" indent="0">
                  <a:buNone/>
                </a:pPr>
                <a:r>
                  <a:rPr lang="pt-BR" altLang="pt-BR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 </a:t>
                </a:r>
                <a:r>
                  <a:rPr lang="pt-BR" altLang="pt-BR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pt-BR" altLang="pt-BR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(x)</a:t>
                </a:r>
                <a14:m>
                  <m:oMath xmlns:m="http://schemas.openxmlformats.org/officeDocument/2006/math"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pt-BR" altLang="pt-BR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𝑒𝑛𝑡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ã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</m:t>
                    </m:r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pt-BR" altLang="pt-BR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alt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alt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pt-BR" altLang="pt-B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Exemplo: 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8720" y="1417639"/>
                <a:ext cx="8229600" cy="4751202"/>
              </a:xfrm>
              <a:blipFill rotWithShape="0">
                <a:blip r:embed="rId2"/>
                <a:stretch>
                  <a:fillRect l="-1852" t="-16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6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de Derivadas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98893" y="1417639"/>
            <a:ext cx="8639427" cy="47512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Derivada da Função </a:t>
            </a:r>
            <a:r>
              <a:rPr lang="pt-BR" b="1" dirty="0" smtClean="0"/>
              <a:t>Exponencial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b="1" dirty="0"/>
          </a:p>
          <a:p>
            <a:pPr marL="0" indent="0">
              <a:buNone/>
            </a:pPr>
            <a:r>
              <a:rPr lang="pt-BR" alt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Aplicando logaritmo na </a:t>
            </a:r>
            <a:r>
              <a:rPr lang="pt-BR" alt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função:</a:t>
            </a:r>
          </a:p>
          <a:p>
            <a:pPr marL="0" indent="0">
              <a:buNone/>
            </a:pPr>
            <a:endParaRPr lang="pt-B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Derivando </a:t>
            </a:r>
            <a:r>
              <a:rPr lang="pt-BR" alt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ambos os </a:t>
            </a:r>
            <a:r>
              <a:rPr lang="pt-BR" alt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lados </a:t>
            </a:r>
            <a:r>
              <a:rPr lang="pt-BR" alt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aplicando a regra da cadeia do lado direito, temos: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735033"/>
              </p:ext>
            </p:extLst>
          </p:nvPr>
        </p:nvGraphicFramePr>
        <p:xfrm>
          <a:off x="140587" y="1995781"/>
          <a:ext cx="85462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r:id="rId3" imgW="4318000" imgH="228600" progId="Equation.DSMT4">
                  <p:embed/>
                </p:oleObj>
              </mc:Choice>
              <mc:Fallback>
                <p:oleObj r:id="rId3" imgW="4318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87" y="1995781"/>
                        <a:ext cx="8546213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243905"/>
              </p:ext>
            </p:extLst>
          </p:nvPr>
        </p:nvGraphicFramePr>
        <p:xfrm>
          <a:off x="1547664" y="3096921"/>
          <a:ext cx="4608512" cy="608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r:id="rId5" imgW="1397000" imgH="228600" progId="Equation.DSMT4">
                  <p:embed/>
                </p:oleObj>
              </mc:Choice>
              <mc:Fallback>
                <p:oleObj r:id="rId5" imgW="1397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096921"/>
                        <a:ext cx="4608512" cy="608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941043"/>
              </p:ext>
            </p:extLst>
          </p:nvPr>
        </p:nvGraphicFramePr>
        <p:xfrm>
          <a:off x="3818515" y="4322647"/>
          <a:ext cx="2249868" cy="93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r:id="rId7" imgW="1091726" imgH="418918" progId="Equation.DSMT4">
                  <p:embed/>
                </p:oleObj>
              </mc:Choice>
              <mc:Fallback>
                <p:oleObj r:id="rId7" imgW="1091726" imgH="418918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8515" y="4322647"/>
                        <a:ext cx="2249868" cy="93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28938"/>
              </p:ext>
            </p:extLst>
          </p:nvPr>
        </p:nvGraphicFramePr>
        <p:xfrm>
          <a:off x="253798" y="5670022"/>
          <a:ext cx="5038282" cy="514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r:id="rId9" imgW="1600200" imgH="228600" progId="Equation.DSMT4">
                  <p:embed/>
                </p:oleObj>
              </mc:Choice>
              <mc:Fallback>
                <p:oleObj r:id="rId9" imgW="16002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98" y="5670022"/>
                        <a:ext cx="5038282" cy="514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6899" y="6293264"/>
            <a:ext cx="8749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Caso especial: f(x)= </a:t>
            </a:r>
            <a:r>
              <a:rPr kumimoji="0" lang="pt-BR" altLang="pt-B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pt-BR" altLang="pt-BR" sz="28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pt-BR" altLang="pt-BR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kumimoji="0" lang="pt-BR" alt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kumimoji="0" lang="pt-BR" altLang="pt-B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f </a:t>
            </a:r>
            <a:r>
              <a:rPr kumimoji="0" lang="pt-BR" altLang="pt-B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pt-BR" altLang="pt-B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(x)= </a:t>
            </a:r>
            <a:r>
              <a:rPr kumimoji="0" lang="pt-BR" altLang="pt-B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pt-BR" altLang="pt-BR" sz="28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pt-BR" altLang="pt-B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r>
              <a:rPr kumimoji="0" lang="pt-BR" altLang="pt-B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lne</a:t>
            </a:r>
            <a:r>
              <a:rPr kumimoji="0" lang="pt-BR" altLang="pt-B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pt-BR" altLang="pt-B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pt-BR" altLang="pt-BR" sz="28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pois </a:t>
            </a:r>
            <a:r>
              <a:rPr kumimoji="0" lang="pt-BR" altLang="pt-B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lne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=1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de Derivadas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98893" y="1417639"/>
            <a:ext cx="8639427" cy="4751202"/>
          </a:xfr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pt-BR" alt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Derivada das Funções Seno e Cosseno</a:t>
            </a:r>
            <a:endParaRPr lang="pt-BR" altLang="pt-BR" sz="1600" dirty="0"/>
          </a:p>
          <a:p>
            <a:pPr marL="0" indent="0">
              <a:buNone/>
            </a:pPr>
            <a:r>
              <a:rPr lang="pt-BR" alt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                                                , para todo x real;</a:t>
            </a:r>
          </a:p>
          <a:p>
            <a:pPr marL="0" indent="0">
              <a:buNone/>
            </a:pPr>
            <a:endParaRPr lang="pt-BR" altLang="pt-BR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                                                 , </a:t>
            </a:r>
            <a:r>
              <a:rPr lang="pt-BR" alt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todo x real</a:t>
            </a:r>
            <a:r>
              <a:rPr lang="pt-BR" altLang="pt-B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863139"/>
              </p:ext>
            </p:extLst>
          </p:nvPr>
        </p:nvGraphicFramePr>
        <p:xfrm>
          <a:off x="899592" y="2132856"/>
          <a:ext cx="499255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r:id="rId3" imgW="1981200" imgH="203200" progId="Equation.DSMT4">
                  <p:embed/>
                </p:oleObj>
              </mc:Choice>
              <mc:Fallback>
                <p:oleObj r:id="rId3" imgW="19812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132856"/>
                        <a:ext cx="499255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886468"/>
              </p:ext>
            </p:extLst>
          </p:nvPr>
        </p:nvGraphicFramePr>
        <p:xfrm>
          <a:off x="1043608" y="3310263"/>
          <a:ext cx="4848539" cy="48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r:id="rId5" imgW="2019300" imgH="203200" progId="Equation.DSMT4">
                  <p:embed/>
                </p:oleObj>
              </mc:Choice>
              <mc:Fallback>
                <p:oleObj r:id="rId5" imgW="20193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310263"/>
                        <a:ext cx="4848539" cy="480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operatórias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Derivada do Produto de uma constante por uma </a:t>
            </a:r>
            <a:r>
              <a:rPr lang="pt-BR" b="1" dirty="0" smtClean="0"/>
              <a:t>função: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Seja </a:t>
            </a:r>
            <a:r>
              <a:rPr lang="pt-BR" i="1" dirty="0"/>
              <a:t>f </a:t>
            </a:r>
            <a:r>
              <a:rPr lang="pt-BR" dirty="0"/>
              <a:t>uma função e </a:t>
            </a:r>
            <a:r>
              <a:rPr lang="pt-BR" i="1" dirty="0"/>
              <a:t>c </a:t>
            </a:r>
            <a:r>
              <a:rPr lang="pt-BR" dirty="0"/>
              <a:t>uma constante. Se </a:t>
            </a:r>
            <a:r>
              <a:rPr lang="pt-BR" i="1" dirty="0"/>
              <a:t>g</a:t>
            </a:r>
            <a:r>
              <a:rPr lang="pt-BR" dirty="0"/>
              <a:t> é uma função definida por: </a:t>
            </a:r>
          </a:p>
          <a:p>
            <a:endParaRPr lang="pt-BR" i="1" dirty="0" smtClean="0"/>
          </a:p>
          <a:p>
            <a:pPr marL="0" indent="0" algn="ctr">
              <a:buNone/>
            </a:pPr>
            <a:r>
              <a:rPr lang="pt-BR" i="1" dirty="0" smtClean="0"/>
              <a:t>g(x</a:t>
            </a:r>
            <a:r>
              <a:rPr lang="pt-BR" i="1" dirty="0"/>
              <a:t>)</a:t>
            </a:r>
            <a:r>
              <a:rPr lang="pt-BR" dirty="0"/>
              <a:t> =</a:t>
            </a:r>
            <a:r>
              <a:rPr lang="pt-BR" i="1" dirty="0"/>
              <a:t> c</a:t>
            </a:r>
            <a:r>
              <a:rPr lang="pt-BR" dirty="0"/>
              <a:t> </a:t>
            </a:r>
            <a:r>
              <a:rPr lang="pt-BR" i="1" dirty="0"/>
              <a:t>f(x), 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então, </a:t>
            </a:r>
            <a:r>
              <a:rPr lang="pt-BR" i="1" dirty="0"/>
              <a:t>g ’(x)= </a:t>
            </a:r>
            <a:r>
              <a:rPr lang="pt-BR" i="1" dirty="0" err="1"/>
              <a:t>cf</a:t>
            </a:r>
            <a:r>
              <a:rPr lang="pt-BR" i="1" dirty="0"/>
              <a:t>’(x)= cnx</a:t>
            </a:r>
            <a:r>
              <a:rPr lang="pt-BR" i="1" baseline="30000" dirty="0"/>
              <a:t>n-1</a:t>
            </a:r>
            <a:r>
              <a:rPr lang="pt-BR" i="1" dirty="0"/>
              <a:t>.</a:t>
            </a:r>
            <a:endParaRPr lang="pt-BR" dirty="0"/>
          </a:p>
          <a:p>
            <a:pPr marL="0" indent="0" algn="ctr">
              <a:buNone/>
            </a:pPr>
            <a:endParaRPr lang="pt-BR" i="1" dirty="0" smtClean="0"/>
          </a:p>
          <a:p>
            <a:pPr marL="0" indent="0">
              <a:buNone/>
            </a:pPr>
            <a:r>
              <a:rPr lang="pt-BR" i="1" dirty="0" smtClean="0"/>
              <a:t>Exemplo: f(x</a:t>
            </a:r>
            <a:r>
              <a:rPr lang="pt-BR" dirty="0"/>
              <a:t>)= </a:t>
            </a:r>
            <a:r>
              <a:rPr lang="pt-BR" i="1" dirty="0"/>
              <a:t>2x</a:t>
            </a:r>
            <a:r>
              <a:rPr lang="pt-BR" i="1" baseline="30000" dirty="0"/>
              <a:t>2</a:t>
            </a:r>
            <a:r>
              <a:rPr lang="pt-BR" baseline="30000" dirty="0"/>
              <a:t>         </a:t>
            </a:r>
            <a:r>
              <a:rPr lang="pt-BR" b="1" dirty="0"/>
              <a:t>→</a:t>
            </a:r>
            <a:r>
              <a:rPr lang="pt-BR" dirty="0"/>
              <a:t>  </a:t>
            </a:r>
            <a:r>
              <a:rPr lang="pt-BR" i="1" dirty="0"/>
              <a:t>f ’(x)=2(2x</a:t>
            </a:r>
            <a:r>
              <a:rPr lang="pt-BR" i="1" baseline="30000" dirty="0"/>
              <a:t>2-1</a:t>
            </a:r>
            <a:r>
              <a:rPr lang="pt-BR" i="1" dirty="0"/>
              <a:t>)=4x</a:t>
            </a: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operatórias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Derivada de uma soma e/ou diferença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Sejam </a:t>
            </a:r>
            <a:r>
              <a:rPr lang="pt-BR" i="1" dirty="0"/>
              <a:t>f </a:t>
            </a:r>
            <a:r>
              <a:rPr lang="pt-BR" dirty="0"/>
              <a:t>e </a:t>
            </a:r>
            <a:r>
              <a:rPr lang="pt-BR" i="1" dirty="0"/>
              <a:t>g </a:t>
            </a:r>
            <a:r>
              <a:rPr lang="pt-BR" dirty="0"/>
              <a:t>duas funções e </a:t>
            </a:r>
            <a:r>
              <a:rPr lang="pt-BR" i="1" dirty="0"/>
              <a:t>h</a:t>
            </a:r>
            <a:r>
              <a:rPr lang="pt-BR" dirty="0"/>
              <a:t> a função definida por </a:t>
            </a:r>
            <a:r>
              <a:rPr lang="pt-BR" i="1" dirty="0"/>
              <a:t>h(x) = f(x) + g(x).</a:t>
            </a:r>
            <a:r>
              <a:rPr lang="pt-BR" dirty="0"/>
              <a:t> Se </a:t>
            </a:r>
            <a:r>
              <a:rPr lang="pt-BR" i="1" dirty="0"/>
              <a:t>f´(x) e g´(x)</a:t>
            </a:r>
            <a:r>
              <a:rPr lang="pt-BR" dirty="0"/>
              <a:t> existem, então </a:t>
            </a:r>
            <a:r>
              <a:rPr lang="pt-BR" i="1" dirty="0"/>
              <a:t>h´(x) = f´(x) + g´(x)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mesmo vale para </a:t>
            </a:r>
            <a:r>
              <a:rPr lang="pt-BR" i="1" dirty="0"/>
              <a:t>h(x) = f(x) - g(x)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dirty="0"/>
              <a:t>Se </a:t>
            </a:r>
            <a:r>
              <a:rPr lang="pt-BR" i="1" dirty="0"/>
              <a:t>f´(x) e g´(x)</a:t>
            </a:r>
            <a:r>
              <a:rPr lang="pt-BR" dirty="0"/>
              <a:t> existem, então </a:t>
            </a:r>
            <a:r>
              <a:rPr lang="pt-BR" i="1" dirty="0"/>
              <a:t>h´(x) = f´(x) - g´(x)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Exemplo:</a:t>
            </a:r>
            <a:endParaRPr lang="pt-BR" dirty="0"/>
          </a:p>
          <a:p>
            <a:pPr marL="0" indent="0" algn="ctr">
              <a:buNone/>
            </a:pPr>
            <a:r>
              <a:rPr lang="en-US" i="1" dirty="0"/>
              <a:t>f(x</a:t>
            </a:r>
            <a:r>
              <a:rPr lang="en-US" dirty="0"/>
              <a:t>)= </a:t>
            </a:r>
            <a:r>
              <a:rPr lang="en-US" i="1" dirty="0"/>
              <a:t>x</a:t>
            </a:r>
            <a:r>
              <a:rPr lang="en-US" i="1" baseline="30000" dirty="0"/>
              <a:t>2 </a:t>
            </a:r>
            <a:r>
              <a:rPr lang="en-US" i="1" dirty="0"/>
              <a:t>+5</a:t>
            </a:r>
            <a:r>
              <a:rPr lang="en-US" baseline="30000" dirty="0"/>
              <a:t>  </a:t>
            </a:r>
            <a:r>
              <a:rPr lang="en-US" b="1" dirty="0"/>
              <a:t>→</a:t>
            </a:r>
            <a:r>
              <a:rPr lang="en-US" dirty="0"/>
              <a:t>  </a:t>
            </a:r>
            <a:r>
              <a:rPr lang="en-US" i="1" dirty="0"/>
              <a:t>f ’(x)=2x</a:t>
            </a:r>
            <a:r>
              <a:rPr lang="en-US" i="1" baseline="30000" dirty="0"/>
              <a:t>2-1</a:t>
            </a:r>
            <a:r>
              <a:rPr lang="en-US" i="1" dirty="0"/>
              <a:t>+ 0 = 2x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925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operatórias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Derivada de um produto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Sejam </a:t>
            </a:r>
            <a:r>
              <a:rPr lang="pt-BR" i="1" dirty="0"/>
              <a:t>f </a:t>
            </a:r>
            <a:r>
              <a:rPr lang="pt-BR" dirty="0"/>
              <a:t>e </a:t>
            </a:r>
            <a:r>
              <a:rPr lang="pt-BR" i="1" dirty="0"/>
              <a:t>g</a:t>
            </a:r>
            <a:r>
              <a:rPr lang="pt-BR" dirty="0"/>
              <a:t> funções e </a:t>
            </a:r>
            <a:r>
              <a:rPr lang="pt-BR" i="1" dirty="0"/>
              <a:t>h</a:t>
            </a:r>
            <a:r>
              <a:rPr lang="pt-BR" dirty="0"/>
              <a:t> a função definida por </a:t>
            </a:r>
            <a:r>
              <a:rPr lang="pt-BR" dirty="0" smtClean="0"/>
              <a:t>  </a:t>
            </a:r>
            <a:r>
              <a:rPr lang="pt-BR" i="1" dirty="0" smtClean="0"/>
              <a:t>h(x</a:t>
            </a:r>
            <a:r>
              <a:rPr lang="pt-BR" i="1" dirty="0"/>
              <a:t>) = f(x).g(x).</a:t>
            </a:r>
            <a:r>
              <a:rPr lang="pt-BR" dirty="0"/>
              <a:t> </a:t>
            </a:r>
            <a:r>
              <a:rPr lang="pt-BR" dirty="0" smtClean="0"/>
              <a:t> Se </a:t>
            </a:r>
            <a:r>
              <a:rPr lang="pt-BR" i="1" dirty="0"/>
              <a:t>f´(x) e g´(x)</a:t>
            </a:r>
            <a:r>
              <a:rPr lang="pt-BR" dirty="0"/>
              <a:t> existem, então a função derivada </a:t>
            </a:r>
            <a:r>
              <a:rPr lang="pt-BR" i="1" dirty="0"/>
              <a:t>h’(x)</a:t>
            </a:r>
            <a:r>
              <a:rPr lang="pt-BR" dirty="0"/>
              <a:t> será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i="1" dirty="0"/>
              <a:t>h´(x) = f’(x).g(x) + f(x).g’(x).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mesmo vale para </a:t>
            </a:r>
            <a:r>
              <a:rPr lang="pt-BR" i="1" dirty="0"/>
              <a:t>h(x) = f(x) - g(x)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dirty="0"/>
              <a:t>Se </a:t>
            </a:r>
            <a:r>
              <a:rPr lang="pt-BR" i="1" dirty="0"/>
              <a:t>f´(x) e g´(x)</a:t>
            </a:r>
            <a:r>
              <a:rPr lang="pt-BR" dirty="0"/>
              <a:t> existem, então </a:t>
            </a:r>
            <a:r>
              <a:rPr lang="pt-BR" i="1" dirty="0"/>
              <a:t>h´(x) = f´(x) - g´(x)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Exemplo:</a:t>
            </a:r>
            <a:endParaRPr lang="pt-BR" dirty="0"/>
          </a:p>
          <a:p>
            <a:pPr marL="0" indent="0" algn="ctr">
              <a:buNone/>
            </a:pPr>
            <a:r>
              <a:rPr lang="en-US" i="1" dirty="0"/>
              <a:t>f(x</a:t>
            </a:r>
            <a:r>
              <a:rPr lang="en-US" dirty="0"/>
              <a:t>)= </a:t>
            </a:r>
            <a:r>
              <a:rPr lang="en-US" i="1" dirty="0"/>
              <a:t>x</a:t>
            </a:r>
            <a:r>
              <a:rPr lang="en-US" i="1" baseline="30000" dirty="0"/>
              <a:t>2 </a:t>
            </a:r>
            <a:r>
              <a:rPr lang="en-US" i="1" dirty="0"/>
              <a:t>+5</a:t>
            </a:r>
            <a:r>
              <a:rPr lang="en-US" baseline="30000" dirty="0"/>
              <a:t>  </a:t>
            </a:r>
            <a:r>
              <a:rPr lang="en-US" b="1" dirty="0"/>
              <a:t>→</a:t>
            </a:r>
            <a:r>
              <a:rPr lang="en-US" dirty="0"/>
              <a:t>  </a:t>
            </a:r>
            <a:r>
              <a:rPr lang="en-US" i="1" dirty="0"/>
              <a:t>f ’(x)=2x</a:t>
            </a:r>
            <a:r>
              <a:rPr lang="en-US" i="1" baseline="30000" dirty="0"/>
              <a:t>2-1</a:t>
            </a:r>
            <a:r>
              <a:rPr lang="en-US" i="1" dirty="0"/>
              <a:t>+ 0 = 2x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6556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operatórias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Derivada de um produto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Sejam </a:t>
            </a:r>
            <a:r>
              <a:rPr lang="pt-BR" i="1" dirty="0"/>
              <a:t>f </a:t>
            </a:r>
            <a:r>
              <a:rPr lang="pt-BR" dirty="0"/>
              <a:t>e </a:t>
            </a:r>
            <a:r>
              <a:rPr lang="pt-BR" i="1" dirty="0"/>
              <a:t>g</a:t>
            </a:r>
            <a:r>
              <a:rPr lang="pt-BR" dirty="0"/>
              <a:t> funções e </a:t>
            </a:r>
            <a:r>
              <a:rPr lang="pt-BR" i="1" dirty="0"/>
              <a:t>h</a:t>
            </a:r>
            <a:r>
              <a:rPr lang="pt-BR" dirty="0"/>
              <a:t> a função definida por </a:t>
            </a:r>
            <a:r>
              <a:rPr lang="pt-BR" dirty="0" smtClean="0"/>
              <a:t>  </a:t>
            </a:r>
            <a:r>
              <a:rPr lang="pt-BR" i="1" dirty="0" smtClean="0"/>
              <a:t>h(x</a:t>
            </a:r>
            <a:r>
              <a:rPr lang="pt-BR" i="1" dirty="0"/>
              <a:t>) = f(x).g(x).</a:t>
            </a:r>
            <a:r>
              <a:rPr lang="pt-BR" dirty="0"/>
              <a:t> </a:t>
            </a:r>
            <a:r>
              <a:rPr lang="pt-BR" dirty="0" smtClean="0"/>
              <a:t> Se </a:t>
            </a:r>
            <a:r>
              <a:rPr lang="pt-BR" i="1" dirty="0"/>
              <a:t>f´(x) e g´(x)</a:t>
            </a:r>
            <a:r>
              <a:rPr lang="pt-BR" dirty="0"/>
              <a:t> existem, então a função derivada </a:t>
            </a:r>
            <a:r>
              <a:rPr lang="pt-BR" i="1" dirty="0"/>
              <a:t>h’(x)</a:t>
            </a:r>
            <a:r>
              <a:rPr lang="pt-BR" dirty="0"/>
              <a:t> será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i="1" dirty="0"/>
              <a:t>h´(x) = f’(x).g(x) + f(x).g’(x).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mesmo vale para </a:t>
            </a:r>
            <a:r>
              <a:rPr lang="pt-BR" i="1" dirty="0"/>
              <a:t>h(x) = f(x) - g(x)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dirty="0"/>
              <a:t>Se </a:t>
            </a:r>
            <a:r>
              <a:rPr lang="pt-BR" i="1" dirty="0"/>
              <a:t>f´(x) e g´(x)</a:t>
            </a:r>
            <a:r>
              <a:rPr lang="pt-BR" dirty="0"/>
              <a:t> existem, então </a:t>
            </a:r>
            <a:r>
              <a:rPr lang="pt-BR" i="1" dirty="0"/>
              <a:t>h´(x) = f´(x) - g´(x)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Exemplo:</a:t>
            </a:r>
            <a:endParaRPr lang="pt-BR" dirty="0"/>
          </a:p>
          <a:p>
            <a:pPr marL="0" indent="0" algn="ctr">
              <a:buNone/>
            </a:pPr>
            <a:r>
              <a:rPr lang="en-US" i="1" dirty="0"/>
              <a:t>f(x</a:t>
            </a:r>
            <a:r>
              <a:rPr lang="en-US" dirty="0"/>
              <a:t>)= </a:t>
            </a:r>
            <a:r>
              <a:rPr lang="en-US" i="1" dirty="0"/>
              <a:t>x</a:t>
            </a:r>
            <a:r>
              <a:rPr lang="en-US" i="1" baseline="30000" dirty="0"/>
              <a:t>2 </a:t>
            </a:r>
            <a:r>
              <a:rPr lang="en-US" i="1" dirty="0"/>
              <a:t>+5</a:t>
            </a:r>
            <a:r>
              <a:rPr lang="en-US" baseline="30000" dirty="0"/>
              <a:t>  </a:t>
            </a:r>
            <a:r>
              <a:rPr lang="en-US" b="1" dirty="0"/>
              <a:t>→</a:t>
            </a:r>
            <a:r>
              <a:rPr lang="en-US" dirty="0"/>
              <a:t>  </a:t>
            </a:r>
            <a:r>
              <a:rPr lang="en-US" i="1" dirty="0"/>
              <a:t>f ’(x)=2x</a:t>
            </a:r>
            <a:r>
              <a:rPr lang="en-US" i="1" baseline="30000" dirty="0"/>
              <a:t>2-1</a:t>
            </a:r>
            <a:r>
              <a:rPr lang="en-US" i="1" dirty="0"/>
              <a:t>+ 0 = 2x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9208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operatórias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199"/>
            <a:ext cx="8686800" cy="77892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/>
              <a:t>Derivada de um </a:t>
            </a:r>
            <a:r>
              <a:rPr lang="pt-BR" b="1" dirty="0" smtClean="0"/>
              <a:t>quociente</a:t>
            </a:r>
            <a:endParaRPr lang="pt-BR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Sejam 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pt-BR" alt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ões e 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fun</a:t>
            </a:r>
            <a:r>
              <a:rPr lang="pt-BR" alt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definida por </a:t>
            </a:r>
            <a:endParaRPr lang="pt-BR" alt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h(x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f(x)/g(x),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onde 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g(x) ≠ 0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 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f´(x)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g´(x)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alt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existem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então a fun</a:t>
            </a:r>
            <a:r>
              <a:rPr lang="pt-BR" alt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derivada 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t-BR" altLang="pt-B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pt-BR" altLang="pt-B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(x)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ser</a:t>
            </a:r>
            <a:r>
              <a:rPr lang="pt-BR" alt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pt-BR" alt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altLang="pt-BR" sz="16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4400" dirty="0">
              <a:latin typeface="Arial" panose="020B0604020202020204" pitchFamily="34" charset="0"/>
            </a:endParaRPr>
          </a:p>
          <a:p>
            <a:endParaRPr lang="pt-BR" dirty="0"/>
          </a:p>
          <a:p>
            <a:pPr algn="just"/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Exemplo: 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743465"/>
              </p:ext>
            </p:extLst>
          </p:nvPr>
        </p:nvGraphicFramePr>
        <p:xfrm>
          <a:off x="1979712" y="4023669"/>
          <a:ext cx="424247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r:id="rId3" imgW="1943100" imgH="431800" progId="Equation.3">
                  <p:embed/>
                </p:oleObj>
              </mc:Choice>
              <mc:Fallback>
                <p:oleObj r:id="rId3" imgW="19431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23669"/>
                        <a:ext cx="4242471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1"/>
            <a:ext cx="118762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22037"/>
              </p:ext>
            </p:extLst>
          </p:nvPr>
        </p:nvGraphicFramePr>
        <p:xfrm>
          <a:off x="3120218" y="5661247"/>
          <a:ext cx="1883829" cy="941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r:id="rId5" imgW="901309" imgH="418918" progId="Equation.3">
                  <p:embed/>
                </p:oleObj>
              </mc:Choice>
              <mc:Fallback>
                <p:oleObj r:id="rId5" imgW="901309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0218" y="5661247"/>
                        <a:ext cx="1883829" cy="9419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424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operatórias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46558"/>
            <a:ext cx="8856984" cy="71825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Regra da cadeia</a:t>
            </a:r>
            <a:endParaRPr lang="pt-BR" dirty="0"/>
          </a:p>
          <a:p>
            <a:pPr marL="0" indent="0" algn="just">
              <a:buNone/>
            </a:pPr>
            <a:r>
              <a:rPr lang="pt-BR" sz="2400" dirty="0">
                <a:latin typeface="Caliv"/>
              </a:rPr>
              <a:t>Utiliza-se a regra da cadeia para situações onde temos que derivar funções compostas, isto é, quando a variável independente também é uma função.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Caliv"/>
              </a:rPr>
              <a:t>Assim, se </a:t>
            </a:r>
            <a:r>
              <a:rPr lang="pt-BR" sz="2400" dirty="0">
                <a:latin typeface="Caliv"/>
              </a:rPr>
              <a:t>y=</a:t>
            </a:r>
            <a:r>
              <a:rPr lang="pt-BR" sz="2400" i="1" dirty="0">
                <a:latin typeface="Caliv"/>
              </a:rPr>
              <a:t>f(u)</a:t>
            </a:r>
            <a:r>
              <a:rPr lang="pt-BR" sz="2400" dirty="0">
                <a:latin typeface="Caliv"/>
              </a:rPr>
              <a:t> e u=g</a:t>
            </a:r>
            <a:r>
              <a:rPr lang="pt-BR" sz="2400" i="1" dirty="0">
                <a:latin typeface="Caliv"/>
              </a:rPr>
              <a:t>(x)</a:t>
            </a:r>
            <a:r>
              <a:rPr lang="pt-BR" sz="2400" dirty="0">
                <a:latin typeface="Caliv"/>
              </a:rPr>
              <a:t>, e as derivadas </a:t>
            </a:r>
            <a:r>
              <a:rPr lang="pt-BR" sz="2400" dirty="0" err="1">
                <a:latin typeface="Caliv"/>
              </a:rPr>
              <a:t>dy</a:t>
            </a:r>
            <a:r>
              <a:rPr lang="pt-BR" sz="2400" dirty="0">
                <a:latin typeface="Caliv"/>
              </a:rPr>
              <a:t>/</a:t>
            </a:r>
            <a:r>
              <a:rPr lang="pt-BR" sz="2400" dirty="0" err="1">
                <a:latin typeface="Caliv"/>
              </a:rPr>
              <a:t>du</a:t>
            </a:r>
            <a:r>
              <a:rPr lang="pt-BR" sz="2400" dirty="0">
                <a:latin typeface="Caliv"/>
              </a:rPr>
              <a:t> e </a:t>
            </a:r>
            <a:r>
              <a:rPr lang="pt-BR" sz="2400" dirty="0" err="1">
                <a:latin typeface="Caliv"/>
              </a:rPr>
              <a:t>du</a:t>
            </a:r>
            <a:r>
              <a:rPr lang="pt-BR" sz="2400" dirty="0">
                <a:latin typeface="Caliv"/>
              </a:rPr>
              <a:t>/</a:t>
            </a:r>
            <a:r>
              <a:rPr lang="pt-BR" sz="2400" dirty="0" err="1">
                <a:latin typeface="Caliv"/>
              </a:rPr>
              <a:t>dx</a:t>
            </a:r>
            <a:r>
              <a:rPr lang="pt-BR" sz="2400" dirty="0">
                <a:latin typeface="Caliv"/>
              </a:rPr>
              <a:t> existem, então a função composta y=u(g(x)) tem derivadas dadas por: </a:t>
            </a:r>
            <a:r>
              <a:rPr lang="pt-BR" sz="2400" i="1" dirty="0" err="1">
                <a:latin typeface="Caliv"/>
              </a:rPr>
              <a:t>dy</a:t>
            </a:r>
            <a:r>
              <a:rPr lang="pt-BR" sz="2400" i="1" dirty="0">
                <a:latin typeface="Caliv"/>
              </a:rPr>
              <a:t>/</a:t>
            </a:r>
            <a:r>
              <a:rPr lang="pt-BR" sz="2400" i="1" dirty="0" err="1">
                <a:latin typeface="Caliv"/>
              </a:rPr>
              <a:t>dx</a:t>
            </a:r>
            <a:r>
              <a:rPr lang="pt-BR" sz="2400" i="1" dirty="0">
                <a:latin typeface="Caliv"/>
              </a:rPr>
              <a:t>= </a:t>
            </a:r>
            <a:r>
              <a:rPr lang="pt-BR" sz="2400" i="1" dirty="0" err="1" smtClean="0">
                <a:latin typeface="Caliv"/>
              </a:rPr>
              <a:t>dy</a:t>
            </a:r>
            <a:r>
              <a:rPr lang="pt-BR" sz="2400" i="1" dirty="0" smtClean="0">
                <a:latin typeface="Caliv"/>
              </a:rPr>
              <a:t>/</a:t>
            </a:r>
            <a:r>
              <a:rPr lang="pt-BR" sz="2400" i="1" dirty="0" err="1" smtClean="0">
                <a:latin typeface="Caliv"/>
              </a:rPr>
              <a:t>du</a:t>
            </a:r>
            <a:r>
              <a:rPr lang="pt-BR" sz="2400" i="1" dirty="0">
                <a:latin typeface="Caliv"/>
              </a:rPr>
              <a:t>*</a:t>
            </a:r>
            <a:r>
              <a:rPr lang="pt-BR" sz="2400" i="1" dirty="0" smtClean="0">
                <a:latin typeface="Caliv"/>
              </a:rPr>
              <a:t> </a:t>
            </a:r>
            <a:r>
              <a:rPr lang="pt-BR" sz="2400" i="1" dirty="0" err="1">
                <a:latin typeface="Caliv"/>
              </a:rPr>
              <a:t>du</a:t>
            </a:r>
            <a:r>
              <a:rPr lang="pt-BR" sz="2400" i="1" dirty="0">
                <a:latin typeface="Caliv"/>
              </a:rPr>
              <a:t>/</a:t>
            </a:r>
            <a:r>
              <a:rPr lang="pt-BR" sz="2400" i="1" dirty="0" err="1">
                <a:latin typeface="Caliv"/>
              </a:rPr>
              <a:t>dx</a:t>
            </a:r>
            <a:r>
              <a:rPr lang="pt-BR" sz="2400" i="1" dirty="0">
                <a:latin typeface="Caliv"/>
              </a:rPr>
              <a:t>, ou seja</a:t>
            </a:r>
            <a:r>
              <a:rPr lang="pt-BR" sz="2400" i="1" dirty="0" smtClean="0">
                <a:latin typeface="Caliv"/>
              </a:rPr>
              <a:t>:</a:t>
            </a:r>
            <a:r>
              <a:rPr lang="pt-BR" sz="2400" dirty="0">
                <a:latin typeface="Caliv"/>
              </a:rPr>
              <a:t>	</a:t>
            </a:r>
            <a:r>
              <a:rPr lang="pt-BR" sz="2400" i="1" dirty="0" smtClean="0">
                <a:latin typeface="Caliv"/>
              </a:rPr>
              <a:t>f</a:t>
            </a:r>
            <a:r>
              <a:rPr lang="pt-BR" sz="2400" i="1" dirty="0">
                <a:latin typeface="Caliv"/>
              </a:rPr>
              <a:t>´(x) = f’(</a:t>
            </a:r>
            <a:r>
              <a:rPr lang="pt-BR" sz="2400" i="1" dirty="0" smtClean="0">
                <a:latin typeface="Caliv"/>
              </a:rPr>
              <a:t>u)*u</a:t>
            </a:r>
            <a:r>
              <a:rPr lang="pt-BR" sz="2400" i="1" dirty="0">
                <a:latin typeface="Caliv"/>
              </a:rPr>
              <a:t>’(x</a:t>
            </a:r>
            <a:r>
              <a:rPr lang="pt-BR" sz="2400" i="1" dirty="0" smtClean="0">
                <a:latin typeface="Caliv"/>
              </a:rPr>
              <a:t>)</a:t>
            </a:r>
            <a:endParaRPr lang="pt-BR" sz="2400" dirty="0">
              <a:latin typeface="Caliv"/>
            </a:endParaRPr>
          </a:p>
          <a:p>
            <a:pPr marL="0" indent="0" algn="just">
              <a:buNone/>
            </a:pPr>
            <a:r>
              <a:rPr lang="pt-BR" sz="2400" dirty="0">
                <a:latin typeface="Caliv"/>
              </a:rPr>
              <a:t>Isto é, é a derivada da função “de fora” vezes a derivada da função “de dentro</a:t>
            </a:r>
            <a:r>
              <a:rPr lang="pt-BR" sz="2400" dirty="0" smtClean="0">
                <a:latin typeface="Caliv"/>
              </a:rPr>
              <a:t>”</a:t>
            </a:r>
            <a:endParaRPr lang="pt-BR" sz="2400" dirty="0">
              <a:latin typeface="Caliv"/>
            </a:endParaRPr>
          </a:p>
          <a:p>
            <a:pPr marL="0" indent="0" algn="just">
              <a:buNone/>
            </a:pPr>
            <a:endParaRPr lang="pt-BR" sz="2400" dirty="0" smtClean="0">
              <a:latin typeface="Caliv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Caliv"/>
              </a:rPr>
              <a:t>Exemplo</a:t>
            </a:r>
            <a:r>
              <a:rPr lang="pt-BR" sz="2400" i="1" dirty="0" smtClean="0">
                <a:latin typeface="Caliv"/>
              </a:rPr>
              <a:t>, </a:t>
            </a:r>
            <a:r>
              <a:rPr lang="pt-BR" sz="2400" i="1" dirty="0">
                <a:latin typeface="Caliv"/>
              </a:rPr>
              <a:t>seja f(x) = (x</a:t>
            </a:r>
            <a:r>
              <a:rPr lang="pt-BR" sz="2400" i="1" baseline="30000" dirty="0">
                <a:latin typeface="Caliv"/>
              </a:rPr>
              <a:t>2</a:t>
            </a:r>
            <a:r>
              <a:rPr lang="pt-BR" sz="2400" i="1" dirty="0">
                <a:latin typeface="Caliv"/>
              </a:rPr>
              <a:t>-1)</a:t>
            </a:r>
            <a:r>
              <a:rPr lang="pt-BR" sz="2400" i="1" baseline="30000" dirty="0">
                <a:latin typeface="Caliv"/>
              </a:rPr>
              <a:t>3</a:t>
            </a:r>
            <a:r>
              <a:rPr lang="pt-BR" sz="2400" i="1" dirty="0">
                <a:latin typeface="Caliv"/>
              </a:rPr>
              <a:t>,  fazendo  f(x)= u</a:t>
            </a:r>
            <a:r>
              <a:rPr lang="pt-BR" sz="2400" i="1" baseline="30000" dirty="0">
                <a:latin typeface="Caliv"/>
              </a:rPr>
              <a:t>3</a:t>
            </a:r>
            <a:r>
              <a:rPr lang="pt-BR" sz="2400" i="1" dirty="0">
                <a:latin typeface="Caliv"/>
              </a:rPr>
              <a:t> e u(x) = x</a:t>
            </a:r>
            <a:r>
              <a:rPr lang="pt-BR" sz="2400" i="1" baseline="30000" dirty="0">
                <a:latin typeface="Caliv"/>
              </a:rPr>
              <a:t>2</a:t>
            </a:r>
            <a:r>
              <a:rPr lang="pt-BR" sz="2400" i="1" dirty="0">
                <a:latin typeface="Caliv"/>
              </a:rPr>
              <a:t> – 1</a:t>
            </a:r>
            <a:r>
              <a:rPr lang="pt-BR" sz="2400" dirty="0">
                <a:latin typeface="Caliv"/>
              </a:rPr>
              <a:t>. </a:t>
            </a:r>
          </a:p>
          <a:p>
            <a:pPr marL="0" indent="0" algn="just">
              <a:buNone/>
            </a:pPr>
            <a:r>
              <a:rPr lang="pt-BR" sz="2400" i="1" dirty="0">
                <a:latin typeface="Caliv"/>
              </a:rPr>
              <a:t>f’(x) = 3u</a:t>
            </a:r>
            <a:r>
              <a:rPr lang="pt-BR" sz="2400" i="1" baseline="30000" dirty="0">
                <a:latin typeface="Caliv"/>
              </a:rPr>
              <a:t>2</a:t>
            </a:r>
            <a:r>
              <a:rPr lang="pt-BR" sz="2400" i="1" dirty="0">
                <a:latin typeface="Caliv"/>
              </a:rPr>
              <a:t>.u’=3</a:t>
            </a:r>
            <a:r>
              <a:rPr lang="pt-BR" sz="2400" dirty="0">
                <a:latin typeface="Caliv"/>
              </a:rPr>
              <a:t> </a:t>
            </a:r>
            <a:r>
              <a:rPr lang="pt-BR" sz="2400" i="1" dirty="0">
                <a:latin typeface="Caliv"/>
              </a:rPr>
              <a:t>(x</a:t>
            </a:r>
            <a:r>
              <a:rPr lang="pt-BR" sz="2400" i="1" baseline="30000" dirty="0">
                <a:latin typeface="Caliv"/>
              </a:rPr>
              <a:t>2</a:t>
            </a:r>
            <a:r>
              <a:rPr lang="pt-BR" sz="2400" i="1" dirty="0">
                <a:latin typeface="Caliv"/>
              </a:rPr>
              <a:t>-1)</a:t>
            </a:r>
            <a:r>
              <a:rPr lang="pt-BR" sz="2400" i="1" baseline="30000" dirty="0">
                <a:latin typeface="Caliv"/>
              </a:rPr>
              <a:t>3-1</a:t>
            </a:r>
            <a:r>
              <a:rPr lang="pt-BR" sz="2400" i="1" dirty="0">
                <a:latin typeface="Caliv"/>
              </a:rPr>
              <a:t>.(2x) = 6x(x</a:t>
            </a:r>
            <a:r>
              <a:rPr lang="pt-BR" sz="2400" i="1" baseline="30000" dirty="0">
                <a:latin typeface="Caliv"/>
              </a:rPr>
              <a:t>2</a:t>
            </a:r>
            <a:r>
              <a:rPr lang="pt-BR" sz="2400" i="1" dirty="0">
                <a:latin typeface="Caliv"/>
              </a:rPr>
              <a:t>-1)</a:t>
            </a:r>
            <a:r>
              <a:rPr lang="pt-BR" sz="2400" i="1" baseline="30000" dirty="0">
                <a:latin typeface="Caliv"/>
              </a:rPr>
              <a:t>2</a:t>
            </a:r>
            <a:endParaRPr lang="pt-BR" sz="2400" dirty="0">
              <a:latin typeface="Caliv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altLang="pt-BR" sz="2400" dirty="0">
              <a:latin typeface="Arial" panose="020B0604020202020204" pitchFamily="34" charset="0"/>
            </a:endParaRPr>
          </a:p>
          <a:p>
            <a:endParaRPr lang="pt-BR" sz="2400" dirty="0"/>
          </a:p>
          <a:p>
            <a:pPr algn="just"/>
            <a:endParaRPr lang="pt-BR" sz="240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1"/>
            <a:ext cx="118762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33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Controle de Aula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5301208"/>
            <a:ext cx="8462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Aprovação: </a:t>
            </a:r>
            <a:r>
              <a:rPr lang="pt-BR" sz="2000" b="1" i="1" dirty="0" smtClean="0"/>
              <a:t>MF</a:t>
            </a:r>
            <a:r>
              <a:rPr lang="pt-BR" sz="2000" dirty="0" smtClean="0"/>
              <a:t> maior ou igual a 5,0 e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                </a:t>
            </a:r>
            <a:r>
              <a:rPr lang="pt-BR" sz="2000" b="1" dirty="0" smtClean="0"/>
              <a:t>Frequência</a:t>
            </a:r>
            <a:r>
              <a:rPr lang="pt-BR" sz="2000" dirty="0" smtClean="0"/>
              <a:t> maior ou igual a 70% (32 aulas no máximo 9 faltas)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00" y="2010705"/>
            <a:ext cx="7575599" cy="337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Método: </a:t>
            </a:r>
            <a:r>
              <a:rPr lang="pt-BR" dirty="0" smtClean="0"/>
              <a:t>Exercícios em classe, extraclasse e provas;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Critério: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em que:</a:t>
            </a:r>
          </a:p>
          <a:p>
            <a:pPr algn="just">
              <a:buNone/>
            </a:pPr>
            <a:r>
              <a:rPr lang="pt-BR" dirty="0" smtClean="0"/>
              <a:t>P1: (1ª prova) no dia 05/04 (quinta-feira) em </a:t>
            </a:r>
            <a:r>
              <a:rPr lang="pt-BR" b="1" u="sng" dirty="0" smtClean="0"/>
              <a:t>sala de aula</a:t>
            </a:r>
            <a:r>
              <a:rPr lang="pt-BR" dirty="0" smtClean="0"/>
              <a:t>, em horário de aula, 9 pontos prova e 1 ponto exercício;</a:t>
            </a:r>
          </a:p>
          <a:p>
            <a:pPr algn="just">
              <a:buNone/>
            </a:pPr>
            <a:r>
              <a:rPr lang="pt-BR" dirty="0" smtClean="0"/>
              <a:t>P2: (2ª </a:t>
            </a:r>
            <a:r>
              <a:rPr lang="pt-BR" dirty="0"/>
              <a:t>prova) no dia 17/05 (quinta-feira) em </a:t>
            </a:r>
            <a:r>
              <a:rPr lang="pt-BR" b="1" u="sng" dirty="0"/>
              <a:t>sala de aula</a:t>
            </a:r>
            <a:r>
              <a:rPr lang="pt-BR" dirty="0"/>
              <a:t>, em horário de aula, 9 pontos prova e 1 ponto exercício;</a:t>
            </a:r>
          </a:p>
          <a:p>
            <a:pPr algn="just">
              <a:buNone/>
            </a:pPr>
            <a:r>
              <a:rPr lang="pt-BR" dirty="0" smtClean="0"/>
              <a:t>P3: (3ª prova) no dia 28/06 (quinta-feira</a:t>
            </a:r>
            <a:r>
              <a:rPr lang="pt-BR" dirty="0"/>
              <a:t>) em </a:t>
            </a:r>
            <a:r>
              <a:rPr lang="pt-BR" b="1" u="sng" dirty="0"/>
              <a:t>sala de aula</a:t>
            </a:r>
            <a:r>
              <a:rPr lang="pt-BR" dirty="0"/>
              <a:t>, em horário de aula, 9 pontos prova e 1 ponto exercício;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Prova </a:t>
            </a:r>
            <a:r>
              <a:rPr lang="pt-BR" dirty="0" err="1" smtClean="0"/>
              <a:t>Repositiva</a:t>
            </a:r>
            <a:r>
              <a:rPr lang="pt-BR" dirty="0" smtClean="0"/>
              <a:t>: matéria toda, no dia 04/07 (quarta-feira</a:t>
            </a:r>
            <a:r>
              <a:rPr lang="pt-BR" dirty="0"/>
              <a:t>) em </a:t>
            </a:r>
            <a:r>
              <a:rPr lang="pt-BR" b="1" u="sng" dirty="0"/>
              <a:t>sala de aula</a:t>
            </a:r>
            <a:r>
              <a:rPr lang="pt-BR" dirty="0"/>
              <a:t>, em horário de aula, </a:t>
            </a:r>
            <a:r>
              <a:rPr lang="pt-BR" b="1" u="sng" dirty="0" smtClean="0">
                <a:solidFill>
                  <a:srgbClr val="FF0000"/>
                </a:solidFill>
              </a:rPr>
              <a:t>a prova vale 10 pontos.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928802"/>
            <a:ext cx="2894477" cy="642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resumido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Integração </a:t>
            </a:r>
            <a:r>
              <a:rPr lang="pt-BR" dirty="0" smtClean="0"/>
              <a:t>indefinida</a:t>
            </a:r>
            <a:r>
              <a:rPr lang="pt-BR" dirty="0"/>
              <a:t>;</a:t>
            </a:r>
            <a:endParaRPr lang="pt-B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Técnicas </a:t>
            </a:r>
            <a:r>
              <a:rPr lang="pt-BR" dirty="0"/>
              <a:t>de </a:t>
            </a:r>
            <a:r>
              <a:rPr lang="pt-BR" dirty="0" smtClean="0"/>
              <a:t>integração;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Integração </a:t>
            </a:r>
            <a:r>
              <a:rPr lang="pt-BR" dirty="0"/>
              <a:t>definida e aplicações da integração </a:t>
            </a:r>
            <a:r>
              <a:rPr lang="pt-BR" dirty="0" smtClean="0"/>
              <a:t>definida;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Integrais </a:t>
            </a:r>
            <a:r>
              <a:rPr lang="pt-BR" dirty="0"/>
              <a:t>impróprias, funções gama e </a:t>
            </a:r>
            <a:r>
              <a:rPr lang="pt-BR" dirty="0" smtClean="0"/>
              <a:t>beta;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Funções </a:t>
            </a:r>
            <a:r>
              <a:rPr lang="pt-BR" dirty="0"/>
              <a:t>de várias variáveis: derivadas parciais, integração </a:t>
            </a:r>
            <a:r>
              <a:rPr lang="pt-BR" dirty="0" smtClean="0"/>
              <a:t>múltipla;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 Introdução </a:t>
            </a:r>
            <a:r>
              <a:rPr lang="pt-BR" dirty="0"/>
              <a:t>às Equações Diferenciais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92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altLang="pt-BR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altLang="pt-BR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aluno que não comparecer a uma das três provas fará uma prova </a:t>
            </a:r>
            <a:r>
              <a:rPr lang="pt-BR" altLang="pt-BR" sz="2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repositiva</a:t>
            </a:r>
            <a:r>
              <a:rPr lang="pt-BR" altLang="pt-BR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ao final do semestre contendo todo o conteúdo programático. </a:t>
            </a:r>
            <a:endParaRPr lang="pt-BR" altLang="pt-BR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altLang="pt-BR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altLang="pt-BR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aluno com </a:t>
            </a:r>
            <a:r>
              <a:rPr lang="pt-BR" altLang="pt-BR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e </a:t>
            </a:r>
            <a:r>
              <a:rPr lang="pt-BR" altLang="pt-BR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 mínimo de 70% de frequência tem direito a avaliação de recuperação, feita sob a forma de uma prova com duas horas de duração, aplicada após o término das aulas, em data determinada pela USP.</a:t>
            </a:r>
            <a:endParaRPr lang="pt-BR" altLang="pt-BR" sz="4400" dirty="0">
              <a:latin typeface="+mj-lt"/>
            </a:endParaRPr>
          </a:p>
          <a:p>
            <a:pPr algn="just">
              <a:spcBef>
                <a:spcPts val="600"/>
              </a:spcBef>
            </a:pPr>
            <a:endParaRPr lang="pt-BR" sz="28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089929"/>
              </p:ext>
            </p:extLst>
          </p:nvPr>
        </p:nvGraphicFramePr>
        <p:xfrm>
          <a:off x="3059832" y="2996952"/>
          <a:ext cx="1800200" cy="471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r:id="rId3" imgW="875920" imgH="177723" progId="Equation.3">
                  <p:embed/>
                </p:oleObj>
              </mc:Choice>
              <mc:Fallback>
                <p:oleObj r:id="rId3" imgW="875920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996952"/>
                        <a:ext cx="1800200" cy="471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9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/>
              <a:t>FLEMMING, D.M.; GONÇALVES, M.B. Cálculo A: funções, limites, derivação, integração. 6ª ed. São Paulo: Pearson Prentice Hall, 2007. 464p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FLEMMING</a:t>
            </a:r>
            <a:r>
              <a:rPr lang="pt-BR" sz="2800" dirty="0"/>
              <a:t>, D.M.; GONÇALVES, M.B. Cálculo B: funções de várias variáveis, integrais múltiplas, integrais curvilíneas e de superfície. 2ª ed. São Paulo: Pearson Prentice Hall, 2007. 448p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MORETTIN</a:t>
            </a:r>
            <a:r>
              <a:rPr lang="pt-BR" sz="2800" dirty="0"/>
              <a:t>, P.A.; HAZZAN, S.; BUSSAB, W. O. Cálculo: funções de uma e várias variáveis. 2ª ed. São Paulo: Saraiva, 2012, 416p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LEITHOLD</a:t>
            </a:r>
            <a:r>
              <a:rPr lang="pt-BR" sz="2800" dirty="0"/>
              <a:t>, L. O cálculo com Geometria Analítica. 3ª ed. São Paulo: </a:t>
            </a:r>
            <a:r>
              <a:rPr lang="pt-BR" sz="2800" dirty="0" err="1"/>
              <a:t>Harbra</a:t>
            </a:r>
            <a:r>
              <a:rPr lang="pt-BR" sz="2800" dirty="0"/>
              <a:t>, 1994. V.1.</a:t>
            </a:r>
          </a:p>
        </p:txBody>
      </p:sp>
    </p:spTree>
    <p:extLst>
      <p:ext uri="{BB962C8B-B14F-4D97-AF65-F5344CB8AC3E}">
        <p14:creationId xmlns:p14="http://schemas.microsoft.com/office/powerpoint/2010/main" val="20373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de apoio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BOYCE</a:t>
            </a:r>
            <a:r>
              <a:rPr lang="pt-BR" sz="2800" dirty="0"/>
              <a:t>, W. E. DIPRIMA, R.C. Equações Diferenciais Elementares e Problemas de Valores de Contorno. 10ª ed. São Paulo: LTC, 2015, </a:t>
            </a:r>
            <a:r>
              <a:rPr lang="pt-BR" sz="2800" dirty="0" smtClean="0"/>
              <a:t>680p;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LARSON,R</a:t>
            </a:r>
            <a:r>
              <a:rPr lang="pt-BR" sz="2800" dirty="0"/>
              <a:t>. Cálculo Aplicado: Curso Rápido. </a:t>
            </a:r>
            <a:r>
              <a:rPr lang="pt-BR" sz="2800" dirty="0" err="1"/>
              <a:t>Cengage</a:t>
            </a:r>
            <a:r>
              <a:rPr lang="pt-BR" sz="2800" dirty="0"/>
              <a:t> Learning, 2011. 648p.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SIMMONS</a:t>
            </a:r>
            <a:r>
              <a:rPr lang="pt-BR" sz="2800" dirty="0"/>
              <a:t>, G.F. Cálculo com geometria analítica. </a:t>
            </a:r>
            <a:r>
              <a:rPr lang="en-US" sz="2800" dirty="0"/>
              <a:t>São Paulo: Pearson </a:t>
            </a:r>
            <a:r>
              <a:rPr lang="en-US" sz="2800" dirty="0" err="1"/>
              <a:t>Makron</a:t>
            </a:r>
            <a:r>
              <a:rPr lang="en-US" sz="2800" dirty="0"/>
              <a:t> Books, 2010. </a:t>
            </a:r>
            <a:r>
              <a:rPr lang="pt-BR" sz="2800" dirty="0" err="1"/>
              <a:t>Vol</a:t>
            </a:r>
            <a:r>
              <a:rPr lang="pt-BR" sz="2800" dirty="0"/>
              <a:t> .2. 828 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800" dirty="0" smtClean="0"/>
              <a:t>SWOKOWSKI</a:t>
            </a:r>
            <a:r>
              <a:rPr lang="pt-BR" sz="2800" dirty="0"/>
              <a:t>, E. W. Cálculo com geometria analítica. 2ª ed. São Paulo: Makron Books, 1995. Vol. 2.</a:t>
            </a:r>
          </a:p>
        </p:txBody>
      </p:sp>
    </p:spTree>
    <p:extLst>
      <p:ext uri="{BB962C8B-B14F-4D97-AF65-F5344CB8AC3E}">
        <p14:creationId xmlns:p14="http://schemas.microsoft.com/office/powerpoint/2010/main" val="2265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pt-BR" sz="2800" dirty="0" smtClean="0"/>
              <a:t>RELEMBRANDO ...</a:t>
            </a:r>
            <a:endParaRPr lang="pt-BR" sz="28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97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de Derivadas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pt-BR" sz="2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800" b="1" dirty="0" smtClean="0"/>
              <a:t>Derivada da Função </a:t>
            </a:r>
            <a:r>
              <a:rPr lang="pt-BR" sz="2800" b="1" dirty="0"/>
              <a:t>Constante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Seja  </a:t>
            </a:r>
            <a:r>
              <a:rPr lang="pt-BR" sz="2800" i="1" dirty="0"/>
              <a:t>f(x) = c</a:t>
            </a:r>
            <a:r>
              <a:rPr lang="pt-BR" sz="2800" dirty="0"/>
              <a:t> , para </a:t>
            </a:r>
            <a:r>
              <a:rPr lang="pt-BR" sz="2800" i="1" dirty="0"/>
              <a:t>c</a:t>
            </a:r>
            <a:r>
              <a:rPr lang="pt-BR" sz="2800" dirty="0"/>
              <a:t> qualquer, então: </a:t>
            </a:r>
            <a:r>
              <a:rPr lang="pt-BR" sz="2800" i="1" dirty="0" smtClean="0"/>
              <a:t>f </a:t>
            </a:r>
            <a:r>
              <a:rPr lang="pt-BR" sz="2800" i="1" dirty="0"/>
              <a:t>’(x)=0</a:t>
            </a:r>
            <a:r>
              <a:rPr lang="pt-BR" sz="28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Exemplo</a:t>
            </a:r>
            <a:r>
              <a:rPr lang="pt-BR" sz="2800" dirty="0"/>
              <a:t>: </a:t>
            </a:r>
          </a:p>
          <a:p>
            <a:pPr marL="0" indent="0">
              <a:buNone/>
            </a:pPr>
            <a:r>
              <a:rPr lang="en-US" sz="2800" i="1" dirty="0" smtClean="0"/>
              <a:t>	</a:t>
            </a:r>
            <a:r>
              <a:rPr lang="en-US" sz="2800" i="1" dirty="0"/>
              <a:t>	</a:t>
            </a:r>
            <a:r>
              <a:rPr lang="en-US" sz="2800" i="1" dirty="0" smtClean="0"/>
              <a:t>f(x</a:t>
            </a:r>
            <a:r>
              <a:rPr lang="en-US" sz="2800" i="1" dirty="0"/>
              <a:t>) </a:t>
            </a:r>
            <a:r>
              <a:rPr lang="en-US" sz="2800" dirty="0"/>
              <a:t>= 2 </a:t>
            </a:r>
            <a:r>
              <a:rPr lang="en-US" sz="2800" b="1" dirty="0"/>
              <a:t>→</a:t>
            </a:r>
            <a:r>
              <a:rPr lang="en-US" sz="2800" baseline="30000" dirty="0"/>
              <a:t>  </a:t>
            </a:r>
            <a:r>
              <a:rPr lang="en-US" sz="2800" i="1" dirty="0"/>
              <a:t>f ’(x)=0</a:t>
            </a:r>
            <a:endParaRPr lang="pt-BR" sz="2800" dirty="0"/>
          </a:p>
          <a:p>
            <a:pPr algn="just"/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7501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1171</Words>
  <Application>Microsoft Office PowerPoint</Application>
  <PresentationFormat>Apresentação na tela (4:3)</PresentationFormat>
  <Paragraphs>126</Paragraphs>
  <Slides>19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Caliv</vt:lpstr>
      <vt:lpstr>Cambria Math</vt:lpstr>
      <vt:lpstr>Times New Roman</vt:lpstr>
      <vt:lpstr>Wingdings</vt:lpstr>
      <vt:lpstr>Tema do Office</vt:lpstr>
      <vt:lpstr>Microsoft Equation 3.0</vt:lpstr>
      <vt:lpstr>Equation.DSMT4</vt:lpstr>
      <vt:lpstr>Escola Superior de Agricultura  “Luiz de Queiroz” Universidade de São Paulo    LCE0220– Cálculo II</vt:lpstr>
      <vt:lpstr>Controle de Aula</vt:lpstr>
      <vt:lpstr>Avaliação</vt:lpstr>
      <vt:lpstr>Programa resumido</vt:lpstr>
      <vt:lpstr>Importante</vt:lpstr>
      <vt:lpstr>Bibliografia Básica</vt:lpstr>
      <vt:lpstr>Bibliografia de apoio</vt:lpstr>
      <vt:lpstr>Apresentação do PowerPoint</vt:lpstr>
      <vt:lpstr>Regras de Derivadas</vt:lpstr>
      <vt:lpstr>Regras de Derivadas</vt:lpstr>
      <vt:lpstr>Regras de Derivadas</vt:lpstr>
      <vt:lpstr>Regras de Derivadas</vt:lpstr>
      <vt:lpstr>Regras de Derivadas</vt:lpstr>
      <vt:lpstr>Propriedades operatórias</vt:lpstr>
      <vt:lpstr>Propriedades operatórias</vt:lpstr>
      <vt:lpstr>Propriedades operatórias</vt:lpstr>
      <vt:lpstr>Propriedades operatórias</vt:lpstr>
      <vt:lpstr>Propriedades operatórias</vt:lpstr>
      <vt:lpstr>Propriedades operatórias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Andréia Cristina Oliveira Adami</cp:lastModifiedBy>
  <cp:revision>94</cp:revision>
  <dcterms:created xsi:type="dcterms:W3CDTF">2014-08-05T19:39:36Z</dcterms:created>
  <dcterms:modified xsi:type="dcterms:W3CDTF">2018-02-28T18:11:56Z</dcterms:modified>
</cp:coreProperties>
</file>