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345" r:id="rId3"/>
    <p:sldId id="365" r:id="rId4"/>
    <p:sldId id="366" r:id="rId5"/>
    <p:sldId id="367" r:id="rId6"/>
    <p:sldId id="368" r:id="rId7"/>
    <p:sldId id="371" r:id="rId8"/>
    <p:sldId id="372" r:id="rId9"/>
    <p:sldId id="376" r:id="rId10"/>
    <p:sldId id="369" r:id="rId11"/>
    <p:sldId id="370" r:id="rId12"/>
    <p:sldId id="377" r:id="rId13"/>
    <p:sldId id="373" r:id="rId14"/>
    <p:sldId id="378" r:id="rId15"/>
    <p:sldId id="380" r:id="rId16"/>
    <p:sldId id="379" r:id="rId17"/>
    <p:sldId id="374" r:id="rId18"/>
    <p:sldId id="381" r:id="rId19"/>
    <p:sldId id="382" r:id="rId20"/>
    <p:sldId id="383" r:id="rId21"/>
    <p:sldId id="384" r:id="rId22"/>
    <p:sldId id="385" r:id="rId23"/>
    <p:sldId id="386" r:id="rId24"/>
    <p:sldId id="388" r:id="rId25"/>
    <p:sldId id="390" r:id="rId26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2DDC7D-5EA9-467D-95DD-777317133E9F}" v="514" dt="2019-05-20T19:48:24.7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DBF4D2-8956-4E49-B03C-1CFB2915F6A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2F0E3B0-336A-48EA-8A1C-72760313D7D2}">
      <dgm:prSet phldrT="[Texto]"/>
      <dgm:spPr/>
      <dgm:t>
        <a:bodyPr/>
        <a:lstStyle/>
        <a:p>
          <a:r>
            <a:rPr lang="pt-BR" dirty="0">
              <a:solidFill>
                <a:schemeClr val="accent3">
                  <a:lumMod val="60000"/>
                  <a:lumOff val="40000"/>
                </a:schemeClr>
              </a:solidFill>
            </a:rPr>
            <a:t>Capital</a:t>
          </a:r>
        </a:p>
        <a:p>
          <a:r>
            <a:rPr lang="pt-BR" dirty="0">
              <a:solidFill>
                <a:schemeClr val="accent2">
                  <a:lumMod val="60000"/>
                  <a:lumOff val="40000"/>
                </a:schemeClr>
              </a:solidFill>
            </a:rPr>
            <a:t>Juros</a:t>
          </a:r>
        </a:p>
      </dgm:t>
    </dgm:pt>
    <dgm:pt modelId="{F95E9F6D-847D-4D44-AEC6-A4F0AC32C8C8}" type="parTrans" cxnId="{1AFB31F8-6F5E-4326-B709-3A17D8236B4E}">
      <dgm:prSet/>
      <dgm:spPr/>
      <dgm:t>
        <a:bodyPr/>
        <a:lstStyle/>
        <a:p>
          <a:endParaRPr lang="pt-BR"/>
        </a:p>
      </dgm:t>
    </dgm:pt>
    <dgm:pt modelId="{6E925260-1345-4A3C-98DE-0C15E39B59C5}" type="sibTrans" cxnId="{1AFB31F8-6F5E-4326-B709-3A17D8236B4E}">
      <dgm:prSet/>
      <dgm:spPr/>
      <dgm:t>
        <a:bodyPr/>
        <a:lstStyle/>
        <a:p>
          <a:endParaRPr lang="pt-BR"/>
        </a:p>
      </dgm:t>
    </dgm:pt>
    <dgm:pt modelId="{783975BC-6C85-4DCB-985B-5F4112680AB0}">
      <dgm:prSet phldrT="[Texto]" custT="1"/>
      <dgm:spPr/>
      <dgm:t>
        <a:bodyPr/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100" kern="1200" dirty="0">
              <a:solidFill>
                <a:srgbClr val="9BBB59">
                  <a:lumMod val="60000"/>
                  <a:lumOff val="40000"/>
                </a:srgbClr>
              </a:solidFill>
              <a:latin typeface="Arial"/>
              <a:ea typeface="DejaVu Sans"/>
              <a:cs typeface="DejaVu Sans"/>
            </a:rPr>
            <a:t>Trabalho</a:t>
          </a:r>
        </a:p>
        <a:p>
          <a:pPr marL="0"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100" kern="1200" dirty="0">
              <a:solidFill>
                <a:srgbClr val="C0504D">
                  <a:lumMod val="60000"/>
                  <a:lumOff val="40000"/>
                </a:srgbClr>
              </a:solidFill>
              <a:latin typeface="Arial"/>
              <a:ea typeface="DejaVu Sans"/>
              <a:cs typeface="DejaVu Sans"/>
            </a:rPr>
            <a:t>Salário</a:t>
          </a:r>
        </a:p>
      </dgm:t>
    </dgm:pt>
    <dgm:pt modelId="{66B4E5B1-474D-45E4-8C65-7E9F11BF24A9}" type="parTrans" cxnId="{21FB8EE1-1E06-4F7C-8D06-8B391F93458F}">
      <dgm:prSet/>
      <dgm:spPr/>
      <dgm:t>
        <a:bodyPr/>
        <a:lstStyle/>
        <a:p>
          <a:endParaRPr lang="pt-BR"/>
        </a:p>
      </dgm:t>
    </dgm:pt>
    <dgm:pt modelId="{EB7542DC-BC0B-435B-9062-4766C12345F9}" type="sibTrans" cxnId="{21FB8EE1-1E06-4F7C-8D06-8B391F93458F}">
      <dgm:prSet/>
      <dgm:spPr/>
      <dgm:t>
        <a:bodyPr/>
        <a:lstStyle/>
        <a:p>
          <a:endParaRPr lang="pt-BR"/>
        </a:p>
      </dgm:t>
    </dgm:pt>
    <dgm:pt modelId="{38302D10-C959-4ECA-947C-02649CBDBD85}">
      <dgm:prSet phldrT="[Texto]" custT="1"/>
      <dgm:spPr/>
      <dgm:t>
        <a:bodyPr/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100" kern="1200" dirty="0">
              <a:solidFill>
                <a:srgbClr val="9BBB59">
                  <a:lumMod val="60000"/>
                  <a:lumOff val="40000"/>
                </a:srgbClr>
              </a:solidFill>
              <a:latin typeface="Arial"/>
              <a:ea typeface="DejaVu Sans"/>
              <a:cs typeface="DejaVu Sans"/>
            </a:rPr>
            <a:t>Terra</a:t>
          </a:r>
        </a:p>
        <a:p>
          <a:pPr marL="0"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100" kern="1200" dirty="0">
              <a:solidFill>
                <a:srgbClr val="C0504D">
                  <a:lumMod val="60000"/>
                  <a:lumOff val="40000"/>
                </a:srgbClr>
              </a:solidFill>
              <a:latin typeface="Arial"/>
              <a:ea typeface="DejaVu Sans"/>
              <a:cs typeface="DejaVu Sans"/>
            </a:rPr>
            <a:t>Aluguel</a:t>
          </a:r>
        </a:p>
      </dgm:t>
    </dgm:pt>
    <dgm:pt modelId="{ED2F5290-7E14-4C7F-81F9-60A61A6BCD3E}" type="parTrans" cxnId="{CCCADB40-3202-496B-B152-ED360F7E7D88}">
      <dgm:prSet/>
      <dgm:spPr/>
      <dgm:t>
        <a:bodyPr/>
        <a:lstStyle/>
        <a:p>
          <a:endParaRPr lang="pt-BR"/>
        </a:p>
      </dgm:t>
    </dgm:pt>
    <dgm:pt modelId="{CE7EC95A-5FA0-410D-A4B2-B03302A26ED4}" type="sibTrans" cxnId="{CCCADB40-3202-496B-B152-ED360F7E7D88}">
      <dgm:prSet/>
      <dgm:spPr/>
      <dgm:t>
        <a:bodyPr/>
        <a:lstStyle/>
        <a:p>
          <a:endParaRPr lang="pt-BR"/>
        </a:p>
      </dgm:t>
    </dgm:pt>
    <dgm:pt modelId="{9994EF0D-65D9-4913-BDB9-AE62FD6CF057}">
      <dgm:prSet phldrT="[Texto]" custT="1"/>
      <dgm:spPr/>
      <dgm:t>
        <a:bodyPr/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>
              <a:solidFill>
                <a:srgbClr val="9BBB59">
                  <a:lumMod val="60000"/>
                  <a:lumOff val="40000"/>
                </a:srgbClr>
              </a:solidFill>
              <a:latin typeface="Arial"/>
              <a:ea typeface="DejaVu Sans"/>
              <a:cs typeface="DejaVu Sans"/>
            </a:rPr>
            <a:t>Tecnologia</a:t>
          </a:r>
        </a:p>
        <a:p>
          <a:pPr marL="0"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 err="1">
              <a:solidFill>
                <a:schemeClr val="accent2">
                  <a:lumMod val="60000"/>
                  <a:lumOff val="40000"/>
                </a:schemeClr>
              </a:solidFill>
            </a:rPr>
            <a:t>Royalities</a:t>
          </a:r>
          <a:endParaRPr lang="pt-BR" sz="38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F5ACB4B2-229F-459F-AF59-21E070E46140}" type="parTrans" cxnId="{13A979AD-95E3-4A8F-A98C-ABDE19696255}">
      <dgm:prSet/>
      <dgm:spPr/>
      <dgm:t>
        <a:bodyPr/>
        <a:lstStyle/>
        <a:p>
          <a:endParaRPr lang="pt-BR"/>
        </a:p>
      </dgm:t>
    </dgm:pt>
    <dgm:pt modelId="{2BB7E6EC-F858-4109-BE21-5CEB3A12EB76}" type="sibTrans" cxnId="{13A979AD-95E3-4A8F-A98C-ABDE19696255}">
      <dgm:prSet/>
      <dgm:spPr/>
      <dgm:t>
        <a:bodyPr/>
        <a:lstStyle/>
        <a:p>
          <a:endParaRPr lang="pt-BR"/>
        </a:p>
      </dgm:t>
    </dgm:pt>
    <dgm:pt modelId="{E88393BD-CE40-411D-ABB2-CF1B9CB61C04}">
      <dgm:prSet phldrT="[Texto]" custT="1"/>
      <dgm:spPr/>
      <dgm:t>
        <a:bodyPr/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>
              <a:solidFill>
                <a:srgbClr val="9BBB59">
                  <a:lumMod val="60000"/>
                  <a:lumOff val="40000"/>
                </a:srgbClr>
              </a:solidFill>
              <a:latin typeface="Arial"/>
              <a:ea typeface="DejaVu Sans"/>
              <a:cs typeface="DejaVu Sans"/>
            </a:rPr>
            <a:t>Capacidade de Gestão</a:t>
          </a:r>
        </a:p>
        <a:p>
          <a:pPr marL="0"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>
              <a:solidFill>
                <a:schemeClr val="accent2">
                  <a:lumMod val="60000"/>
                  <a:lumOff val="40000"/>
                </a:schemeClr>
              </a:solidFill>
            </a:rPr>
            <a:t>Lucro</a:t>
          </a:r>
        </a:p>
      </dgm:t>
    </dgm:pt>
    <dgm:pt modelId="{6C2AD3FA-BB2A-4646-84C8-0C144E2B5FE7}" type="parTrans" cxnId="{EC15B27D-1276-4FA0-9195-04926B9DF151}">
      <dgm:prSet/>
      <dgm:spPr/>
      <dgm:t>
        <a:bodyPr/>
        <a:lstStyle/>
        <a:p>
          <a:endParaRPr lang="pt-BR"/>
        </a:p>
      </dgm:t>
    </dgm:pt>
    <dgm:pt modelId="{B31F0142-6218-475E-8114-22B5F0D3CBC7}" type="sibTrans" cxnId="{EC15B27D-1276-4FA0-9195-04926B9DF151}">
      <dgm:prSet/>
      <dgm:spPr/>
      <dgm:t>
        <a:bodyPr/>
        <a:lstStyle/>
        <a:p>
          <a:endParaRPr lang="pt-BR"/>
        </a:p>
      </dgm:t>
    </dgm:pt>
    <dgm:pt modelId="{C5AD531D-26F7-4495-A001-4FB45FED82B3}" type="pres">
      <dgm:prSet presAssocID="{74DBF4D2-8956-4E49-B03C-1CFB2915F6A4}" presName="diagram" presStyleCnt="0">
        <dgm:presLayoutVars>
          <dgm:dir/>
          <dgm:resizeHandles val="exact"/>
        </dgm:presLayoutVars>
      </dgm:prSet>
      <dgm:spPr/>
    </dgm:pt>
    <dgm:pt modelId="{E0FBD069-BA63-44B0-8E82-7D277A9C32A4}" type="pres">
      <dgm:prSet presAssocID="{E2F0E3B0-336A-48EA-8A1C-72760313D7D2}" presName="node" presStyleLbl="node1" presStyleIdx="0" presStyleCnt="5">
        <dgm:presLayoutVars>
          <dgm:bulletEnabled val="1"/>
        </dgm:presLayoutVars>
      </dgm:prSet>
      <dgm:spPr/>
    </dgm:pt>
    <dgm:pt modelId="{16D65041-377B-4B4F-9BF0-6574C6456380}" type="pres">
      <dgm:prSet presAssocID="{6E925260-1345-4A3C-98DE-0C15E39B59C5}" presName="sibTrans" presStyleCnt="0"/>
      <dgm:spPr/>
    </dgm:pt>
    <dgm:pt modelId="{B90C9762-E434-47C3-8C5A-8C79956B6E17}" type="pres">
      <dgm:prSet presAssocID="{783975BC-6C85-4DCB-985B-5F4112680AB0}" presName="node" presStyleLbl="node1" presStyleIdx="1" presStyleCnt="5">
        <dgm:presLayoutVars>
          <dgm:bulletEnabled val="1"/>
        </dgm:presLayoutVars>
      </dgm:prSet>
      <dgm:spPr/>
    </dgm:pt>
    <dgm:pt modelId="{E04A740B-CAFB-4FCC-9E66-DFDC40958CBA}" type="pres">
      <dgm:prSet presAssocID="{EB7542DC-BC0B-435B-9062-4766C12345F9}" presName="sibTrans" presStyleCnt="0"/>
      <dgm:spPr/>
    </dgm:pt>
    <dgm:pt modelId="{1697E019-7E54-4770-A210-92592AAEFDAA}" type="pres">
      <dgm:prSet presAssocID="{38302D10-C959-4ECA-947C-02649CBDBD85}" presName="node" presStyleLbl="node1" presStyleIdx="2" presStyleCnt="5">
        <dgm:presLayoutVars>
          <dgm:bulletEnabled val="1"/>
        </dgm:presLayoutVars>
      </dgm:prSet>
      <dgm:spPr/>
    </dgm:pt>
    <dgm:pt modelId="{56ADBE11-996F-42E3-8FB6-DFAAB50F516A}" type="pres">
      <dgm:prSet presAssocID="{CE7EC95A-5FA0-410D-A4B2-B03302A26ED4}" presName="sibTrans" presStyleCnt="0"/>
      <dgm:spPr/>
    </dgm:pt>
    <dgm:pt modelId="{AD73576C-6C6A-4BB3-9933-6691ED60C2E6}" type="pres">
      <dgm:prSet presAssocID="{9994EF0D-65D9-4913-BDB9-AE62FD6CF057}" presName="node" presStyleLbl="node1" presStyleIdx="3" presStyleCnt="5">
        <dgm:presLayoutVars>
          <dgm:bulletEnabled val="1"/>
        </dgm:presLayoutVars>
      </dgm:prSet>
      <dgm:spPr/>
    </dgm:pt>
    <dgm:pt modelId="{EC5774E9-D271-44AE-894D-84D3FEF10133}" type="pres">
      <dgm:prSet presAssocID="{2BB7E6EC-F858-4109-BE21-5CEB3A12EB76}" presName="sibTrans" presStyleCnt="0"/>
      <dgm:spPr/>
    </dgm:pt>
    <dgm:pt modelId="{1689557D-8CF8-433C-84FE-A766105699E4}" type="pres">
      <dgm:prSet presAssocID="{E88393BD-CE40-411D-ABB2-CF1B9CB61C04}" presName="node" presStyleLbl="node1" presStyleIdx="4" presStyleCnt="5">
        <dgm:presLayoutVars>
          <dgm:bulletEnabled val="1"/>
        </dgm:presLayoutVars>
      </dgm:prSet>
      <dgm:spPr/>
    </dgm:pt>
  </dgm:ptLst>
  <dgm:cxnLst>
    <dgm:cxn modelId="{56939620-0D7E-4E2A-8877-F29F858F391B}" type="presOf" srcId="{E2F0E3B0-336A-48EA-8A1C-72760313D7D2}" destId="{E0FBD069-BA63-44B0-8E82-7D277A9C32A4}" srcOrd="0" destOrd="0" presId="urn:microsoft.com/office/officeart/2005/8/layout/default"/>
    <dgm:cxn modelId="{CCCADB40-3202-496B-B152-ED360F7E7D88}" srcId="{74DBF4D2-8956-4E49-B03C-1CFB2915F6A4}" destId="{38302D10-C959-4ECA-947C-02649CBDBD85}" srcOrd="2" destOrd="0" parTransId="{ED2F5290-7E14-4C7F-81F9-60A61A6BCD3E}" sibTransId="{CE7EC95A-5FA0-410D-A4B2-B03302A26ED4}"/>
    <dgm:cxn modelId="{D12F4A52-4D8B-4282-A1AD-BB41ABAA8457}" type="presOf" srcId="{74DBF4D2-8956-4E49-B03C-1CFB2915F6A4}" destId="{C5AD531D-26F7-4495-A001-4FB45FED82B3}" srcOrd="0" destOrd="0" presId="urn:microsoft.com/office/officeart/2005/8/layout/default"/>
    <dgm:cxn modelId="{A8472656-C842-4324-93B8-52C910152E67}" type="presOf" srcId="{783975BC-6C85-4DCB-985B-5F4112680AB0}" destId="{B90C9762-E434-47C3-8C5A-8C79956B6E17}" srcOrd="0" destOrd="0" presId="urn:microsoft.com/office/officeart/2005/8/layout/default"/>
    <dgm:cxn modelId="{EC15B27D-1276-4FA0-9195-04926B9DF151}" srcId="{74DBF4D2-8956-4E49-B03C-1CFB2915F6A4}" destId="{E88393BD-CE40-411D-ABB2-CF1B9CB61C04}" srcOrd="4" destOrd="0" parTransId="{6C2AD3FA-BB2A-4646-84C8-0C144E2B5FE7}" sibTransId="{B31F0142-6218-475E-8114-22B5F0D3CBC7}"/>
    <dgm:cxn modelId="{05C4A688-B51E-41C7-B253-6FF26C1731AD}" type="presOf" srcId="{E88393BD-CE40-411D-ABB2-CF1B9CB61C04}" destId="{1689557D-8CF8-433C-84FE-A766105699E4}" srcOrd="0" destOrd="0" presId="urn:microsoft.com/office/officeart/2005/8/layout/default"/>
    <dgm:cxn modelId="{13A979AD-95E3-4A8F-A98C-ABDE19696255}" srcId="{74DBF4D2-8956-4E49-B03C-1CFB2915F6A4}" destId="{9994EF0D-65D9-4913-BDB9-AE62FD6CF057}" srcOrd="3" destOrd="0" parTransId="{F5ACB4B2-229F-459F-AF59-21E070E46140}" sibTransId="{2BB7E6EC-F858-4109-BE21-5CEB3A12EB76}"/>
    <dgm:cxn modelId="{CD40BEB4-3356-4BB2-9E39-A2FFD4D388F9}" type="presOf" srcId="{38302D10-C959-4ECA-947C-02649CBDBD85}" destId="{1697E019-7E54-4770-A210-92592AAEFDAA}" srcOrd="0" destOrd="0" presId="urn:microsoft.com/office/officeart/2005/8/layout/default"/>
    <dgm:cxn modelId="{21FB8EE1-1E06-4F7C-8D06-8B391F93458F}" srcId="{74DBF4D2-8956-4E49-B03C-1CFB2915F6A4}" destId="{783975BC-6C85-4DCB-985B-5F4112680AB0}" srcOrd="1" destOrd="0" parTransId="{66B4E5B1-474D-45E4-8C65-7E9F11BF24A9}" sibTransId="{EB7542DC-BC0B-435B-9062-4766C12345F9}"/>
    <dgm:cxn modelId="{28EC11E9-275D-4BFC-930B-EA321E2DF4C9}" type="presOf" srcId="{9994EF0D-65D9-4913-BDB9-AE62FD6CF057}" destId="{AD73576C-6C6A-4BB3-9933-6691ED60C2E6}" srcOrd="0" destOrd="0" presId="urn:microsoft.com/office/officeart/2005/8/layout/default"/>
    <dgm:cxn modelId="{1AFB31F8-6F5E-4326-B709-3A17D8236B4E}" srcId="{74DBF4D2-8956-4E49-B03C-1CFB2915F6A4}" destId="{E2F0E3B0-336A-48EA-8A1C-72760313D7D2}" srcOrd="0" destOrd="0" parTransId="{F95E9F6D-847D-4D44-AEC6-A4F0AC32C8C8}" sibTransId="{6E925260-1345-4A3C-98DE-0C15E39B59C5}"/>
    <dgm:cxn modelId="{7411E195-F979-44D2-BE74-D5A960E74BF4}" type="presParOf" srcId="{C5AD531D-26F7-4495-A001-4FB45FED82B3}" destId="{E0FBD069-BA63-44B0-8E82-7D277A9C32A4}" srcOrd="0" destOrd="0" presId="urn:microsoft.com/office/officeart/2005/8/layout/default"/>
    <dgm:cxn modelId="{95608B56-AEA9-40AA-9036-CF35E1F28D2D}" type="presParOf" srcId="{C5AD531D-26F7-4495-A001-4FB45FED82B3}" destId="{16D65041-377B-4B4F-9BF0-6574C6456380}" srcOrd="1" destOrd="0" presId="urn:microsoft.com/office/officeart/2005/8/layout/default"/>
    <dgm:cxn modelId="{3828E62B-5DEE-4B0D-80A6-8B9C7FC3F558}" type="presParOf" srcId="{C5AD531D-26F7-4495-A001-4FB45FED82B3}" destId="{B90C9762-E434-47C3-8C5A-8C79956B6E17}" srcOrd="2" destOrd="0" presId="urn:microsoft.com/office/officeart/2005/8/layout/default"/>
    <dgm:cxn modelId="{39573B7D-7BE9-4B43-8B90-79DF1924D95E}" type="presParOf" srcId="{C5AD531D-26F7-4495-A001-4FB45FED82B3}" destId="{E04A740B-CAFB-4FCC-9E66-DFDC40958CBA}" srcOrd="3" destOrd="0" presId="urn:microsoft.com/office/officeart/2005/8/layout/default"/>
    <dgm:cxn modelId="{D0A6AFEA-EB61-4FBC-A627-C34D472CA7CF}" type="presParOf" srcId="{C5AD531D-26F7-4495-A001-4FB45FED82B3}" destId="{1697E019-7E54-4770-A210-92592AAEFDAA}" srcOrd="4" destOrd="0" presId="urn:microsoft.com/office/officeart/2005/8/layout/default"/>
    <dgm:cxn modelId="{0AB46274-9843-48A5-B7CE-9CD2BFB8A2F3}" type="presParOf" srcId="{C5AD531D-26F7-4495-A001-4FB45FED82B3}" destId="{56ADBE11-996F-42E3-8FB6-DFAAB50F516A}" srcOrd="5" destOrd="0" presId="urn:microsoft.com/office/officeart/2005/8/layout/default"/>
    <dgm:cxn modelId="{791C1CF2-E6AA-4F85-9DD1-98168CBB9820}" type="presParOf" srcId="{C5AD531D-26F7-4495-A001-4FB45FED82B3}" destId="{AD73576C-6C6A-4BB3-9933-6691ED60C2E6}" srcOrd="6" destOrd="0" presId="urn:microsoft.com/office/officeart/2005/8/layout/default"/>
    <dgm:cxn modelId="{3CA22D3D-8470-4A81-8E68-A0D1BF2EA8B4}" type="presParOf" srcId="{C5AD531D-26F7-4495-A001-4FB45FED82B3}" destId="{EC5774E9-D271-44AE-894D-84D3FEF10133}" srcOrd="7" destOrd="0" presId="urn:microsoft.com/office/officeart/2005/8/layout/default"/>
    <dgm:cxn modelId="{AFE87439-ECA2-49A3-A036-E9D85370A474}" type="presParOf" srcId="{C5AD531D-26F7-4495-A001-4FB45FED82B3}" destId="{1689557D-8CF8-433C-84FE-A766105699E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FBD069-BA63-44B0-8E82-7D277A9C32A4}">
      <dsp:nvSpPr>
        <dsp:cNvPr id="0" name=""/>
        <dsp:cNvSpPr/>
      </dsp:nvSpPr>
      <dsp:spPr>
        <a:xfrm>
          <a:off x="0" y="525277"/>
          <a:ext cx="3330773" cy="1998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100" kern="1200" dirty="0">
              <a:solidFill>
                <a:schemeClr val="accent3">
                  <a:lumMod val="60000"/>
                  <a:lumOff val="40000"/>
                </a:schemeClr>
              </a:solidFill>
            </a:rPr>
            <a:t>Capital</a:t>
          </a:r>
        </a:p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100" kern="1200" dirty="0">
              <a:solidFill>
                <a:schemeClr val="accent2">
                  <a:lumMod val="60000"/>
                  <a:lumOff val="40000"/>
                </a:schemeClr>
              </a:solidFill>
            </a:rPr>
            <a:t>Juros</a:t>
          </a:r>
        </a:p>
      </dsp:txBody>
      <dsp:txXfrm>
        <a:off x="0" y="525277"/>
        <a:ext cx="3330773" cy="1998464"/>
      </dsp:txXfrm>
    </dsp:sp>
    <dsp:sp modelId="{B90C9762-E434-47C3-8C5A-8C79956B6E17}">
      <dsp:nvSpPr>
        <dsp:cNvPr id="0" name=""/>
        <dsp:cNvSpPr/>
      </dsp:nvSpPr>
      <dsp:spPr>
        <a:xfrm>
          <a:off x="3663850" y="525277"/>
          <a:ext cx="3330773" cy="1998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100" kern="1200" dirty="0">
              <a:solidFill>
                <a:srgbClr val="9BBB59">
                  <a:lumMod val="60000"/>
                  <a:lumOff val="40000"/>
                </a:srgbClr>
              </a:solidFill>
              <a:latin typeface="Arial"/>
              <a:ea typeface="DejaVu Sans"/>
              <a:cs typeface="DejaVu Sans"/>
            </a:rPr>
            <a:t>Trabalho</a:t>
          </a:r>
        </a:p>
        <a:p>
          <a:pPr marL="0"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100" kern="1200" dirty="0">
              <a:solidFill>
                <a:srgbClr val="C0504D">
                  <a:lumMod val="60000"/>
                  <a:lumOff val="40000"/>
                </a:srgbClr>
              </a:solidFill>
              <a:latin typeface="Arial"/>
              <a:ea typeface="DejaVu Sans"/>
              <a:cs typeface="DejaVu Sans"/>
            </a:rPr>
            <a:t>Salário</a:t>
          </a:r>
        </a:p>
      </dsp:txBody>
      <dsp:txXfrm>
        <a:off x="3663850" y="525277"/>
        <a:ext cx="3330773" cy="1998464"/>
      </dsp:txXfrm>
    </dsp:sp>
    <dsp:sp modelId="{1697E019-7E54-4770-A210-92592AAEFDAA}">
      <dsp:nvSpPr>
        <dsp:cNvPr id="0" name=""/>
        <dsp:cNvSpPr/>
      </dsp:nvSpPr>
      <dsp:spPr>
        <a:xfrm>
          <a:off x="7327701" y="525277"/>
          <a:ext cx="3330773" cy="1998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100" kern="1200" dirty="0">
              <a:solidFill>
                <a:srgbClr val="9BBB59">
                  <a:lumMod val="60000"/>
                  <a:lumOff val="40000"/>
                </a:srgbClr>
              </a:solidFill>
              <a:latin typeface="Arial"/>
              <a:ea typeface="DejaVu Sans"/>
              <a:cs typeface="DejaVu Sans"/>
            </a:rPr>
            <a:t>Terra</a:t>
          </a:r>
        </a:p>
        <a:p>
          <a:pPr marL="0"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100" kern="1200" dirty="0">
              <a:solidFill>
                <a:srgbClr val="C0504D">
                  <a:lumMod val="60000"/>
                  <a:lumOff val="40000"/>
                </a:srgbClr>
              </a:solidFill>
              <a:latin typeface="Arial"/>
              <a:ea typeface="DejaVu Sans"/>
              <a:cs typeface="DejaVu Sans"/>
            </a:rPr>
            <a:t>Aluguel</a:t>
          </a:r>
        </a:p>
      </dsp:txBody>
      <dsp:txXfrm>
        <a:off x="7327701" y="525277"/>
        <a:ext cx="3330773" cy="1998464"/>
      </dsp:txXfrm>
    </dsp:sp>
    <dsp:sp modelId="{AD73576C-6C6A-4BB3-9933-6691ED60C2E6}">
      <dsp:nvSpPr>
        <dsp:cNvPr id="0" name=""/>
        <dsp:cNvSpPr/>
      </dsp:nvSpPr>
      <dsp:spPr>
        <a:xfrm>
          <a:off x="1831925" y="2856819"/>
          <a:ext cx="3330773" cy="1998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>
              <a:solidFill>
                <a:srgbClr val="9BBB59">
                  <a:lumMod val="60000"/>
                  <a:lumOff val="40000"/>
                </a:srgbClr>
              </a:solidFill>
              <a:latin typeface="Arial"/>
              <a:ea typeface="DejaVu Sans"/>
              <a:cs typeface="DejaVu Sans"/>
            </a:rPr>
            <a:t>Tecnologia</a:t>
          </a:r>
        </a:p>
        <a:p>
          <a:pPr marL="0"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 err="1">
              <a:solidFill>
                <a:schemeClr val="accent2">
                  <a:lumMod val="60000"/>
                  <a:lumOff val="40000"/>
                </a:schemeClr>
              </a:solidFill>
            </a:rPr>
            <a:t>Royalities</a:t>
          </a:r>
          <a:endParaRPr lang="pt-BR" sz="38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1831925" y="2856819"/>
        <a:ext cx="3330773" cy="1998464"/>
      </dsp:txXfrm>
    </dsp:sp>
    <dsp:sp modelId="{1689557D-8CF8-433C-84FE-A766105699E4}">
      <dsp:nvSpPr>
        <dsp:cNvPr id="0" name=""/>
        <dsp:cNvSpPr/>
      </dsp:nvSpPr>
      <dsp:spPr>
        <a:xfrm>
          <a:off x="5495776" y="2856819"/>
          <a:ext cx="3330773" cy="1998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>
              <a:solidFill>
                <a:srgbClr val="9BBB59">
                  <a:lumMod val="60000"/>
                  <a:lumOff val="40000"/>
                </a:srgbClr>
              </a:solidFill>
              <a:latin typeface="Arial"/>
              <a:ea typeface="DejaVu Sans"/>
              <a:cs typeface="DejaVu Sans"/>
            </a:rPr>
            <a:t>Capacidade de Gestão</a:t>
          </a:r>
        </a:p>
        <a:p>
          <a:pPr marL="0"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>
              <a:solidFill>
                <a:schemeClr val="accent2">
                  <a:lumMod val="60000"/>
                  <a:lumOff val="40000"/>
                </a:schemeClr>
              </a:solidFill>
            </a:rPr>
            <a:t>Lucro</a:t>
          </a:r>
        </a:p>
      </dsp:txBody>
      <dsp:txXfrm>
        <a:off x="5495776" y="2856819"/>
        <a:ext cx="3330773" cy="1998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709F7-7DEB-46F1-819B-290979864436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03484-C1BD-4F5E-BF6B-41DFBFC02C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28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Imagem 36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Imagem 37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7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pt-BR" sz="6000">
                <a:solidFill>
                  <a:srgbClr val="000000"/>
                </a:solidFill>
                <a:latin typeface="Calibri Light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1200">
                <a:solidFill>
                  <a:srgbClr val="8B8B8B"/>
                </a:solidFill>
                <a:latin typeface="Calibri"/>
              </a:rPr>
              <a:t>18/09/18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80F0E1D-139B-4424-AB9F-F2142F7A3FEB}" type="slidenum">
              <a:rPr lang="pt-BR" sz="1200">
                <a:solidFill>
                  <a:srgbClr val="8B8B8B"/>
                </a:solidFill>
                <a:latin typeface="Calibri"/>
              </a:rPr>
              <a:t>‹nº›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 sz="2800"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000"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3188380" y="1122480"/>
            <a:ext cx="5677481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pt-BR" sz="6000" dirty="0" err="1">
                <a:solidFill>
                  <a:srgbClr val="000000"/>
                </a:solidFill>
                <a:latin typeface="Calibri Light"/>
              </a:rPr>
              <a:t>Economiapara</a:t>
            </a:r>
            <a:r>
              <a:rPr lang="pt-BR" sz="6000" dirty="0">
                <a:solidFill>
                  <a:srgbClr val="000000"/>
                </a:solidFill>
                <a:latin typeface="Calibri Light"/>
              </a:rPr>
              <a:t> Computação</a:t>
            </a:r>
            <a:endParaRPr dirty="0"/>
          </a:p>
        </p:txBody>
      </p:sp>
      <p:sp>
        <p:nvSpPr>
          <p:cNvPr id="40" name="TextShape 2"/>
          <p:cNvSpPr txBox="1"/>
          <p:nvPr/>
        </p:nvSpPr>
        <p:spPr>
          <a:xfrm>
            <a:off x="1523880" y="3602160"/>
            <a:ext cx="9143640" cy="10609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pt-BR" sz="2400" dirty="0">
                <a:solidFill>
                  <a:srgbClr val="000000"/>
                </a:solidFill>
                <a:latin typeface="Calibri"/>
              </a:rPr>
              <a:t>Prof. Gerson Nassor Cardoso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pt-BR" sz="2400" dirty="0">
                <a:solidFill>
                  <a:srgbClr val="000000"/>
                </a:solidFill>
                <a:latin typeface="Calibri"/>
              </a:rPr>
              <a:t>gersoncardoso@usjt.br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442913" y="757772"/>
            <a:ext cx="11530012" cy="5371565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400" b="1" dirty="0">
                <a:solidFill>
                  <a:srgbClr val="002060"/>
                </a:solidFill>
              </a:rPr>
              <a:t>SETOR EXTERNO</a:t>
            </a: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2400" dirty="0">
                <a:solidFill>
                  <a:srgbClr val="002060"/>
                </a:solidFill>
              </a:rPr>
              <a:t>É  o complexo formado pelos demais países, assim co0mo instituições internacionais, como o FMI e o Banco Mundial.</a:t>
            </a: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2400" dirty="0">
                <a:solidFill>
                  <a:srgbClr val="002060"/>
                </a:solidFill>
              </a:rPr>
              <a:t>O setor externo é importante por diversas razões. </a:t>
            </a: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2400" dirty="0">
                <a:solidFill>
                  <a:srgbClr val="002060"/>
                </a:solidFill>
              </a:rPr>
              <a:t>Uma delas é que muitos bens consumidos por um país não são necessariamente produzidos nele e o comércio internacional permite que certo bem em um país possa alcançar outros países, possibilitando que todos países   possam consumir os produtos e serviços almejados aumentando a satisfação e bem estar de todos.</a:t>
            </a: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endParaRPr lang="pt-BR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18884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300038" y="343167"/>
            <a:ext cx="12091987" cy="5885916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400" dirty="0">
                <a:solidFill>
                  <a:srgbClr val="002060"/>
                </a:solidFill>
              </a:rPr>
              <a:t>Existem vários fatores que afetam as exportações de um país. Dentre eles se destacam:</a:t>
            </a: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2400" u="sng" dirty="0">
                <a:solidFill>
                  <a:srgbClr val="002060"/>
                </a:solidFill>
              </a:rPr>
              <a:t>Renda Externa</a:t>
            </a:r>
            <a:r>
              <a:rPr lang="pt-BR" sz="2400" dirty="0">
                <a:solidFill>
                  <a:srgbClr val="002060"/>
                </a:solidFill>
              </a:rPr>
              <a:t>: quando a economia mundial está crescendo é natural que haja maior compra de produtos e serviços produzidos pelas empresas que estão em um país.</a:t>
            </a: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2400" u="sng" dirty="0">
                <a:solidFill>
                  <a:srgbClr val="002060"/>
                </a:solidFill>
              </a:rPr>
              <a:t>Taxa de Câmbio</a:t>
            </a:r>
            <a:r>
              <a:rPr lang="pt-BR" sz="2400" dirty="0">
                <a:solidFill>
                  <a:srgbClr val="002060"/>
                </a:solidFill>
              </a:rPr>
              <a:t>: é a taxa de conversão da moeda nacional em moeda estrangeira. Nas transações internacionais a moeda estrangeira normalmente considerada é o dólar. Naturalmente quanto menos dólares forem necessários para comprar a moeda nacional, mais barata ela estará e os produtos e serviços do país também.</a:t>
            </a: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r>
              <a:rPr lang="pt-BR" sz="2400" b="1" dirty="0">
                <a:solidFill>
                  <a:srgbClr val="002060"/>
                </a:solidFill>
              </a:rPr>
              <a:t>Quanto maior a renda a maior a taxa de câmbio, maiores as exportações de um país e </a:t>
            </a:r>
            <a:r>
              <a:rPr lang="pt-BR" sz="2400" b="1" u="sng" dirty="0">
                <a:solidFill>
                  <a:srgbClr val="002060"/>
                </a:solidFill>
              </a:rPr>
              <a:t>vice versa</a:t>
            </a:r>
            <a:r>
              <a:rPr lang="pt-BR" sz="2400" b="1" dirty="0">
                <a:solidFill>
                  <a:srgbClr val="002060"/>
                </a:solidFill>
              </a:rPr>
              <a:t> (importações; renda interna)</a:t>
            </a: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endParaRPr lang="pt-BR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15463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07322" y="2967335"/>
            <a:ext cx="42839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002060"/>
                </a:solidFill>
              </a:rPr>
              <a:t>Fluxo Circular da Renda</a:t>
            </a:r>
          </a:p>
          <a:p>
            <a:pPr algn="ctr"/>
            <a:endParaRPr lang="pt-BR" b="1" dirty="0">
              <a:solidFill>
                <a:srgbClr val="002060"/>
              </a:solidFill>
            </a:endParaRPr>
          </a:p>
          <a:p>
            <a:pPr algn="ctr"/>
            <a:r>
              <a:rPr lang="pt-BR" b="1" dirty="0">
                <a:solidFill>
                  <a:srgbClr val="002060"/>
                </a:solidFill>
              </a:rPr>
              <a:t>ECONOMIA ABERTA COM GOVERNO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901" y="168305"/>
            <a:ext cx="7104099" cy="652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215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1450" y="171220"/>
            <a:ext cx="116300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</a:rPr>
              <a:t>PRODUÇÃO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Produto (Y) é o valor total da produção de bens e serviços gerados por determinada economia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O </a:t>
            </a:r>
            <a:r>
              <a:rPr lang="pt-BR" sz="2000" b="1" dirty="0">
                <a:solidFill>
                  <a:srgbClr val="002060"/>
                </a:solidFill>
              </a:rPr>
              <a:t>PIB</a:t>
            </a:r>
            <a:r>
              <a:rPr lang="pt-BR" sz="2000" dirty="0">
                <a:solidFill>
                  <a:srgbClr val="002060"/>
                </a:solidFill>
              </a:rPr>
              <a:t> compreende tudo o que é produzido dentro das fronteiras do Brasil, seja por empresas nacionais, seja pelas multinacionais. 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b="1" dirty="0">
                <a:solidFill>
                  <a:srgbClr val="002060"/>
                </a:solidFill>
              </a:rPr>
              <a:t>Produto Nacional Bruto (PNB) </a:t>
            </a:r>
            <a:r>
              <a:rPr lang="pt-BR" sz="2000" dirty="0">
                <a:solidFill>
                  <a:srgbClr val="002060"/>
                </a:solidFill>
              </a:rPr>
              <a:t>consiste no somatório de todos os bens e serviços finais produzidos por empresas que são de propriedade de residentes no país.</a:t>
            </a:r>
          </a:p>
        </p:txBody>
      </p:sp>
      <p:pic>
        <p:nvPicPr>
          <p:cNvPr id="6146" name="Picture 2" descr="Resultado de imagem para PIB e PN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98" t="16558" b="33918"/>
          <a:stretch/>
        </p:blipFill>
        <p:spPr bwMode="auto">
          <a:xfrm>
            <a:off x="4133300" y="3337613"/>
            <a:ext cx="7287895" cy="339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D5961BF1-9B57-427A-A206-E60BF02E8F02}"/>
              </a:ext>
            </a:extLst>
          </p:cNvPr>
          <p:cNvSpPr/>
          <p:nvPr/>
        </p:nvSpPr>
        <p:spPr>
          <a:xfrm>
            <a:off x="513798" y="4508218"/>
            <a:ext cx="28294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PIB – REE + RRE = PNB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857492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>
            <a:extLst>
              <a:ext uri="{FF2B5EF4-FFF2-40B4-BE49-F238E27FC236}">
                <a16:creationId xmlns:a16="http://schemas.microsoft.com/office/drawing/2014/main" id="{C263F331-13D8-4B87-8A83-A038AD202A6C}"/>
              </a:ext>
            </a:extLst>
          </p:cNvPr>
          <p:cNvSpPr/>
          <p:nvPr/>
        </p:nvSpPr>
        <p:spPr>
          <a:xfrm>
            <a:off x="329251" y="231258"/>
            <a:ext cx="107727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Caso em que o PIB &gt; PNB : ocorre envio de renda ao exterior.</a:t>
            </a:r>
          </a:p>
          <a:p>
            <a:endParaRPr lang="pt-BR" b="1" dirty="0">
              <a:solidFill>
                <a:srgbClr val="002060"/>
              </a:solidFill>
            </a:endParaRPr>
          </a:p>
          <a:p>
            <a:r>
              <a:rPr lang="pt-BR" b="1" dirty="0">
                <a:solidFill>
                  <a:srgbClr val="002060"/>
                </a:solidFill>
              </a:rPr>
              <a:t>Países que está enviando renda ao exterior por meio de remessas dos lucros de suas empresas e outros</a:t>
            </a:r>
            <a:endParaRPr lang="pt-BR" dirty="0"/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221710AE-7851-47A5-BDBD-E9A68A5274A9}"/>
              </a:ext>
            </a:extLst>
          </p:cNvPr>
          <p:cNvGrpSpPr/>
          <p:nvPr/>
        </p:nvGrpSpPr>
        <p:grpSpPr>
          <a:xfrm>
            <a:off x="2185987" y="1398094"/>
            <a:ext cx="5567433" cy="5217012"/>
            <a:chOff x="1100138" y="242887"/>
            <a:chExt cx="5567433" cy="8278174"/>
          </a:xfrm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EBB49421-5B7D-4441-96B8-664F05BF3107}"/>
                </a:ext>
              </a:extLst>
            </p:cNvPr>
            <p:cNvSpPr/>
            <p:nvPr/>
          </p:nvSpPr>
          <p:spPr>
            <a:xfrm>
              <a:off x="1100138" y="242887"/>
              <a:ext cx="1814513" cy="63722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387179CE-E726-4EBA-924D-2310677B4436}"/>
                </a:ext>
              </a:extLst>
            </p:cNvPr>
            <p:cNvSpPr/>
            <p:nvPr/>
          </p:nvSpPr>
          <p:spPr>
            <a:xfrm>
              <a:off x="1671404" y="3244333"/>
              <a:ext cx="671979" cy="586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b="1" dirty="0">
                  <a:solidFill>
                    <a:srgbClr val="002060"/>
                  </a:solidFill>
                </a:rPr>
                <a:t>PIB</a:t>
              </a:r>
              <a:endParaRPr lang="pt-BR" dirty="0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2C3E34FD-FB3E-4082-B4AF-21F45F40D2AB}"/>
                </a:ext>
              </a:extLst>
            </p:cNvPr>
            <p:cNvSpPr/>
            <p:nvPr/>
          </p:nvSpPr>
          <p:spPr>
            <a:xfrm>
              <a:off x="4853058" y="2303143"/>
              <a:ext cx="1814513" cy="44148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E9695CC3-6B0C-472B-B93B-13F8FDDCD38C}"/>
                </a:ext>
              </a:extLst>
            </p:cNvPr>
            <p:cNvSpPr/>
            <p:nvPr/>
          </p:nvSpPr>
          <p:spPr>
            <a:xfrm>
              <a:off x="5350586" y="4217539"/>
              <a:ext cx="819455" cy="586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b="1" dirty="0">
                  <a:solidFill>
                    <a:srgbClr val="002060"/>
                  </a:solidFill>
                </a:rPr>
                <a:t>PNB</a:t>
              </a:r>
              <a:endParaRPr lang="pt-BR" dirty="0"/>
            </a:p>
          </p:txBody>
        </p: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id="{F3A48256-77F1-4B30-A3E0-9F55FA6C30DD}"/>
                </a:ext>
              </a:extLst>
            </p:cNvPr>
            <p:cNvSpPr/>
            <p:nvPr/>
          </p:nvSpPr>
          <p:spPr>
            <a:xfrm>
              <a:off x="2914651" y="6820848"/>
              <a:ext cx="1814513" cy="170021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ED6723B1-0CDA-438D-95BF-6147CB224C3D}"/>
                </a:ext>
              </a:extLst>
            </p:cNvPr>
            <p:cNvSpPr/>
            <p:nvPr/>
          </p:nvSpPr>
          <p:spPr>
            <a:xfrm>
              <a:off x="3361601" y="6938401"/>
              <a:ext cx="1268189" cy="1465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b="1" dirty="0">
                  <a:solidFill>
                    <a:srgbClr val="002060"/>
                  </a:solidFill>
                </a:rPr>
                <a:t>Renda </a:t>
              </a:r>
            </a:p>
            <a:p>
              <a:r>
                <a:rPr lang="pt-BR" b="1" dirty="0">
                  <a:solidFill>
                    <a:srgbClr val="002060"/>
                  </a:solidFill>
                </a:rPr>
                <a:t>Enviada</a:t>
              </a:r>
            </a:p>
            <a:p>
              <a:r>
                <a:rPr lang="pt-BR" b="1" dirty="0">
                  <a:solidFill>
                    <a:srgbClr val="002060"/>
                  </a:solidFill>
                </a:rPr>
                <a:t>Exterior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992206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>
            <a:extLst>
              <a:ext uri="{FF2B5EF4-FFF2-40B4-BE49-F238E27FC236}">
                <a16:creationId xmlns:a16="http://schemas.microsoft.com/office/drawing/2014/main" id="{C263F331-13D8-4B87-8A83-A038AD202A6C}"/>
              </a:ext>
            </a:extLst>
          </p:cNvPr>
          <p:cNvSpPr/>
          <p:nvPr/>
        </p:nvSpPr>
        <p:spPr>
          <a:xfrm>
            <a:off x="329251" y="231258"/>
            <a:ext cx="107727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Caso em que o PIB &lt; PNB : ocorre recebimento de renda do exterior.</a:t>
            </a:r>
          </a:p>
          <a:p>
            <a:endParaRPr lang="pt-BR" b="1" dirty="0">
              <a:solidFill>
                <a:srgbClr val="002060"/>
              </a:solidFill>
            </a:endParaRPr>
          </a:p>
          <a:p>
            <a:r>
              <a:rPr lang="pt-BR" b="1" dirty="0">
                <a:solidFill>
                  <a:srgbClr val="002060"/>
                </a:solidFill>
              </a:rPr>
              <a:t>Países recebem rendas e remessas de suas empresas localizadas ao redor do mundo</a:t>
            </a:r>
            <a:endParaRPr lang="pt-BR" dirty="0"/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221710AE-7851-47A5-BDBD-E9A68A5274A9}"/>
              </a:ext>
            </a:extLst>
          </p:cNvPr>
          <p:cNvGrpSpPr/>
          <p:nvPr/>
        </p:nvGrpSpPr>
        <p:grpSpPr>
          <a:xfrm>
            <a:off x="1665133" y="1590187"/>
            <a:ext cx="6498028" cy="4015858"/>
            <a:chOff x="3722533" y="152562"/>
            <a:chExt cx="6498028" cy="6372225"/>
          </a:xfrm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EBB49421-5B7D-4441-96B8-664F05BF3107}"/>
                </a:ext>
              </a:extLst>
            </p:cNvPr>
            <p:cNvSpPr/>
            <p:nvPr/>
          </p:nvSpPr>
          <p:spPr>
            <a:xfrm>
              <a:off x="8406048" y="152562"/>
              <a:ext cx="1814513" cy="63722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2C3E34FD-FB3E-4082-B4AF-21F45F40D2AB}"/>
                </a:ext>
              </a:extLst>
            </p:cNvPr>
            <p:cNvSpPr/>
            <p:nvPr/>
          </p:nvSpPr>
          <p:spPr>
            <a:xfrm>
              <a:off x="3722533" y="2109950"/>
              <a:ext cx="1814513" cy="44148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E9695CC3-6B0C-472B-B93B-13F8FDDCD38C}"/>
                </a:ext>
              </a:extLst>
            </p:cNvPr>
            <p:cNvSpPr/>
            <p:nvPr/>
          </p:nvSpPr>
          <p:spPr>
            <a:xfrm>
              <a:off x="4220061" y="4024346"/>
              <a:ext cx="819455" cy="586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b="1" dirty="0">
                  <a:solidFill>
                    <a:srgbClr val="002060"/>
                  </a:solidFill>
                </a:rPr>
                <a:t>PIB</a:t>
              </a:r>
              <a:endParaRPr lang="pt-BR" dirty="0"/>
            </a:p>
          </p:txBody>
        </p: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id="{F3A48256-77F1-4B30-A3E0-9F55FA6C30DD}"/>
                </a:ext>
              </a:extLst>
            </p:cNvPr>
            <p:cNvSpPr/>
            <p:nvPr/>
          </p:nvSpPr>
          <p:spPr>
            <a:xfrm>
              <a:off x="6086240" y="4824572"/>
              <a:ext cx="1814513" cy="1700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ED6723B1-0CDA-438D-95BF-6147CB224C3D}"/>
                </a:ext>
              </a:extLst>
            </p:cNvPr>
            <p:cNvSpPr/>
            <p:nvPr/>
          </p:nvSpPr>
          <p:spPr>
            <a:xfrm>
              <a:off x="6504849" y="4942125"/>
              <a:ext cx="1268189" cy="1465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b="1" dirty="0">
                  <a:solidFill>
                    <a:srgbClr val="002060"/>
                  </a:solidFill>
                </a:rPr>
                <a:t>Renda </a:t>
              </a:r>
            </a:p>
            <a:p>
              <a:r>
                <a:rPr lang="pt-BR" b="1" dirty="0">
                  <a:solidFill>
                    <a:srgbClr val="002060"/>
                  </a:solidFill>
                </a:rPr>
                <a:t>Recebida</a:t>
              </a:r>
            </a:p>
            <a:p>
              <a:r>
                <a:rPr lang="pt-BR" b="1" dirty="0">
                  <a:solidFill>
                    <a:srgbClr val="002060"/>
                  </a:solidFill>
                </a:rPr>
                <a:t>Exterior</a:t>
              </a:r>
              <a:endParaRPr lang="pt-BR" dirty="0"/>
            </a:p>
          </p:txBody>
        </p:sp>
      </p:grpSp>
      <p:sp>
        <p:nvSpPr>
          <p:cNvPr id="10" name="Retângulo 9">
            <a:extLst>
              <a:ext uri="{FF2B5EF4-FFF2-40B4-BE49-F238E27FC236}">
                <a16:creationId xmlns:a16="http://schemas.microsoft.com/office/drawing/2014/main" id="{9F4D35DF-DC9D-41B6-A850-0C327C084513}"/>
              </a:ext>
            </a:extLst>
          </p:cNvPr>
          <p:cNvSpPr/>
          <p:nvPr/>
        </p:nvSpPr>
        <p:spPr>
          <a:xfrm>
            <a:off x="6846176" y="3457663"/>
            <a:ext cx="819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PNB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0984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8874283-F57D-4CF9-AFCD-CF74FD71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938" r="1679" b="13107"/>
          <a:stretch/>
        </p:blipFill>
        <p:spPr>
          <a:xfrm>
            <a:off x="0" y="500061"/>
            <a:ext cx="12147470" cy="541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645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07229" y="1367808"/>
            <a:ext cx="10559301" cy="3693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PIB  nominal (PQ)</a:t>
            </a:r>
            <a:r>
              <a:rPr lang="pt-BR" dirty="0">
                <a:solidFill>
                  <a:srgbClr val="002060"/>
                </a:solidFill>
              </a:rPr>
              <a:t> representa o valor monetário total dos bens e serviços finais produzidos num país</a:t>
            </a:r>
          </a:p>
          <a:p>
            <a:r>
              <a:rPr lang="pt-BR" dirty="0">
                <a:solidFill>
                  <a:srgbClr val="002060"/>
                </a:solidFill>
              </a:rPr>
              <a:t> num dado ano, em que os valores são expressos em termos de preços de mercado de cada ano.</a:t>
            </a:r>
          </a:p>
          <a:p>
            <a:endParaRPr lang="pt-BR" dirty="0">
              <a:solidFill>
                <a:srgbClr val="002060"/>
              </a:solidFill>
            </a:endParaRPr>
          </a:p>
          <a:p>
            <a:r>
              <a:rPr lang="pt-BR" b="1" dirty="0">
                <a:solidFill>
                  <a:srgbClr val="002060"/>
                </a:solidFill>
              </a:rPr>
              <a:t>PIB real </a:t>
            </a:r>
            <a:r>
              <a:rPr lang="pt-BR" dirty="0">
                <a:solidFill>
                  <a:srgbClr val="002060"/>
                </a:solidFill>
              </a:rPr>
              <a:t>(Q) retira a variação dos preços do PIB nominal e calcula o PIB em termos das quantidades </a:t>
            </a:r>
          </a:p>
          <a:p>
            <a:r>
              <a:rPr lang="pt-BR" dirty="0">
                <a:solidFill>
                  <a:srgbClr val="002060"/>
                </a:solidFill>
              </a:rPr>
              <a:t>de bens e serviços.</a:t>
            </a:r>
          </a:p>
          <a:p>
            <a:endParaRPr lang="pt-BR" dirty="0">
              <a:solidFill>
                <a:srgbClr val="002060"/>
              </a:solidFill>
            </a:endParaRPr>
          </a:p>
          <a:p>
            <a:endParaRPr lang="pt-BR" dirty="0">
              <a:solidFill>
                <a:srgbClr val="002060"/>
              </a:solidFill>
            </a:endParaRPr>
          </a:p>
          <a:p>
            <a:pPr algn="ctr"/>
            <a:r>
              <a:rPr lang="pt-BR" b="1" dirty="0">
                <a:solidFill>
                  <a:srgbClr val="002060"/>
                </a:solidFill>
              </a:rPr>
              <a:t>PIB  nominal = preço atual (P) x produção (Q) </a:t>
            </a:r>
          </a:p>
          <a:p>
            <a:pPr algn="ctr"/>
            <a:endParaRPr lang="pt-BR" b="1" dirty="0">
              <a:solidFill>
                <a:srgbClr val="00206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pt-BR" b="1" dirty="0">
                <a:solidFill>
                  <a:srgbClr val="002060"/>
                </a:solidFill>
              </a:rPr>
              <a:t>PIB real = produção x preço do ano base ou </a:t>
            </a:r>
          </a:p>
          <a:p>
            <a:pPr algn="ctr">
              <a:lnSpc>
                <a:spcPct val="100000"/>
              </a:lnSpc>
            </a:pPr>
            <a:endParaRPr lang="pt-BR" b="1" dirty="0">
              <a:solidFill>
                <a:srgbClr val="00206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pt-BR" b="1" dirty="0">
                <a:solidFill>
                  <a:srgbClr val="002060"/>
                </a:solidFill>
              </a:rPr>
              <a:t>PIB real = PIB  nominal / Índice de Preços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53400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8/86/Gdp_nominal_and_ppp_2005_world_map_single_colour.png/800px-Gdp_nominal_and_ppp_2005_world_map_single_colour.png">
            <a:extLst>
              <a:ext uri="{FF2B5EF4-FFF2-40B4-BE49-F238E27FC236}">
                <a16:creationId xmlns:a16="http://schemas.microsoft.com/office/drawing/2014/main" id="{34A82E6B-6E53-49EA-BD4E-5A7F4B6C0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7" y="128587"/>
            <a:ext cx="7928919" cy="660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425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85762" y="566678"/>
            <a:ext cx="1130141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</a:rPr>
              <a:t>FORMAÇÃO BRUTA DE CAPITAL FÍSICO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Os bens produzidos por uma economia podem ser empregados em consumo ou na produção de outros bens e serviços.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Os bens empregados na produção de bens e serviços são denominados </a:t>
            </a:r>
            <a:r>
              <a:rPr lang="pt-BR" sz="2000" b="1" dirty="0">
                <a:solidFill>
                  <a:srgbClr val="002060"/>
                </a:solidFill>
              </a:rPr>
              <a:t>Bens de Capital</a:t>
            </a:r>
          </a:p>
          <a:p>
            <a:endParaRPr lang="pt-BR" sz="2000" b="1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Quando uma sociedade consome toda a sua produção há somente a produção de bens de consumo e portanto não há produção de bens de capital.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Além disso, nenhuma parte dos bens de consumo é estocada pelas empresas para ser vendida no futuro.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Isso traz a tona os conceitos de poupança e investimento.</a:t>
            </a:r>
          </a:p>
          <a:p>
            <a:endParaRPr lang="pt-B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63736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940526" y="3285916"/>
            <a:ext cx="9535885" cy="2671227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400" dirty="0">
                <a:solidFill>
                  <a:srgbClr val="002060"/>
                </a:solidFill>
              </a:rPr>
              <a:t>Na macroeconomia convivem os agentes econômicos cada um exercendo seu papel em um ambiente agregado, considerando a economia como um todo.</a:t>
            </a: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2400" dirty="0">
                <a:solidFill>
                  <a:srgbClr val="002060"/>
                </a:solidFill>
              </a:rPr>
              <a:t>Lembrando que os agentes econômicos são: empresas, famílias, governo e setor externo.</a:t>
            </a:r>
          </a:p>
          <a:p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endParaRPr lang="pt-BR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26" name="Picture 2" descr="Resultado de imagem para Conceito macroeconom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23" y="254726"/>
            <a:ext cx="619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5632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85762" y="566678"/>
            <a:ext cx="1130141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</a:rPr>
              <a:t>FORMAÇÃO BRUTA DE CAPITAL FÍSICO</a:t>
            </a:r>
          </a:p>
          <a:p>
            <a:endParaRPr lang="pt-BR" sz="2000" b="1" dirty="0">
              <a:solidFill>
                <a:srgbClr val="002060"/>
              </a:solidFill>
            </a:endParaRPr>
          </a:p>
          <a:p>
            <a:r>
              <a:rPr lang="pt-BR" sz="2000" b="1" dirty="0">
                <a:solidFill>
                  <a:srgbClr val="002060"/>
                </a:solidFill>
              </a:rPr>
              <a:t>POUPANÇA AGREGADA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Em termos econômicos poupança é a parcela da renda que não é consumida.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É o ato de não consumir em certo período, reservando parte de sua renda para ser consumida no futuro.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u="sng" dirty="0">
                <a:solidFill>
                  <a:srgbClr val="002060"/>
                </a:solidFill>
              </a:rPr>
              <a:t>Famílias</a:t>
            </a:r>
            <a:r>
              <a:rPr lang="pt-BR" sz="2000" dirty="0">
                <a:solidFill>
                  <a:srgbClr val="002060"/>
                </a:solidFill>
              </a:rPr>
              <a:t> poupam quando parte de sua renda (soma das remunerações dos fatores de produção) não é consumida.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u="sng" dirty="0">
                <a:solidFill>
                  <a:srgbClr val="002060"/>
                </a:solidFill>
              </a:rPr>
              <a:t>Governo</a:t>
            </a:r>
            <a:r>
              <a:rPr lang="pt-BR" sz="2000" dirty="0">
                <a:solidFill>
                  <a:srgbClr val="002060"/>
                </a:solidFill>
              </a:rPr>
              <a:t> poupa quando o que é arrecadado é maior do que é gasto.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u="sng" dirty="0">
                <a:solidFill>
                  <a:srgbClr val="002060"/>
                </a:solidFill>
              </a:rPr>
              <a:t>Empresas</a:t>
            </a:r>
            <a:r>
              <a:rPr lang="pt-BR" sz="2000" dirty="0">
                <a:solidFill>
                  <a:srgbClr val="002060"/>
                </a:solidFill>
              </a:rPr>
              <a:t> poupam quando elas não distribuem todo valor de produção aos proprietários dos fatores de produção.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u="sng" dirty="0">
                <a:solidFill>
                  <a:srgbClr val="002060"/>
                </a:solidFill>
              </a:rPr>
              <a:t>Setor externo </a:t>
            </a:r>
            <a:r>
              <a:rPr lang="pt-BR" sz="2000" dirty="0">
                <a:solidFill>
                  <a:srgbClr val="002060"/>
                </a:solidFill>
              </a:rPr>
              <a:t>é poupança ocorre do resultado do saldo da balança comercial, basicamente é a popança que o país recebe do exterior.</a:t>
            </a:r>
          </a:p>
        </p:txBody>
      </p:sp>
    </p:spTree>
    <p:extLst>
      <p:ext uri="{BB962C8B-B14F-4D97-AF65-F5344CB8AC3E}">
        <p14:creationId xmlns:p14="http://schemas.microsoft.com/office/powerpoint/2010/main" val="34388629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45293" y="458956"/>
            <a:ext cx="1130141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</a:rPr>
              <a:t>FORMAÇÃO BRUTA DE CAPITAL FÍSICO</a:t>
            </a:r>
          </a:p>
          <a:p>
            <a:endParaRPr lang="pt-BR" sz="2000" b="1" dirty="0">
              <a:solidFill>
                <a:srgbClr val="002060"/>
              </a:solidFill>
            </a:endParaRPr>
          </a:p>
          <a:p>
            <a:r>
              <a:rPr lang="pt-BR" sz="2000" b="1" dirty="0">
                <a:solidFill>
                  <a:srgbClr val="002060"/>
                </a:solidFill>
              </a:rPr>
              <a:t>INVESTIMENTO AGREGADO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Investimento é a parte da produção que foi produzida e não consumida em determinado período e/ou que aumenta a capacidade de produção (ou consumo) da economia.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Investimento é composto do investimento em bens de capital e pelo acúmulo de estoques de produtos que não foram vendidos pelas empresas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Esclarecimento: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Investimento tem significado econômico bem definido, diferente do significando semântico na língua portuguesa.</a:t>
            </a:r>
          </a:p>
          <a:p>
            <a:r>
              <a:rPr lang="pt-BR" sz="2000" dirty="0">
                <a:solidFill>
                  <a:srgbClr val="002060"/>
                </a:solidFill>
              </a:rPr>
              <a:t>Investimento considera aumento na capacidade produtiva.</a:t>
            </a:r>
          </a:p>
          <a:p>
            <a:r>
              <a:rPr lang="pt-BR" sz="2000" dirty="0">
                <a:solidFill>
                  <a:srgbClr val="002060"/>
                </a:solidFill>
              </a:rPr>
              <a:t>Compra de bens de capital em itens usado não é computado , pois já o foi anteriormente.</a:t>
            </a:r>
          </a:p>
          <a:p>
            <a:r>
              <a:rPr lang="pt-BR" sz="2000" dirty="0">
                <a:solidFill>
                  <a:srgbClr val="002060"/>
                </a:solidFill>
              </a:rPr>
              <a:t>Em geral bens de capitais são caros e demandam empréstimos, assim a taxa de juros influencia no nível de investimentos.</a:t>
            </a:r>
          </a:p>
        </p:txBody>
      </p:sp>
    </p:spTree>
    <p:extLst>
      <p:ext uri="{BB962C8B-B14F-4D97-AF65-F5344CB8AC3E}">
        <p14:creationId xmlns:p14="http://schemas.microsoft.com/office/powerpoint/2010/main" val="173799110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45293" y="1001881"/>
            <a:ext cx="1130141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</a:rPr>
              <a:t>DEMANDA E OFERTA AGREGADA</a:t>
            </a:r>
          </a:p>
          <a:p>
            <a:endParaRPr lang="pt-BR" sz="2000" b="1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Com base no que foi discuto podemos definir dois conceitos importantes: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u="sng" dirty="0">
                <a:solidFill>
                  <a:srgbClr val="002060"/>
                </a:solidFill>
              </a:rPr>
              <a:t>Oferta Agregada- OA</a:t>
            </a:r>
          </a:p>
          <a:p>
            <a:endParaRPr lang="pt-BR" sz="2000" u="sng" dirty="0">
              <a:solidFill>
                <a:srgbClr val="002060"/>
              </a:solidFill>
            </a:endParaRPr>
          </a:p>
          <a:p>
            <a:endParaRPr lang="pt-BR" sz="2000" u="sng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Corresponde à quantidade total de produtos e serviços disponíveis para o consumo dos agentes.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Em uma economia fechada corresponde à produção interna – Y.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Numa economia aberta corresponde à produção interna - Y - mais as importações – M.</a:t>
            </a:r>
          </a:p>
          <a:p>
            <a:endParaRPr lang="pt-BR" sz="20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25049362-4048-44CB-8ADC-8ACFE514AA95}"/>
                  </a:ext>
                </a:extLst>
              </p:cNvPr>
              <p:cNvSpPr txBox="1"/>
              <p:nvPr/>
            </p:nvSpPr>
            <p:spPr>
              <a:xfrm>
                <a:off x="5379136" y="5548342"/>
                <a:ext cx="143372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𝑂𝐴</m:t>
                      </m:r>
                      <m:r>
                        <a:rPr lang="pt-BR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pt-BR" sz="20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pt-BR" sz="20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0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pt-BR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25049362-4048-44CB-8ADC-8ACFE514AA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136" y="5548342"/>
                <a:ext cx="1433726" cy="307777"/>
              </a:xfrm>
              <a:prstGeom prst="rect">
                <a:avLst/>
              </a:prstGeom>
              <a:blipFill>
                <a:blip r:embed="rId2"/>
                <a:stretch>
                  <a:fillRect l="-2966" r="-2966" b="-98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22328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45293" y="701843"/>
            <a:ext cx="1130141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u="sng" dirty="0">
                <a:solidFill>
                  <a:srgbClr val="002060"/>
                </a:solidFill>
              </a:rPr>
              <a:t>Demanda Agregada-DA</a:t>
            </a:r>
          </a:p>
          <a:p>
            <a:endParaRPr lang="pt-BR" sz="2000" u="sng" dirty="0">
              <a:solidFill>
                <a:srgbClr val="002060"/>
              </a:solidFill>
            </a:endParaRPr>
          </a:p>
          <a:p>
            <a:endParaRPr lang="pt-BR" sz="2000" u="sng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Corresponde à quantidade total de produtos e serviços consumidos pelos agentes.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Uma parte é consumida pelas famílias – C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Outra parte é investida pelas empresas sob forma de bens de capital e estoque – I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Governo também gasta consumindo bens e serviços – G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Outra parte é consumida pelas estrangeiros por meio de nossas exportação - X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70CFFE63-86A6-4363-B95C-7E5C716EDFC9}"/>
                  </a:ext>
                </a:extLst>
              </p:cNvPr>
              <p:cNvSpPr txBox="1"/>
              <p:nvPr/>
            </p:nvSpPr>
            <p:spPr>
              <a:xfrm>
                <a:off x="5379136" y="5548342"/>
                <a:ext cx="17259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pt-BR" sz="20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m:rPr>
                          <m:sty m:val="p"/>
                        </m:rP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pt-BR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70CFFE63-86A6-4363-B95C-7E5C716ED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136" y="5548342"/>
                <a:ext cx="1725922" cy="307777"/>
              </a:xfrm>
              <a:prstGeom prst="rect">
                <a:avLst/>
              </a:prstGeom>
              <a:blipFill>
                <a:blip r:embed="rId2"/>
                <a:stretch>
                  <a:fillRect l="-2465" r="-2465" b="-98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67619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45293" y="701843"/>
            <a:ext cx="113014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u="sng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Assumindo que a oferta total de bens e serviços é igual a demanda total por bens e serviços.</a:t>
            </a:r>
          </a:p>
          <a:p>
            <a:endParaRPr lang="pt-BR" sz="20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70CFFE63-86A6-4363-B95C-7E5C716EDFC9}"/>
                  </a:ext>
                </a:extLst>
              </p:cNvPr>
              <p:cNvSpPr txBox="1"/>
              <p:nvPr/>
            </p:nvSpPr>
            <p:spPr>
              <a:xfrm>
                <a:off x="4607611" y="2032724"/>
                <a:ext cx="2640403" cy="24622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endParaRPr lang="pt-BR" sz="2000" b="0" i="0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OA</m:t>
                      </m:r>
                      <m: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DA</m:t>
                      </m:r>
                    </m:oMath>
                  </m:oMathPara>
                </a14:m>
                <a:endParaRPr lang="pt-BR" sz="2000" b="0" i="0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pt-BR" sz="20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m:rPr>
                          <m:sty m:val="p"/>
                        </m:rP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sz="2000" b="0" i="0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pt-BR" sz="2000" b="0" i="0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sz="2000" b="0" i="0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𝐘</m:t>
                      </m:r>
                      <m:r>
                        <a:rPr lang="pt-B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pt-B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𝐈</m:t>
                      </m:r>
                      <m:r>
                        <a:rPr lang="pt-B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𝐆</m:t>
                      </m:r>
                      <m:r>
                        <a:rPr lang="pt-B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𝐗</m:t>
                      </m:r>
                      <m:r>
                        <a:rPr lang="pt-B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𝐌</m:t>
                      </m:r>
                    </m:oMath>
                  </m:oMathPara>
                </a14:m>
                <a:endParaRPr lang="pt-BR" sz="2000" b="1" dirty="0">
                  <a:solidFill>
                    <a:srgbClr val="002060"/>
                  </a:solidFill>
                </a:endParaRPr>
              </a:p>
              <a:p>
                <a:endParaRPr lang="pt-BR" sz="2000" b="0" dirty="0">
                  <a:solidFill>
                    <a:srgbClr val="002060"/>
                  </a:solidFill>
                </a:endParaRPr>
              </a:p>
              <a:p>
                <a:endParaRPr lang="pt-BR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70CFFE63-86A6-4363-B95C-7E5C716ED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611" y="2032724"/>
                <a:ext cx="2640403" cy="2462213"/>
              </a:xfrm>
              <a:prstGeom prst="rect">
                <a:avLst/>
              </a:prstGeom>
              <a:blipFill>
                <a:blip r:embed="rId2"/>
                <a:stretch>
                  <a:fillRect l="-693" r="-46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tângulo 3">
            <a:extLst>
              <a:ext uri="{FF2B5EF4-FFF2-40B4-BE49-F238E27FC236}">
                <a16:creationId xmlns:a16="http://schemas.microsoft.com/office/drawing/2014/main" id="{301A9E45-B421-4889-9591-C9C68F767710}"/>
              </a:ext>
            </a:extLst>
          </p:cNvPr>
          <p:cNvSpPr/>
          <p:nvPr/>
        </p:nvSpPr>
        <p:spPr>
          <a:xfrm>
            <a:off x="562855" y="4494937"/>
            <a:ext cx="1130141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u="sng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Portanto no arcabouço teórico keynesiano a produção interna de bens e serviços (Y) é dada pela soma do consumo das famílias (C), investimentos das empresas (I), do consumo do governo (G) e do saldo da balança comercial (X-M).</a:t>
            </a:r>
          </a:p>
          <a:p>
            <a:endParaRPr lang="pt-B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3855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38723" y="91738"/>
            <a:ext cx="25717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002060"/>
                </a:solidFill>
              </a:rPr>
              <a:t>Exercícios</a:t>
            </a:r>
          </a:p>
          <a:p>
            <a:endParaRPr lang="pt-BR" sz="2000" dirty="0">
              <a:solidFill>
                <a:srgbClr val="002060"/>
              </a:solidFill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01A9E45-B421-4889-9591-C9C68F767710}"/>
              </a:ext>
            </a:extLst>
          </p:cNvPr>
          <p:cNvSpPr/>
          <p:nvPr/>
        </p:nvSpPr>
        <p:spPr>
          <a:xfrm>
            <a:off x="202406" y="445681"/>
            <a:ext cx="1178718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u="sng" dirty="0">
              <a:solidFill>
                <a:srgbClr val="002060"/>
              </a:solidFill>
            </a:endParaRPr>
          </a:p>
          <a:p>
            <a:r>
              <a:rPr lang="pt-BR" b="1" dirty="0">
                <a:solidFill>
                  <a:srgbClr val="002060"/>
                </a:solidFill>
              </a:rPr>
              <a:t>1</a:t>
            </a:r>
            <a:r>
              <a:rPr lang="pt-BR" dirty="0">
                <a:solidFill>
                  <a:srgbClr val="002060"/>
                </a:solidFill>
              </a:rPr>
              <a:t>- Qual o papel de cada um dos agentes econômicos - empresas, famílias, governo e setor externo – no âmbito macroeconômico?</a:t>
            </a:r>
          </a:p>
          <a:p>
            <a:endParaRPr lang="pt-BR" dirty="0">
              <a:solidFill>
                <a:srgbClr val="002060"/>
              </a:solidFill>
            </a:endParaRPr>
          </a:p>
          <a:p>
            <a:r>
              <a:rPr lang="pt-BR" b="1" dirty="0">
                <a:solidFill>
                  <a:srgbClr val="002060"/>
                </a:solidFill>
              </a:rPr>
              <a:t>2</a:t>
            </a:r>
            <a:r>
              <a:rPr lang="pt-BR" dirty="0">
                <a:solidFill>
                  <a:srgbClr val="002060"/>
                </a:solidFill>
              </a:rPr>
              <a:t>- Qual definição econômica de renda?</a:t>
            </a:r>
          </a:p>
          <a:p>
            <a:endParaRPr lang="pt-BR" dirty="0">
              <a:solidFill>
                <a:srgbClr val="002060"/>
              </a:solidFill>
            </a:endParaRPr>
          </a:p>
          <a:p>
            <a:r>
              <a:rPr lang="pt-BR" b="1" dirty="0">
                <a:solidFill>
                  <a:srgbClr val="002060"/>
                </a:solidFill>
              </a:rPr>
              <a:t>3</a:t>
            </a:r>
            <a:r>
              <a:rPr lang="pt-BR" dirty="0">
                <a:solidFill>
                  <a:srgbClr val="002060"/>
                </a:solidFill>
              </a:rPr>
              <a:t>- Demonstre o fluxo circular da renda para uma economia aberta.</a:t>
            </a:r>
          </a:p>
          <a:p>
            <a:endParaRPr lang="pt-BR" dirty="0">
              <a:solidFill>
                <a:srgbClr val="002060"/>
              </a:solidFill>
            </a:endParaRPr>
          </a:p>
          <a:p>
            <a:r>
              <a:rPr lang="pt-BR" b="1" dirty="0">
                <a:solidFill>
                  <a:srgbClr val="002060"/>
                </a:solidFill>
              </a:rPr>
              <a:t>4</a:t>
            </a:r>
            <a:r>
              <a:rPr lang="pt-BR" dirty="0">
                <a:solidFill>
                  <a:srgbClr val="002060"/>
                </a:solidFill>
              </a:rPr>
              <a:t>- Diferencie PIB e PNB.</a:t>
            </a:r>
          </a:p>
          <a:p>
            <a:endParaRPr lang="pt-BR" dirty="0">
              <a:solidFill>
                <a:srgbClr val="002060"/>
              </a:solidFill>
            </a:endParaRPr>
          </a:p>
          <a:p>
            <a:r>
              <a:rPr lang="pt-BR" b="1" dirty="0">
                <a:solidFill>
                  <a:srgbClr val="002060"/>
                </a:solidFill>
              </a:rPr>
              <a:t>5</a:t>
            </a:r>
            <a:r>
              <a:rPr lang="pt-BR" dirty="0">
                <a:solidFill>
                  <a:srgbClr val="002060"/>
                </a:solidFill>
              </a:rPr>
              <a:t>- O que é investimento e de que forma ele ocorre?</a:t>
            </a:r>
          </a:p>
          <a:p>
            <a:endParaRPr lang="pt-BR" dirty="0">
              <a:solidFill>
                <a:srgbClr val="002060"/>
              </a:solidFill>
            </a:endParaRPr>
          </a:p>
          <a:p>
            <a:r>
              <a:rPr lang="pt-BR" b="1" dirty="0">
                <a:solidFill>
                  <a:srgbClr val="002060"/>
                </a:solidFill>
              </a:rPr>
              <a:t>6</a:t>
            </a:r>
            <a:r>
              <a:rPr lang="pt-BR" dirty="0">
                <a:solidFill>
                  <a:srgbClr val="002060"/>
                </a:solidFill>
              </a:rPr>
              <a:t>- Defina demanda agregada e oferta agregada.</a:t>
            </a:r>
          </a:p>
          <a:p>
            <a:endParaRPr lang="pt-BR" dirty="0">
              <a:solidFill>
                <a:srgbClr val="002060"/>
              </a:solidFill>
            </a:endParaRPr>
          </a:p>
          <a:p>
            <a:r>
              <a:rPr lang="pt-BR" b="1" dirty="0">
                <a:solidFill>
                  <a:srgbClr val="002060"/>
                </a:solidFill>
              </a:rPr>
              <a:t>7</a:t>
            </a:r>
            <a:r>
              <a:rPr lang="pt-BR" dirty="0">
                <a:solidFill>
                  <a:srgbClr val="002060"/>
                </a:solidFill>
              </a:rPr>
              <a:t>- Considere uma economia com PIB (Y) no ano 1. O nível do consumo das famílias foi de 10 milhões, o investimento das empresas 2 milhões, os gastos do governo totalizaram 4 milhões  as exportações 5 milhões e importações 4 milhões. Qual o valor do PIB para essa economia?</a:t>
            </a:r>
          </a:p>
          <a:p>
            <a:endParaRPr lang="pt-BR" dirty="0">
              <a:solidFill>
                <a:srgbClr val="002060"/>
              </a:solidFill>
            </a:endParaRPr>
          </a:p>
          <a:p>
            <a:r>
              <a:rPr lang="pt-BR" b="1" dirty="0">
                <a:solidFill>
                  <a:srgbClr val="002060"/>
                </a:solidFill>
              </a:rPr>
              <a:t>8</a:t>
            </a:r>
            <a:r>
              <a:rPr lang="pt-BR" dirty="0">
                <a:solidFill>
                  <a:srgbClr val="002060"/>
                </a:solidFill>
              </a:rPr>
              <a:t>- No período 2 ocorreu uma grave crise financeira no país: os investimentos reduziram para 500 mil, e a poupança externa utilizada foi de 2 milhões. O governo deseja intervir  e aumentar seu gastos de forma a manter o mesmo nível do PIB do ano anterior. Em quanto o governo deve aumentar seus gastos no ano corrente para atingir seu objetivo?</a:t>
            </a:r>
          </a:p>
        </p:txBody>
      </p:sp>
    </p:spTree>
    <p:extLst>
      <p:ext uri="{BB962C8B-B14F-4D97-AF65-F5344CB8AC3E}">
        <p14:creationId xmlns:p14="http://schemas.microsoft.com/office/powerpoint/2010/main" val="31698812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442913" y="757773"/>
            <a:ext cx="10987087" cy="465719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400" b="1" dirty="0">
                <a:solidFill>
                  <a:srgbClr val="002060"/>
                </a:solidFill>
              </a:rPr>
              <a:t>EMPRESAS</a:t>
            </a: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2400" dirty="0">
                <a:solidFill>
                  <a:srgbClr val="002060"/>
                </a:solidFill>
              </a:rPr>
              <a:t>As empresas formam o primeiro de agentes e têm a função de produzir bens e serviços. São as pessoas jurídicas.</a:t>
            </a: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2400" dirty="0">
                <a:solidFill>
                  <a:srgbClr val="002060"/>
                </a:solidFill>
              </a:rPr>
              <a:t>Já vimos que as empresas utilizam os fatores de produção transformam em bens e serviços e tem como contrapartida o pagamento de uma remuneração aos proprietários desses fatores.</a:t>
            </a: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2400" dirty="0">
                <a:solidFill>
                  <a:srgbClr val="002060"/>
                </a:solidFill>
              </a:rPr>
              <a:t>A soma dessas remunerações é a definição de </a:t>
            </a:r>
            <a:r>
              <a:rPr lang="pt-BR" sz="2400" b="1" dirty="0">
                <a:solidFill>
                  <a:srgbClr val="002060"/>
                </a:solidFill>
              </a:rPr>
              <a:t>renda</a:t>
            </a:r>
            <a:r>
              <a:rPr lang="pt-BR" sz="2400" dirty="0">
                <a:solidFill>
                  <a:srgbClr val="002060"/>
                </a:solidFill>
              </a:rPr>
              <a:t>.</a:t>
            </a:r>
          </a:p>
          <a:p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endParaRPr lang="pt-BR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329167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450D50FF-081F-4F03-8122-5CE29C5FF7BB}"/>
              </a:ext>
            </a:extLst>
          </p:cNvPr>
          <p:cNvGraphicFramePr/>
          <p:nvPr/>
        </p:nvGraphicFramePr>
        <p:xfrm>
          <a:off x="614363" y="719666"/>
          <a:ext cx="10658475" cy="5380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84747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442913" y="757772"/>
            <a:ext cx="10987087" cy="5371565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400" b="1" dirty="0">
                <a:solidFill>
                  <a:srgbClr val="002060"/>
                </a:solidFill>
              </a:rPr>
              <a:t>FAMÍLIAS</a:t>
            </a: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2400" dirty="0">
                <a:solidFill>
                  <a:srgbClr val="002060"/>
                </a:solidFill>
              </a:rPr>
              <a:t>Famílias são as pessoas físicas que residem em determinado país.</a:t>
            </a: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2400" dirty="0">
                <a:solidFill>
                  <a:srgbClr val="002060"/>
                </a:solidFill>
              </a:rPr>
              <a:t>São proprietárias dos fatores de produção que são concedidos às empresas em troca de uma renda.</a:t>
            </a: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pt-BR" sz="2400" b="1" dirty="0">
                <a:solidFill>
                  <a:srgbClr val="002060"/>
                </a:solidFill>
              </a:rPr>
              <a:t>O que as famílias fazem com sua renda?</a:t>
            </a: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2400" dirty="0">
                <a:solidFill>
                  <a:srgbClr val="002060"/>
                </a:solidFill>
              </a:rPr>
              <a:t>Elas utilizam sua renda e adquirem os bens e serviços.</a:t>
            </a: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2400" dirty="0">
                <a:solidFill>
                  <a:srgbClr val="002060"/>
                </a:solidFill>
              </a:rPr>
              <a:t>O consumo das famílias absorve uma parte de tudo que é produzido pelas empresas.</a:t>
            </a:r>
          </a:p>
          <a:p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endParaRPr lang="pt-BR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99619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Shape 1"/>
              <p:cNvSpPr txBox="1"/>
              <p:nvPr/>
            </p:nvSpPr>
            <p:spPr>
              <a:xfrm>
                <a:off x="433389" y="364598"/>
                <a:ext cx="11758611" cy="6128803"/>
              </a:xfrm>
              <a:prstGeom prst="rect">
                <a:avLst/>
              </a:prstGeom>
            </p:spPr>
            <p:txBody>
              <a:bodyPr lIns="90000" tIns="45000" rIns="90000" bIns="45000"/>
              <a:lstStyle/>
              <a:p>
                <a:pPr>
                  <a:lnSpc>
                    <a:spcPct val="100000"/>
                  </a:lnSpc>
                </a:pPr>
                <a:r>
                  <a:rPr lang="pt-BR" sz="2400" dirty="0">
                    <a:solidFill>
                      <a:srgbClr val="002060"/>
                    </a:solidFill>
                  </a:rPr>
                  <a:t>Segundo o modelo de Keynes, o consumo das famílias aumenta conforme a sua renda disponível aumenta, mas em proporção inferir à unidade.</a:t>
                </a:r>
              </a:p>
              <a:p>
                <a:pPr>
                  <a:lnSpc>
                    <a:spcPct val="100000"/>
                  </a:lnSpc>
                </a:pPr>
                <a:endParaRPr lang="pt-BR" sz="2400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00000"/>
                  </a:lnSpc>
                </a:pPr>
                <a:r>
                  <a:rPr lang="pt-BR" sz="2400" dirty="0">
                    <a:solidFill>
                      <a:srgbClr val="002060"/>
                    </a:solidFill>
                  </a:rPr>
                  <a:t>O modelo de Keynes considera que somente a renda influencia no consumo das famílias, ou seja, não inclui os juros</a:t>
                </a:r>
              </a:p>
              <a:p>
                <a:pPr>
                  <a:lnSpc>
                    <a:spcPct val="100000"/>
                  </a:lnSpc>
                </a:pPr>
                <a:endParaRPr lang="pt-BR" sz="2400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00000"/>
                  </a:lnSpc>
                </a:pPr>
                <a:endParaRPr lang="pt-BR" sz="2400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t-BR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pt-BR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pt-BR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400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00000"/>
                  </a:lnSpc>
                </a:pPr>
                <a:endParaRPr lang="pt-BR" sz="2400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00000"/>
                  </a:lnSpc>
                </a:pPr>
                <a:endParaRPr lang="pt-BR" sz="2400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pt-BR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pt-BR" sz="2400" dirty="0">
                    <a:solidFill>
                      <a:srgbClr val="002060"/>
                    </a:solidFill>
                  </a:rPr>
                  <a:t> : consumo</a:t>
                </a: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pt-BR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pt-BR" sz="2400" dirty="0">
                    <a:solidFill>
                      <a:srgbClr val="002060"/>
                    </a:solidFill>
                  </a:rPr>
                  <a:t>: consumo autônomo (parcela do consumo que independe da renda dos agentes; consumo de subsistência das famílias)</a:t>
                </a: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pt-BR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400" dirty="0">
                    <a:solidFill>
                      <a:srgbClr val="002060"/>
                    </a:solidFill>
                  </a:rPr>
                  <a:t>: propensão marginal a consumir; entre 0 e 1</a:t>
                </a: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pt-BR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pt-BR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400" dirty="0">
                    <a:solidFill>
                      <a:srgbClr val="002060"/>
                    </a:solidFill>
                  </a:rPr>
                  <a:t>: renda bruta das famílias</a:t>
                </a: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pt-BR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pt-BR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400" dirty="0">
                    <a:solidFill>
                      <a:srgbClr val="002060"/>
                    </a:solidFill>
                  </a:rPr>
                  <a:t>: impostos pagos pelas famílias</a:t>
                </a:r>
              </a:p>
              <a:p>
                <a:pPr>
                  <a:lnSpc>
                    <a:spcPct val="100000"/>
                  </a:lnSpc>
                </a:pPr>
                <a:endParaRPr lang="pt-BR" dirty="0"/>
              </a:p>
              <a:p>
                <a:endParaRPr lang="pt-BR" dirty="0">
                  <a:solidFill>
                    <a:srgbClr val="000000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3" name="TextShap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89" y="364598"/>
                <a:ext cx="11758611" cy="6128803"/>
              </a:xfrm>
              <a:prstGeom prst="rect">
                <a:avLst/>
              </a:prstGeom>
              <a:blipFill>
                <a:blip r:embed="rId2"/>
                <a:stretch>
                  <a:fillRect l="-829" t="-69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61088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207116" y="3059668"/>
            <a:ext cx="40190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002060"/>
                </a:solidFill>
              </a:rPr>
              <a:t>FLUXO CIRCULAR DA RENDA</a:t>
            </a:r>
          </a:p>
          <a:p>
            <a:pPr algn="ctr"/>
            <a:endParaRPr lang="pt-BR" b="1" dirty="0">
              <a:solidFill>
                <a:srgbClr val="002060"/>
              </a:solidFill>
            </a:endParaRPr>
          </a:p>
          <a:p>
            <a:pPr algn="ctr"/>
            <a:r>
              <a:rPr lang="pt-BR" b="1" dirty="0">
                <a:solidFill>
                  <a:srgbClr val="002060"/>
                </a:solidFill>
              </a:rPr>
              <a:t>Economia Fechada e sem Governo</a:t>
            </a:r>
            <a:endParaRPr lang="pt-BR" dirty="0"/>
          </a:p>
        </p:txBody>
      </p:sp>
      <p:pic>
        <p:nvPicPr>
          <p:cNvPr id="6146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577" y="132439"/>
            <a:ext cx="6567423" cy="672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29521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330994" y="264452"/>
            <a:ext cx="11530012" cy="6329096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400" b="1" dirty="0">
                <a:solidFill>
                  <a:srgbClr val="002060"/>
                </a:solidFill>
              </a:rPr>
              <a:t>GOVERNO</a:t>
            </a: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2400" dirty="0">
                <a:solidFill>
                  <a:srgbClr val="002060"/>
                </a:solidFill>
              </a:rPr>
              <a:t>O termo governo deve ser entendido em sentido mais geral, correspondendo a toda administração pública independente de nível, excluindo as empresas estatais.</a:t>
            </a: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2400" dirty="0">
                <a:solidFill>
                  <a:srgbClr val="002060"/>
                </a:solidFill>
              </a:rPr>
              <a:t>Para funcionar o governo adquire uma série de bens e serviços produzidos pelas empresas e contrata pessoas.</a:t>
            </a: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2400" dirty="0">
                <a:solidFill>
                  <a:srgbClr val="002060"/>
                </a:solidFill>
              </a:rPr>
              <a:t>Além de consumir e contratar, o governo realiza vários serviços, como as transferências de renda de programas sociais (Bolsa Família por exemplo)</a:t>
            </a: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2400" dirty="0">
                <a:solidFill>
                  <a:srgbClr val="002060"/>
                </a:solidFill>
              </a:rPr>
              <a:t>O governo também realiza subsídios  às empresas: um apoio monetário concedido às empresas visando o fomento do desenvolvimento de alguma área econômica.</a:t>
            </a:r>
          </a:p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2400" dirty="0">
                <a:solidFill>
                  <a:srgbClr val="002060"/>
                </a:solidFill>
              </a:rPr>
              <a:t>As três fontes de receita do governo são: tributos, emissão de moeda e endividamento.</a:t>
            </a:r>
          </a:p>
          <a:p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endParaRPr lang="pt-BR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7257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484245" y="384922"/>
            <a:ext cx="44763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002060"/>
                </a:solidFill>
              </a:rPr>
              <a:t>Fluxo circular da Renda</a:t>
            </a:r>
          </a:p>
          <a:p>
            <a:pPr algn="ctr"/>
            <a:endParaRPr lang="pt-BR" b="1" dirty="0">
              <a:solidFill>
                <a:srgbClr val="002060"/>
              </a:solidFill>
            </a:endParaRPr>
          </a:p>
          <a:p>
            <a:pPr algn="ctr"/>
            <a:r>
              <a:rPr lang="pt-BR" b="1" dirty="0">
                <a:solidFill>
                  <a:srgbClr val="002060"/>
                </a:solidFill>
              </a:rPr>
              <a:t>ECONOMIA FECHADA COM GOVERNO</a:t>
            </a:r>
            <a:endParaRPr lang="pt-BR" dirty="0"/>
          </a:p>
        </p:txBody>
      </p:sp>
      <p:pic>
        <p:nvPicPr>
          <p:cNvPr id="6" name="Picture 2" descr="Resultado de imagem para agentes econÃ´mic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1" b="2157"/>
          <a:stretch/>
        </p:blipFill>
        <p:spPr bwMode="auto">
          <a:xfrm>
            <a:off x="412433" y="1703306"/>
            <a:ext cx="11046142" cy="4873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0805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7045</TotalTime>
  <Words>1593</Words>
  <Application>Microsoft Office PowerPoint</Application>
  <PresentationFormat>Widescreen</PresentationFormat>
  <Paragraphs>233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StarSymbol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Gerson Nassor</dc:creator>
  <cp:lastModifiedBy>Gerson Nassor Cardoso</cp:lastModifiedBy>
  <cp:revision>230</cp:revision>
  <dcterms:modified xsi:type="dcterms:W3CDTF">2019-05-22T11:32:11Z</dcterms:modified>
</cp:coreProperties>
</file>