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8" r:id="rId1"/>
  </p:sldMasterIdLst>
  <p:sldIdLst>
    <p:sldId id="256" r:id="rId2"/>
    <p:sldId id="315" r:id="rId3"/>
    <p:sldId id="341" r:id="rId4"/>
    <p:sldId id="316" r:id="rId5"/>
    <p:sldId id="317" r:id="rId6"/>
    <p:sldId id="318" r:id="rId7"/>
    <p:sldId id="320" r:id="rId8"/>
    <p:sldId id="321" r:id="rId9"/>
    <p:sldId id="319" r:id="rId10"/>
    <p:sldId id="323" r:id="rId11"/>
    <p:sldId id="322" r:id="rId12"/>
    <p:sldId id="324" r:id="rId13"/>
    <p:sldId id="325" r:id="rId14"/>
    <p:sldId id="327" r:id="rId15"/>
    <p:sldId id="326" r:id="rId16"/>
    <p:sldId id="328" r:id="rId17"/>
    <p:sldId id="329" r:id="rId18"/>
    <p:sldId id="338" r:id="rId19"/>
    <p:sldId id="339" r:id="rId20"/>
    <p:sldId id="330" r:id="rId21"/>
    <p:sldId id="3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4"/>
    <p:restoredTop sz="94715"/>
  </p:normalViewPr>
  <p:slideViewPr>
    <p:cSldViewPr snapToGrid="0" snapToObjects="1">
      <p:cViewPr>
        <p:scale>
          <a:sx n="108" d="100"/>
          <a:sy n="108" d="100"/>
        </p:scale>
        <p:origin x="107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3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78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6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70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4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2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31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0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851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50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76BBB-7DE9-B745-913D-07AF6654A029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8C8DB-C625-0D4A-8111-E827CAEBBB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1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hyperlink" Target="https://www.opendemocracy.net/en/middle-east-on-brink-urgent-appeal-for-common-sense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hyperlink" Target="https://www.theguardian.com/commentisfree/2013/jul/02/politics-protest-elites-brazil-egypt-organisation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hyperlink" Target="https://edition.cnn.com/videos/world/2019/10/24/lebanon-protests-middle-east-wedeman-pkg-vpx.cnn" TargetMode="External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s://www.washingtonpost.com/news/worldviews/wp/2014/01/17/the-dangerously-one-sided-politics-of-oscar-nominated-documentary-the-square/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ge result for egypt graffiti"/>
          <p:cNvPicPr>
            <a:picLocks noChangeAspect="1" noChangeArrowheads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770138"/>
            <a:ext cx="9144000" cy="170171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Beirut" charset="-78"/>
                <a:ea typeface="Beirut" charset="-78"/>
                <a:cs typeface="Beirut" charset="-78"/>
              </a:rPr>
              <a:t>Major Themes in Contemporary Middle East</a:t>
            </a:r>
            <a:endParaRPr lang="en-GB" b="1" dirty="0">
              <a:solidFill>
                <a:srgbClr val="FFFFFF"/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71851"/>
            <a:ext cx="9144000" cy="1098395"/>
          </a:xfrm>
        </p:spPr>
        <p:txBody>
          <a:bodyPr>
            <a:normAutofit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12.</a:t>
            </a:r>
            <a:endParaRPr lang="en-US" b="1" dirty="0" smtClean="0"/>
          </a:p>
          <a:p>
            <a:r>
              <a:rPr lang="en-US" b="1" dirty="0" smtClean="0"/>
              <a:t>FROM THE “ARAB SPRING” TO ARAB WINTER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378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680" y="546091"/>
            <a:ext cx="6288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mtClean="0"/>
              <a:t>“Arab Spring” </a:t>
            </a:r>
            <a:r>
              <a:rPr lang="en-GB" sz="2800" dirty="0" smtClean="0"/>
              <a:t>as</a:t>
            </a:r>
            <a:r>
              <a:rPr lang="en-GB" sz="2800" b="1" dirty="0" smtClean="0"/>
              <a:t> the Fourth Wave?.... </a:t>
            </a:r>
            <a:r>
              <a:rPr lang="en-GB" sz="2800" dirty="0" smtClean="0"/>
              <a:t>No</a:t>
            </a:r>
            <a:endParaRPr lang="en-GB" sz="2800" dirty="0"/>
          </a:p>
        </p:txBody>
      </p:sp>
      <p:pic>
        <p:nvPicPr>
          <p:cNvPr id="5" name="Picture 4" descr="http://i.cbc.ca/1.3215851.1441381460!/fileImage/httpImage/image.jpg_gen/derivatives/16x9_620/syrian-refugee-crisi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730" y="0"/>
            <a:ext cx="3799270" cy="2138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newstatesman.com/sites/default/files/styles/nodeimage/public/blogs_2015/12/gettyimages-458903556.jpg?itok=s1rvNyS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018" y="4056466"/>
            <a:ext cx="4026760" cy="2677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.dailymail.co.uk/i/pix/2015/09/04/16/2BF0413000000578-3222405-Sanctuary_Although_the_vast_majority_of_Syrian_refugees_live_in_-m-73_14413808229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730" y="2227279"/>
            <a:ext cx="3799270" cy="2534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www.corbettreport.com/wp-content/uploads/2014/09/isis-army-700x43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2731" y="4858519"/>
            <a:ext cx="3799270" cy="1999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age result for sisi egypt co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018" y="1557492"/>
            <a:ext cx="4008413" cy="23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398" y="1557492"/>
            <a:ext cx="3990321" cy="5201424"/>
          </a:xfrm>
          <a:prstGeom prst="rect">
            <a:avLst/>
          </a:prstGeom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charset="0"/>
              </a:rPr>
              <a:t>The Middle East on the brink: an urgent appeal for common </a:t>
            </a:r>
            <a:r>
              <a:rPr lang="en-US" sz="2000" b="1" dirty="0" smtClean="0">
                <a:solidFill>
                  <a:srgbClr val="000000"/>
                </a:solidFill>
                <a:latin typeface="Open Sans" charset="0"/>
              </a:rPr>
              <a:t>sense</a:t>
            </a:r>
          </a:p>
          <a:p>
            <a:endParaRPr lang="en-US" b="1" dirty="0">
              <a:solidFill>
                <a:srgbClr val="000000"/>
              </a:solidFill>
              <a:latin typeface="Open Sans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Open Sans" charset="0"/>
              </a:rPr>
              <a:t>K. Akkoyunlu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Open Sans" charset="0"/>
                <a:hlinkClick r:id="rId7"/>
              </a:rPr>
              <a:t>Open Democracy</a:t>
            </a:r>
            <a:r>
              <a:rPr lang="en-US" dirty="0" smtClean="0">
                <a:solidFill>
                  <a:srgbClr val="000000"/>
                </a:solidFill>
                <a:latin typeface="Open Sans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Open Sans" charset="0"/>
              </a:rPr>
              <a:t>December </a:t>
            </a:r>
            <a:r>
              <a:rPr lang="en-US" dirty="0" smtClean="0">
                <a:solidFill>
                  <a:srgbClr val="000000"/>
                </a:solidFill>
                <a:latin typeface="Open Sans" charset="0"/>
              </a:rPr>
              <a:t>2011</a:t>
            </a:r>
            <a:endParaRPr lang="en-US" i="1" dirty="0" smtClean="0">
              <a:solidFill>
                <a:srgbClr val="000000"/>
              </a:solidFill>
              <a:latin typeface="Open Sans" charset="0"/>
            </a:endParaRPr>
          </a:p>
          <a:p>
            <a:endParaRPr lang="en-US" i="1" dirty="0">
              <a:solidFill>
                <a:srgbClr val="000000"/>
              </a:solidFill>
              <a:latin typeface="Open Sans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Open Sans" charset="0"/>
              </a:rPr>
              <a:t>“The </a:t>
            </a:r>
            <a:r>
              <a:rPr lang="en-US" sz="2000" dirty="0">
                <a:solidFill>
                  <a:srgbClr val="000000"/>
                </a:solidFill>
                <a:latin typeface="Open Sans" charset="0"/>
              </a:rPr>
              <a:t>Arab spring of pro-democracy protestors and authoritarian rulers is effectively over. That popular outcry for a better, fairer and more </a:t>
            </a:r>
            <a:r>
              <a:rPr lang="en-US" sz="2000" dirty="0" err="1">
                <a:solidFill>
                  <a:srgbClr val="000000"/>
                </a:solidFill>
                <a:latin typeface="Open Sans" charset="0"/>
              </a:rPr>
              <a:t>honourable</a:t>
            </a:r>
            <a:r>
              <a:rPr lang="en-US" sz="2000" dirty="0">
                <a:solidFill>
                  <a:srgbClr val="000000"/>
                </a:solidFill>
                <a:latin typeface="Open Sans" charset="0"/>
              </a:rPr>
              <a:t> human living is being stifled in a ruthless struggle for geopolitical hegemony and survival, played out along increasingly explosive sectarian lines. And as the elephants trample, once again the grass suffers</a:t>
            </a:r>
            <a:r>
              <a:rPr lang="en-US" sz="2000" dirty="0" smtClean="0">
                <a:solidFill>
                  <a:srgbClr val="000000"/>
                </a:solidFill>
                <a:latin typeface="Open Sans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267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92" y="295422"/>
            <a:ext cx="647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mtClean="0"/>
              <a:t>“Arab Spring” </a:t>
            </a:r>
            <a:r>
              <a:rPr lang="en-GB" sz="2800" dirty="0" smtClean="0"/>
              <a:t>as</a:t>
            </a:r>
            <a:r>
              <a:rPr lang="en-GB" sz="2800" b="1" dirty="0" smtClean="0"/>
              <a:t> the Fourth Wave?.... </a:t>
            </a:r>
            <a:r>
              <a:rPr lang="en-GB" sz="2800" dirty="0" smtClean="0"/>
              <a:t>No</a:t>
            </a:r>
            <a:endParaRPr lang="en-GB" sz="2800" dirty="0"/>
          </a:p>
        </p:txBody>
      </p:sp>
      <p:pic>
        <p:nvPicPr>
          <p:cNvPr id="8194" name="Picture 2" descr="mage result for arab spring sp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855" y="1117708"/>
            <a:ext cx="9665383" cy="53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92" y="295422"/>
            <a:ext cx="609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From “Arab Spring” to Arab Winter</a:t>
            </a:r>
          </a:p>
          <a:p>
            <a:pPr algn="ctr"/>
            <a:r>
              <a:rPr lang="en-GB" sz="2800" i="1" dirty="0" smtClean="0"/>
              <a:t>Explaining the outcomes</a:t>
            </a:r>
            <a:endParaRPr lang="en-GB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0166" y="1502228"/>
            <a:ext cx="285574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b="1" dirty="0" smtClean="0"/>
              <a:t>Focus on country-specific outcomes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Focus on the general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5908" y="1574680"/>
            <a:ext cx="2855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Wingdings" charset="2"/>
              <a:buChar char="Ø"/>
            </a:pPr>
            <a:r>
              <a:rPr lang="en-GB" sz="2100" dirty="0" smtClean="0"/>
              <a:t>Pre-A.S. background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1028" y="1574680"/>
            <a:ext cx="6030349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Wingdings" charset="2"/>
              <a:buChar char="Ø"/>
            </a:pPr>
            <a:r>
              <a:rPr lang="en-GB" sz="2100" b="1" dirty="0" smtClean="0">
                <a:solidFill>
                  <a:srgbClr val="C00000"/>
                </a:solidFill>
              </a:rPr>
              <a:t>Civil War / State failure</a:t>
            </a:r>
          </a:p>
          <a:p>
            <a:pPr marL="914400" lvl="1" indent="-457200">
              <a:spcAft>
                <a:spcPts val="800"/>
              </a:spcAft>
              <a:buFont typeface="Wingdings" charset="2"/>
              <a:buChar char="v"/>
            </a:pPr>
            <a:r>
              <a:rPr lang="en-GB" sz="2100" i="1" dirty="0" smtClean="0">
                <a:solidFill>
                  <a:srgbClr val="C00000"/>
                </a:solidFill>
              </a:rPr>
              <a:t>Libya, Syria, Yemen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rgbClr val="C00000"/>
                </a:solidFill>
              </a:rPr>
              <a:t>Tribal, sectarian, regional divisions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rgbClr val="C00000"/>
                </a:solidFill>
              </a:rPr>
              <a:t>State willing to use lethal force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>
                <a:solidFill>
                  <a:srgbClr val="C00000"/>
                </a:solidFill>
              </a:rPr>
              <a:t>Outside military </a:t>
            </a:r>
            <a:r>
              <a:rPr lang="en-GB" sz="2100" dirty="0" smtClean="0">
                <a:solidFill>
                  <a:srgbClr val="C00000"/>
                </a:solidFill>
              </a:rPr>
              <a:t>intervention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rgbClr val="C00000"/>
                </a:solidFill>
              </a:rPr>
              <a:t>Fractured state apparatus with weak societal support (Libya </a:t>
            </a:r>
            <a:r>
              <a:rPr lang="en-GB" sz="2100" dirty="0" smtClean="0">
                <a:solidFill>
                  <a:srgbClr val="C00000"/>
                </a:solidFill>
                <a:sym typeface="Wingdings"/>
              </a:rPr>
              <a:t> regime collapse</a:t>
            </a:r>
            <a:r>
              <a:rPr lang="en-GB" sz="2100" dirty="0" smtClean="0">
                <a:solidFill>
                  <a:srgbClr val="C00000"/>
                </a:solidFill>
              </a:rPr>
              <a:t>)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rgbClr val="C00000"/>
                </a:solidFill>
              </a:rPr>
              <a:t>United state apparatus w/ societal support (Syria </a:t>
            </a:r>
            <a:r>
              <a:rPr lang="en-GB" sz="2100" dirty="0" smtClean="0">
                <a:solidFill>
                  <a:srgbClr val="C00000"/>
                </a:solidFill>
                <a:sym typeface="Wingdings"/>
              </a:rPr>
              <a:t> regime survival</a:t>
            </a:r>
            <a:r>
              <a:rPr lang="en-GB" sz="21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1028" y="4780686"/>
            <a:ext cx="5322277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Wingdings" charset="2"/>
              <a:buChar char="Ø"/>
            </a:pPr>
            <a:r>
              <a:rPr lang="en-GB" sz="2100" b="1" dirty="0" smtClean="0">
                <a:solidFill>
                  <a:schemeClr val="accent1">
                    <a:lumMod val="75000"/>
                  </a:schemeClr>
                </a:solidFill>
              </a:rPr>
              <a:t>In contrast</a:t>
            </a:r>
            <a:r>
              <a:rPr lang="is-IS" sz="21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GB" sz="21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Aft>
                <a:spcPts val="200"/>
              </a:spcAft>
              <a:buFont typeface="Wingdings" charset="2"/>
              <a:buChar char="v"/>
            </a:pPr>
            <a:r>
              <a:rPr lang="en-GB" sz="2100" i="1" dirty="0" smtClean="0">
                <a:solidFill>
                  <a:schemeClr val="accent1">
                    <a:lumMod val="75000"/>
                  </a:schemeClr>
                </a:solidFill>
              </a:rPr>
              <a:t>Tunisia, Egypt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chemeClr val="accent1">
                    <a:lumMod val="75000"/>
                  </a:schemeClr>
                </a:solidFill>
              </a:rPr>
              <a:t>More homogenous society --&gt;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chemeClr val="accent1">
                    <a:lumMod val="75000"/>
                  </a:schemeClr>
                </a:solidFill>
              </a:rPr>
              <a:t>Central, urban, civil protests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chemeClr val="accent1">
                    <a:lumMod val="75000"/>
                  </a:schemeClr>
                </a:solidFill>
              </a:rPr>
              <a:t>State less willing to use force (initially)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GB" sz="2100" dirty="0" smtClean="0">
                <a:solidFill>
                  <a:schemeClr val="accent1">
                    <a:lumMod val="75000"/>
                  </a:schemeClr>
                </a:solidFill>
              </a:rPr>
              <a:t>No outside intervention (initially)</a:t>
            </a:r>
          </a:p>
        </p:txBody>
      </p:sp>
    </p:spTree>
    <p:extLst>
      <p:ext uri="{BB962C8B-B14F-4D97-AF65-F5344CB8AC3E}">
        <p14:creationId xmlns:p14="http://schemas.microsoft.com/office/powerpoint/2010/main" val="3526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92" y="295422"/>
            <a:ext cx="609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From “Arab Spring” to Arab Winter</a:t>
            </a:r>
          </a:p>
          <a:p>
            <a:pPr algn="ctr"/>
            <a:r>
              <a:rPr lang="en-GB" sz="2800" i="1" dirty="0" smtClean="0"/>
              <a:t>Explaining the outcomes</a:t>
            </a:r>
            <a:endParaRPr lang="en-GB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0166" y="1502228"/>
            <a:ext cx="285574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b="1" dirty="0" smtClean="0"/>
              <a:t>Focus on country-specific outcomes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Focus on the general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5908" y="1574680"/>
            <a:ext cx="2855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Wingdings" charset="2"/>
              <a:buChar char="Ø"/>
            </a:pPr>
            <a:r>
              <a:rPr lang="en-GB" sz="2100" dirty="0" smtClean="0"/>
              <a:t>Pre-A.S. background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4191" y="1532476"/>
            <a:ext cx="5917809" cy="619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Aft>
                <a:spcPts val="800"/>
              </a:spcAft>
              <a:buFont typeface="Wingdings" charset="2"/>
              <a:buChar char="Ø"/>
            </a:pPr>
            <a:r>
              <a:rPr lang="en-GB" sz="2100" b="1" dirty="0" smtClean="0">
                <a:solidFill>
                  <a:schemeClr val="accent1">
                    <a:lumMod val="50000"/>
                  </a:schemeClr>
                </a:solidFill>
              </a:rPr>
              <a:t>Sustained Democracy </a:t>
            </a:r>
            <a:r>
              <a:rPr lang="en-GB" sz="2100" dirty="0" smtClean="0">
                <a:solidFill>
                  <a:schemeClr val="accent1">
                    <a:lumMod val="50000"/>
                  </a:schemeClr>
                </a:solidFill>
              </a:rPr>
              <a:t>vs. </a:t>
            </a:r>
            <a:r>
              <a:rPr lang="en-GB" sz="2100" b="1" dirty="0" smtClean="0">
                <a:solidFill>
                  <a:srgbClr val="00B050"/>
                </a:solidFill>
              </a:rPr>
              <a:t>Return to Autocracy</a:t>
            </a:r>
            <a:endParaRPr lang="en-GB" sz="2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14400" lvl="1" indent="-457200">
              <a:spcAft>
                <a:spcPts val="800"/>
              </a:spcAft>
              <a:buFont typeface="Wingdings" charset="2"/>
              <a:buChar char="v"/>
            </a:pP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Tunisia 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Smaller, better educated pop. (11m)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Larger middle class; high HDI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Women better integrated to society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Stronger labour unions &amp; parties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Military out of politics &amp; economy</a:t>
            </a:r>
          </a:p>
          <a:p>
            <a:pPr marL="1371600" lvl="2" indent="-457200">
              <a:spcAft>
                <a:spcPts val="300"/>
              </a:spcAft>
              <a:buFont typeface="Courier New" charset="0"/>
              <a:buChar char="o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Politics as compromise</a:t>
            </a:r>
          </a:p>
          <a:p>
            <a:pPr marL="914400" lvl="1" indent="-457200">
              <a:spcAft>
                <a:spcPts val="200"/>
              </a:spcAft>
              <a:buFont typeface="Wingdings" charset="2"/>
              <a:buChar char="v"/>
            </a:pPr>
            <a:r>
              <a:rPr lang="en-GB" sz="2000" b="1" dirty="0" smtClean="0">
                <a:solidFill>
                  <a:srgbClr val="00B050"/>
                </a:solidFill>
              </a:rPr>
              <a:t>Egypt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 smtClean="0">
                <a:solidFill>
                  <a:srgbClr val="00B050"/>
                </a:solidFill>
              </a:rPr>
              <a:t>Larger, less educated population (95m)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 smtClean="0">
                <a:solidFill>
                  <a:srgbClr val="00B050"/>
                </a:solidFill>
              </a:rPr>
              <a:t>Smaller middle class; medium HDI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>
                <a:solidFill>
                  <a:srgbClr val="00B050"/>
                </a:solidFill>
              </a:rPr>
              <a:t>Military involved in politics &amp; </a:t>
            </a:r>
            <a:r>
              <a:rPr lang="en-GB" sz="2000" b="1" dirty="0" smtClean="0">
                <a:solidFill>
                  <a:srgbClr val="00B050"/>
                </a:solidFill>
              </a:rPr>
              <a:t>economy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 smtClean="0">
                <a:solidFill>
                  <a:srgbClr val="00B050"/>
                </a:solidFill>
              </a:rPr>
              <a:t>Weaker unions &amp; independent parties (only capable opposition group M.B.)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 smtClean="0">
                <a:solidFill>
                  <a:srgbClr val="00B050"/>
                </a:solidFill>
              </a:rPr>
              <a:t>Politics as zero-sum game</a:t>
            </a:r>
          </a:p>
          <a:p>
            <a:pPr marL="1371600" lvl="2" indent="-457200">
              <a:spcAft>
                <a:spcPts val="100"/>
              </a:spcAft>
              <a:buFont typeface="Courier New" charset="0"/>
              <a:buChar char="o"/>
            </a:pPr>
            <a:r>
              <a:rPr lang="en-GB" sz="2000" b="1" dirty="0" smtClean="0">
                <a:solidFill>
                  <a:srgbClr val="00B050"/>
                </a:solidFill>
              </a:rPr>
              <a:t>Outside intervention (pro-coup)</a:t>
            </a:r>
          </a:p>
          <a:p>
            <a:pPr marL="1371600" lvl="2" indent="-457200">
              <a:spcAft>
                <a:spcPts val="800"/>
              </a:spcAft>
              <a:buFont typeface="Courier New" charset="0"/>
              <a:buChar char="o"/>
            </a:pPr>
            <a:endParaRPr lang="en-GB" sz="21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spcAft>
                <a:spcPts val="800"/>
              </a:spcAft>
              <a:buFont typeface="Wingdings" charset="2"/>
              <a:buChar char="Ø"/>
            </a:pPr>
            <a:endParaRPr lang="en-GB" sz="2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92" y="295422"/>
            <a:ext cx="609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From “Arab Spring” to Arab Winter</a:t>
            </a:r>
          </a:p>
          <a:p>
            <a:pPr algn="ctr"/>
            <a:r>
              <a:rPr lang="en-GB" sz="2800" i="1" dirty="0" smtClean="0"/>
              <a:t>Explaining the outcomes</a:t>
            </a:r>
            <a:endParaRPr lang="en-GB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0166" y="1502228"/>
            <a:ext cx="285574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Focus on country-specific outcomes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b="1" dirty="0" smtClean="0"/>
              <a:t>Focus on the general picture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5907" y="1574680"/>
            <a:ext cx="7160456" cy="480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/>
              <a:t>Elites in survival mode </a:t>
            </a:r>
            <a:r>
              <a:rPr lang="en-GB" sz="2100" dirty="0" smtClean="0">
                <a:sym typeface="Wingdings"/>
              </a:rPr>
              <a:t> </a:t>
            </a:r>
            <a:r>
              <a:rPr lang="en-GB" sz="2100" dirty="0" smtClean="0"/>
              <a:t>Return of massive, merciless state repression and violence after initial period of surprise.</a:t>
            </a:r>
            <a:endParaRPr lang="en-GB" sz="800" dirty="0"/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/>
              <a:t>Weakness of protest movements</a:t>
            </a:r>
          </a:p>
          <a:p>
            <a:pPr marL="914400" lvl="1" indent="-457200">
              <a:spcAft>
                <a:spcPts val="800"/>
              </a:spcAft>
              <a:buFont typeface="Arial" charset="0"/>
              <a:buChar char="•"/>
            </a:pPr>
            <a:r>
              <a:rPr lang="en-GB" sz="2100" dirty="0" smtClean="0"/>
              <a:t>Spontaneous, leaderless, colourful “people power” protests effective in toppling governments, but not steering post-revolutionary dynamics.</a:t>
            </a:r>
          </a:p>
          <a:p>
            <a:pPr marL="914400" lvl="1" indent="-457200">
              <a:spcAft>
                <a:spcPts val="800"/>
              </a:spcAft>
              <a:buFont typeface="Arial" charset="0"/>
              <a:buChar char="•"/>
            </a:pPr>
            <a:r>
              <a:rPr lang="en-GB" sz="2100" dirty="0" smtClean="0"/>
              <a:t>Without socially-rooted organisation and clear political agenda, protest movements can be hijacked, suppressed or diverted by more entrenched and powerful forces (MB, </a:t>
            </a:r>
            <a:r>
              <a:rPr lang="en-GB" sz="2100" dirty="0" err="1" smtClean="0"/>
              <a:t>Sisi</a:t>
            </a:r>
            <a:r>
              <a:rPr lang="en-GB" sz="2100" dirty="0" smtClean="0"/>
              <a:t>, ISIS, Saudi Arabia, Iran, etc.) </a:t>
            </a:r>
          </a:p>
          <a:p>
            <a:pPr marL="914400" lvl="1" indent="-457200">
              <a:spcAft>
                <a:spcPts val="800"/>
              </a:spcAft>
              <a:buFont typeface="Arial" charset="0"/>
              <a:buChar char="•"/>
            </a:pPr>
            <a:r>
              <a:rPr lang="en-GB" sz="2100" dirty="0" smtClean="0"/>
              <a:t>Lack of “</a:t>
            </a:r>
            <a:r>
              <a:rPr lang="en-GB" sz="2100" b="1" dirty="0" smtClean="0"/>
              <a:t>critical mass</a:t>
            </a:r>
            <a:r>
              <a:rPr lang="en-GB" sz="2100" dirty="0" smtClean="0"/>
              <a:t>” </a:t>
            </a:r>
            <a:r>
              <a:rPr lang="en-GB" sz="2100" dirty="0" smtClean="0">
                <a:sym typeface="Wingdings"/>
              </a:rPr>
              <a:t></a:t>
            </a:r>
            <a:r>
              <a:rPr lang="en-GB" sz="2100" dirty="0" smtClean="0"/>
              <a:t> “</a:t>
            </a:r>
            <a:r>
              <a:rPr lang="en-GB" sz="2100" dirty="0" err="1" smtClean="0"/>
              <a:t>Tahrir</a:t>
            </a:r>
            <a:r>
              <a:rPr lang="en-GB" sz="2100" dirty="0" smtClean="0"/>
              <a:t> Square isn’t Egypt”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/>
              <a:t>Role of regional / international actors preferring stability over democracy</a:t>
            </a:r>
          </a:p>
        </p:txBody>
      </p:sp>
    </p:spTree>
    <p:extLst>
      <p:ext uri="{BB962C8B-B14F-4D97-AF65-F5344CB8AC3E}">
        <p14:creationId xmlns:p14="http://schemas.microsoft.com/office/powerpoint/2010/main" val="2061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892" y="295422"/>
            <a:ext cx="609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From “Arab Spring” to Arab Winter</a:t>
            </a:r>
          </a:p>
          <a:p>
            <a:pPr algn="ctr"/>
            <a:r>
              <a:rPr lang="en-GB" sz="2800" i="1" dirty="0" smtClean="0"/>
              <a:t>Explaining the outcomes</a:t>
            </a:r>
            <a:endParaRPr lang="en-GB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0166" y="1502228"/>
            <a:ext cx="285574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Focus on country-specific outcomes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GB" sz="2100" b="1" dirty="0" smtClean="0"/>
              <a:t>Focus on the general picture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683" y="1502228"/>
            <a:ext cx="8001000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683" y="5725551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Guardian – 2 July 2013: </a:t>
            </a:r>
            <a:r>
              <a:rPr lang="en-GB" dirty="0">
                <a:hlinkClick r:id="rId3"/>
              </a:rPr>
              <a:t>https://www.theguardian.com/commentisfree/2013/jul/02/politics-protest-elites-brazil-egypt-organisation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4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9643" y="337625"/>
            <a:ext cx="672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/>
              <a:t>Arab Spring / Arab Winter </a:t>
            </a:r>
            <a:r>
              <a:rPr lang="en-GB" sz="2800" b="1" dirty="0" smtClean="0"/>
              <a:t>– an exception?</a:t>
            </a:r>
            <a:endParaRPr lang="en-GB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5082" y="1114063"/>
            <a:ext cx="7005712" cy="552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2100" b="1" dirty="0" smtClean="0"/>
              <a:t>European Revolutions of 1848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Middle-class led revolutions against aristocratic rule &amp; inspired by liberalism, socialism, nationalism.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Spring 1848 </a:t>
            </a:r>
            <a:r>
              <a:rPr lang="en-GB" sz="2100" dirty="0" smtClean="0">
                <a:sym typeface="Wingdings"/>
              </a:rPr>
              <a:t> Spread across </a:t>
            </a:r>
            <a:r>
              <a:rPr lang="en-GB" sz="2100" dirty="0" smtClean="0"/>
              <a:t>50 countries (pre-Facebook!)</a:t>
            </a:r>
            <a:br>
              <a:rPr lang="en-GB" sz="2100" dirty="0" smtClean="0"/>
            </a:br>
            <a:r>
              <a:rPr lang="en-GB" sz="2100" dirty="0" smtClean="0"/>
              <a:t>“</a:t>
            </a:r>
            <a:r>
              <a:rPr lang="en-GB" sz="2100" i="1" dirty="0" smtClean="0"/>
              <a:t>The </a:t>
            </a:r>
            <a:r>
              <a:rPr lang="en-GB" sz="2100" i="1" dirty="0"/>
              <a:t>Spring of 1848, Spring of Nations, </a:t>
            </a:r>
            <a:r>
              <a:rPr lang="en-GB" sz="2100" i="1" dirty="0" smtClean="0"/>
              <a:t>Springtime of the Peoples</a:t>
            </a:r>
            <a:r>
              <a:rPr lang="en-GB" sz="2100" dirty="0" smtClean="0"/>
              <a:t>”</a:t>
            </a:r>
            <a:endParaRPr lang="en-GB" sz="2100" dirty="0"/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Fall 1848 </a:t>
            </a:r>
            <a:r>
              <a:rPr lang="en-GB" sz="2100" dirty="0" smtClean="0">
                <a:sym typeface="Wingdings"/>
              </a:rPr>
              <a:t> caught off-guard at first, aristocracy plots its return to power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>
                <a:sym typeface="Wingdings"/>
              </a:rPr>
              <a:t>1849  Revolutions suppressed/co-opted everywhere</a:t>
            </a:r>
          </a:p>
          <a:p>
            <a:pPr marL="914400" lvl="1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>
                <a:sym typeface="Wingdings"/>
              </a:rPr>
              <a:t>I</a:t>
            </a:r>
            <a:r>
              <a:rPr lang="en-GB" sz="2100" dirty="0" smtClean="0">
                <a:sym typeface="Wingdings"/>
              </a:rPr>
              <a:t>nternal divisions + external intervention (Russia)</a:t>
            </a:r>
          </a:p>
          <a:p>
            <a:pPr marL="457200" indent="-457200">
              <a:lnSpc>
                <a:spcPct val="110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BUT </a:t>
            </a:r>
            <a:r>
              <a:rPr lang="en-GB" sz="2100" dirty="0" smtClean="0">
                <a:sym typeface="Wingdings"/>
              </a:rPr>
              <a:t> </a:t>
            </a:r>
            <a:r>
              <a:rPr lang="en-GB" sz="2100" dirty="0" smtClean="0"/>
              <a:t>Some social reforms became permanent, and ideas of democracy, liberalism and nationalism never went away!</a:t>
            </a:r>
          </a:p>
          <a:p>
            <a:pPr marL="457200" indent="-457200">
              <a:spcAft>
                <a:spcPts val="800"/>
              </a:spcAft>
              <a:buFont typeface="Wingdings" charset="2"/>
              <a:buChar char="§"/>
            </a:pPr>
            <a:endParaRPr lang="en-GB" sz="800" dirty="0"/>
          </a:p>
        </p:txBody>
      </p:sp>
      <p:pic>
        <p:nvPicPr>
          <p:cNvPr id="14338" name="Picture 2" descr="mage result for 1848 revolutions painti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0794" y="987454"/>
            <a:ext cx="4961206" cy="54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5089" y="6488668"/>
            <a:ext cx="517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Barricade on </a:t>
            </a:r>
            <a:r>
              <a:rPr lang="en-GB" dirty="0" smtClean="0"/>
              <a:t>Rue </a:t>
            </a:r>
            <a:r>
              <a:rPr lang="en-GB" dirty="0" err="1" smtClean="0"/>
              <a:t>Soufflot</a:t>
            </a:r>
            <a:r>
              <a:rPr lang="en-GB" dirty="0" smtClean="0"/>
              <a:t>,</a:t>
            </a:r>
            <a:r>
              <a:rPr lang="en-GB" dirty="0" smtClean="0"/>
              <a:t> </a:t>
            </a:r>
            <a:r>
              <a:rPr lang="en-GB" dirty="0" smtClean="0"/>
              <a:t>Horace </a:t>
            </a:r>
            <a:r>
              <a:rPr lang="en-GB" dirty="0" err="1" smtClean="0"/>
              <a:t>Vernet</a:t>
            </a:r>
            <a:r>
              <a:rPr lang="en-GB" dirty="0" smtClean="0"/>
              <a:t>, 1848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4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707" y="562709"/>
            <a:ext cx="672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Reasons for hope</a:t>
            </a:r>
            <a:r>
              <a:rPr lang="is-IS" sz="2800" b="1" dirty="0" smtClean="0"/>
              <a:t>…</a:t>
            </a:r>
            <a:endParaRPr lang="en-GB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50165" y="1479821"/>
            <a:ext cx="6288260" cy="606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 smtClean="0">
                <a:sym typeface="Wingdings"/>
              </a:rPr>
              <a:t>Debunked the myths about Arab/Islamic exceptionalism</a:t>
            </a:r>
            <a:endParaRPr lang="en-GB" sz="2100" dirty="0">
              <a:sym typeface="Wingdings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 smtClean="0">
                <a:sym typeface="Wingdings"/>
              </a:rPr>
              <a:t>Introduced “the people” in regime-centric IR analyses</a:t>
            </a:r>
            <a:endParaRPr lang="en-GB" sz="2100" dirty="0">
              <a:sym typeface="Wingdings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 smtClean="0">
                <a:sym typeface="Wingdings"/>
              </a:rPr>
              <a:t>Proved that despotic systems are not unshakeable after all! 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/>
              <a:t>Some gains: Democracy (albeit flawed and fragile) in Tunisia, reforms in Morocco, Jordan</a:t>
            </a:r>
            <a:r>
              <a:rPr lang="en-GB" sz="2100" dirty="0" smtClean="0"/>
              <a:t>.</a:t>
            </a:r>
            <a:endParaRPr lang="en-GB" sz="2100" dirty="0" smtClean="0">
              <a:sym typeface="Wingdings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/>
              <a:t>A taste of revolution and continued source of inspiration </a:t>
            </a:r>
            <a:r>
              <a:rPr lang="en-GB" sz="2100" dirty="0">
                <a:sym typeface="Wingdings"/>
              </a:rPr>
              <a:t> continuing in </a:t>
            </a:r>
            <a:r>
              <a:rPr lang="en-GB" sz="2100" b="1" dirty="0">
                <a:sym typeface="Wingdings"/>
              </a:rPr>
              <a:t>Algeria</a:t>
            </a:r>
            <a:r>
              <a:rPr lang="en-GB" sz="2100" dirty="0">
                <a:sym typeface="Wingdings"/>
              </a:rPr>
              <a:t> and </a:t>
            </a:r>
            <a:r>
              <a:rPr lang="en-GB" sz="2100" b="1" dirty="0">
                <a:sym typeface="Wingdings"/>
              </a:rPr>
              <a:t>Sudan</a:t>
            </a:r>
            <a:r>
              <a:rPr lang="en-GB" sz="2100" dirty="0">
                <a:sym typeface="Wingdings"/>
              </a:rPr>
              <a:t>! </a:t>
            </a:r>
          </a:p>
          <a:p>
            <a:pPr marL="914400" lvl="1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>
                <a:sym typeface="Wingdings"/>
              </a:rPr>
              <a:t>Will they follow or avoid Egypt’s fate?</a:t>
            </a:r>
          </a:p>
          <a:p>
            <a:pPr marL="914400" lvl="1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GB" sz="2100" dirty="0">
                <a:sym typeface="Wingdings"/>
              </a:rPr>
              <a:t>Lebanon &amp; Iraq  Arab Spring vol. 2? 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endParaRPr lang="en-GB" sz="2100" dirty="0" smtClean="0"/>
          </a:p>
          <a:p>
            <a:pPr marL="457200" indent="-457200">
              <a:spcAft>
                <a:spcPts val="800"/>
              </a:spcAft>
              <a:buFont typeface="Wingdings" charset="2"/>
              <a:buChar char="§"/>
            </a:pPr>
            <a:endParaRPr lang="en-GB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83" y="0"/>
            <a:ext cx="5172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19"/>
            <a:ext cx="12194992" cy="5416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2882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91975" cy="5261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770" r="24792"/>
          <a:stretch/>
        </p:blipFill>
        <p:spPr>
          <a:xfrm>
            <a:off x="7216727" y="2795954"/>
            <a:ext cx="4975273" cy="4030394"/>
          </a:xfrm>
          <a:prstGeom prst="rect">
            <a:avLst/>
          </a:prstGeom>
        </p:spPr>
      </p:pic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>
          <a:xfrm>
            <a:off x="0" y="4035864"/>
            <a:ext cx="2601334" cy="282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ge result for arab spring wi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062" y="16339"/>
            <a:ext cx="5635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From the “Arab Spring” </a:t>
            </a:r>
            <a:r>
              <a:rPr lang="en-US" sz="4400" b="1" dirty="0"/>
              <a:t>to the </a:t>
            </a:r>
            <a:endParaRPr lang="en-US" sz="4400" b="1" dirty="0" smtClean="0"/>
          </a:p>
          <a:p>
            <a:pPr algn="ctr"/>
            <a:r>
              <a:rPr lang="en-US" sz="4400" b="1" dirty="0" smtClean="0"/>
              <a:t>Arab </a:t>
            </a:r>
            <a:r>
              <a:rPr lang="en-US" sz="4400" b="1" dirty="0"/>
              <a:t>Winter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22530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790" y="562709"/>
            <a:ext cx="672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 Conclude</a:t>
            </a:r>
            <a:r>
              <a:rPr lang="is-IS" sz="2800" b="1" dirty="0" smtClean="0"/>
              <a:t>…</a:t>
            </a:r>
            <a:endParaRPr lang="en-GB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5248" y="1592365"/>
            <a:ext cx="6288260" cy="333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GB" sz="2100" dirty="0" smtClean="0"/>
              <a:t>Asked about the significance of the French Revolution, Zhou </a:t>
            </a:r>
            <a:r>
              <a:rPr lang="en-GB" sz="2100" dirty="0" err="1" smtClean="0"/>
              <a:t>Enlai</a:t>
            </a:r>
            <a:r>
              <a:rPr lang="en-GB" sz="2100" dirty="0" smtClean="0"/>
              <a:t> famously said:</a:t>
            </a:r>
          </a:p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GB" sz="2100" dirty="0" smtClean="0"/>
              <a:t>	</a:t>
            </a:r>
          </a:p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GB" sz="2800" i="1" dirty="0" smtClean="0"/>
              <a:t>“It’s too early to tell.”</a:t>
            </a:r>
            <a:endParaRPr lang="en-GB" sz="2800" i="1" dirty="0"/>
          </a:p>
          <a:p>
            <a:pPr algn="ctr">
              <a:lnSpc>
                <a:spcPct val="110000"/>
              </a:lnSpc>
              <a:spcAft>
                <a:spcPts val="800"/>
              </a:spcAft>
            </a:pPr>
            <a:endParaRPr lang="en-GB" sz="2100" dirty="0" smtClean="0"/>
          </a:p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en-GB" sz="2100" dirty="0" smtClean="0"/>
              <a:t>(probably a misunderstanding/mistranslation, but too good not to quote!)</a:t>
            </a:r>
          </a:p>
          <a:p>
            <a:pPr marL="457200" indent="-457200">
              <a:spcAft>
                <a:spcPts val="800"/>
              </a:spcAft>
              <a:buFont typeface="Wingdings" charset="2"/>
              <a:buChar char="§"/>
            </a:pPr>
            <a:endParaRPr lang="en-GB" sz="800" dirty="0"/>
          </a:p>
        </p:txBody>
      </p:sp>
      <p:pic>
        <p:nvPicPr>
          <p:cNvPr id="16386" name="Picture 2" descr="mage result for zhou en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5401" y="25090"/>
            <a:ext cx="4436599" cy="68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age result for middle east regiona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7" y="5768660"/>
            <a:ext cx="11210925" cy="74483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Regionalism &amp; External Powers </a:t>
            </a:r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GB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21</a:t>
            </a:r>
            <a:r>
              <a:rPr lang="en-GB" sz="36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GB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century</a:t>
            </a:r>
            <a:endParaRPr lang="en-GB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6806" y="4712845"/>
            <a:ext cx="3136740" cy="86177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smtClean="0">
                <a:solidFill>
                  <a:schemeClr val="bg1"/>
                </a:solidFill>
              </a:rPr>
              <a:t>Next Week</a:t>
            </a:r>
            <a:endParaRPr lang="en-GB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C6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e Square (2013 film)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97" y="605771"/>
            <a:ext cx="3757811" cy="54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503427" y="5938695"/>
            <a:ext cx="5084919" cy="838846"/>
            <a:chOff x="6503427" y="5938695"/>
            <a:chExt cx="5084919" cy="838846"/>
          </a:xfrm>
        </p:grpSpPr>
        <p:pic>
          <p:nvPicPr>
            <p:cNvPr id="2" name="Picture 1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427" y="5938695"/>
              <a:ext cx="5011387" cy="7583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81364" y="6469764"/>
              <a:ext cx="3906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smtClean="0"/>
                <a:t>Washington Post, 2014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53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528" y="685799"/>
            <a:ext cx="770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The Arab World before the </a:t>
            </a:r>
            <a:r>
              <a:rPr lang="en-GB" sz="3200" b="1" dirty="0" smtClean="0"/>
              <a:t>“Spring</a:t>
            </a:r>
            <a:r>
              <a:rPr lang="en-GB" sz="3200" b="1" dirty="0" smtClean="0"/>
              <a:t>”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7452" y="1502229"/>
            <a:ext cx="5472333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Authoritarian secular republics or authoritarian conservative monarchies. </a:t>
            </a:r>
          </a:p>
          <a:p>
            <a:pPr marL="285750" indent="-28575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Governing elites of the Arab regimes </a:t>
            </a:r>
            <a:r>
              <a:rPr lang="en-GB" sz="2100" b="1" dirty="0" smtClean="0"/>
              <a:t>specialised in keeping power </a:t>
            </a:r>
            <a:r>
              <a:rPr lang="en-GB" sz="2100" dirty="0" smtClean="0"/>
              <a:t>than improving the lives of their people. </a:t>
            </a:r>
          </a:p>
          <a:p>
            <a:pPr marL="285750" indent="-28575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Security establishment &amp; judiciary instruments of regime preservation rather than guarantors of citizens’ rights and security. </a:t>
            </a:r>
          </a:p>
          <a:p>
            <a:pPr marL="285750" indent="-28575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Piecemeal political reform initiatives fail to create meaningful change in the face of corruption, cronyism and abuse of power. </a:t>
            </a:r>
          </a:p>
          <a:p>
            <a:pPr marL="285750" indent="-28575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Individual or organised protests generally suppressed. </a:t>
            </a:r>
          </a:p>
        </p:txBody>
      </p:sp>
      <p:pic>
        <p:nvPicPr>
          <p:cNvPr id="1026" name="Picture 2" descr="mage result for arab spring dict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785" y="2002978"/>
            <a:ext cx="5807444" cy="38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951" y="685799"/>
            <a:ext cx="83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Explaining the persistence of autocratic regimes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7452" y="1502229"/>
            <a:ext cx="507843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100" b="1" dirty="0" smtClean="0"/>
              <a:t>The Essentialist (Orientalist) answers</a:t>
            </a:r>
            <a:endParaRPr lang="en-GB" sz="2100" b="1" dirty="0"/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endParaRPr lang="en-GB" sz="2100" b="1" dirty="0" smtClean="0"/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Islam is inherently anti-democratic.</a:t>
            </a:r>
            <a:br>
              <a:rPr lang="en-GB" sz="2100" dirty="0" smtClean="0"/>
            </a:br>
            <a:r>
              <a:rPr lang="en-GB" sz="2100" dirty="0" smtClean="0"/>
              <a:t/>
            </a:r>
            <a:br>
              <a:rPr lang="en-GB" sz="2100" dirty="0" smtClean="0"/>
            </a:br>
            <a:r>
              <a:rPr lang="en-GB" sz="2100" i="1" dirty="0" smtClean="0"/>
              <a:t>“The idea of democracy is quite alien to the mindset of Islam.” </a:t>
            </a:r>
            <a:r>
              <a:rPr lang="en-GB" sz="2100" dirty="0" smtClean="0"/>
              <a:t>– </a:t>
            </a:r>
            <a:r>
              <a:rPr lang="en-GB" sz="2100" dirty="0" err="1" smtClean="0"/>
              <a:t>Elie</a:t>
            </a:r>
            <a:r>
              <a:rPr lang="en-GB" sz="2100" dirty="0" smtClean="0"/>
              <a:t> </a:t>
            </a:r>
            <a:r>
              <a:rPr lang="en-GB" sz="2100" dirty="0" err="1" smtClean="0"/>
              <a:t>Kedourie</a:t>
            </a:r>
            <a:r>
              <a:rPr lang="en-GB" sz="2100" dirty="0" smtClean="0"/>
              <a:t> (1992)</a:t>
            </a:r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endParaRPr lang="en-GB" sz="2100" dirty="0"/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Arabs don’t do revolution</a:t>
            </a:r>
            <a:r>
              <a:rPr lang="is-IS" sz="2100" dirty="0" smtClean="0"/>
              <a:t>…</a:t>
            </a:r>
            <a:r>
              <a:rPr lang="en-GB" sz="2100" dirty="0" smtClean="0"/>
              <a:t> (because they are too lazy, disunited, submissive, etc.)</a:t>
            </a:r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endParaRPr lang="en-GB" sz="2100" dirty="0"/>
          </a:p>
          <a:p>
            <a:pPr marL="342900" indent="-342900">
              <a:spcAft>
                <a:spcPts val="500"/>
              </a:spcAft>
              <a:buFont typeface="Wingdings" charset="2"/>
              <a:buChar char="§"/>
            </a:pPr>
            <a:r>
              <a:rPr lang="en-GB" sz="2100" dirty="0" smtClean="0"/>
              <a:t>Less openly articulated but still very powerful view in the West prior to the A.S.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6424" y="1502228"/>
            <a:ext cx="547233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GB" sz="2100" b="1" dirty="0" smtClean="0"/>
              <a:t>Contextual answers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None/>
              <a:tabLst/>
              <a:defRPr/>
            </a:pPr>
            <a:endParaRPr lang="en-GB" sz="2100" b="1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100" dirty="0"/>
              <a:t>S</a:t>
            </a:r>
            <a:r>
              <a:rPr lang="en-GB" sz="2100" dirty="0" smtClean="0"/>
              <a:t>tates dominate the economy. There is no (or little) room for independent bourgeoisie.</a:t>
            </a:r>
            <a:br>
              <a:rPr lang="en-GB" sz="2100" dirty="0" smtClean="0"/>
            </a:br>
            <a:r>
              <a:rPr lang="en-GB" sz="2100" dirty="0" smtClean="0"/>
              <a:t/>
            </a:r>
            <a:br>
              <a:rPr lang="en-GB" sz="2100" dirty="0" smtClean="0"/>
            </a:br>
            <a:r>
              <a:rPr lang="en-GB" sz="2100" i="1" dirty="0" smtClean="0"/>
              <a:t>“No bourgeoisie, no democracy”</a:t>
            </a:r>
            <a:r>
              <a:rPr lang="en-GB" sz="2100" dirty="0" smtClean="0"/>
              <a:t> – Barrington Moore (1966)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GB" sz="21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100" dirty="0" smtClean="0"/>
              <a:t>“Ruling bargain” </a:t>
            </a:r>
            <a:r>
              <a:rPr lang="en-GB" sz="2100" dirty="0" smtClean="0">
                <a:sym typeface="Wingdings"/>
              </a:rPr>
              <a:t> settling for limited rights in exchange for security/prosperity </a:t>
            </a:r>
            <a:endParaRPr lang="en-GB" sz="2100" dirty="0">
              <a:sym typeface="Wingding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GB" sz="2100" dirty="0" smtClean="0">
              <a:sym typeface="Wingding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GB" sz="2100" dirty="0" smtClean="0">
                <a:sym typeface="Wingdings"/>
              </a:rPr>
              <a:t>Preference of external (regional/global) powers for stability over democracy.</a:t>
            </a:r>
          </a:p>
        </p:txBody>
      </p:sp>
    </p:spTree>
    <p:extLst>
      <p:ext uri="{BB962C8B-B14F-4D97-AF65-F5344CB8AC3E}">
        <p14:creationId xmlns:p14="http://schemas.microsoft.com/office/powerpoint/2010/main" val="6700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Trouble brewing…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 resource-poor states the “ruling bargain” </a:t>
            </a:r>
            <a:r>
              <a:rPr lang="en-US" b="1" dirty="0" smtClean="0"/>
              <a:t>becomes increasingly strained because </a:t>
            </a:r>
            <a:r>
              <a:rPr lang="en-US" b="1" dirty="0"/>
              <a:t>of…</a:t>
            </a:r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Fast growing, better informed young populations</a:t>
            </a:r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Migration to the city and </a:t>
            </a:r>
            <a:r>
              <a:rPr lang="en-US" dirty="0"/>
              <a:t>the creation of massive urban sprawls</a:t>
            </a:r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Inability of the state to create </a:t>
            </a:r>
            <a:r>
              <a:rPr lang="en-US" dirty="0" smtClean="0"/>
              <a:t>enough jobs </a:t>
            </a:r>
            <a:r>
              <a:rPr lang="en-US" dirty="0"/>
              <a:t>+</a:t>
            </a:r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Neo-liberal disruption </a:t>
            </a:r>
            <a:r>
              <a:rPr lang="en-US" dirty="0">
                <a:sym typeface="Wingdings"/>
              </a:rPr>
              <a:t> Cuts in wages, subsidies, welfare state</a:t>
            </a:r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A young, precarious population</a:t>
            </a:r>
          </a:p>
          <a:p>
            <a:pPr marL="800100" lvl="1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verage </a:t>
            </a:r>
            <a:r>
              <a:rPr lang="en-US" dirty="0">
                <a:sym typeface="Wingdings"/>
              </a:rPr>
              <a:t>youth unemployment in the Arab world </a:t>
            </a:r>
            <a:r>
              <a:rPr lang="en-US" dirty="0" smtClean="0">
                <a:sym typeface="Wingdings"/>
              </a:rPr>
              <a:t>before Arab Spring around </a:t>
            </a:r>
            <a:r>
              <a:rPr lang="en-US" dirty="0">
                <a:sym typeface="Wingdings"/>
              </a:rPr>
              <a:t>25</a:t>
            </a:r>
            <a:r>
              <a:rPr lang="en-US" dirty="0" smtClean="0">
                <a:sym typeface="Wingdings"/>
              </a:rPr>
              <a:t>%.</a:t>
            </a: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mage result for arab youth unemployment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75434" y="3857952"/>
            <a:ext cx="3362179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b="1" smtClean="0"/>
          </a:p>
          <a:p>
            <a:pPr algn="ctr"/>
            <a:r>
              <a:rPr lang="en-GB" b="1" dirty="0" smtClean="0"/>
              <a:t>Potential triggers</a:t>
            </a:r>
          </a:p>
          <a:p>
            <a:pPr algn="ctr"/>
            <a:endParaRPr lang="en-GB" dirty="0" smtClean="0"/>
          </a:p>
          <a:p>
            <a:pPr marL="285750" indent="-285750" algn="ctr">
              <a:buFont typeface="Wingdings" charset="2"/>
              <a:buChar char="Ø"/>
            </a:pPr>
            <a:r>
              <a:rPr lang="en-GB" dirty="0" smtClean="0"/>
              <a:t>Climate Change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dirty="0" smtClean="0"/>
              <a:t>2008 Financial Crisis</a:t>
            </a:r>
          </a:p>
          <a:p>
            <a:pPr marL="285750" indent="-285750" algn="ctr">
              <a:buFont typeface="Wingdings" charset="2"/>
              <a:buChar char="Ø"/>
            </a:pP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59938" y="5390931"/>
            <a:ext cx="4476595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200" b="1" dirty="0" smtClean="0"/>
          </a:p>
          <a:p>
            <a:pPr algn="ctr"/>
            <a:r>
              <a:rPr lang="en-GB" b="1" dirty="0" smtClean="0"/>
              <a:t>Still, many observers overestimated the durability of Arab autocracies before the Arab Spring</a:t>
            </a:r>
            <a:endParaRPr lang="en-GB" dirty="0" smtClean="0"/>
          </a:p>
          <a:p>
            <a:pPr marL="285750" indent="-285750" algn="ctr">
              <a:buFont typeface="Wingdings" charset="2"/>
              <a:buChar char="Ø"/>
            </a:pP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1859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951" y="685799"/>
            <a:ext cx="83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So what was the “Arab Spring” about?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7452" y="1502229"/>
            <a:ext cx="50784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A series of spontaneous mass revolts and revolutions driven by outrage at: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Injustice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Socio-political inequality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/>
              <a:t>Lack of </a:t>
            </a:r>
            <a:r>
              <a:rPr lang="en-US" sz="2100" dirty="0" smtClean="0"/>
              <a:t>opportunities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Abuse of power by corrupt and disdainful regime elites</a:t>
            </a:r>
          </a:p>
          <a:p>
            <a:pPr marL="12700" indent="349250">
              <a:spcAft>
                <a:spcPts val="800"/>
              </a:spcAft>
            </a:pPr>
            <a:r>
              <a:rPr lang="is-IS" sz="2100" dirty="0" smtClean="0"/>
              <a:t>…</a:t>
            </a:r>
            <a:r>
              <a:rPr lang="en-US" sz="2100" dirty="0"/>
              <a:t>a</a:t>
            </a:r>
            <a:r>
              <a:rPr lang="en-US" sz="2100" dirty="0" smtClean="0"/>
              <a:t>nd popular demands for: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Better governance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100" dirty="0" smtClean="0"/>
              <a:t>Dignity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Opportunity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GB" sz="2100" dirty="0" smtClean="0"/>
              <a:t>Liberty</a:t>
            </a:r>
          </a:p>
        </p:txBody>
      </p:sp>
      <p:pic>
        <p:nvPicPr>
          <p:cNvPr id="5122" name="Picture 2" descr="mage result for mohamed bouazi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631" y="1671041"/>
            <a:ext cx="5346366" cy="4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7409" y="5711951"/>
            <a:ext cx="531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26-year Tunisian fruit vendor Mohammad </a:t>
            </a:r>
            <a:r>
              <a:rPr lang="en-GB" dirty="0" err="1" smtClean="0"/>
              <a:t>Bouazizi</a:t>
            </a:r>
            <a:endParaRPr lang="en-GB" dirty="0" smtClean="0"/>
          </a:p>
          <a:p>
            <a:endParaRPr lang="en-GB" dirty="0"/>
          </a:p>
          <a:p>
            <a:pPr algn="ctr"/>
            <a:r>
              <a:rPr lang="en-GB" b="1" dirty="0" smtClean="0"/>
              <a:t>“Tipping Point”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549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(Digital) Ripple Effect?</a:t>
            </a: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50" name="Picture 6" descr="mage result for arab spring social medi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ge result for arab spring social medi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ge result for arab spring social medi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mage result for arab spring domino cartoo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802" y="0"/>
            <a:ext cx="4834198" cy="2630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702" y="2638766"/>
            <a:ext cx="4788298" cy="3833446"/>
          </a:xfrm>
          <a:prstGeom prst="rect">
            <a:avLst/>
          </a:prstGeom>
        </p:spPr>
      </p:pic>
      <p:pic>
        <p:nvPicPr>
          <p:cNvPr id="7170" name="Picture 2" descr="mage result for huntington third 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03" y="2989384"/>
            <a:ext cx="2316303" cy="3348111"/>
          </a:xfrm>
          <a:prstGeom prst="rect">
            <a:avLst/>
          </a:prstGeom>
          <a:noFill/>
          <a:effectLst>
            <a:outerShdw blurRad="317500" dist="50800" dir="1920000" sx="113000" sy="113000" algn="ctr" rotWithShape="0">
              <a:srgbClr val="000000">
                <a:alpha val="4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dn0.vox-cdn.com/thumbor/Fmso6Ngml2t5hCu159wbwLt6mE0=/cdn0.vox-cdn.com/uploads/chorus_asset/file/5949409/GettyImages-108217806.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523937" cy="2516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24003"/>
            <a:ext cx="3523938" cy="234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dw.com/image/0,,15887352_303,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74526"/>
            <a:ext cx="3523937" cy="1983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796" y="872197"/>
            <a:ext cx="3594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“Arab Spring” </a:t>
            </a:r>
          </a:p>
          <a:p>
            <a:pPr algn="ctr"/>
            <a:r>
              <a:rPr lang="en-GB" sz="2800" dirty="0" smtClean="0"/>
              <a:t>as</a:t>
            </a:r>
            <a:endParaRPr lang="en-GB" sz="2800" dirty="0"/>
          </a:p>
          <a:p>
            <a:pPr algn="ctr"/>
            <a:r>
              <a:rPr lang="en-GB" sz="2800" b="1" dirty="0"/>
              <a:t>t</a:t>
            </a:r>
            <a:r>
              <a:rPr lang="en-GB" sz="2800" b="1" dirty="0" smtClean="0"/>
              <a:t>he Fourth Wave?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60435" y="6338569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1991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7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16641</TotalTime>
  <Words>944</Words>
  <Application>Microsoft Macintosh PowerPoint</Application>
  <PresentationFormat>Widescreen</PresentationFormat>
  <Paragraphs>148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Beirut</vt:lpstr>
      <vt:lpstr>Calibri</vt:lpstr>
      <vt:lpstr>Calibri Light</vt:lpstr>
      <vt:lpstr>Courier New</vt:lpstr>
      <vt:lpstr>Open Sans</vt:lpstr>
      <vt:lpstr>Wingdings</vt:lpstr>
      <vt:lpstr>Arial</vt:lpstr>
      <vt:lpstr>Office Theme</vt:lpstr>
      <vt:lpstr>Major Themes in Contemporary Middle 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Regionalism &amp; External Powers in the 21st century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Major Themes in the Middle East</dc:title>
  <dc:creator>Ali Cevat Akkoyunlu</dc:creator>
  <cp:lastModifiedBy>Ali Cevat Akkoyunlu</cp:lastModifiedBy>
  <cp:revision>163</cp:revision>
  <dcterms:created xsi:type="dcterms:W3CDTF">2019-02-24T18:03:31Z</dcterms:created>
  <dcterms:modified xsi:type="dcterms:W3CDTF">2020-05-29T00:31:12Z</dcterms:modified>
</cp:coreProperties>
</file>