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6858000" cx="12192000"/>
  <p:notesSz cx="6858000" cy="9144000"/>
  <p:embeddedFontLst>
    <p:embeddedFont>
      <p:font typeface="Roboto Black"/>
      <p:bold r:id="rId29"/>
      <p:boldItalic r:id="rId30"/>
    </p:embeddedFont>
    <p:embeddedFont>
      <p:font typeface="Oswald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3" roundtripDataSignature="AMtx7mhiWcFhHVCuO8gXqqa7lXdZqN/i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3D0BF0C-C699-48ED-B31F-59782234D45A}">
  <a:tblStyle styleId="{F3D0BF0C-C699-48ED-B31F-59782234D45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fill>
          <a:solidFill>
            <a:srgbClr val="CDD4E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4EA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  <a:tblStyle styleId="{4F75C5C6-CA15-41BA-A419-AC5044E9F62A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Black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swald-regular.fntdata"/><Relationship Id="rId30" Type="http://schemas.openxmlformats.org/officeDocument/2006/relationships/font" Target="fonts/RobotoBlack-boldItalic.fntdata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font" Target="fonts/Oswal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C:\Users\nicol\Downloads\Stimuli_NegativeTransitions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Drug efficacy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Stimuli_NegativeTransitions!$E$1</c:f>
              <c:strCache>
                <c:ptCount val="1"/>
                <c:pt idx="0">
                  <c:v>Drug concentration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Stimuli_NegativeTransitions!$E$2:$E$11</c:f>
              <c:numCache>
                <c:formatCode>General</c:formatCode>
                <c:ptCount val="10"/>
                <c:pt idx="0">
                  <c:v>60</c:v>
                </c:pt>
                <c:pt idx="1">
                  <c:v>50</c:v>
                </c:pt>
                <c:pt idx="2">
                  <c:v>110</c:v>
                </c:pt>
                <c:pt idx="3">
                  <c:v>92</c:v>
                </c:pt>
                <c:pt idx="4">
                  <c:v>216</c:v>
                </c:pt>
                <c:pt idx="5">
                  <c:v>70</c:v>
                </c:pt>
                <c:pt idx="6">
                  <c:v>338</c:v>
                </c:pt>
                <c:pt idx="7">
                  <c:v>162</c:v>
                </c:pt>
                <c:pt idx="8">
                  <c:v>375.2</c:v>
                </c:pt>
                <c:pt idx="9">
                  <c:v>290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38-4C88-B383-6FBB01F1061D}"/>
            </c:ext>
          </c:extLst>
        </c:ser>
        <c:ser>
          <c:idx val="1"/>
          <c:order val="1"/>
          <c:tx>
            <c:strRef>
              <c:f>Stimuli_NegativeTransitions!$F$1</c:f>
              <c:strCache>
                <c:ptCount val="1"/>
                <c:pt idx="0">
                  <c:v>Microorganism size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Stimuli_NegativeTransitions!$F$2:$F$11</c:f>
              <c:numCache>
                <c:formatCode>General</c:formatCode>
                <c:ptCount val="10"/>
                <c:pt idx="0">
                  <c:v>64</c:v>
                </c:pt>
                <c:pt idx="1">
                  <c:v>80</c:v>
                </c:pt>
                <c:pt idx="2">
                  <c:v>30</c:v>
                </c:pt>
                <c:pt idx="3">
                  <c:v>193.2</c:v>
                </c:pt>
                <c:pt idx="4">
                  <c:v>110.39999999999999</c:v>
                </c:pt>
                <c:pt idx="5">
                  <c:v>235</c:v>
                </c:pt>
                <c:pt idx="6">
                  <c:v>161.20000000000002</c:v>
                </c:pt>
                <c:pt idx="7">
                  <c:v>334.8</c:v>
                </c:pt>
                <c:pt idx="8">
                  <c:v>285.59999999999997</c:v>
                </c:pt>
                <c:pt idx="9">
                  <c:v>464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138-4C88-B383-6FBB01F106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8179832"/>
        <c:axId val="538180792"/>
      </c:lineChart>
      <c:catAx>
        <c:axId val="53817983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8180792"/>
        <c:crosses val="autoZero"/>
        <c:auto val="1"/>
        <c:lblAlgn val="ctr"/>
        <c:lblOffset val="100"/>
        <c:noMultiLvlLbl val="0"/>
      </c:catAx>
      <c:valAx>
        <c:axId val="538180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8179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6" name="Google Shape;186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1" name="Google Shape;20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6" name="Google Shape;22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2" name="Google Shape;24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4" name="Google Shape;254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2" name="Google Shape;262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2" name="Google Shape;27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a3776c4577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ga3776c4577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a3776c4577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9" name="Google Shape;289;ga3776c4577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a3776c4577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7" name="Google Shape;297;ga3776c4577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6" name="Google Shape;30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" name="Google Shape;13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" name="Google Shape;148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6" name="Google Shape;166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" name="Google Shape;17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3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10" Type="http://schemas.openxmlformats.org/officeDocument/2006/relationships/image" Target="../media/image33.png"/><Relationship Id="rId9" Type="http://schemas.openxmlformats.org/officeDocument/2006/relationships/image" Target="../media/image20.png"/><Relationship Id="rId5" Type="http://schemas.openxmlformats.org/officeDocument/2006/relationships/image" Target="../media/image17.png"/><Relationship Id="rId6" Type="http://schemas.openxmlformats.org/officeDocument/2006/relationships/image" Target="../media/image21.png"/><Relationship Id="rId7" Type="http://schemas.openxmlformats.org/officeDocument/2006/relationships/image" Target="../media/image7.png"/><Relationship Id="rId8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Relationship Id="rId4" Type="http://schemas.openxmlformats.org/officeDocument/2006/relationships/image" Target="../media/image22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7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Relationship Id="rId5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Relationship Id="rId5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2.gif"/><Relationship Id="rId5" Type="http://schemas.openxmlformats.org/officeDocument/2006/relationships/image" Target="../media/image19.png"/><Relationship Id="rId6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24.png"/><Relationship Id="rId7" Type="http://schemas.openxmlformats.org/officeDocument/2006/relationships/image" Target="../media/image12.png"/><Relationship Id="rId8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9.png"/><Relationship Id="rId5" Type="http://schemas.openxmlformats.org/officeDocument/2006/relationships/image" Target="../media/image20.png"/><Relationship Id="rId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4535" r="213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-125" y="28875"/>
            <a:ext cx="12192000" cy="6858000"/>
          </a:xfrm>
          <a:prstGeom prst="rect">
            <a:avLst/>
          </a:prstGeom>
          <a:solidFill>
            <a:srgbClr val="000000">
              <a:alpha val="46274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/>
          <p:nvPr>
            <p:ph type="ctrTitle"/>
          </p:nvPr>
        </p:nvSpPr>
        <p:spPr>
          <a:xfrm>
            <a:off x="913825" y="1227225"/>
            <a:ext cx="10364100" cy="255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pt-BR" sz="5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Distinguishing causation and correlation: Causal learning from time-series graphs with trends</a:t>
            </a:r>
            <a:endParaRPr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1" name="Google Shape;91;p1"/>
          <p:cNvSpPr txBox="1"/>
          <p:nvPr>
            <p:ph idx="1" type="subTitle"/>
          </p:nvPr>
        </p:nvSpPr>
        <p:spPr>
          <a:xfrm>
            <a:off x="1523875" y="4635363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>
                <a:solidFill>
                  <a:srgbClr val="FFFFFF"/>
                </a:solidFill>
              </a:rPr>
              <a:t>MAC6967 Seminar – Nicolas Vana and Liang Shen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8" name="Google Shape;188;p9"/>
          <p:cNvGraphicFramePr/>
          <p:nvPr/>
        </p:nvGraphicFramePr>
        <p:xfrm>
          <a:off x="4577474" y="14424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{4F75C5C6-CA15-41BA-A419-AC5044E9F62A}</a:tableStyleId>
              </a:tblPr>
              <a:tblGrid>
                <a:gridCol w="850900"/>
                <a:gridCol w="609600"/>
                <a:gridCol w="609600"/>
              </a:tblGrid>
              <a:tr h="327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Sample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12.5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27.5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7.5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48.3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54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27.6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17.5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58.8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84.5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40.3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40.5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83.7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93.8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71.4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72.5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pt-B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116</a:t>
                      </a:r>
                      <a:endParaRPr sz="1400" u="none" cap="none" strike="noStrike"/>
                    </a:p>
                  </a:txBody>
                  <a:tcPr marT="7625" marB="0" marR="7625" marL="76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89" name="Google Shape;189;p9"/>
          <p:cNvPicPr preferRelativeResize="0"/>
          <p:nvPr/>
        </p:nvPicPr>
        <p:blipFill rotWithShape="1">
          <a:blip r:embed="rId3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90" name="Google Shape;190;p9"/>
          <p:cNvSpPr txBox="1"/>
          <p:nvPr>
            <p:ph type="title"/>
          </p:nvPr>
        </p:nvSpPr>
        <p:spPr>
          <a:xfrm>
            <a:off x="435275" y="-317450"/>
            <a:ext cx="709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The experiment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" name="Google Shape;196;p10"/>
          <p:cNvGraphicFramePr/>
          <p:nvPr/>
        </p:nvGraphicFramePr>
        <p:xfrm>
          <a:off x="2730445" y="1409706"/>
          <a:ext cx="6731100" cy="4038600"/>
        </p:xfrm>
        <a:graphic>
          <a:graphicData uri="http://schemas.openxmlformats.org/drawingml/2006/chart">
            <c:chart r:id="rId3"/>
          </a:graphicData>
        </a:graphic>
      </p:graphicFrame>
      <p:pic>
        <p:nvPicPr>
          <p:cNvPr id="197" name="Google Shape;197;p10"/>
          <p:cNvPicPr preferRelativeResize="0"/>
          <p:nvPr/>
        </p:nvPicPr>
        <p:blipFill rotWithShape="1">
          <a:blip r:embed="rId4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98" name="Google Shape;198;p10"/>
          <p:cNvSpPr txBox="1"/>
          <p:nvPr>
            <p:ph type="title"/>
          </p:nvPr>
        </p:nvSpPr>
        <p:spPr>
          <a:xfrm>
            <a:off x="435275" y="-317450"/>
            <a:ext cx="709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The experiment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pt-BR" sz="3100"/>
              <a:t>A static time-series is worse for the perception of causality as correlation becomes a confounding factor</a:t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100"/>
          </a:p>
          <a:p>
            <a:pPr indent="-361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AutoNum type="arabicPeriod"/>
            </a:pPr>
            <a:r>
              <a:rPr lang="pt-BR" sz="3100"/>
              <a:t>A dynamic time-series, in opposition, makes it easier for people to perceive the causal relation between variables</a:t>
            </a:r>
            <a:endParaRPr sz="31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04" name="Google Shape;204;p11"/>
          <p:cNvPicPr preferRelativeResize="0"/>
          <p:nvPr/>
        </p:nvPicPr>
        <p:blipFill rotWithShape="1">
          <a:blip r:embed="rId3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05" name="Google Shape;205;p11"/>
          <p:cNvSpPr txBox="1"/>
          <p:nvPr>
            <p:ph type="title"/>
          </p:nvPr>
        </p:nvSpPr>
        <p:spPr>
          <a:xfrm>
            <a:off x="435275" y="-317450"/>
            <a:ext cx="709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The Hypothesis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2"/>
          <p:cNvPicPr preferRelativeResize="0"/>
          <p:nvPr/>
        </p:nvPicPr>
        <p:blipFill rotWithShape="1">
          <a:blip r:embed="rId3">
            <a:alphaModFix/>
          </a:blip>
          <a:srcRect b="4826" l="13965" r="16139" t="8862"/>
          <a:stretch/>
        </p:blipFill>
        <p:spPr>
          <a:xfrm>
            <a:off x="1946949" y="955626"/>
            <a:ext cx="8298101" cy="576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2"/>
          <p:cNvPicPr preferRelativeResize="0"/>
          <p:nvPr/>
        </p:nvPicPr>
        <p:blipFill rotWithShape="1">
          <a:blip r:embed="rId4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13" name="Google Shape;213;p12"/>
          <p:cNvSpPr txBox="1"/>
          <p:nvPr>
            <p:ph type="title"/>
          </p:nvPr>
        </p:nvSpPr>
        <p:spPr>
          <a:xfrm>
            <a:off x="435275" y="-317450"/>
            <a:ext cx="709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Correlation and Causality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 txBox="1"/>
          <p:nvPr>
            <p:ph idx="1" type="body"/>
          </p:nvPr>
        </p:nvSpPr>
        <p:spPr>
          <a:xfrm>
            <a:off x="838200" y="44714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Soo and Rottman found out that on average people are often able to infer the correct causal relation despite the strong temporal trends in X and Y.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Method: trial-by-trial, changing size and opacity</a:t>
            </a:r>
            <a:endParaRPr/>
          </a:p>
        </p:txBody>
      </p:sp>
      <p:pic>
        <p:nvPicPr>
          <p:cNvPr id="219" name="Google Shape;219;p13"/>
          <p:cNvPicPr preferRelativeResize="0"/>
          <p:nvPr/>
        </p:nvPicPr>
        <p:blipFill rotWithShape="1">
          <a:blip r:embed="rId3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20" name="Google Shape;220;p13"/>
          <p:cNvSpPr txBox="1"/>
          <p:nvPr>
            <p:ph type="title"/>
          </p:nvPr>
        </p:nvSpPr>
        <p:spPr>
          <a:xfrm>
            <a:off x="435275" y="-317450"/>
            <a:ext cx="709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Previous Results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221" name="Google Shape;22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6925" y="1008238"/>
            <a:ext cx="3882650" cy="339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3913" y="1559425"/>
            <a:ext cx="2564173" cy="236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87825" y="1353950"/>
            <a:ext cx="2923679" cy="27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"/>
          <p:cNvSpPr txBox="1"/>
          <p:nvPr>
            <p:ph idx="1" type="body"/>
          </p:nvPr>
        </p:nvSpPr>
        <p:spPr>
          <a:xfrm>
            <a:off x="838200" y="70154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2 groups of 151 and 152 each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Dosage of a drug (X) -&gt; size of a microorganism (Y)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20 observations for each dataset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Estimate the causal strength between 8 and -8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30 trials: 2 presentation format x 2 correlation x 5 causation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t/>
            </a:r>
            <a:endParaRPr/>
          </a:p>
        </p:txBody>
      </p:sp>
      <p:pic>
        <p:nvPicPr>
          <p:cNvPr id="229" name="Google Shape;22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675" y="2567875"/>
            <a:ext cx="3882650" cy="339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4675" y="2567875"/>
            <a:ext cx="3882649" cy="367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5675" y="2614525"/>
            <a:ext cx="3882650" cy="351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5277" y="1279752"/>
            <a:ext cx="791775" cy="7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4"/>
          <p:cNvSpPr txBox="1"/>
          <p:nvPr/>
        </p:nvSpPr>
        <p:spPr>
          <a:xfrm>
            <a:off x="1407975" y="1381175"/>
            <a:ext cx="55935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groups of 151 and 152 each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4"/>
          <p:cNvPicPr preferRelativeResize="0"/>
          <p:nvPr/>
        </p:nvPicPr>
        <p:blipFill rotWithShape="1">
          <a:blip r:embed="rId7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35" name="Google Shape;235;p14"/>
          <p:cNvSpPr txBox="1"/>
          <p:nvPr>
            <p:ph type="title"/>
          </p:nvPr>
        </p:nvSpPr>
        <p:spPr>
          <a:xfrm>
            <a:off x="435275" y="-317450"/>
            <a:ext cx="709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Methodology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236" name="Google Shape;236;p14"/>
          <p:cNvPicPr preferRelativeResize="0"/>
          <p:nvPr/>
        </p:nvPicPr>
        <p:blipFill rotWithShape="1">
          <a:blip r:embed="rId8">
            <a:alphaModFix/>
          </a:blip>
          <a:srcRect b="25496" l="21073" r="21032" t="17192"/>
          <a:stretch/>
        </p:blipFill>
        <p:spPr>
          <a:xfrm>
            <a:off x="10781094" y="917819"/>
            <a:ext cx="941655" cy="81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4"/>
          <p:cNvPicPr preferRelativeResize="0"/>
          <p:nvPr/>
        </p:nvPicPr>
        <p:blipFill rotWithShape="1">
          <a:blip r:embed="rId9">
            <a:alphaModFix/>
          </a:blip>
          <a:srcRect b="3974" l="10771" r="7194" t="0"/>
          <a:stretch/>
        </p:blipFill>
        <p:spPr>
          <a:xfrm>
            <a:off x="6129249" y="917819"/>
            <a:ext cx="1032159" cy="81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4"/>
          <p:cNvPicPr preferRelativeResize="0"/>
          <p:nvPr/>
        </p:nvPicPr>
        <p:blipFill rotWithShape="1">
          <a:blip r:embed="rId10">
            <a:alphaModFix/>
          </a:blip>
          <a:srcRect b="0" l="0" r="38469" t="0"/>
          <a:stretch/>
        </p:blipFill>
        <p:spPr>
          <a:xfrm>
            <a:off x="8408033" y="900970"/>
            <a:ext cx="1032160" cy="84674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4"/>
          <p:cNvSpPr txBox="1"/>
          <p:nvPr/>
        </p:nvSpPr>
        <p:spPr>
          <a:xfrm>
            <a:off x="6209412" y="1893475"/>
            <a:ext cx="54294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rgbClr val="CC0000"/>
                </a:solidFill>
                <a:latin typeface="Roboto Black"/>
                <a:ea typeface="Roboto Black"/>
                <a:cs typeface="Roboto Black"/>
                <a:sym typeface="Roboto Black"/>
              </a:rPr>
              <a:t>-8</a:t>
            </a:r>
            <a:r>
              <a:rPr b="0" i="0" lang="pt-BR" sz="2400" u="none" cap="none" strike="noStrik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rPr>
              <a:t>            </a:t>
            </a:r>
            <a:r>
              <a:rPr b="0" i="0" lang="pt-BR" sz="2400" u="none" cap="none" strike="noStrike">
                <a:solidFill>
                  <a:srgbClr val="6D9EEB"/>
                </a:solidFill>
                <a:latin typeface="Roboto Black"/>
                <a:ea typeface="Roboto Black"/>
                <a:cs typeface="Roboto Black"/>
                <a:sym typeface="Roboto Black"/>
              </a:rPr>
              <a:t>0</a:t>
            </a:r>
            <a:r>
              <a:rPr b="0" i="0" lang="pt-BR" sz="2400" u="none" cap="none" strike="noStrik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rPr>
              <a:t>             </a:t>
            </a:r>
            <a:r>
              <a:rPr b="0" i="0" lang="pt-BR" sz="2400" u="none" cap="none" strike="noStrike">
                <a:solidFill>
                  <a:srgbClr val="38761D"/>
                </a:solidFill>
                <a:latin typeface="Roboto Black"/>
                <a:ea typeface="Roboto Black"/>
                <a:cs typeface="Roboto Black"/>
                <a:sym typeface="Roboto Black"/>
              </a:rPr>
              <a:t>8</a:t>
            </a:r>
            <a:endParaRPr b="0" i="0" sz="2400" u="none" cap="none" strike="noStrike">
              <a:solidFill>
                <a:srgbClr val="38761D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/>
          <p:cNvSpPr txBox="1"/>
          <p:nvPr>
            <p:ph idx="1" type="body"/>
          </p:nvPr>
        </p:nvSpPr>
        <p:spPr>
          <a:xfrm>
            <a:off x="1143404" y="1419163"/>
            <a:ext cx="9905100" cy="39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45" name="Google Shape;24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9249" y="1049001"/>
            <a:ext cx="10193525" cy="402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6600" y="4930725"/>
            <a:ext cx="2694750" cy="161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54962" y="5072075"/>
            <a:ext cx="2269826" cy="147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08400" y="4961225"/>
            <a:ext cx="2506900" cy="155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5"/>
          <p:cNvPicPr preferRelativeResize="0"/>
          <p:nvPr/>
        </p:nvPicPr>
        <p:blipFill rotWithShape="1">
          <a:blip r:embed="rId7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50" name="Google Shape;250;p15"/>
          <p:cNvSpPr txBox="1"/>
          <p:nvPr>
            <p:ph type="title"/>
          </p:nvPr>
        </p:nvSpPr>
        <p:spPr>
          <a:xfrm>
            <a:off x="435275" y="-317450"/>
            <a:ext cx="709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Results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"/>
          <p:cNvSpPr txBox="1"/>
          <p:nvPr>
            <p:ph idx="1" type="body"/>
          </p:nvPr>
        </p:nvSpPr>
        <p:spPr>
          <a:xfrm>
            <a:off x="838200" y="1411200"/>
            <a:ext cx="10515600" cy="46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Previous works on the field had shown that a delayed causality between the variables decreased subject's ability to recognize causality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More recent work has shown that this effect is diminished when the cover story presented to the subjects was one where delayed response would be expected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pt-BR"/>
              <a:t>When subjects were asked to assess the delay between cause and consequence, the effects were further diminished</a:t>
            </a:r>
            <a:endParaRPr/>
          </a:p>
        </p:txBody>
      </p:sp>
      <p:pic>
        <p:nvPicPr>
          <p:cNvPr id="257" name="Google Shape;257;p16"/>
          <p:cNvPicPr preferRelativeResize="0"/>
          <p:nvPr/>
        </p:nvPicPr>
        <p:blipFill rotWithShape="1">
          <a:blip r:embed="rId3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58" name="Google Shape;258;p16"/>
          <p:cNvSpPr txBox="1"/>
          <p:nvPr>
            <p:ph type="title"/>
          </p:nvPr>
        </p:nvSpPr>
        <p:spPr>
          <a:xfrm>
            <a:off x="435275" y="-317450"/>
            <a:ext cx="709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Delayed effects time-series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19"/>
          <p:cNvGrpSpPr/>
          <p:nvPr/>
        </p:nvGrpSpPr>
        <p:grpSpPr>
          <a:xfrm>
            <a:off x="7073462" y="1991710"/>
            <a:ext cx="3783724" cy="2874580"/>
            <a:chOff x="1849821" y="1991710"/>
            <a:chExt cx="3783724" cy="2874580"/>
          </a:xfrm>
        </p:grpSpPr>
        <p:cxnSp>
          <p:nvCxnSpPr>
            <p:cNvPr id="265" name="Google Shape;265;p19"/>
            <p:cNvCxnSpPr/>
            <p:nvPr/>
          </p:nvCxnSpPr>
          <p:spPr>
            <a:xfrm>
              <a:off x="1849821" y="3310759"/>
              <a:ext cx="3600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6" name="Google Shape;266;p19"/>
            <p:cNvCxnSpPr/>
            <p:nvPr/>
          </p:nvCxnSpPr>
          <p:spPr>
            <a:xfrm rot="10800000">
              <a:off x="5633545" y="1991710"/>
              <a:ext cx="0" cy="287458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267" name="Google Shape;267;p19"/>
          <p:cNvPicPr preferRelativeResize="0"/>
          <p:nvPr/>
        </p:nvPicPr>
        <p:blipFill rotWithShape="1">
          <a:blip r:embed="rId3">
            <a:alphaModFix/>
          </a:blip>
          <a:srcRect b="27069" l="0" r="0" t="24958"/>
          <a:stretch/>
        </p:blipFill>
        <p:spPr>
          <a:xfrm>
            <a:off x="127875" y="1162000"/>
            <a:ext cx="11936249" cy="410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9"/>
          <p:cNvPicPr preferRelativeResize="0"/>
          <p:nvPr/>
        </p:nvPicPr>
        <p:blipFill rotWithShape="1">
          <a:blip r:embed="rId4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69" name="Google Shape;269;p19"/>
          <p:cNvSpPr txBox="1"/>
          <p:nvPr>
            <p:ph type="title"/>
          </p:nvPr>
        </p:nvSpPr>
        <p:spPr>
          <a:xfrm>
            <a:off x="435275" y="-317450"/>
            <a:ext cx="709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Beyond time-series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0"/>
          <p:cNvSpPr txBox="1"/>
          <p:nvPr/>
        </p:nvSpPr>
        <p:spPr>
          <a:xfrm>
            <a:off x="940625" y="886075"/>
            <a:ext cx="8316300" cy="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t-BR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Law of Common Fate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3740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075" y="2089950"/>
            <a:ext cx="11003857" cy="44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0"/>
          <p:cNvPicPr preferRelativeResize="0"/>
          <p:nvPr/>
        </p:nvPicPr>
        <p:blipFill rotWithShape="1">
          <a:blip r:embed="rId4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77" name="Google Shape;277;p20"/>
          <p:cNvSpPr txBox="1"/>
          <p:nvPr>
            <p:ph type="title"/>
          </p:nvPr>
        </p:nvSpPr>
        <p:spPr>
          <a:xfrm>
            <a:off x="435275" y="-317450"/>
            <a:ext cx="709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Beyond time-series: examples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>
            <p:ph idx="1" type="body"/>
          </p:nvPr>
        </p:nvSpPr>
        <p:spPr>
          <a:xfrm>
            <a:off x="494625" y="1144325"/>
            <a:ext cx="11363100" cy="47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Definition:</a:t>
            </a:r>
            <a:endParaRPr/>
          </a:p>
          <a:p>
            <a:pPr indent="-2540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 sz="2800"/>
              <a:t>“A time series is a series of data points indexed (or listed or graphed) in a timely order. Most commonly, a time series is a sequence taken at successive equally spaced points in time. Thus it is a sequence of discrete-time data”</a:t>
            </a:r>
            <a:endParaRPr sz="2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Much of the data presented to us in our daily life consists of time series</a:t>
            </a:r>
            <a:endParaRPr/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b="24447" l="13558" r="42280" t="22462"/>
          <a:stretch/>
        </p:blipFill>
        <p:spPr>
          <a:xfrm>
            <a:off x="1520000" y="3868301"/>
            <a:ext cx="4349405" cy="29260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p tax rates and growth" id="99" name="Google Shape;9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6008" y="3804700"/>
            <a:ext cx="4020818" cy="305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5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01" name="Google Shape;101;p2"/>
          <p:cNvSpPr txBox="1"/>
          <p:nvPr>
            <p:ph type="title"/>
          </p:nvPr>
        </p:nvSpPr>
        <p:spPr>
          <a:xfrm>
            <a:off x="435275" y="-317462"/>
            <a:ext cx="3681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Time Series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a3776c4577_0_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198" y="2205969"/>
            <a:ext cx="4730280" cy="3838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a3776c4577_0_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5886" y="2168548"/>
            <a:ext cx="4822487" cy="39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a3776c4577_0_23"/>
          <p:cNvSpPr txBox="1"/>
          <p:nvPr/>
        </p:nvSpPr>
        <p:spPr>
          <a:xfrm>
            <a:off x="967350" y="1122013"/>
            <a:ext cx="8316300" cy="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t-BR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Law of Proximity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ga3776c4577_0_23"/>
          <p:cNvPicPr preferRelativeResize="0"/>
          <p:nvPr/>
        </p:nvPicPr>
        <p:blipFill rotWithShape="1">
          <a:blip r:embed="rId5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86" name="Google Shape;286;ga3776c4577_0_23"/>
          <p:cNvSpPr txBox="1"/>
          <p:nvPr>
            <p:ph type="title"/>
          </p:nvPr>
        </p:nvSpPr>
        <p:spPr>
          <a:xfrm>
            <a:off x="435275" y="-317450"/>
            <a:ext cx="709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Beyond time-series: examples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a3776c4577_0_14"/>
          <p:cNvSpPr txBox="1"/>
          <p:nvPr/>
        </p:nvSpPr>
        <p:spPr>
          <a:xfrm>
            <a:off x="732525" y="955675"/>
            <a:ext cx="8316300" cy="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t-BR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Law of Isomorphic Correspondence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3740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ga3776c4577_0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3176" y="1925875"/>
            <a:ext cx="5905650" cy="485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a3776c4577_0_14"/>
          <p:cNvPicPr preferRelativeResize="0"/>
          <p:nvPr/>
        </p:nvPicPr>
        <p:blipFill rotWithShape="1">
          <a:blip r:embed="rId4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94" name="Google Shape;294;ga3776c4577_0_14"/>
          <p:cNvSpPr txBox="1"/>
          <p:nvPr>
            <p:ph type="title"/>
          </p:nvPr>
        </p:nvSpPr>
        <p:spPr>
          <a:xfrm>
            <a:off x="435275" y="-317450"/>
            <a:ext cx="709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Beyond time-series: examples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a3776c4577_0_32"/>
          <p:cNvSpPr txBox="1"/>
          <p:nvPr/>
        </p:nvSpPr>
        <p:spPr>
          <a:xfrm>
            <a:off x="780200" y="1008250"/>
            <a:ext cx="8316300" cy="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t-BR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Law of Pragnanz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ga3776c4577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1675" y="1872625"/>
            <a:ext cx="6768662" cy="225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a3776c4577_0_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11675" y="4281246"/>
            <a:ext cx="6768662" cy="225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a3776c4577_0_32"/>
          <p:cNvPicPr preferRelativeResize="0"/>
          <p:nvPr/>
        </p:nvPicPr>
        <p:blipFill rotWithShape="1">
          <a:blip r:embed="rId5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303" name="Google Shape;303;ga3776c4577_0_32"/>
          <p:cNvSpPr txBox="1"/>
          <p:nvPr>
            <p:ph type="title"/>
          </p:nvPr>
        </p:nvSpPr>
        <p:spPr>
          <a:xfrm>
            <a:off x="435275" y="-317450"/>
            <a:ext cx="709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Beyond time-series: examples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1"/>
          <p:cNvPicPr preferRelativeResize="0"/>
          <p:nvPr/>
        </p:nvPicPr>
        <p:blipFill rotWithShape="1">
          <a:blip r:embed="rId3">
            <a:alphaModFix/>
          </a:blip>
          <a:srcRect b="0" l="4535" r="2136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1"/>
          <p:cNvSpPr/>
          <p:nvPr/>
        </p:nvSpPr>
        <p:spPr>
          <a:xfrm>
            <a:off x="-125" y="28875"/>
            <a:ext cx="12192000" cy="6858000"/>
          </a:xfrm>
          <a:prstGeom prst="rect">
            <a:avLst/>
          </a:prstGeom>
          <a:solidFill>
            <a:srgbClr val="000000">
              <a:alpha val="46274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1"/>
          <p:cNvSpPr txBox="1"/>
          <p:nvPr>
            <p:ph type="title"/>
          </p:nvPr>
        </p:nvSpPr>
        <p:spPr>
          <a:xfrm>
            <a:off x="2871600" y="2352800"/>
            <a:ext cx="644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>
                <a:solidFill>
                  <a:srgbClr val="FFFFFF"/>
                </a:solidFill>
              </a:rPr>
              <a:t>Thank you!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>
                <a:solidFill>
                  <a:srgbClr val="FFFFFF"/>
                </a:solidFill>
              </a:rPr>
              <a:t>nicolasvana@gmail.com	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>
                <a:solidFill>
                  <a:srgbClr val="FFFFFF"/>
                </a:solidFill>
              </a:rPr>
              <a:t>liang.shen@usp.br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>
            <p:ph idx="1" type="body"/>
          </p:nvPr>
        </p:nvSpPr>
        <p:spPr>
          <a:xfrm>
            <a:off x="435275" y="958900"/>
            <a:ext cx="105156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Used in a variety of fields of work</a:t>
            </a:r>
            <a:endParaRPr/>
          </a:p>
        </p:txBody>
      </p:sp>
      <p:pic>
        <p:nvPicPr>
          <p:cNvPr descr="Filtering Data With Signal Processing Toolbox Software - MATLAB &amp; Simulink" id="108" name="Google Shape;10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275" y="1528250"/>
            <a:ext cx="4806057" cy="2597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1944754" y="4087925"/>
            <a:ext cx="1787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Signal processing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conometrics Beat: Dave Giles' Blog: ARDL Modelling in EViews 9" id="110" name="Google Shape;11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9588" y="1528250"/>
            <a:ext cx="4172985" cy="259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7499597" y="5605921"/>
            <a:ext cx="261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Electroencephalography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lectroencephalogram findings: (filter, HFF-70 Hz, LFF-1 Hz). At the... |  Download Scientific Diagram" id="112" name="Google Shape;11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47050" y="4586238"/>
            <a:ext cx="5076651" cy="216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/>
          <p:nvPr/>
        </p:nvSpPr>
        <p:spPr>
          <a:xfrm>
            <a:off x="7966960" y="4125325"/>
            <a:ext cx="145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Econometrics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3"/>
          <p:cNvPicPr preferRelativeResize="0"/>
          <p:nvPr/>
        </p:nvPicPr>
        <p:blipFill rotWithShape="1">
          <a:blip r:embed="rId6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15" name="Google Shape;115;p3"/>
          <p:cNvSpPr txBox="1"/>
          <p:nvPr>
            <p:ph type="title"/>
          </p:nvPr>
        </p:nvSpPr>
        <p:spPr>
          <a:xfrm>
            <a:off x="435275" y="-317462"/>
            <a:ext cx="3681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Time Series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type="title"/>
          </p:nvPr>
        </p:nvSpPr>
        <p:spPr>
          <a:xfrm>
            <a:off x="435275" y="6325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2800"/>
              <a:t>Static forms of presentation</a:t>
            </a:r>
            <a:endParaRPr sz="2800"/>
          </a:p>
        </p:txBody>
      </p:sp>
      <p:sp>
        <p:nvSpPr>
          <p:cNvPr id="122" name="Google Shape;122;p17"/>
          <p:cNvSpPr txBox="1"/>
          <p:nvPr>
            <p:ph idx="1" type="body"/>
          </p:nvPr>
        </p:nvSpPr>
        <p:spPr>
          <a:xfrm>
            <a:off x="534725" y="1825625"/>
            <a:ext cx="112431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There is also a variety types of time-series plot, and this is also of interest</a:t>
            </a:r>
            <a:endParaRPr/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 b="24751" l="26121" r="1810" t="43525"/>
          <a:stretch/>
        </p:blipFill>
        <p:spPr>
          <a:xfrm>
            <a:off x="132350" y="2433100"/>
            <a:ext cx="11927299" cy="295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 rotWithShape="1">
          <a:blip r:embed="rId4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25" name="Google Shape;125;p17"/>
          <p:cNvSpPr txBox="1"/>
          <p:nvPr>
            <p:ph type="title"/>
          </p:nvPr>
        </p:nvSpPr>
        <p:spPr>
          <a:xfrm>
            <a:off x="435275" y="-317462"/>
            <a:ext cx="3681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Time Series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/>
          <p:nvPr>
            <p:ph idx="1" type="body"/>
          </p:nvPr>
        </p:nvSpPr>
        <p:spPr>
          <a:xfrm>
            <a:off x="679925" y="4431325"/>
            <a:ext cx="10515600" cy="3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When analysing concurrent time series, it is generally of interest to understand the interactions between variables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Such interactions are often measured by correlation and causality as to give insights about the variables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But how are these defined?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33" name="Google Shape;133;p4"/>
          <p:cNvSpPr txBox="1"/>
          <p:nvPr>
            <p:ph type="title"/>
          </p:nvPr>
        </p:nvSpPr>
        <p:spPr>
          <a:xfrm>
            <a:off x="435275" y="-317450"/>
            <a:ext cx="709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Correlation and causality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34" name="Google Shape;13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4789" y="862551"/>
            <a:ext cx="7622426" cy="368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 txBox="1"/>
          <p:nvPr>
            <p:ph idx="1" type="body"/>
          </p:nvPr>
        </p:nvSpPr>
        <p:spPr>
          <a:xfrm>
            <a:off x="838200" y="1825625"/>
            <a:ext cx="10551600" cy="43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Dictionary definition: “</a:t>
            </a:r>
            <a:r>
              <a:rPr b="1" lang="pt-BR">
                <a:solidFill>
                  <a:srgbClr val="222222"/>
                </a:solidFill>
              </a:rPr>
              <a:t>A</a:t>
            </a:r>
            <a:r>
              <a:rPr b="1" i="0" lang="pt-BR">
                <a:solidFill>
                  <a:srgbClr val="222222"/>
                </a:solidFill>
              </a:rPr>
              <a:t> mutual relationship or connection between two or more things</a:t>
            </a:r>
            <a:r>
              <a:rPr lang="pt-BR">
                <a:solidFill>
                  <a:srgbClr val="222222"/>
                </a:solidFill>
              </a:rPr>
              <a:t>”</a:t>
            </a:r>
            <a:r>
              <a:rPr i="0" lang="pt-BR">
                <a:solidFill>
                  <a:srgbClr val="222222"/>
                </a:solidFill>
              </a:rPr>
              <a:t>.</a:t>
            </a:r>
            <a:endParaRPr i="0">
              <a:solidFill>
                <a:srgbClr val="222222"/>
              </a:solidFill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Correlation can be measured in many ways: Pearson’s coefficient, Kendall coefficient, </a:t>
            </a:r>
            <a:r>
              <a:rPr lang="pt-BR">
                <a:solidFill>
                  <a:srgbClr val="000000"/>
                </a:solidFill>
              </a:rPr>
              <a:t>mutual information</a:t>
            </a:r>
            <a:r>
              <a:rPr i="0" lang="pt-BR">
                <a:solidFill>
                  <a:srgbClr val="000000"/>
                </a:solidFill>
              </a:rPr>
              <a:t> and others</a:t>
            </a:r>
            <a:endParaRPr/>
          </a:p>
        </p:txBody>
      </p:sp>
      <p:pic>
        <p:nvPicPr>
          <p:cNvPr descr="Majestic Beginners Guide to Correlation: Part 4 -Majestic Blog" id="141" name="Google Shape;14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4" y="4329048"/>
            <a:ext cx="2105025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"/>
          <p:cNvSpPr txBox="1"/>
          <p:nvPr/>
        </p:nvSpPr>
        <p:spPr>
          <a:xfrm>
            <a:off x="5495639" y="5502210"/>
            <a:ext cx="120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Pearson’s 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5"/>
          <p:cNvPicPr preferRelativeResize="0"/>
          <p:nvPr/>
        </p:nvPicPr>
        <p:blipFill rotWithShape="1">
          <a:blip r:embed="rId4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44" name="Google Shape;144;p5"/>
          <p:cNvSpPr txBox="1"/>
          <p:nvPr>
            <p:ph type="title"/>
          </p:nvPr>
        </p:nvSpPr>
        <p:spPr>
          <a:xfrm>
            <a:off x="435275" y="-317450"/>
            <a:ext cx="709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Correlation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Google Shape;150;p6"/>
          <p:cNvCxnSpPr/>
          <p:nvPr/>
        </p:nvCxnSpPr>
        <p:spPr>
          <a:xfrm>
            <a:off x="6096000" y="191814"/>
            <a:ext cx="0" cy="6474372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1" name="Google Shape;151;p6"/>
          <p:cNvSpPr txBox="1"/>
          <p:nvPr/>
        </p:nvSpPr>
        <p:spPr>
          <a:xfrm>
            <a:off x="520806" y="1008250"/>
            <a:ext cx="260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Kendall’s Rank correlation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3">
            <a:alphaModFix/>
          </a:blip>
          <a:srcRect b="53564" l="24482" r="59311" t="35095"/>
          <a:stretch/>
        </p:blipFill>
        <p:spPr>
          <a:xfrm>
            <a:off x="520806" y="1613330"/>
            <a:ext cx="1975944" cy="77776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6"/>
          <p:cNvSpPr txBox="1"/>
          <p:nvPr/>
        </p:nvSpPr>
        <p:spPr>
          <a:xfrm>
            <a:off x="520806" y="2626843"/>
            <a:ext cx="3795600" cy="9234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4633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4" name="Google Shape;154;p6"/>
          <p:cNvGraphicFramePr/>
          <p:nvPr/>
        </p:nvGraphicFramePr>
        <p:xfrm>
          <a:off x="1263332" y="5207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{F3D0BF0C-C699-48ED-B31F-59782234D45A}</a:tableStyleId>
              </a:tblPr>
              <a:tblGrid>
                <a:gridCol w="800100"/>
                <a:gridCol w="609600"/>
                <a:gridCol w="609600"/>
                <a:gridCol w="609600"/>
                <a:gridCol w="609600"/>
              </a:tblGrid>
              <a:tr h="228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400" u="none" cap="none" strike="noStrike"/>
                        <a:t>Sample #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400" u="none" cap="none" strike="noStrike"/>
                        <a:t>1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400" u="none" cap="none" strike="noStrike"/>
                        <a:t>2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400" u="none" cap="none" strike="noStrike"/>
                        <a:t>3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400" u="none" cap="none" strike="noStrike"/>
                        <a:t>4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400" u="none" cap="none" strike="noStrike"/>
                        <a:t>X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400" u="none" cap="none" strike="noStrike"/>
                        <a:t>1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400" u="none" cap="none" strike="noStrike"/>
                        <a:t>2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400" u="none" cap="none" strike="noStrike"/>
                        <a:t>3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400" u="none" cap="none" strike="noStrike"/>
                        <a:t>4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400" u="none" cap="none" strike="noStrike"/>
                        <a:t>Y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400" u="none" cap="none" strike="noStrike"/>
                        <a:t>2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400" u="none" cap="none" strike="noStrike"/>
                        <a:t>4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400" u="none" cap="none" strike="noStrike"/>
                        <a:t>9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400" u="none" cap="none" strike="noStrike"/>
                        <a:t>16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</a:tr>
            </a:tbl>
          </a:graphicData>
        </a:graphic>
      </p:graphicFrame>
      <p:sp>
        <p:nvSpPr>
          <p:cNvPr id="155" name="Google Shape;155;p6"/>
          <p:cNvSpPr txBox="1"/>
          <p:nvPr/>
        </p:nvSpPr>
        <p:spPr>
          <a:xfrm>
            <a:off x="520802" y="4773900"/>
            <a:ext cx="103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 txBox="1"/>
          <p:nvPr/>
        </p:nvSpPr>
        <p:spPr>
          <a:xfrm>
            <a:off x="969065" y="6112104"/>
            <a:ext cx="4047600" cy="3693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6554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"/>
          <p:cNvSpPr txBox="1"/>
          <p:nvPr/>
        </p:nvSpPr>
        <p:spPr>
          <a:xfrm>
            <a:off x="6616262" y="1008250"/>
            <a:ext cx="2031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Mutual Information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6"/>
          <p:cNvPicPr preferRelativeResize="0"/>
          <p:nvPr/>
        </p:nvPicPr>
        <p:blipFill rotWithShape="1">
          <a:blip r:embed="rId6">
            <a:alphaModFix/>
          </a:blip>
          <a:srcRect b="43261" l="18965" r="55774" t="47269"/>
          <a:stretch/>
        </p:blipFill>
        <p:spPr>
          <a:xfrm>
            <a:off x="6719968" y="1677493"/>
            <a:ext cx="3079526" cy="64943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"/>
          <p:cNvSpPr txBox="1"/>
          <p:nvPr/>
        </p:nvSpPr>
        <p:spPr>
          <a:xfrm>
            <a:off x="6719968" y="2626842"/>
            <a:ext cx="3623100" cy="9234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9266" l="-1513" r="-838" t="-463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623175" y="3853288"/>
            <a:ext cx="43935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If X</a:t>
            </a:r>
            <a:r>
              <a:rPr b="0" baseline="-25000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0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&lt; </a:t>
            </a:r>
            <a:r>
              <a:rPr b="0" i="0" lang="pt-B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="0" baseline="-25000" i="0" lang="pt-B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b="0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0" i="0" lang="pt-B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="0" baseline="-25000" i="0" lang="pt-B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0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&lt; </a:t>
            </a:r>
            <a:r>
              <a:rPr b="0" i="0" lang="pt-B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="0" baseline="-25000" i="0" lang="pt-B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b="0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→ Concordant pair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X</a:t>
            </a:r>
            <a:r>
              <a:rPr b="0" baseline="-25000" i="0" lang="pt-B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0" i="0" lang="pt-B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&lt; X</a:t>
            </a:r>
            <a:r>
              <a:rPr b="0" baseline="-25000" i="0" lang="pt-B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b="0" i="0" lang="pt-B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Y</a:t>
            </a:r>
            <a:r>
              <a:rPr b="0" baseline="-25000" i="0" lang="pt-B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0" i="0" lang="pt-B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&gt; Y</a:t>
            </a:r>
            <a:r>
              <a:rPr b="0" baseline="-25000" i="0" lang="pt-B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b="0" i="0" lang="pt-B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→ Discordant pair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6"/>
          <p:cNvPicPr preferRelativeResize="0"/>
          <p:nvPr/>
        </p:nvPicPr>
        <p:blipFill rotWithShape="1">
          <a:blip r:embed="rId8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62" name="Google Shape;162;p6"/>
          <p:cNvSpPr txBox="1"/>
          <p:nvPr>
            <p:ph type="title"/>
          </p:nvPr>
        </p:nvSpPr>
        <p:spPr>
          <a:xfrm>
            <a:off x="435275" y="-317450"/>
            <a:ext cx="709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Correlation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Diversity of definitions across fields of study, much broader concept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Causality usually implies a cause and effect, which means there is a specific “direction” on this relation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pt-BR"/>
              <a:t>Humans have a good intuition of it even if it is generally hard to define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69" name="Google Shape;169;p7"/>
          <p:cNvPicPr preferRelativeResize="0"/>
          <p:nvPr/>
        </p:nvPicPr>
        <p:blipFill rotWithShape="1">
          <a:blip r:embed="rId3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70" name="Google Shape;170;p7"/>
          <p:cNvSpPr txBox="1"/>
          <p:nvPr>
            <p:ph type="title"/>
          </p:nvPr>
        </p:nvSpPr>
        <p:spPr>
          <a:xfrm>
            <a:off x="435275" y="-317450"/>
            <a:ext cx="709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Causality</a:t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>
            <p:ph idx="1" type="body"/>
          </p:nvPr>
        </p:nvSpPr>
        <p:spPr>
          <a:xfrm>
            <a:off x="1054050" y="3739100"/>
            <a:ext cx="10083900" cy="3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You will have to judge the efficacy of an antibiotic across 10 days.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Your task is to evaluate the causality between drug concentration (X) and microrganism size (Y), on a scale from 8 (high levels of drug cause the microrganism size to increase) and -8 (high levels of drug cause the microrganism size to decrease) and 0 equals to no causality between the two.</a:t>
            </a:r>
            <a:endParaRPr/>
          </a:p>
        </p:txBody>
      </p:sp>
      <p:pic>
        <p:nvPicPr>
          <p:cNvPr id="177" name="Google Shape;177;p8"/>
          <p:cNvPicPr preferRelativeResize="0"/>
          <p:nvPr/>
        </p:nvPicPr>
        <p:blipFill rotWithShape="1">
          <a:blip r:embed="rId3">
            <a:alphaModFix/>
          </a:blip>
          <a:srcRect b="64262" l="0" r="6672" t="19528"/>
          <a:stretch/>
        </p:blipFill>
        <p:spPr>
          <a:xfrm>
            <a:off x="0" y="-92625"/>
            <a:ext cx="12192000" cy="87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78" name="Google Shape;178;p8"/>
          <p:cNvSpPr txBox="1"/>
          <p:nvPr>
            <p:ph type="title"/>
          </p:nvPr>
        </p:nvSpPr>
        <p:spPr>
          <a:xfrm>
            <a:off x="435275" y="-317450"/>
            <a:ext cx="709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600">
                <a:solidFill>
                  <a:srgbClr val="FFFFFF"/>
                </a:solidFill>
              </a:rPr>
              <a:t>The experiment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4">
            <a:alphaModFix/>
          </a:blip>
          <a:srcRect b="25496" l="21073" r="21032" t="17192"/>
          <a:stretch/>
        </p:blipFill>
        <p:spPr>
          <a:xfrm>
            <a:off x="8729600" y="1048225"/>
            <a:ext cx="1335470" cy="142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8"/>
          <p:cNvPicPr preferRelativeResize="0"/>
          <p:nvPr/>
        </p:nvPicPr>
        <p:blipFill rotWithShape="1">
          <a:blip r:embed="rId5">
            <a:alphaModFix/>
          </a:blip>
          <a:srcRect b="3974" l="10771" r="7194" t="0"/>
          <a:stretch/>
        </p:blipFill>
        <p:spPr>
          <a:xfrm>
            <a:off x="2132279" y="1048225"/>
            <a:ext cx="1463825" cy="142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8"/>
          <p:cNvPicPr preferRelativeResize="0"/>
          <p:nvPr/>
        </p:nvPicPr>
        <p:blipFill rotWithShape="1">
          <a:blip r:embed="rId6">
            <a:alphaModFix/>
          </a:blip>
          <a:srcRect b="0" l="0" r="38469" t="0"/>
          <a:stretch/>
        </p:blipFill>
        <p:spPr>
          <a:xfrm>
            <a:off x="5364088" y="1018638"/>
            <a:ext cx="1463825" cy="148688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8"/>
          <p:cNvSpPr txBox="1"/>
          <p:nvPr/>
        </p:nvSpPr>
        <p:spPr>
          <a:xfrm>
            <a:off x="2245950" y="2840600"/>
            <a:ext cx="77001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pt-BR" sz="3000" u="none" cap="none" strike="noStrike">
                <a:solidFill>
                  <a:srgbClr val="CC0000"/>
                </a:solidFill>
                <a:latin typeface="Roboto Black"/>
                <a:ea typeface="Roboto Black"/>
                <a:cs typeface="Roboto Black"/>
                <a:sym typeface="Roboto Black"/>
              </a:rPr>
              <a:t>-8</a:t>
            </a:r>
            <a:r>
              <a:rPr b="0" i="0" lang="pt-BR" sz="3000" u="none" cap="none" strike="noStrik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rPr>
              <a:t>                       </a:t>
            </a:r>
            <a:r>
              <a:rPr b="0" i="0" lang="pt-BR" sz="3000" u="none" cap="none" strike="noStrike">
                <a:solidFill>
                  <a:srgbClr val="6D9EEB"/>
                </a:solidFill>
                <a:latin typeface="Roboto Black"/>
                <a:ea typeface="Roboto Black"/>
                <a:cs typeface="Roboto Black"/>
                <a:sym typeface="Roboto Black"/>
              </a:rPr>
              <a:t>0</a:t>
            </a:r>
            <a:r>
              <a:rPr b="0" i="0" lang="pt-BR" sz="3000" u="none" cap="none" strike="noStrik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rPr>
              <a:t>                        </a:t>
            </a:r>
            <a:r>
              <a:rPr b="0" i="0" lang="pt-BR" sz="3000" u="none" cap="none" strike="noStrike">
                <a:solidFill>
                  <a:srgbClr val="38761D"/>
                </a:solidFill>
                <a:latin typeface="Roboto Black"/>
                <a:ea typeface="Roboto Black"/>
                <a:cs typeface="Roboto Black"/>
                <a:sym typeface="Roboto Black"/>
              </a:rPr>
              <a:t>8</a:t>
            </a:r>
            <a:endParaRPr b="0" i="0" sz="3000" u="none" cap="none" strike="noStrike">
              <a:solidFill>
                <a:srgbClr val="38761D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2020-10-07T20:33:00Z</dcterms:created>
  <dc:creator>nicolas santos</dc:creator>
</cp:coreProperties>
</file>