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1344" r:id="rId3"/>
    <p:sldId id="1127" r:id="rId4"/>
    <p:sldId id="1128" r:id="rId5"/>
    <p:sldId id="1129" r:id="rId6"/>
    <p:sldId id="1309" r:id="rId7"/>
    <p:sldId id="1131" r:id="rId8"/>
    <p:sldId id="1132" r:id="rId9"/>
    <p:sldId id="1134" r:id="rId10"/>
    <p:sldId id="1136" r:id="rId11"/>
    <p:sldId id="1137" r:id="rId12"/>
    <p:sldId id="1140" r:id="rId13"/>
    <p:sldId id="1141" r:id="rId14"/>
    <p:sldId id="1142" r:id="rId15"/>
    <p:sldId id="1143" r:id="rId16"/>
    <p:sldId id="1144" r:id="rId17"/>
    <p:sldId id="1145" r:id="rId18"/>
    <p:sldId id="1147" r:id="rId19"/>
    <p:sldId id="1148" r:id="rId20"/>
    <p:sldId id="1149" r:id="rId21"/>
    <p:sldId id="1150" r:id="rId22"/>
    <p:sldId id="1310" r:id="rId23"/>
    <p:sldId id="1151" r:id="rId24"/>
    <p:sldId id="1338" r:id="rId25"/>
    <p:sldId id="1339" r:id="rId26"/>
    <p:sldId id="1340" r:id="rId27"/>
    <p:sldId id="1342" r:id="rId28"/>
    <p:sldId id="1341" r:id="rId29"/>
    <p:sldId id="1152" r:id="rId30"/>
    <p:sldId id="1153" r:id="rId31"/>
    <p:sldId id="1154" r:id="rId32"/>
    <p:sldId id="1155" r:id="rId33"/>
    <p:sldId id="1156" r:id="rId34"/>
    <p:sldId id="1157" r:id="rId35"/>
    <p:sldId id="1158" r:id="rId36"/>
    <p:sldId id="1159" r:id="rId37"/>
    <p:sldId id="1160" r:id="rId38"/>
    <p:sldId id="1161" r:id="rId39"/>
    <p:sldId id="1162" r:id="rId40"/>
    <p:sldId id="1311" r:id="rId41"/>
    <p:sldId id="1164" r:id="rId42"/>
    <p:sldId id="1165" r:id="rId43"/>
    <p:sldId id="1166" r:id="rId44"/>
    <p:sldId id="1167" r:id="rId45"/>
    <p:sldId id="1168" r:id="rId46"/>
    <p:sldId id="1312" r:id="rId47"/>
    <p:sldId id="1313" r:id="rId48"/>
    <p:sldId id="1169" r:id="rId49"/>
    <p:sldId id="1173" r:id="rId50"/>
    <p:sldId id="1174" r:id="rId51"/>
    <p:sldId id="1175" r:id="rId52"/>
    <p:sldId id="1176" r:id="rId53"/>
    <p:sldId id="1177" r:id="rId54"/>
    <p:sldId id="1178" r:id="rId5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32959-DAC9-4E51-AF41-6DED34468D14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7F205-85A7-4CDA-8779-89CB536EEB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88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141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58F19-5E99-42E8-A4E6-9F9C37F3236E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0646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81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94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1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25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74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82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3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16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00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34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528C2-A665-4980-9455-FE1D5EAFF1E0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A89B-90CF-4A24-AEBA-76247E8548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69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geriocalia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622837" y="836712"/>
            <a:ext cx="7898326" cy="377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41142" rIns="82283" bIns="4114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4000" b="1" dirty="0" smtClean="0">
                <a:solidFill>
                  <a:schemeClr val="tx2"/>
                </a:solidFill>
              </a:rPr>
              <a:t>RAD 2212</a:t>
            </a:r>
          </a:p>
          <a:p>
            <a:pPr algn="ctr" eaLnBrk="1" hangingPunct="1"/>
            <a:endParaRPr lang="pt-BR" sz="4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pt-BR" sz="4000" b="1" dirty="0" smtClean="0">
                <a:solidFill>
                  <a:schemeClr val="tx2"/>
                </a:solidFill>
              </a:rPr>
              <a:t>Meio Ambiente e Sustentabilidade</a:t>
            </a:r>
          </a:p>
          <a:p>
            <a:pPr algn="ctr" eaLnBrk="1" hangingPunct="1"/>
            <a:endParaRPr lang="pt-BR" sz="4000" b="1" dirty="0">
              <a:solidFill>
                <a:schemeClr val="tx2"/>
              </a:solidFill>
            </a:endParaRPr>
          </a:p>
          <a:p>
            <a:pPr algn="ctr" eaLnBrk="1" hangingPunct="1"/>
            <a:r>
              <a:rPr lang="pt-BR" sz="4000" b="1" dirty="0" smtClean="0">
                <a:solidFill>
                  <a:schemeClr val="tx2"/>
                </a:solidFill>
              </a:rPr>
              <a:t>Introdução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0" y="5395475"/>
            <a:ext cx="9144000" cy="10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83" tIns="41142" rIns="82283" bIns="41142">
            <a:spAutoFit/>
          </a:bodyPr>
          <a:lstStyle/>
          <a:p>
            <a:pPr algn="ctr">
              <a:defRPr/>
            </a:pPr>
            <a:r>
              <a:rPr lang="pt-BR" sz="2200" b="1" dirty="0">
                <a:cs typeface="Arial" charset="0"/>
              </a:rPr>
              <a:t>Prof. </a:t>
            </a:r>
            <a:r>
              <a:rPr lang="pt-BR" sz="2200" b="1" dirty="0">
                <a:latin typeface="Arial" pitchFamily="34" charset="0"/>
              </a:rPr>
              <a:t>Rogério </a:t>
            </a:r>
            <a:r>
              <a:rPr lang="pt-BR" sz="2200" b="1" dirty="0" err="1">
                <a:latin typeface="Arial" pitchFamily="34" charset="0"/>
              </a:rPr>
              <a:t>Calia</a:t>
            </a:r>
            <a:endParaRPr lang="pt-BR" sz="2200" b="1" dirty="0">
              <a:latin typeface="Arial" pitchFamily="34" charset="0"/>
            </a:endParaRPr>
          </a:p>
          <a:p>
            <a:pPr algn="ctr">
              <a:defRPr/>
            </a:pPr>
            <a:endParaRPr lang="pt-BR" sz="2200" b="1" dirty="0">
              <a:solidFill>
                <a:schemeClr val="tx2"/>
              </a:solidFill>
              <a:latin typeface="Arial" pitchFamily="34" charset="0"/>
              <a:hlinkClick r:id="rId3"/>
            </a:endParaRPr>
          </a:p>
          <a:p>
            <a:pPr algn="ctr">
              <a:defRPr/>
            </a:pPr>
            <a:r>
              <a:rPr lang="pt-BR" sz="2200" b="1" dirty="0">
                <a:solidFill>
                  <a:schemeClr val="tx2"/>
                </a:solidFill>
                <a:latin typeface="Arial" pitchFamily="34" charset="0"/>
                <a:hlinkClick r:id="rId3"/>
              </a:rPr>
              <a:t>rogeriocalia@gmail.com</a:t>
            </a:r>
            <a:endParaRPr lang="pt-BR" sz="22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charset="0"/>
              </a:defRPr>
            </a:lvl1pPr>
            <a:lvl2pPr marL="668952" indent="-257289" eaLnBrk="0" hangingPunct="0">
              <a:defRPr sz="1800">
                <a:solidFill>
                  <a:schemeClr val="tx1"/>
                </a:solidFill>
                <a:latin typeface="Arial" charset="0"/>
              </a:defRPr>
            </a:lvl2pPr>
            <a:lvl3pPr marL="1029157" indent="-205831" eaLnBrk="0" hangingPunct="0">
              <a:defRPr sz="1800">
                <a:solidFill>
                  <a:schemeClr val="tx1"/>
                </a:solidFill>
                <a:latin typeface="Arial" charset="0"/>
              </a:defRPr>
            </a:lvl3pPr>
            <a:lvl4pPr marL="1440820" indent="-205831" eaLnBrk="0" hangingPunct="0">
              <a:defRPr sz="1800">
                <a:solidFill>
                  <a:schemeClr val="tx1"/>
                </a:solidFill>
                <a:latin typeface="Arial" charset="0"/>
              </a:defRPr>
            </a:lvl4pPr>
            <a:lvl5pPr marL="1852483" indent="-205831" eaLnBrk="0" hangingPunct="0">
              <a:defRPr sz="1800">
                <a:solidFill>
                  <a:schemeClr val="tx1"/>
                </a:solidFill>
                <a:latin typeface="Arial" charset="0"/>
              </a:defRPr>
            </a:lvl5pPr>
            <a:lvl6pPr marL="2264146" indent="-20583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6pPr>
            <a:lvl7pPr marL="2675809" indent="-20583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7pPr>
            <a:lvl8pPr marL="3087472" indent="-20583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8pPr>
            <a:lvl9pPr marL="3499134" indent="-205831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80926-17C2-4FC5-88A3-C4886C7EAAE1}" type="slidenum">
              <a:rPr lang="pt-BR" sz="1400">
                <a:latin typeface="Calibri" pitchFamily="34" charset="0"/>
              </a:rPr>
              <a:pPr eaLnBrk="1" hangingPunct="1"/>
              <a:t>1</a:t>
            </a:fld>
            <a:endParaRPr lang="pt-B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Caso Natura: </a:t>
            </a:r>
            <a:r>
              <a:rPr lang="pt-BR" dirty="0" err="1"/>
              <a:t>Ekos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853136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pt-BR" dirty="0" smtClean="0"/>
              <a:t>Para a linha </a:t>
            </a:r>
            <a:r>
              <a:rPr lang="pt-BR" dirty="0" err="1" smtClean="0"/>
              <a:t>Ekos</a:t>
            </a:r>
            <a:r>
              <a:rPr lang="pt-BR" dirty="0" smtClean="0"/>
              <a:t> ter sucesso, a Natura: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 comprou uma empresa com décadas de experiência em fitoterápicos e 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contratou profissionais especializados em relacionamentos com comunidades fornecedoras de ativos da biodiversidade</a:t>
            </a:r>
          </a:p>
        </p:txBody>
      </p:sp>
    </p:spTree>
    <p:extLst>
      <p:ext uri="{BB962C8B-B14F-4D97-AF65-F5344CB8AC3E}">
        <p14:creationId xmlns:p14="http://schemas.microsoft.com/office/powerpoint/2010/main" val="21660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Comprou</a:t>
            </a:r>
            <a:r>
              <a:rPr lang="pt-BR" dirty="0"/>
              <a:t>, por cerca de 20 milhões de reais, a Flora </a:t>
            </a:r>
            <a:r>
              <a:rPr lang="pt-BR" dirty="0" smtClean="0"/>
              <a:t>Medicinal</a:t>
            </a:r>
          </a:p>
          <a:p>
            <a:pPr lvl="1">
              <a:lnSpc>
                <a:spcPct val="160000"/>
              </a:lnSpc>
            </a:pPr>
            <a:r>
              <a:rPr lang="pt-BR" dirty="0" smtClean="0"/>
              <a:t>criada </a:t>
            </a:r>
            <a:r>
              <a:rPr lang="pt-BR" dirty="0"/>
              <a:t>em 1912 no Rio de Janeiro pelo médico e pesquisador José Ribeiro Monteiro da </a:t>
            </a:r>
            <a:r>
              <a:rPr lang="pt-BR" dirty="0" smtClean="0"/>
              <a:t>Silva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9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extranet.securefreedom.com/Natura/Shopping/Images/31523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59329"/>
            <a:ext cx="5960690" cy="59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xtranet.securefreedom.com/Natura/Shopping/Images/508x480_priprio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0" y="1916832"/>
            <a:ext cx="4838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/>
              <a:t>Priprioca</a:t>
            </a:r>
            <a:r>
              <a:rPr lang="pt-BR" dirty="0" smtClean="0"/>
              <a:t> Natura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9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Caso Natura: </a:t>
            </a:r>
            <a:r>
              <a:rPr lang="pt-BR" dirty="0" err="1"/>
              <a:t>Ekos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867328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VALORES E EXPECTATIVAS pelos que tem PODER dentro e fora da organização (</a:t>
            </a:r>
            <a:r>
              <a:rPr lang="pt-BR" dirty="0" err="1" smtClean="0"/>
              <a:t>stakeholders</a:t>
            </a:r>
            <a:r>
              <a:rPr lang="pt-BR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Para usar a </a:t>
            </a:r>
            <a:r>
              <a:rPr lang="pt-BR" dirty="0" err="1" smtClean="0"/>
              <a:t>Priprioca</a:t>
            </a:r>
            <a:r>
              <a:rPr lang="pt-BR" dirty="0" smtClean="0"/>
              <a:t>, a Natura teve que se adequar aos valores das mulheres que faziam perfumes artesanais de geração em geração na tradicional feira “Ver o Peso” em Belém do Pará</a:t>
            </a:r>
          </a:p>
        </p:txBody>
      </p:sp>
    </p:spTree>
    <p:extLst>
      <p:ext uri="{BB962C8B-B14F-4D97-AF65-F5344CB8AC3E}">
        <p14:creationId xmlns:p14="http://schemas.microsoft.com/office/powerpoint/2010/main" val="2839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PxWtlowJNDc/TfimMGD2-5I/AAAAAAAAATg/3DqMWTsfX3s/s1600/ver-o-pe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1340768"/>
            <a:ext cx="7054966" cy="52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51520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/>
              <a:t>Priprioca</a:t>
            </a:r>
            <a:r>
              <a:rPr lang="pt-BR" dirty="0" smtClean="0"/>
              <a:t> popular em Belém do Pará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scientiaestudia.org.br/imagens/am2007_4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984776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251520" y="274638"/>
            <a:ext cx="8686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 smtClean="0"/>
              <a:t>Priprioca</a:t>
            </a:r>
            <a:r>
              <a:rPr lang="pt-BR" dirty="0" smtClean="0"/>
              <a:t> popular em Belém do Pará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12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024" y="1484784"/>
            <a:ext cx="8892480" cy="535719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t-BR" dirty="0" smtClean="0"/>
              <a:t>A criação da linha </a:t>
            </a:r>
            <a:r>
              <a:rPr lang="pt-BR" dirty="0" err="1" smtClean="0"/>
              <a:t>Ekos</a:t>
            </a:r>
            <a:r>
              <a:rPr lang="pt-BR" dirty="0" smtClean="0"/>
              <a:t> da Natura foi complexa, porque ela impactou várias áreas da empresa: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Qualidade dos produtos (ativos da biodiversidade são mais difíceis de serem padronizados em relação a cor, cheiro e durabilidade)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Gestão da cadeia de suprimentos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Estocagem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Controle financeiro do fluxo de caixa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Questões jurídicas</a:t>
            </a:r>
          </a:p>
          <a:p>
            <a:pPr lvl="1">
              <a:lnSpc>
                <a:spcPct val="170000"/>
              </a:lnSpc>
            </a:pPr>
            <a:r>
              <a:rPr lang="pt-BR" dirty="0" smtClean="0"/>
              <a:t>Relacionamentos com órgãos governamentais</a:t>
            </a:r>
          </a:p>
        </p:txBody>
      </p:sp>
    </p:spTree>
    <p:extLst>
      <p:ext uri="{BB962C8B-B14F-4D97-AF65-F5344CB8AC3E}">
        <p14:creationId xmlns:p14="http://schemas.microsoft.com/office/powerpoint/2010/main" val="23930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Desafios à Utilização da Biodiversidade Brasileira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5604" name="Picture 4" descr="http://www.caaspshop.com/Imagens/produtos/82/454482/454482_Detal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20" y="2060848"/>
            <a:ext cx="4176464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Incerteza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 smtClean="0"/>
              <a:t>A Natura não tem certeza sobre a continuidade do suprimento de ativos estratégicos da biodiversidade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Mudanças na legislação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Mudanças climáticas que afetam o plantio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Mudanças nos valores dos </a:t>
            </a:r>
            <a:r>
              <a:rPr lang="pt-BR" dirty="0" err="1" smtClean="0"/>
              <a:t>stakeholders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Risco de outros fabricantes lançarem cosméticos com base na biodiversidade tropical e mais competitivos no mercado internacional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7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 Concorrente da Natura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http://edgblogs.s3.amazonaws.com/empresaverde/files/2011/02/Florestas-shower-gel_ORGANI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02720" cy="49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Sustentabilidade: Riscos e oportunidades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3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2.bp.blogspot.com/-UF-VA8VSIww/TtTFtTgyK1I/AAAAAAAAAnI/0rVN8KQalrA/s1600/PR_IKOV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32856"/>
            <a:ext cx="9479360" cy="36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Novo Concorrente da Natura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0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 nas decisões operacionais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i="1" dirty="0"/>
              <a:t>“Como o estabelecimento de alianças tão distintas e complexas poderia interferir na área produtiva e </a:t>
            </a:r>
            <a:r>
              <a:rPr lang="pt-BR" i="1" dirty="0" smtClean="0"/>
              <a:t>na área </a:t>
            </a:r>
            <a:r>
              <a:rPr lang="pt-BR" i="1" dirty="0"/>
              <a:t>comercial da empresa? Como gerenciar essa </a:t>
            </a:r>
            <a:r>
              <a:rPr lang="pt-BR" i="1" dirty="0" smtClean="0"/>
              <a:t>interferência?”</a:t>
            </a:r>
          </a:p>
          <a:p>
            <a:pPr marL="3543300" lvl="8" indent="0">
              <a:buNone/>
            </a:pPr>
            <a:r>
              <a:rPr lang="pt-BR" sz="2800" dirty="0" smtClean="0"/>
              <a:t>Pedro Passos, executivo responsável </a:t>
            </a:r>
            <a:r>
              <a:rPr lang="pt-BR" sz="2800" dirty="0"/>
              <a:t>por </a:t>
            </a:r>
            <a:r>
              <a:rPr lang="pt-BR" sz="2800" dirty="0" smtClean="0"/>
              <a:t>operações </a:t>
            </a:r>
            <a:r>
              <a:rPr lang="pt-BR" sz="2800" dirty="0"/>
              <a:t>da </a:t>
            </a:r>
            <a:r>
              <a:rPr lang="pt-BR" sz="2800" dirty="0" smtClean="0"/>
              <a:t>Natura em entrevista em 2003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51520" y="5373216"/>
            <a:ext cx="8856984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 smtClean="0"/>
              <a:t>Exemplo: A pitanga é muito resinosa. O seu uso em cosméticos requer uma tecnologia de filtragem bastante avançada</a:t>
            </a:r>
          </a:p>
          <a:p>
            <a:pPr marL="3543300" lvl="8" indent="0">
              <a:buFont typeface="Arial" pitchFamily="34" charset="0"/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4065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s://extranet.securefreedom.com/Natura/Shopping/Images/C9_3132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484784"/>
            <a:ext cx="4000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extranet.securefreedom.com/Natura/Shopping/Images/508x480_pitan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8" y="1199034"/>
            <a:ext cx="4838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/>
              <a:t>Redes e Relacionamentos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124744"/>
            <a:ext cx="8435280" cy="59766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800" i="1" dirty="0" smtClean="0"/>
              <a:t>“As </a:t>
            </a:r>
            <a:r>
              <a:rPr lang="pt-BR" sz="2800" i="1" dirty="0"/>
              <a:t>parcerias mais complexas só terão êxito se forem fundamentadas nas relações entre as pessoas; </a:t>
            </a:r>
            <a:endParaRPr lang="pt-BR" sz="2800" i="1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pt-BR" sz="2800" i="1" dirty="0" smtClean="0"/>
              <a:t>o segredo </a:t>
            </a:r>
            <a:r>
              <a:rPr lang="pt-BR" sz="2800" i="1" dirty="0"/>
              <a:t>para parcerias eficazes está nas relações que estabelecemos, pois são elas que dão a consistência e </a:t>
            </a:r>
            <a:r>
              <a:rPr lang="pt-BR" sz="2800" i="1" dirty="0" smtClean="0"/>
              <a:t>a perenidade </a:t>
            </a:r>
            <a:r>
              <a:rPr lang="pt-BR" sz="2800" i="1" dirty="0"/>
              <a:t>às nossas </a:t>
            </a:r>
            <a:r>
              <a:rPr lang="pt-BR" sz="2800" i="1" dirty="0" smtClean="0"/>
              <a:t>crenças.”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800" dirty="0" smtClean="0"/>
              <a:t>	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800" dirty="0"/>
              <a:t>	</a:t>
            </a:r>
            <a:r>
              <a:rPr lang="pt-BR" sz="2800" dirty="0" err="1" smtClean="0"/>
              <a:t>Luis</a:t>
            </a:r>
            <a:r>
              <a:rPr lang="pt-BR" sz="2800" dirty="0" smtClean="0"/>
              <a:t> </a:t>
            </a:r>
            <a:r>
              <a:rPr lang="pt-BR" sz="2800" dirty="0"/>
              <a:t>Seabra, </a:t>
            </a:r>
            <a:r>
              <a:rPr lang="pt-BR" sz="2800" dirty="0" smtClean="0"/>
              <a:t>Presidente-fundador da Natura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80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897" y="274491"/>
            <a:ext cx="7260319" cy="7548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4000" b="1" dirty="0">
                <a:latin typeface="Calibri" pitchFamily="34" charset="0"/>
              </a:rPr>
              <a:t/>
            </a:r>
            <a:br>
              <a:rPr lang="pt-BR" sz="4000" b="1" dirty="0">
                <a:latin typeface="Calibri" pitchFamily="34" charset="0"/>
              </a:rPr>
            </a:br>
            <a:r>
              <a:rPr lang="pt-B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Golfo </a:t>
            </a:r>
            <a:r>
              <a:rPr lang="pt-B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 México, EUA, 2010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37159" y="1628364"/>
            <a:ext cx="5452386" cy="180135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</a:pPr>
            <a:r>
              <a:rPr lang="pt-BR" sz="2400">
                <a:latin typeface="Calibri" pitchFamily="34" charset="0"/>
              </a:rPr>
              <a:t> Empresa petrolífera </a:t>
            </a:r>
            <a:r>
              <a:rPr lang="pt-BR" sz="2400" i="1">
                <a:latin typeface="Calibri" pitchFamily="34" charset="0"/>
              </a:rPr>
              <a:t>British Petroleum</a:t>
            </a:r>
            <a:r>
              <a:rPr lang="pt-BR" sz="2400">
                <a:latin typeface="Calibri" pitchFamily="34" charset="0"/>
              </a:rPr>
              <a:t> </a:t>
            </a:r>
            <a:br>
              <a:rPr lang="pt-BR" sz="2400">
                <a:latin typeface="Calibri" pitchFamily="34" charset="0"/>
              </a:rPr>
            </a:br>
            <a:r>
              <a:rPr lang="pt-BR" sz="2400">
                <a:latin typeface="Calibri" pitchFamily="34" charset="0"/>
              </a:rPr>
              <a:t>Explosão em plataforma rompeu tubulações no fundo do oceano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</a:pPr>
            <a:endParaRPr lang="pt-BR" sz="2400">
              <a:latin typeface="Calibri" pitchFamily="34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80" y="1628365"/>
            <a:ext cx="3770221" cy="2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81465" y="3845741"/>
            <a:ext cx="8892461" cy="280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20" rIns="91438" b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pt-BR" sz="2500">
                <a:latin typeface="Calibri" pitchFamily="34" charset="0"/>
              </a:rPr>
              <a:t> Vazamento de 80 a 180 milhões de litros de petróleo na costa americana</a:t>
            </a:r>
          </a:p>
          <a:p>
            <a:pPr eaLnBrk="1" hangingPunct="1">
              <a:buFontTx/>
              <a:buChar char="•"/>
            </a:pPr>
            <a:endParaRPr lang="pt-BR" sz="250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pt-BR" sz="2500" b="1">
                <a:latin typeface="Calibri" pitchFamily="34" charset="0"/>
              </a:rPr>
              <a:t> "Maré negra" - </a:t>
            </a:r>
            <a:r>
              <a:rPr lang="pt-BR" sz="2500">
                <a:latin typeface="Calibri" pitchFamily="34" charset="0"/>
              </a:rPr>
              <a:t>O maior acidente ambiental da história dos Estados Unidos</a:t>
            </a:r>
          </a:p>
          <a:p>
            <a:pPr eaLnBrk="1" hangingPunct="1">
              <a:buFontTx/>
              <a:buChar char="•"/>
            </a:pPr>
            <a:endParaRPr lang="pt-BR" sz="250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r>
              <a:rPr lang="pt-BR" sz="2500" b="1">
                <a:latin typeface="Calibri" pitchFamily="34" charset="0"/>
              </a:rPr>
              <a:t> Custo para a BP: 3,12 bilhões de dólares</a:t>
            </a:r>
            <a:endParaRPr lang="pt-BR" sz="2500">
              <a:latin typeface="Calibri" pitchFamily="34" charset="0"/>
            </a:endParaRPr>
          </a:p>
        </p:txBody>
      </p:sp>
      <p:sp>
        <p:nvSpPr>
          <p:cNvPr id="5427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E974D-B778-453A-9345-9A03E44BA97D}" type="slidenum">
              <a:rPr lang="pt-BR" smtClean="0"/>
              <a:pPr>
                <a:defRPr/>
              </a:pPr>
              <a:t>24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513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6015" y="2130169"/>
            <a:ext cx="7771971" cy="14696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7200"/>
              <a:t>Gestão Ambiental</a:t>
            </a:r>
            <a:r>
              <a:rPr lang="pt-BR" sz="4000"/>
              <a:t/>
            </a:r>
            <a:br>
              <a:rPr lang="pt-BR" sz="4000"/>
            </a:br>
            <a:r>
              <a:rPr lang="pt-BR" sz="4000"/>
              <a:t/>
            </a:r>
            <a:br>
              <a:rPr lang="pt-BR" sz="4000"/>
            </a:br>
            <a:r>
              <a:rPr lang="pt-BR" sz="4000"/>
              <a:t>Uma Visão Estratégica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123" y="5981629"/>
            <a:ext cx="6399942" cy="1752743"/>
          </a:xfrm>
        </p:spPr>
        <p:txBody>
          <a:bodyPr/>
          <a:lstStyle/>
          <a:p>
            <a:pPr eaLnBrk="1" hangingPunct="1"/>
            <a:r>
              <a:rPr lang="pt-BR" smtClean="0"/>
              <a:t>Rogério Calia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4652963"/>
            <a:ext cx="9144000" cy="59125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Queda do valor das ações da BP em Junho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266268" y="6087422"/>
            <a:ext cx="6288465" cy="35741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333" tIns="41166" rIns="82333" bIns="41166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Fonte: Yahoo Finance</a:t>
            </a:r>
          </a:p>
        </p:txBody>
      </p:sp>
    </p:spTree>
    <p:extLst>
      <p:ext uri="{BB962C8B-B14F-4D97-AF65-F5344CB8AC3E}">
        <p14:creationId xmlns:p14="http://schemas.microsoft.com/office/powerpoint/2010/main" val="13150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Valor de marca BP</a:t>
            </a:r>
          </a:p>
          <a:p>
            <a:endParaRPr lang="pt-BR" dirty="0"/>
          </a:p>
          <a:p>
            <a:pPr lvl="1"/>
            <a:r>
              <a:rPr lang="pt-BR" dirty="0" smtClean="0"/>
              <a:t>Janeiro de 2010</a:t>
            </a:r>
          </a:p>
          <a:p>
            <a:pPr lvl="2"/>
            <a:r>
              <a:rPr lang="pt-BR" dirty="0" smtClean="0"/>
              <a:t>US$ 20 bilhões</a:t>
            </a:r>
          </a:p>
          <a:p>
            <a:pPr lvl="2"/>
            <a:endParaRPr lang="pt-BR" dirty="0"/>
          </a:p>
          <a:p>
            <a:pPr lvl="1"/>
            <a:r>
              <a:rPr lang="pt-BR" dirty="0" smtClean="0"/>
              <a:t>30 de junho de 2010</a:t>
            </a:r>
          </a:p>
          <a:p>
            <a:pPr lvl="2"/>
            <a:r>
              <a:rPr lang="pt-BR" dirty="0"/>
              <a:t>US$ </a:t>
            </a:r>
            <a:r>
              <a:rPr lang="pt-BR" dirty="0" smtClean="0"/>
              <a:t>0,00</a:t>
            </a:r>
          </a:p>
          <a:p>
            <a:pPr lvl="2"/>
            <a:endParaRPr lang="pt-BR" dirty="0"/>
          </a:p>
          <a:p>
            <a:pPr lvl="2"/>
            <a:r>
              <a:rPr lang="pt-BR" dirty="0" smtClean="0"/>
              <a:t>Mudança: - 100%</a:t>
            </a:r>
            <a:endParaRPr lang="pt-BR" dirty="0"/>
          </a:p>
          <a:p>
            <a:pPr lvl="2"/>
            <a:endParaRPr lang="pt-BR" dirty="0"/>
          </a:p>
        </p:txBody>
      </p:sp>
      <p:pic>
        <p:nvPicPr>
          <p:cNvPr id="25602" name="Picture 2" descr="http://images.fastcompany.com/upload/bp-oil-dr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274840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Sustentabilidade Corporativa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5616624" cy="4525963"/>
          </a:xfrm>
        </p:spPr>
        <p:txBody>
          <a:bodyPr>
            <a:normAutofit/>
          </a:bodyPr>
          <a:lstStyle/>
          <a:p>
            <a:r>
              <a:rPr lang="pt-BR" dirty="0"/>
              <a:t>Bolsa de Valores em Nova </a:t>
            </a:r>
            <a:r>
              <a:rPr lang="pt-BR" dirty="0" smtClean="0"/>
              <a:t>York</a:t>
            </a:r>
          </a:p>
          <a:p>
            <a:endParaRPr lang="pt-B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dirty="0" smtClean="0"/>
              <a:t>Criar </a:t>
            </a:r>
            <a:r>
              <a:rPr lang="pt-BR" dirty="0"/>
              <a:t>valor de longo prazo ao acionista </a:t>
            </a:r>
            <a:r>
              <a:rPr lang="pt-BR" dirty="0" smtClean="0"/>
              <a:t>pelo modo da empresa lidar com  </a:t>
            </a:r>
            <a:r>
              <a:rPr lang="pt-BR" dirty="0"/>
              <a:t>desenvolvimentos econômicos, ambientais e sociais</a:t>
            </a:r>
          </a:p>
          <a:p>
            <a:pPr lvl="1"/>
            <a:r>
              <a:rPr lang="pt-BR" u="sng" dirty="0" smtClean="0"/>
              <a:t>aproveitar </a:t>
            </a:r>
            <a:r>
              <a:rPr lang="pt-BR" u="sng" dirty="0"/>
              <a:t>oportunidades </a:t>
            </a:r>
            <a:endParaRPr lang="pt-BR" u="sng" dirty="0" smtClean="0"/>
          </a:p>
          <a:p>
            <a:pPr lvl="1"/>
            <a:r>
              <a:rPr lang="pt-BR" u="sng" dirty="0" smtClean="0"/>
              <a:t>e evitar riscos</a:t>
            </a:r>
            <a:endParaRPr lang="pt-BR" u="sng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64285"/>
            <a:ext cx="318222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Sustentabilidade Empresarial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600200"/>
            <a:ext cx="4786346" cy="461488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“</a:t>
            </a:r>
            <a:r>
              <a:rPr lang="pt-BR" b="1" dirty="0" smtClean="0"/>
              <a:t>Triple </a:t>
            </a:r>
            <a:r>
              <a:rPr lang="pt-BR" b="1" dirty="0" err="1" smtClean="0"/>
              <a:t>bottom</a:t>
            </a:r>
            <a:r>
              <a:rPr lang="pt-BR" b="1" dirty="0" smtClean="0"/>
              <a:t> </a:t>
            </a:r>
            <a:r>
              <a:rPr lang="pt-BR" b="1" dirty="0" err="1" smtClean="0"/>
              <a:t>line</a:t>
            </a:r>
            <a:r>
              <a:rPr lang="pt-BR" b="1" dirty="0" smtClean="0"/>
              <a:t>” </a:t>
            </a:r>
            <a:r>
              <a:rPr lang="pt-BR" dirty="0" smtClean="0"/>
              <a:t>termo divulgado por John </a:t>
            </a:r>
            <a:r>
              <a:rPr lang="pt-BR" dirty="0" err="1"/>
              <a:t>Elkington</a:t>
            </a:r>
            <a:r>
              <a:rPr lang="pt-BR" dirty="0"/>
              <a:t> </a:t>
            </a:r>
            <a:endParaRPr lang="pt-BR" dirty="0" smtClean="0"/>
          </a:p>
          <a:p>
            <a:endParaRPr lang="pt-BR" b="1" dirty="0" smtClean="0"/>
          </a:p>
          <a:p>
            <a:r>
              <a:rPr lang="en-US" dirty="0" err="1" smtClean="0"/>
              <a:t>Expande</a:t>
            </a:r>
            <a:r>
              <a:rPr lang="en-US" dirty="0" smtClean="0"/>
              <a:t> o </a:t>
            </a:r>
            <a:r>
              <a:rPr lang="en-US" dirty="0" err="1" smtClean="0"/>
              <a:t>espectro</a:t>
            </a:r>
            <a:r>
              <a:rPr lang="en-US" dirty="0" smtClean="0"/>
              <a:t> de </a:t>
            </a:r>
            <a:r>
              <a:rPr lang="en-US" dirty="0" err="1" smtClean="0"/>
              <a:t>valores</a:t>
            </a:r>
            <a:r>
              <a:rPr lang="en-US" dirty="0" smtClean="0"/>
              <a:t> e </a:t>
            </a:r>
            <a:r>
              <a:rPr lang="en-US" dirty="0" err="1" smtClean="0"/>
              <a:t>critérios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medir</a:t>
            </a:r>
            <a:r>
              <a:rPr lang="en-US" dirty="0" smtClean="0"/>
              <a:t> o </a:t>
            </a:r>
            <a:r>
              <a:rPr lang="en-US" dirty="0" err="1" smtClean="0"/>
              <a:t>sucesso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Econômico</a:t>
            </a:r>
            <a:endParaRPr lang="en-US" dirty="0" smtClean="0"/>
          </a:p>
          <a:p>
            <a:pPr lvl="2"/>
            <a:r>
              <a:rPr lang="en-US" dirty="0" err="1" smtClean="0"/>
              <a:t>Ambiental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Social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99" y="3000372"/>
            <a:ext cx="4952901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Sociedade, crescimento populacional e Desenvolvimento Sustentável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2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Paris: A Capital do Perfume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http://v.i.uol.com.br/viagem/2011/03/23/vista-geral-da-torre-eiffel-em-paris-depois-de-evacuacao-devido-a-um-alerta-de-bomba-23032011-1300917886299_61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00847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4.bp.blogspot.com/_t_eU_luoP_g/SiPj8NK2fBI/AAAAAAAABqw/61ChFL6TDlk/s320/deli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62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079" y="1412488"/>
            <a:ext cx="4391922" cy="3213838"/>
          </a:xfrm>
        </p:spPr>
        <p:txBody>
          <a:bodyPr/>
          <a:lstStyle/>
          <a:p>
            <a:pPr eaLnBrk="1" hangingPunct="1"/>
            <a:r>
              <a:rPr lang="pt-BR" sz="2400">
                <a:latin typeface="Calibri" pitchFamily="34" charset="0"/>
              </a:rPr>
              <a:t>Ilha de 380 km</a:t>
            </a:r>
            <a:r>
              <a:rPr lang="pt-BR" sz="2400" baseline="30000">
                <a:latin typeface="Calibri" pitchFamily="34" charset="0"/>
              </a:rPr>
              <a:t>2</a:t>
            </a:r>
            <a:r>
              <a:rPr lang="pt-BR" sz="2400">
                <a:latin typeface="Calibri" pitchFamily="34" charset="0"/>
              </a:rPr>
              <a:t> no Oceano Pacífico (um pouco maior do que Ilhabela-SP)</a:t>
            </a:r>
          </a:p>
          <a:p>
            <a:pPr eaLnBrk="1" hangingPunct="1"/>
            <a:r>
              <a:rPr lang="pt-BR" sz="2400">
                <a:latin typeface="Calibri" pitchFamily="34" charset="0"/>
              </a:rPr>
              <a:t>Europeus chegaram à ilha em 1722</a:t>
            </a:r>
          </a:p>
          <a:p>
            <a:pPr eaLnBrk="1" hangingPunct="1"/>
            <a:r>
              <a:rPr lang="pt-BR" sz="2400">
                <a:latin typeface="Calibri" pitchFamily="34" charset="0"/>
              </a:rPr>
              <a:t>Viram uma terra árida sem nenhuma vegetação</a:t>
            </a:r>
          </a:p>
          <a:p>
            <a:pPr eaLnBrk="1" hangingPunct="1">
              <a:buFontTx/>
              <a:buNone/>
            </a:pPr>
            <a:endParaRPr lang="pt-BR" sz="2400">
              <a:latin typeface="Calibri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743"/>
            <a:ext cx="9144000" cy="205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1728" y="115801"/>
            <a:ext cx="8103545" cy="1143715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Drama da Ilha de Páscoa</a:t>
            </a: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98" y="1275243"/>
            <a:ext cx="4053202" cy="35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B535E-B7E7-49EB-8E74-F6C2447DA064}" type="slidenum">
              <a:rPr lang="pt-BR" smtClean="0"/>
              <a:pPr>
                <a:defRPr/>
              </a:pPr>
              <a:t>30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7231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441943" y="1937168"/>
            <a:ext cx="4537700" cy="337252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mtClean="0">
                <a:latin typeface="Calibri" pitchFamily="34" charset="0"/>
              </a:rPr>
              <a:t>	</a:t>
            </a:r>
            <a:r>
              <a:rPr lang="pt-BR" sz="3600" b="1">
                <a:latin typeface="Calibri" pitchFamily="34" charset="0"/>
              </a:rPr>
              <a:t>Seiscentas estátuas esculpidas em pedra </a:t>
            </a:r>
          </a:p>
          <a:p>
            <a:pPr algn="ctr" eaLnBrk="1" hangingPunct="1">
              <a:buFontTx/>
              <a:buChar char="-"/>
            </a:pPr>
            <a:r>
              <a:rPr lang="pt-BR" sz="2900">
                <a:latin typeface="Calibri" pitchFamily="34" charset="0"/>
              </a:rPr>
              <a:t>6 metros de altura</a:t>
            </a:r>
          </a:p>
          <a:p>
            <a:pPr algn="ctr" eaLnBrk="1" hangingPunct="1">
              <a:buFontTx/>
              <a:buChar char="-"/>
            </a:pPr>
            <a:r>
              <a:rPr lang="pt-BR" sz="2900">
                <a:latin typeface="Calibri" pitchFamily="34" charset="0"/>
              </a:rPr>
              <a:t>Dezenas de toneladas</a:t>
            </a: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5722"/>
            <a:ext cx="4500541" cy="337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81728" y="115801"/>
            <a:ext cx="8103545" cy="114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20" rIns="91431" bIns="45720" anchor="ctr"/>
          <a:lstStyle/>
          <a:p>
            <a:pPr algn="ctr" defTabSz="913377">
              <a:defRPr/>
            </a:pPr>
            <a:r>
              <a:rPr lang="pt-BR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 Drama da Ilha de Páscoa</a:t>
            </a:r>
          </a:p>
        </p:txBody>
      </p:sp>
      <p:sp>
        <p:nvSpPr>
          <p:cNvPr id="819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52520-96B0-444C-9317-1F4936C183B8}" type="slidenum">
              <a:rPr lang="pt-BR" smtClean="0"/>
              <a:pPr>
                <a:defRPr/>
              </a:pPr>
              <a:t>31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45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016043" y="1599772"/>
            <a:ext cx="5005047" cy="43932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500">
                <a:latin typeface="Calibri" pitchFamily="34" charset="0"/>
              </a:rPr>
              <a:t>Habitada por 3 mil nativos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200">
                <a:latin typeface="Calibri" pitchFamily="34" charset="0"/>
              </a:rPr>
              <a:t>Luta pela sobrevivência: Matar uns aos outros na disputa por alimentos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2200">
                <a:latin typeface="Calibri" pitchFamily="34" charset="0"/>
              </a:rPr>
              <a:t>Canibalismo</a:t>
            </a:r>
          </a:p>
          <a:p>
            <a:pPr lvl="1" eaLnBrk="1" hangingPunct="1">
              <a:lnSpc>
                <a:spcPct val="80000"/>
              </a:lnSpc>
            </a:pPr>
            <a:endParaRPr lang="pt-BR" sz="25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500">
                <a:latin typeface="Calibri" pitchFamily="34" charset="0"/>
              </a:rPr>
              <a:t>200 anos antes, havia 7 mil nativos na ilha</a:t>
            </a:r>
          </a:p>
          <a:p>
            <a:pPr eaLnBrk="1" hangingPunct="1">
              <a:lnSpc>
                <a:spcPct val="80000"/>
              </a:lnSpc>
            </a:pPr>
            <a:endParaRPr lang="pt-BR" sz="250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500" b="1">
                <a:latin typeface="Calibri" pitchFamily="34" charset="0"/>
              </a:rPr>
              <a:t>Qual foi o motivo da população decrescer?</a:t>
            </a:r>
          </a:p>
          <a:p>
            <a:pPr eaLnBrk="1" hangingPunct="1">
              <a:lnSpc>
                <a:spcPct val="80000"/>
              </a:lnSpc>
            </a:pPr>
            <a:endParaRPr lang="pt-BR" sz="2500" b="1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t-BR" sz="2500">
              <a:latin typeface="Calibri" pitchFamily="34" charset="0"/>
            </a:endParaRPr>
          </a:p>
        </p:txBody>
      </p: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8" y="1556883"/>
            <a:ext cx="3332887" cy="44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8E4C2-5F37-4205-B141-2AD67D0387F2}" type="slidenum">
              <a:rPr lang="pt-BR" smtClean="0"/>
              <a:pPr>
                <a:defRPr/>
              </a:pPr>
              <a:t>32</a:t>
            </a:fld>
            <a:endParaRPr lang="pt-BR" smtClean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1728" y="115801"/>
            <a:ext cx="8103545" cy="114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20" rIns="91431" bIns="45720" anchor="ctr"/>
          <a:lstStyle/>
          <a:p>
            <a:pPr algn="ctr" defTabSz="913377">
              <a:defRPr/>
            </a:pPr>
            <a:r>
              <a:rPr lang="pt-BR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 Drama da Ilha de Páscoa</a:t>
            </a:r>
          </a:p>
        </p:txBody>
      </p:sp>
    </p:spTree>
    <p:extLst>
      <p:ext uri="{BB962C8B-B14F-4D97-AF65-F5344CB8AC3E}">
        <p14:creationId xmlns:p14="http://schemas.microsoft.com/office/powerpoint/2010/main" val="13719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3405776" y="1428214"/>
            <a:ext cx="5566720" cy="4248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>
                <a:latin typeface="Calibri" pitchFamily="34" charset="0"/>
              </a:rPr>
              <a:t>Foram retiradas todas as árvores da densa vegetação original, para construir casas e canoas, aquecer, cozinhar e transportar estátuas</a:t>
            </a:r>
          </a:p>
          <a:p>
            <a:pPr eaLnBrk="1" hangingPunct="1">
              <a:lnSpc>
                <a:spcPct val="90000"/>
              </a:lnSpc>
            </a:pPr>
            <a:endParaRPr lang="pt-BR" sz="24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2400">
                <a:latin typeface="Calibri" pitchFamily="34" charset="0"/>
              </a:rPr>
              <a:t>Extinção das árvores: atraso social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>
                <a:latin typeface="Calibri" pitchFamily="34" charset="0"/>
              </a:rPr>
              <a:t>De casas a cavernas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>
                <a:latin typeface="Calibri" pitchFamily="34" charset="0"/>
              </a:rPr>
              <a:t>Sem canoas, menos pesca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>
                <a:latin typeface="Calibri" pitchFamily="34" charset="0"/>
              </a:rPr>
              <a:t>Sem cobertura vegetal: erosão do solo e menos colheitas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364"/>
            <a:ext cx="3079919" cy="41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714599" y="5857250"/>
            <a:ext cx="7463265" cy="95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20" rIns="91438" bIns="4572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800" b="1">
                <a:latin typeface="Calibri" pitchFamily="34" charset="0"/>
              </a:rPr>
              <a:t>A existência depende da gestão de recursos ambientais limitados!!!</a:t>
            </a:r>
          </a:p>
        </p:txBody>
      </p:sp>
      <p:sp>
        <p:nvSpPr>
          <p:cNvPr id="1024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74385-AB65-484A-B945-428C8608B8A9}" type="slidenum">
              <a:rPr lang="pt-BR" smtClean="0"/>
              <a:pPr>
                <a:defRPr/>
              </a:pPr>
              <a:t>33</a:t>
            </a:fld>
            <a:endParaRPr lang="pt-BR" smtClean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81728" y="115801"/>
            <a:ext cx="8103545" cy="114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20" rIns="91431" bIns="45720" anchor="ctr"/>
          <a:lstStyle/>
          <a:p>
            <a:pPr algn="ctr" defTabSz="913377">
              <a:defRPr/>
            </a:pPr>
            <a:r>
              <a:rPr lang="pt-BR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O Drama da Ilha de Páscoa</a:t>
            </a:r>
          </a:p>
        </p:txBody>
      </p:sp>
    </p:spTree>
    <p:extLst>
      <p:ext uri="{BB962C8B-B14F-4D97-AF65-F5344CB8AC3E}">
        <p14:creationId xmlns:p14="http://schemas.microsoft.com/office/powerpoint/2010/main" val="14747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13433" y="112942"/>
            <a:ext cx="6857285" cy="11422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Desastre Ambiental só na Ilha de Páscoa???</a:t>
            </a:r>
          </a:p>
        </p:txBody>
      </p:sp>
      <p:sp>
        <p:nvSpPr>
          <p:cNvPr id="11267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251539" y="1628364"/>
            <a:ext cx="8423685" cy="42489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pt-BR" sz="2800">
                <a:latin typeface="Calibri" pitchFamily="34" charset="0"/>
              </a:rPr>
              <a:t>	13 milhões de mortes poderiam ser evitadas mundialmente por ano se melhorássemos as condições do meio ambiente</a:t>
            </a:r>
          </a:p>
          <a:p>
            <a:pPr lvl="1" eaLnBrk="1" hangingPunct="1"/>
            <a:r>
              <a:rPr lang="pt-BR" sz="2400">
                <a:latin typeface="Calibri" pitchFamily="34" charset="0"/>
              </a:rPr>
              <a:t>Água poluída</a:t>
            </a:r>
          </a:p>
          <a:p>
            <a:pPr lvl="1" eaLnBrk="1" hangingPunct="1"/>
            <a:r>
              <a:rPr lang="pt-BR" sz="2400">
                <a:latin typeface="Calibri" pitchFamily="34" charset="0"/>
              </a:rPr>
              <a:t>Ar poluído</a:t>
            </a:r>
          </a:p>
          <a:p>
            <a:pPr lvl="1" eaLnBrk="1" hangingPunct="1"/>
            <a:r>
              <a:rPr lang="pt-BR" sz="2400">
                <a:latin typeface="Calibri" pitchFamily="34" charset="0"/>
              </a:rPr>
              <a:t>Substâncias tóxicas</a:t>
            </a:r>
          </a:p>
          <a:p>
            <a:pPr lvl="1" eaLnBrk="1" hangingPunct="1"/>
            <a:r>
              <a:rPr lang="pt-BR" sz="2400">
                <a:latin typeface="Calibri" pitchFamily="34" charset="0"/>
              </a:rPr>
              <a:t>Agentes infecciosos</a:t>
            </a:r>
          </a:p>
          <a:p>
            <a:pPr lvl="1" eaLnBrk="1" hangingPunct="1"/>
            <a:r>
              <a:rPr lang="pt-BR" sz="2400">
                <a:latin typeface="Calibri" pitchFamily="34" charset="0"/>
              </a:rPr>
              <a:t>Ciclones, secas, inundações</a:t>
            </a:r>
          </a:p>
          <a:p>
            <a:pPr eaLnBrk="1" hangingPunct="1">
              <a:buFontTx/>
              <a:buNone/>
            </a:pPr>
            <a:r>
              <a:rPr lang="pt-BR" sz="2800">
                <a:latin typeface="Calibri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pt-BR" sz="1800">
                <a:latin typeface="Calibri" pitchFamily="34" charset="0"/>
              </a:rPr>
              <a:t>Fonte: Organização Mundial da Saúde (OMS), 2008.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95" y="4005861"/>
            <a:ext cx="3671606" cy="25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344C0-4CE2-4D55-ADAE-253DE0BBA4ED}" type="slidenum">
              <a:rPr lang="pt-BR" smtClean="0"/>
              <a:pPr>
                <a:defRPr/>
              </a:pPr>
              <a:t>34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590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64358" y="1699847"/>
            <a:ext cx="8728103" cy="4248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400" dirty="0">
                <a:latin typeface="Calibri" pitchFamily="34" charset="0"/>
              </a:rPr>
              <a:t>Custo da poluição na cidade de São Paulo = R$ 1,5 bilhão </a:t>
            </a:r>
            <a:r>
              <a:rPr lang="pt-BR" sz="2400" dirty="0" smtClean="0">
                <a:latin typeface="Calibri" pitchFamily="34" charset="0"/>
              </a:rPr>
              <a:t>/ ano</a:t>
            </a:r>
            <a:endParaRPr lang="pt-BR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400" dirty="0"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pt-BR" sz="2000" dirty="0">
                <a:latin typeface="Calibri" pitchFamily="34" charset="0"/>
              </a:rPr>
              <a:t>MOTIVO: perda de capacidade produtiva por adoecimento ou morte precoce por causa da poluição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>
                <a:latin typeface="Calibri" pitchFamily="34" charset="0"/>
              </a:rPr>
              <a:t>	Na cidade de São Paulo, a poluição causa gastos: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>
                <a:latin typeface="Calibri" pitchFamily="34" charset="0"/>
              </a:rPr>
              <a:t>		- de R$ 300 milhões/ano ao setor privado de saúde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>
                <a:latin typeface="Calibri" pitchFamily="34" charset="0"/>
              </a:rPr>
              <a:t>		- de R$ 150 milhões/ano ao setor público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400" dirty="0">
                <a:latin typeface="Calibri" pitchFamily="34" charset="0"/>
              </a:rPr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sz="2000" dirty="0">
                <a:latin typeface="Calibri" pitchFamily="34" charset="0"/>
              </a:rPr>
              <a:t>Fonte: SALDIVA, P. Faculdade de Medicina da Universidade de São Paulo (FMUSP).</a:t>
            </a:r>
            <a:r>
              <a:rPr lang="pt-BR" sz="2800" dirty="0">
                <a:latin typeface="Calibri" pitchFamily="34" charset="0"/>
              </a:rPr>
              <a:t> </a:t>
            </a:r>
          </a:p>
        </p:txBody>
      </p:sp>
      <p:sp>
        <p:nvSpPr>
          <p:cNvPr id="1331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9C32C-055A-4C4F-85E0-3F04BE490BCF}" type="slidenum">
              <a:rPr lang="pt-BR" smtClean="0"/>
              <a:pPr>
                <a:defRPr/>
              </a:pPr>
              <a:t>35</a:t>
            </a:fld>
            <a:endParaRPr lang="pt-BR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13433" y="112942"/>
            <a:ext cx="6857285" cy="11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20" rIns="91431" bIns="45720" anchor="ctr"/>
          <a:lstStyle/>
          <a:p>
            <a:pPr algn="ctr" defTabSz="913377">
              <a:defRPr/>
            </a:pPr>
            <a:r>
              <a:rPr lang="pt-BR" sz="40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Desastre Ambiental só na Ilha de Páscoa???</a:t>
            </a:r>
          </a:p>
        </p:txBody>
      </p:sp>
    </p:spTree>
    <p:extLst>
      <p:ext uri="{BB962C8B-B14F-4D97-AF65-F5344CB8AC3E}">
        <p14:creationId xmlns:p14="http://schemas.microsoft.com/office/powerpoint/2010/main" val="30924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24" y="1319561"/>
            <a:ext cx="4772087" cy="2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83" y="4121663"/>
            <a:ext cx="2532536" cy="273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4" y="1142285"/>
            <a:ext cx="4197550" cy="2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4882" y="4489653"/>
            <a:ext cx="6057900" cy="206027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Poluição urbana no ar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Mata 800 mil de pessoas por ano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Fonte: Organização Mundial de Saúde (OMS).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785505" y="317381"/>
            <a:ext cx="3833105" cy="77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 lIns="91438" tIns="45720" rIns="91438" bIns="45720">
            <a:spAutoFit/>
          </a:bodyPr>
          <a:lstStyle/>
          <a:p>
            <a:pPr>
              <a:defRPr/>
            </a:pPr>
            <a:r>
              <a:rPr lang="pt-B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Poluição no Ar</a:t>
            </a:r>
            <a:endParaRPr lang="en-CA" sz="43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5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9EF2B-BD5E-4B89-9213-69E820C41751}" type="slidenum">
              <a:rPr lang="pt-BR" smtClean="0"/>
              <a:pPr>
                <a:defRPr/>
              </a:pPr>
              <a:t>36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943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2" y="1619787"/>
            <a:ext cx="3434359" cy="412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42" y="4466206"/>
            <a:ext cx="2559691" cy="185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817737" y="1583212"/>
            <a:ext cx="5257662" cy="295465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Água contaminada e saneamento inadequado de esgoto</a:t>
            </a:r>
          </a:p>
          <a:p>
            <a:pPr algn="ctr">
              <a:spcBef>
                <a:spcPct val="50000"/>
              </a:spcBef>
              <a:defRPr/>
            </a:pPr>
            <a:endParaRPr lang="pt-BR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Matam 1,7 milhão de pessoas por ano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FONTE: Organização Mundial de Saúde (OMS).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38122" y="315952"/>
            <a:ext cx="4130378" cy="7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1"/>
            </a:outerShdw>
          </a:effectLst>
        </p:spPr>
        <p:txBody>
          <a:bodyPr wrap="none" lIns="91438" tIns="45720" rIns="91438" bIns="45720">
            <a:spAutoFit/>
          </a:bodyPr>
          <a:lstStyle/>
          <a:p>
            <a:pPr>
              <a:defRPr/>
            </a:pPr>
            <a:r>
              <a:rPr lang="pt-B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Poluição na Água</a:t>
            </a:r>
            <a:endParaRPr lang="en-CA" sz="43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44E77-DC52-4510-BCE1-8D03E7D4F2BF}" type="slidenum">
              <a:rPr lang="pt-BR" smtClean="0"/>
              <a:pPr>
                <a:defRPr/>
              </a:pPr>
              <a:t>37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50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57" y="95786"/>
            <a:ext cx="8229314" cy="1143715"/>
          </a:xfrm>
        </p:spPr>
        <p:txBody>
          <a:bodyPr/>
          <a:lstStyle/>
          <a:p>
            <a:pPr eaLnBrk="1" hangingPunct="1">
              <a:defRPr/>
            </a:pPr>
            <a:r>
              <a:rPr lang="pt-B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Aquecimento Global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60" y="1738446"/>
            <a:ext cx="4564854" cy="32781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pt-BR" sz="2900" dirty="0">
                <a:latin typeface="Calibri" pitchFamily="34" charset="0"/>
                <a:cs typeface="Calibri" pitchFamily="34" charset="0"/>
              </a:rPr>
              <a:t> É um fato inequívoco:</a:t>
            </a:r>
          </a:p>
          <a:p>
            <a:pPr marL="0" lvl="1" indent="0" algn="ctr">
              <a:lnSpc>
                <a:spcPct val="150000"/>
              </a:lnSpc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500" dirty="0">
                <a:latin typeface="Calibri" pitchFamily="34" charset="0"/>
                <a:cs typeface="Calibri" pitchFamily="34" charset="0"/>
              </a:rPr>
              <a:t>Aumento da temperatura </a:t>
            </a:r>
          </a:p>
          <a:p>
            <a:pPr marL="0" lvl="1" indent="0" algn="ctr">
              <a:lnSpc>
                <a:spcPct val="150000"/>
              </a:lnSpc>
              <a:defRPr/>
            </a:pPr>
            <a:r>
              <a:rPr lang="pt-BR" sz="2500" dirty="0">
                <a:latin typeface="Calibri" pitchFamily="34" charset="0"/>
                <a:cs typeface="Calibri" pitchFamily="34" charset="0"/>
              </a:rPr>
              <a:t> Descongelamento </a:t>
            </a:r>
          </a:p>
          <a:p>
            <a:pPr marL="0" lvl="1" indent="0" algn="ctr">
              <a:lnSpc>
                <a:spcPct val="150000"/>
              </a:lnSpc>
              <a:defRPr/>
            </a:pPr>
            <a:r>
              <a:rPr lang="pt-BR" sz="2500" dirty="0">
                <a:latin typeface="Calibri" pitchFamily="34" charset="0"/>
                <a:cs typeface="Calibri" pitchFamily="34" charset="0"/>
              </a:rPr>
              <a:t> Aumento do nível do mar</a:t>
            </a:r>
          </a:p>
          <a:p>
            <a:pPr marL="0" lvl="1" indent="0" algn="ctr">
              <a:lnSpc>
                <a:spcPct val="150000"/>
              </a:lnSpc>
              <a:buNone/>
              <a:defRPr/>
            </a:pPr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pPr marL="0" lvl="1" indent="0" algn="ctr">
              <a:lnSpc>
                <a:spcPct val="150000"/>
              </a:lnSpc>
              <a:buNone/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Fonte: </a:t>
            </a:r>
            <a:r>
              <a:rPr lang="pt-BR" sz="1600" i="1" dirty="0" err="1">
                <a:latin typeface="Calibri" pitchFamily="34" charset="0"/>
                <a:cs typeface="Calibri" pitchFamily="34" charset="0"/>
              </a:rPr>
              <a:t>Intergovernmental</a:t>
            </a:r>
            <a:r>
              <a:rPr lang="pt-B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i="1" dirty="0" err="1">
                <a:latin typeface="Calibri" pitchFamily="34" charset="0"/>
                <a:cs typeface="Calibri" pitchFamily="34" charset="0"/>
              </a:rPr>
              <a:t>Panel</a:t>
            </a:r>
            <a:r>
              <a:rPr lang="pt-B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i="1" dirty="0" err="1">
                <a:latin typeface="Calibri" pitchFamily="34" charset="0"/>
                <a:cs typeface="Calibri" pitchFamily="34" charset="0"/>
              </a:rPr>
              <a:t>on</a:t>
            </a:r>
            <a:r>
              <a:rPr lang="pt-B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i="1" dirty="0" err="1">
                <a:latin typeface="Calibri" pitchFamily="34" charset="0"/>
                <a:cs typeface="Calibri" pitchFamily="34" charset="0"/>
              </a:rPr>
              <a:t>Climate</a:t>
            </a:r>
            <a:r>
              <a:rPr lang="pt-BR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i="1" dirty="0" err="1">
                <a:latin typeface="Calibri" pitchFamily="34" charset="0"/>
                <a:cs typeface="Calibri" pitchFamily="34" charset="0"/>
              </a:rPr>
              <a:t>Change</a:t>
            </a:r>
            <a:endParaRPr lang="pt-BR" sz="1600" i="1" dirty="0">
              <a:latin typeface="Calibri" pitchFamily="34" charset="0"/>
              <a:cs typeface="Calibri" pitchFamily="34" charset="0"/>
            </a:endParaRPr>
          </a:p>
          <a:p>
            <a:pPr marL="0" lvl="1" indent="0" algn="ctr">
              <a:lnSpc>
                <a:spcPct val="150000"/>
              </a:lnSpc>
              <a:buNone/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(IPCC), 2007.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87" y="1742736"/>
            <a:ext cx="4602013" cy="314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E2200-C48D-446F-99E1-1DED028B6212}" type="slidenum">
              <a:rPr lang="pt-BR" smtClean="0"/>
              <a:pPr>
                <a:defRPr/>
              </a:pPr>
              <a:t>38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818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84" y="3878623"/>
            <a:ext cx="2896982" cy="217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85" y="3832875"/>
            <a:ext cx="2967012" cy="22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7" y="1159441"/>
            <a:ext cx="3300015" cy="24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98" y="1159441"/>
            <a:ext cx="2934141" cy="21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9623" y="3097371"/>
            <a:ext cx="3937000" cy="76944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Tornado no litoral de Santa Catarina em 1996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377517" y="3334572"/>
            <a:ext cx="4067982" cy="43088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Tornado em Indaiatuba em 2005</a:t>
            </a: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0" y="6080947"/>
            <a:ext cx="9131300" cy="76944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Eventos Climáticos Extremos - </a:t>
            </a:r>
            <a:r>
              <a:rPr lang="pt-BR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Matam 150 mil pessoas por ano e este número pode crescer muito no futuro. Fonte: Organização Mundial de Saúde (OMS).</a:t>
            </a:r>
          </a:p>
        </p:txBody>
      </p:sp>
      <p:sp>
        <p:nvSpPr>
          <p:cNvPr id="17423" name="Espaço Reservado para Número de Slide 9"/>
          <p:cNvSpPr>
            <a:spLocks noGrp="1"/>
          </p:cNvSpPr>
          <p:nvPr>
            <p:ph type="sldNum" sz="quarter" idx="12"/>
          </p:nvPr>
        </p:nvSpPr>
        <p:spPr>
          <a:xfrm>
            <a:off x="7010210" y="6380499"/>
            <a:ext cx="2133790" cy="477501"/>
          </a:xfrm>
        </p:spPr>
        <p:txBody>
          <a:bodyPr/>
          <a:lstStyle/>
          <a:p>
            <a:pPr>
              <a:defRPr/>
            </a:pPr>
            <a:fld id="{C249AD0C-0286-4424-BFE2-F773AF834B28}" type="slidenum">
              <a:rPr lang="pt-BR" smtClean="0"/>
              <a:pPr>
                <a:defRPr/>
              </a:pPr>
              <a:t>39</a:t>
            </a:fld>
            <a:endParaRPr lang="pt-BR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7357" y="95786"/>
            <a:ext cx="8229314" cy="114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20" rIns="91431" bIns="45720" anchor="ctr"/>
          <a:lstStyle/>
          <a:p>
            <a:pPr algn="ctr" defTabSz="913377">
              <a:defRPr/>
            </a:pPr>
            <a:r>
              <a:rPr lang="pt-BR" sz="43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Aquecimento Global</a:t>
            </a:r>
            <a:endParaRPr lang="pt-BR" sz="43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Natura na França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http://img.over-blog.com/600x404/4/03/80/65/cycle16/330377_186349281450796_100002271761549_421829_14541686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53100" cy="510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or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685086" cy="57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771800" y="6021288"/>
            <a:ext cx="3937000" cy="43088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8" tIns="45720" rIns="91438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Taquarituba – SP 2013</a:t>
            </a:r>
            <a:endParaRPr lang="pt-BR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66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F705E-C982-4364-9830-CF452C4FA8D3}" type="slidenum">
              <a:rPr lang="pt-BR" smtClean="0"/>
              <a:pPr>
                <a:defRPr/>
              </a:pPr>
              <a:t>41</a:t>
            </a:fld>
            <a:endParaRPr lang="pt-BR" smtClean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9" y="1095107"/>
            <a:ext cx="7087386" cy="495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87357" y="6347617"/>
            <a:ext cx="7713374" cy="35741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333" tIns="41166" rIns="82333" bIns="41166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Fonte: http://maps.grida.no/go/graphic/world_population_development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2920" y="274492"/>
            <a:ext cx="9001080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Crescimento Populacional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6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DAB0B-142A-42A6-8EC2-6993DE8FDA55}" type="slidenum">
              <a:rPr lang="pt-BR" smtClean="0"/>
              <a:pPr>
                <a:defRPr/>
              </a:pPr>
              <a:t>42</a:t>
            </a:fld>
            <a:endParaRPr lang="pt-BR" smtClean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1913695" y="187284"/>
            <a:ext cx="5705353" cy="114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20" rIns="91431" bIns="45720" anchor="ctr"/>
          <a:lstStyle/>
          <a:p>
            <a:pPr algn="ctr" defTabSz="913377"/>
            <a:r>
              <a:rPr lang="pt-BR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PIB Mundial será dos Países Emergentes 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4" y="1418206"/>
            <a:ext cx="6937320" cy="462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64358" y="6217520"/>
            <a:ext cx="7390375" cy="35741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333" tIns="41166" rIns="82333" bIns="41166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Fonte: Goldman Sachs</a:t>
            </a:r>
          </a:p>
        </p:txBody>
      </p:sp>
    </p:spTree>
    <p:extLst>
      <p:ext uri="{BB962C8B-B14F-4D97-AF65-F5344CB8AC3E}">
        <p14:creationId xmlns:p14="http://schemas.microsoft.com/office/powerpoint/2010/main" val="288855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“Os Limites do Crescimento”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14488"/>
            <a:ext cx="4929222" cy="4829196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1972 – Relatório encomendado pelo Clube </a:t>
            </a:r>
            <a:r>
              <a:rPr lang="pt-BR" dirty="0"/>
              <a:t>de Roma </a:t>
            </a:r>
            <a:r>
              <a:rPr lang="pt-BR" dirty="0" smtClean="0"/>
              <a:t>encomenda ao </a:t>
            </a:r>
            <a:r>
              <a:rPr lang="pt-BR" i="1" dirty="0" smtClean="0"/>
              <a:t>Massachusetts </a:t>
            </a:r>
            <a:r>
              <a:rPr lang="pt-BR" i="1" dirty="0" err="1"/>
              <a:t>Institute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Technology </a:t>
            </a:r>
            <a:r>
              <a:rPr lang="pt-BR" dirty="0"/>
              <a:t>(MIT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Alertou sobre as consequências das </a:t>
            </a:r>
            <a:r>
              <a:rPr lang="pt-BR" dirty="0"/>
              <a:t>decisões sobre como lidar com restrições ambientais.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12 </a:t>
            </a:r>
            <a:r>
              <a:rPr lang="pt-BR" dirty="0"/>
              <a:t>milhões de cópias vendidas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714488"/>
            <a:ext cx="3091717" cy="464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6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0639" y="274492"/>
            <a:ext cx="6611464" cy="69051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Gestão de Recursos Comuns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29" y="1412488"/>
            <a:ext cx="8492286" cy="1799922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 smtClean="0">
                <a:latin typeface="Calibri" pitchFamily="34" charset="0"/>
              </a:rPr>
              <a:t>A ação de uma pessoa ou organização pode afetar a disponibilidade de um recurso utilizado por vários</a:t>
            </a:r>
          </a:p>
        </p:txBody>
      </p:sp>
      <p:pic>
        <p:nvPicPr>
          <p:cNvPr id="45060" name="Picture 5" descr="OceanGovOverfishingBlack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9" y="3233853"/>
            <a:ext cx="5328045" cy="33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5651501" y="3933825"/>
            <a:ext cx="3095625" cy="18235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8" tIns="45720" rIns="91438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500" dirty="0">
                <a:latin typeface="Calibri" pitchFamily="34" charset="0"/>
                <a:cs typeface="Calibri" pitchFamily="34" charset="0"/>
              </a:rPr>
              <a:t>Produção total de pesca no Mar Negro em 30 anos</a:t>
            </a:r>
          </a:p>
        </p:txBody>
      </p:sp>
      <p:sp>
        <p:nvSpPr>
          <p:cNvPr id="4506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B03FF-9456-4A00-9695-236265CC7784}" type="slidenum">
              <a:rPr lang="pt-BR" smtClean="0"/>
              <a:pPr>
                <a:defRPr/>
              </a:pPr>
              <a:t>44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46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72" y="2131599"/>
            <a:ext cx="3744495" cy="304085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pt-BR" b="1" smtClean="0">
                <a:latin typeface="Calibri" pitchFamily="34" charset="0"/>
              </a:rPr>
              <a:t>Pesca predatória no Ceará reduz em 90% o estoque natural da lagosta </a:t>
            </a:r>
          </a:p>
        </p:txBody>
      </p:sp>
      <p:pic>
        <p:nvPicPr>
          <p:cNvPr id="460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63" y="2204511"/>
            <a:ext cx="4231852" cy="284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024E55-06DC-49D7-8F31-E61320E92B41}" type="slidenum">
              <a:rPr lang="pt-BR" smtClean="0"/>
              <a:pPr>
                <a:defRPr/>
              </a:pPr>
              <a:t>45</a:t>
            </a:fld>
            <a:endParaRPr lang="pt-BR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60639" y="274492"/>
            <a:ext cx="6611464" cy="69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20" rIns="91431" bIns="45720" anchor="ctr"/>
          <a:lstStyle/>
          <a:p>
            <a:pPr algn="ctr" defTabSz="913377">
              <a:defRPr/>
            </a:pPr>
            <a:r>
              <a:rPr lang="pt-BR" sz="43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Gestão de Recursos Comuns</a:t>
            </a:r>
            <a:endParaRPr lang="pt-BR" sz="43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Variation in carbon dioxide concentration during the past 400,000 years (historical data from the Vostock ice core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7358"/>
            <a:ext cx="8267066" cy="41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limate.nasa.gov/images/nasaBann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5100039" cy="11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60040" y="6146140"/>
            <a:ext cx="9756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2004, a NASA </a:t>
            </a:r>
            <a:r>
              <a:rPr lang="en-US" sz="2800" dirty="0" err="1"/>
              <a:t>investiu</a:t>
            </a:r>
            <a:r>
              <a:rPr lang="en-US" sz="2800" dirty="0"/>
              <a:t> $</a:t>
            </a:r>
            <a:r>
              <a:rPr lang="en-US" sz="2800" dirty="0" smtClean="0"/>
              <a:t>1,3 </a:t>
            </a:r>
            <a:r>
              <a:rPr lang="en-US" sz="2800" dirty="0" err="1" smtClean="0"/>
              <a:t>bilhões</a:t>
            </a:r>
            <a:r>
              <a:rPr lang="en-US" sz="2800" dirty="0" smtClean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ciência</a:t>
            </a:r>
            <a:r>
              <a:rPr lang="en-US" sz="2800" dirty="0"/>
              <a:t> do </a:t>
            </a:r>
            <a:r>
              <a:rPr lang="en-US" sz="2800" dirty="0" err="1"/>
              <a:t>clima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130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vistapesquisa.fapesp.br/wp-content/uploads/printed_edition_manager_covers/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929318" cy="50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27984" y="620688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pt-BR" sz="3200" b="1" dirty="0">
                <a:solidFill>
                  <a:srgbClr val="333333"/>
                </a:solidFill>
                <a:latin typeface="FapespBold"/>
              </a:rPr>
              <a:t>Extremos do </a:t>
            </a:r>
            <a:r>
              <a:rPr lang="pt-BR" sz="3200" b="1" dirty="0" smtClean="0">
                <a:solidFill>
                  <a:srgbClr val="333333"/>
                </a:solidFill>
                <a:latin typeface="FapespBold"/>
              </a:rPr>
              <a:t>clima</a:t>
            </a:r>
          </a:p>
          <a:p>
            <a:pPr fontAlgn="base"/>
            <a:endParaRPr lang="pt-BR" sz="3200" b="1" dirty="0">
              <a:solidFill>
                <a:srgbClr val="333333"/>
              </a:solidFill>
              <a:latin typeface="FapespBold"/>
            </a:endParaRPr>
          </a:p>
          <a:p>
            <a:pPr fontAlgn="base"/>
            <a:r>
              <a:rPr lang="pt-BR" sz="3200" dirty="0" smtClean="0">
                <a:solidFill>
                  <a:srgbClr val="666666"/>
                </a:solidFill>
                <a:latin typeface="FapespRegular"/>
              </a:rPr>
              <a:t>O Brasil </a:t>
            </a:r>
            <a:r>
              <a:rPr lang="pt-BR" sz="3200" dirty="0">
                <a:solidFill>
                  <a:srgbClr val="666666"/>
                </a:solidFill>
                <a:latin typeface="FapespRegular"/>
              </a:rPr>
              <a:t>deverá ficar ao menos 3ºC mais quente até o fim do </a:t>
            </a:r>
            <a:r>
              <a:rPr lang="pt-BR" sz="3200" dirty="0" smtClean="0">
                <a:solidFill>
                  <a:srgbClr val="666666"/>
                </a:solidFill>
                <a:latin typeface="FapespRegular"/>
              </a:rPr>
              <a:t>século</a:t>
            </a:r>
          </a:p>
          <a:p>
            <a:pPr fontAlgn="base"/>
            <a:endParaRPr lang="pt-BR" sz="3200" dirty="0">
              <a:solidFill>
                <a:srgbClr val="666666"/>
              </a:solidFill>
              <a:latin typeface="FapespRegular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666666"/>
                </a:solidFill>
                <a:latin typeface="FapespRegular"/>
              </a:rPr>
              <a:t>chuvas </a:t>
            </a:r>
            <a:r>
              <a:rPr lang="pt-BR" sz="3200" dirty="0">
                <a:solidFill>
                  <a:srgbClr val="666666"/>
                </a:solidFill>
                <a:latin typeface="FapespRegular"/>
              </a:rPr>
              <a:t>podem aumentar 30% no Sul-Sudeste e </a:t>
            </a:r>
            <a:endParaRPr lang="pt-BR" sz="3200" dirty="0" smtClean="0">
              <a:solidFill>
                <a:srgbClr val="666666"/>
              </a:solidFill>
              <a:latin typeface="FapespRegular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pt-BR" sz="3200" dirty="0">
              <a:solidFill>
                <a:srgbClr val="666666"/>
              </a:solidFill>
              <a:latin typeface="FapespRegular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666666"/>
                </a:solidFill>
                <a:latin typeface="FapespRegular"/>
              </a:rPr>
              <a:t>diminuir </a:t>
            </a:r>
            <a:r>
              <a:rPr lang="pt-BR" sz="3200" dirty="0">
                <a:solidFill>
                  <a:srgbClr val="666666"/>
                </a:solidFill>
                <a:latin typeface="FapespRegular"/>
              </a:rPr>
              <a:t>até 40% no Norte-Nordeste</a:t>
            </a:r>
            <a:endParaRPr lang="pt-BR" sz="3200" b="0" i="0" dirty="0">
              <a:solidFill>
                <a:srgbClr val="666666"/>
              </a:solidFill>
              <a:effectLst/>
              <a:latin typeface="Fapesp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3703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Desenvolvimento Sustentável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46440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	É o desenvolvimento </a:t>
            </a:r>
            <a:r>
              <a:rPr lang="pt-BR" dirty="0"/>
              <a:t>que “satisfaz as necessidades da geração atual sem comprometer a habilidade de futuras gerações em satisfazer as suas necessidades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00166" y="5500702"/>
            <a:ext cx="6429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1987, COMISSÃO </a:t>
            </a:r>
            <a:r>
              <a:rPr lang="pt-BR" sz="2400" dirty="0"/>
              <a:t>MUNDIAL SOBRE O MEIO AMBIENTE E DESENVOLVIMENTO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240360" cy="31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Sustentabilidade e competitividade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3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pt-BR" dirty="0"/>
              <a:t>Natura na França</a:t>
            </a:r>
            <a:endParaRPr lang="pt-BR" b="1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1124744"/>
            <a:ext cx="5328592" cy="59763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pt-BR" dirty="0" smtClean="0"/>
              <a:t>	Projeto de expansão internacional: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“O sucesso nesse mercado nos dará fôlego para avançar nos demais países da Europa, além dos Estados Unidos”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A arma escolhida: linha </a:t>
            </a:r>
            <a:r>
              <a:rPr lang="pt-BR" dirty="0" err="1" smtClean="0"/>
              <a:t>Ekos</a:t>
            </a: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73006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182205"/>
            <a:ext cx="3825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Honda Civic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8" y="1639341"/>
            <a:ext cx="3779912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t-BR" dirty="0"/>
              <a:t>Nos anos 60 e inicio dos anos </a:t>
            </a:r>
            <a:r>
              <a:rPr lang="pt-BR" dirty="0" smtClean="0"/>
              <a:t>70, a mídia japonesa tematiza incidentes causados por poluição urbana</a:t>
            </a:r>
          </a:p>
          <a:p>
            <a:pPr lvl="1"/>
            <a:r>
              <a:rPr lang="pt-BR" dirty="0" smtClean="0"/>
              <a:t>Honda realiza inovação tecnológica: motor de baixa emissões</a:t>
            </a:r>
          </a:p>
          <a:p>
            <a:pPr lvl="1"/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868561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LEE, J. J. GEMBA, K. and KODAMA, F. (2006)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Analyzing the innovation process for environmental performance improvement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Technological Forecasting and Social Change 73,  290–301 </a:t>
            </a:r>
          </a:p>
        </p:txBody>
      </p:sp>
      <p:pic>
        <p:nvPicPr>
          <p:cNvPr id="5" name="Picture 2" descr="http://world.honda.com/CIVIC/birthofthecivic/images/top/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4813206" cy="270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Honda Civic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07" y="1351309"/>
            <a:ext cx="4626047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dirty="0" smtClean="0"/>
              <a:t>EUA - “</a:t>
            </a:r>
            <a:r>
              <a:rPr lang="en-US" dirty="0"/>
              <a:t>U.S. Clean Air Act</a:t>
            </a:r>
            <a:r>
              <a:rPr lang="en-US" dirty="0" smtClean="0"/>
              <a:t>”</a:t>
            </a:r>
            <a:r>
              <a:rPr lang="pt-BR" dirty="0" smtClean="0"/>
              <a:t>: </a:t>
            </a:r>
          </a:p>
          <a:p>
            <a:r>
              <a:rPr lang="pt-BR" dirty="0" smtClean="0"/>
              <a:t>muitas montadoras achavam inviável cumprir com o desempenho exigido </a:t>
            </a:r>
          </a:p>
          <a:p>
            <a:endParaRPr lang="pt-BR" dirty="0"/>
          </a:p>
          <a:p>
            <a:r>
              <a:rPr lang="en-US" dirty="0" smtClean="0"/>
              <a:t>Honda </a:t>
            </a:r>
            <a:r>
              <a:rPr lang="en-US" dirty="0"/>
              <a:t>Civic </a:t>
            </a:r>
            <a:r>
              <a:rPr lang="en-US" dirty="0" err="1"/>
              <a:t>foi</a:t>
            </a:r>
            <a:r>
              <a:rPr lang="en-US" dirty="0"/>
              <a:t> 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carro</a:t>
            </a:r>
            <a:r>
              <a:rPr lang="en-US" dirty="0"/>
              <a:t> a </a:t>
            </a:r>
            <a:r>
              <a:rPr lang="en-US" dirty="0" err="1"/>
              <a:t>conquistar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 smtClean="0"/>
              <a:t>exigido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EUA</a:t>
            </a:r>
            <a:endParaRPr lang="pt-BR" dirty="0"/>
          </a:p>
          <a:p>
            <a:pPr lvl="1"/>
            <a:r>
              <a:rPr lang="en-US" dirty="0" err="1" smtClean="0"/>
              <a:t>Fator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aumentar</a:t>
            </a:r>
            <a:r>
              <a:rPr lang="en-US" dirty="0" smtClean="0"/>
              <a:t> a </a:t>
            </a:r>
            <a:r>
              <a:rPr lang="en-US" dirty="0" err="1" smtClean="0"/>
              <a:t>reputação</a:t>
            </a:r>
            <a:r>
              <a:rPr lang="en-US" dirty="0" smtClean="0"/>
              <a:t> da Honda </a:t>
            </a:r>
            <a:r>
              <a:rPr lang="en-US" dirty="0" err="1" smtClean="0"/>
              <a:t>nos</a:t>
            </a:r>
            <a:r>
              <a:rPr lang="en-US" dirty="0" smtClean="0"/>
              <a:t> EUA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5868561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LEE, J. J. GEMBA, K. and KODAMA, F. (2006)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Analyzing the innovation process for environmental performance improvement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Technological Forecasting and Social Change 73,  290–301 </a:t>
            </a:r>
          </a:p>
        </p:txBody>
      </p:sp>
      <p:pic>
        <p:nvPicPr>
          <p:cNvPr id="22530" name="Picture 2" descr="http://ehsjournal.org/wp-content/uploads/2010/09/EHS-Journal-Map-of-World-by-Nikita-Golovano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55" y="1628800"/>
            <a:ext cx="445408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0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Toyota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Prius: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resposta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Protocolo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Quioto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99381"/>
            <a:ext cx="3816424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Toyota </a:t>
            </a:r>
            <a:r>
              <a:rPr lang="pt-BR" dirty="0" err="1" smtClean="0"/>
              <a:t>Prius</a:t>
            </a:r>
            <a:r>
              <a:rPr lang="pt-BR" dirty="0" smtClean="0"/>
              <a:t> tradicional</a:t>
            </a:r>
          </a:p>
          <a:p>
            <a:pPr lvl="2"/>
            <a:r>
              <a:rPr lang="pt-BR" dirty="0" smtClean="0"/>
              <a:t>22,2</a:t>
            </a:r>
            <a:r>
              <a:rPr lang="pt-BR" dirty="0"/>
              <a:t> </a:t>
            </a:r>
            <a:r>
              <a:rPr lang="pt-BR" b="1" dirty="0"/>
              <a:t>km</a:t>
            </a:r>
            <a:r>
              <a:rPr lang="pt-BR" dirty="0"/>
              <a:t>/</a:t>
            </a:r>
            <a:r>
              <a:rPr lang="pt-BR" b="1" dirty="0"/>
              <a:t>l</a:t>
            </a:r>
            <a:r>
              <a:rPr lang="pt-BR" dirty="0"/>
              <a:t> </a:t>
            </a:r>
            <a:endParaRPr lang="pt-BR" dirty="0" smtClean="0"/>
          </a:p>
          <a:p>
            <a:pPr lvl="2"/>
            <a:endParaRPr lang="pt-BR" dirty="0"/>
          </a:p>
          <a:p>
            <a:pPr marL="0" indent="0">
              <a:buNone/>
            </a:pPr>
            <a:r>
              <a:rPr lang="pt-BR" dirty="0"/>
              <a:t>Toyota </a:t>
            </a:r>
            <a:r>
              <a:rPr lang="pt-BR" dirty="0" err="1" smtClean="0"/>
              <a:t>Prius</a:t>
            </a:r>
            <a:r>
              <a:rPr lang="pt-BR" dirty="0" smtClean="0"/>
              <a:t> plug-in</a:t>
            </a:r>
          </a:p>
          <a:p>
            <a:pPr lvl="2"/>
            <a:r>
              <a:rPr lang="pt-BR" dirty="0" smtClean="0"/>
              <a:t>45 </a:t>
            </a:r>
            <a:r>
              <a:rPr lang="pt-BR" b="1" dirty="0" smtClean="0"/>
              <a:t>km</a:t>
            </a:r>
            <a:r>
              <a:rPr lang="pt-BR" dirty="0" smtClean="0"/>
              <a:t>/</a:t>
            </a:r>
            <a:r>
              <a:rPr lang="pt-BR" b="1" dirty="0" smtClean="0"/>
              <a:t>l </a:t>
            </a:r>
            <a:endParaRPr lang="pt-BR" dirty="0"/>
          </a:p>
        </p:txBody>
      </p:sp>
      <p:pic>
        <p:nvPicPr>
          <p:cNvPr id="25602" name="Picture 2" descr="http://carros.ig.com.br/fotos/2011/620_413/h8e4818_620_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86" y="2132856"/>
            <a:ext cx="5120655" cy="341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3528" y="5868561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LEE, J. J. GEMBA, K. and KODAMA, F. (2006)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Analyzing the innovation process for environmental performance improvement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Technological Forecasting and Social Change 73,  290–301 </a:t>
            </a:r>
          </a:p>
        </p:txBody>
      </p:sp>
    </p:spTree>
    <p:extLst>
      <p:ext uri="{BB962C8B-B14F-4D97-AF65-F5344CB8AC3E}">
        <p14:creationId xmlns:p14="http://schemas.microsoft.com/office/powerpoint/2010/main" val="22850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Demanda geradora de inovação ambiental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672208"/>
            <a:ext cx="7787208" cy="5141168"/>
          </a:xfrm>
        </p:spPr>
        <p:txBody>
          <a:bodyPr/>
          <a:lstStyle/>
          <a:p>
            <a:pPr marL="0" lvl="1" indent="0">
              <a:lnSpc>
                <a:spcPct val="150000"/>
              </a:lnSpc>
              <a:buNone/>
            </a:pPr>
            <a:r>
              <a:rPr lang="pt-BR" dirty="0"/>
              <a:t>Dados do </a:t>
            </a:r>
            <a:r>
              <a:rPr lang="pt-BR" dirty="0" smtClean="0"/>
              <a:t>Japão - As despesas em P&amp;D ambiental variam conforme as variações no número de publicações sobre poluição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publicações científicas </a:t>
            </a:r>
            <a:r>
              <a:rPr lang="pt-BR" dirty="0"/>
              <a:t>e publicações </a:t>
            </a:r>
            <a:r>
              <a:rPr lang="pt-BR" dirty="0" smtClean="0"/>
              <a:t>da mídia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evidência estatisticamente significativa</a:t>
            </a:r>
          </a:p>
          <a:p>
            <a:pPr lvl="2">
              <a:lnSpc>
                <a:spcPct val="150000"/>
              </a:lnSpc>
            </a:pPr>
            <a:r>
              <a:rPr lang="pt-BR" dirty="0" smtClean="0"/>
              <a:t>R</a:t>
            </a:r>
            <a:r>
              <a:rPr lang="pt-BR" baseline="30000" dirty="0" smtClean="0"/>
              <a:t>2</a:t>
            </a:r>
            <a:r>
              <a:rPr lang="pt-BR" dirty="0" smtClean="0"/>
              <a:t> =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2,5% </a:t>
            </a: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lvl="1">
              <a:lnSpc>
                <a:spcPct val="150000"/>
              </a:lnSpc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3528" y="6084585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LEE, J. J. GEMBA, K. and KODAMA, F. (2006)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Analyzing the innovation process for environmental performance improvement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Technological Forecasting and Social Change 73,  290–301 </a:t>
            </a:r>
          </a:p>
        </p:txBody>
      </p:sp>
    </p:spTree>
    <p:extLst>
      <p:ext uri="{BB962C8B-B14F-4D97-AF65-F5344CB8AC3E}">
        <p14:creationId xmlns:p14="http://schemas.microsoft.com/office/powerpoint/2010/main" val="3633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1" y="1700808"/>
            <a:ext cx="6984777" cy="1143000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/>
              <a:t>Análise realizada sobre a competitividade de setores de negócio impactados por leis ambientais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223517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Papel</a:t>
            </a:r>
            <a:r>
              <a:rPr lang="en-US" dirty="0" smtClean="0"/>
              <a:t> e </a:t>
            </a:r>
            <a:r>
              <a:rPr lang="en-US" dirty="0" err="1" smtClean="0"/>
              <a:t>celulose</a:t>
            </a:r>
            <a:endParaRPr lang="en-US" dirty="0" smtClean="0"/>
          </a:p>
          <a:p>
            <a:pPr lvl="1"/>
            <a:r>
              <a:rPr lang="en-US" dirty="0" err="1" smtClean="0"/>
              <a:t>Tintas</a:t>
            </a:r>
            <a:endParaRPr lang="en-US" dirty="0" smtClean="0"/>
          </a:p>
          <a:p>
            <a:pPr lvl="1"/>
            <a:r>
              <a:rPr lang="en-US" dirty="0" err="1" smtClean="0"/>
              <a:t>Eletro-eletronicos</a:t>
            </a:r>
            <a:endParaRPr lang="en-US" dirty="0" smtClean="0"/>
          </a:p>
          <a:p>
            <a:pPr lvl="1"/>
            <a:r>
              <a:rPr lang="en-US" dirty="0" err="1" smtClean="0"/>
              <a:t>Refrigeradores</a:t>
            </a:r>
            <a:endParaRPr lang="en-US" dirty="0" smtClean="0"/>
          </a:p>
          <a:p>
            <a:pPr lvl="1"/>
            <a:r>
              <a:rPr lang="en-US" dirty="0" err="1" smtClean="0"/>
              <a:t>Baterias</a:t>
            </a:r>
            <a:endParaRPr lang="en-US" dirty="0" smtClean="0"/>
          </a:p>
          <a:p>
            <a:pPr lvl="1"/>
            <a:r>
              <a:rPr lang="en-US" dirty="0" err="1" smtClean="0"/>
              <a:t>Tintas</a:t>
            </a:r>
            <a:r>
              <a:rPr lang="en-US" dirty="0" smtClean="0"/>
              <a:t> de </a:t>
            </a:r>
            <a:r>
              <a:rPr lang="en-US" dirty="0" err="1" smtClean="0"/>
              <a:t>impressão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5364088" y="61745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Porter </a:t>
            </a:r>
            <a:r>
              <a:rPr lang="nl-NL" dirty="0" smtClean="0"/>
              <a:t>e van der Linde (1995)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9512" y="18864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smtClean="0"/>
              <a:t>Políticas Públicas Ambientais e Competitividade</a:t>
            </a:r>
            <a:endParaRPr lang="pt-BR" sz="3600" dirty="0"/>
          </a:p>
        </p:txBody>
      </p:sp>
      <p:pic>
        <p:nvPicPr>
          <p:cNvPr id="6" name="Picture 2" descr="http://upload.wikimedia.org/wikipedia/commons/thumb/6/6e/Michael_Porter.jpg/220px-Michael_Po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477539" cy="38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 das Ações da Natura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920" t="24942" r="25096" b="26375"/>
          <a:stretch/>
        </p:blipFill>
        <p:spPr>
          <a:xfrm>
            <a:off x="101507" y="2204864"/>
            <a:ext cx="929502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http://www.blogconsultoria.natura.net/wp-content/uploads/2011/03/natura_franca-e1299896736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014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" y="44624"/>
            <a:ext cx="13320713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962285" cy="548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0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https://extranet.securefreedom.com/Natura/Shopping/Images/3-savons-Castanha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40" y="1412776"/>
            <a:ext cx="5368652" cy="536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extranet.securefreedom.com/Natura/Shopping/Images/508x480_Castan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838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1339</Words>
  <Application>Microsoft Office PowerPoint</Application>
  <PresentationFormat>Apresentação na tela (4:3)</PresentationFormat>
  <Paragraphs>233</Paragraphs>
  <Slides>54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2" baseType="lpstr">
      <vt:lpstr>Arial Unicode MS</vt:lpstr>
      <vt:lpstr>Arial</vt:lpstr>
      <vt:lpstr>Calibri</vt:lpstr>
      <vt:lpstr>Courier New</vt:lpstr>
      <vt:lpstr>FapespBold</vt:lpstr>
      <vt:lpstr>FapespRegular</vt:lpstr>
      <vt:lpstr>Times New Roman</vt:lpstr>
      <vt:lpstr>Tema do Office</vt:lpstr>
      <vt:lpstr>Apresentação do PowerPoint</vt:lpstr>
      <vt:lpstr>Sustentabilidade: Riscos e oportunidades</vt:lpstr>
      <vt:lpstr>Paris: A Capital do Perfume</vt:lpstr>
      <vt:lpstr>Natura na França</vt:lpstr>
      <vt:lpstr>Natura na França</vt:lpstr>
      <vt:lpstr>Valor das Ações da Natura</vt:lpstr>
      <vt:lpstr>Apresentação do PowerPoint</vt:lpstr>
      <vt:lpstr>Apresentação do PowerPoint</vt:lpstr>
      <vt:lpstr>Apresentação do PowerPoint</vt:lpstr>
      <vt:lpstr>Caso Natura: Ekos</vt:lpstr>
      <vt:lpstr>Apresentação do PowerPoint</vt:lpstr>
      <vt:lpstr>Apresentação do PowerPoint</vt:lpstr>
      <vt:lpstr>Caso Natura: Ekos</vt:lpstr>
      <vt:lpstr>Apresentação do PowerPoint</vt:lpstr>
      <vt:lpstr>Apresentação do PowerPoint</vt:lpstr>
      <vt:lpstr>Complexidade</vt:lpstr>
      <vt:lpstr>Desafios à Utilização da Biodiversidade Brasileira</vt:lpstr>
      <vt:lpstr>Incerteza</vt:lpstr>
      <vt:lpstr>Novo Concorrente da Natura</vt:lpstr>
      <vt:lpstr>Apresentação do PowerPoint</vt:lpstr>
      <vt:lpstr>Impacto nas decisões operacionais</vt:lpstr>
      <vt:lpstr>Apresentação do PowerPoint</vt:lpstr>
      <vt:lpstr>Redes e Relacionamentos</vt:lpstr>
      <vt:lpstr> Golfo do México, EUA, 2010</vt:lpstr>
      <vt:lpstr>Gestão Ambiental  Uma Visão Estratégica</vt:lpstr>
      <vt:lpstr>Apresentação do PowerPoint</vt:lpstr>
      <vt:lpstr>Sustentabilidade Corporativa</vt:lpstr>
      <vt:lpstr>Sustentabilidade Empresarial</vt:lpstr>
      <vt:lpstr>Sociedade, crescimento populacional e Desenvolvimento Sustentável</vt:lpstr>
      <vt:lpstr>O Drama da Ilha de Páscoa</vt:lpstr>
      <vt:lpstr>Apresentação do PowerPoint</vt:lpstr>
      <vt:lpstr>Apresentação do PowerPoint</vt:lpstr>
      <vt:lpstr>Apresentação do PowerPoint</vt:lpstr>
      <vt:lpstr>Desastre Ambiental só na Ilha de Páscoa???</vt:lpstr>
      <vt:lpstr>Apresentação do PowerPoint</vt:lpstr>
      <vt:lpstr>Apresentação do PowerPoint</vt:lpstr>
      <vt:lpstr>Apresentação do PowerPoint</vt:lpstr>
      <vt:lpstr>Aquecimento Global</vt:lpstr>
      <vt:lpstr>Apresentação do PowerPoint</vt:lpstr>
      <vt:lpstr>Apresentação do PowerPoint</vt:lpstr>
      <vt:lpstr>Apresentação do PowerPoint</vt:lpstr>
      <vt:lpstr>Apresentação do PowerPoint</vt:lpstr>
      <vt:lpstr>“Os Limites do Crescimento” </vt:lpstr>
      <vt:lpstr>Gestão de Recursos Comuns</vt:lpstr>
      <vt:lpstr>Apresentação do PowerPoint</vt:lpstr>
      <vt:lpstr>Apresentação do PowerPoint</vt:lpstr>
      <vt:lpstr>Apresentação do PowerPoint</vt:lpstr>
      <vt:lpstr>Desenvolvimento Sustentável </vt:lpstr>
      <vt:lpstr>Sustentabilidade e competitividade</vt:lpstr>
      <vt:lpstr>Honda Civic</vt:lpstr>
      <vt:lpstr>Honda Civic</vt:lpstr>
      <vt:lpstr>Toyota Prius: resposta ao Protocolo de Quioto</vt:lpstr>
      <vt:lpstr>Demanda geradora de inovação ambiental</vt:lpstr>
      <vt:lpstr>Análise realizada sobre a competitividade de setores de negócio impactados por leis ambientais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calia</dc:creator>
  <cp:lastModifiedBy>calia</cp:lastModifiedBy>
  <cp:revision>169</cp:revision>
  <dcterms:created xsi:type="dcterms:W3CDTF">2012-07-25T22:17:35Z</dcterms:created>
  <dcterms:modified xsi:type="dcterms:W3CDTF">2015-08-25T12:23:30Z</dcterms:modified>
</cp:coreProperties>
</file>