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71" r:id="rId13"/>
    <p:sldId id="269" r:id="rId14"/>
    <p:sldId id="270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60E9-294E-4AA4-A0C7-6FF2C7899242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BCD1-4DC8-49E8-AF67-47A5D2E75C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8328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60E9-294E-4AA4-A0C7-6FF2C7899242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BCD1-4DC8-49E8-AF67-47A5D2E75C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5218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60E9-294E-4AA4-A0C7-6FF2C7899242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BCD1-4DC8-49E8-AF67-47A5D2E75C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8470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60E9-294E-4AA4-A0C7-6FF2C7899242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BCD1-4DC8-49E8-AF67-47A5D2E75C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0112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60E9-294E-4AA4-A0C7-6FF2C7899242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BCD1-4DC8-49E8-AF67-47A5D2E75C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841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60E9-294E-4AA4-A0C7-6FF2C7899242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BCD1-4DC8-49E8-AF67-47A5D2E75C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0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60E9-294E-4AA4-A0C7-6FF2C7899242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BCD1-4DC8-49E8-AF67-47A5D2E75C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2976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60E9-294E-4AA4-A0C7-6FF2C7899242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BCD1-4DC8-49E8-AF67-47A5D2E75C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411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60E9-294E-4AA4-A0C7-6FF2C7899242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BCD1-4DC8-49E8-AF67-47A5D2E75C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1809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60E9-294E-4AA4-A0C7-6FF2C7899242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BCD1-4DC8-49E8-AF67-47A5D2E75C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9306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60E9-294E-4AA4-A0C7-6FF2C7899242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BCD1-4DC8-49E8-AF67-47A5D2E75C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7056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260E9-294E-4AA4-A0C7-6FF2C7899242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CBCD1-4DC8-49E8-AF67-47A5D2E75C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81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Mudanças climáticas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2100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just">
              <a:buNone/>
            </a:pPr>
            <a:r>
              <a:rPr lang="pt-BR" b="1" dirty="0"/>
              <a:t>Ignorância e obrigação do poluidor</a:t>
            </a:r>
            <a:r>
              <a:rPr lang="pt-BR" dirty="0"/>
              <a:t>: quando o poluidor desconhece o s perigos de sua atividade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0960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b="1" dirty="0"/>
              <a:t>Incompletude do princípio:</a:t>
            </a:r>
            <a:r>
              <a:rPr lang="pt-BR" dirty="0"/>
              <a:t> </a:t>
            </a:r>
          </a:p>
          <a:p>
            <a:pPr lvl="1"/>
            <a:r>
              <a:rPr lang="pt-BR" dirty="0"/>
              <a:t>falta-lhe uma teoria da justiça</a:t>
            </a:r>
          </a:p>
          <a:p>
            <a:pPr lvl="1"/>
            <a:r>
              <a:rPr lang="pt-BR" dirty="0"/>
              <a:t>perguntas sem resposta:</a:t>
            </a:r>
          </a:p>
          <a:p>
            <a:pPr lvl="2"/>
            <a:r>
              <a:rPr lang="pt-BR" dirty="0"/>
              <a:t>há direito de emissão de poluente?</a:t>
            </a:r>
          </a:p>
          <a:p>
            <a:pPr lvl="2"/>
            <a:r>
              <a:rPr lang="pt-BR" dirty="0"/>
              <a:t>se houver esse direito, quais os limites?</a:t>
            </a:r>
          </a:p>
          <a:p>
            <a:pPr lvl="2"/>
            <a:r>
              <a:rPr lang="pt-BR" dirty="0"/>
              <a:t>o que fazer em caso de não cumprimento das obrigações?</a:t>
            </a:r>
          </a:p>
          <a:p>
            <a:pPr lvl="1"/>
            <a:r>
              <a:rPr lang="pt-BR" dirty="0"/>
              <a:t>inadequação do </a:t>
            </a:r>
            <a:r>
              <a:rPr lang="pt-BR" dirty="0" err="1"/>
              <a:t>PPP</a:t>
            </a:r>
            <a:r>
              <a:rPr lang="pt-BR" dirty="0"/>
              <a:t> para a mudança climática:</a:t>
            </a:r>
          </a:p>
          <a:p>
            <a:pPr lvl="2"/>
            <a:r>
              <a:rPr lang="pt-BR" dirty="0"/>
              <a:t>gerações passadas não podem pagar</a:t>
            </a:r>
          </a:p>
          <a:p>
            <a:pPr lvl="2"/>
            <a:r>
              <a:rPr lang="pt-BR" dirty="0"/>
              <a:t>ignorância desculpável exonera do pagamento</a:t>
            </a:r>
          </a:p>
          <a:p>
            <a:pPr lvl="2"/>
            <a:r>
              <a:rPr lang="pt-BR" dirty="0"/>
              <a:t>os responsáveis pela emissão são pobres e não podem pagar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1005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pt-BR" b="1" dirty="0"/>
              <a:t>Abordagem híbrida: </a:t>
            </a:r>
            <a:r>
              <a:rPr lang="pt-BR" dirty="0" err="1"/>
              <a:t>PPP</a:t>
            </a:r>
            <a:r>
              <a:rPr lang="pt-BR" dirty="0"/>
              <a:t> é complementado por deveres impostos aos mais avantajados (capacidade de pagar). Mesmo que não tenha nenhuma responsabilidade, tem o dever moral de agir, assim como alguém deve agir ao ver uma pessoa em perigo, ainda que não tenha nada a ver com o perigo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2379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pt-BR" b="1" dirty="0"/>
              <a:t>Responsabilidade comum, porém diferenciada vs. abordagem híbrida</a:t>
            </a:r>
            <a:endParaRPr lang="pt-BR" dirty="0"/>
          </a:p>
          <a:p>
            <a:pPr lvl="1"/>
            <a:r>
              <a:rPr lang="pt-BR" dirty="0"/>
              <a:t>semelhanças: </a:t>
            </a:r>
          </a:p>
          <a:p>
            <a:pPr lvl="2"/>
            <a:r>
              <a:rPr lang="pt-BR" dirty="0"/>
              <a:t>deveres recaem sobre todos</a:t>
            </a:r>
          </a:p>
          <a:p>
            <a:pPr lvl="2"/>
            <a:r>
              <a:rPr lang="pt-BR" dirty="0"/>
              <a:t>demandas distintas podem ser feitas para pessoas distintas</a:t>
            </a:r>
          </a:p>
          <a:p>
            <a:pPr lvl="2"/>
            <a:r>
              <a:rPr lang="pt-BR" dirty="0"/>
              <a:t>a imposição de deveres depende do que as partes fizeram e do que elas são capazes de fazer</a:t>
            </a:r>
          </a:p>
          <a:p>
            <a:pPr lvl="1"/>
            <a:r>
              <a:rPr lang="pt-BR" dirty="0"/>
              <a:t>diferenças:</a:t>
            </a:r>
          </a:p>
          <a:p>
            <a:pPr lvl="2"/>
            <a:r>
              <a:rPr lang="pt-BR" dirty="0"/>
              <a:t>responsabilidade comum, porém diferenciada: aplica-se apenas aos Estados</a:t>
            </a:r>
          </a:p>
          <a:p>
            <a:pPr lvl="2"/>
            <a:r>
              <a:rPr lang="pt-BR" dirty="0"/>
              <a:t>abordagem híbrida: aplica-se aos Estados e a outros sujeitos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4901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Resumo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b="1" dirty="0" smtClean="0"/>
              <a:t>Poluidores</a:t>
            </a:r>
            <a:endParaRPr lang="pt-BR" dirty="0"/>
          </a:p>
          <a:p>
            <a:r>
              <a:rPr lang="pt-BR" dirty="0"/>
              <a:t>metodologia individualista: não se responsabiliza ninguém pela poluição causada pelas gerações anteriores</a:t>
            </a:r>
          </a:p>
          <a:p>
            <a:r>
              <a:rPr lang="pt-BR" dirty="0"/>
              <a:t>metodologia coletivista: responsabiliza o coletivo, pois ele já existia no passado. Quem morre são seus membros</a:t>
            </a:r>
          </a:p>
          <a:p>
            <a:pPr marL="0" indent="0">
              <a:buNone/>
            </a:pPr>
            <a:r>
              <a:rPr lang="pt-BR" b="1" dirty="0" smtClean="0"/>
              <a:t>Beneficiários </a:t>
            </a:r>
            <a:r>
              <a:rPr lang="pt-BR" b="1" dirty="0"/>
              <a:t>dos combustíveis fósseis</a:t>
            </a:r>
            <a:endParaRPr lang="pt-BR" dirty="0"/>
          </a:p>
          <a:p>
            <a:r>
              <a:rPr lang="pt-BR" dirty="0"/>
              <a:t>metodologia individualista: não pode alegar que um indivíduo hoje tem um padrão de vida melhor do que teria se a industrialização não tivesse ocorrido</a:t>
            </a:r>
          </a:p>
          <a:p>
            <a:r>
              <a:rPr lang="pt-BR" dirty="0"/>
              <a:t>metodologia coletivista: pode-se alegar que a coletividade hoje melhorou seu padrão graças à industrialização</a:t>
            </a:r>
          </a:p>
          <a:p>
            <a:pPr marL="0" indent="0">
              <a:buNone/>
            </a:pPr>
            <a:r>
              <a:rPr lang="pt-BR" b="1" dirty="0" smtClean="0"/>
              <a:t>Emissão </a:t>
            </a:r>
            <a:r>
              <a:rPr lang="pt-BR" b="1" dirty="0"/>
              <a:t>de gases </a:t>
            </a:r>
            <a:endParaRPr lang="pt-BR" dirty="0"/>
          </a:p>
          <a:p>
            <a:r>
              <a:rPr lang="pt-BR" dirty="0"/>
              <a:t>metodologia individualista: não é justo impor sacrifícios </a:t>
            </a:r>
            <a:r>
              <a:rPr lang="pt-BR" dirty="0" smtClean="0"/>
              <a:t>aos </a:t>
            </a:r>
            <a:r>
              <a:rPr lang="pt-BR" dirty="0"/>
              <a:t>sujeitos individuais de hoje apenas porque as gerações do passado emitiram gases</a:t>
            </a:r>
          </a:p>
          <a:p>
            <a:r>
              <a:rPr lang="pt-BR" dirty="0"/>
              <a:t>metodologia coletivista: sacrifícios podem ser impostos no sujeito coletivo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6532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Caney, Simon. “Cosmopolitan Justice, Responsibility and Global Climate Change”. In: </a:t>
            </a:r>
            <a:r>
              <a:rPr lang="en-US" i="1" dirty="0">
                <a:solidFill>
                  <a:schemeClr val="bg1">
                    <a:lumMod val="65000"/>
                  </a:schemeClr>
                </a:solidFill>
              </a:rPr>
              <a:t>Leiden Journal of International Law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18 (2</a:t>
            </a:r>
            <a:r>
              <a:rPr lang="pt-BR" dirty="0">
                <a:solidFill>
                  <a:schemeClr val="bg1">
                    <a:lumMod val="65000"/>
                  </a:schemeClr>
                </a:solidFill>
              </a:rPr>
              <a:t>005), pp. 747-775</a:t>
            </a:r>
          </a:p>
        </p:txBody>
      </p:sp>
    </p:spTree>
    <p:extLst>
      <p:ext uri="{BB962C8B-B14F-4D97-AF65-F5344CB8AC3E}">
        <p14:creationId xmlns:p14="http://schemas.microsoft.com/office/powerpoint/2010/main" val="2939187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1" dirty="0"/>
              <a:t>Questão central: </a:t>
            </a:r>
            <a:r>
              <a:rPr lang="pt-BR" dirty="0"/>
              <a:t>quem deve arcar com o ônus das mudanças climáticas ou como </a:t>
            </a:r>
            <a:r>
              <a:rPr lang="pt-BR" dirty="0" smtClean="0"/>
              <a:t>distribuí-lo?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3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dirty="0"/>
              <a:t>Objetivos do autor:</a:t>
            </a:r>
            <a:endParaRPr lang="pt-BR" dirty="0"/>
          </a:p>
          <a:p>
            <a:pPr lvl="1"/>
            <a:r>
              <a:rPr lang="pt-BR" dirty="0"/>
              <a:t>defender uma determinada teoria cosmopolita de justiça ambiental</a:t>
            </a:r>
          </a:p>
          <a:p>
            <a:pPr lvl="1"/>
            <a:r>
              <a:rPr lang="pt-BR" dirty="0"/>
              <a:t>criticar um princípio-chave do </a:t>
            </a:r>
            <a:r>
              <a:rPr lang="pt-BR" dirty="0" err="1"/>
              <a:t>DIMA</a:t>
            </a:r>
            <a:r>
              <a:rPr lang="pt-BR" dirty="0"/>
              <a:t>: o princípio do poluidor pagador (</a:t>
            </a:r>
            <a:r>
              <a:rPr lang="pt-BR" dirty="0" err="1"/>
              <a:t>PPP</a:t>
            </a:r>
            <a:r>
              <a:rPr lang="pt-BR" dirty="0"/>
              <a:t>)</a:t>
            </a:r>
          </a:p>
          <a:p>
            <a:pPr lvl="1"/>
            <a:r>
              <a:rPr lang="pt-BR" dirty="0"/>
              <a:t>contestar o princípio da responsabilidade comum, porém diferenciada no </a:t>
            </a:r>
            <a:r>
              <a:rPr lang="pt-BR" dirty="0" err="1"/>
              <a:t>DIMA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109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BR" b="1" dirty="0"/>
              <a:t>Justiça distributiva tradicional:</a:t>
            </a:r>
            <a:r>
              <a:rPr lang="pt-BR" dirty="0"/>
              <a:t> como distribuir renda e riqueza entre as nações?</a:t>
            </a:r>
          </a:p>
          <a:p>
            <a:pPr lvl="0"/>
            <a:r>
              <a:rPr lang="pt-BR" b="1" dirty="0"/>
              <a:t>Justiça ambiental global:</a:t>
            </a:r>
            <a:endParaRPr lang="pt-BR" dirty="0"/>
          </a:p>
          <a:p>
            <a:pPr lvl="1"/>
            <a:r>
              <a:rPr lang="pt-BR" dirty="0"/>
              <a:t>distribuição de ônus e bônus</a:t>
            </a:r>
          </a:p>
          <a:p>
            <a:pPr lvl="1"/>
            <a:r>
              <a:rPr lang="pt-BR" dirty="0"/>
              <a:t>distribuição global, e não somente entre Estados</a:t>
            </a:r>
          </a:p>
          <a:p>
            <a:pPr lvl="1"/>
            <a:r>
              <a:rPr lang="pt-BR" dirty="0"/>
              <a:t>justiça entre gerações</a:t>
            </a:r>
          </a:p>
          <a:p>
            <a:pPr lvl="2"/>
            <a:r>
              <a:rPr lang="pt-BR" dirty="0"/>
              <a:t>as gerações do futuro têm direitos?</a:t>
            </a:r>
          </a:p>
          <a:p>
            <a:pPr lvl="2"/>
            <a:r>
              <a:rPr lang="pt-BR" dirty="0"/>
              <a:t>os princípios que se aplicam no interior de uma geração do presente terão necessariamente aplicação nas gerações do futuro?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4648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pt-BR" b="1" dirty="0"/>
              <a:t>Ônus da mudança climática</a:t>
            </a:r>
            <a:endParaRPr lang="pt-BR" dirty="0"/>
          </a:p>
          <a:p>
            <a:pPr lvl="1"/>
            <a:r>
              <a:rPr lang="pt-BR" dirty="0"/>
              <a:t>ônus de atenuar o impacto:</a:t>
            </a:r>
          </a:p>
          <a:p>
            <a:pPr lvl="2"/>
            <a:r>
              <a:rPr lang="pt-BR" dirty="0"/>
              <a:t>reduzir uso de automóveis, eletricidade, adotando outra concepção de desenvolvimento, ou </a:t>
            </a:r>
          </a:p>
          <a:p>
            <a:pPr lvl="2"/>
            <a:r>
              <a:rPr lang="pt-BR" dirty="0"/>
              <a:t>investir em outras fontes de energia</a:t>
            </a:r>
          </a:p>
          <a:p>
            <a:pPr lvl="1"/>
            <a:r>
              <a:rPr lang="pt-BR" dirty="0"/>
              <a:t>ônus de adaptação: decorrentes da adoção de medidas que permitem lidar com a mudança climática</a:t>
            </a:r>
          </a:p>
          <a:p>
            <a:pPr lvl="2"/>
            <a:r>
              <a:rPr lang="pt-BR" dirty="0"/>
              <a:t>ônus financeiro</a:t>
            </a:r>
          </a:p>
          <a:p>
            <a:pPr lvl="2"/>
            <a:r>
              <a:rPr lang="pt-BR" dirty="0"/>
              <a:t>sacrifício de setor que deixará de receber os recursos aplicados na adoção das medidas </a:t>
            </a:r>
          </a:p>
          <a:p>
            <a:pPr lvl="1"/>
            <a:r>
              <a:rPr lang="pt-BR" dirty="0"/>
              <a:t>questão do autor: quem deverá assumir os ônus decorrentes da mudança climática?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7757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dirty="0"/>
              <a:t>Resposta usual: o Princípio do poluidor pagador</a:t>
            </a:r>
            <a:r>
              <a:rPr lang="pt-BR" dirty="0"/>
              <a:t> (</a:t>
            </a:r>
            <a:r>
              <a:rPr lang="pt-BR" dirty="0" err="1"/>
              <a:t>PPP</a:t>
            </a:r>
            <a:r>
              <a:rPr lang="pt-BR" dirty="0"/>
              <a:t>). Quem polui paga.</a:t>
            </a:r>
          </a:p>
          <a:p>
            <a:r>
              <a:rPr lang="pt-BR" dirty="0"/>
              <a:t>Quem pode ser o poluidor:</a:t>
            </a:r>
          </a:p>
          <a:p>
            <a:pPr lvl="1"/>
            <a:r>
              <a:rPr lang="pt-BR" b="1" dirty="0"/>
              <a:t>sujeito individual</a:t>
            </a:r>
            <a:r>
              <a:rPr lang="pt-BR" dirty="0"/>
              <a:t>: há uma ligação direta entre a ação do indivíduo e a poluição sofrida por outros. </a:t>
            </a:r>
          </a:p>
          <a:p>
            <a:pPr lvl="2"/>
            <a:r>
              <a:rPr lang="pt-BR" dirty="0"/>
              <a:t>o </a:t>
            </a:r>
            <a:r>
              <a:rPr lang="pt-BR" dirty="0" err="1"/>
              <a:t>PPP</a:t>
            </a:r>
            <a:r>
              <a:rPr lang="pt-BR" dirty="0"/>
              <a:t> se orienta por essa concepção individualista de poluição. </a:t>
            </a:r>
          </a:p>
          <a:p>
            <a:pPr lvl="2"/>
            <a:r>
              <a:rPr lang="pt-BR" dirty="0"/>
              <a:t>esse individualismo é inaplicável no caso da mudança climática, pois nenhum indivíduo sozinho muda o clima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4133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sujeito coletivo</a:t>
            </a:r>
            <a:r>
              <a:rPr lang="pt-BR" dirty="0"/>
              <a:t>: </a:t>
            </a:r>
          </a:p>
          <a:p>
            <a:pPr lvl="1"/>
            <a:r>
              <a:rPr lang="pt-BR" dirty="0"/>
              <a:t>corporações econômicas</a:t>
            </a:r>
          </a:p>
          <a:p>
            <a:pPr lvl="1"/>
            <a:r>
              <a:rPr lang="pt-BR" dirty="0"/>
              <a:t>Estados</a:t>
            </a:r>
          </a:p>
          <a:p>
            <a:pPr lvl="1"/>
            <a:r>
              <a:rPr lang="pt-BR" dirty="0"/>
              <a:t>instituições internacionais (responsabilidade política indireta, por apoiar crescimento econômico insustentável)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180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t-BR" b="1" dirty="0"/>
              <a:t>gerações passadas:</a:t>
            </a:r>
            <a:r>
              <a:rPr lang="pt-BR" dirty="0"/>
              <a:t> como se aplica o </a:t>
            </a:r>
            <a:r>
              <a:rPr lang="pt-BR" dirty="0" err="1"/>
              <a:t>PPP</a:t>
            </a:r>
            <a:r>
              <a:rPr lang="pt-BR" dirty="0"/>
              <a:t>, quando o poluidor já morreu?</a:t>
            </a:r>
          </a:p>
          <a:p>
            <a:pPr lvl="1"/>
            <a:r>
              <a:rPr lang="pt-BR" b="1" dirty="0"/>
              <a:t>enfoque individualista</a:t>
            </a:r>
            <a:r>
              <a:rPr lang="pt-BR" dirty="0"/>
              <a:t>: o sujeito individual do presente não poluiu, mas se beneficia das conquistas advindas da poluição realizada por seus antepassados. O princípio do beneficiário paga (</a:t>
            </a:r>
            <a:r>
              <a:rPr lang="pt-BR" dirty="0" err="1"/>
              <a:t>BPP</a:t>
            </a:r>
            <a:r>
              <a:rPr lang="pt-BR" dirty="0"/>
              <a:t>)</a:t>
            </a:r>
          </a:p>
          <a:p>
            <a:pPr lvl="2"/>
            <a:r>
              <a:rPr lang="pt-BR" dirty="0"/>
              <a:t>questão: é justo onerar as gerações do presente por causa das ações das gerações do passado?</a:t>
            </a:r>
          </a:p>
          <a:p>
            <a:pPr lvl="1"/>
            <a:r>
              <a:rPr lang="pt-BR" b="1" dirty="0"/>
              <a:t>enfoque coletivista</a:t>
            </a:r>
            <a:r>
              <a:rPr lang="pt-BR" dirty="0"/>
              <a:t>: o sujeito é a coletividade, que não desaparece. sobrevivendo a seus membros. Essa coletividade que hoje existe poluiu no passado.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50868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713</Words>
  <Application>Microsoft Office PowerPoint</Application>
  <PresentationFormat>Apresentação na tela (4:3)</PresentationFormat>
  <Paragraphs>65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Mudanças climáticas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Resumo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Mudanças climáticas</dc:title>
  <dc:creator>Geraldo Miniuci</dc:creator>
  <cp:lastModifiedBy>Geraldo Miniuci</cp:lastModifiedBy>
  <cp:revision>2</cp:revision>
  <dcterms:created xsi:type="dcterms:W3CDTF">2019-05-16T15:40:47Z</dcterms:created>
  <dcterms:modified xsi:type="dcterms:W3CDTF">2019-05-16T15:58:11Z</dcterms:modified>
</cp:coreProperties>
</file>