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93" r:id="rId2"/>
    <p:sldId id="299" r:id="rId3"/>
    <p:sldId id="295" r:id="rId4"/>
    <p:sldId id="262" r:id="rId5"/>
    <p:sldId id="273" r:id="rId6"/>
    <p:sldId id="261" r:id="rId7"/>
    <p:sldId id="296" r:id="rId8"/>
    <p:sldId id="297" r:id="rId9"/>
    <p:sldId id="298" r:id="rId10"/>
    <p:sldId id="302" r:id="rId11"/>
  </p:sldIdLst>
  <p:sldSz cx="9144000" cy="5143500" type="screen16x9"/>
  <p:notesSz cx="6858000" cy="9144000"/>
  <p:embeddedFontLst>
    <p:embeddedFont>
      <p:font typeface="Assistant Light" panose="00000400000000000000" charset="0"/>
      <p:regular r:id="rId13"/>
      <p:bold r:id="rId14"/>
    </p:embeddedFont>
    <p:embeddedFont>
      <p:font typeface="Nunito Sans" panose="020B0604020202020204" charset="0"/>
      <p:regular r:id="rId15"/>
      <p:bold r:id="rId16"/>
      <p:italic r:id="rId17"/>
      <p:boldItalic r:id="rId18"/>
    </p:embeddedFont>
    <p:embeddedFont>
      <p:font typeface="Nunito Sans ExtraBold" panose="020B0604020202020204" charset="0"/>
      <p:bold r:id="rId19"/>
      <p:boldItalic r:id="rId20"/>
    </p:embeddedFont>
    <p:embeddedFont>
      <p:font typeface="Pontano Sans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7" y="82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ef6e01a56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ef6e01a56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4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e4b937d39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e4b937d39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6444efe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96444efe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ef6e01a5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ef6e01a5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20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4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ctrTitle" idx="2"/>
          </p:nvPr>
        </p:nvSpPr>
        <p:spPr>
          <a:xfrm flipH="1">
            <a:off x="1663075" y="2606298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 idx="3"/>
          </p:nvPr>
        </p:nvSpPr>
        <p:spPr>
          <a:xfrm flipH="1">
            <a:off x="4851150" y="2606423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4"/>
          </p:nvPr>
        </p:nvSpPr>
        <p:spPr>
          <a:xfrm flipH="1">
            <a:off x="4620550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ctrTitle" idx="5"/>
          </p:nvPr>
        </p:nvSpPr>
        <p:spPr>
          <a:xfrm flipH="1">
            <a:off x="325712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6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 idx="7"/>
          </p:nvPr>
        </p:nvSpPr>
        <p:spPr>
          <a:xfrm flipH="1">
            <a:off x="644517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8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5">
          <p15:clr>
            <a:srgbClr val="FA7B17"/>
          </p15:clr>
        </p15:guide>
        <p15:guide id="2" orient="horz" pos="146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5_1_1_2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14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-64300" y="1073700"/>
            <a:ext cx="9251875" cy="4108375"/>
          </a:xfrm>
          <a:custGeom>
            <a:avLst/>
            <a:gdLst/>
            <a:ahLst/>
            <a:cxnLst/>
            <a:rect l="l" t="t" r="r" b="b"/>
            <a:pathLst>
              <a:path w="370075" h="164335" extrusionOk="0">
                <a:moveTo>
                  <a:pt x="2058" y="32147"/>
                </a:moveTo>
                <a:lnTo>
                  <a:pt x="186709" y="0"/>
                </a:lnTo>
                <a:lnTo>
                  <a:pt x="370075" y="32147"/>
                </a:lnTo>
                <a:lnTo>
                  <a:pt x="370075" y="164335"/>
                </a:lnTo>
                <a:lnTo>
                  <a:pt x="0" y="1643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2780100" y="2134800"/>
            <a:ext cx="35838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63" name="Google Shape;63;p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2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99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99" name="Google Shape;99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5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9" r:id="rId4"/>
    <p:sldLayoutId id="2147483661" r:id="rId5"/>
    <p:sldLayoutId id="2147483663" r:id="rId6"/>
    <p:sldLayoutId id="2147483671" r:id="rId7"/>
    <p:sldLayoutId id="214748367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t/photo/6589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t.wikipedia.org/wiki/Demografia_de_S%C3%A3o_Paul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27AC62E-B3AF-4A9F-97DF-E051E264A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2877" y="2603462"/>
            <a:ext cx="4352100" cy="717000"/>
          </a:xfrm>
        </p:spPr>
        <p:txBody>
          <a:bodyPr/>
          <a:lstStyle/>
          <a:p>
            <a:pPr algn="l"/>
            <a:r>
              <a:rPr lang="pt-BR" b="1" dirty="0"/>
              <a:t>Grupo H – PRO3330</a:t>
            </a:r>
            <a:endParaRPr lang="en-US" b="1" dirty="0"/>
          </a:p>
        </p:txBody>
      </p:sp>
      <p:sp>
        <p:nvSpPr>
          <p:cNvPr id="14" name="Google Shape;114;p20">
            <a:extLst>
              <a:ext uri="{FF2B5EF4-FFF2-40B4-BE49-F238E27FC236}">
                <a16:creationId xmlns:a16="http://schemas.microsoft.com/office/drawing/2014/main" id="{B3B3DEC2-903F-42A1-AEBA-3D28F3D20CD9}"/>
              </a:ext>
            </a:extLst>
          </p:cNvPr>
          <p:cNvSpPr/>
          <p:nvPr/>
        </p:nvSpPr>
        <p:spPr>
          <a:xfrm flipH="1">
            <a:off x="5919500" y="-211062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Imagem 22" descr="Vista de uma cidade à noite&#10;&#10;Descrição gerada automaticamente">
            <a:extLst>
              <a:ext uri="{FF2B5EF4-FFF2-40B4-BE49-F238E27FC236}">
                <a16:creationId xmlns:a16="http://schemas.microsoft.com/office/drawing/2014/main" id="{2131DBA2-AE3B-474B-B7E7-AF26E5845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72" r="6447"/>
          <a:stretch/>
        </p:blipFill>
        <p:spPr>
          <a:xfrm>
            <a:off x="-1323508" y="-21379"/>
            <a:ext cx="7243008" cy="5249681"/>
          </a:xfrm>
          <a:prstGeom prst="trapezoid">
            <a:avLst>
              <a:gd name="adj" fmla="val 14184"/>
            </a:avLst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D48B5B-0748-431A-9C54-9BBEA7F2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987" y="1370438"/>
            <a:ext cx="3469037" cy="1782300"/>
          </a:xfrm>
        </p:spPr>
        <p:txBody>
          <a:bodyPr/>
          <a:lstStyle/>
          <a:p>
            <a:pPr algn="l"/>
            <a:r>
              <a:rPr lang="pt-BR" sz="2800" dirty="0"/>
              <a:t>Mobilidade e Mudanças Sociais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17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9;p21">
            <a:extLst>
              <a:ext uri="{FF2B5EF4-FFF2-40B4-BE49-F238E27FC236}">
                <a16:creationId xmlns:a16="http://schemas.microsoft.com/office/drawing/2014/main" id="{41BAA8F8-6881-4660-9967-4431EAAF8FF0}"/>
              </a:ext>
            </a:extLst>
          </p:cNvPr>
          <p:cNvSpPr txBox="1">
            <a:spLocks/>
          </p:cNvSpPr>
          <p:nvPr/>
        </p:nvSpPr>
        <p:spPr>
          <a:xfrm>
            <a:off x="3080988" y="246450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lt1"/>
                </a:solidFill>
                <a:latin typeface="Nunito Sans ExtraBold" panose="020B0604020202020204" charset="0"/>
              </a:rPr>
              <a:t>SISTEMA DE TRANSPORTE IDEAL</a:t>
            </a:r>
          </a:p>
        </p:txBody>
      </p:sp>
      <p:cxnSp>
        <p:nvCxnSpPr>
          <p:cNvPr id="14" name="Google Shape;120;p21">
            <a:extLst>
              <a:ext uri="{FF2B5EF4-FFF2-40B4-BE49-F238E27FC236}">
                <a16:creationId xmlns:a16="http://schemas.microsoft.com/office/drawing/2014/main" id="{3CAB5CBD-8116-4563-AE66-95DE6D6923FD}"/>
              </a:ext>
            </a:extLst>
          </p:cNvPr>
          <p:cNvCxnSpPr/>
          <p:nvPr/>
        </p:nvCxnSpPr>
        <p:spPr>
          <a:xfrm>
            <a:off x="5871225" y="2089544"/>
            <a:ext cx="0" cy="689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21;p21">
            <a:extLst>
              <a:ext uri="{FF2B5EF4-FFF2-40B4-BE49-F238E27FC236}">
                <a16:creationId xmlns:a16="http://schemas.microsoft.com/office/drawing/2014/main" id="{DBB3911D-8EA3-442D-90A0-907F79E7EE85}"/>
              </a:ext>
            </a:extLst>
          </p:cNvPr>
          <p:cNvCxnSpPr/>
          <p:nvPr/>
        </p:nvCxnSpPr>
        <p:spPr>
          <a:xfrm>
            <a:off x="3249525" y="2089544"/>
            <a:ext cx="0" cy="689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22;p21">
            <a:extLst>
              <a:ext uri="{FF2B5EF4-FFF2-40B4-BE49-F238E27FC236}">
                <a16:creationId xmlns:a16="http://schemas.microsoft.com/office/drawing/2014/main" id="{29012603-6848-4EDF-9567-9ABC25F6CC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2100" y="2089544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tx1"/>
                </a:solidFill>
                <a:latin typeface="Nunito Sans ExtraBold" panose="020B0604020202020204" charset="0"/>
              </a:rPr>
              <a:t>ACESSO UNIVERSAL E EFICIENTE</a:t>
            </a:r>
            <a:endParaRPr sz="1100" dirty="0">
              <a:solidFill>
                <a:schemeClr val="tx1"/>
              </a:solidFill>
              <a:latin typeface="Nunito Sans ExtraBold" panose="020B0604020202020204" charset="0"/>
            </a:endParaRPr>
          </a:p>
        </p:txBody>
      </p:sp>
      <p:sp>
        <p:nvSpPr>
          <p:cNvPr id="17" name="Google Shape;123;p21">
            <a:extLst>
              <a:ext uri="{FF2B5EF4-FFF2-40B4-BE49-F238E27FC236}">
                <a16:creationId xmlns:a16="http://schemas.microsoft.com/office/drawing/2014/main" id="{81453808-30E6-4A10-B92C-01C113D38B85}"/>
              </a:ext>
            </a:extLst>
          </p:cNvPr>
          <p:cNvSpPr txBox="1">
            <a:spLocks/>
          </p:cNvSpPr>
          <p:nvPr/>
        </p:nvSpPr>
        <p:spPr>
          <a:xfrm>
            <a:off x="3773850" y="2089544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00" dirty="0">
                <a:solidFill>
                  <a:schemeClr val="tx1"/>
                </a:solidFill>
                <a:latin typeface="Nunito Sans ExtraBold" panose="020B0604020202020204" charset="0"/>
              </a:rPr>
              <a:t>REDISTRIBUIÇÃO DE MODAIS</a:t>
            </a:r>
          </a:p>
        </p:txBody>
      </p:sp>
      <p:sp>
        <p:nvSpPr>
          <p:cNvPr id="18" name="Google Shape;124;p21">
            <a:extLst>
              <a:ext uri="{FF2B5EF4-FFF2-40B4-BE49-F238E27FC236}">
                <a16:creationId xmlns:a16="http://schemas.microsoft.com/office/drawing/2014/main" id="{5842433F-77E5-42F2-81B7-D8D76DAFB14E}"/>
              </a:ext>
            </a:extLst>
          </p:cNvPr>
          <p:cNvSpPr txBox="1">
            <a:spLocks/>
          </p:cNvSpPr>
          <p:nvPr/>
        </p:nvSpPr>
        <p:spPr>
          <a:xfrm>
            <a:off x="6448888" y="2089544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00">
                <a:solidFill>
                  <a:schemeClr val="tx1"/>
                </a:solidFill>
                <a:latin typeface="Nunito Sans ExtraBold" panose="020B0604020202020204" charset="0"/>
              </a:rPr>
              <a:t>MEDIDAS GOVERNAMENTAIS</a:t>
            </a:r>
            <a:endParaRPr lang="en-US" sz="1100" dirty="0">
              <a:solidFill>
                <a:schemeClr val="tx1"/>
              </a:solidFill>
              <a:latin typeface="Nunito Sans ExtraBold" panose="020B0604020202020204" charset="0"/>
            </a:endParaRPr>
          </a:p>
        </p:txBody>
      </p:sp>
      <p:sp>
        <p:nvSpPr>
          <p:cNvPr id="19" name="Google Shape;132;p21">
            <a:extLst>
              <a:ext uri="{FF2B5EF4-FFF2-40B4-BE49-F238E27FC236}">
                <a16:creationId xmlns:a16="http://schemas.microsoft.com/office/drawing/2014/main" id="{91D0771F-8987-4DCB-B7A4-BF5BB9D384EF}"/>
              </a:ext>
            </a:extLst>
          </p:cNvPr>
          <p:cNvSpPr txBox="1">
            <a:spLocks/>
          </p:cNvSpPr>
          <p:nvPr/>
        </p:nvSpPr>
        <p:spPr>
          <a:xfrm>
            <a:off x="2451375" y="3516794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100" dirty="0">
                <a:solidFill>
                  <a:schemeClr val="tx1"/>
                </a:solidFill>
                <a:latin typeface="Nunito Sans ExtraBold" panose="020B0604020202020204" charset="0"/>
              </a:rPr>
              <a:t>MANUTENÇÃO E REESTRUTURAÇÃO DE VIAS JÁ EXISTENTES</a:t>
            </a:r>
          </a:p>
        </p:txBody>
      </p:sp>
      <p:sp>
        <p:nvSpPr>
          <p:cNvPr id="20" name="Google Shape;135;p21">
            <a:extLst>
              <a:ext uri="{FF2B5EF4-FFF2-40B4-BE49-F238E27FC236}">
                <a16:creationId xmlns:a16="http://schemas.microsoft.com/office/drawing/2014/main" id="{1B2E0190-6F4E-4553-9980-8614D9AF54E3}"/>
              </a:ext>
            </a:extLst>
          </p:cNvPr>
          <p:cNvSpPr txBox="1">
            <a:spLocks/>
          </p:cNvSpPr>
          <p:nvPr/>
        </p:nvSpPr>
        <p:spPr>
          <a:xfrm>
            <a:off x="5073075" y="3516794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00" dirty="0">
                <a:solidFill>
                  <a:schemeClr val="tx1"/>
                </a:solidFill>
                <a:latin typeface="Nunito Sans ExtraBold" panose="020B0604020202020204" charset="0"/>
              </a:rPr>
              <a:t>APRIMORAMENTO DO TRANSPORTE HIDROVIÁRIO</a:t>
            </a:r>
          </a:p>
        </p:txBody>
      </p:sp>
      <p:cxnSp>
        <p:nvCxnSpPr>
          <p:cNvPr id="21" name="Google Shape;137;p21">
            <a:extLst>
              <a:ext uri="{FF2B5EF4-FFF2-40B4-BE49-F238E27FC236}">
                <a16:creationId xmlns:a16="http://schemas.microsoft.com/office/drawing/2014/main" id="{F866DAAC-BA8C-41F5-A073-E5673125DD24}"/>
              </a:ext>
            </a:extLst>
          </p:cNvPr>
          <p:cNvCxnSpPr/>
          <p:nvPr/>
        </p:nvCxnSpPr>
        <p:spPr>
          <a:xfrm>
            <a:off x="4572025" y="3461144"/>
            <a:ext cx="0" cy="689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oogle Shape;4141;p45">
            <a:extLst>
              <a:ext uri="{FF2B5EF4-FFF2-40B4-BE49-F238E27FC236}">
                <a16:creationId xmlns:a16="http://schemas.microsoft.com/office/drawing/2014/main" id="{5604A44D-996A-42BD-BD80-AA4065784A33}"/>
              </a:ext>
            </a:extLst>
          </p:cNvPr>
          <p:cNvGrpSpPr>
            <a:grpSpLocks noChangeAspect="1"/>
          </p:cNvGrpSpPr>
          <p:nvPr/>
        </p:nvGrpSpPr>
        <p:grpSpPr>
          <a:xfrm>
            <a:off x="258111" y="120137"/>
            <a:ext cx="432000" cy="432000"/>
            <a:chOff x="5053900" y="2021500"/>
            <a:chExt cx="483750" cy="483125"/>
          </a:xfrm>
          <a:solidFill>
            <a:schemeClr val="accent2"/>
          </a:solidFill>
        </p:grpSpPr>
        <p:sp>
          <p:nvSpPr>
            <p:cNvPr id="23" name="Google Shape;4142;p45">
              <a:extLst>
                <a:ext uri="{FF2B5EF4-FFF2-40B4-BE49-F238E27FC236}">
                  <a16:creationId xmlns:a16="http://schemas.microsoft.com/office/drawing/2014/main" id="{5A42F4DC-68E4-4BA3-9B73-FEF1CC920528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4143;p45">
              <a:extLst>
                <a:ext uri="{FF2B5EF4-FFF2-40B4-BE49-F238E27FC236}">
                  <a16:creationId xmlns:a16="http://schemas.microsoft.com/office/drawing/2014/main" id="{DA3A4C33-6682-4364-878A-8F8CFB27CDED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4144;p45">
              <a:extLst>
                <a:ext uri="{FF2B5EF4-FFF2-40B4-BE49-F238E27FC236}">
                  <a16:creationId xmlns:a16="http://schemas.microsoft.com/office/drawing/2014/main" id="{7201F498-BDA6-4DFF-98D3-B56E7608FA13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4145;p45">
              <a:extLst>
                <a:ext uri="{FF2B5EF4-FFF2-40B4-BE49-F238E27FC236}">
                  <a16:creationId xmlns:a16="http://schemas.microsoft.com/office/drawing/2014/main" id="{C9F31234-9FB1-400D-BDD6-1F2078ED04B4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4146;p45">
              <a:extLst>
                <a:ext uri="{FF2B5EF4-FFF2-40B4-BE49-F238E27FC236}">
                  <a16:creationId xmlns:a16="http://schemas.microsoft.com/office/drawing/2014/main" id="{839567EF-FEFC-4E73-A98C-B2F6AD013D09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4147;p45">
              <a:extLst>
                <a:ext uri="{FF2B5EF4-FFF2-40B4-BE49-F238E27FC236}">
                  <a16:creationId xmlns:a16="http://schemas.microsoft.com/office/drawing/2014/main" id="{74743661-95EB-4109-9CE5-D84E20778C15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4148;p45">
              <a:extLst>
                <a:ext uri="{FF2B5EF4-FFF2-40B4-BE49-F238E27FC236}">
                  <a16:creationId xmlns:a16="http://schemas.microsoft.com/office/drawing/2014/main" id="{3B4873B6-677C-4E06-8504-4BEC9427213F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4149;p45">
              <a:extLst>
                <a:ext uri="{FF2B5EF4-FFF2-40B4-BE49-F238E27FC236}">
                  <a16:creationId xmlns:a16="http://schemas.microsoft.com/office/drawing/2014/main" id="{B1C1D6F2-5456-4C2D-87F3-E742EFC8EDA1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" name="Google Shape;4253;p45">
            <a:extLst>
              <a:ext uri="{FF2B5EF4-FFF2-40B4-BE49-F238E27FC236}">
                <a16:creationId xmlns:a16="http://schemas.microsoft.com/office/drawing/2014/main" id="{CB6AC36D-1120-4E10-87C9-A4909701DCF0}"/>
              </a:ext>
            </a:extLst>
          </p:cNvPr>
          <p:cNvGrpSpPr>
            <a:grpSpLocks noChangeAspect="1"/>
          </p:cNvGrpSpPr>
          <p:nvPr/>
        </p:nvGrpSpPr>
        <p:grpSpPr>
          <a:xfrm>
            <a:off x="8386191" y="139529"/>
            <a:ext cx="432000" cy="393215"/>
            <a:chOff x="1487200" y="4421025"/>
            <a:chExt cx="483125" cy="439750"/>
          </a:xfrm>
          <a:solidFill>
            <a:schemeClr val="accent2"/>
          </a:solidFill>
        </p:grpSpPr>
        <p:sp>
          <p:nvSpPr>
            <p:cNvPr id="33" name="Google Shape;4254;p45">
              <a:extLst>
                <a:ext uri="{FF2B5EF4-FFF2-40B4-BE49-F238E27FC236}">
                  <a16:creationId xmlns:a16="http://schemas.microsoft.com/office/drawing/2014/main" id="{6F92730A-65AD-4679-959C-13279BB545EC}"/>
                </a:ext>
              </a:extLst>
            </p:cNvPr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" name="Google Shape;4255;p45">
              <a:extLst>
                <a:ext uri="{FF2B5EF4-FFF2-40B4-BE49-F238E27FC236}">
                  <a16:creationId xmlns:a16="http://schemas.microsoft.com/office/drawing/2014/main" id="{7C78A08F-1BAF-4843-A1D5-5E033408F804}"/>
                </a:ext>
              </a:extLst>
            </p:cNvPr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4256;p45">
              <a:extLst>
                <a:ext uri="{FF2B5EF4-FFF2-40B4-BE49-F238E27FC236}">
                  <a16:creationId xmlns:a16="http://schemas.microsoft.com/office/drawing/2014/main" id="{6C834CC1-DE8D-4870-83CA-EE919B3AFD6D}"/>
                </a:ext>
              </a:extLst>
            </p:cNvPr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4257;p45">
              <a:extLst>
                <a:ext uri="{FF2B5EF4-FFF2-40B4-BE49-F238E27FC236}">
                  <a16:creationId xmlns:a16="http://schemas.microsoft.com/office/drawing/2014/main" id="{B757243F-A6F6-4959-9157-36B23D792E4E}"/>
                </a:ext>
              </a:extLst>
            </p:cNvPr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" name="Google Shape;158;p24">
            <a:extLst>
              <a:ext uri="{FF2B5EF4-FFF2-40B4-BE49-F238E27FC236}">
                <a16:creationId xmlns:a16="http://schemas.microsoft.com/office/drawing/2014/main" id="{AB7C97DE-253D-4B20-95FB-CF8E7D8304BA}"/>
              </a:ext>
            </a:extLst>
          </p:cNvPr>
          <p:cNvSpPr/>
          <p:nvPr/>
        </p:nvSpPr>
        <p:spPr>
          <a:xfrm rot="-4500033">
            <a:off x="-1273432" y="3070398"/>
            <a:ext cx="3262617" cy="1970242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72;p24">
            <a:extLst>
              <a:ext uri="{FF2B5EF4-FFF2-40B4-BE49-F238E27FC236}">
                <a16:creationId xmlns:a16="http://schemas.microsoft.com/office/drawing/2014/main" id="{01D1DE76-610D-48A3-B94E-96D890579488}"/>
              </a:ext>
            </a:extLst>
          </p:cNvPr>
          <p:cNvSpPr/>
          <p:nvPr/>
        </p:nvSpPr>
        <p:spPr>
          <a:xfrm rot="5400000">
            <a:off x="7282972" y="-391616"/>
            <a:ext cx="3262631" cy="1970235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50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EAFDBCF-1179-458F-B617-2428F48D7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242" y="2227200"/>
            <a:ext cx="5061515" cy="689100"/>
          </a:xfrm>
        </p:spPr>
        <p:txBody>
          <a:bodyPr/>
          <a:lstStyle/>
          <a:p>
            <a:r>
              <a:rPr lang="pt-BR" sz="3600" dirty="0">
                <a:solidFill>
                  <a:schemeClr val="bg1"/>
                </a:solidFill>
              </a:rPr>
              <a:t>O QUE É MOBILIDADE?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Google Shape;158;p24">
            <a:extLst>
              <a:ext uri="{FF2B5EF4-FFF2-40B4-BE49-F238E27FC236}">
                <a16:creationId xmlns:a16="http://schemas.microsoft.com/office/drawing/2014/main" id="{48044BEA-8D37-4F9D-9A49-926C6ADA57C5}"/>
              </a:ext>
            </a:extLst>
          </p:cNvPr>
          <p:cNvSpPr/>
          <p:nvPr/>
        </p:nvSpPr>
        <p:spPr>
          <a:xfrm rot="-4500033">
            <a:off x="-1273432" y="3070398"/>
            <a:ext cx="3262617" cy="1970242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2;p24">
            <a:extLst>
              <a:ext uri="{FF2B5EF4-FFF2-40B4-BE49-F238E27FC236}">
                <a16:creationId xmlns:a16="http://schemas.microsoft.com/office/drawing/2014/main" id="{5F3C4AF7-15AF-4465-ABB9-EEE2B0A37EE4}"/>
              </a:ext>
            </a:extLst>
          </p:cNvPr>
          <p:cNvSpPr/>
          <p:nvPr/>
        </p:nvSpPr>
        <p:spPr>
          <a:xfrm rot="5400000">
            <a:off x="7282972" y="-391616"/>
            <a:ext cx="3262631" cy="1970235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5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 rot="-4500033">
            <a:off x="-1273432" y="3070398"/>
            <a:ext cx="3262617" cy="1970242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FILMES E LEITURAS</a:t>
            </a:r>
            <a:endParaRPr dirty="0"/>
          </a:p>
        </p:txBody>
      </p:sp>
      <p:sp>
        <p:nvSpPr>
          <p:cNvPr id="160" name="Google Shape;160;p24"/>
          <p:cNvSpPr/>
          <p:nvPr/>
        </p:nvSpPr>
        <p:spPr>
          <a:xfrm>
            <a:off x="1214834" y="2472156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2808277" y="1639832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4402904" y="2472156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5995670" y="1639832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ctrTitle" idx="2"/>
          </p:nvPr>
        </p:nvSpPr>
        <p:spPr>
          <a:xfrm flipH="1">
            <a:off x="1499978" y="3164107"/>
            <a:ext cx="13716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dirty="0">
                <a:solidFill>
                  <a:schemeClr val="bg1"/>
                </a:solidFill>
                <a:effectLst/>
                <a:latin typeface="Nunito Sans" panose="020B0604020202020204" charset="0"/>
              </a:rPr>
              <a:t>MOBILIDADE NA CIDADE DE SÃO PAULO</a:t>
            </a:r>
            <a:endParaRPr lang="pt-BR" sz="1050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1"/>
          </p:nvPr>
        </p:nvSpPr>
        <p:spPr>
          <a:xfrm flipH="1">
            <a:off x="1432231" y="3408103"/>
            <a:ext cx="1498200" cy="494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0" i="0" u="none" strike="noStrike" dirty="0">
                <a:solidFill>
                  <a:schemeClr val="bg1"/>
                </a:solidFill>
                <a:effectLst/>
                <a:latin typeface="Nunito Sans" panose="020B0604020202020204" charset="0"/>
              </a:rPr>
              <a:t>Raquel Rolnik e Danielle Klintowitz</a:t>
            </a:r>
            <a:endParaRPr lang="pl-PL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4"/>
          </p:nvPr>
        </p:nvSpPr>
        <p:spPr>
          <a:xfrm flipH="1">
            <a:off x="4629945" y="3518800"/>
            <a:ext cx="14982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Nunito Sans" panose="020B0604020202020204" charset="0"/>
              </a:rPr>
              <a:t>Jim Klein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ctrTitle" idx="5"/>
          </p:nvPr>
        </p:nvSpPr>
        <p:spPr>
          <a:xfrm flipH="1">
            <a:off x="2930431" y="2472156"/>
            <a:ext cx="1676558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Nunito Sans" panose="020B0604020202020204" charset="0"/>
              </a:rPr>
              <a:t>O PLANO DE MOBILIDADE URBANA E O FUTURO DAS CIDADES</a:t>
            </a:r>
            <a:endParaRPr lang="pt-BR" sz="1000" dirty="0">
              <a:latin typeface="Nunito Sans" panose="020B0604020202020204" charset="0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subTitle" idx="6"/>
          </p:nvPr>
        </p:nvSpPr>
        <p:spPr>
          <a:xfrm flipH="1">
            <a:off x="3012977" y="2616334"/>
            <a:ext cx="1498200" cy="454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Nunito Sans" panose="020B0604020202020204" charset="0"/>
              </a:rPr>
              <a:t>Bárbara Rubim e Sérgio Leitão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8"/>
          </p:nvPr>
        </p:nvSpPr>
        <p:spPr>
          <a:xfrm flipH="1">
            <a:off x="6213320" y="2635056"/>
            <a:ext cx="1498200" cy="252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 i="0" u="none" strike="noStrike" dirty="0">
                <a:solidFill>
                  <a:srgbClr val="000000"/>
                </a:solidFill>
                <a:effectLst/>
                <a:latin typeface="Nunito Sans" panose="020B0604020202020204" charset="0"/>
              </a:rPr>
              <a:t>Caio Silva Ferraz</a:t>
            </a:r>
            <a:endParaRPr dirty="0"/>
          </a:p>
        </p:txBody>
      </p:sp>
      <p:sp>
        <p:nvSpPr>
          <p:cNvPr id="172" name="Google Shape;172;p24"/>
          <p:cNvSpPr/>
          <p:nvPr/>
        </p:nvSpPr>
        <p:spPr>
          <a:xfrm rot="5400000">
            <a:off x="7282972" y="-391616"/>
            <a:ext cx="3262631" cy="1970235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4;p24">
            <a:extLst>
              <a:ext uri="{FF2B5EF4-FFF2-40B4-BE49-F238E27FC236}">
                <a16:creationId xmlns:a16="http://schemas.microsoft.com/office/drawing/2014/main" id="{AA6A5A4F-3BC5-4296-9A3E-EB52F71B2F56}"/>
              </a:ext>
            </a:extLst>
          </p:cNvPr>
          <p:cNvSpPr txBox="1">
            <a:spLocks/>
          </p:cNvSpPr>
          <p:nvPr/>
        </p:nvSpPr>
        <p:spPr>
          <a:xfrm flipH="1">
            <a:off x="4559936" y="3335466"/>
            <a:ext cx="1619436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000" b="0" i="0" u="none" strike="noStrike" dirty="0">
                <a:solidFill>
                  <a:schemeClr val="bg1"/>
                </a:solidFill>
                <a:effectLst/>
                <a:latin typeface="Nunito Sans" panose="020B0604020202020204" charset="0"/>
              </a:rPr>
              <a:t>TAKEN FOR A RIDE: THE U.S. HISTORY OF THE ASSAULT ON PUBLIC TRANSPORT IN THE LAST CENTURY</a:t>
            </a:r>
            <a:endParaRPr lang="pt-BR" sz="1000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  <p:sp>
        <p:nvSpPr>
          <p:cNvPr id="21" name="Google Shape;168;p24">
            <a:extLst>
              <a:ext uri="{FF2B5EF4-FFF2-40B4-BE49-F238E27FC236}">
                <a16:creationId xmlns:a16="http://schemas.microsoft.com/office/drawing/2014/main" id="{D907D750-E0A9-495D-A19F-D25559D06BA4}"/>
              </a:ext>
            </a:extLst>
          </p:cNvPr>
          <p:cNvSpPr txBox="1">
            <a:spLocks/>
          </p:cNvSpPr>
          <p:nvPr/>
        </p:nvSpPr>
        <p:spPr>
          <a:xfrm flipH="1">
            <a:off x="6124141" y="2400360"/>
            <a:ext cx="1676558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  <a:defRPr sz="11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pt-BR" sz="1000" b="0" dirty="0">
                <a:solidFill>
                  <a:srgbClr val="000000"/>
                </a:solidFill>
                <a:latin typeface="Nunito Sans" panose="020B0604020202020204" charset="0"/>
              </a:rPr>
              <a:t>ENTRE RIOS: A URBANIZAÇÃO DE SÃO PAULO</a:t>
            </a:r>
            <a:endParaRPr lang="pt-BR" sz="1000" dirty="0">
              <a:latin typeface="Nunito Sans" panose="020B060402020202020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1C4187-8B93-49D4-8F93-60E9EC251E59}"/>
              </a:ext>
            </a:extLst>
          </p:cNvPr>
          <p:cNvSpPr txBox="1"/>
          <p:nvPr/>
        </p:nvSpPr>
        <p:spPr>
          <a:xfrm>
            <a:off x="1214580" y="1260134"/>
            <a:ext cx="1933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Histórico da mobilidade paulistana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Investimento maior nos veículos privados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Hiato tecnológico do transporte público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Estratégias e planos do século XXI</a:t>
            </a:r>
            <a:endParaRPr lang="en-US" sz="900" dirty="0">
              <a:latin typeface="Nunito Sans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A13B10-4DDB-4D1F-8AAD-F330106AD6A9}"/>
              </a:ext>
            </a:extLst>
          </p:cNvPr>
          <p:cNvSpPr txBox="1"/>
          <p:nvPr/>
        </p:nvSpPr>
        <p:spPr>
          <a:xfrm>
            <a:off x="2931389" y="3462339"/>
            <a:ext cx="17508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O carro como antiga solução e novo problema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Priorização histórica à indústria automobilística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Sucateamento dos outros modais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Política Nacional de Mobilidade Urbana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Participação cívica</a:t>
            </a:r>
            <a:endParaRPr lang="en-US" sz="900" dirty="0">
              <a:latin typeface="Nunito Sans" panose="020B060402020202020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F248D2-677E-4DC4-837F-18938537D36B}"/>
              </a:ext>
            </a:extLst>
          </p:cNvPr>
          <p:cNvSpPr txBox="1"/>
          <p:nvPr/>
        </p:nvSpPr>
        <p:spPr>
          <a:xfrm>
            <a:off x="4559936" y="984611"/>
            <a:ext cx="1750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Substituição do modal de transporte dos EUA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Influência da General Motors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Plano de construção de rodovias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Trânsito, poluição e despejo de pessoas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Necessidade de um transporte diversificado</a:t>
            </a:r>
            <a:endParaRPr lang="en-US" sz="900" dirty="0">
              <a:latin typeface="Nunito Sans" panose="020B060402020202020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7728DB-F2F0-4BFB-830F-C1AB1CCDFA93}"/>
              </a:ext>
            </a:extLst>
          </p:cNvPr>
          <p:cNvSpPr txBox="1"/>
          <p:nvPr/>
        </p:nvSpPr>
        <p:spPr>
          <a:xfrm>
            <a:off x="6249381" y="3370088"/>
            <a:ext cx="1970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Rios importantes no comércio e sobrevivência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Chegada do investimento do café e os rios como obstáculos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Problema sanitário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Falsa necessidade do urbanismo rodoviarista, tráfego e enchentes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Proeminência do privado sobre o público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900" dirty="0">
                <a:latin typeface="Nunito Sans" panose="020B0604020202020204" charset="0"/>
              </a:rPr>
              <a:t>Políticas públicas necessárias</a:t>
            </a:r>
            <a:endParaRPr lang="en-US" sz="900" dirty="0"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Vista panorâmica da cidade no final da tarde&#10;&#10;Descrição gerada automaticamente">
            <a:extLst>
              <a:ext uri="{FF2B5EF4-FFF2-40B4-BE49-F238E27FC236}">
                <a16:creationId xmlns:a16="http://schemas.microsoft.com/office/drawing/2014/main" id="{B5F35667-FFE2-4F13-B0CB-DA9B42CC4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748" t="-369" r="3176" b="369"/>
          <a:stretch/>
        </p:blipFill>
        <p:spPr>
          <a:xfrm>
            <a:off x="824700" y="-57257"/>
            <a:ext cx="5554657" cy="5210132"/>
          </a:xfrm>
          <a:prstGeom prst="parallelogram">
            <a:avLst/>
          </a:prstGeom>
        </p:spPr>
      </p:pic>
      <p:sp>
        <p:nvSpPr>
          <p:cNvPr id="183" name="Google Shape;183;p26"/>
          <p:cNvSpPr/>
          <p:nvPr/>
        </p:nvSpPr>
        <p:spPr>
          <a:xfrm flipH="1">
            <a:off x="4742925" y="-326787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26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186" name="Google Shape;186;p26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87" name="Google Shape;187;p26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6"/>
          <p:cNvSpPr txBox="1">
            <a:spLocks noGrp="1"/>
          </p:cNvSpPr>
          <p:nvPr>
            <p:ph type="ctrTitle"/>
          </p:nvPr>
        </p:nvSpPr>
        <p:spPr>
          <a:xfrm>
            <a:off x="266700" y="405336"/>
            <a:ext cx="2262188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IMPACTOS NO ESPAÇO PÚBLICO URBANO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5571C1-0B47-433C-A6FD-9D30E3F1EEE6}"/>
              </a:ext>
            </a:extLst>
          </p:cNvPr>
          <p:cNvSpPr txBox="1"/>
          <p:nvPr/>
        </p:nvSpPr>
        <p:spPr>
          <a:xfrm>
            <a:off x="6038812" y="1814052"/>
            <a:ext cx="2838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Nunito Sans" panose="020B0604020202020204" charset="0"/>
              </a:rPr>
              <a:t>Sociedade e o Estado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>
              <a:latin typeface="Nunito Sans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Nunito Sans" panose="020B0604020202020204" charset="0"/>
              </a:rPr>
              <a:t>Liberdade de expressão da opinião pública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>
              <a:latin typeface="Nunito Sans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Nunito Sans" panose="020B0604020202020204" charset="0"/>
              </a:rPr>
              <a:t>Capitalismo impulsiona a mobilidade urbana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>
              <a:latin typeface="Nunito Sans" panose="020B0604020202020204" charset="0"/>
            </a:endParaRPr>
          </a:p>
          <a:p>
            <a:r>
              <a:rPr lang="pt-BR" dirty="0">
                <a:latin typeface="Nunito Sans" panose="020B0604020202020204" charset="0"/>
              </a:rPr>
              <a:t>      Desenvolvimento urbano</a:t>
            </a:r>
          </a:p>
          <a:p>
            <a:endParaRPr lang="pt-BR" dirty="0">
              <a:latin typeface="Nunito Sans" panose="020B0604020202020204" charset="0"/>
            </a:endParaRPr>
          </a:p>
          <a:p>
            <a:r>
              <a:rPr lang="pt-BR" dirty="0">
                <a:latin typeface="Nunito Sans" panose="020B0604020202020204" charset="0"/>
              </a:rPr>
              <a:t>      Espaço público urbano</a:t>
            </a:r>
          </a:p>
          <a:p>
            <a:r>
              <a:rPr lang="pt-BR" dirty="0">
                <a:latin typeface="Nunito Sans" panose="020B060402020202020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Nunito Sans" panose="020B0604020202020204" charset="0"/>
              </a:rPr>
              <a:t>Transformação</a:t>
            </a:r>
            <a:endParaRPr lang="en-US" dirty="0">
              <a:latin typeface="Nunito Sans" panose="020B0604020202020204" charset="0"/>
            </a:endParaRP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0631FFAA-031B-42F0-B1DD-4F370A0635DF}"/>
              </a:ext>
            </a:extLst>
          </p:cNvPr>
          <p:cNvSpPr/>
          <p:nvPr/>
        </p:nvSpPr>
        <p:spPr>
          <a:xfrm>
            <a:off x="6097011" y="3534611"/>
            <a:ext cx="223352" cy="23083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75B40265-51BC-4BB2-8084-4F4D62B16311}"/>
              </a:ext>
            </a:extLst>
          </p:cNvPr>
          <p:cNvSpPr/>
          <p:nvPr/>
        </p:nvSpPr>
        <p:spPr>
          <a:xfrm rot="10800000">
            <a:off x="6097011" y="3973911"/>
            <a:ext cx="223352" cy="23083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3;p30">
            <a:extLst>
              <a:ext uri="{FF2B5EF4-FFF2-40B4-BE49-F238E27FC236}">
                <a16:creationId xmlns:a16="http://schemas.microsoft.com/office/drawing/2014/main" id="{4D83A1E7-FF2F-43A4-9B6E-EB2FA929CD3C}"/>
              </a:ext>
            </a:extLst>
          </p:cNvPr>
          <p:cNvSpPr>
            <a:spLocks noChangeAspect="1"/>
          </p:cNvSpPr>
          <p:nvPr/>
        </p:nvSpPr>
        <p:spPr>
          <a:xfrm>
            <a:off x="5053413" y="2332136"/>
            <a:ext cx="1569489" cy="1359828"/>
          </a:xfrm>
          <a:prstGeom prst="hexagon">
            <a:avLst>
              <a:gd name="adj" fmla="val 28879"/>
              <a:gd name="vf" fmla="val 11547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" name="Google Shape;283;p30">
            <a:extLst>
              <a:ext uri="{FF2B5EF4-FFF2-40B4-BE49-F238E27FC236}">
                <a16:creationId xmlns:a16="http://schemas.microsoft.com/office/drawing/2014/main" id="{194C04E8-3321-40CC-BA34-D6179592F967}"/>
              </a:ext>
            </a:extLst>
          </p:cNvPr>
          <p:cNvSpPr>
            <a:spLocks noChangeAspect="1"/>
          </p:cNvSpPr>
          <p:nvPr/>
        </p:nvSpPr>
        <p:spPr>
          <a:xfrm>
            <a:off x="2551526" y="2319720"/>
            <a:ext cx="1569489" cy="1359828"/>
          </a:xfrm>
          <a:prstGeom prst="hexagon">
            <a:avLst>
              <a:gd name="adj" fmla="val 28879"/>
              <a:gd name="vf" fmla="val 11547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" name="Google Shape;283;p30">
            <a:extLst>
              <a:ext uri="{FF2B5EF4-FFF2-40B4-BE49-F238E27FC236}">
                <a16:creationId xmlns:a16="http://schemas.microsoft.com/office/drawing/2014/main" id="{0C9EDD1B-8E30-4A2B-9EF5-539CB9C6F4A9}"/>
              </a:ext>
            </a:extLst>
          </p:cNvPr>
          <p:cNvSpPr>
            <a:spLocks noChangeAspect="1"/>
          </p:cNvSpPr>
          <p:nvPr/>
        </p:nvSpPr>
        <p:spPr>
          <a:xfrm>
            <a:off x="6318268" y="1611465"/>
            <a:ext cx="1569489" cy="1359828"/>
          </a:xfrm>
          <a:prstGeom prst="hexagon">
            <a:avLst>
              <a:gd name="adj" fmla="val 28879"/>
              <a:gd name="vf" fmla="val 11547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283;p30">
            <a:extLst>
              <a:ext uri="{FF2B5EF4-FFF2-40B4-BE49-F238E27FC236}">
                <a16:creationId xmlns:a16="http://schemas.microsoft.com/office/drawing/2014/main" id="{D3555E93-996E-496A-B08A-D3EA1A49D9B9}"/>
              </a:ext>
            </a:extLst>
          </p:cNvPr>
          <p:cNvSpPr>
            <a:spLocks noChangeAspect="1"/>
          </p:cNvSpPr>
          <p:nvPr/>
        </p:nvSpPr>
        <p:spPr>
          <a:xfrm>
            <a:off x="3820344" y="1599049"/>
            <a:ext cx="1569489" cy="1359828"/>
          </a:xfrm>
          <a:prstGeom prst="hexagon">
            <a:avLst>
              <a:gd name="adj" fmla="val 28879"/>
              <a:gd name="vf" fmla="val 11547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" name="Google Shape;283;p30">
            <a:extLst>
              <a:ext uri="{FF2B5EF4-FFF2-40B4-BE49-F238E27FC236}">
                <a16:creationId xmlns:a16="http://schemas.microsoft.com/office/drawing/2014/main" id="{8852AA32-99A0-4A15-A026-3774627BDAFD}"/>
              </a:ext>
            </a:extLst>
          </p:cNvPr>
          <p:cNvSpPr>
            <a:spLocks noChangeAspect="1"/>
          </p:cNvSpPr>
          <p:nvPr/>
        </p:nvSpPr>
        <p:spPr>
          <a:xfrm>
            <a:off x="1300022" y="1611368"/>
            <a:ext cx="1569489" cy="1359828"/>
          </a:xfrm>
          <a:prstGeom prst="hexagon">
            <a:avLst>
              <a:gd name="adj" fmla="val 28879"/>
              <a:gd name="vf" fmla="val 11547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19" name="Google Shape;419;p37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PAPEL DOS INTERESSES DA SOCIEDADE E DAS EMPRESAS</a:t>
            </a:r>
            <a:endParaRPr dirty="0"/>
          </a:p>
        </p:txBody>
      </p:sp>
      <p:sp>
        <p:nvSpPr>
          <p:cNvPr id="421" name="Google Shape;421;p37"/>
          <p:cNvSpPr txBox="1"/>
          <p:nvPr/>
        </p:nvSpPr>
        <p:spPr>
          <a:xfrm>
            <a:off x="1389222" y="1988282"/>
            <a:ext cx="13947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latin typeface="Nunito Sans" panose="020B0604020202020204" charset="0"/>
                <a:ea typeface="Assistant Light"/>
                <a:cs typeface="Assistant Light"/>
                <a:sym typeface="Assistant Light"/>
              </a:rPr>
              <a:t>Inovação e progresso</a:t>
            </a:r>
            <a:endParaRPr sz="1200" dirty="0">
              <a:latin typeface="Nunito Sans" panose="020B0604020202020204" charset="0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422" name="Google Shape;422;p37"/>
          <p:cNvSpPr txBox="1"/>
          <p:nvPr/>
        </p:nvSpPr>
        <p:spPr>
          <a:xfrm>
            <a:off x="2719839" y="2729791"/>
            <a:ext cx="12330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2"/>
                </a:solidFill>
                <a:latin typeface="Nunito Sans" panose="020B0604020202020204" charset="0"/>
                <a:ea typeface="Assistant Light"/>
                <a:cs typeface="Assistant Light"/>
                <a:sym typeface="Assistant Light"/>
              </a:rPr>
              <a:t>Privado X Público</a:t>
            </a:r>
            <a:endParaRPr sz="1200" dirty="0">
              <a:solidFill>
                <a:schemeClr val="bg2"/>
              </a:solidFill>
              <a:latin typeface="Nunito Sans" panose="020B0604020202020204" charset="0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423" name="Google Shape;423;p37"/>
          <p:cNvSpPr txBox="1"/>
          <p:nvPr/>
        </p:nvSpPr>
        <p:spPr>
          <a:xfrm>
            <a:off x="3989715" y="1831533"/>
            <a:ext cx="12330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latin typeface="Nunito Sans" panose="020B0604020202020204" charset="0"/>
                <a:ea typeface="Assistant Light"/>
                <a:cs typeface="Assistant Light"/>
                <a:sym typeface="Assistant Light"/>
              </a:rPr>
              <a:t>Grandes prejuízos do transporte individual</a:t>
            </a:r>
            <a:endParaRPr sz="1200" dirty="0">
              <a:latin typeface="Nunito Sans" panose="020B0604020202020204" charset="0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424" name="Google Shape;424;p37"/>
          <p:cNvSpPr txBox="1"/>
          <p:nvPr/>
        </p:nvSpPr>
        <p:spPr>
          <a:xfrm>
            <a:off x="5226399" y="2478857"/>
            <a:ext cx="12330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2"/>
                </a:solidFill>
                <a:latin typeface="Nunito Sans" panose="020B0604020202020204" charset="0"/>
                <a:ea typeface="Assistant Light"/>
                <a:cs typeface="Assistant Light"/>
                <a:sym typeface="Assistant Light"/>
              </a:rPr>
              <a:t>PNMU – Política Nacional de Mobilidade Urbana</a:t>
            </a:r>
            <a:endParaRPr sz="1200" dirty="0">
              <a:solidFill>
                <a:schemeClr val="bg2"/>
              </a:solidFill>
              <a:latin typeface="Nunito Sans" panose="020B0604020202020204" charset="0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425" name="Google Shape;425;p37"/>
          <p:cNvSpPr txBox="1"/>
          <p:nvPr/>
        </p:nvSpPr>
        <p:spPr>
          <a:xfrm>
            <a:off x="6480449" y="2101228"/>
            <a:ext cx="12330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latin typeface="Nunito Sans" panose="020B0604020202020204" charset="0"/>
                <a:ea typeface="Assistant Light"/>
                <a:cs typeface="Assistant Light"/>
                <a:sym typeface="Assistant Light"/>
              </a:rPr>
              <a:t>Mudança</a:t>
            </a:r>
            <a:endParaRPr sz="1200" dirty="0">
              <a:latin typeface="Nunito Sans" panose="020B0604020202020204" charset="0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426" name="Google Shape;426;p37"/>
          <p:cNvCxnSpPr/>
          <p:nvPr/>
        </p:nvCxnSpPr>
        <p:spPr>
          <a:xfrm rot="10800000">
            <a:off x="-51750" y="74025"/>
            <a:ext cx="1328100" cy="22596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37"/>
          <p:cNvCxnSpPr/>
          <p:nvPr/>
        </p:nvCxnSpPr>
        <p:spPr>
          <a:xfrm rot="10800000">
            <a:off x="7525875" y="3012050"/>
            <a:ext cx="1266900" cy="21624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417;p37">
            <a:extLst>
              <a:ext uri="{FF2B5EF4-FFF2-40B4-BE49-F238E27FC236}">
                <a16:creationId xmlns:a16="http://schemas.microsoft.com/office/drawing/2014/main" id="{4DBD70D0-244A-4084-BA7E-0057B9B4DAE3}"/>
              </a:ext>
            </a:extLst>
          </p:cNvPr>
          <p:cNvSpPr/>
          <p:nvPr/>
        </p:nvSpPr>
        <p:spPr>
          <a:xfrm>
            <a:off x="1247650" y="2280784"/>
            <a:ext cx="6648477" cy="729445"/>
          </a:xfrm>
          <a:custGeom>
            <a:avLst/>
            <a:gdLst/>
            <a:ahLst/>
            <a:cxnLst/>
            <a:rect l="l" t="t" r="r" b="b"/>
            <a:pathLst>
              <a:path w="285373" h="31310" fill="none" extrusionOk="0">
                <a:moveTo>
                  <a:pt x="285373" y="3317"/>
                </a:moveTo>
                <a:lnTo>
                  <a:pt x="269256" y="31309"/>
                </a:lnTo>
                <a:lnTo>
                  <a:pt x="233095" y="31309"/>
                </a:lnTo>
                <a:lnTo>
                  <a:pt x="215067" y="352"/>
                </a:lnTo>
                <a:lnTo>
                  <a:pt x="179426" y="352"/>
                </a:lnTo>
                <a:lnTo>
                  <a:pt x="161606" y="31218"/>
                </a:lnTo>
                <a:lnTo>
                  <a:pt x="125718" y="31309"/>
                </a:lnTo>
                <a:lnTo>
                  <a:pt x="107651" y="0"/>
                </a:lnTo>
                <a:lnTo>
                  <a:pt x="71490" y="0"/>
                </a:lnTo>
                <a:lnTo>
                  <a:pt x="53669" y="31075"/>
                </a:lnTo>
                <a:lnTo>
                  <a:pt x="18042" y="31075"/>
                </a:lnTo>
                <a:lnTo>
                  <a:pt x="0" y="118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rgbClr val="D9D9D9"/>
            </a:solidFill>
            <a:prstDash val="solid"/>
            <a:miter lim="1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</a:pP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22197" r="22197"/>
          <a:stretch/>
        </p:blipFill>
        <p:spPr>
          <a:xfrm>
            <a:off x="1329543" y="0"/>
            <a:ext cx="78144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-1296454" y="0"/>
            <a:ext cx="6546900" cy="5143500"/>
          </a:xfrm>
          <a:prstGeom prst="trapezoid">
            <a:avLst>
              <a:gd name="adj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-35999" y="385850"/>
            <a:ext cx="402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MOBILIDADE URBANA EM SÃO PAULO</a:t>
            </a:r>
            <a:endParaRPr sz="1400" b="0" i="0" u="none" strike="noStrike" cap="none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527800" y="1448375"/>
            <a:ext cx="28983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Char char="o"/>
            </a:pPr>
            <a:r>
              <a:rPr lang="pt-BR">
                <a:solidFill>
                  <a:schemeClr val="lt1"/>
                </a:solidFill>
              </a:rPr>
              <a:t>Trânsito: limite de velocidade, radares, avenidas e ruas mal-cuidadas e estreitas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Char char="o"/>
            </a:pPr>
            <a:r>
              <a:rPr lang="pt-BR">
                <a:solidFill>
                  <a:schemeClr val="lt1"/>
                </a:solidFill>
              </a:rPr>
              <a:t>Periferização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Char char="o"/>
            </a:pPr>
            <a:r>
              <a:rPr lang="pt-BR">
                <a:solidFill>
                  <a:schemeClr val="lt1"/>
                </a:solidFill>
              </a:rPr>
              <a:t>Transporte público deixa a desejar</a:t>
            </a:r>
            <a:endParaRPr>
              <a:solidFill>
                <a:schemeClr val="lt1"/>
              </a:solidFill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Char char="o"/>
            </a:pPr>
            <a:r>
              <a:rPr lang="pt-BR">
                <a:solidFill>
                  <a:schemeClr val="lt1"/>
                </a:solidFill>
              </a:rPr>
              <a:t>Prédios abandonados e leis de zoneamento</a:t>
            </a:r>
            <a:endParaRPr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Char char="o"/>
            </a:pPr>
            <a:r>
              <a:rPr lang="pt-BR">
                <a:solidFill>
                  <a:schemeClr val="lt1"/>
                </a:solidFill>
              </a:rPr>
              <a:t>Plano Diretor com falhas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38E50AD-76DF-4933-BAA9-AD770172062A}"/>
              </a:ext>
            </a:extLst>
          </p:cNvPr>
          <p:cNvSpPr/>
          <p:nvPr/>
        </p:nvSpPr>
        <p:spPr>
          <a:xfrm>
            <a:off x="6961239" y="0"/>
            <a:ext cx="2182761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istória da CUASO - Prefeitura do Campus USP da Capital">
            <a:extLst>
              <a:ext uri="{FF2B5EF4-FFF2-40B4-BE49-F238E27FC236}">
                <a16:creationId xmlns:a16="http://schemas.microsoft.com/office/drawing/2014/main" id="{74FB08BE-DE40-48CC-B565-3B9F0CD65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3815" b="6750"/>
          <a:stretch/>
        </p:blipFill>
        <p:spPr bwMode="auto">
          <a:xfrm>
            <a:off x="0" y="868311"/>
            <a:ext cx="5819397" cy="34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Divisa 1">
            <a:extLst>
              <a:ext uri="{FF2B5EF4-FFF2-40B4-BE49-F238E27FC236}">
                <a16:creationId xmlns:a16="http://schemas.microsoft.com/office/drawing/2014/main" id="{039243C6-1A5B-4228-B984-6E26784AB4BD}"/>
              </a:ext>
            </a:extLst>
          </p:cNvPr>
          <p:cNvSpPr/>
          <p:nvPr/>
        </p:nvSpPr>
        <p:spPr>
          <a:xfrm>
            <a:off x="5077712" y="0"/>
            <a:ext cx="3778694" cy="5143500"/>
          </a:xfrm>
          <a:prstGeom prst="chevron">
            <a:avLst>
              <a:gd name="adj" fmla="val 22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Google Shape;229;p28">
            <a:extLst>
              <a:ext uri="{FF2B5EF4-FFF2-40B4-BE49-F238E27FC236}">
                <a16:creationId xmlns:a16="http://schemas.microsoft.com/office/drawing/2014/main" id="{8BA14A2D-631C-41EA-9759-1E1DAF634EC2}"/>
              </a:ext>
            </a:extLst>
          </p:cNvPr>
          <p:cNvSpPr txBox="1">
            <a:spLocks/>
          </p:cNvSpPr>
          <p:nvPr/>
        </p:nvSpPr>
        <p:spPr>
          <a:xfrm>
            <a:off x="5214575" y="179211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Nunito Sans ExtraBold" panose="020B0604020202020204" charset="0"/>
              </a:rPr>
              <a:t>MOBILIDADE NA USP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A4E6A1-B2BE-44A9-BD39-A5A8F3F04E7E}"/>
              </a:ext>
            </a:extLst>
          </p:cNvPr>
          <p:cNvSpPr txBox="1"/>
          <p:nvPr/>
        </p:nvSpPr>
        <p:spPr>
          <a:xfrm>
            <a:off x="6016172" y="1556087"/>
            <a:ext cx="2583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Nunito Sans" panose="020B0604020202020204" charset="0"/>
              </a:rPr>
              <a:t>Década de 1960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>
              <a:latin typeface="Nunito Sans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Nunito Sans" panose="020B0604020202020204" charset="0"/>
              </a:rPr>
              <a:t>Urbanismo Funcional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>
              <a:latin typeface="Nunito Sans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Nunito Sans" panose="020B0604020202020204" charset="0"/>
              </a:rPr>
              <a:t>Bairro dentro da cidade, sem relação com ela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>
              <a:latin typeface="Nunito Sans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Nunito Sans" panose="020B0604020202020204" charset="0"/>
              </a:rPr>
              <a:t>Forte dependência de carro</a:t>
            </a:r>
            <a:endParaRPr lang="en-US" dirty="0"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0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9D7D1-DD00-4832-B8EE-60CBD4F99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ansporte uspiano está em meio ao caos – Jornal do Campus">
            <a:extLst>
              <a:ext uri="{FF2B5EF4-FFF2-40B4-BE49-F238E27FC236}">
                <a16:creationId xmlns:a16="http://schemas.microsoft.com/office/drawing/2014/main" id="{97B07013-5D4E-4E95-9F8C-38F6B6EA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43" y="0"/>
            <a:ext cx="781445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apezoide 2">
            <a:extLst>
              <a:ext uri="{FF2B5EF4-FFF2-40B4-BE49-F238E27FC236}">
                <a16:creationId xmlns:a16="http://schemas.microsoft.com/office/drawing/2014/main" id="{AF020304-2FD1-4CE4-AA23-94EA863A4CF2}"/>
              </a:ext>
            </a:extLst>
          </p:cNvPr>
          <p:cNvSpPr/>
          <p:nvPr/>
        </p:nvSpPr>
        <p:spPr>
          <a:xfrm>
            <a:off x="-1296454" y="0"/>
            <a:ext cx="6546880" cy="5143500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C6D2FF-DACB-4CD7-A233-CA59F47107C1}"/>
              </a:ext>
            </a:extLst>
          </p:cNvPr>
          <p:cNvSpPr txBox="1"/>
          <p:nvPr/>
        </p:nvSpPr>
        <p:spPr>
          <a:xfrm>
            <a:off x="701637" y="442109"/>
            <a:ext cx="2550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Nunito Sans ExtraBold" panose="020B0604020202020204" charset="0"/>
              </a:rPr>
              <a:t>TRANSPORTE NO CAMPUS</a:t>
            </a:r>
            <a:endParaRPr lang="en-US" dirty="0">
              <a:solidFill>
                <a:schemeClr val="bg1"/>
              </a:solidFill>
              <a:latin typeface="Nunito Sans ExtraBold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F41DFE-0E56-4463-84EC-719DC05D20BA}"/>
              </a:ext>
            </a:extLst>
          </p:cNvPr>
          <p:cNvSpPr txBox="1"/>
          <p:nvPr/>
        </p:nvSpPr>
        <p:spPr>
          <a:xfrm>
            <a:off x="527800" y="1448365"/>
            <a:ext cx="2898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Circulares e ônibus comuns</a:t>
            </a:r>
          </a:p>
          <a:p>
            <a:pPr marL="285750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Ligação com a Estação Butantã</a:t>
            </a:r>
          </a:p>
          <a:p>
            <a:pPr marL="285750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Ponte para a Estação Cidade Universitária da CPTM</a:t>
            </a:r>
          </a:p>
          <a:p>
            <a:pPr marL="285750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Estações de bicicletas compartilhadas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9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/>
          <p:nvPr/>
        </p:nvSpPr>
        <p:spPr>
          <a:xfrm>
            <a:off x="-1061576" y="1080595"/>
            <a:ext cx="3979200" cy="344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1457049" y="1536841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4" name="Google Shape;284;p30"/>
          <p:cNvSpPr/>
          <p:nvPr/>
        </p:nvSpPr>
        <p:spPr>
          <a:xfrm>
            <a:off x="3994651" y="911554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4016349" y="286333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ctrTitle"/>
          </p:nvPr>
        </p:nvSpPr>
        <p:spPr>
          <a:xfrm>
            <a:off x="610870" y="405336"/>
            <a:ext cx="2058689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PLANOS PASSADOS E O QUE ESPERAR</a:t>
            </a:r>
            <a:endParaRPr dirty="0"/>
          </a:p>
        </p:txBody>
      </p:sp>
      <p:sp>
        <p:nvSpPr>
          <p:cNvPr id="329" name="Google Shape;329;p30"/>
          <p:cNvSpPr txBox="1">
            <a:spLocks noGrp="1"/>
          </p:cNvSpPr>
          <p:nvPr>
            <p:ph type="ctrTitle" idx="4294967295"/>
          </p:nvPr>
        </p:nvSpPr>
        <p:spPr>
          <a:xfrm flipH="1">
            <a:off x="1897994" y="2399476"/>
            <a:ext cx="1881530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lt1"/>
                </a:solidFill>
              </a:rPr>
              <a:t>METRÔ NO CAMPUS E ESTAÇÃO PRAÇA DO RELÓGIO</a:t>
            </a:r>
            <a:endParaRPr sz="1300" dirty="0">
              <a:solidFill>
                <a:schemeClr val="lt1"/>
              </a:solidFill>
            </a:endParaRPr>
          </a:p>
        </p:txBody>
      </p:sp>
      <p:sp>
        <p:nvSpPr>
          <p:cNvPr id="331" name="Google Shape;331;p30"/>
          <p:cNvSpPr txBox="1">
            <a:spLocks noGrp="1"/>
          </p:cNvSpPr>
          <p:nvPr>
            <p:ph type="ctrTitle" idx="4294967295"/>
          </p:nvPr>
        </p:nvSpPr>
        <p:spPr>
          <a:xfrm flipH="1">
            <a:off x="4303220" y="3233276"/>
            <a:ext cx="1359758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AUMENTO DO INCENTIVO NO TRANSPORTE COLETIVO E NÃO MOTORIZADO</a:t>
            </a:r>
            <a:endParaRPr sz="1100" dirty="0"/>
          </a:p>
        </p:txBody>
      </p:sp>
      <p:sp>
        <p:nvSpPr>
          <p:cNvPr id="333" name="Google Shape;333;p30"/>
          <p:cNvSpPr txBox="1">
            <a:spLocks noGrp="1"/>
          </p:cNvSpPr>
          <p:nvPr>
            <p:ph type="ctrTitle" idx="4294967295"/>
          </p:nvPr>
        </p:nvSpPr>
        <p:spPr>
          <a:xfrm flipH="1">
            <a:off x="4381579" y="1277794"/>
            <a:ext cx="1159644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PASSARELA PARA ESTAÇÃO NA LINHA 9 DA CPTM</a:t>
            </a:r>
            <a:endParaRPr sz="1100" dirty="0"/>
          </a:p>
        </p:txBody>
      </p:sp>
      <p:sp>
        <p:nvSpPr>
          <p:cNvPr id="335" name="Google Shape;335;p30"/>
          <p:cNvSpPr/>
          <p:nvPr/>
        </p:nvSpPr>
        <p:spPr>
          <a:xfrm>
            <a:off x="5725351" y="1891017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ctrTitle" idx="4294967295"/>
          </p:nvPr>
        </p:nvSpPr>
        <p:spPr>
          <a:xfrm flipH="1">
            <a:off x="6014675" y="2260954"/>
            <a:ext cx="1354851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/>
              <a:t>SUPRIR A FORTE DEPENDÊNCIA DO CARRO NA CIDADE UNIVERSITÁRIA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719006922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384</Words>
  <Application>Microsoft Office PowerPoint</Application>
  <PresentationFormat>Apresentação na tela (16:9)</PresentationFormat>
  <Paragraphs>87</Paragraphs>
  <Slides>10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Courier New</vt:lpstr>
      <vt:lpstr>Pontano Sans</vt:lpstr>
      <vt:lpstr>Assistant Light</vt:lpstr>
      <vt:lpstr>Arial</vt:lpstr>
      <vt:lpstr>Nunito Sans</vt:lpstr>
      <vt:lpstr>Nunito Sans ExtraBold</vt:lpstr>
      <vt:lpstr>Marketing Newsletter</vt:lpstr>
      <vt:lpstr>Mobilidade e Mudanças Sociais</vt:lpstr>
      <vt:lpstr>O QUE É MOBILIDADE?</vt:lpstr>
      <vt:lpstr>FILMES E LEITURAS</vt:lpstr>
      <vt:lpstr>IMPACTOS NO ESPAÇO PÚBLICO URBANO</vt:lpstr>
      <vt:lpstr>PAPEL DOS INTERESSES DA SOCIEDADE E DAS EMPRESAS</vt:lpstr>
      <vt:lpstr>Apresentação do PowerPoint</vt:lpstr>
      <vt:lpstr>Apresentação do PowerPoint</vt:lpstr>
      <vt:lpstr>Apresentação do PowerPoint</vt:lpstr>
      <vt:lpstr>PLANOS PASSADOS E O QUE ESPERAR</vt:lpstr>
      <vt:lpstr>ACESSO UNIVERSAL E EFICIENTE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cp:lastModifiedBy>Isadora Caldara Pioli</cp:lastModifiedBy>
  <cp:revision>27</cp:revision>
  <dcterms:modified xsi:type="dcterms:W3CDTF">2020-09-03T13:12:03Z</dcterms:modified>
</cp:coreProperties>
</file>