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Default Extension="vml" ContentType="application/vnd.openxmlformats-officedocument.vmlDrawing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56"/>
  </p:notesMasterIdLst>
  <p:sldIdLst>
    <p:sldId id="256" r:id="rId2"/>
    <p:sldId id="258" r:id="rId3"/>
    <p:sldId id="259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69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96" r:id="rId31"/>
    <p:sldId id="297" r:id="rId32"/>
    <p:sldId id="286" r:id="rId33"/>
    <p:sldId id="287" r:id="rId34"/>
    <p:sldId id="292" r:id="rId35"/>
    <p:sldId id="294" r:id="rId36"/>
    <p:sldId id="295" r:id="rId37"/>
    <p:sldId id="302" r:id="rId38"/>
    <p:sldId id="303" r:id="rId39"/>
    <p:sldId id="304" r:id="rId40"/>
    <p:sldId id="306" r:id="rId41"/>
    <p:sldId id="298" r:id="rId42"/>
    <p:sldId id="305" r:id="rId43"/>
    <p:sldId id="300" r:id="rId44"/>
    <p:sldId id="307" r:id="rId45"/>
    <p:sldId id="308" r:id="rId46"/>
    <p:sldId id="313" r:id="rId47"/>
    <p:sldId id="312" r:id="rId48"/>
    <p:sldId id="314" r:id="rId49"/>
    <p:sldId id="315" r:id="rId50"/>
    <p:sldId id="316" r:id="rId51"/>
    <p:sldId id="301" r:id="rId52"/>
    <p:sldId id="310" r:id="rId53"/>
    <p:sldId id="317" r:id="rId54"/>
    <p:sldId id="311" r:id="rId5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>
      <p:cViewPr varScale="1">
        <p:scale>
          <a:sx n="68" d="100"/>
          <a:sy n="68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uliana\Desktop\Disserta&#231;&#227;o%202\GRAFIC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uliana\Desktop\Disserta&#231;&#227;o%202\GRAFICO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uliana\Desktop\Disserta&#231;&#227;o%202\GRAFICO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uliana\Desktop\Disserta&#231;&#227;o%202\GRAFICO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uliana\Desktop\Disserta&#231;&#227;o%202\GRAFICOS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CLIENTE\Outros%20projetos\z%20Vacas%20ESALQ\11o%20Greice_Milho%20reidratado\Gr&#227;o%20&#250;mido%20_%20Greice_%20In%20situ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0.11351810515873019"/>
          <c:y val="3.1926388888888886E-2"/>
          <c:w val="0.84820401633803011"/>
          <c:h val="0.68504189814815131"/>
        </c:manualLayout>
      </c:layout>
      <c:scatterChart>
        <c:scatterStyle val="lineMarker"/>
        <c:ser>
          <c:idx val="1"/>
          <c:order val="0"/>
          <c:tx>
            <c:strRef>
              <c:f>'pH lático acetona'!$K$3</c:f>
              <c:strCache>
                <c:ptCount val="1"/>
                <c:pt idx="0">
                  <c:v>GU IAC8390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6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marker>
          <c:trendline>
            <c:trendlineType val="log"/>
          </c:trendline>
          <c:errBars>
            <c:errDir val="y"/>
            <c:errBarType val="both"/>
            <c:errValType val="cust"/>
            <c:plus>
              <c:numRef>
                <c:f>'pH lático acetona'!$L$4:$L$8</c:f>
                <c:numCache>
                  <c:formatCode>General</c:formatCode>
                  <c:ptCount val="5"/>
                  <c:pt idx="0">
                    <c:v>8.7400000000000033E-2</c:v>
                  </c:pt>
                  <c:pt idx="1">
                    <c:v>8.7400000000000033E-2</c:v>
                  </c:pt>
                  <c:pt idx="2">
                    <c:v>8.7400000000000033E-2</c:v>
                  </c:pt>
                  <c:pt idx="3">
                    <c:v>8.7400000000000033E-2</c:v>
                  </c:pt>
                  <c:pt idx="4">
                    <c:v>8.7400000000000033E-2</c:v>
                  </c:pt>
                </c:numCache>
              </c:numRef>
            </c:plus>
            <c:minus>
              <c:numRef>
                <c:f>'pH lático acetona'!$L$4:$L$8</c:f>
                <c:numCache>
                  <c:formatCode>General</c:formatCode>
                  <c:ptCount val="5"/>
                  <c:pt idx="0">
                    <c:v>8.7400000000000033E-2</c:v>
                  </c:pt>
                  <c:pt idx="1">
                    <c:v>8.7400000000000033E-2</c:v>
                  </c:pt>
                  <c:pt idx="2">
                    <c:v>8.7400000000000033E-2</c:v>
                  </c:pt>
                  <c:pt idx="3">
                    <c:v>8.7400000000000033E-2</c:v>
                  </c:pt>
                  <c:pt idx="4">
                    <c:v>8.7400000000000033E-2</c:v>
                  </c:pt>
                </c:numCache>
              </c:numRef>
            </c:minus>
          </c:errBars>
          <c:xVal>
            <c:numRef>
              <c:f>'pH lático acetona'!$H$4:$H$8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'pH lático acetona'!$K$4:$K$8</c:f>
              <c:numCache>
                <c:formatCode>0.00</c:formatCode>
                <c:ptCount val="5"/>
                <c:pt idx="0">
                  <c:v>6.3249999999999842</c:v>
                </c:pt>
                <c:pt idx="1">
                  <c:v>4.2824999999999998</c:v>
                </c:pt>
                <c:pt idx="2">
                  <c:v>4.1649999999999814</c:v>
                </c:pt>
                <c:pt idx="3">
                  <c:v>4.1224999999999854</c:v>
                </c:pt>
                <c:pt idx="4">
                  <c:v>4.1224999999999854</c:v>
                </c:pt>
              </c:numCache>
            </c:numRef>
          </c:yVal>
        </c:ser>
        <c:ser>
          <c:idx val="2"/>
          <c:order val="1"/>
          <c:tx>
            <c:strRef>
              <c:f>'pH lático acetona'!$M$3</c:f>
              <c:strCache>
                <c:ptCount val="1"/>
                <c:pt idx="0">
                  <c:v>GSR IAC8390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triangle"/>
            <c:size val="7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'pH lático acetona'!$N$4:$N$8</c:f>
                <c:numCache>
                  <c:formatCode>General</c:formatCode>
                  <c:ptCount val="5"/>
                  <c:pt idx="0">
                    <c:v>8.7400000000000033E-2</c:v>
                  </c:pt>
                  <c:pt idx="1">
                    <c:v>8.7400000000000033E-2</c:v>
                  </c:pt>
                  <c:pt idx="2">
                    <c:v>8.7400000000000033E-2</c:v>
                  </c:pt>
                  <c:pt idx="3">
                    <c:v>8.7400000000000033E-2</c:v>
                  </c:pt>
                  <c:pt idx="4">
                    <c:v>8.7400000000000033E-2</c:v>
                  </c:pt>
                </c:numCache>
              </c:numRef>
            </c:plus>
            <c:minus>
              <c:numRef>
                <c:f>'pH lático acetona'!$N$4:$N$8</c:f>
                <c:numCache>
                  <c:formatCode>General</c:formatCode>
                  <c:ptCount val="5"/>
                  <c:pt idx="0">
                    <c:v>8.7400000000000033E-2</c:v>
                  </c:pt>
                  <c:pt idx="1">
                    <c:v>8.7400000000000033E-2</c:v>
                  </c:pt>
                  <c:pt idx="2">
                    <c:v>8.7400000000000033E-2</c:v>
                  </c:pt>
                  <c:pt idx="3">
                    <c:v>8.7400000000000033E-2</c:v>
                  </c:pt>
                  <c:pt idx="4">
                    <c:v>8.7400000000000033E-2</c:v>
                  </c:pt>
                </c:numCache>
              </c:numRef>
            </c:minus>
          </c:errBars>
          <c:xVal>
            <c:numRef>
              <c:f>'pH lático acetona'!$H$4:$H$8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'pH lático acetona'!$M$4:$M$8</c:f>
              <c:numCache>
                <c:formatCode>0.00</c:formatCode>
                <c:ptCount val="5"/>
                <c:pt idx="0">
                  <c:v>6.4950000000000001</c:v>
                </c:pt>
                <c:pt idx="1">
                  <c:v>5.26</c:v>
                </c:pt>
                <c:pt idx="2">
                  <c:v>4.915</c:v>
                </c:pt>
                <c:pt idx="3">
                  <c:v>4.6624999999999854</c:v>
                </c:pt>
                <c:pt idx="4">
                  <c:v>4.7649999999999864</c:v>
                </c:pt>
              </c:numCache>
            </c:numRef>
          </c:yVal>
        </c:ser>
        <c:ser>
          <c:idx val="4"/>
          <c:order val="2"/>
          <c:tx>
            <c:strRef>
              <c:f>'pH lático acetona'!$Q$3</c:f>
              <c:strCache>
                <c:ptCount val="1"/>
                <c:pt idx="0">
                  <c:v>GU AG1051</c:v>
                </c:pt>
              </c:strCache>
            </c:strRef>
          </c:tx>
          <c:spPr>
            <a:ln w="19050">
              <a:solidFill>
                <a:schemeClr val="tx1"/>
              </a:solidFill>
              <a:prstDash val="sysDash"/>
            </a:ln>
          </c:spPr>
          <c:marker>
            <c:symbol val="square"/>
            <c:size val="7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'pH lático acetona'!$R$4:$R$8</c:f>
                <c:numCache>
                  <c:formatCode>General</c:formatCode>
                  <c:ptCount val="5"/>
                  <c:pt idx="0">
                    <c:v>8.7400000000000033E-2</c:v>
                  </c:pt>
                  <c:pt idx="1">
                    <c:v>8.7400000000000033E-2</c:v>
                  </c:pt>
                  <c:pt idx="2">
                    <c:v>8.7400000000000033E-2</c:v>
                  </c:pt>
                  <c:pt idx="3">
                    <c:v>8.7400000000000033E-2</c:v>
                  </c:pt>
                  <c:pt idx="4">
                    <c:v>8.7400000000000033E-2</c:v>
                  </c:pt>
                </c:numCache>
              </c:numRef>
            </c:plus>
            <c:minus>
              <c:numRef>
                <c:f>'pH lático acetona'!$R$4:$R$8</c:f>
                <c:numCache>
                  <c:formatCode>General</c:formatCode>
                  <c:ptCount val="5"/>
                  <c:pt idx="0">
                    <c:v>8.7400000000000033E-2</c:v>
                  </c:pt>
                  <c:pt idx="1">
                    <c:v>8.7400000000000033E-2</c:v>
                  </c:pt>
                  <c:pt idx="2">
                    <c:v>8.7400000000000033E-2</c:v>
                  </c:pt>
                  <c:pt idx="3">
                    <c:v>8.7400000000000033E-2</c:v>
                  </c:pt>
                  <c:pt idx="4">
                    <c:v>8.7400000000000033E-2</c:v>
                  </c:pt>
                </c:numCache>
              </c:numRef>
            </c:minus>
          </c:errBars>
          <c:xVal>
            <c:numRef>
              <c:f>'pH lático acetona'!$H$4:$H$8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'pH lático acetona'!$Q$4:$Q$8</c:f>
              <c:numCache>
                <c:formatCode>0.00</c:formatCode>
                <c:ptCount val="5"/>
                <c:pt idx="0">
                  <c:v>6.44</c:v>
                </c:pt>
                <c:pt idx="1">
                  <c:v>4.335</c:v>
                </c:pt>
                <c:pt idx="2">
                  <c:v>4.3149999999999862</c:v>
                </c:pt>
                <c:pt idx="3">
                  <c:v>4.33</c:v>
                </c:pt>
                <c:pt idx="4">
                  <c:v>4.2474999999999996</c:v>
                </c:pt>
              </c:numCache>
            </c:numRef>
          </c:yVal>
        </c:ser>
        <c:ser>
          <c:idx val="5"/>
          <c:order val="3"/>
          <c:tx>
            <c:strRef>
              <c:f>'pH lático acetona'!$S$3</c:f>
              <c:strCache>
                <c:ptCount val="1"/>
                <c:pt idx="0">
                  <c:v>GSR AG1051</c:v>
                </c:pt>
              </c:strCache>
            </c:strRef>
          </c:tx>
          <c:spPr>
            <a:ln w="19050">
              <a:solidFill>
                <a:schemeClr val="tx1"/>
              </a:solidFill>
              <a:prstDash val="sysDash"/>
            </a:ln>
          </c:spPr>
          <c:marker>
            <c:symbol val="triangle"/>
            <c:size val="7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'pH lático acetona'!$T$4:$T$8</c:f>
                <c:numCache>
                  <c:formatCode>General</c:formatCode>
                  <c:ptCount val="5"/>
                  <c:pt idx="0">
                    <c:v>8.7400000000000033E-2</c:v>
                  </c:pt>
                  <c:pt idx="1">
                    <c:v>8.7400000000000033E-2</c:v>
                  </c:pt>
                  <c:pt idx="2">
                    <c:v>8.7400000000000033E-2</c:v>
                  </c:pt>
                  <c:pt idx="3">
                    <c:v>8.7400000000000033E-2</c:v>
                  </c:pt>
                  <c:pt idx="4">
                    <c:v>8.7400000000000033E-2</c:v>
                  </c:pt>
                </c:numCache>
              </c:numRef>
            </c:plus>
            <c:minus>
              <c:numRef>
                <c:f>'pH lático acetona'!$T$4:$T$8</c:f>
                <c:numCache>
                  <c:formatCode>General</c:formatCode>
                  <c:ptCount val="5"/>
                  <c:pt idx="0">
                    <c:v>8.7400000000000033E-2</c:v>
                  </c:pt>
                  <c:pt idx="1">
                    <c:v>8.7400000000000033E-2</c:v>
                  </c:pt>
                  <c:pt idx="2">
                    <c:v>8.7400000000000033E-2</c:v>
                  </c:pt>
                  <c:pt idx="3">
                    <c:v>8.7400000000000033E-2</c:v>
                  </c:pt>
                  <c:pt idx="4">
                    <c:v>8.7400000000000033E-2</c:v>
                  </c:pt>
                </c:numCache>
              </c:numRef>
            </c:minus>
          </c:errBars>
          <c:xVal>
            <c:numRef>
              <c:f>'pH lático acetona'!$H$4:$H$8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'pH lático acetona'!$S$4:$S$8</c:f>
              <c:numCache>
                <c:formatCode>0.00</c:formatCode>
                <c:ptCount val="5"/>
                <c:pt idx="0">
                  <c:v>6.6649999999999814</c:v>
                </c:pt>
                <c:pt idx="1">
                  <c:v>5.2024999999999997</c:v>
                </c:pt>
                <c:pt idx="2">
                  <c:v>4.9450000000000003</c:v>
                </c:pt>
                <c:pt idx="3">
                  <c:v>4.7050000000000001</c:v>
                </c:pt>
                <c:pt idx="4">
                  <c:v>4.7174999999999985</c:v>
                </c:pt>
              </c:numCache>
            </c:numRef>
          </c:yVal>
        </c:ser>
        <c:axId val="122473856"/>
        <c:axId val="122480128"/>
      </c:scatterChart>
      <c:valAx>
        <c:axId val="122473856"/>
        <c:scaling>
          <c:orientation val="minMax"/>
          <c:max val="125"/>
          <c:min val="0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Tempo de armazenamento (dias)</a:t>
                </a:r>
              </a:p>
            </c:rich>
          </c:tx>
          <c:layout>
            <c:manualLayout>
              <c:xMode val="edge"/>
              <c:yMode val="edge"/>
              <c:x val="0.36554935515873016"/>
              <c:y val="0.78475625000000004"/>
            </c:manualLayout>
          </c:layout>
        </c:title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crossAx val="122480128"/>
        <c:crosses val="autoZero"/>
        <c:crossBetween val="midCat"/>
        <c:majorUnit val="30"/>
      </c:valAx>
      <c:valAx>
        <c:axId val="122480128"/>
        <c:scaling>
          <c:orientation val="minMax"/>
          <c:max val="7"/>
          <c:min val="3.5"/>
        </c:scaling>
        <c:axPos val="l"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en-US"/>
                  <a:t>pH</a:t>
                </a:r>
                <a:endParaRPr lang="pt-BR"/>
              </a:p>
            </c:rich>
          </c:tx>
          <c:layout>
            <c:manualLayout>
              <c:xMode val="edge"/>
              <c:yMode val="edge"/>
              <c:x val="2.677613585233796E-3"/>
              <c:y val="0.35535453106529735"/>
            </c:manualLayout>
          </c:layout>
        </c:title>
        <c:numFmt formatCode="0.0" sourceLinked="0"/>
        <c:tickLblPos val="nextTo"/>
        <c:spPr>
          <a:ln w="19050">
            <a:solidFill>
              <a:schemeClr val="tx1"/>
            </a:solidFill>
          </a:ln>
        </c:spPr>
        <c:crossAx val="122473856"/>
        <c:crosses val="autoZero"/>
        <c:crossBetween val="midCat"/>
        <c:majorUnit val="0.5"/>
        <c:minorUnit val="0.5"/>
      </c:valAx>
      <c:spPr>
        <a:noFill/>
        <a:ln w="25400">
          <a:noFill/>
        </a:ln>
      </c:spPr>
    </c:plotArea>
    <c:legend>
      <c:legendPos val="b"/>
      <c:legendEntry>
        <c:idx val="4"/>
        <c:delete val="1"/>
      </c:legendEntry>
      <c:layout>
        <c:manualLayout>
          <c:xMode val="edge"/>
          <c:yMode val="edge"/>
          <c:x val="0.21107266865079366"/>
          <c:y val="0.851714051010801"/>
          <c:w val="0.62509151785714478"/>
          <c:h val="0.14720096293695772"/>
        </c:manualLayout>
      </c:layout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6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pt-B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0.10604466914613372"/>
          <c:y val="2.4468803869444146E-2"/>
          <c:w val="0.84165377981425227"/>
          <c:h val="0.70342179251978498"/>
        </c:manualLayout>
      </c:layout>
      <c:scatterChart>
        <c:scatterStyle val="lineMarker"/>
        <c:ser>
          <c:idx val="1"/>
          <c:order val="0"/>
          <c:tx>
            <c:strRef>
              <c:f>'pH lático acetona'!$K$3</c:f>
              <c:strCache>
                <c:ptCount val="1"/>
                <c:pt idx="0">
                  <c:v>GU IAC8390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7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'pH lático acetona'!$AG$4:$AG$8</c:f>
                <c:numCache>
                  <c:formatCode>General</c:formatCode>
                  <c:ptCount val="5"/>
                  <c:pt idx="0">
                    <c:v>9.8250000000000268E-2</c:v>
                  </c:pt>
                  <c:pt idx="1">
                    <c:v>9.8250000000000268E-2</c:v>
                  </c:pt>
                  <c:pt idx="2">
                    <c:v>0.1115</c:v>
                  </c:pt>
                  <c:pt idx="3">
                    <c:v>0.1115</c:v>
                  </c:pt>
                  <c:pt idx="4">
                    <c:v>9.8250000000000268E-2</c:v>
                  </c:pt>
                </c:numCache>
              </c:numRef>
            </c:plus>
            <c:minus>
              <c:numRef>
                <c:f>'pH lático acetona'!$AG$4:$AG$8</c:f>
                <c:numCache>
                  <c:formatCode>General</c:formatCode>
                  <c:ptCount val="5"/>
                  <c:pt idx="0">
                    <c:v>9.8250000000000268E-2</c:v>
                  </c:pt>
                  <c:pt idx="1">
                    <c:v>9.8250000000000268E-2</c:v>
                  </c:pt>
                  <c:pt idx="2">
                    <c:v>0.1115</c:v>
                  </c:pt>
                  <c:pt idx="3">
                    <c:v>0.1115</c:v>
                  </c:pt>
                  <c:pt idx="4">
                    <c:v>9.8250000000000268E-2</c:v>
                  </c:pt>
                </c:numCache>
              </c:numRef>
            </c:minus>
          </c:errBars>
          <c:xVal>
            <c:numRef>
              <c:f>'pH lático acetona'!$H$4:$H$8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'pH lático acetona'!$AF$4:$AF$8</c:f>
              <c:numCache>
                <c:formatCode>0.00</c:formatCode>
                <c:ptCount val="5"/>
                <c:pt idx="0">
                  <c:v>3.9750000000000001E-2</c:v>
                </c:pt>
                <c:pt idx="1">
                  <c:v>1.5576999999999961</c:v>
                </c:pt>
                <c:pt idx="2">
                  <c:v>1.9600000000000033</c:v>
                </c:pt>
                <c:pt idx="3">
                  <c:v>1.9376</c:v>
                </c:pt>
                <c:pt idx="4">
                  <c:v>2.0164999999999935</c:v>
                </c:pt>
              </c:numCache>
            </c:numRef>
          </c:yVal>
        </c:ser>
        <c:ser>
          <c:idx val="2"/>
          <c:order val="1"/>
          <c:tx>
            <c:strRef>
              <c:f>'pH lático acetona'!$M$3</c:f>
              <c:strCache>
                <c:ptCount val="1"/>
                <c:pt idx="0">
                  <c:v>GSR IAC8390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triangle"/>
            <c:size val="7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'pH lático acetona'!$AI$4:$AI$8</c:f>
                <c:numCache>
                  <c:formatCode>General</c:formatCode>
                  <c:ptCount val="5"/>
                  <c:pt idx="0">
                    <c:v>9.8250000000000268E-2</c:v>
                  </c:pt>
                  <c:pt idx="1">
                    <c:v>9.8250000000000268E-2</c:v>
                  </c:pt>
                  <c:pt idx="2">
                    <c:v>9.8250000000000268E-2</c:v>
                  </c:pt>
                  <c:pt idx="3">
                    <c:v>9.8250000000000268E-2</c:v>
                  </c:pt>
                  <c:pt idx="4">
                    <c:v>9.8250000000000268E-2</c:v>
                  </c:pt>
                </c:numCache>
              </c:numRef>
            </c:plus>
            <c:minus>
              <c:numRef>
                <c:f>'pH lático acetona'!$AI$4:$AI$8</c:f>
                <c:numCache>
                  <c:formatCode>General</c:formatCode>
                  <c:ptCount val="5"/>
                  <c:pt idx="0">
                    <c:v>9.8250000000000268E-2</c:v>
                  </c:pt>
                  <c:pt idx="1">
                    <c:v>9.8250000000000268E-2</c:v>
                  </c:pt>
                  <c:pt idx="2">
                    <c:v>9.8250000000000268E-2</c:v>
                  </c:pt>
                  <c:pt idx="3">
                    <c:v>9.8250000000000268E-2</c:v>
                  </c:pt>
                  <c:pt idx="4">
                    <c:v>9.8250000000000268E-2</c:v>
                  </c:pt>
                </c:numCache>
              </c:numRef>
            </c:minus>
          </c:errBars>
          <c:xVal>
            <c:numRef>
              <c:f>'pH lático acetona'!$H$4:$H$8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'pH lático acetona'!$AH$4:$AH$8</c:f>
              <c:numCache>
                <c:formatCode>0.00</c:formatCode>
                <c:ptCount val="5"/>
                <c:pt idx="0">
                  <c:v>6.5000000000000002E-2</c:v>
                </c:pt>
                <c:pt idx="1">
                  <c:v>0.54770000000000063</c:v>
                </c:pt>
                <c:pt idx="2">
                  <c:v>0.89200000000000002</c:v>
                </c:pt>
                <c:pt idx="3">
                  <c:v>1.0285</c:v>
                </c:pt>
                <c:pt idx="4">
                  <c:v>1.2337999999999945</c:v>
                </c:pt>
              </c:numCache>
            </c:numRef>
          </c:yVal>
        </c:ser>
        <c:ser>
          <c:idx val="4"/>
          <c:order val="2"/>
          <c:tx>
            <c:strRef>
              <c:f>'pH lático acetona'!$Q$3</c:f>
              <c:strCache>
                <c:ptCount val="1"/>
                <c:pt idx="0">
                  <c:v>GU AG1051</c:v>
                </c:pt>
              </c:strCache>
            </c:strRef>
          </c:tx>
          <c:spPr>
            <a:ln w="19050">
              <a:solidFill>
                <a:schemeClr val="tx1"/>
              </a:solidFill>
              <a:prstDash val="dash"/>
            </a:ln>
          </c:spPr>
          <c:marker>
            <c:symbol val="square"/>
            <c:size val="7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'pH lático acetona'!$AM$4:$AM$8</c:f>
                <c:numCache>
                  <c:formatCode>General</c:formatCode>
                  <c:ptCount val="5"/>
                  <c:pt idx="0">
                    <c:v>9.8250000000000268E-2</c:v>
                  </c:pt>
                  <c:pt idx="1">
                    <c:v>0.1118</c:v>
                  </c:pt>
                  <c:pt idx="2">
                    <c:v>0.1118</c:v>
                  </c:pt>
                  <c:pt idx="3">
                    <c:v>0.1118</c:v>
                  </c:pt>
                  <c:pt idx="4">
                    <c:v>0.1118</c:v>
                  </c:pt>
                </c:numCache>
              </c:numRef>
            </c:plus>
            <c:minus>
              <c:numRef>
                <c:f>'pH lático acetona'!$AM$4:$AM$8</c:f>
                <c:numCache>
                  <c:formatCode>General</c:formatCode>
                  <c:ptCount val="5"/>
                  <c:pt idx="0">
                    <c:v>9.8250000000000268E-2</c:v>
                  </c:pt>
                  <c:pt idx="1">
                    <c:v>0.1118</c:v>
                  </c:pt>
                  <c:pt idx="2">
                    <c:v>0.1118</c:v>
                  </c:pt>
                  <c:pt idx="3">
                    <c:v>0.1118</c:v>
                  </c:pt>
                  <c:pt idx="4">
                    <c:v>0.1118</c:v>
                  </c:pt>
                </c:numCache>
              </c:numRef>
            </c:minus>
          </c:errBars>
          <c:xVal>
            <c:numRef>
              <c:f>'pH lático acetona'!$H$4:$H$8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'pH lático acetona'!$AL$4:$AL$8</c:f>
              <c:numCache>
                <c:formatCode>0.00</c:formatCode>
                <c:ptCount val="5"/>
                <c:pt idx="0">
                  <c:v>0.1145</c:v>
                </c:pt>
                <c:pt idx="1">
                  <c:v>1.496</c:v>
                </c:pt>
                <c:pt idx="2">
                  <c:v>2.0373000000000001</c:v>
                </c:pt>
                <c:pt idx="3">
                  <c:v>2.0872000000000002</c:v>
                </c:pt>
                <c:pt idx="4">
                  <c:v>2.0931999999999999</c:v>
                </c:pt>
              </c:numCache>
            </c:numRef>
          </c:yVal>
        </c:ser>
        <c:ser>
          <c:idx val="5"/>
          <c:order val="3"/>
          <c:tx>
            <c:strRef>
              <c:f>'pH lático acetona'!$S$3</c:f>
              <c:strCache>
                <c:ptCount val="1"/>
                <c:pt idx="0">
                  <c:v>GSR AG1051</c:v>
                </c:pt>
              </c:strCache>
            </c:strRef>
          </c:tx>
          <c:spPr>
            <a:ln w="19050">
              <a:solidFill>
                <a:schemeClr val="tx1"/>
              </a:solidFill>
              <a:prstDash val="dash"/>
            </a:ln>
          </c:spPr>
          <c:marker>
            <c:symbol val="triangle"/>
            <c:size val="7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'pH lático acetona'!$AO$4:$AO$8</c:f>
                <c:numCache>
                  <c:formatCode>General</c:formatCode>
                  <c:ptCount val="5"/>
                  <c:pt idx="0">
                    <c:v>9.8250000000000268E-2</c:v>
                  </c:pt>
                  <c:pt idx="1">
                    <c:v>0.1115</c:v>
                  </c:pt>
                  <c:pt idx="2">
                    <c:v>9.8250000000000268E-2</c:v>
                  </c:pt>
                  <c:pt idx="3">
                    <c:v>0.1115</c:v>
                  </c:pt>
                  <c:pt idx="4">
                    <c:v>9.8250000000000268E-2</c:v>
                  </c:pt>
                </c:numCache>
              </c:numRef>
            </c:plus>
            <c:minus>
              <c:numRef>
                <c:f>'pH lático acetona'!$AO$4:$AO$8</c:f>
                <c:numCache>
                  <c:formatCode>General</c:formatCode>
                  <c:ptCount val="5"/>
                  <c:pt idx="0">
                    <c:v>9.8250000000000268E-2</c:v>
                  </c:pt>
                  <c:pt idx="1">
                    <c:v>0.1115</c:v>
                  </c:pt>
                  <c:pt idx="2">
                    <c:v>9.8250000000000268E-2</c:v>
                  </c:pt>
                  <c:pt idx="3">
                    <c:v>0.1115</c:v>
                  </c:pt>
                  <c:pt idx="4">
                    <c:v>9.8250000000000268E-2</c:v>
                  </c:pt>
                </c:numCache>
              </c:numRef>
            </c:minus>
          </c:errBars>
          <c:xVal>
            <c:numRef>
              <c:f>'pH lático acetona'!$H$4:$H$8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'pH lático acetona'!$AN$4:$AN$8</c:f>
              <c:numCache>
                <c:formatCode>0.00</c:formatCode>
                <c:ptCount val="5"/>
                <c:pt idx="0">
                  <c:v>1.4250000000000001E-2</c:v>
                </c:pt>
                <c:pt idx="1">
                  <c:v>0.63270000000000215</c:v>
                </c:pt>
                <c:pt idx="2">
                  <c:v>0.85020000000000062</c:v>
                </c:pt>
                <c:pt idx="3">
                  <c:v>1.1146</c:v>
                </c:pt>
                <c:pt idx="4">
                  <c:v>1.1495</c:v>
                </c:pt>
              </c:numCache>
            </c:numRef>
          </c:yVal>
        </c:ser>
        <c:axId val="128649088"/>
        <c:axId val="128655360"/>
      </c:scatterChart>
      <c:valAx>
        <c:axId val="128649088"/>
        <c:scaling>
          <c:orientation val="minMax"/>
          <c:max val="125"/>
          <c:min val="0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pt-BR" sz="1400"/>
                  <a:t>Tempo de armazenamento (dias)</a:t>
                </a:r>
              </a:p>
            </c:rich>
          </c:tx>
          <c:layout>
            <c:manualLayout>
              <c:xMode val="edge"/>
              <c:yMode val="edge"/>
              <c:x val="0.32826210486086127"/>
              <c:y val="0.797294609424826"/>
            </c:manualLayout>
          </c:layout>
        </c:title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crossAx val="128655360"/>
        <c:crosses val="autoZero"/>
        <c:crossBetween val="midCat"/>
        <c:majorUnit val="30"/>
      </c:valAx>
      <c:valAx>
        <c:axId val="128655360"/>
        <c:scaling>
          <c:orientation val="minMax"/>
          <c:min val="0"/>
        </c:scaling>
        <c:axPos val="l"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pt-BR"/>
                  <a:t>Ácido lático (% MS)</a:t>
                </a:r>
              </a:p>
            </c:rich>
          </c:tx>
          <c:layout>
            <c:manualLayout>
              <c:xMode val="edge"/>
              <c:yMode val="edge"/>
              <c:x val="1.8290140963429205E-3"/>
              <c:y val="0.21440843852016617"/>
            </c:manualLayout>
          </c:layout>
        </c:title>
        <c:numFmt formatCode="#,##0" sourceLinked="0"/>
        <c:tickLblPos val="nextTo"/>
        <c:spPr>
          <a:ln w="19050">
            <a:solidFill>
              <a:schemeClr val="tx1"/>
            </a:solidFill>
          </a:ln>
        </c:spPr>
        <c:crossAx val="128649088"/>
        <c:crosses val="autoZero"/>
        <c:crossBetween val="midCat"/>
        <c:majorUnit val="1"/>
        <c:minorUnit val="0.5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23868044919612191"/>
          <c:y val="0.88431851851851861"/>
          <c:w val="0.56358184904058284"/>
          <c:h val="9.8042592592593084E-2"/>
        </c:manualLayout>
      </c:layout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6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pt-B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0.11975730775618669"/>
          <c:y val="2.7534720803707342E-2"/>
          <c:w val="0.84165377981425227"/>
          <c:h val="0.71947363895969974"/>
        </c:manualLayout>
      </c:layout>
      <c:scatterChart>
        <c:scatterStyle val="lineMarker"/>
        <c:ser>
          <c:idx val="1"/>
          <c:order val="0"/>
          <c:tx>
            <c:strRef>
              <c:f>'Lactatoetila acético butanodiol'!$K$3</c:f>
              <c:strCache>
                <c:ptCount val="1"/>
                <c:pt idx="0">
                  <c:v>GU IAC8390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7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'Lactatoetila acético butanodiol'!$AG$4:$AG$8</c:f>
                <c:numCache>
                  <c:formatCode>General</c:formatCode>
                  <c:ptCount val="5"/>
                  <c:pt idx="0">
                    <c:v>5.8549999999999977E-2</c:v>
                  </c:pt>
                  <c:pt idx="1">
                    <c:v>5.8549999999999977E-2</c:v>
                  </c:pt>
                  <c:pt idx="2">
                    <c:v>5.8549999999999977E-2</c:v>
                  </c:pt>
                  <c:pt idx="3">
                    <c:v>5.8549999999999977E-2</c:v>
                  </c:pt>
                  <c:pt idx="4">
                    <c:v>5.8549999999999977E-2</c:v>
                  </c:pt>
                </c:numCache>
              </c:numRef>
            </c:plus>
            <c:minus>
              <c:numRef>
                <c:f>'Lactatoetila acético butanodiol'!$AG$4:$AG$8</c:f>
                <c:numCache>
                  <c:formatCode>General</c:formatCode>
                  <c:ptCount val="5"/>
                  <c:pt idx="0">
                    <c:v>5.8549999999999977E-2</c:v>
                  </c:pt>
                  <c:pt idx="1">
                    <c:v>5.8549999999999977E-2</c:v>
                  </c:pt>
                  <c:pt idx="2">
                    <c:v>5.8549999999999977E-2</c:v>
                  </c:pt>
                  <c:pt idx="3">
                    <c:v>5.8549999999999977E-2</c:v>
                  </c:pt>
                  <c:pt idx="4">
                    <c:v>5.8549999999999977E-2</c:v>
                  </c:pt>
                </c:numCache>
              </c:numRef>
            </c:minus>
          </c:errBars>
          <c:xVal>
            <c:numRef>
              <c:f>'Lactatoetila acético butanodiol'!$H$4:$H$8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'Lactatoetila acético butanodiol'!$AF$4:$AF$8</c:f>
              <c:numCache>
                <c:formatCode>0.00</c:formatCode>
                <c:ptCount val="5"/>
                <c:pt idx="0">
                  <c:v>0.18250000000000041</c:v>
                </c:pt>
                <c:pt idx="1">
                  <c:v>0.29500000000000032</c:v>
                </c:pt>
                <c:pt idx="2">
                  <c:v>0.39000000000000096</c:v>
                </c:pt>
                <c:pt idx="3">
                  <c:v>0.44500000000000001</c:v>
                </c:pt>
                <c:pt idx="4">
                  <c:v>0.48000000000000032</c:v>
                </c:pt>
              </c:numCache>
            </c:numRef>
          </c:yVal>
        </c:ser>
        <c:ser>
          <c:idx val="2"/>
          <c:order val="1"/>
          <c:tx>
            <c:strRef>
              <c:f>'Lactatoetila acético butanodiol'!$M$3</c:f>
              <c:strCache>
                <c:ptCount val="1"/>
                <c:pt idx="0">
                  <c:v>GSR IAC8390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triangle"/>
            <c:size val="7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'Lactatoetila acético butanodiol'!$AI$4:$AI$8</c:f>
                <c:numCache>
                  <c:formatCode>General</c:formatCode>
                  <c:ptCount val="5"/>
                  <c:pt idx="0">
                    <c:v>5.8549999999999977E-2</c:v>
                  </c:pt>
                  <c:pt idx="1">
                    <c:v>6.4930000000000113E-2</c:v>
                  </c:pt>
                  <c:pt idx="2">
                    <c:v>5.8549999999999977E-2</c:v>
                  </c:pt>
                  <c:pt idx="3">
                    <c:v>5.8549999999999977E-2</c:v>
                  </c:pt>
                  <c:pt idx="4">
                    <c:v>5.8549999999999977E-2</c:v>
                  </c:pt>
                </c:numCache>
              </c:numRef>
            </c:plus>
            <c:minus>
              <c:numRef>
                <c:f>'Lactatoetila acético butanodiol'!$AI$4:$AI$8</c:f>
                <c:numCache>
                  <c:formatCode>General</c:formatCode>
                  <c:ptCount val="5"/>
                  <c:pt idx="0">
                    <c:v>5.8549999999999977E-2</c:v>
                  </c:pt>
                  <c:pt idx="1">
                    <c:v>6.4930000000000113E-2</c:v>
                  </c:pt>
                  <c:pt idx="2">
                    <c:v>5.8549999999999977E-2</c:v>
                  </c:pt>
                  <c:pt idx="3">
                    <c:v>5.8549999999999977E-2</c:v>
                  </c:pt>
                  <c:pt idx="4">
                    <c:v>5.8549999999999977E-2</c:v>
                  </c:pt>
                </c:numCache>
              </c:numRef>
            </c:minus>
          </c:errBars>
          <c:xVal>
            <c:numRef>
              <c:f>'Lactatoetila acético butanodiol'!$H$4:$H$8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'Lactatoetila acético butanodiol'!$AH$4:$AH$8</c:f>
              <c:numCache>
                <c:formatCode>0.00</c:formatCode>
                <c:ptCount val="5"/>
                <c:pt idx="0">
                  <c:v>9.0000000000000024E-2</c:v>
                </c:pt>
                <c:pt idx="1">
                  <c:v>0.18190000000000051</c:v>
                </c:pt>
                <c:pt idx="2">
                  <c:v>0.21000000000000021</c:v>
                </c:pt>
                <c:pt idx="3">
                  <c:v>0.24500000000000041</c:v>
                </c:pt>
                <c:pt idx="4">
                  <c:v>0.29750000000000032</c:v>
                </c:pt>
              </c:numCache>
            </c:numRef>
          </c:yVal>
        </c:ser>
        <c:ser>
          <c:idx val="4"/>
          <c:order val="2"/>
          <c:tx>
            <c:strRef>
              <c:f>'Lactatoetila acético butanodiol'!$Q$3</c:f>
              <c:strCache>
                <c:ptCount val="1"/>
                <c:pt idx="0">
                  <c:v>GU AG1051</c:v>
                </c:pt>
              </c:strCache>
            </c:strRef>
          </c:tx>
          <c:spPr>
            <a:ln w="19050">
              <a:solidFill>
                <a:schemeClr val="tx1"/>
              </a:solidFill>
              <a:prstDash val="dash"/>
            </a:ln>
          </c:spPr>
          <c:marker>
            <c:symbol val="square"/>
            <c:size val="7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'Lactatoetila acético butanodiol'!$AM$4:$AM$8</c:f>
                <c:numCache>
                  <c:formatCode>General</c:formatCode>
                  <c:ptCount val="5"/>
                  <c:pt idx="0">
                    <c:v>5.8549999999999977E-2</c:v>
                  </c:pt>
                  <c:pt idx="1">
                    <c:v>6.4930000000000113E-2</c:v>
                  </c:pt>
                  <c:pt idx="2">
                    <c:v>5.8549999999999977E-2</c:v>
                  </c:pt>
                  <c:pt idx="3">
                    <c:v>5.8549999999999977E-2</c:v>
                  </c:pt>
                  <c:pt idx="4">
                    <c:v>5.8549999999999977E-2</c:v>
                  </c:pt>
                </c:numCache>
              </c:numRef>
            </c:plus>
            <c:minus>
              <c:numRef>
                <c:f>'Lactatoetila acético butanodiol'!$AM$4:$AM$8</c:f>
                <c:numCache>
                  <c:formatCode>General</c:formatCode>
                  <c:ptCount val="5"/>
                  <c:pt idx="0">
                    <c:v>5.8549999999999977E-2</c:v>
                  </c:pt>
                  <c:pt idx="1">
                    <c:v>6.4930000000000113E-2</c:v>
                  </c:pt>
                  <c:pt idx="2">
                    <c:v>5.8549999999999977E-2</c:v>
                  </c:pt>
                  <c:pt idx="3">
                    <c:v>5.8549999999999977E-2</c:v>
                  </c:pt>
                  <c:pt idx="4">
                    <c:v>5.8549999999999977E-2</c:v>
                  </c:pt>
                </c:numCache>
              </c:numRef>
            </c:minus>
          </c:errBars>
          <c:xVal>
            <c:numRef>
              <c:f>'Lactatoetila acético butanodiol'!$H$4:$H$8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'Lactatoetila acético butanodiol'!$AL$4:$AL$8</c:f>
              <c:numCache>
                <c:formatCode>0.00</c:formatCode>
                <c:ptCount val="5"/>
                <c:pt idx="0">
                  <c:v>0.2225</c:v>
                </c:pt>
                <c:pt idx="1">
                  <c:v>0.25640000000000002</c:v>
                </c:pt>
                <c:pt idx="2">
                  <c:v>0.28750000000000031</c:v>
                </c:pt>
                <c:pt idx="3">
                  <c:v>0.29250000000000032</c:v>
                </c:pt>
                <c:pt idx="4">
                  <c:v>0.28750000000000031</c:v>
                </c:pt>
              </c:numCache>
            </c:numRef>
          </c:yVal>
        </c:ser>
        <c:ser>
          <c:idx val="5"/>
          <c:order val="3"/>
          <c:tx>
            <c:strRef>
              <c:f>'Lactatoetila acético butanodiol'!$S$3</c:f>
              <c:strCache>
                <c:ptCount val="1"/>
                <c:pt idx="0">
                  <c:v>GSR AG1051</c:v>
                </c:pt>
              </c:strCache>
            </c:strRef>
          </c:tx>
          <c:spPr>
            <a:ln w="19050">
              <a:solidFill>
                <a:schemeClr val="tx1"/>
              </a:solidFill>
              <a:prstDash val="dash"/>
            </a:ln>
          </c:spPr>
          <c:marker>
            <c:symbol val="triangle"/>
            <c:size val="7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'Lactatoetila acético butanodiol'!$AO$4:$AO$8</c:f>
                <c:numCache>
                  <c:formatCode>General</c:formatCode>
                  <c:ptCount val="5"/>
                  <c:pt idx="0">
                    <c:v>5.8549999999999977E-2</c:v>
                  </c:pt>
                  <c:pt idx="1">
                    <c:v>5.8549999999999977E-2</c:v>
                  </c:pt>
                  <c:pt idx="2">
                    <c:v>5.8549999999999977E-2</c:v>
                  </c:pt>
                  <c:pt idx="3">
                    <c:v>5.8549999999999977E-2</c:v>
                  </c:pt>
                  <c:pt idx="4">
                    <c:v>5.8549999999999977E-2</c:v>
                  </c:pt>
                </c:numCache>
              </c:numRef>
            </c:plus>
            <c:minus>
              <c:numRef>
                <c:f>'Lactatoetila acético butanodiol'!$AO$4:$AO$8</c:f>
                <c:numCache>
                  <c:formatCode>General</c:formatCode>
                  <c:ptCount val="5"/>
                  <c:pt idx="0">
                    <c:v>5.8549999999999977E-2</c:v>
                  </c:pt>
                  <c:pt idx="1">
                    <c:v>5.8549999999999977E-2</c:v>
                  </c:pt>
                  <c:pt idx="2">
                    <c:v>5.8549999999999977E-2</c:v>
                  </c:pt>
                  <c:pt idx="3">
                    <c:v>5.8549999999999977E-2</c:v>
                  </c:pt>
                  <c:pt idx="4">
                    <c:v>5.8549999999999977E-2</c:v>
                  </c:pt>
                </c:numCache>
              </c:numRef>
            </c:minus>
          </c:errBars>
          <c:xVal>
            <c:numRef>
              <c:f>'Lactatoetila acético butanodiol'!$H$4:$H$8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'Lactatoetila acético butanodiol'!$AN$4:$AN$8</c:f>
              <c:numCache>
                <c:formatCode>0.00</c:formatCode>
                <c:ptCount val="5"/>
                <c:pt idx="0">
                  <c:v>7.2500000000000023E-2</c:v>
                </c:pt>
                <c:pt idx="1">
                  <c:v>0.13250000000000001</c:v>
                </c:pt>
                <c:pt idx="2">
                  <c:v>0.17</c:v>
                </c:pt>
                <c:pt idx="3">
                  <c:v>0.23</c:v>
                </c:pt>
                <c:pt idx="4">
                  <c:v>0.30750000000000038</c:v>
                </c:pt>
              </c:numCache>
            </c:numRef>
          </c:yVal>
        </c:ser>
        <c:axId val="128991232"/>
        <c:axId val="128993152"/>
      </c:scatterChart>
      <c:valAx>
        <c:axId val="128991232"/>
        <c:scaling>
          <c:orientation val="minMax"/>
          <c:max val="125"/>
          <c:min val="0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pt-BR" sz="1400"/>
                  <a:t>Tempo de armazenamento (dias)</a:t>
                </a:r>
              </a:p>
            </c:rich>
          </c:tx>
          <c:layout>
            <c:manualLayout>
              <c:xMode val="edge"/>
              <c:yMode val="edge"/>
              <c:x val="0.33889223509650612"/>
              <c:y val="0.80871976868470563"/>
            </c:manualLayout>
          </c:layout>
        </c:title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crossAx val="128993152"/>
        <c:crosses val="autoZero"/>
        <c:crossBetween val="midCat"/>
        <c:majorUnit val="30"/>
      </c:valAx>
      <c:valAx>
        <c:axId val="128993152"/>
        <c:scaling>
          <c:orientation val="minMax"/>
          <c:min val="0"/>
        </c:scaling>
        <c:axPos val="l"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pt-BR"/>
                  <a:t>Ácido acético (% MS)</a:t>
                </a:r>
              </a:p>
            </c:rich>
          </c:tx>
          <c:layout>
            <c:manualLayout>
              <c:xMode val="edge"/>
              <c:yMode val="edge"/>
              <c:x val="3.8689482027740338E-3"/>
              <c:y val="0.16714552292543627"/>
            </c:manualLayout>
          </c:layout>
        </c:title>
        <c:numFmt formatCode="#,##0.0" sourceLinked="0"/>
        <c:tickLblPos val="nextTo"/>
        <c:spPr>
          <a:ln w="19050">
            <a:solidFill>
              <a:schemeClr val="tx1"/>
            </a:solidFill>
          </a:ln>
        </c:spPr>
        <c:crossAx val="128991232"/>
        <c:crosses val="autoZero"/>
        <c:crossBetween val="midCat"/>
        <c:majorUnit val="0.2"/>
        <c:minorUnit val="0.1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15966629464285759"/>
          <c:y val="0.86184606481481485"/>
          <c:w val="0.6847965029761921"/>
          <c:h val="0.13815395032735825"/>
        </c:manualLayout>
      </c:layout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6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pt-B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0.12379115226337495"/>
          <c:y val="2.5704102776626693E-2"/>
          <c:w val="0.84165377981425227"/>
          <c:h val="0.71947363895969974"/>
        </c:manualLayout>
      </c:layout>
      <c:scatterChart>
        <c:scatterStyle val="lineMarker"/>
        <c:ser>
          <c:idx val="1"/>
          <c:order val="0"/>
          <c:tx>
            <c:strRef>
              <c:f>'Acetato alcool etanol'!$K$3</c:f>
              <c:strCache>
                <c:ptCount val="1"/>
                <c:pt idx="0">
                  <c:v>GU IAC8390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7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'Acetato alcool etanol'!$BB$4:$BB$8</c:f>
                <c:numCache>
                  <c:formatCode>General</c:formatCode>
                  <c:ptCount val="5"/>
                  <c:pt idx="0">
                    <c:v>8.0370000000000011E-2</c:v>
                  </c:pt>
                  <c:pt idx="1">
                    <c:v>8.0370000000000011E-2</c:v>
                  </c:pt>
                  <c:pt idx="2">
                    <c:v>8.0370000000000011E-2</c:v>
                  </c:pt>
                  <c:pt idx="3">
                    <c:v>8.0370000000000011E-2</c:v>
                  </c:pt>
                  <c:pt idx="4">
                    <c:v>8.0370000000000011E-2</c:v>
                  </c:pt>
                </c:numCache>
              </c:numRef>
            </c:plus>
            <c:minus>
              <c:numRef>
                <c:f>'Acetato alcool etanol'!$BB$4:$BB$8</c:f>
                <c:numCache>
                  <c:formatCode>General</c:formatCode>
                  <c:ptCount val="5"/>
                  <c:pt idx="0">
                    <c:v>8.0370000000000011E-2</c:v>
                  </c:pt>
                  <c:pt idx="1">
                    <c:v>8.0370000000000011E-2</c:v>
                  </c:pt>
                  <c:pt idx="2">
                    <c:v>8.0370000000000011E-2</c:v>
                  </c:pt>
                  <c:pt idx="3">
                    <c:v>8.0370000000000011E-2</c:v>
                  </c:pt>
                  <c:pt idx="4">
                    <c:v>8.0370000000000011E-2</c:v>
                  </c:pt>
                </c:numCache>
              </c:numRef>
            </c:minus>
          </c:errBars>
          <c:xVal>
            <c:numRef>
              <c:f>'Acetato alcool etanol'!$H$4:$H$8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'Acetato alcool etanol'!$BA$4:$BA$8</c:f>
              <c:numCache>
                <c:formatCode>0.00</c:formatCode>
                <c:ptCount val="5"/>
                <c:pt idx="0">
                  <c:v>4.5000000000000012E-2</c:v>
                </c:pt>
                <c:pt idx="1">
                  <c:v>0.36500000000000032</c:v>
                </c:pt>
                <c:pt idx="2">
                  <c:v>0.45250000000000001</c:v>
                </c:pt>
                <c:pt idx="3">
                  <c:v>0.46750000000000008</c:v>
                </c:pt>
                <c:pt idx="4">
                  <c:v>0.53</c:v>
                </c:pt>
              </c:numCache>
            </c:numRef>
          </c:yVal>
        </c:ser>
        <c:ser>
          <c:idx val="2"/>
          <c:order val="1"/>
          <c:tx>
            <c:strRef>
              <c:f>'Acetato alcool etanol'!$M$3</c:f>
              <c:strCache>
                <c:ptCount val="1"/>
                <c:pt idx="0">
                  <c:v>GSR IAC8390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triangle"/>
            <c:size val="7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'Acetato alcool etanol'!$BD$4:$BD$8</c:f>
                <c:numCache>
                  <c:formatCode>General</c:formatCode>
                  <c:ptCount val="5"/>
                  <c:pt idx="0">
                    <c:v>8.0370000000000011E-2</c:v>
                  </c:pt>
                  <c:pt idx="1">
                    <c:v>8.0370000000000011E-2</c:v>
                  </c:pt>
                  <c:pt idx="2">
                    <c:v>8.0370000000000011E-2</c:v>
                  </c:pt>
                  <c:pt idx="3">
                    <c:v>8.0370000000000011E-2</c:v>
                  </c:pt>
                  <c:pt idx="4">
                    <c:v>8.0370000000000011E-2</c:v>
                  </c:pt>
                </c:numCache>
              </c:numRef>
            </c:plus>
            <c:minus>
              <c:numRef>
                <c:f>'Acetato alcool etanol'!$BD$4:$BD$8</c:f>
                <c:numCache>
                  <c:formatCode>General</c:formatCode>
                  <c:ptCount val="5"/>
                  <c:pt idx="0">
                    <c:v>8.0370000000000011E-2</c:v>
                  </c:pt>
                  <c:pt idx="1">
                    <c:v>8.0370000000000011E-2</c:v>
                  </c:pt>
                  <c:pt idx="2">
                    <c:v>8.0370000000000011E-2</c:v>
                  </c:pt>
                  <c:pt idx="3">
                    <c:v>8.0370000000000011E-2</c:v>
                  </c:pt>
                  <c:pt idx="4">
                    <c:v>8.0370000000000011E-2</c:v>
                  </c:pt>
                </c:numCache>
              </c:numRef>
            </c:minus>
          </c:errBars>
          <c:xVal>
            <c:numRef>
              <c:f>'Acetato alcool etanol'!$H$4:$H$8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'Acetato alcool etanol'!$BC$4:$BC$8</c:f>
              <c:numCache>
                <c:formatCode>0.00</c:formatCode>
                <c:ptCount val="5"/>
                <c:pt idx="0">
                  <c:v>1.4999999999999998E-2</c:v>
                </c:pt>
                <c:pt idx="1">
                  <c:v>0.79249999999999998</c:v>
                </c:pt>
                <c:pt idx="2">
                  <c:v>0.84750000000000003</c:v>
                </c:pt>
                <c:pt idx="3">
                  <c:v>0.95500000000000063</c:v>
                </c:pt>
                <c:pt idx="4">
                  <c:v>1.2825</c:v>
                </c:pt>
              </c:numCache>
            </c:numRef>
          </c:yVal>
        </c:ser>
        <c:ser>
          <c:idx val="4"/>
          <c:order val="2"/>
          <c:tx>
            <c:strRef>
              <c:f>'Acetato alcool etanol'!$Q$3</c:f>
              <c:strCache>
                <c:ptCount val="1"/>
                <c:pt idx="0">
                  <c:v>GU AG1051</c:v>
                </c:pt>
              </c:strCache>
            </c:strRef>
          </c:tx>
          <c:spPr>
            <a:ln w="19050">
              <a:solidFill>
                <a:schemeClr val="tx1"/>
              </a:solidFill>
              <a:prstDash val="dash"/>
            </a:ln>
          </c:spPr>
          <c:marker>
            <c:symbol val="square"/>
            <c:size val="7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'Acetato alcool etanol'!$BH$4:$BH$8</c:f>
                <c:numCache>
                  <c:formatCode>General</c:formatCode>
                  <c:ptCount val="5"/>
                  <c:pt idx="0">
                    <c:v>8.0370000000000011E-2</c:v>
                  </c:pt>
                  <c:pt idx="1">
                    <c:v>8.0370000000000011E-2</c:v>
                  </c:pt>
                  <c:pt idx="2">
                    <c:v>8.0370000000000011E-2</c:v>
                  </c:pt>
                  <c:pt idx="3">
                    <c:v>8.0370000000000011E-2</c:v>
                  </c:pt>
                  <c:pt idx="4">
                    <c:v>8.0370000000000011E-2</c:v>
                  </c:pt>
                </c:numCache>
              </c:numRef>
            </c:plus>
            <c:minus>
              <c:numRef>
                <c:f>'Acetato alcool etanol'!$BH$4:$BH$8</c:f>
                <c:numCache>
                  <c:formatCode>General</c:formatCode>
                  <c:ptCount val="5"/>
                  <c:pt idx="0">
                    <c:v>8.0370000000000011E-2</c:v>
                  </c:pt>
                  <c:pt idx="1">
                    <c:v>8.0370000000000011E-2</c:v>
                  </c:pt>
                  <c:pt idx="2">
                    <c:v>8.0370000000000011E-2</c:v>
                  </c:pt>
                  <c:pt idx="3">
                    <c:v>8.0370000000000011E-2</c:v>
                  </c:pt>
                  <c:pt idx="4">
                    <c:v>8.0370000000000011E-2</c:v>
                  </c:pt>
                </c:numCache>
              </c:numRef>
            </c:minus>
          </c:errBars>
          <c:xVal>
            <c:numRef>
              <c:f>'Acetato alcool etanol'!$H$4:$H$8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'Acetato alcool etanol'!$BG$4:$BG$8</c:f>
              <c:numCache>
                <c:formatCode>0.00</c:formatCode>
                <c:ptCount val="5"/>
                <c:pt idx="0">
                  <c:v>3.0000000000000002E-2</c:v>
                </c:pt>
                <c:pt idx="1">
                  <c:v>0.49000000000000032</c:v>
                </c:pt>
                <c:pt idx="2">
                  <c:v>0.63750000000000062</c:v>
                </c:pt>
                <c:pt idx="3">
                  <c:v>0.63750000000000062</c:v>
                </c:pt>
                <c:pt idx="4">
                  <c:v>0.65000000000000202</c:v>
                </c:pt>
              </c:numCache>
            </c:numRef>
          </c:yVal>
        </c:ser>
        <c:ser>
          <c:idx val="5"/>
          <c:order val="3"/>
          <c:tx>
            <c:strRef>
              <c:f>'Acetato alcool etanol'!$S$3</c:f>
              <c:strCache>
                <c:ptCount val="1"/>
                <c:pt idx="0">
                  <c:v>GSR AG1051</c:v>
                </c:pt>
              </c:strCache>
            </c:strRef>
          </c:tx>
          <c:spPr>
            <a:ln w="19050">
              <a:solidFill>
                <a:schemeClr val="tx1"/>
              </a:solidFill>
              <a:prstDash val="dash"/>
            </a:ln>
          </c:spPr>
          <c:marker>
            <c:symbol val="triangle"/>
            <c:size val="7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'Acetato alcool etanol'!$BJ$4:$BJ$8</c:f>
                <c:numCache>
                  <c:formatCode>General</c:formatCode>
                  <c:ptCount val="5"/>
                  <c:pt idx="0">
                    <c:v>8.0370000000000011E-2</c:v>
                  </c:pt>
                  <c:pt idx="1">
                    <c:v>8.0370000000000011E-2</c:v>
                  </c:pt>
                  <c:pt idx="2">
                    <c:v>8.0370000000000011E-2</c:v>
                  </c:pt>
                  <c:pt idx="3">
                    <c:v>8.0370000000000011E-2</c:v>
                  </c:pt>
                  <c:pt idx="4">
                    <c:v>9.178E-2</c:v>
                  </c:pt>
                </c:numCache>
              </c:numRef>
            </c:plus>
            <c:minus>
              <c:numRef>
                <c:f>'Acetato alcool etanol'!$BJ$4:$BJ$8</c:f>
                <c:numCache>
                  <c:formatCode>General</c:formatCode>
                  <c:ptCount val="5"/>
                  <c:pt idx="0">
                    <c:v>8.0370000000000011E-2</c:v>
                  </c:pt>
                  <c:pt idx="1">
                    <c:v>8.0370000000000011E-2</c:v>
                  </c:pt>
                  <c:pt idx="2">
                    <c:v>8.0370000000000011E-2</c:v>
                  </c:pt>
                  <c:pt idx="3">
                    <c:v>8.0370000000000011E-2</c:v>
                  </c:pt>
                  <c:pt idx="4">
                    <c:v>9.178E-2</c:v>
                  </c:pt>
                </c:numCache>
              </c:numRef>
            </c:minus>
          </c:errBars>
          <c:xVal>
            <c:numRef>
              <c:f>'Acetato alcool etanol'!$H$4:$H$8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'Acetato alcool etanol'!$BI$4:$BI$8</c:f>
              <c:numCache>
                <c:formatCode>0.00</c:formatCode>
                <c:ptCount val="5"/>
                <c:pt idx="0">
                  <c:v>2.7500000000000011E-2</c:v>
                </c:pt>
                <c:pt idx="1">
                  <c:v>0.65250000000000064</c:v>
                </c:pt>
                <c:pt idx="2">
                  <c:v>0.85250000000000004</c:v>
                </c:pt>
                <c:pt idx="3">
                  <c:v>1.085</c:v>
                </c:pt>
                <c:pt idx="4">
                  <c:v>0.96990000000000065</c:v>
                </c:pt>
              </c:numCache>
            </c:numRef>
          </c:yVal>
        </c:ser>
        <c:axId val="129128320"/>
        <c:axId val="129142784"/>
      </c:scatterChart>
      <c:valAx>
        <c:axId val="129128320"/>
        <c:scaling>
          <c:orientation val="minMax"/>
          <c:max val="125"/>
          <c:min val="0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pt-BR" sz="1400"/>
                  <a:t>Tempo de armazenamento (dias)</a:t>
                </a:r>
              </a:p>
            </c:rich>
          </c:tx>
          <c:layout>
            <c:manualLayout>
              <c:xMode val="edge"/>
              <c:yMode val="edge"/>
              <c:x val="0.36784793406706662"/>
              <c:y val="0.81158614202941659"/>
            </c:manualLayout>
          </c:layout>
        </c:title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crossAx val="129142784"/>
        <c:crosses val="autoZero"/>
        <c:crossBetween val="midCat"/>
        <c:majorUnit val="30"/>
      </c:valAx>
      <c:valAx>
        <c:axId val="129142784"/>
        <c:scaling>
          <c:orientation val="minMax"/>
          <c:max val="1.5"/>
          <c:min val="0"/>
        </c:scaling>
        <c:axPos val="l"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en-US"/>
                  <a:t>Etanol (% MS)</a:t>
                </a:r>
              </a:p>
            </c:rich>
          </c:tx>
          <c:layout>
            <c:manualLayout>
              <c:xMode val="edge"/>
              <c:yMode val="edge"/>
              <c:x val="1.0658969170713638E-2"/>
              <c:y val="0.24404508910070524"/>
            </c:manualLayout>
          </c:layout>
        </c:title>
        <c:numFmt formatCode="#,##0.0" sourceLinked="0"/>
        <c:tickLblPos val="nextTo"/>
        <c:spPr>
          <a:ln w="19050">
            <a:solidFill>
              <a:schemeClr val="tx1"/>
            </a:solidFill>
          </a:ln>
        </c:spPr>
        <c:crossAx val="129128320"/>
        <c:crosses val="autoZero"/>
        <c:crossBetween val="midCat"/>
        <c:majorUnit val="0.5"/>
        <c:minorUnit val="0.1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16526009233514088"/>
          <c:y val="0.86488365699479997"/>
          <c:w val="0.6877822914569095"/>
          <c:h val="0.1171804827712178"/>
        </c:manualLayout>
      </c:layout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6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pt-B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9.960674012411358E-2"/>
          <c:y val="2.7561135179184612E-2"/>
          <c:w val="0.85683656364796357"/>
          <c:h val="0.66732123850038561"/>
        </c:manualLayout>
      </c:layout>
      <c:scatterChart>
        <c:scatterStyle val="lineMarker"/>
        <c:ser>
          <c:idx val="1"/>
          <c:order val="0"/>
          <c:tx>
            <c:strRef>
              <c:f>'MS TMP Perdas'!$K$3</c:f>
              <c:strCache>
                <c:ptCount val="1"/>
                <c:pt idx="0">
                  <c:v>GU IAC8390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square"/>
            <c:size val="7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'MS TMP Perdas'!$BB$4:$BB$8</c:f>
                <c:numCache>
                  <c:formatCode>General</c:formatCode>
                  <c:ptCount val="5"/>
                  <c:pt idx="0">
                    <c:v>0.41180000000000083</c:v>
                  </c:pt>
                  <c:pt idx="1">
                    <c:v>0.41180000000000083</c:v>
                  </c:pt>
                  <c:pt idx="2">
                    <c:v>0.41180000000000083</c:v>
                  </c:pt>
                  <c:pt idx="3">
                    <c:v>0.41180000000000083</c:v>
                  </c:pt>
                  <c:pt idx="4">
                    <c:v>0.46600000000000008</c:v>
                  </c:pt>
                </c:numCache>
              </c:numRef>
            </c:plus>
            <c:minus>
              <c:numRef>
                <c:f>'MS TMP Perdas'!$BB$4:$BB$8</c:f>
                <c:numCache>
                  <c:formatCode>General</c:formatCode>
                  <c:ptCount val="5"/>
                  <c:pt idx="0">
                    <c:v>0.41180000000000083</c:v>
                  </c:pt>
                  <c:pt idx="1">
                    <c:v>0.41180000000000083</c:v>
                  </c:pt>
                  <c:pt idx="2">
                    <c:v>0.41180000000000083</c:v>
                  </c:pt>
                  <c:pt idx="3">
                    <c:v>0.41180000000000083</c:v>
                  </c:pt>
                  <c:pt idx="4">
                    <c:v>0.46600000000000008</c:v>
                  </c:pt>
                </c:numCache>
              </c:numRef>
            </c:minus>
          </c:errBars>
          <c:xVal>
            <c:numRef>
              <c:f>'MS TMP Perdas'!$H$4:$H$8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'MS TMP Perdas'!$BA$4:$BA$8</c:f>
              <c:numCache>
                <c:formatCode>0.00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1.2474999999999954</c:v>
                </c:pt>
                <c:pt idx="3">
                  <c:v>1.9650000000000001</c:v>
                </c:pt>
                <c:pt idx="4">
                  <c:v>2.3845999999999998</c:v>
                </c:pt>
              </c:numCache>
            </c:numRef>
          </c:yVal>
        </c:ser>
        <c:ser>
          <c:idx val="2"/>
          <c:order val="1"/>
          <c:tx>
            <c:strRef>
              <c:f>'MS TMP Perdas'!$M$3</c:f>
              <c:strCache>
                <c:ptCount val="1"/>
                <c:pt idx="0">
                  <c:v>GSR IAC8390</c:v>
                </c:pt>
              </c:strCache>
            </c:strRef>
          </c:tx>
          <c:spPr>
            <a:ln w="19050">
              <a:solidFill>
                <a:schemeClr val="tx1"/>
              </a:solidFill>
            </a:ln>
          </c:spPr>
          <c:marker>
            <c:symbol val="triangle"/>
            <c:size val="7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'MS TMP Perdas'!$BD$4:$BD$8</c:f>
                <c:numCache>
                  <c:formatCode>General</c:formatCode>
                  <c:ptCount val="5"/>
                  <c:pt idx="0">
                    <c:v>0.41180000000000083</c:v>
                  </c:pt>
                  <c:pt idx="1">
                    <c:v>0.41180000000000083</c:v>
                  </c:pt>
                  <c:pt idx="2">
                    <c:v>0.41180000000000083</c:v>
                  </c:pt>
                  <c:pt idx="3">
                    <c:v>0.41180000000000083</c:v>
                  </c:pt>
                  <c:pt idx="4">
                    <c:v>0.41180000000000083</c:v>
                  </c:pt>
                </c:numCache>
              </c:numRef>
            </c:plus>
            <c:minus>
              <c:numRef>
                <c:f>'MS TMP Perdas'!$BD$4:$BD$8</c:f>
                <c:numCache>
                  <c:formatCode>General</c:formatCode>
                  <c:ptCount val="5"/>
                  <c:pt idx="0">
                    <c:v>0.41180000000000083</c:v>
                  </c:pt>
                  <c:pt idx="1">
                    <c:v>0.41180000000000083</c:v>
                  </c:pt>
                  <c:pt idx="2">
                    <c:v>0.41180000000000083</c:v>
                  </c:pt>
                  <c:pt idx="3">
                    <c:v>0.41180000000000083</c:v>
                  </c:pt>
                  <c:pt idx="4">
                    <c:v>0.41180000000000083</c:v>
                  </c:pt>
                </c:numCache>
              </c:numRef>
            </c:minus>
          </c:errBars>
          <c:xVal>
            <c:numRef>
              <c:f>'MS TMP Perdas'!$H$4:$H$8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'MS TMP Perdas'!$BC$4:$BC$8</c:f>
              <c:numCache>
                <c:formatCode>0.00</c:formatCode>
                <c:ptCount val="5"/>
                <c:pt idx="0">
                  <c:v>0</c:v>
                </c:pt>
                <c:pt idx="1">
                  <c:v>2.25</c:v>
                </c:pt>
                <c:pt idx="2">
                  <c:v>4.3849999999999945</c:v>
                </c:pt>
                <c:pt idx="3">
                  <c:v>6.1499999999999995</c:v>
                </c:pt>
                <c:pt idx="4">
                  <c:v>6.9450000000000003</c:v>
                </c:pt>
              </c:numCache>
            </c:numRef>
          </c:yVal>
        </c:ser>
        <c:ser>
          <c:idx val="4"/>
          <c:order val="2"/>
          <c:tx>
            <c:strRef>
              <c:f>'MS TMP Perdas'!$Q$3</c:f>
              <c:strCache>
                <c:ptCount val="1"/>
                <c:pt idx="0">
                  <c:v>GU AG1051</c:v>
                </c:pt>
              </c:strCache>
            </c:strRef>
          </c:tx>
          <c:spPr>
            <a:ln w="19050">
              <a:solidFill>
                <a:schemeClr val="tx1"/>
              </a:solidFill>
              <a:prstDash val="dash"/>
            </a:ln>
          </c:spPr>
          <c:marker>
            <c:symbol val="square"/>
            <c:size val="7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'MS TMP Perdas'!$BH$4:$BH$8</c:f>
                <c:numCache>
                  <c:formatCode>General</c:formatCode>
                  <c:ptCount val="5"/>
                  <c:pt idx="0">
                    <c:v>0.41180000000000083</c:v>
                  </c:pt>
                  <c:pt idx="1">
                    <c:v>0.41180000000000083</c:v>
                  </c:pt>
                  <c:pt idx="2">
                    <c:v>0.46640000000000031</c:v>
                  </c:pt>
                  <c:pt idx="3">
                    <c:v>0.55989999999999995</c:v>
                  </c:pt>
                  <c:pt idx="4">
                    <c:v>0.41180000000000083</c:v>
                  </c:pt>
                </c:numCache>
              </c:numRef>
            </c:plus>
            <c:minus>
              <c:numRef>
                <c:f>'MS TMP Perdas'!$BH$4:$BH$8</c:f>
                <c:numCache>
                  <c:formatCode>General</c:formatCode>
                  <c:ptCount val="5"/>
                  <c:pt idx="0">
                    <c:v>0.41180000000000083</c:v>
                  </c:pt>
                  <c:pt idx="1">
                    <c:v>0.41180000000000083</c:v>
                  </c:pt>
                  <c:pt idx="2">
                    <c:v>0.46640000000000031</c:v>
                  </c:pt>
                  <c:pt idx="3">
                    <c:v>0.55989999999999995</c:v>
                  </c:pt>
                  <c:pt idx="4">
                    <c:v>0.41180000000000083</c:v>
                  </c:pt>
                </c:numCache>
              </c:numRef>
            </c:minus>
          </c:errBars>
          <c:xVal>
            <c:numRef>
              <c:f>'MS TMP Perdas'!$H$4:$H$8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'MS TMP Perdas'!$BG$4:$BG$8</c:f>
              <c:numCache>
                <c:formatCode>0.00</c:formatCode>
                <c:ptCount val="5"/>
                <c:pt idx="0">
                  <c:v>0</c:v>
                </c:pt>
                <c:pt idx="1">
                  <c:v>1.4174999999999942</c:v>
                </c:pt>
                <c:pt idx="2">
                  <c:v>1.7267999999999963</c:v>
                </c:pt>
                <c:pt idx="3">
                  <c:v>2.2229999999999999</c:v>
                </c:pt>
                <c:pt idx="4">
                  <c:v>3.6524999999999967</c:v>
                </c:pt>
              </c:numCache>
            </c:numRef>
          </c:yVal>
        </c:ser>
        <c:ser>
          <c:idx val="5"/>
          <c:order val="3"/>
          <c:tx>
            <c:strRef>
              <c:f>'MS TMP Perdas'!$S$3</c:f>
              <c:strCache>
                <c:ptCount val="1"/>
                <c:pt idx="0">
                  <c:v>GSR AG1051</c:v>
                </c:pt>
              </c:strCache>
            </c:strRef>
          </c:tx>
          <c:spPr>
            <a:ln w="19050">
              <a:solidFill>
                <a:schemeClr val="tx1"/>
              </a:solidFill>
              <a:prstDash val="dash"/>
            </a:ln>
          </c:spPr>
          <c:marker>
            <c:symbol val="triangle"/>
            <c:size val="7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marker>
          <c:errBars>
            <c:errDir val="y"/>
            <c:errBarType val="both"/>
            <c:errValType val="cust"/>
            <c:plus>
              <c:numRef>
                <c:f>'MS TMP Perdas'!$BJ$4:$BJ$8</c:f>
                <c:numCache>
                  <c:formatCode>General</c:formatCode>
                  <c:ptCount val="5"/>
                  <c:pt idx="0">
                    <c:v>0.41180000000000083</c:v>
                  </c:pt>
                  <c:pt idx="1">
                    <c:v>0.41180000000000083</c:v>
                  </c:pt>
                  <c:pt idx="2">
                    <c:v>0.41180000000000083</c:v>
                  </c:pt>
                  <c:pt idx="3">
                    <c:v>0.41180000000000083</c:v>
                  </c:pt>
                  <c:pt idx="4">
                    <c:v>0.41180000000000083</c:v>
                  </c:pt>
                </c:numCache>
              </c:numRef>
            </c:plus>
            <c:minus>
              <c:numRef>
                <c:f>'MS TMP Perdas'!$BJ$4:$BJ$8</c:f>
                <c:numCache>
                  <c:formatCode>General</c:formatCode>
                  <c:ptCount val="5"/>
                  <c:pt idx="0">
                    <c:v>0.41180000000000083</c:v>
                  </c:pt>
                  <c:pt idx="1">
                    <c:v>0.41180000000000083</c:v>
                  </c:pt>
                  <c:pt idx="2">
                    <c:v>0.41180000000000083</c:v>
                  </c:pt>
                  <c:pt idx="3">
                    <c:v>0.41180000000000083</c:v>
                  </c:pt>
                  <c:pt idx="4">
                    <c:v>0.41180000000000083</c:v>
                  </c:pt>
                </c:numCache>
              </c:numRef>
            </c:minus>
          </c:errBars>
          <c:xVal>
            <c:numRef>
              <c:f>'MS TMP Perdas'!$H$4:$H$8</c:f>
              <c:numCache>
                <c:formatCode>General</c:formatCode>
                <c:ptCount val="5"/>
                <c:pt idx="0">
                  <c:v>0</c:v>
                </c:pt>
                <c:pt idx="1">
                  <c:v>7</c:v>
                </c:pt>
                <c:pt idx="2">
                  <c:v>21</c:v>
                </c:pt>
                <c:pt idx="3">
                  <c:v>60</c:v>
                </c:pt>
                <c:pt idx="4">
                  <c:v>120</c:v>
                </c:pt>
              </c:numCache>
            </c:numRef>
          </c:xVal>
          <c:yVal>
            <c:numRef>
              <c:f>'MS TMP Perdas'!$BI$4:$BI$8</c:f>
              <c:numCache>
                <c:formatCode>0.00</c:formatCode>
                <c:ptCount val="5"/>
                <c:pt idx="0">
                  <c:v>0</c:v>
                </c:pt>
                <c:pt idx="1">
                  <c:v>2.2825000000000002</c:v>
                </c:pt>
                <c:pt idx="2">
                  <c:v>4.6524999999999945</c:v>
                </c:pt>
                <c:pt idx="3">
                  <c:v>6.3024999999999975</c:v>
                </c:pt>
                <c:pt idx="4">
                  <c:v>6.5524999999999975</c:v>
                </c:pt>
              </c:numCache>
            </c:numRef>
          </c:yVal>
        </c:ser>
        <c:axId val="122806272"/>
        <c:axId val="122808192"/>
      </c:scatterChart>
      <c:valAx>
        <c:axId val="122806272"/>
        <c:scaling>
          <c:orientation val="minMax"/>
          <c:max val="125"/>
          <c:min val="0"/>
        </c:scaling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pt-BR" sz="1400"/>
                  <a:t>Tempo de armazenamento (dias)</a:t>
                </a:r>
              </a:p>
            </c:rich>
          </c:tx>
          <c:layout>
            <c:manualLayout>
              <c:xMode val="edge"/>
              <c:yMode val="edge"/>
              <c:x val="0.35039261510625908"/>
              <c:y val="0.79111774318982453"/>
            </c:manualLayout>
          </c:layout>
        </c:title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crossAx val="122808192"/>
        <c:crosses val="autoZero"/>
        <c:crossBetween val="midCat"/>
        <c:majorUnit val="30"/>
      </c:valAx>
      <c:valAx>
        <c:axId val="122808192"/>
        <c:scaling>
          <c:orientation val="minMax"/>
          <c:max val="8"/>
          <c:min val="0"/>
        </c:scaling>
        <c:axPos val="l"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pt-BR" dirty="0" smtClean="0"/>
                  <a:t>Perda </a:t>
                </a:r>
                <a:r>
                  <a:rPr lang="pt-BR" dirty="0"/>
                  <a:t>de  MS (%)</a:t>
                </a:r>
              </a:p>
            </c:rich>
          </c:tx>
          <c:layout>
            <c:manualLayout>
              <c:xMode val="edge"/>
              <c:yMode val="edge"/>
              <c:x val="1.8111781543611441E-2"/>
              <c:y val="0.19552586817146411"/>
            </c:manualLayout>
          </c:layout>
        </c:title>
        <c:numFmt formatCode="#,##0" sourceLinked="0"/>
        <c:tickLblPos val="nextTo"/>
        <c:spPr>
          <a:ln w="19050">
            <a:solidFill>
              <a:schemeClr val="tx1"/>
            </a:solidFill>
          </a:ln>
        </c:spPr>
        <c:crossAx val="122806272"/>
        <c:crosses val="autoZero"/>
        <c:crossBetween val="midCat"/>
        <c:majorUnit val="2"/>
        <c:minorUnit val="0.5"/>
      </c:val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16372647582808258"/>
          <c:y val="0.84919193079564093"/>
          <c:w val="0.68952765889998413"/>
          <c:h val="0.15080806920435905"/>
        </c:manualLayout>
      </c:layout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6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pt-BR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autoTitleDeleted val="1"/>
    <c:plotArea>
      <c:layout>
        <c:manualLayout>
          <c:layoutTarget val="inner"/>
          <c:xMode val="edge"/>
          <c:yMode val="edge"/>
          <c:x val="0.19613275540190522"/>
          <c:y val="3.4083406240886557E-2"/>
          <c:w val="0.76696448215993462"/>
          <c:h val="0.76220538987731457"/>
        </c:manualLayout>
      </c:layout>
      <c:scatterChart>
        <c:scatterStyle val="lineMarker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5"/>
            <c:spPr>
              <a:solidFill>
                <a:srgbClr val="C00000"/>
              </a:solidFill>
            </c:spPr>
          </c:marker>
          <c:trendline>
            <c:spPr>
              <a:ln w="50800">
                <a:solidFill>
                  <a:srgbClr val="C00000"/>
                </a:solidFill>
              </a:ln>
            </c:spPr>
            <c:trendlineType val="linear"/>
          </c:trendline>
          <c:xVal>
            <c:numRef>
              <c:f>Sheet1!$A$2:$A$36</c:f>
              <c:numCache>
                <c:formatCode>General</c:formatCode>
                <c:ptCount val="35"/>
                <c:pt idx="0">
                  <c:v>19.670000000000005</c:v>
                </c:pt>
                <c:pt idx="1">
                  <c:v>21.3</c:v>
                </c:pt>
                <c:pt idx="2">
                  <c:v>22.5</c:v>
                </c:pt>
                <c:pt idx="3">
                  <c:v>22.9</c:v>
                </c:pt>
                <c:pt idx="4">
                  <c:v>24</c:v>
                </c:pt>
                <c:pt idx="5">
                  <c:v>24</c:v>
                </c:pt>
                <c:pt idx="6">
                  <c:v>24.1</c:v>
                </c:pt>
                <c:pt idx="7">
                  <c:v>24.1</c:v>
                </c:pt>
                <c:pt idx="8">
                  <c:v>25</c:v>
                </c:pt>
                <c:pt idx="9">
                  <c:v>25.34</c:v>
                </c:pt>
                <c:pt idx="10">
                  <c:v>25.4</c:v>
                </c:pt>
                <c:pt idx="11">
                  <c:v>26</c:v>
                </c:pt>
                <c:pt idx="12">
                  <c:v>26</c:v>
                </c:pt>
                <c:pt idx="13">
                  <c:v>26</c:v>
                </c:pt>
                <c:pt idx="14">
                  <c:v>26</c:v>
                </c:pt>
                <c:pt idx="15">
                  <c:v>26.1</c:v>
                </c:pt>
                <c:pt idx="16">
                  <c:v>27.2</c:v>
                </c:pt>
                <c:pt idx="17">
                  <c:v>27.6</c:v>
                </c:pt>
                <c:pt idx="18">
                  <c:v>28</c:v>
                </c:pt>
                <c:pt idx="19">
                  <c:v>28</c:v>
                </c:pt>
                <c:pt idx="20">
                  <c:v>28</c:v>
                </c:pt>
                <c:pt idx="21">
                  <c:v>28</c:v>
                </c:pt>
                <c:pt idx="22">
                  <c:v>28</c:v>
                </c:pt>
                <c:pt idx="23">
                  <c:v>28</c:v>
                </c:pt>
                <c:pt idx="24">
                  <c:v>28</c:v>
                </c:pt>
                <c:pt idx="25">
                  <c:v>28</c:v>
                </c:pt>
                <c:pt idx="26">
                  <c:v>28</c:v>
                </c:pt>
                <c:pt idx="27">
                  <c:v>28.6</c:v>
                </c:pt>
                <c:pt idx="28">
                  <c:v>29.5</c:v>
                </c:pt>
                <c:pt idx="29">
                  <c:v>29.5</c:v>
                </c:pt>
                <c:pt idx="30">
                  <c:v>30</c:v>
                </c:pt>
                <c:pt idx="31">
                  <c:v>30.7</c:v>
                </c:pt>
                <c:pt idx="32">
                  <c:v>30.7</c:v>
                </c:pt>
                <c:pt idx="33">
                  <c:v>32</c:v>
                </c:pt>
                <c:pt idx="34">
                  <c:v>36.300000000000004</c:v>
                </c:pt>
              </c:numCache>
            </c:numRef>
          </c:xVal>
          <c:yVal>
            <c:numRef>
              <c:f>Sheet1!$B$2:$B$36</c:f>
              <c:numCache>
                <c:formatCode>General</c:formatCode>
                <c:ptCount val="35"/>
                <c:pt idx="0">
                  <c:v>2.5688200000000001</c:v>
                </c:pt>
                <c:pt idx="1">
                  <c:v>2.59151</c:v>
                </c:pt>
                <c:pt idx="2">
                  <c:v>2.6674000000000002</c:v>
                </c:pt>
                <c:pt idx="3">
                  <c:v>2.88768</c:v>
                </c:pt>
                <c:pt idx="4">
                  <c:v>2.8984699999999934</c:v>
                </c:pt>
                <c:pt idx="5">
                  <c:v>2.5698699999999977</c:v>
                </c:pt>
                <c:pt idx="6">
                  <c:v>3.0560399999999968</c:v>
                </c:pt>
                <c:pt idx="7">
                  <c:v>2.9703300000000001</c:v>
                </c:pt>
                <c:pt idx="8">
                  <c:v>3.1615099999999998</c:v>
                </c:pt>
                <c:pt idx="9">
                  <c:v>2.5241400000000001</c:v>
                </c:pt>
                <c:pt idx="10">
                  <c:v>2.8905399999999997</c:v>
                </c:pt>
                <c:pt idx="11">
                  <c:v>2.96278</c:v>
                </c:pt>
                <c:pt idx="12">
                  <c:v>3.1534399999999998</c:v>
                </c:pt>
                <c:pt idx="13">
                  <c:v>3.2293400000000001</c:v>
                </c:pt>
                <c:pt idx="14">
                  <c:v>3.1678299999999999</c:v>
                </c:pt>
                <c:pt idx="15">
                  <c:v>2.8408499999999934</c:v>
                </c:pt>
                <c:pt idx="16">
                  <c:v>2.97919</c:v>
                </c:pt>
                <c:pt idx="17">
                  <c:v>2.94374</c:v>
                </c:pt>
                <c:pt idx="18">
                  <c:v>3.1599599999999977</c:v>
                </c:pt>
                <c:pt idx="19">
                  <c:v>3.1371899999999999</c:v>
                </c:pt>
                <c:pt idx="20">
                  <c:v>2.8770699999999967</c:v>
                </c:pt>
                <c:pt idx="21">
                  <c:v>2.9240599999999977</c:v>
                </c:pt>
                <c:pt idx="22">
                  <c:v>3.0037199999999999</c:v>
                </c:pt>
                <c:pt idx="23">
                  <c:v>3.0274999999999999</c:v>
                </c:pt>
                <c:pt idx="24">
                  <c:v>2.8649399999999998</c:v>
                </c:pt>
                <c:pt idx="25">
                  <c:v>2.7039700000000058</c:v>
                </c:pt>
                <c:pt idx="26">
                  <c:v>2.8358599999999892</c:v>
                </c:pt>
                <c:pt idx="27">
                  <c:v>2.8448899999999977</c:v>
                </c:pt>
                <c:pt idx="28">
                  <c:v>2.9778899999999977</c:v>
                </c:pt>
                <c:pt idx="29">
                  <c:v>2.9750199999999967</c:v>
                </c:pt>
                <c:pt idx="30">
                  <c:v>3.25562</c:v>
                </c:pt>
                <c:pt idx="31">
                  <c:v>2.6877700000000062</c:v>
                </c:pt>
                <c:pt idx="32">
                  <c:v>3.10547</c:v>
                </c:pt>
                <c:pt idx="33">
                  <c:v>3.3666399999999967</c:v>
                </c:pt>
                <c:pt idx="34">
                  <c:v>3.1866399999999997</c:v>
                </c:pt>
              </c:numCache>
            </c:numRef>
          </c:yVal>
        </c:ser>
        <c:axId val="176958848"/>
        <c:axId val="176969216"/>
      </c:scatterChart>
      <c:valAx>
        <c:axId val="176958848"/>
        <c:scaling>
          <c:orientation val="minMax"/>
          <c:min val="15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/>
                  <a:t>Teor</a:t>
                </a:r>
                <a:r>
                  <a:rPr lang="en-US" dirty="0"/>
                  <a:t> de </a:t>
                </a:r>
                <a:r>
                  <a:rPr lang="en-US" dirty="0" err="1"/>
                  <a:t>umidade</a:t>
                </a:r>
                <a:r>
                  <a:rPr lang="en-US" dirty="0"/>
                  <a:t> do </a:t>
                </a:r>
                <a:r>
                  <a:rPr lang="en-US" dirty="0" err="1"/>
                  <a:t>grão</a:t>
                </a:r>
                <a:r>
                  <a:rPr lang="en-US" dirty="0"/>
                  <a:t>, %</a:t>
                </a:r>
              </a:p>
            </c:rich>
          </c:tx>
        </c:title>
        <c:numFmt formatCode="General" sourceLinked="1"/>
        <c:tickLblPos val="nextTo"/>
        <c:crossAx val="176969216"/>
        <c:crosses val="autoZero"/>
        <c:crossBetween val="midCat"/>
      </c:valAx>
      <c:valAx>
        <c:axId val="176969216"/>
        <c:scaling>
          <c:orientation val="minMax"/>
          <c:min val="2.5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/>
                  <a:t>EM </a:t>
                </a:r>
                <a:r>
                  <a:rPr lang="en-US" dirty="0" err="1"/>
                  <a:t>milho</a:t>
                </a:r>
                <a:r>
                  <a:rPr lang="en-US" dirty="0"/>
                  <a:t> </a:t>
                </a:r>
                <a:r>
                  <a:rPr lang="en-US" dirty="0" err="1"/>
                  <a:t>grão</a:t>
                </a:r>
                <a:r>
                  <a:rPr lang="en-US" dirty="0"/>
                  <a:t>, </a:t>
                </a:r>
                <a:r>
                  <a:rPr lang="en-US" dirty="0" err="1"/>
                  <a:t>Mcal</a:t>
                </a:r>
                <a:r>
                  <a:rPr lang="en-US" dirty="0"/>
                  <a:t>/kg</a:t>
                </a:r>
              </a:p>
            </c:rich>
          </c:tx>
          <c:layout>
            <c:manualLayout>
              <c:xMode val="edge"/>
              <c:yMode val="edge"/>
              <c:x val="0"/>
              <c:y val="0.12145079118193219"/>
            </c:manualLayout>
          </c:layout>
        </c:title>
        <c:numFmt formatCode="#,##0.00" sourceLinked="0"/>
        <c:tickLblPos val="nextTo"/>
        <c:crossAx val="176958848"/>
        <c:crosses val="autoZero"/>
        <c:crossBetween val="midCat"/>
        <c:majorUnit val="0.25"/>
      </c:valAx>
    </c:plotArea>
    <c:plotVisOnly val="1"/>
    <c:dispBlanksAs val="gap"/>
  </c:chart>
  <c:txPr>
    <a:bodyPr/>
    <a:lstStyle/>
    <a:p>
      <a:pPr>
        <a:defRPr sz="2400">
          <a:latin typeface="+mn-lt"/>
        </a:defRPr>
      </a:pPr>
      <a:endParaRPr lang="pt-BR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plotArea>
      <c:layout>
        <c:manualLayout>
          <c:layoutTarget val="inner"/>
          <c:xMode val="edge"/>
          <c:yMode val="edge"/>
          <c:x val="0.12411130172974189"/>
          <c:y val="4.1407992745187638E-2"/>
          <c:w val="0.82096609432200851"/>
          <c:h val="0.79764681164458806"/>
        </c:manualLayout>
      </c:layout>
      <c:scatterChart>
        <c:scatterStyle val="lineMarker"/>
        <c:ser>
          <c:idx val="0"/>
          <c:order val="0"/>
          <c:tx>
            <c:v>RBenz</c:v>
          </c:tx>
          <c:spPr>
            <a:ln w="28575">
              <a:solidFill>
                <a:schemeClr val="tx1"/>
              </a:solidFill>
            </a:ln>
          </c:spPr>
          <c:marker>
            <c:symbol val="circle"/>
            <c:size val="8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Figura!$C$3:$C$6</c:f>
              <c:numCache>
                <c:formatCode>General</c:formatCode>
                <c:ptCount val="4"/>
                <c:pt idx="0">
                  <c:v>0</c:v>
                </c:pt>
                <c:pt idx="1">
                  <c:v>12</c:v>
                </c:pt>
                <c:pt idx="2">
                  <c:v>24</c:v>
                </c:pt>
                <c:pt idx="3">
                  <c:v>48</c:v>
                </c:pt>
              </c:numCache>
            </c:numRef>
          </c:xVal>
          <c:yVal>
            <c:numRef>
              <c:f>Figura!$D$3:$D$6</c:f>
              <c:numCache>
                <c:formatCode>0.00</c:formatCode>
                <c:ptCount val="4"/>
                <c:pt idx="0">
                  <c:v>63.006100000000011</c:v>
                </c:pt>
                <c:pt idx="1">
                  <c:v>83.364199999999997</c:v>
                </c:pt>
                <c:pt idx="2">
                  <c:v>91.2</c:v>
                </c:pt>
                <c:pt idx="3">
                  <c:v>96.783799999999999</c:v>
                </c:pt>
              </c:numCache>
            </c:numRef>
          </c:yVal>
        </c:ser>
        <c:ser>
          <c:idx val="1"/>
          <c:order val="1"/>
          <c:tx>
            <c:v>RCont</c:v>
          </c:tx>
          <c:spPr>
            <a:ln w="28575">
              <a:solidFill>
                <a:schemeClr val="tx1"/>
              </a:solidFill>
            </a:ln>
          </c:spPr>
          <c:marker>
            <c:symbol val="square"/>
            <c:size val="8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Figura!$C$11:$C$14</c:f>
              <c:numCache>
                <c:formatCode>General</c:formatCode>
                <c:ptCount val="4"/>
                <c:pt idx="0">
                  <c:v>0</c:v>
                </c:pt>
                <c:pt idx="1">
                  <c:v>12</c:v>
                </c:pt>
                <c:pt idx="2">
                  <c:v>24</c:v>
                </c:pt>
                <c:pt idx="3">
                  <c:v>48</c:v>
                </c:pt>
              </c:numCache>
            </c:numRef>
          </c:xVal>
          <c:yVal>
            <c:numRef>
              <c:f>Figura!$D$11:$D$14</c:f>
              <c:numCache>
                <c:formatCode>0.00</c:formatCode>
                <c:ptCount val="4"/>
                <c:pt idx="0">
                  <c:v>67.72229999999999</c:v>
                </c:pt>
                <c:pt idx="1">
                  <c:v>85.490899999999996</c:v>
                </c:pt>
                <c:pt idx="2">
                  <c:v>91.734700000000004</c:v>
                </c:pt>
                <c:pt idx="3">
                  <c:v>96.5942000000002</c:v>
                </c:pt>
              </c:numCache>
            </c:numRef>
          </c:yVal>
        </c:ser>
        <c:ser>
          <c:idx val="2"/>
          <c:order val="2"/>
          <c:tx>
            <c:v>Dry</c:v>
          </c:tx>
          <c:spPr>
            <a:ln w="28575">
              <a:solidFill>
                <a:schemeClr val="tx1"/>
              </a:solidFill>
            </a:ln>
          </c:spPr>
          <c:marker>
            <c:symbol val="triangle"/>
            <c:size val="7"/>
            <c:spPr>
              <a:solidFill>
                <a:schemeClr val="tx1"/>
              </a:solidFill>
              <a:ln w="9525">
                <a:noFill/>
              </a:ln>
            </c:spPr>
          </c:marker>
          <c:trendline>
            <c:trendlineType val="log"/>
          </c:trendline>
          <c:trendline>
            <c:trendlineType val="power"/>
          </c:trendline>
          <c:xVal>
            <c:numRef>
              <c:f>Figura!$C$7:$C$10</c:f>
              <c:numCache>
                <c:formatCode>General</c:formatCode>
                <c:ptCount val="4"/>
                <c:pt idx="0">
                  <c:v>0</c:v>
                </c:pt>
                <c:pt idx="1">
                  <c:v>12</c:v>
                </c:pt>
                <c:pt idx="2">
                  <c:v>24</c:v>
                </c:pt>
                <c:pt idx="3">
                  <c:v>48</c:v>
                </c:pt>
              </c:numCache>
            </c:numRef>
          </c:xVal>
          <c:yVal>
            <c:numRef>
              <c:f>Figura!$D$7:$D$10</c:f>
              <c:numCache>
                <c:formatCode>0.00</c:formatCode>
                <c:ptCount val="4"/>
                <c:pt idx="0">
                  <c:v>13.3962</c:v>
                </c:pt>
                <c:pt idx="1">
                  <c:v>39.896000000000001</c:v>
                </c:pt>
                <c:pt idx="2">
                  <c:v>65.7637</c:v>
                </c:pt>
                <c:pt idx="3">
                  <c:v>91.523299999999992</c:v>
                </c:pt>
              </c:numCache>
            </c:numRef>
          </c:yVal>
        </c:ser>
        <c:axId val="129225856"/>
        <c:axId val="129227776"/>
      </c:scatterChart>
      <c:valAx>
        <c:axId val="129225856"/>
        <c:scaling>
          <c:orientation val="minMax"/>
          <c:max val="48"/>
          <c:min val="0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Incubation time (h)</a:t>
                </a:r>
              </a:p>
            </c:rich>
          </c:tx>
        </c:title>
        <c:numFmt formatCode="General" sourceLinked="1"/>
        <c:tickLblPos val="nextTo"/>
        <c:spPr>
          <a:ln w="19050">
            <a:solidFill>
              <a:schemeClr val="tx1"/>
            </a:solidFill>
          </a:ln>
        </c:spPr>
        <c:crossAx val="129227776"/>
        <c:crosses val="autoZero"/>
        <c:crossBetween val="midCat"/>
        <c:majorUnit val="12"/>
      </c:valAx>
      <c:valAx>
        <c:axId val="129227776"/>
        <c:scaling>
          <c:orientation val="minMax"/>
          <c:max val="100"/>
          <c:min val="0"/>
        </c:scaling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Ruminal disappearance (%)</a:t>
                </a:r>
              </a:p>
            </c:rich>
          </c:tx>
          <c:layout>
            <c:manualLayout>
              <c:xMode val="edge"/>
              <c:yMode val="edge"/>
              <c:x val="0"/>
              <c:y val="0.13230858964388567"/>
            </c:manualLayout>
          </c:layout>
        </c:title>
        <c:numFmt formatCode="0" sourceLinked="0"/>
        <c:tickLblPos val="nextTo"/>
        <c:spPr>
          <a:ln w="19050">
            <a:solidFill>
              <a:schemeClr val="tx1"/>
            </a:solidFill>
          </a:ln>
        </c:spPr>
        <c:crossAx val="129225856"/>
        <c:crosses val="autoZero"/>
        <c:crossBetween val="midCat"/>
        <c:majorUnit val="20"/>
      </c:valAx>
      <c:spPr>
        <a:noFill/>
        <a:ln w="25400">
          <a:noFill/>
        </a:ln>
      </c:spPr>
    </c:plotArea>
    <c:legend>
      <c:legendPos val="r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73773199971625159"/>
          <c:y val="0.55920965303531123"/>
          <c:w val="0.22241725189756759"/>
          <c:h val="0.2292634063082567"/>
        </c:manualLayout>
      </c:layout>
    </c:legend>
    <c:plotVisOnly val="1"/>
    <c:dispBlanksAs val="gap"/>
  </c:chart>
  <c:spPr>
    <a:noFill/>
    <a:ln>
      <a:noFill/>
    </a:ln>
  </c:spPr>
  <c:txPr>
    <a:bodyPr/>
    <a:lstStyle/>
    <a:p>
      <a:pPr>
        <a:defRPr sz="1800" b="1">
          <a:latin typeface="Times New Roman" panose="02020603050405020304" pitchFamily="18" charset="0"/>
          <a:cs typeface="Times New Roman" panose="02020603050405020304" pitchFamily="18" charset="0"/>
        </a:defRPr>
      </a:pPr>
      <a:endParaRPr lang="pt-BR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</cdr:x>
      <cdr:y>0.23077</cdr:y>
    </cdr:from>
    <cdr:to>
      <cdr:x>0.55766</cdr:x>
      <cdr:y>0.31444</cdr:y>
    </cdr:to>
    <cdr:sp macro="" textlink="">
      <cdr:nvSpPr>
        <cdr:cNvPr id="2" name="CaixaDeTexto 2"/>
        <cdr:cNvSpPr txBox="1"/>
      </cdr:nvSpPr>
      <cdr:spPr>
        <a:xfrm xmlns:a="http://schemas.openxmlformats.org/drawingml/2006/main">
          <a:off x="3456384" y="1080120"/>
          <a:ext cx="398574" cy="3916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</a:p>
      </cdr:txBody>
    </cdr:sp>
  </cdr:relSizeAnchor>
  <cdr:relSizeAnchor xmlns:cdr="http://schemas.openxmlformats.org/drawingml/2006/chartDrawing">
    <cdr:from>
      <cdr:x>0.29167</cdr:x>
      <cdr:y>0.44615</cdr:y>
    </cdr:from>
    <cdr:to>
      <cdr:x>0.34617</cdr:x>
      <cdr:y>0.52255</cdr:y>
    </cdr:to>
    <cdr:sp macro="" textlink="">
      <cdr:nvSpPr>
        <cdr:cNvPr id="3" name="CaixaDeTexto 4"/>
        <cdr:cNvSpPr txBox="1"/>
      </cdr:nvSpPr>
      <cdr:spPr>
        <a:xfrm xmlns:a="http://schemas.openxmlformats.org/drawingml/2006/main">
          <a:off x="2016224" y="2088232"/>
          <a:ext cx="376778" cy="3575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*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BA82F-DEAD-423C-BBF3-B7C4A69EBBB6}" type="datetimeFigureOut">
              <a:rPr lang="pt-BR" smtClean="0"/>
              <a:pPr/>
              <a:t>13/11/2015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287A1-BF9E-4EFF-B2BE-B96940997538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3B03D-F38E-4597-8898-6E873E158844}" type="slidenum">
              <a:rPr lang="pt-BR" smtClean="0">
                <a:solidFill>
                  <a:prstClr val="black"/>
                </a:solidFill>
              </a:rPr>
              <a:pPr/>
              <a:t>18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722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3B03D-F38E-4597-8898-6E873E158844}" type="slidenum">
              <a:rPr lang="pt-BR" smtClean="0">
                <a:solidFill>
                  <a:prstClr val="black"/>
                </a:solidFill>
              </a:rPr>
              <a:pPr/>
              <a:t>19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0928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3B03D-F38E-4597-8898-6E873E158844}" type="slidenum">
              <a:rPr lang="pt-BR" smtClean="0">
                <a:solidFill>
                  <a:prstClr val="black"/>
                </a:solidFill>
              </a:rPr>
              <a:pPr/>
              <a:t>20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293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3B03D-F38E-4597-8898-6E873E158844}" type="slidenum">
              <a:rPr lang="pt-BR" smtClean="0">
                <a:solidFill>
                  <a:prstClr val="black"/>
                </a:solidFill>
              </a:rPr>
              <a:pPr/>
              <a:t>21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7483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13B03D-F38E-4597-8898-6E873E158844}" type="slidenum">
              <a:rPr lang="pt-BR" smtClean="0">
                <a:solidFill>
                  <a:prstClr val="black"/>
                </a:solidFill>
              </a:rPr>
              <a:pPr/>
              <a:t>22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47381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80B5BD-C4F3-4034-A2AF-0E9FFBAD479B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 dirty="0" smtClean="0"/>
              <a:t>Maturação fisiológica caracteriza-se pelo momento em cessa a </a:t>
            </a:r>
            <a:r>
              <a:rPr lang="pt-BR" dirty="0" err="1" smtClean="0"/>
              <a:t>translocação</a:t>
            </a:r>
            <a:r>
              <a:rPr lang="pt-BR" dirty="0" smtClean="0"/>
              <a:t> de nutrientes da planta para grão,</a:t>
            </a:r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17" name="Subtítu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30" name="Espaço Reservado para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BEF5-54B5-41BA-8CD3-14705300E7CF}" type="datetimeFigureOut">
              <a:rPr lang="pt-BR" smtClean="0"/>
              <a:pPr/>
              <a:t>13/11/2015</a:t>
            </a:fld>
            <a:endParaRPr lang="pt-BR"/>
          </a:p>
        </p:txBody>
      </p:sp>
      <p:sp>
        <p:nvSpPr>
          <p:cNvPr id="19" name="Espaço Reservado para Rodap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7" name="Espaço Reservado para Número de Slid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297F-4D31-4D65-8574-16215608D5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BEF5-54B5-41BA-8CD3-14705300E7CF}" type="datetimeFigureOut">
              <a:rPr lang="pt-BR" smtClean="0"/>
              <a:pPr/>
              <a:t>13/11/2015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297F-4D31-4D65-8574-16215608D5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BEF5-54B5-41BA-8CD3-14705300E7CF}" type="datetimeFigureOut">
              <a:rPr lang="pt-BR" smtClean="0"/>
              <a:pPr/>
              <a:t>13/11/2015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297F-4D31-4D65-8574-16215608D5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228600" y="1600200"/>
            <a:ext cx="4267200" cy="45307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67200" cy="45307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50D9C-7C58-4EE3-8E4F-E9E0DA1EE37E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BEF5-54B5-41BA-8CD3-14705300E7CF}" type="datetimeFigureOut">
              <a:rPr lang="pt-BR" smtClean="0"/>
              <a:pPr/>
              <a:t>13/11/2015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297F-4D31-4D65-8574-16215608D5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BEF5-54B5-41BA-8CD3-14705300E7CF}" type="datetimeFigureOut">
              <a:rPr lang="pt-BR" smtClean="0"/>
              <a:pPr/>
              <a:t>13/11/2015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297F-4D31-4D65-8574-16215608D5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BEF5-54B5-41BA-8CD3-14705300E7CF}" type="datetimeFigureOut">
              <a:rPr lang="pt-BR" smtClean="0"/>
              <a:pPr/>
              <a:t>13/11/2015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297F-4D31-4D65-8574-16215608D5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BEF5-54B5-41BA-8CD3-14705300E7CF}" type="datetimeFigureOut">
              <a:rPr lang="pt-BR" smtClean="0"/>
              <a:pPr/>
              <a:t>13/11/2015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297F-4D31-4D65-8574-16215608D5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BEF5-54B5-41BA-8CD3-14705300E7CF}" type="datetimeFigureOut">
              <a:rPr lang="pt-BR" smtClean="0"/>
              <a:pPr/>
              <a:t>13/11/2015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297F-4D31-4D65-8574-16215608D5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BEF5-54B5-41BA-8CD3-14705300E7CF}" type="datetimeFigureOut">
              <a:rPr lang="pt-BR" smtClean="0"/>
              <a:pPr/>
              <a:t>13/11/2015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297F-4D31-4D65-8574-16215608D5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t-BR" smtClean="0"/>
              <a:t>Clique para editar os estilos do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BEF5-54B5-41BA-8CD3-14705300E7CF}" type="datetimeFigureOut">
              <a:rPr lang="pt-BR" smtClean="0"/>
              <a:pPr/>
              <a:t>13/11/2015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297F-4D31-4D65-8574-16215608D54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com Único Canto Aparado e Arredondad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ângulo retângu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1ABEF5-54B5-41BA-8CD3-14705300E7CF}" type="datetimeFigureOut">
              <a:rPr lang="pt-BR" smtClean="0"/>
              <a:pPr/>
              <a:t>13/11/2015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312297F-4D31-4D65-8574-16215608D54E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10" name="Forma livre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orma livre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orma livre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Espaço Reservado para Títu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t-BR" smtClean="0"/>
              <a:t>Clique para editar o estilo do título mestre</a:t>
            </a:r>
            <a:endParaRPr kumimoji="0" lang="en-US"/>
          </a:p>
        </p:txBody>
      </p:sp>
      <p:sp>
        <p:nvSpPr>
          <p:cNvPr id="30" name="Espaço Reservado para Tex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os estilos do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81ABEF5-54B5-41BA-8CD3-14705300E7CF}" type="datetimeFigureOut">
              <a:rPr lang="pt-BR" smtClean="0"/>
              <a:pPr/>
              <a:t>13/11/2015</a:t>
            </a:fld>
            <a:endParaRPr lang="pt-BR"/>
          </a:p>
        </p:txBody>
      </p:sp>
      <p:sp>
        <p:nvSpPr>
          <p:cNvPr id="22" name="Espaço Reservado para Rodap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18" name="Espaço Reservado para Número de Slide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312297F-4D31-4D65-8574-16215608D54E}" type="slidenum">
              <a:rPr lang="pt-BR" smtClean="0"/>
              <a:pPr/>
              <a:t>‹nº›</a:t>
            </a:fld>
            <a:endParaRPr lang="pt-BR"/>
          </a:p>
        </p:txBody>
      </p:sp>
      <p:grpSp>
        <p:nvGrpSpPr>
          <p:cNvPr id="2" name="Gru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orma livre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orma livre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gif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1.wdp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600" b="1" dirty="0" smtClean="0"/>
              <a:t>Ensilagem de grãos úmidos</a:t>
            </a:r>
            <a:br>
              <a:rPr lang="pt-BR" sz="3600" b="1" dirty="0" smtClean="0"/>
            </a:br>
            <a:r>
              <a:rPr lang="pt-BR" sz="3600" b="1" dirty="0" smtClean="0"/>
              <a:t>Vedação de silos</a:t>
            </a: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pt-BR" sz="2400" dirty="0" smtClean="0"/>
          </a:p>
          <a:p>
            <a:endParaRPr lang="pt-BR" sz="2400" dirty="0" smtClean="0"/>
          </a:p>
          <a:p>
            <a:endParaRPr lang="pt-BR" sz="2400" dirty="0" smtClean="0"/>
          </a:p>
          <a:p>
            <a:r>
              <a:rPr lang="pt-BR" sz="2400" dirty="0" err="1" smtClean="0"/>
              <a:t>Greiciele</a:t>
            </a:r>
            <a:r>
              <a:rPr lang="pt-BR" sz="2400" dirty="0" smtClean="0"/>
              <a:t> de Morais</a:t>
            </a:r>
            <a:endParaRPr lang="pt-BR" sz="2400" dirty="0"/>
          </a:p>
        </p:txBody>
      </p:sp>
      <p:pic>
        <p:nvPicPr>
          <p:cNvPr id="4" name="Picture 7" descr="logomarca_ESALQ_200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4708" cy="134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spaço Reservado para Conteúdo 3" descr="logo do grupo mai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96" t="6285" r="18594" b="7777"/>
          <a:stretch>
            <a:fillRect/>
          </a:stretch>
        </p:blipFill>
        <p:spPr>
          <a:xfrm>
            <a:off x="8080220" y="1"/>
            <a:ext cx="1063780" cy="119675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915816" y="5517232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Outubro de 2015</a:t>
            </a:r>
          </a:p>
          <a:p>
            <a:pPr algn="ctr"/>
            <a:r>
              <a:rPr lang="pt-BR" dirty="0" smtClean="0"/>
              <a:t>Piracicaba, </a:t>
            </a:r>
            <a:r>
              <a:rPr lang="pt-BR" dirty="0" err="1" smtClean="0"/>
              <a:t>Brazil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unha end 77"/>
          <p:cNvPicPr>
            <a:picLocks noChangeAspect="1" noChangeArrowheads="1"/>
          </p:cNvPicPr>
          <p:nvPr/>
        </p:nvPicPr>
        <p:blipFill>
          <a:blip r:embed="rId2" cstate="print"/>
          <a:srcRect r="4326" b="12201"/>
          <a:stretch>
            <a:fillRect/>
          </a:stretch>
        </p:blipFill>
        <p:spPr bwMode="auto">
          <a:xfrm>
            <a:off x="0" y="0"/>
            <a:ext cx="9144000" cy="687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04664"/>
            <a:ext cx="2289447" cy="2432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Line 7"/>
          <p:cNvSpPr>
            <a:spLocks noChangeShapeType="1"/>
          </p:cNvSpPr>
          <p:nvPr/>
        </p:nvSpPr>
        <p:spPr bwMode="auto">
          <a:xfrm flipH="1">
            <a:off x="5796136" y="1268760"/>
            <a:ext cx="1905000" cy="609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60648"/>
            <a:ext cx="2880320" cy="100811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BR" b="1" dirty="0" smtClean="0">
                <a:solidFill>
                  <a:srgbClr val="00FF00"/>
                </a:solidFill>
              </a:rPr>
              <a:t>Milho macio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107504" y="637203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Fonte</a:t>
            </a:r>
            <a:r>
              <a:rPr lang="en-US" b="1" dirty="0" smtClean="0">
                <a:solidFill>
                  <a:schemeClr val="bg1"/>
                </a:solidFill>
              </a:rPr>
              <a:t>: P, Hoffman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427672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47800" y="1600200"/>
            <a:ext cx="3048000" cy="2362200"/>
            <a:chOff x="912" y="1008"/>
            <a:chExt cx="1920" cy="1488"/>
          </a:xfrm>
        </p:grpSpPr>
        <p:sp>
          <p:nvSpPr>
            <p:cNvPr id="14343" name="Oval 6"/>
            <p:cNvSpPr>
              <a:spLocks noChangeArrowheads="1"/>
            </p:cNvSpPr>
            <p:nvPr/>
          </p:nvSpPr>
          <p:spPr bwMode="auto">
            <a:xfrm>
              <a:off x="912" y="1008"/>
              <a:ext cx="1920" cy="528"/>
            </a:xfrm>
            <a:prstGeom prst="ellipse">
              <a:avLst/>
            </a:prstGeom>
            <a:solidFill>
              <a:srgbClr val="FFFF8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44" name="Oval 7"/>
            <p:cNvSpPr>
              <a:spLocks noChangeArrowheads="1"/>
            </p:cNvSpPr>
            <p:nvPr/>
          </p:nvSpPr>
          <p:spPr bwMode="auto">
            <a:xfrm>
              <a:off x="2113" y="1440"/>
              <a:ext cx="623" cy="1008"/>
            </a:xfrm>
            <a:prstGeom prst="ellipse">
              <a:avLst/>
            </a:prstGeom>
            <a:solidFill>
              <a:srgbClr val="FFFF8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45" name="Oval 8"/>
            <p:cNvSpPr>
              <a:spLocks noChangeArrowheads="1"/>
            </p:cNvSpPr>
            <p:nvPr/>
          </p:nvSpPr>
          <p:spPr bwMode="auto">
            <a:xfrm>
              <a:off x="1194" y="1440"/>
              <a:ext cx="678" cy="1056"/>
            </a:xfrm>
            <a:prstGeom prst="ellipse">
              <a:avLst/>
            </a:prstGeom>
            <a:solidFill>
              <a:srgbClr val="FFFF8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pt-BR">
                <a:solidFill>
                  <a:srgbClr val="FFFF89"/>
                </a:solidFill>
              </a:endParaRPr>
            </a:p>
          </p:txBody>
        </p:sp>
      </p:grp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47664" y="260648"/>
            <a:ext cx="28803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Milho duro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486400" y="5257800"/>
            <a:ext cx="266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00B050"/>
                </a:solidFill>
              </a:rPr>
              <a:t>Germe</a:t>
            </a:r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334000" y="3886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solidFill>
                  <a:srgbClr val="FF0000"/>
                </a:solidFill>
              </a:rPr>
              <a:t>Endosperma vítreo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257800" y="23622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solidFill>
                  <a:schemeClr val="folHlink"/>
                </a:solidFill>
              </a:rPr>
              <a:t>Endosperma farináceo</a:t>
            </a:r>
            <a:endParaRPr lang="en-US" sz="2400" b="1">
              <a:solidFill>
                <a:schemeClr val="folHlink"/>
              </a:solidFill>
            </a:endParaRP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H="1">
            <a:off x="3131840" y="2590800"/>
            <a:ext cx="2125960" cy="694184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Line 8"/>
          <p:cNvSpPr>
            <a:spLocks noChangeShapeType="1"/>
          </p:cNvSpPr>
          <p:nvPr/>
        </p:nvSpPr>
        <p:spPr bwMode="auto">
          <a:xfrm flipH="1" flipV="1">
            <a:off x="4343400" y="3505200"/>
            <a:ext cx="990600" cy="609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H="1" flipV="1">
            <a:off x="3352800" y="4800600"/>
            <a:ext cx="1981200" cy="609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ristal end 94"/>
          <p:cNvPicPr>
            <a:picLocks noChangeAspect="1" noChangeArrowheads="1"/>
          </p:cNvPicPr>
          <p:nvPr/>
        </p:nvPicPr>
        <p:blipFill>
          <a:blip r:embed="rId2" cstate="print"/>
          <a:srcRect r="9051" b="12201"/>
          <a:stretch>
            <a:fillRect/>
          </a:stretch>
        </p:blipFill>
        <p:spPr bwMode="auto">
          <a:xfrm>
            <a:off x="0" y="1"/>
            <a:ext cx="9144000" cy="687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17"/>
          <p:cNvGrpSpPr/>
          <p:nvPr/>
        </p:nvGrpSpPr>
        <p:grpSpPr>
          <a:xfrm>
            <a:off x="6228184" y="476673"/>
            <a:ext cx="2509663" cy="2736304"/>
            <a:chOff x="838200" y="1524000"/>
            <a:chExt cx="4276725" cy="4543425"/>
          </a:xfrm>
        </p:grpSpPr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200" y="1524000"/>
              <a:ext cx="4276725" cy="454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1447800" y="1600200"/>
              <a:ext cx="3048000" cy="2362200"/>
              <a:chOff x="912" y="1008"/>
              <a:chExt cx="1920" cy="1488"/>
            </a:xfrm>
          </p:grpSpPr>
          <p:sp>
            <p:nvSpPr>
              <p:cNvPr id="14343" name="Oval 6"/>
              <p:cNvSpPr>
                <a:spLocks noChangeArrowheads="1"/>
              </p:cNvSpPr>
              <p:nvPr/>
            </p:nvSpPr>
            <p:spPr bwMode="auto">
              <a:xfrm>
                <a:off x="912" y="1008"/>
                <a:ext cx="1920" cy="528"/>
              </a:xfrm>
              <a:prstGeom prst="ellipse">
                <a:avLst/>
              </a:prstGeom>
              <a:solidFill>
                <a:srgbClr val="FFFF8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44" name="Oval 7"/>
              <p:cNvSpPr>
                <a:spLocks noChangeArrowheads="1"/>
              </p:cNvSpPr>
              <p:nvPr/>
            </p:nvSpPr>
            <p:spPr bwMode="auto">
              <a:xfrm>
                <a:off x="2113" y="1440"/>
                <a:ext cx="623" cy="1008"/>
              </a:xfrm>
              <a:prstGeom prst="ellipse">
                <a:avLst/>
              </a:prstGeom>
              <a:solidFill>
                <a:srgbClr val="FFFF8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45" name="Oval 8"/>
              <p:cNvSpPr>
                <a:spLocks noChangeArrowheads="1"/>
              </p:cNvSpPr>
              <p:nvPr/>
            </p:nvSpPr>
            <p:spPr bwMode="auto">
              <a:xfrm>
                <a:off x="1194" y="1440"/>
                <a:ext cx="678" cy="1056"/>
              </a:xfrm>
              <a:prstGeom prst="ellipse">
                <a:avLst/>
              </a:prstGeom>
              <a:solidFill>
                <a:srgbClr val="FFFF8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pt-BR">
                  <a:solidFill>
                    <a:srgbClr val="FFFF89"/>
                  </a:solidFill>
                </a:endParaRPr>
              </a:p>
            </p:txBody>
          </p:sp>
        </p:grpSp>
      </p:grp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539552" y="404664"/>
            <a:ext cx="28803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Milho duro</a:t>
            </a: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H="1">
            <a:off x="4716016" y="1484784"/>
            <a:ext cx="2125960" cy="694184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" name="CaixaDeTexto 19"/>
          <p:cNvSpPr txBox="1"/>
          <p:nvPr/>
        </p:nvSpPr>
        <p:spPr>
          <a:xfrm>
            <a:off x="107504" y="637203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Fonte</a:t>
            </a:r>
            <a:r>
              <a:rPr lang="en-US" b="1" dirty="0" smtClean="0">
                <a:solidFill>
                  <a:schemeClr val="bg1"/>
                </a:solidFill>
              </a:rPr>
              <a:t>: P, Hoffman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31032" y="764704"/>
            <a:ext cx="8712968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t-BR" sz="2800" b="1" dirty="0" err="1" smtClean="0"/>
              <a:t>Degradabilidade</a:t>
            </a:r>
            <a:r>
              <a:rPr lang="pt-BR" sz="2800" b="1" dirty="0" smtClean="0"/>
              <a:t> ruminal do amido de </a:t>
            </a:r>
            <a:br>
              <a:rPr lang="pt-BR" sz="2800" b="1" dirty="0" smtClean="0"/>
            </a:br>
            <a:r>
              <a:rPr lang="pt-BR" sz="2800" b="1" dirty="0" smtClean="0"/>
              <a:t>GRÃOS NÃO-FERMENTADOS</a:t>
            </a:r>
            <a:endParaRPr lang="en-US" sz="2800" b="1" dirty="0" smtClean="0"/>
          </a:p>
        </p:txBody>
      </p:sp>
      <p:graphicFrame>
        <p:nvGraphicFramePr>
          <p:cNvPr id="17411" name="Group 3"/>
          <p:cNvGraphicFramePr>
            <a:graphicFrameLocks noGrp="1"/>
          </p:cNvGraphicFramePr>
          <p:nvPr>
            <p:ph idx="1"/>
          </p:nvPr>
        </p:nvGraphicFramePr>
        <p:xfrm>
          <a:off x="755576" y="2204864"/>
          <a:ext cx="7632527" cy="3049917"/>
        </p:xfrm>
        <a:graphic>
          <a:graphicData uri="http://schemas.openxmlformats.org/drawingml/2006/table">
            <a:tbl>
              <a:tblPr/>
              <a:tblGrid>
                <a:gridCol w="4287110"/>
                <a:gridCol w="1672709"/>
                <a:gridCol w="1672708"/>
              </a:tblGrid>
              <a:tr h="7532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Parâmetro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(duros)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EUA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(macios)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5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Vitreosidade (%)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73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47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5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Taxa de degradação (%)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19</a:t>
                      </a:r>
                      <a:endParaRPr kumimoji="0" lang="en-US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85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Degradabilidade</a:t>
                      </a:r>
                      <a:r>
                        <a:rPr kumimoji="0" lang="pt-B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(%)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48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pt-BR" sz="3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77</a:t>
                      </a:r>
                      <a:endParaRPr kumimoji="0" lang="en-US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5619" name="Text Box 27"/>
          <p:cNvSpPr txBox="1">
            <a:spLocks noChangeArrowheads="1"/>
          </p:cNvSpPr>
          <p:nvPr/>
        </p:nvSpPr>
        <p:spPr bwMode="auto">
          <a:xfrm>
            <a:off x="6066485" y="5748998"/>
            <a:ext cx="2376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000" dirty="0" smtClean="0"/>
              <a:t>Corrêa </a:t>
            </a:r>
            <a:r>
              <a:rPr lang="pt-BR" sz="2000" dirty="0" err="1" smtClean="0"/>
              <a:t>et</a:t>
            </a:r>
            <a:r>
              <a:rPr lang="pt-BR" sz="2000" dirty="0" smtClean="0"/>
              <a:t> </a:t>
            </a:r>
            <a:r>
              <a:rPr lang="pt-BR" sz="2000" dirty="0" err="1" smtClean="0"/>
              <a:t>al</a:t>
            </a:r>
            <a:r>
              <a:rPr lang="pt-BR" sz="2000" dirty="0" smtClean="0"/>
              <a:t>, </a:t>
            </a:r>
            <a:r>
              <a:rPr lang="pt-BR" sz="2000" dirty="0"/>
              <a:t>(</a:t>
            </a:r>
            <a:r>
              <a:rPr lang="pt-BR" sz="2000" dirty="0" smtClean="0"/>
              <a:t>2002)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14570" t="21454" r="47233" b="31671"/>
          <a:stretch>
            <a:fillRect/>
          </a:stretch>
        </p:blipFill>
        <p:spPr bwMode="auto">
          <a:xfrm>
            <a:off x="1259632" y="1619292"/>
            <a:ext cx="6120680" cy="441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 rot="16200000">
            <a:off x="-1153615" y="3670357"/>
            <a:ext cx="4476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/>
              <a:t>Degradabilidade</a:t>
            </a:r>
            <a:r>
              <a:rPr lang="pt-BR" b="1" dirty="0" smtClean="0"/>
              <a:t> (% amido)</a:t>
            </a:r>
            <a:endParaRPr lang="en-US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2771800" y="5949280"/>
            <a:ext cx="3384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 smtClean="0"/>
              <a:t>Vitreosidade</a:t>
            </a:r>
            <a:r>
              <a:rPr lang="pt-BR" b="1" dirty="0" smtClean="0"/>
              <a:t> (%)</a:t>
            </a:r>
            <a:endParaRPr lang="en-US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6747232" y="6269250"/>
            <a:ext cx="2289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Corrêa </a:t>
            </a:r>
            <a:r>
              <a:rPr lang="pt-BR" sz="2000" dirty="0" err="1" smtClean="0"/>
              <a:t>et</a:t>
            </a:r>
            <a:r>
              <a:rPr lang="pt-BR" sz="2000" dirty="0" smtClean="0"/>
              <a:t> al. (2002)</a:t>
            </a:r>
            <a:endParaRPr lang="en-US" sz="20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pPr eaLnBrk="1" hangingPunct="1"/>
            <a:r>
              <a:rPr lang="pt-BR" sz="4000" b="1" dirty="0" smtClean="0"/>
              <a:t>Quanto mais vítreo, menos digestível!</a:t>
            </a:r>
            <a:endParaRPr lang="en-US" sz="4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107504" y="894502"/>
            <a:ext cx="9144000" cy="44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err="1" smtClean="0"/>
              <a:t>Fermentação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aumenta</a:t>
            </a:r>
            <a:r>
              <a:rPr lang="en-US" sz="2200" b="1" dirty="0" smtClean="0"/>
              <a:t> a </a:t>
            </a:r>
            <a:r>
              <a:rPr lang="en-US" sz="2200" b="1" dirty="0" err="1" smtClean="0"/>
              <a:t>disponibilidade</a:t>
            </a:r>
            <a:r>
              <a:rPr lang="en-US" sz="2200" b="1" dirty="0" smtClean="0"/>
              <a:t> de </a:t>
            </a:r>
            <a:r>
              <a:rPr lang="en-US" sz="2200" b="1" dirty="0" err="1" smtClean="0"/>
              <a:t>grânulos</a:t>
            </a:r>
            <a:r>
              <a:rPr lang="en-US" sz="2200" b="1" dirty="0" smtClean="0"/>
              <a:t> de </a:t>
            </a:r>
            <a:r>
              <a:rPr lang="en-US" sz="2200" b="1" dirty="0" err="1" smtClean="0"/>
              <a:t>amido</a:t>
            </a:r>
            <a:endParaRPr lang="en-US" sz="22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/>
          <a:stretch/>
        </p:blipFill>
        <p:spPr bwMode="auto">
          <a:xfrm>
            <a:off x="4953000" y="1627496"/>
            <a:ext cx="3303663" cy="3339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838200" y="1638406"/>
            <a:ext cx="3279366" cy="3314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372100" y="6443246"/>
            <a:ext cx="3771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err="1" smtClean="0">
                <a:solidFill>
                  <a:srgbClr val="000000"/>
                </a:solidFill>
              </a:rPr>
              <a:t>Fonte</a:t>
            </a:r>
            <a:r>
              <a:rPr lang="en-US" sz="1600" dirty="0" smtClean="0">
                <a:solidFill>
                  <a:srgbClr val="000000"/>
                </a:solidFill>
              </a:rPr>
              <a:t>: Hoffman et al, (2011)</a:t>
            </a:r>
            <a:endParaRPr lang="pt-BR" sz="1600" dirty="0">
              <a:solidFill>
                <a:srgbClr val="00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676400" y="5040868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</a:rPr>
              <a:t>Endosperma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antes</a:t>
            </a:r>
            <a:r>
              <a:rPr lang="en-US" dirty="0" smtClean="0">
                <a:solidFill>
                  <a:srgbClr val="000000"/>
                </a:solidFill>
              </a:rPr>
              <a:t> da </a:t>
            </a:r>
            <a:r>
              <a:rPr lang="en-US" dirty="0" err="1" smtClean="0">
                <a:solidFill>
                  <a:srgbClr val="000000"/>
                </a:solidFill>
              </a:rPr>
              <a:t>ensilagem</a:t>
            </a:r>
            <a:endParaRPr lang="pt-BR" dirty="0">
              <a:solidFill>
                <a:srgbClr val="00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562600" y="5105400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</a:rPr>
              <a:t>Endosperma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após</a:t>
            </a:r>
            <a:endParaRPr lang="en-US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240 </a:t>
            </a:r>
            <a:r>
              <a:rPr lang="en-US" b="1" dirty="0" err="1" smtClean="0">
                <a:solidFill>
                  <a:srgbClr val="000000"/>
                </a:solidFill>
              </a:rPr>
              <a:t>dias</a:t>
            </a:r>
            <a:r>
              <a:rPr lang="en-US" b="1" dirty="0" smtClean="0">
                <a:solidFill>
                  <a:srgbClr val="000000"/>
                </a:solidFill>
              </a:rPr>
              <a:t> de </a:t>
            </a:r>
            <a:r>
              <a:rPr lang="en-US" b="1" dirty="0" err="1" smtClean="0">
                <a:solidFill>
                  <a:srgbClr val="000000"/>
                </a:solidFill>
              </a:rPr>
              <a:t>fermentação</a:t>
            </a:r>
            <a:endParaRPr lang="pt-BR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969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pt-BR" sz="3600" b="1" dirty="0" smtClean="0">
                <a:latin typeface="+mn-lt"/>
                <a:ea typeface="+mn-ea"/>
                <a:cs typeface="+mn-cs"/>
              </a:rPr>
              <a:t>Caracterização de silagens de grãos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61794" name="Picture 2" descr="C:\Users\Greici\Pictures\Fotos vacas grão úmido\SAM_0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1477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CLIENTE\Pictures\FOTOS QCF\celular\2012-04-27 08.17.3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03" t="47363" r="7960" b="2687"/>
          <a:stretch/>
        </p:blipFill>
        <p:spPr bwMode="auto">
          <a:xfrm>
            <a:off x="3152633" y="3612029"/>
            <a:ext cx="5686567" cy="2712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300192" y="6358246"/>
            <a:ext cx="2403376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atin typeface="Arial" charset="0"/>
              </a:rPr>
              <a:t>Fernandes (2014)</a:t>
            </a:r>
            <a:endParaRPr lang="en-US" sz="1400" b="1" dirty="0">
              <a:latin typeface="Arial" charset="0"/>
            </a:endParaRPr>
          </a:p>
        </p:txBody>
      </p:sp>
      <p:pic>
        <p:nvPicPr>
          <p:cNvPr id="5" name="Imagem 4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/>
          <p:cNvSpPr txBox="1"/>
          <p:nvPr/>
        </p:nvSpPr>
        <p:spPr>
          <a:xfrm>
            <a:off x="3491880" y="3789040"/>
            <a:ext cx="51054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Tempos de </a:t>
            </a:r>
            <a:r>
              <a:rPr lang="en-US" sz="2000" dirty="0" err="1" smtClean="0">
                <a:solidFill>
                  <a:schemeClr val="bg1"/>
                </a:solidFill>
                <a:latin typeface="Arial" charset="0"/>
              </a:rPr>
              <a:t>estocagem</a:t>
            </a:r>
            <a:r>
              <a:rPr lang="en-US" sz="2000" dirty="0" smtClean="0">
                <a:solidFill>
                  <a:schemeClr val="bg1"/>
                </a:solidFill>
                <a:latin typeface="Arial" charset="0"/>
              </a:rPr>
              <a:t>: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</a:rPr>
              <a:t>0, 7</a:t>
            </a: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,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</a:rPr>
              <a:t>21, 60</a:t>
            </a:r>
            <a:r>
              <a:rPr lang="en-US" sz="2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</a:rPr>
              <a:t>e 120 d</a:t>
            </a:r>
            <a:endParaRPr lang="en-US" sz="20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152400" y="4315361"/>
            <a:ext cx="3124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prstClr val="black"/>
                </a:solidFill>
                <a:latin typeface="Arial" charset="0"/>
              </a:rPr>
              <a:t>Grão</a:t>
            </a:r>
            <a:r>
              <a:rPr lang="en-US" sz="2000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charset="0"/>
              </a:rPr>
              <a:t>úmido</a:t>
            </a:r>
            <a:r>
              <a:rPr lang="pt-BR" sz="2000" b="1" dirty="0">
                <a:solidFill>
                  <a:prstClr val="black"/>
                </a:solidFill>
                <a:latin typeface="Arial" charset="0"/>
              </a:rPr>
              <a:t> </a:t>
            </a:r>
            <a:endParaRPr lang="pt-BR" sz="2000" b="1" dirty="0" smtClean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dirty="0">
                <a:solidFill>
                  <a:prstClr val="black"/>
                </a:solidFill>
                <a:latin typeface="Arial" charset="0"/>
              </a:rPr>
              <a:t>(30% umidade</a:t>
            </a:r>
            <a:r>
              <a:rPr lang="pt-BR" sz="2000" dirty="0" smtClean="0">
                <a:solidFill>
                  <a:prstClr val="black"/>
                </a:solidFill>
                <a:latin typeface="Arial" charset="0"/>
              </a:rPr>
              <a:t>)</a:t>
            </a:r>
            <a:endParaRPr lang="pt-BR" sz="2000" b="1" dirty="0" smtClean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b="1" dirty="0" err="1" smtClean="0">
                <a:solidFill>
                  <a:prstClr val="black"/>
                </a:solidFill>
                <a:latin typeface="Arial" charset="0"/>
              </a:rPr>
              <a:t>vs</a:t>
            </a:r>
            <a:r>
              <a:rPr lang="pt-BR" sz="2000" b="1" dirty="0" smtClean="0">
                <a:solidFill>
                  <a:prstClr val="black"/>
                </a:solidFill>
                <a:latin typeface="Arial" charset="0"/>
              </a:rPr>
              <a:t>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err="1" smtClean="0">
                <a:solidFill>
                  <a:prstClr val="black"/>
                </a:solidFill>
                <a:latin typeface="Arial" charset="0"/>
              </a:rPr>
              <a:t>Grão</a:t>
            </a:r>
            <a:r>
              <a:rPr lang="en-US" sz="2000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Arial" charset="0"/>
              </a:rPr>
              <a:t>reconstituido</a:t>
            </a:r>
            <a:endParaRPr lang="pt-BR" sz="2000" b="1" dirty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000" dirty="0" smtClean="0">
                <a:solidFill>
                  <a:prstClr val="black"/>
                </a:solidFill>
                <a:latin typeface="Arial" charset="0"/>
              </a:rPr>
              <a:t>(30% umidade)</a:t>
            </a:r>
          </a:p>
        </p:txBody>
      </p:sp>
      <p:pic>
        <p:nvPicPr>
          <p:cNvPr id="2050" name="Picture 2" descr="http://msue.anr.msu.edu/uploads/images/8-30%20MARILYN%20corn%2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812" t="7208" r="37626" b="4729"/>
          <a:stretch/>
        </p:blipFill>
        <p:spPr bwMode="auto">
          <a:xfrm>
            <a:off x="5531663" y="620688"/>
            <a:ext cx="792937" cy="2273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cdn.ruralcentro.com.br/1/2013/2/22/espiga-milh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70" t="13791" r="35536" b="22384"/>
          <a:stretch/>
        </p:blipFill>
        <p:spPr bwMode="auto">
          <a:xfrm rot="11010427">
            <a:off x="2582021" y="643756"/>
            <a:ext cx="787336" cy="2228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26"/>
          <a:stretch/>
        </p:blipFill>
        <p:spPr bwMode="auto">
          <a:xfrm>
            <a:off x="381000" y="869006"/>
            <a:ext cx="2105025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3491155" y="1440506"/>
            <a:ext cx="2044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charset="0"/>
              </a:rPr>
              <a:t>Flint </a:t>
            </a:r>
            <a:r>
              <a:rPr lang="en-US" b="1" dirty="0" err="1" smtClean="0">
                <a:solidFill>
                  <a:prstClr val="black"/>
                </a:solidFill>
                <a:latin typeface="Arial" charset="0"/>
              </a:rPr>
              <a:t>vs</a:t>
            </a: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Arial" charset="0"/>
              </a:rPr>
              <a:t>Dentado</a:t>
            </a:r>
            <a:endParaRPr lang="en-US" b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3255" y="869006"/>
            <a:ext cx="2104945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ixaDeTexto 12"/>
          <p:cNvSpPr txBox="1"/>
          <p:nvPr/>
        </p:nvSpPr>
        <p:spPr>
          <a:xfrm>
            <a:off x="-109184" y="2507306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black"/>
                </a:solidFill>
                <a:latin typeface="Arial" charset="0"/>
              </a:rPr>
              <a:t>7</a:t>
            </a:r>
            <a:r>
              <a:rPr lang="pt-BR" dirty="0" smtClean="0">
                <a:solidFill>
                  <a:prstClr val="black"/>
                </a:solidFill>
                <a:latin typeface="Arial" charset="0"/>
              </a:rPr>
              <a:t>9% </a:t>
            </a:r>
            <a:r>
              <a:rPr lang="pt-BR" dirty="0" err="1" smtClean="0">
                <a:solidFill>
                  <a:prstClr val="black"/>
                </a:solidFill>
                <a:latin typeface="Arial" charset="0"/>
              </a:rPr>
              <a:t>vitreosidade</a:t>
            </a:r>
            <a:endParaRPr lang="pt-BR" dirty="0" smtClean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na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maturidade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)</a:t>
            </a:r>
            <a:endParaRPr lang="pt-BR" dirty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5881048" y="2507306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dirty="0" smtClean="0">
                <a:solidFill>
                  <a:prstClr val="black"/>
                </a:solidFill>
                <a:latin typeface="Arial" charset="0"/>
              </a:rPr>
              <a:t>59% </a:t>
            </a:r>
            <a:r>
              <a:rPr lang="pt-BR" dirty="0" err="1" smtClean="0">
                <a:solidFill>
                  <a:prstClr val="black"/>
                </a:solidFill>
                <a:latin typeface="Arial" charset="0"/>
              </a:rPr>
              <a:t>vitreosidade</a:t>
            </a:r>
            <a:endParaRPr lang="pt-BR" dirty="0" smtClean="0">
              <a:solidFill>
                <a:prstClr val="black"/>
              </a:solidFill>
              <a:latin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na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maturidade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)</a:t>
            </a:r>
            <a:endParaRPr lang="pt-BR" dirty="0" smtClean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00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xmlns="" val="349497669"/>
              </p:ext>
            </p:extLst>
          </p:nvPr>
        </p:nvGraphicFramePr>
        <p:xfrm>
          <a:off x="339544" y="692696"/>
          <a:ext cx="8064000" cy="4824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tângulo 5"/>
          <p:cNvSpPr/>
          <p:nvPr/>
        </p:nvSpPr>
        <p:spPr>
          <a:xfrm>
            <a:off x="323528" y="5786680"/>
            <a:ext cx="8496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0,61 híbrido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maturidade, </a:t>
            </a:r>
            <a:r>
              <a:rPr lang="pt-BR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0,74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híbrido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armazenamento, </a:t>
            </a:r>
          </a:p>
          <a:p>
            <a:pPr algn="just"/>
            <a:r>
              <a:rPr lang="pt-BR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0,01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maturidade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armazenamento, </a:t>
            </a:r>
            <a:r>
              <a:rPr lang="pt-BR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0,84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híbrido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maturidade 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armazenamento,</a:t>
            </a:r>
            <a:endParaRPr lang="pt-BR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754231" y="6397823"/>
            <a:ext cx="2161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400" dirty="0" smtClean="0">
                <a:solidFill>
                  <a:srgbClr val="000000"/>
                </a:solidFill>
              </a:rPr>
              <a:t>Fonte: Fernandes (2014)</a:t>
            </a:r>
            <a:endParaRPr lang="pt-BR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78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xmlns="" val="4289207332"/>
              </p:ext>
            </p:extLst>
          </p:nvPr>
        </p:nvGraphicFramePr>
        <p:xfrm>
          <a:off x="538492" y="975611"/>
          <a:ext cx="8064896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tângulo 6"/>
          <p:cNvSpPr/>
          <p:nvPr/>
        </p:nvSpPr>
        <p:spPr>
          <a:xfrm>
            <a:off x="574496" y="5642084"/>
            <a:ext cx="79928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0,01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híbrido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maturidade, </a:t>
            </a:r>
            <a:r>
              <a:rPr lang="pt-BR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0,40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híbrido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armazenamento,</a:t>
            </a:r>
          </a:p>
          <a:p>
            <a:pPr algn="just"/>
            <a:r>
              <a:rPr lang="pt-BR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0,01 maturidade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armazenamento, </a:t>
            </a:r>
            <a:r>
              <a:rPr lang="pt-BR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0,58 híbrido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maturidade 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armazenamento,</a:t>
            </a:r>
            <a:endParaRPr lang="pt-BR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754231" y="6397823"/>
            <a:ext cx="2161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400" dirty="0" smtClean="0">
                <a:solidFill>
                  <a:srgbClr val="000000"/>
                </a:solidFill>
              </a:rPr>
              <a:t>Fonte: Fernandes (2014)</a:t>
            </a:r>
            <a:endParaRPr lang="pt-BR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136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MC Pictures 07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588"/>
          <a:stretch/>
        </p:blipFill>
        <p:spPr bwMode="auto">
          <a:xfrm>
            <a:off x="-1" y="2348880"/>
            <a:ext cx="7475011" cy="4509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cibpt.org/inicio/images/phocagallery/thumbs/phoca_thumb_l_silo%20milh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314" t="2750" r="3820" b="14172"/>
          <a:stretch/>
        </p:blipFill>
        <p:spPr bwMode="auto">
          <a:xfrm>
            <a:off x="5140792" y="0"/>
            <a:ext cx="4003207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587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xmlns="" val="2252224026"/>
              </p:ext>
            </p:extLst>
          </p:nvPr>
        </p:nvGraphicFramePr>
        <p:xfrm>
          <a:off x="827583" y="1268760"/>
          <a:ext cx="8064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tângulo 1"/>
          <p:cNvSpPr/>
          <p:nvPr/>
        </p:nvSpPr>
        <p:spPr>
          <a:xfrm>
            <a:off x="421852" y="5805264"/>
            <a:ext cx="8326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0,27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híbrido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maturidade, </a:t>
            </a:r>
            <a:r>
              <a:rPr lang="pt-BR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0,82 híbrido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armazenamento, </a:t>
            </a:r>
          </a:p>
          <a:p>
            <a:pPr algn="just"/>
            <a:r>
              <a:rPr lang="pt-BR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0,38 maturidade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armazenamento, </a:t>
            </a:r>
            <a:r>
              <a:rPr lang="pt-BR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0,03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híbrido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maturidade 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armazenamento,</a:t>
            </a:r>
            <a:endParaRPr lang="pt-BR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754231" y="6397823"/>
            <a:ext cx="2161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400" dirty="0" smtClean="0">
                <a:solidFill>
                  <a:srgbClr val="000000"/>
                </a:solidFill>
              </a:rPr>
              <a:t>Fonte: Fernandes (2014)</a:t>
            </a:r>
            <a:endParaRPr lang="pt-BR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931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xmlns="" val="3443614050"/>
              </p:ext>
            </p:extLst>
          </p:nvPr>
        </p:nvGraphicFramePr>
        <p:xfrm>
          <a:off x="683567" y="1124744"/>
          <a:ext cx="8064000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tângulo 6"/>
          <p:cNvSpPr/>
          <p:nvPr/>
        </p:nvSpPr>
        <p:spPr>
          <a:xfrm>
            <a:off x="484606" y="5714092"/>
            <a:ext cx="8254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pt-BR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0,05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híbrido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maturidade, </a:t>
            </a:r>
            <a:r>
              <a:rPr lang="pt-BR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=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0,24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híbrido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armazenamento, </a:t>
            </a:r>
          </a:p>
          <a:p>
            <a:pPr algn="just"/>
            <a:r>
              <a:rPr lang="pt-BR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0,01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maturidade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armazenamento, </a:t>
            </a:r>
            <a:r>
              <a:rPr lang="pt-BR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=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0,05 híbrido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maturidade 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armazenamento,</a:t>
            </a:r>
            <a:endParaRPr lang="pt-BR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754231" y="6397823"/>
            <a:ext cx="2161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400" dirty="0" smtClean="0">
                <a:solidFill>
                  <a:srgbClr val="000000"/>
                </a:solidFill>
              </a:rPr>
              <a:t>Fonte: Fernandes (2014)</a:t>
            </a:r>
            <a:endParaRPr lang="pt-BR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007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xmlns="" val="2800529523"/>
              </p:ext>
            </p:extLst>
          </p:nvPr>
        </p:nvGraphicFramePr>
        <p:xfrm>
          <a:off x="467544" y="836712"/>
          <a:ext cx="8064896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tângulo 5"/>
          <p:cNvSpPr/>
          <p:nvPr/>
        </p:nvSpPr>
        <p:spPr>
          <a:xfrm>
            <a:off x="395536" y="5642664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</a:t>
            </a:r>
            <a:r>
              <a:rPr lang="pt-BR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0,01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híbrido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maturidade, </a:t>
            </a:r>
            <a:r>
              <a:rPr lang="pt-BR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=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0,66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híbrido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armazenamento,</a:t>
            </a:r>
          </a:p>
          <a:p>
            <a:pPr algn="just"/>
            <a:r>
              <a:rPr lang="pt-BR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0,01 maturidade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armazenamento, </a:t>
            </a:r>
            <a:r>
              <a:rPr lang="pt-BR" sz="1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 =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0,10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híbrido </a:t>
            </a:r>
            <a:r>
              <a:rPr lang="pt-BR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 maturidade × </a:t>
            </a:r>
            <a:r>
              <a:rPr lang="pt-BR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armazenamento,</a:t>
            </a:r>
            <a:endParaRPr lang="pt-BR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t-BR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754231" y="6397823"/>
            <a:ext cx="2161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400" dirty="0" smtClean="0">
                <a:solidFill>
                  <a:srgbClr val="000000"/>
                </a:solidFill>
              </a:rPr>
              <a:t>Fonte: Fernandes (2014)</a:t>
            </a:r>
            <a:endParaRPr lang="pt-BR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73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6927"/>
            <a:ext cx="8229600" cy="1139825"/>
          </a:xfrm>
        </p:spPr>
        <p:txBody>
          <a:bodyPr>
            <a:normAutofit/>
          </a:bodyPr>
          <a:lstStyle/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pt-BR" sz="4000" b="1" dirty="0" smtClean="0">
                <a:latin typeface="+mn-lt"/>
                <a:ea typeface="+mn-ea"/>
                <a:cs typeface="+mn-cs"/>
              </a:rPr>
              <a:t>Umidade do grão (Colheita)</a:t>
            </a:r>
            <a:endParaRPr lang="en-US" sz="4000" b="1" dirty="0" smtClean="0">
              <a:latin typeface="+mn-lt"/>
              <a:ea typeface="+mn-ea"/>
              <a:cs typeface="+mn-cs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6808" y="1312168"/>
            <a:ext cx="4267200" cy="1108720"/>
          </a:xfrm>
        </p:spPr>
        <p:txBody>
          <a:bodyPr>
            <a:normAutofit/>
          </a:bodyPr>
          <a:lstStyle/>
          <a:p>
            <a:pPr marL="342900" indent="-342900">
              <a:buClrTx/>
              <a:buSzTx/>
              <a:buFont typeface="Arial" pitchFamily="34" charset="0"/>
              <a:buChar char="•"/>
              <a:defRPr/>
            </a:pPr>
            <a:r>
              <a:rPr lang="pt-BR" dirty="0" smtClean="0"/>
              <a:t>Maturação Fisiológica</a:t>
            </a:r>
          </a:p>
        </p:txBody>
      </p:sp>
      <p:pic>
        <p:nvPicPr>
          <p:cNvPr id="41988" name="Picture 4" descr="FOTO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552" y="1975981"/>
            <a:ext cx="4392489" cy="4549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129336" y="1268760"/>
            <a:ext cx="4267200" cy="1108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pt-BR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Formação da camada preta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554823"/>
            <a:ext cx="3438525" cy="230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90872" y="34178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t-BR" b="1" dirty="0" smtClean="0"/>
              <a:t>Colheita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628800"/>
            <a:ext cx="8892481" cy="5112568"/>
          </a:xfrm>
        </p:spPr>
        <p:txBody>
          <a:bodyPr>
            <a:normAutofit/>
          </a:bodyPr>
          <a:lstStyle/>
          <a:p>
            <a:pPr eaLnBrk="1" hangingPunct="1">
              <a:lnSpc>
                <a:spcPct val="140000"/>
              </a:lnSpc>
            </a:pPr>
            <a:r>
              <a:rPr lang="pt-BR" dirty="0" smtClean="0">
                <a:latin typeface="+mj-lt"/>
              </a:rPr>
              <a:t>26 a 35 % de umidade</a:t>
            </a:r>
          </a:p>
          <a:p>
            <a:pPr marL="1254125" lvl="1" indent="-900113">
              <a:lnSpc>
                <a:spcPct val="140000"/>
              </a:lnSpc>
              <a:buNone/>
            </a:pPr>
            <a:r>
              <a:rPr lang="pt-BR" dirty="0" smtClean="0">
                <a:latin typeface="+mj-lt"/>
              </a:rPr>
              <a:t>&lt;26% - fermentação restrita, menor digestibilidade</a:t>
            </a:r>
          </a:p>
          <a:p>
            <a:pPr marL="1254125" lvl="1" indent="-900113">
              <a:lnSpc>
                <a:spcPct val="140000"/>
              </a:lnSpc>
              <a:buNone/>
            </a:pPr>
            <a:r>
              <a:rPr lang="pt-BR" dirty="0" smtClean="0">
                <a:latin typeface="+mj-lt"/>
              </a:rPr>
              <a:t>&gt;35% - difícil de debulhar, acúmulo incompleto de </a:t>
            </a:r>
            <a:r>
              <a:rPr lang="pt-BR" dirty="0">
                <a:latin typeface="+mj-lt"/>
              </a:rPr>
              <a:t>amido, </a:t>
            </a:r>
            <a:r>
              <a:rPr lang="pt-BR" dirty="0" smtClean="0">
                <a:latin typeface="+mj-lt"/>
              </a:rPr>
              <a:t>pode reduzir CMS</a:t>
            </a:r>
          </a:p>
          <a:p>
            <a:pPr eaLnBrk="1" hangingPunct="1">
              <a:lnSpc>
                <a:spcPct val="140000"/>
              </a:lnSpc>
            </a:pPr>
            <a:r>
              <a:rPr lang="pt-BR" dirty="0" smtClean="0">
                <a:latin typeface="+mj-lt"/>
              </a:rPr>
              <a:t>Janela de colheita (2 a 10 d, dependendo do híbrido)</a:t>
            </a:r>
          </a:p>
          <a:p>
            <a:pPr eaLnBrk="1" hangingPunct="1">
              <a:lnSpc>
                <a:spcPct val="140000"/>
              </a:lnSpc>
            </a:pPr>
            <a:r>
              <a:rPr lang="pt-BR" dirty="0" smtClean="0">
                <a:latin typeface="+mj-lt"/>
              </a:rPr>
              <a:t>Processamento: </a:t>
            </a:r>
            <a:r>
              <a:rPr lang="pt-BR" i="1" dirty="0" smtClean="0">
                <a:latin typeface="+mj-lt"/>
              </a:rPr>
              <a:t>Moagem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pt-BR" i="1" dirty="0" smtClean="0">
                <a:latin typeface="+mj-lt"/>
              </a:rPr>
              <a:t>                                Laminação</a:t>
            </a:r>
            <a:endParaRPr lang="pt-BR" dirty="0" smtClean="0">
              <a:latin typeface="+mj-lt"/>
            </a:endParaRPr>
          </a:p>
        </p:txBody>
      </p:sp>
      <p:pic>
        <p:nvPicPr>
          <p:cNvPr id="19460" name="Picture 5" descr="C:\Users\Joao Daniel\Desktop\milho umi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188640"/>
            <a:ext cx="2820987" cy="1800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HMC Pictures 04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2356"/>
          <a:stretch/>
        </p:blipFill>
        <p:spPr bwMode="auto">
          <a:xfrm>
            <a:off x="457200" y="1042400"/>
            <a:ext cx="8229600" cy="541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043608" y="116632"/>
            <a:ext cx="7031477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pt-BR" sz="3200" b="1" dirty="0"/>
              <a:t>Digestibilidade aumenta </a:t>
            </a:r>
            <a:r>
              <a:rPr lang="pt-BR" sz="3200" b="1" dirty="0" smtClean="0"/>
              <a:t>com </a:t>
            </a:r>
            <a:r>
              <a:rPr lang="pt-BR" sz="3200" b="1" dirty="0"/>
              <a:t>a umidade</a:t>
            </a:r>
          </a:p>
        </p:txBody>
      </p:sp>
      <p:sp>
        <p:nvSpPr>
          <p:cNvPr id="4" name="Retângulo 3"/>
          <p:cNvSpPr/>
          <p:nvPr/>
        </p:nvSpPr>
        <p:spPr>
          <a:xfrm>
            <a:off x="611560" y="5373216"/>
            <a:ext cx="2160240" cy="923330"/>
          </a:xfrm>
          <a:prstGeom prst="rect">
            <a:avLst/>
          </a:prstGeom>
          <a:gradFill flip="none" rotWithShape="1">
            <a:gsLst>
              <a:gs pos="90000">
                <a:srgbClr val="FFEFD1">
                  <a:lumMod val="100000"/>
                  <a:alpha val="67000"/>
                </a:srgbClr>
              </a:gs>
              <a:gs pos="95000">
                <a:srgbClr val="F0EBD5"/>
              </a:gs>
              <a:gs pos="100000">
                <a:srgbClr val="D1C39F"/>
              </a:gs>
            </a:gsLst>
            <a:lin ang="2700000" scaled="0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err="1" smtClean="0"/>
              <a:t>Fonte</a:t>
            </a:r>
            <a:r>
              <a:rPr lang="en-US" b="1" dirty="0" smtClean="0"/>
              <a:t>: Robert Lake</a:t>
            </a:r>
          </a:p>
          <a:p>
            <a:r>
              <a:rPr lang="en-US" b="1" i="1" dirty="0" smtClean="0"/>
              <a:t>Hitch Enterprises</a:t>
            </a:r>
          </a:p>
        </p:txBody>
      </p:sp>
    </p:spTree>
    <p:extLst>
      <p:ext uri="{BB962C8B-B14F-4D97-AF65-F5344CB8AC3E}">
        <p14:creationId xmlns="" xmlns:p14="http://schemas.microsoft.com/office/powerpoint/2010/main" val="8976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xmlns="" val="2374670707"/>
              </p:ext>
            </p:extLst>
          </p:nvPr>
        </p:nvGraphicFramePr>
        <p:xfrm>
          <a:off x="827584" y="833566"/>
          <a:ext cx="7344816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 bwMode="auto">
          <a:xfrm>
            <a:off x="6436871" y="3645024"/>
            <a:ext cx="2514600" cy="1008112"/>
          </a:xfrm>
          <a:prstGeom prst="rect">
            <a:avLst/>
          </a:prstGeom>
          <a:solidFill>
            <a:srgbClr val="FCFFE1"/>
          </a:solidFill>
          <a:ln w="38100" cap="flat" cmpd="sng" algn="ctr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+ 1,1% para </a:t>
            </a:r>
            <a:r>
              <a:rPr lang="en-US" sz="2000" b="1" dirty="0" err="1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cada</a:t>
            </a:r>
            <a:r>
              <a:rPr lang="en-US" sz="20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 1% de </a:t>
            </a:r>
            <a:r>
              <a:rPr lang="en-US" sz="2000" b="1" dirty="0" err="1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aumento</a:t>
            </a:r>
            <a:r>
              <a:rPr lang="en-US" sz="20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 no </a:t>
            </a:r>
            <a:r>
              <a:rPr lang="en-US" sz="2000" b="1" dirty="0" err="1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teor</a:t>
            </a:r>
            <a:r>
              <a:rPr lang="en-US" sz="2000" b="1" dirty="0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000" b="1" dirty="0" err="1" smtClean="0">
                <a:solidFill>
                  <a:srgbClr val="996633"/>
                </a:solidFill>
                <a:latin typeface="Arial" pitchFamily="34" charset="0"/>
                <a:cs typeface="Arial" pitchFamily="34" charset="0"/>
              </a:rPr>
              <a:t>umidade</a:t>
            </a:r>
            <a:endParaRPr lang="en-US" sz="2000" b="1" dirty="0">
              <a:solidFill>
                <a:srgbClr val="9966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5496" y="44624"/>
            <a:ext cx="8085740" cy="639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pt-BR" sz="2800" b="1" dirty="0"/>
              <a:t>Digestibilidade aumenta linearmente com a umidade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827668" y="6453336"/>
            <a:ext cx="2973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Fonte: Fred Owens (2012)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964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9792" y="176502"/>
            <a:ext cx="6552728" cy="948242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3600" b="1" dirty="0" err="1" smtClean="0">
                <a:latin typeface="+mn-lt"/>
                <a:ea typeface="+mn-ea"/>
                <a:cs typeface="+mn-cs"/>
              </a:rPr>
              <a:t>Tamanho</a:t>
            </a:r>
            <a:r>
              <a:rPr lang="en-US" sz="3600" b="1" dirty="0" smtClean="0">
                <a:latin typeface="+mn-lt"/>
                <a:ea typeface="+mn-ea"/>
                <a:cs typeface="+mn-cs"/>
              </a:rPr>
              <a:t> de </a:t>
            </a:r>
            <a:r>
              <a:rPr lang="en-US" sz="3600" b="1" dirty="0" err="1" smtClean="0">
                <a:latin typeface="+mn-lt"/>
                <a:ea typeface="+mn-ea"/>
                <a:cs typeface="+mn-cs"/>
              </a:rPr>
              <a:t>partículas</a:t>
            </a:r>
            <a:r>
              <a:rPr lang="en-US" sz="3600" b="1" dirty="0" smtClean="0">
                <a:latin typeface="+mn-lt"/>
                <a:ea typeface="+mn-ea"/>
                <a:cs typeface="+mn-cs"/>
              </a:rPr>
              <a:t> </a:t>
            </a:r>
            <a:endParaRPr lang="en-US" sz="3600" b="1" dirty="0"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35896"/>
            <a:ext cx="5832648" cy="521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652120" y="6402814"/>
            <a:ext cx="3267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 smtClean="0"/>
              <a:t>Fonte: Hoffman </a:t>
            </a:r>
            <a:r>
              <a:rPr lang="pt-BR" sz="1600" dirty="0" err="1" smtClean="0"/>
              <a:t>et</a:t>
            </a:r>
            <a:r>
              <a:rPr lang="pt-BR" sz="1600" dirty="0" smtClean="0"/>
              <a:t> </a:t>
            </a:r>
            <a:r>
              <a:rPr lang="pt-BR" sz="1600" dirty="0" err="1" smtClean="0"/>
              <a:t>al</a:t>
            </a:r>
            <a:r>
              <a:rPr lang="pt-BR" sz="1600" dirty="0" smtClean="0"/>
              <a:t>, (2011)</a:t>
            </a:r>
            <a:endParaRPr lang="en-US" sz="1600" dirty="0"/>
          </a:p>
        </p:txBody>
      </p:sp>
      <p:pic>
        <p:nvPicPr>
          <p:cNvPr id="19458" name="Picture 2" descr="C:\Users\Greici\Documents\1. Tese\Fotos vacas grão úmido\20150923_140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0304"/>
            <a:ext cx="2051720" cy="1231032"/>
          </a:xfrm>
          <a:prstGeom prst="rect">
            <a:avLst/>
          </a:prstGeom>
          <a:noFill/>
        </p:spPr>
      </p:pic>
      <p:pic>
        <p:nvPicPr>
          <p:cNvPr id="19459" name="Picture 3" descr="C:\Users\Greici\Documents\1. Tese\Fotos vacas grão úmido\20150923_1404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73832"/>
            <a:ext cx="2051720" cy="1231032"/>
          </a:xfrm>
          <a:prstGeom prst="rect">
            <a:avLst/>
          </a:prstGeom>
          <a:noFill/>
        </p:spPr>
      </p:pic>
      <p:pic>
        <p:nvPicPr>
          <p:cNvPr id="19460" name="Picture 4" descr="C:\Users\Greici\Documents\1. Tese\Fotos vacas grão úmido\20150923_1405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125960"/>
            <a:ext cx="2051720" cy="1231032"/>
          </a:xfrm>
          <a:prstGeom prst="rect">
            <a:avLst/>
          </a:prstGeom>
          <a:noFill/>
        </p:spPr>
      </p:pic>
      <p:pic>
        <p:nvPicPr>
          <p:cNvPr id="19461" name="Picture 5" descr="C:\Users\Greici\Documents\1. Tese\Fotos vacas grão úmido\20150923_1419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78088"/>
            <a:ext cx="2051720" cy="1231032"/>
          </a:xfrm>
          <a:prstGeom prst="rect">
            <a:avLst/>
          </a:prstGeom>
          <a:noFill/>
        </p:spPr>
      </p:pic>
      <p:pic>
        <p:nvPicPr>
          <p:cNvPr id="19462" name="Picture 6" descr="C:\Users\Greici\Documents\1. Tese\Fotos vacas grão úmido\20150923_1407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502224"/>
            <a:ext cx="2051720" cy="1231032"/>
          </a:xfrm>
          <a:prstGeom prst="rect">
            <a:avLst/>
          </a:prstGeom>
          <a:noFill/>
        </p:spPr>
      </p:pic>
      <p:pic>
        <p:nvPicPr>
          <p:cNvPr id="19463" name="Picture 7" descr="C:\Users\Greici\Documents\1. Tese\Fotos vacas grão úmido\20150923_14114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654352"/>
            <a:ext cx="2051720" cy="1231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6074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Joao Daniel\Desktop\sil grao umido.jpg"/>
          <p:cNvPicPr>
            <a:picLocks noChangeAspect="1" noChangeArrowheads="1"/>
          </p:cNvPicPr>
          <p:nvPr/>
        </p:nvPicPr>
        <p:blipFill>
          <a:blip r:embed="rId2" cstate="print"/>
          <a:srcRect l="2755" t="2982" r="1793" b="2520"/>
          <a:stretch>
            <a:fillRect/>
          </a:stretch>
        </p:blipFill>
        <p:spPr bwMode="auto">
          <a:xfrm>
            <a:off x="-17086" y="0"/>
            <a:ext cx="9220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Joao Daniel\Desktop\sil milho alta umida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81"/>
            <a:ext cx="9145073" cy="6858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t-BR" sz="4000" b="1" dirty="0" smtClean="0"/>
              <a:t>Vantagens agronômicas</a:t>
            </a:r>
            <a:endParaRPr lang="en-US" sz="4000" b="1" dirty="0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254968"/>
            <a:ext cx="9127084" cy="5486400"/>
          </a:xfrm>
        </p:spPr>
        <p:txBody>
          <a:bodyPr>
            <a:noAutofit/>
          </a:bodyPr>
          <a:lstStyle/>
          <a:p>
            <a:pPr eaLnBrk="1" hangingPunct="1">
              <a:lnSpc>
                <a:spcPct val="150000"/>
              </a:lnSpc>
            </a:pPr>
            <a:endParaRPr lang="en-US" sz="2400" dirty="0" smtClean="0"/>
          </a:p>
          <a:p>
            <a:pPr eaLnBrk="1" hangingPunct="1">
              <a:lnSpc>
                <a:spcPct val="150000"/>
              </a:lnSpc>
            </a:pPr>
            <a:r>
              <a:rPr lang="en-US" sz="2400" dirty="0" err="1" smtClean="0"/>
              <a:t>Antecipação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colheita</a:t>
            </a:r>
            <a:r>
              <a:rPr lang="en-US" sz="2400" dirty="0" smtClean="0"/>
              <a:t> (3 a 4 </a:t>
            </a:r>
            <a:r>
              <a:rPr lang="en-US" sz="2400" dirty="0" err="1" smtClean="0"/>
              <a:t>semanas</a:t>
            </a:r>
            <a:r>
              <a:rPr lang="en-US" sz="2400" dirty="0" smtClean="0"/>
              <a:t>)</a:t>
            </a:r>
          </a:p>
          <a:p>
            <a:pPr lvl="1">
              <a:lnSpc>
                <a:spcPct val="150000"/>
              </a:lnSpc>
            </a:pPr>
            <a:r>
              <a:rPr lang="en-US" sz="2000" dirty="0" err="1" smtClean="0"/>
              <a:t>Liberação</a:t>
            </a:r>
            <a:r>
              <a:rPr lang="en-US" sz="2000" dirty="0" smtClean="0"/>
              <a:t> de </a:t>
            </a:r>
            <a:r>
              <a:rPr lang="en-US" sz="2000" dirty="0" err="1" smtClean="0"/>
              <a:t>áreas</a:t>
            </a:r>
            <a:r>
              <a:rPr lang="en-US" sz="2000" dirty="0" smtClean="0"/>
              <a:t> </a:t>
            </a:r>
            <a:r>
              <a:rPr lang="en-US" sz="2000" dirty="0" err="1" smtClean="0"/>
              <a:t>para</a:t>
            </a:r>
            <a:r>
              <a:rPr lang="en-US" sz="2000" dirty="0" smtClean="0"/>
              <a:t> </a:t>
            </a:r>
            <a:r>
              <a:rPr lang="en-US" sz="2000" dirty="0" err="1" smtClean="0"/>
              <a:t>preparo</a:t>
            </a:r>
            <a:r>
              <a:rPr lang="en-US" sz="2000" dirty="0" smtClean="0"/>
              <a:t> do solo </a:t>
            </a:r>
            <a:r>
              <a:rPr lang="en-US" sz="2000" dirty="0" err="1" smtClean="0"/>
              <a:t>ou</a:t>
            </a:r>
            <a:r>
              <a:rPr lang="en-US" sz="2000" dirty="0" smtClean="0"/>
              <a:t> </a:t>
            </a:r>
            <a:r>
              <a:rPr lang="en-US" sz="2000" dirty="0" err="1" smtClean="0"/>
              <a:t>uso</a:t>
            </a:r>
            <a:r>
              <a:rPr lang="en-US" sz="2000" dirty="0" smtClean="0"/>
              <a:t> </a:t>
            </a:r>
            <a:r>
              <a:rPr lang="en-US" sz="2000" dirty="0" err="1" smtClean="0"/>
              <a:t>da</a:t>
            </a:r>
            <a:r>
              <a:rPr lang="en-US" sz="2000" dirty="0" smtClean="0"/>
              <a:t> </a:t>
            </a:r>
            <a:r>
              <a:rPr lang="en-US" sz="2000" dirty="0" err="1" smtClean="0"/>
              <a:t>palhada</a:t>
            </a:r>
            <a:endParaRPr lang="en-US" sz="2000" dirty="0" smtClean="0"/>
          </a:p>
          <a:p>
            <a:pPr eaLnBrk="1" hangingPunct="1">
              <a:lnSpc>
                <a:spcPct val="150000"/>
              </a:lnSpc>
            </a:pPr>
            <a:r>
              <a:rPr lang="en-US" sz="2400" dirty="0" err="1" smtClean="0"/>
              <a:t>Redução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perdas</a:t>
            </a:r>
            <a:r>
              <a:rPr lang="en-US" sz="2400" dirty="0" smtClean="0"/>
              <a:t> no campo </a:t>
            </a:r>
            <a:r>
              <a:rPr lang="en-US" sz="1800" dirty="0" smtClean="0"/>
              <a:t>(</a:t>
            </a:r>
            <a:r>
              <a:rPr lang="en-US" sz="1800" dirty="0" err="1" smtClean="0"/>
              <a:t>clima</a:t>
            </a:r>
            <a:r>
              <a:rPr lang="en-US" sz="1800" dirty="0" smtClean="0"/>
              <a:t>, </a:t>
            </a:r>
            <a:r>
              <a:rPr lang="en-US" sz="1800" dirty="0" err="1" smtClean="0"/>
              <a:t>pássaros</a:t>
            </a:r>
            <a:r>
              <a:rPr lang="en-US" sz="1800" dirty="0" smtClean="0"/>
              <a:t>, </a:t>
            </a:r>
            <a:r>
              <a:rPr lang="en-US" sz="1800" dirty="0" err="1" smtClean="0"/>
              <a:t>insetos</a:t>
            </a:r>
            <a:r>
              <a:rPr lang="en-US" sz="1800" dirty="0" smtClean="0"/>
              <a:t> e </a:t>
            </a:r>
            <a:r>
              <a:rPr lang="en-US" sz="1800" dirty="0" err="1" smtClean="0"/>
              <a:t>fungos</a:t>
            </a:r>
            <a:r>
              <a:rPr lang="en-US" sz="18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Redução</a:t>
            </a:r>
            <a:r>
              <a:rPr lang="en-US" sz="2400" dirty="0" smtClean="0"/>
              <a:t> de </a:t>
            </a:r>
            <a:r>
              <a:rPr lang="en-US" sz="2400" dirty="0" err="1" smtClean="0"/>
              <a:t>perdas</a:t>
            </a:r>
            <a:r>
              <a:rPr lang="en-US" sz="2400" dirty="0" smtClean="0"/>
              <a:t> </a:t>
            </a:r>
            <a:r>
              <a:rPr lang="en-US" sz="2400" dirty="0" err="1" smtClean="0"/>
              <a:t>na</a:t>
            </a:r>
            <a:r>
              <a:rPr lang="en-US" sz="2400" dirty="0" smtClean="0"/>
              <a:t> </a:t>
            </a:r>
            <a:r>
              <a:rPr lang="en-US" sz="2400" dirty="0" err="1" smtClean="0"/>
              <a:t>colheita</a:t>
            </a:r>
            <a:endParaRPr lang="en-US" sz="2400" dirty="0" smtClean="0"/>
          </a:p>
          <a:p>
            <a:pPr>
              <a:lnSpc>
                <a:spcPct val="150000"/>
              </a:lnSpc>
            </a:pPr>
            <a:r>
              <a:rPr lang="en-US" sz="2400" dirty="0" err="1"/>
              <a:t>Maior</a:t>
            </a:r>
            <a:r>
              <a:rPr lang="en-US" sz="2400" dirty="0"/>
              <a:t> </a:t>
            </a:r>
            <a:r>
              <a:rPr lang="en-US" sz="2400" dirty="0" err="1"/>
              <a:t>qualidade</a:t>
            </a:r>
            <a:r>
              <a:rPr lang="en-US" sz="2400" dirty="0"/>
              <a:t> dos </a:t>
            </a:r>
            <a:r>
              <a:rPr lang="en-US" sz="2400" dirty="0" err="1"/>
              <a:t>grãos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Redução</a:t>
            </a:r>
            <a:r>
              <a:rPr lang="en-US" sz="2400" dirty="0" smtClean="0"/>
              <a:t> </a:t>
            </a:r>
            <a:r>
              <a:rPr lang="en-US" sz="2400" dirty="0"/>
              <a:t>de </a:t>
            </a:r>
            <a:r>
              <a:rPr lang="en-US" sz="2400" dirty="0" err="1"/>
              <a:t>perdas</a:t>
            </a:r>
            <a:r>
              <a:rPr lang="en-US" sz="2400" dirty="0"/>
              <a:t> no </a:t>
            </a:r>
            <a:r>
              <a:rPr lang="en-US" sz="2400" dirty="0" err="1"/>
              <a:t>armazenamento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Menor</a:t>
            </a:r>
            <a:r>
              <a:rPr lang="en-US" sz="2400" dirty="0" smtClean="0"/>
              <a:t> </a:t>
            </a:r>
            <a:r>
              <a:rPr lang="en-US" sz="2400" dirty="0" err="1" smtClean="0"/>
              <a:t>custo</a:t>
            </a:r>
            <a:r>
              <a:rPr lang="en-US" sz="2400" dirty="0" smtClean="0"/>
              <a:t> de </a:t>
            </a:r>
            <a:r>
              <a:rPr lang="en-US" sz="2400" dirty="0" err="1" smtClean="0"/>
              <a:t>armazenamento</a:t>
            </a:r>
            <a:endParaRPr lang="en-US" sz="2400" dirty="0" smtClean="0"/>
          </a:p>
          <a:p>
            <a:pPr eaLnBrk="1" hangingPunct="1">
              <a:lnSpc>
                <a:spcPct val="150000"/>
              </a:lnSpc>
            </a:pPr>
            <a:r>
              <a:rPr lang="en-US" sz="2400" dirty="0" err="1" smtClean="0"/>
              <a:t>Menor</a:t>
            </a:r>
            <a:r>
              <a:rPr lang="en-US" sz="2400" dirty="0" smtClean="0"/>
              <a:t> </a:t>
            </a:r>
            <a:r>
              <a:rPr lang="en-US" sz="2400" dirty="0" err="1" smtClean="0"/>
              <a:t>custo</a:t>
            </a:r>
            <a:r>
              <a:rPr lang="en-US" sz="2400" dirty="0" smtClean="0"/>
              <a:t> de </a:t>
            </a:r>
            <a:r>
              <a:rPr lang="en-US" sz="2400" dirty="0" err="1" smtClean="0"/>
              <a:t>produção</a:t>
            </a:r>
            <a:r>
              <a:rPr lang="en-US" sz="2400" dirty="0" smtClean="0"/>
              <a:t> em </a:t>
            </a:r>
            <a:r>
              <a:rPr lang="en-US" sz="2400" dirty="0" err="1" smtClean="0"/>
              <a:t>relação</a:t>
            </a:r>
            <a:r>
              <a:rPr lang="en-US" sz="2400" dirty="0" smtClean="0"/>
              <a:t> </a:t>
            </a:r>
            <a:r>
              <a:rPr lang="en-US" sz="2400" dirty="0" err="1" smtClean="0"/>
              <a:t>ao</a:t>
            </a:r>
            <a:r>
              <a:rPr lang="en-US" sz="2400" dirty="0" smtClean="0"/>
              <a:t> </a:t>
            </a:r>
            <a:r>
              <a:rPr lang="en-US" sz="2400" dirty="0" err="1" smtClean="0"/>
              <a:t>grão</a:t>
            </a:r>
            <a:r>
              <a:rPr lang="en-US" sz="2400" dirty="0" smtClean="0"/>
              <a:t> </a:t>
            </a:r>
            <a:r>
              <a:rPr lang="en-US" sz="2400" dirty="0" err="1" smtClean="0"/>
              <a:t>seco</a:t>
            </a:r>
            <a:endParaRPr lang="en-US" sz="2400" dirty="0" smtClean="0"/>
          </a:p>
        </p:txBody>
      </p:sp>
    </p:spTree>
    <p:extLst>
      <p:ext uri="{BB962C8B-B14F-4D97-AF65-F5344CB8AC3E}">
        <p14:creationId xmlns="" xmlns:p14="http://schemas.microsoft.com/office/powerpoint/2010/main" val="238465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8" descr="HMC Pictures 07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58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851546" y="5843618"/>
            <a:ext cx="2160240" cy="923330"/>
          </a:xfrm>
          <a:prstGeom prst="rect">
            <a:avLst/>
          </a:prstGeom>
          <a:gradFill flip="none" rotWithShape="1">
            <a:gsLst>
              <a:gs pos="90000">
                <a:srgbClr val="FFEFD1">
                  <a:lumMod val="100000"/>
                  <a:alpha val="67000"/>
                </a:srgbClr>
              </a:gs>
              <a:gs pos="95000">
                <a:srgbClr val="F0EBD5"/>
              </a:gs>
              <a:gs pos="100000">
                <a:srgbClr val="D1C39F"/>
              </a:gs>
            </a:gsLst>
            <a:lin ang="2700000" scaled="0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Source: Robert Lake</a:t>
            </a:r>
          </a:p>
          <a:p>
            <a:r>
              <a:rPr lang="en-US" b="1" i="1" dirty="0" smtClean="0"/>
              <a:t>Hitch Enterprises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2" descr="Picture 05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6851546" y="5843618"/>
            <a:ext cx="2160240" cy="923330"/>
          </a:xfrm>
          <a:prstGeom prst="rect">
            <a:avLst/>
          </a:prstGeom>
          <a:gradFill flip="none" rotWithShape="1">
            <a:gsLst>
              <a:gs pos="90000">
                <a:srgbClr val="FFEFD1">
                  <a:lumMod val="100000"/>
                  <a:alpha val="67000"/>
                </a:srgbClr>
              </a:gs>
              <a:gs pos="95000">
                <a:srgbClr val="F0EBD5"/>
              </a:gs>
              <a:gs pos="100000">
                <a:srgbClr val="D1C39F"/>
              </a:gs>
            </a:gsLst>
            <a:lin ang="2700000" scaled="0"/>
            <a:tileRect/>
          </a:gra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/>
              <a:t>Source: Robert Lake</a:t>
            </a:r>
          </a:p>
          <a:p>
            <a:r>
              <a:rPr lang="en-US" b="1" i="1" dirty="0" smtClean="0"/>
              <a:t>Hitch Enterprises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SCN95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79512" y="248510"/>
            <a:ext cx="8712968" cy="9482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en-US" sz="4000" b="1" dirty="0" err="1" smtClean="0"/>
              <a:t>Compactação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G:\IMG-20140919-WA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501008"/>
            <a:ext cx="1739275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Picture 0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-252536" y="260648"/>
            <a:ext cx="8712968" cy="9482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en-US" sz="4000" b="1" dirty="0" err="1" smtClean="0"/>
              <a:t>Vedação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695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Joao Daniel\Desktop\Técnica Armazenagem Silagem Sorgo Grão Úmi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0" y="0"/>
            <a:ext cx="9144750" cy="6866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0" y="0"/>
            <a:ext cx="9144000" cy="105273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en-US" sz="4000" b="1" noProof="0" dirty="0" err="1" smtClean="0"/>
              <a:t>Descarregamento</a:t>
            </a:r>
            <a:r>
              <a:rPr lang="en-US" sz="4000" b="1" noProof="0" dirty="0" smtClean="0"/>
              <a:t> do silo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Greici\Pictures\Fotos vacas grão úmido\SAM_02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4202" y="1484784"/>
            <a:ext cx="2799797" cy="5373216"/>
          </a:xfrm>
          <a:prstGeom prst="rect">
            <a:avLst/>
          </a:prstGeom>
          <a:noFill/>
        </p:spPr>
      </p:pic>
      <p:cxnSp>
        <p:nvCxnSpPr>
          <p:cNvPr id="6" name="Conector de seta reta 5"/>
          <p:cNvCxnSpPr/>
          <p:nvPr/>
        </p:nvCxnSpPr>
        <p:spPr>
          <a:xfrm flipV="1">
            <a:off x="0" y="6021288"/>
            <a:ext cx="683568" cy="360040"/>
          </a:xfrm>
          <a:prstGeom prst="straightConnector1">
            <a:avLst/>
          </a:prstGeom>
          <a:ln w="762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V="1">
            <a:off x="827584" y="5805264"/>
            <a:ext cx="648072" cy="360040"/>
          </a:xfrm>
          <a:prstGeom prst="straightConnector1">
            <a:avLst/>
          </a:prstGeom>
          <a:ln w="762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V="1">
            <a:off x="1619672" y="5661248"/>
            <a:ext cx="504056" cy="288032"/>
          </a:xfrm>
          <a:prstGeom prst="straightConnector1">
            <a:avLst/>
          </a:prstGeom>
          <a:ln w="762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24051282"/>
              </p:ext>
            </p:extLst>
          </p:nvPr>
        </p:nvGraphicFramePr>
        <p:xfrm>
          <a:off x="323528" y="1970278"/>
          <a:ext cx="8226677" cy="3042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17592"/>
                <a:gridCol w="698500"/>
                <a:gridCol w="727513"/>
                <a:gridCol w="748852"/>
                <a:gridCol w="1134220"/>
              </a:tblGrid>
              <a:tr h="7607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Item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RC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RB</a:t>
                      </a:r>
                      <a:endParaRPr 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P-value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07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Estabilidade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aeróbia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</a:tr>
              <a:tr h="7607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acumulada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dias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3,73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0,97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2,78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0,26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chemeClr val="bg1"/>
                    </a:solidFill>
                  </a:tcPr>
                </a:tc>
              </a:tr>
              <a:tr h="7607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Temperatura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acumulada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en-US" sz="2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dias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°C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70,9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2,97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7,69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en-US" sz="2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307066" y="5291916"/>
            <a:ext cx="667848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RC: </a:t>
            </a:r>
            <a:r>
              <a:rPr lang="en-US" altLang="en-US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Controle</a:t>
            </a:r>
            <a:r>
              <a:rPr lang="en-US" alt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 </a:t>
            </a:r>
            <a:r>
              <a:rPr lang="en-US" altLang="en-US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RB: </a:t>
            </a:r>
            <a:r>
              <a:rPr lang="en-US" altLang="en-US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Tratado</a:t>
            </a:r>
            <a:r>
              <a:rPr lang="en-US" alt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com </a:t>
            </a:r>
            <a:r>
              <a:rPr lang="en-US" altLang="en-US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benzoato</a:t>
            </a:r>
            <a:r>
              <a:rPr lang="en-US" alt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de </a:t>
            </a:r>
            <a:r>
              <a:rPr lang="en-US" altLang="en-US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sódio</a:t>
            </a:r>
            <a:r>
              <a:rPr lang="en-US" altLang="en-US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0,2%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Silagens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com 170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dias</a:t>
            </a:r>
            <a:r>
              <a:rPr lang="en-US" altLang="en-US" sz="2000" dirty="0" smtClean="0"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altLang="en-US" sz="2000" dirty="0" err="1" smtClean="0">
                <a:latin typeface="Times New Roman" pitchFamily="18" charset="0"/>
                <a:cs typeface="Times New Roman" pitchFamily="18" charset="0"/>
              </a:rPr>
              <a:t>armazenamento</a:t>
            </a:r>
            <a:endParaRPr lang="en-US" alt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23528" y="63000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Fonte: Morais et al, (2015)</a:t>
            </a:r>
            <a:endParaRPr lang="en-US" dirty="0"/>
          </a:p>
        </p:txBody>
      </p:sp>
      <p:sp>
        <p:nvSpPr>
          <p:cNvPr id="2" name="Retângulo 1"/>
          <p:cNvSpPr/>
          <p:nvPr/>
        </p:nvSpPr>
        <p:spPr>
          <a:xfrm>
            <a:off x="5091822" y="2837170"/>
            <a:ext cx="1584176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ângulo 8"/>
          <p:cNvSpPr/>
          <p:nvPr/>
        </p:nvSpPr>
        <p:spPr>
          <a:xfrm>
            <a:off x="5682045" y="620688"/>
            <a:ext cx="292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 err="1" smtClean="0"/>
              <a:t>Benzoato</a:t>
            </a:r>
            <a:r>
              <a:rPr lang="pt-BR" sz="2800" b="1" dirty="0" smtClean="0"/>
              <a:t> de sódio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xmlns="" val="188424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74147024"/>
              </p:ext>
            </p:extLst>
          </p:nvPr>
        </p:nvGraphicFramePr>
        <p:xfrm>
          <a:off x="1043608" y="836712"/>
          <a:ext cx="691276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6376894"/>
              </p:ext>
            </p:extLst>
          </p:nvPr>
        </p:nvGraphicFramePr>
        <p:xfrm>
          <a:off x="5796136" y="5909265"/>
          <a:ext cx="3240360" cy="760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40360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</a:rPr>
                        <a:t>P&lt;0,01 </a:t>
                      </a:r>
                      <a:r>
                        <a:rPr lang="en-US" sz="1600" u="none" strike="noStrike" dirty="0">
                          <a:effectLst/>
                        </a:rPr>
                        <a:t>for Treat × Time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SEM = </a:t>
                      </a:r>
                      <a:r>
                        <a:rPr lang="en-US" sz="1600" u="none" strike="noStrike" dirty="0" smtClean="0">
                          <a:effectLst/>
                        </a:rPr>
                        <a:t>1,14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* </a:t>
                      </a:r>
                      <a:r>
                        <a:rPr lang="en-US" sz="1600" u="none" strike="noStrike" dirty="0" smtClean="0">
                          <a:effectLst/>
                        </a:rPr>
                        <a:t>P&lt;0,01 </a:t>
                      </a:r>
                      <a:r>
                        <a:rPr lang="en-US" sz="1600" u="none" strike="noStrike" dirty="0">
                          <a:effectLst/>
                        </a:rPr>
                        <a:t>for Dry </a:t>
                      </a:r>
                      <a:r>
                        <a:rPr lang="en-US" sz="1600" u="none" strike="noStrike" dirty="0" err="1" smtClean="0">
                          <a:effectLst/>
                        </a:rPr>
                        <a:t>vs</a:t>
                      </a:r>
                      <a:r>
                        <a:rPr lang="en-US" sz="1600" u="none" strike="noStrike" dirty="0" smtClean="0">
                          <a:effectLst/>
                        </a:rPr>
                        <a:t>, </a:t>
                      </a:r>
                      <a:r>
                        <a:rPr lang="en-US" sz="1600" u="none" strike="noStrike" dirty="0">
                          <a:effectLst/>
                        </a:rPr>
                        <a:t>(</a:t>
                      </a:r>
                      <a:r>
                        <a:rPr lang="en-US" sz="1600" u="none" strike="noStrike" dirty="0" err="1">
                          <a:effectLst/>
                        </a:rPr>
                        <a:t>RCont</a:t>
                      </a:r>
                      <a:r>
                        <a:rPr lang="en-US" sz="1600" u="none" strike="noStrike" dirty="0">
                          <a:effectLst/>
                        </a:rPr>
                        <a:t> + </a:t>
                      </a:r>
                      <a:r>
                        <a:rPr lang="en-US" sz="1600" u="none" strike="noStrike" dirty="0" err="1">
                          <a:effectLst/>
                        </a:rPr>
                        <a:t>RBenz</a:t>
                      </a:r>
                      <a:r>
                        <a:rPr lang="en-US" sz="1600" u="none" strike="noStrike" dirty="0">
                          <a:effectLst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1835696" y="3861048"/>
            <a:ext cx="304800" cy="323850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23528" y="63000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Fonte: Morais et al, (2015)</a:t>
            </a:r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82794" y="135892"/>
            <a:ext cx="9288016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 anchor="ctr">
            <a:spAutoFit/>
          </a:bodyPr>
          <a:lstStyle/>
          <a:p>
            <a:pPr algn="ctr" defTabSz="817108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2000" b="1" kern="0" dirty="0" err="1" smtClean="0">
                <a:latin typeface="Arial" pitchFamily="34" charset="0"/>
                <a:cs typeface="Arial" pitchFamily="34" charset="0"/>
              </a:rPr>
              <a:t>Benzoato</a:t>
            </a:r>
            <a:r>
              <a:rPr lang="en-US" sz="2000" b="1" kern="0" dirty="0" smtClean="0">
                <a:latin typeface="Arial" pitchFamily="34" charset="0"/>
                <a:cs typeface="Arial" pitchFamily="34" charset="0"/>
              </a:rPr>
              <a:t> de </a:t>
            </a:r>
            <a:r>
              <a:rPr lang="en-US" sz="2000" b="1" kern="0" dirty="0" err="1" smtClean="0">
                <a:latin typeface="Arial" pitchFamily="34" charset="0"/>
                <a:cs typeface="Arial" pitchFamily="34" charset="0"/>
              </a:rPr>
              <a:t>sódio</a:t>
            </a:r>
            <a:r>
              <a:rPr lang="en-US" sz="2000" b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dirty="0" err="1" smtClean="0">
                <a:latin typeface="Arial" pitchFamily="34" charset="0"/>
                <a:cs typeface="Arial" pitchFamily="34" charset="0"/>
              </a:rPr>
              <a:t>melhora</a:t>
            </a:r>
            <a:r>
              <a:rPr lang="en-US" sz="2000" b="1" kern="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en-US" sz="2000" b="1" kern="0" dirty="0" err="1" smtClean="0">
                <a:latin typeface="Arial" pitchFamily="34" charset="0"/>
                <a:cs typeface="Arial" pitchFamily="34" charset="0"/>
              </a:rPr>
              <a:t>estabilidade</a:t>
            </a:r>
            <a:r>
              <a:rPr lang="en-US" sz="2000" b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dirty="0" err="1" smtClean="0">
                <a:latin typeface="Arial" pitchFamily="34" charset="0"/>
                <a:cs typeface="Arial" pitchFamily="34" charset="0"/>
              </a:rPr>
              <a:t>sem</a:t>
            </a:r>
            <a:r>
              <a:rPr lang="en-US" sz="2000" b="1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dirty="0" err="1" smtClean="0">
                <a:latin typeface="Arial" pitchFamily="34" charset="0"/>
                <a:cs typeface="Arial" pitchFamily="34" charset="0"/>
              </a:rPr>
              <a:t>prejudicar</a:t>
            </a:r>
            <a:r>
              <a:rPr lang="en-US" sz="2000" b="1" kern="0" dirty="0" smtClean="0">
                <a:latin typeface="Arial" pitchFamily="34" charset="0"/>
                <a:cs typeface="Arial" pitchFamily="34" charset="0"/>
              </a:rPr>
              <a:t> a digestibilidade</a:t>
            </a:r>
            <a:endParaRPr lang="en-US" sz="2400" b="1" kern="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598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243902" y="1536465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609656" y="1576518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410302" y="1841265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ipse 6"/>
          <p:cNvSpPr/>
          <p:nvPr/>
        </p:nvSpPr>
        <p:spPr>
          <a:xfrm>
            <a:off x="869746" y="2161020"/>
            <a:ext cx="144271" cy="207589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808786" y="1432502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930705" y="1852654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626328" y="1824497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Elipse 10"/>
          <p:cNvSpPr/>
          <p:nvPr/>
        </p:nvSpPr>
        <p:spPr>
          <a:xfrm>
            <a:off x="487737" y="1216478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orma livre 11"/>
          <p:cNvSpPr/>
          <p:nvPr/>
        </p:nvSpPr>
        <p:spPr>
          <a:xfrm>
            <a:off x="61023" y="1045206"/>
            <a:ext cx="1400340" cy="1467419"/>
          </a:xfrm>
          <a:custGeom>
            <a:avLst/>
            <a:gdLst>
              <a:gd name="connsiteX0" fmla="*/ 152400 w 1001073"/>
              <a:gd name="connsiteY0" fmla="*/ 138545 h 1094509"/>
              <a:gd name="connsiteX1" fmla="*/ 221673 w 1001073"/>
              <a:gd name="connsiteY1" fmla="*/ 207818 h 1094509"/>
              <a:gd name="connsiteX2" fmla="*/ 277091 w 1001073"/>
              <a:gd name="connsiteY2" fmla="*/ 235527 h 1094509"/>
              <a:gd name="connsiteX3" fmla="*/ 290946 w 1001073"/>
              <a:gd name="connsiteY3" fmla="*/ 277091 h 1094509"/>
              <a:gd name="connsiteX4" fmla="*/ 360219 w 1001073"/>
              <a:gd name="connsiteY4" fmla="*/ 346364 h 1094509"/>
              <a:gd name="connsiteX5" fmla="*/ 443346 w 1001073"/>
              <a:gd name="connsiteY5" fmla="*/ 332509 h 1094509"/>
              <a:gd name="connsiteX6" fmla="*/ 498764 w 1001073"/>
              <a:gd name="connsiteY6" fmla="*/ 193964 h 1094509"/>
              <a:gd name="connsiteX7" fmla="*/ 692728 w 1001073"/>
              <a:gd name="connsiteY7" fmla="*/ 221673 h 1094509"/>
              <a:gd name="connsiteX8" fmla="*/ 734291 w 1001073"/>
              <a:gd name="connsiteY8" fmla="*/ 249382 h 1094509"/>
              <a:gd name="connsiteX9" fmla="*/ 720437 w 1001073"/>
              <a:gd name="connsiteY9" fmla="*/ 401782 h 1094509"/>
              <a:gd name="connsiteX10" fmla="*/ 706582 w 1001073"/>
              <a:gd name="connsiteY10" fmla="*/ 443345 h 1094509"/>
              <a:gd name="connsiteX11" fmla="*/ 665019 w 1001073"/>
              <a:gd name="connsiteY11" fmla="*/ 457200 h 1094509"/>
              <a:gd name="connsiteX12" fmla="*/ 609600 w 1001073"/>
              <a:gd name="connsiteY12" fmla="*/ 484909 h 1094509"/>
              <a:gd name="connsiteX13" fmla="*/ 595746 w 1001073"/>
              <a:gd name="connsiteY13" fmla="*/ 526473 h 1094509"/>
              <a:gd name="connsiteX14" fmla="*/ 623455 w 1001073"/>
              <a:gd name="connsiteY14" fmla="*/ 762000 h 1094509"/>
              <a:gd name="connsiteX15" fmla="*/ 651164 w 1001073"/>
              <a:gd name="connsiteY15" fmla="*/ 803564 h 1094509"/>
              <a:gd name="connsiteX16" fmla="*/ 692728 w 1001073"/>
              <a:gd name="connsiteY16" fmla="*/ 845127 h 1094509"/>
              <a:gd name="connsiteX17" fmla="*/ 734291 w 1001073"/>
              <a:gd name="connsiteY17" fmla="*/ 858982 h 1094509"/>
              <a:gd name="connsiteX18" fmla="*/ 817419 w 1001073"/>
              <a:gd name="connsiteY18" fmla="*/ 900545 h 1094509"/>
              <a:gd name="connsiteX19" fmla="*/ 831273 w 1001073"/>
              <a:gd name="connsiteY19" fmla="*/ 942109 h 1094509"/>
              <a:gd name="connsiteX20" fmla="*/ 789709 w 1001073"/>
              <a:gd name="connsiteY20" fmla="*/ 1025236 h 1094509"/>
              <a:gd name="connsiteX21" fmla="*/ 748146 w 1001073"/>
              <a:gd name="connsiteY21" fmla="*/ 1039091 h 1094509"/>
              <a:gd name="connsiteX22" fmla="*/ 526473 w 1001073"/>
              <a:gd name="connsiteY22" fmla="*/ 1025236 h 1094509"/>
              <a:gd name="connsiteX23" fmla="*/ 484909 w 1001073"/>
              <a:gd name="connsiteY23" fmla="*/ 789709 h 1094509"/>
              <a:gd name="connsiteX24" fmla="*/ 443346 w 1001073"/>
              <a:gd name="connsiteY24" fmla="*/ 817418 h 1094509"/>
              <a:gd name="connsiteX25" fmla="*/ 401782 w 1001073"/>
              <a:gd name="connsiteY25" fmla="*/ 831273 h 1094509"/>
              <a:gd name="connsiteX26" fmla="*/ 318655 w 1001073"/>
              <a:gd name="connsiteY26" fmla="*/ 789709 h 1094509"/>
              <a:gd name="connsiteX27" fmla="*/ 346364 w 1001073"/>
              <a:gd name="connsiteY27" fmla="*/ 748145 h 1094509"/>
              <a:gd name="connsiteX28" fmla="*/ 318655 w 1001073"/>
              <a:gd name="connsiteY28" fmla="*/ 706582 h 1094509"/>
              <a:gd name="connsiteX29" fmla="*/ 277091 w 1001073"/>
              <a:gd name="connsiteY29" fmla="*/ 692727 h 1094509"/>
              <a:gd name="connsiteX30" fmla="*/ 235528 w 1001073"/>
              <a:gd name="connsiteY30" fmla="*/ 665018 h 1094509"/>
              <a:gd name="connsiteX31" fmla="*/ 207819 w 1001073"/>
              <a:gd name="connsiteY31" fmla="*/ 623455 h 1094509"/>
              <a:gd name="connsiteX32" fmla="*/ 180109 w 1001073"/>
              <a:gd name="connsiteY32" fmla="*/ 512618 h 1094509"/>
              <a:gd name="connsiteX33" fmla="*/ 96982 w 1001073"/>
              <a:gd name="connsiteY33" fmla="*/ 540327 h 1094509"/>
              <a:gd name="connsiteX34" fmla="*/ 41564 w 1001073"/>
              <a:gd name="connsiteY34" fmla="*/ 457200 h 1094509"/>
              <a:gd name="connsiteX35" fmla="*/ 55419 w 1001073"/>
              <a:gd name="connsiteY35" fmla="*/ 374073 h 1094509"/>
              <a:gd name="connsiteX36" fmla="*/ 96982 w 1001073"/>
              <a:gd name="connsiteY36" fmla="*/ 263236 h 1094509"/>
              <a:gd name="connsiteX37" fmla="*/ 138546 w 1001073"/>
              <a:gd name="connsiteY37" fmla="*/ 235527 h 1094509"/>
              <a:gd name="connsiteX38" fmla="*/ 193964 w 1001073"/>
              <a:gd name="connsiteY38" fmla="*/ 249382 h 1094509"/>
              <a:gd name="connsiteX39" fmla="*/ 290946 w 1001073"/>
              <a:gd name="connsiteY39" fmla="*/ 304800 h 1094509"/>
              <a:gd name="connsiteX40" fmla="*/ 304800 w 1001073"/>
              <a:gd name="connsiteY40" fmla="*/ 360218 h 1094509"/>
              <a:gd name="connsiteX41" fmla="*/ 332509 w 1001073"/>
              <a:gd name="connsiteY41" fmla="*/ 484909 h 1094509"/>
              <a:gd name="connsiteX42" fmla="*/ 360219 w 1001073"/>
              <a:gd name="connsiteY42" fmla="*/ 526473 h 1094509"/>
              <a:gd name="connsiteX43" fmla="*/ 415637 w 1001073"/>
              <a:gd name="connsiteY43" fmla="*/ 609600 h 1094509"/>
              <a:gd name="connsiteX44" fmla="*/ 443346 w 1001073"/>
              <a:gd name="connsiteY44" fmla="*/ 651164 h 1094509"/>
              <a:gd name="connsiteX45" fmla="*/ 484909 w 1001073"/>
              <a:gd name="connsiteY45" fmla="*/ 678873 h 1094509"/>
              <a:gd name="connsiteX46" fmla="*/ 512619 w 1001073"/>
              <a:gd name="connsiteY46" fmla="*/ 706582 h 1094509"/>
              <a:gd name="connsiteX47" fmla="*/ 554182 w 1001073"/>
              <a:gd name="connsiteY47" fmla="*/ 692727 h 1094509"/>
              <a:gd name="connsiteX48" fmla="*/ 609600 w 1001073"/>
              <a:gd name="connsiteY48" fmla="*/ 540327 h 1094509"/>
              <a:gd name="connsiteX49" fmla="*/ 651164 w 1001073"/>
              <a:gd name="connsiteY49" fmla="*/ 526473 h 1094509"/>
              <a:gd name="connsiteX50" fmla="*/ 900546 w 1001073"/>
              <a:gd name="connsiteY50" fmla="*/ 554182 h 1094509"/>
              <a:gd name="connsiteX51" fmla="*/ 942109 w 1001073"/>
              <a:gd name="connsiteY51" fmla="*/ 568036 h 1094509"/>
              <a:gd name="connsiteX52" fmla="*/ 969819 w 1001073"/>
              <a:gd name="connsiteY52" fmla="*/ 540327 h 1094509"/>
              <a:gd name="connsiteX53" fmla="*/ 997528 w 1001073"/>
              <a:gd name="connsiteY53" fmla="*/ 581891 h 1094509"/>
              <a:gd name="connsiteX54" fmla="*/ 983673 w 1001073"/>
              <a:gd name="connsiteY54" fmla="*/ 775855 h 1094509"/>
              <a:gd name="connsiteX55" fmla="*/ 900546 w 1001073"/>
              <a:gd name="connsiteY55" fmla="*/ 831273 h 1094509"/>
              <a:gd name="connsiteX56" fmla="*/ 762000 w 1001073"/>
              <a:gd name="connsiteY56" fmla="*/ 817418 h 1094509"/>
              <a:gd name="connsiteX57" fmla="*/ 789709 w 1001073"/>
              <a:gd name="connsiteY57" fmla="*/ 623455 h 1094509"/>
              <a:gd name="connsiteX58" fmla="*/ 817419 w 1001073"/>
              <a:gd name="connsiteY58" fmla="*/ 595745 h 1094509"/>
              <a:gd name="connsiteX59" fmla="*/ 845128 w 1001073"/>
              <a:gd name="connsiteY59" fmla="*/ 512618 h 1094509"/>
              <a:gd name="connsiteX60" fmla="*/ 817419 w 1001073"/>
              <a:gd name="connsiteY60" fmla="*/ 346364 h 1094509"/>
              <a:gd name="connsiteX61" fmla="*/ 803564 w 1001073"/>
              <a:gd name="connsiteY61" fmla="*/ 304800 h 1094509"/>
              <a:gd name="connsiteX62" fmla="*/ 775855 w 1001073"/>
              <a:gd name="connsiteY62" fmla="*/ 263236 h 1094509"/>
              <a:gd name="connsiteX63" fmla="*/ 762000 w 1001073"/>
              <a:gd name="connsiteY63" fmla="*/ 221673 h 1094509"/>
              <a:gd name="connsiteX64" fmla="*/ 623455 w 1001073"/>
              <a:gd name="connsiteY64" fmla="*/ 180109 h 1094509"/>
              <a:gd name="connsiteX65" fmla="*/ 581891 w 1001073"/>
              <a:gd name="connsiteY65" fmla="*/ 166255 h 1094509"/>
              <a:gd name="connsiteX66" fmla="*/ 526473 w 1001073"/>
              <a:gd name="connsiteY66" fmla="*/ 83127 h 1094509"/>
              <a:gd name="connsiteX67" fmla="*/ 512619 w 1001073"/>
              <a:gd name="connsiteY67" fmla="*/ 41564 h 1094509"/>
              <a:gd name="connsiteX68" fmla="*/ 443346 w 1001073"/>
              <a:gd name="connsiteY68" fmla="*/ 0 h 1094509"/>
              <a:gd name="connsiteX69" fmla="*/ 110837 w 1001073"/>
              <a:gd name="connsiteY69" fmla="*/ 55418 h 1094509"/>
              <a:gd name="connsiteX70" fmla="*/ 69273 w 1001073"/>
              <a:gd name="connsiteY70" fmla="*/ 96982 h 1094509"/>
              <a:gd name="connsiteX71" fmla="*/ 27709 w 1001073"/>
              <a:gd name="connsiteY71" fmla="*/ 387927 h 1094509"/>
              <a:gd name="connsiteX72" fmla="*/ 0 w 1001073"/>
              <a:gd name="connsiteY72" fmla="*/ 526473 h 1094509"/>
              <a:gd name="connsiteX73" fmla="*/ 27709 w 1001073"/>
              <a:gd name="connsiteY73" fmla="*/ 775855 h 1094509"/>
              <a:gd name="connsiteX74" fmla="*/ 55419 w 1001073"/>
              <a:gd name="connsiteY74" fmla="*/ 817418 h 1094509"/>
              <a:gd name="connsiteX75" fmla="*/ 96982 w 1001073"/>
              <a:gd name="connsiteY75" fmla="*/ 858982 h 1094509"/>
              <a:gd name="connsiteX76" fmla="*/ 124691 w 1001073"/>
              <a:gd name="connsiteY76" fmla="*/ 914400 h 1094509"/>
              <a:gd name="connsiteX77" fmla="*/ 207819 w 1001073"/>
              <a:gd name="connsiteY77" fmla="*/ 997527 h 1094509"/>
              <a:gd name="connsiteX78" fmla="*/ 318655 w 1001073"/>
              <a:gd name="connsiteY78" fmla="*/ 942109 h 1094509"/>
              <a:gd name="connsiteX79" fmla="*/ 304800 w 1001073"/>
              <a:gd name="connsiteY79" fmla="*/ 886691 h 1094509"/>
              <a:gd name="connsiteX80" fmla="*/ 457200 w 1001073"/>
              <a:gd name="connsiteY80" fmla="*/ 900545 h 1094509"/>
              <a:gd name="connsiteX81" fmla="*/ 471055 w 1001073"/>
              <a:gd name="connsiteY81" fmla="*/ 1094509 h 1094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001073" h="1094509">
                <a:moveTo>
                  <a:pt x="152400" y="138545"/>
                </a:moveTo>
                <a:cubicBezTo>
                  <a:pt x="175491" y="161636"/>
                  <a:pt x="195896" y="187769"/>
                  <a:pt x="221673" y="207818"/>
                </a:cubicBezTo>
                <a:cubicBezTo>
                  <a:pt x="237976" y="220498"/>
                  <a:pt x="262487" y="220923"/>
                  <a:pt x="277091" y="235527"/>
                </a:cubicBezTo>
                <a:cubicBezTo>
                  <a:pt x="287418" y="245854"/>
                  <a:pt x="284415" y="264029"/>
                  <a:pt x="290946" y="277091"/>
                </a:cubicBezTo>
                <a:cubicBezTo>
                  <a:pt x="314037" y="323274"/>
                  <a:pt x="318654" y="318655"/>
                  <a:pt x="360219" y="346364"/>
                </a:cubicBezTo>
                <a:cubicBezTo>
                  <a:pt x="387928" y="341746"/>
                  <a:pt x="427237" y="355522"/>
                  <a:pt x="443346" y="332509"/>
                </a:cubicBezTo>
                <a:cubicBezTo>
                  <a:pt x="565736" y="157664"/>
                  <a:pt x="380187" y="233488"/>
                  <a:pt x="498764" y="193964"/>
                </a:cubicBezTo>
                <a:cubicBezTo>
                  <a:pt x="523202" y="196408"/>
                  <a:pt x="646871" y="202020"/>
                  <a:pt x="692728" y="221673"/>
                </a:cubicBezTo>
                <a:cubicBezTo>
                  <a:pt x="708033" y="228232"/>
                  <a:pt x="720437" y="240146"/>
                  <a:pt x="734291" y="249382"/>
                </a:cubicBezTo>
                <a:cubicBezTo>
                  <a:pt x="729673" y="300182"/>
                  <a:pt x="727651" y="351285"/>
                  <a:pt x="720437" y="401782"/>
                </a:cubicBezTo>
                <a:cubicBezTo>
                  <a:pt x="718372" y="416239"/>
                  <a:pt x="716908" y="433019"/>
                  <a:pt x="706582" y="443345"/>
                </a:cubicBezTo>
                <a:cubicBezTo>
                  <a:pt x="696256" y="453671"/>
                  <a:pt x="678442" y="451447"/>
                  <a:pt x="665019" y="457200"/>
                </a:cubicBezTo>
                <a:cubicBezTo>
                  <a:pt x="646036" y="465336"/>
                  <a:pt x="628073" y="475673"/>
                  <a:pt x="609600" y="484909"/>
                </a:cubicBezTo>
                <a:cubicBezTo>
                  <a:pt x="604982" y="498764"/>
                  <a:pt x="595746" y="511869"/>
                  <a:pt x="595746" y="526473"/>
                </a:cubicBezTo>
                <a:cubicBezTo>
                  <a:pt x="595746" y="552753"/>
                  <a:pt x="592458" y="700006"/>
                  <a:pt x="623455" y="762000"/>
                </a:cubicBezTo>
                <a:cubicBezTo>
                  <a:pt x="630902" y="776893"/>
                  <a:pt x="640504" y="790772"/>
                  <a:pt x="651164" y="803564"/>
                </a:cubicBezTo>
                <a:cubicBezTo>
                  <a:pt x="663707" y="818616"/>
                  <a:pt x="676425" y="834259"/>
                  <a:pt x="692728" y="845127"/>
                </a:cubicBezTo>
                <a:cubicBezTo>
                  <a:pt x="704879" y="853228"/>
                  <a:pt x="721229" y="852451"/>
                  <a:pt x="734291" y="858982"/>
                </a:cubicBezTo>
                <a:cubicBezTo>
                  <a:pt x="841710" y="912692"/>
                  <a:pt x="712957" y="865726"/>
                  <a:pt x="817419" y="900545"/>
                </a:cubicBezTo>
                <a:cubicBezTo>
                  <a:pt x="822037" y="914400"/>
                  <a:pt x="831273" y="927505"/>
                  <a:pt x="831273" y="942109"/>
                </a:cubicBezTo>
                <a:cubicBezTo>
                  <a:pt x="831273" y="975980"/>
                  <a:pt x="819206" y="1007538"/>
                  <a:pt x="789709" y="1025236"/>
                </a:cubicBezTo>
                <a:cubicBezTo>
                  <a:pt x="777186" y="1032750"/>
                  <a:pt x="762000" y="1034473"/>
                  <a:pt x="748146" y="1039091"/>
                </a:cubicBezTo>
                <a:cubicBezTo>
                  <a:pt x="674255" y="1034473"/>
                  <a:pt x="574422" y="1081646"/>
                  <a:pt x="526473" y="1025236"/>
                </a:cubicBezTo>
                <a:cubicBezTo>
                  <a:pt x="319658" y="781924"/>
                  <a:pt x="603335" y="694969"/>
                  <a:pt x="484909" y="789709"/>
                </a:cubicBezTo>
                <a:cubicBezTo>
                  <a:pt x="471907" y="800111"/>
                  <a:pt x="458239" y="809971"/>
                  <a:pt x="443346" y="817418"/>
                </a:cubicBezTo>
                <a:cubicBezTo>
                  <a:pt x="430284" y="823949"/>
                  <a:pt x="415637" y="826655"/>
                  <a:pt x="401782" y="831273"/>
                </a:cubicBezTo>
                <a:cubicBezTo>
                  <a:pt x="203007" y="809186"/>
                  <a:pt x="265203" y="843161"/>
                  <a:pt x="318655" y="789709"/>
                </a:cubicBezTo>
                <a:cubicBezTo>
                  <a:pt x="330429" y="777935"/>
                  <a:pt x="337128" y="762000"/>
                  <a:pt x="346364" y="748145"/>
                </a:cubicBezTo>
                <a:cubicBezTo>
                  <a:pt x="337128" y="734291"/>
                  <a:pt x="331657" y="716984"/>
                  <a:pt x="318655" y="706582"/>
                </a:cubicBezTo>
                <a:cubicBezTo>
                  <a:pt x="307251" y="697459"/>
                  <a:pt x="290153" y="699258"/>
                  <a:pt x="277091" y="692727"/>
                </a:cubicBezTo>
                <a:cubicBezTo>
                  <a:pt x="262198" y="685280"/>
                  <a:pt x="249382" y="674254"/>
                  <a:pt x="235528" y="665018"/>
                </a:cubicBezTo>
                <a:cubicBezTo>
                  <a:pt x="226292" y="651164"/>
                  <a:pt x="215266" y="638348"/>
                  <a:pt x="207819" y="623455"/>
                </a:cubicBezTo>
                <a:cubicBezTo>
                  <a:pt x="193618" y="595053"/>
                  <a:pt x="185379" y="538967"/>
                  <a:pt x="180109" y="512618"/>
                </a:cubicBezTo>
                <a:cubicBezTo>
                  <a:pt x="152400" y="521854"/>
                  <a:pt x="113184" y="564629"/>
                  <a:pt x="96982" y="540327"/>
                </a:cubicBezTo>
                <a:lnTo>
                  <a:pt x="41564" y="457200"/>
                </a:lnTo>
                <a:cubicBezTo>
                  <a:pt x="46182" y="429491"/>
                  <a:pt x="50394" y="401711"/>
                  <a:pt x="55419" y="374073"/>
                </a:cubicBezTo>
                <a:cubicBezTo>
                  <a:pt x="64230" y="325611"/>
                  <a:pt x="62086" y="298132"/>
                  <a:pt x="96982" y="263236"/>
                </a:cubicBezTo>
                <a:cubicBezTo>
                  <a:pt x="108756" y="251462"/>
                  <a:pt x="124691" y="244763"/>
                  <a:pt x="138546" y="235527"/>
                </a:cubicBezTo>
                <a:cubicBezTo>
                  <a:pt x="157019" y="240145"/>
                  <a:pt x="176135" y="242696"/>
                  <a:pt x="193964" y="249382"/>
                </a:cubicBezTo>
                <a:cubicBezTo>
                  <a:pt x="234142" y="264449"/>
                  <a:pt x="256492" y="281831"/>
                  <a:pt x="290946" y="304800"/>
                </a:cubicBezTo>
                <a:cubicBezTo>
                  <a:pt x="295564" y="323273"/>
                  <a:pt x="301066" y="341547"/>
                  <a:pt x="304800" y="360218"/>
                </a:cubicBezTo>
                <a:cubicBezTo>
                  <a:pt x="311893" y="395683"/>
                  <a:pt x="314536" y="448963"/>
                  <a:pt x="332509" y="484909"/>
                </a:cubicBezTo>
                <a:cubicBezTo>
                  <a:pt x="339956" y="499802"/>
                  <a:pt x="350982" y="512618"/>
                  <a:pt x="360219" y="526473"/>
                </a:cubicBezTo>
                <a:cubicBezTo>
                  <a:pt x="384566" y="599516"/>
                  <a:pt x="357981" y="540413"/>
                  <a:pt x="415637" y="609600"/>
                </a:cubicBezTo>
                <a:cubicBezTo>
                  <a:pt x="426297" y="622392"/>
                  <a:pt x="431572" y="639390"/>
                  <a:pt x="443346" y="651164"/>
                </a:cubicBezTo>
                <a:cubicBezTo>
                  <a:pt x="455120" y="662938"/>
                  <a:pt x="471907" y="668471"/>
                  <a:pt x="484909" y="678873"/>
                </a:cubicBezTo>
                <a:cubicBezTo>
                  <a:pt x="495109" y="687033"/>
                  <a:pt x="503382" y="697346"/>
                  <a:pt x="512619" y="706582"/>
                </a:cubicBezTo>
                <a:cubicBezTo>
                  <a:pt x="526473" y="701964"/>
                  <a:pt x="545694" y="704611"/>
                  <a:pt x="554182" y="692727"/>
                </a:cubicBezTo>
                <a:cubicBezTo>
                  <a:pt x="580003" y="656577"/>
                  <a:pt x="579348" y="576629"/>
                  <a:pt x="609600" y="540327"/>
                </a:cubicBezTo>
                <a:cubicBezTo>
                  <a:pt x="618949" y="529108"/>
                  <a:pt x="637309" y="531091"/>
                  <a:pt x="651164" y="526473"/>
                </a:cubicBezTo>
                <a:cubicBezTo>
                  <a:pt x="759977" y="534843"/>
                  <a:pt x="809293" y="531369"/>
                  <a:pt x="900546" y="554182"/>
                </a:cubicBezTo>
                <a:cubicBezTo>
                  <a:pt x="914714" y="557724"/>
                  <a:pt x="928255" y="563418"/>
                  <a:pt x="942109" y="568036"/>
                </a:cubicBezTo>
                <a:cubicBezTo>
                  <a:pt x="951346" y="558800"/>
                  <a:pt x="957147" y="537159"/>
                  <a:pt x="969819" y="540327"/>
                </a:cubicBezTo>
                <a:cubicBezTo>
                  <a:pt x="985973" y="544366"/>
                  <a:pt x="996550" y="565269"/>
                  <a:pt x="997528" y="581891"/>
                </a:cubicBezTo>
                <a:cubicBezTo>
                  <a:pt x="1001334" y="646599"/>
                  <a:pt x="1007167" y="715443"/>
                  <a:pt x="983673" y="775855"/>
                </a:cubicBezTo>
                <a:cubicBezTo>
                  <a:pt x="971603" y="806893"/>
                  <a:pt x="900546" y="831273"/>
                  <a:pt x="900546" y="831273"/>
                </a:cubicBezTo>
                <a:cubicBezTo>
                  <a:pt x="854364" y="826655"/>
                  <a:pt x="789847" y="854548"/>
                  <a:pt x="762000" y="817418"/>
                </a:cubicBezTo>
                <a:cubicBezTo>
                  <a:pt x="761334" y="816530"/>
                  <a:pt x="764260" y="665869"/>
                  <a:pt x="789709" y="623455"/>
                </a:cubicBezTo>
                <a:cubicBezTo>
                  <a:pt x="796430" y="612254"/>
                  <a:pt x="808182" y="604982"/>
                  <a:pt x="817419" y="595745"/>
                </a:cubicBezTo>
                <a:cubicBezTo>
                  <a:pt x="826655" y="568036"/>
                  <a:pt x="848751" y="541600"/>
                  <a:pt x="845128" y="512618"/>
                </a:cubicBezTo>
                <a:cubicBezTo>
                  <a:pt x="833885" y="422674"/>
                  <a:pt x="837760" y="417556"/>
                  <a:pt x="817419" y="346364"/>
                </a:cubicBezTo>
                <a:cubicBezTo>
                  <a:pt x="813407" y="332322"/>
                  <a:pt x="810095" y="317862"/>
                  <a:pt x="803564" y="304800"/>
                </a:cubicBezTo>
                <a:cubicBezTo>
                  <a:pt x="796117" y="289907"/>
                  <a:pt x="783302" y="278129"/>
                  <a:pt x="775855" y="263236"/>
                </a:cubicBezTo>
                <a:cubicBezTo>
                  <a:pt x="769324" y="250174"/>
                  <a:pt x="771123" y="233077"/>
                  <a:pt x="762000" y="221673"/>
                </a:cubicBezTo>
                <a:cubicBezTo>
                  <a:pt x="729480" y="181023"/>
                  <a:pt x="665898" y="186172"/>
                  <a:pt x="623455" y="180109"/>
                </a:cubicBezTo>
                <a:cubicBezTo>
                  <a:pt x="609600" y="175491"/>
                  <a:pt x="592218" y="176582"/>
                  <a:pt x="581891" y="166255"/>
                </a:cubicBezTo>
                <a:cubicBezTo>
                  <a:pt x="558343" y="142707"/>
                  <a:pt x="526473" y="83127"/>
                  <a:pt x="526473" y="83127"/>
                </a:cubicBezTo>
                <a:cubicBezTo>
                  <a:pt x="521855" y="69273"/>
                  <a:pt x="520133" y="54087"/>
                  <a:pt x="512619" y="41564"/>
                </a:cubicBezTo>
                <a:cubicBezTo>
                  <a:pt x="493601" y="9869"/>
                  <a:pt x="476038" y="10898"/>
                  <a:pt x="443346" y="0"/>
                </a:cubicBezTo>
                <a:cubicBezTo>
                  <a:pt x="297822" y="13859"/>
                  <a:pt x="205771" y="-23694"/>
                  <a:pt x="110837" y="55418"/>
                </a:cubicBezTo>
                <a:cubicBezTo>
                  <a:pt x="95785" y="67961"/>
                  <a:pt x="83128" y="83127"/>
                  <a:pt x="69273" y="96982"/>
                </a:cubicBezTo>
                <a:cubicBezTo>
                  <a:pt x="35975" y="263477"/>
                  <a:pt x="73646" y="66355"/>
                  <a:pt x="27709" y="387927"/>
                </a:cubicBezTo>
                <a:cubicBezTo>
                  <a:pt x="11790" y="499366"/>
                  <a:pt x="24182" y="453929"/>
                  <a:pt x="0" y="526473"/>
                </a:cubicBezTo>
                <a:cubicBezTo>
                  <a:pt x="1729" y="552414"/>
                  <a:pt x="-5344" y="709751"/>
                  <a:pt x="27709" y="775855"/>
                </a:cubicBezTo>
                <a:cubicBezTo>
                  <a:pt x="35156" y="790748"/>
                  <a:pt x="44759" y="804626"/>
                  <a:pt x="55419" y="817418"/>
                </a:cubicBezTo>
                <a:cubicBezTo>
                  <a:pt x="67962" y="832470"/>
                  <a:pt x="85594" y="843038"/>
                  <a:pt x="96982" y="858982"/>
                </a:cubicBezTo>
                <a:cubicBezTo>
                  <a:pt x="108986" y="875788"/>
                  <a:pt x="111789" y="898273"/>
                  <a:pt x="124691" y="914400"/>
                </a:cubicBezTo>
                <a:cubicBezTo>
                  <a:pt x="149171" y="945000"/>
                  <a:pt x="207819" y="997527"/>
                  <a:pt x="207819" y="997527"/>
                </a:cubicBezTo>
                <a:cubicBezTo>
                  <a:pt x="248587" y="990733"/>
                  <a:pt x="310208" y="1001239"/>
                  <a:pt x="318655" y="942109"/>
                </a:cubicBezTo>
                <a:cubicBezTo>
                  <a:pt x="321348" y="923259"/>
                  <a:pt x="286562" y="892163"/>
                  <a:pt x="304800" y="886691"/>
                </a:cubicBezTo>
                <a:cubicBezTo>
                  <a:pt x="353658" y="872033"/>
                  <a:pt x="406400" y="895927"/>
                  <a:pt x="457200" y="900545"/>
                </a:cubicBezTo>
                <a:cubicBezTo>
                  <a:pt x="482256" y="1000767"/>
                  <a:pt x="471055" y="936922"/>
                  <a:pt x="471055" y="1094509"/>
                </a:cubicBezTo>
              </a:path>
            </a:pathLst>
          </a:cu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48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2233687" y="1960962"/>
            <a:ext cx="453861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  <a:r>
              <a:rPr lang="pt-BR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------- AA</a:t>
            </a:r>
            <a:r>
              <a:rPr lang="pt-BR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------- AA</a:t>
            </a:r>
            <a:r>
              <a:rPr lang="pt-BR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-------AA</a:t>
            </a:r>
            <a:r>
              <a:rPr lang="pt-BR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----- </a:t>
            </a:r>
            <a:r>
              <a:rPr lang="pt-BR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  <a:r>
              <a:rPr lang="pt-BR" baseline="-250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pt-B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684817" y="1682222"/>
            <a:ext cx="487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endParaRPr lang="pt-BR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779526" y="1682222"/>
            <a:ext cx="487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endParaRPr lang="pt-BR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Conector de seta reta 24"/>
          <p:cNvCxnSpPr/>
          <p:nvPr/>
        </p:nvCxnSpPr>
        <p:spPr>
          <a:xfrm flipH="1">
            <a:off x="937330" y="2296598"/>
            <a:ext cx="1" cy="864096"/>
          </a:xfrm>
          <a:prstGeom prst="straightConnector1">
            <a:avLst/>
          </a:prstGeom>
          <a:ln w="22225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ixaDeTexto 25"/>
          <p:cNvSpPr txBox="1"/>
          <p:nvPr/>
        </p:nvSpPr>
        <p:spPr>
          <a:xfrm>
            <a:off x="144699" y="3079394"/>
            <a:ext cx="2044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rgbClr val="F7964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Grânulos de amido</a:t>
            </a:r>
            <a:endParaRPr lang="pt-BR" sz="1600" b="1" dirty="0">
              <a:solidFill>
                <a:srgbClr val="F79646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Conector de seta reta 27"/>
          <p:cNvCxnSpPr/>
          <p:nvPr/>
        </p:nvCxnSpPr>
        <p:spPr>
          <a:xfrm flipV="1">
            <a:off x="848024" y="544742"/>
            <a:ext cx="9483" cy="68728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/>
          <p:cNvSpPr txBox="1"/>
          <p:nvPr/>
        </p:nvSpPr>
        <p:spPr>
          <a:xfrm>
            <a:off x="112349" y="21608"/>
            <a:ext cx="1635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Matriz proteica</a:t>
            </a:r>
          </a:p>
          <a:p>
            <a:pPr algn="ctr"/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(prolaminas)</a:t>
            </a:r>
            <a:endParaRPr lang="pt-B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olchete esquerdo 29"/>
          <p:cNvSpPr/>
          <p:nvPr/>
        </p:nvSpPr>
        <p:spPr>
          <a:xfrm rot="16200000">
            <a:off x="4028851" y="499433"/>
            <a:ext cx="276136" cy="381763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3479097" y="2613810"/>
            <a:ext cx="11769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Prolamina</a:t>
            </a:r>
            <a:endParaRPr lang="pt-BR" sz="16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Conector de seta reta 38"/>
          <p:cNvCxnSpPr/>
          <p:nvPr/>
        </p:nvCxnSpPr>
        <p:spPr>
          <a:xfrm flipV="1">
            <a:off x="3181999" y="770785"/>
            <a:ext cx="872748" cy="1140819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ixaDeTexto 51"/>
          <p:cNvSpPr txBox="1"/>
          <p:nvPr/>
        </p:nvSpPr>
        <p:spPr>
          <a:xfrm>
            <a:off x="2987128" y="253078"/>
            <a:ext cx="2496196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PROTEÓLISE</a:t>
            </a:r>
            <a:endParaRPr lang="pt-BR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Seta em curva para baixo 56"/>
          <p:cNvSpPr/>
          <p:nvPr/>
        </p:nvSpPr>
        <p:spPr>
          <a:xfrm rot="1351587">
            <a:off x="1208552" y="1250269"/>
            <a:ext cx="1472008" cy="418205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6056677" y="4671870"/>
            <a:ext cx="38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pt-BR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4" name="Conector reto 63"/>
          <p:cNvCxnSpPr>
            <a:stCxn id="62" idx="3"/>
          </p:cNvCxnSpPr>
          <p:nvPr/>
        </p:nvCxnSpPr>
        <p:spPr>
          <a:xfrm>
            <a:off x="6440062" y="4964258"/>
            <a:ext cx="237367" cy="230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to 64"/>
          <p:cNvCxnSpPr/>
          <p:nvPr/>
        </p:nvCxnSpPr>
        <p:spPr>
          <a:xfrm>
            <a:off x="5828123" y="4983739"/>
            <a:ext cx="2373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/>
          <p:cNvCxnSpPr>
            <a:stCxn id="62" idx="2"/>
          </p:cNvCxnSpPr>
          <p:nvPr/>
        </p:nvCxnSpPr>
        <p:spPr>
          <a:xfrm>
            <a:off x="6248370" y="5256645"/>
            <a:ext cx="0" cy="3031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reto 75"/>
          <p:cNvCxnSpPr/>
          <p:nvPr/>
        </p:nvCxnSpPr>
        <p:spPr>
          <a:xfrm flipH="1">
            <a:off x="6248370" y="4510727"/>
            <a:ext cx="1" cy="256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aixaDeTexto 76"/>
          <p:cNvSpPr txBox="1"/>
          <p:nvPr/>
        </p:nvSpPr>
        <p:spPr>
          <a:xfrm>
            <a:off x="6056676" y="3899486"/>
            <a:ext cx="38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78" name="CaixaDeTexto 77"/>
          <p:cNvSpPr txBox="1"/>
          <p:nvPr/>
        </p:nvSpPr>
        <p:spPr>
          <a:xfrm>
            <a:off x="4953000" y="4640830"/>
            <a:ext cx="990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pt-BR" sz="32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CaixaDeTexto 78"/>
          <p:cNvSpPr txBox="1"/>
          <p:nvPr/>
        </p:nvSpPr>
        <p:spPr>
          <a:xfrm>
            <a:off x="6675083" y="4640829"/>
            <a:ext cx="38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pt-BR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Conector reto 79"/>
          <p:cNvCxnSpPr/>
          <p:nvPr/>
        </p:nvCxnSpPr>
        <p:spPr>
          <a:xfrm flipV="1">
            <a:off x="6956184" y="4431511"/>
            <a:ext cx="206573" cy="2641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to 84"/>
          <p:cNvCxnSpPr/>
          <p:nvPr/>
        </p:nvCxnSpPr>
        <p:spPr>
          <a:xfrm flipV="1">
            <a:off x="7017143" y="4503519"/>
            <a:ext cx="206573" cy="2641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to 85"/>
          <p:cNvCxnSpPr/>
          <p:nvPr/>
        </p:nvCxnSpPr>
        <p:spPr>
          <a:xfrm>
            <a:off x="7017143" y="5127758"/>
            <a:ext cx="206573" cy="1988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CaixaDeTexto 87"/>
          <p:cNvSpPr txBox="1"/>
          <p:nvPr/>
        </p:nvSpPr>
        <p:spPr>
          <a:xfrm>
            <a:off x="7223716" y="4064765"/>
            <a:ext cx="38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pt-BR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CaixaDeTexto 88"/>
          <p:cNvSpPr txBox="1"/>
          <p:nvPr/>
        </p:nvSpPr>
        <p:spPr>
          <a:xfrm>
            <a:off x="7206086" y="5072877"/>
            <a:ext cx="840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</a:t>
            </a:r>
            <a:endParaRPr lang="pt-BR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CaixaDeTexto 89"/>
          <p:cNvSpPr txBox="1"/>
          <p:nvPr/>
        </p:nvSpPr>
        <p:spPr>
          <a:xfrm>
            <a:off x="6065492" y="5504925"/>
            <a:ext cx="38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endParaRPr lang="pt-BR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CaixaDeTexto 94"/>
          <p:cNvSpPr txBox="1"/>
          <p:nvPr/>
        </p:nvSpPr>
        <p:spPr>
          <a:xfrm>
            <a:off x="4770126" y="1682222"/>
            <a:ext cx="487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×</a:t>
            </a:r>
            <a:endParaRPr lang="pt-BR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7" name="Conector de seta reta 96"/>
          <p:cNvCxnSpPr/>
          <p:nvPr/>
        </p:nvCxnSpPr>
        <p:spPr>
          <a:xfrm flipV="1">
            <a:off x="4075105" y="798862"/>
            <a:ext cx="10503" cy="1124051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de seta reta 100"/>
          <p:cNvCxnSpPr/>
          <p:nvPr/>
        </p:nvCxnSpPr>
        <p:spPr>
          <a:xfrm flipH="1" flipV="1">
            <a:off x="4130944" y="770782"/>
            <a:ext cx="822056" cy="1133445"/>
          </a:xfrm>
          <a:prstGeom prst="straightConnector1">
            <a:avLst/>
          </a:prstGeom>
          <a:ln w="2222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Arco 108"/>
          <p:cNvSpPr/>
          <p:nvPr/>
        </p:nvSpPr>
        <p:spPr>
          <a:xfrm rot="2509303">
            <a:off x="3387602" y="3688817"/>
            <a:ext cx="2451988" cy="2869629"/>
          </a:xfrm>
          <a:prstGeom prst="arc">
            <a:avLst/>
          </a:prstGeom>
          <a:ln w="25400">
            <a:solidFill>
              <a:srgbClr val="FF0000"/>
            </a:solidFill>
            <a:prstDash val="dash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CaixaDeTexto 109"/>
          <p:cNvSpPr txBox="1"/>
          <p:nvPr/>
        </p:nvSpPr>
        <p:spPr>
          <a:xfrm>
            <a:off x="3124200" y="3426694"/>
            <a:ext cx="2659702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DEAMINAÇÃO</a:t>
            </a:r>
            <a:endParaRPr lang="pt-BR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CaixaDeTexto 112"/>
          <p:cNvSpPr txBox="1"/>
          <p:nvPr/>
        </p:nvSpPr>
        <p:spPr>
          <a:xfrm>
            <a:off x="7820809" y="2062620"/>
            <a:ext cx="49244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  <a:endParaRPr lang="pt-B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CaixaDeTexto 113"/>
          <p:cNvSpPr txBox="1"/>
          <p:nvPr/>
        </p:nvSpPr>
        <p:spPr>
          <a:xfrm>
            <a:off x="7239000" y="1792542"/>
            <a:ext cx="87716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AA-AA</a:t>
            </a:r>
            <a:endParaRPr lang="pt-B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CaixaDeTexto 114"/>
          <p:cNvSpPr txBox="1"/>
          <p:nvPr/>
        </p:nvSpPr>
        <p:spPr>
          <a:xfrm>
            <a:off x="6985355" y="2062620"/>
            <a:ext cx="49244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AA</a:t>
            </a:r>
            <a:endParaRPr lang="pt-BR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CaixaDeTexto 116"/>
          <p:cNvSpPr txBox="1"/>
          <p:nvPr/>
        </p:nvSpPr>
        <p:spPr>
          <a:xfrm>
            <a:off x="6802641" y="2593212"/>
            <a:ext cx="1579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Peptídeos e aminoácidos livres </a:t>
            </a:r>
            <a:endParaRPr lang="pt-B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Seta em curva para baixo 118"/>
          <p:cNvSpPr/>
          <p:nvPr/>
        </p:nvSpPr>
        <p:spPr>
          <a:xfrm>
            <a:off x="5822910" y="1306742"/>
            <a:ext cx="1810486" cy="40993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Seta em curva para baixo 119"/>
          <p:cNvSpPr/>
          <p:nvPr/>
        </p:nvSpPr>
        <p:spPr>
          <a:xfrm rot="5981724">
            <a:off x="7441108" y="3586614"/>
            <a:ext cx="2366788" cy="804291"/>
          </a:xfrm>
          <a:prstGeom prst="curvedDownArrow">
            <a:avLst>
              <a:gd name="adj1" fmla="val 16137"/>
              <a:gd name="adj2" fmla="val 63771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CaixaDeTexto 120"/>
          <p:cNvSpPr txBox="1"/>
          <p:nvPr/>
        </p:nvSpPr>
        <p:spPr>
          <a:xfrm>
            <a:off x="2362200" y="5345342"/>
            <a:ext cx="1692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Amônia</a:t>
            </a:r>
            <a:endParaRPr lang="pt-BR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CaixaDeTexto 122"/>
          <p:cNvSpPr txBox="1"/>
          <p:nvPr/>
        </p:nvSpPr>
        <p:spPr>
          <a:xfrm>
            <a:off x="2820089" y="4640830"/>
            <a:ext cx="1040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pt-BR" sz="3200" baseline="-25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Seta em curva para a direita 124"/>
          <p:cNvSpPr/>
          <p:nvPr/>
        </p:nvSpPr>
        <p:spPr>
          <a:xfrm rot="5400000">
            <a:off x="3919799" y="3168998"/>
            <a:ext cx="645142" cy="228466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Colchete esquerdo 125"/>
          <p:cNvSpPr/>
          <p:nvPr/>
        </p:nvSpPr>
        <p:spPr>
          <a:xfrm rot="16200000">
            <a:off x="7480141" y="1726450"/>
            <a:ext cx="276136" cy="144022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1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CaixaDeTexto 127"/>
          <p:cNvSpPr txBox="1"/>
          <p:nvPr/>
        </p:nvSpPr>
        <p:spPr>
          <a:xfrm>
            <a:off x="5849542" y="6183542"/>
            <a:ext cx="17704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Aminoácido</a:t>
            </a:r>
            <a:endParaRPr lang="pt-BR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Elipse 62"/>
          <p:cNvSpPr/>
          <p:nvPr/>
        </p:nvSpPr>
        <p:spPr>
          <a:xfrm>
            <a:off x="160588" y="1904227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Elipse 65"/>
          <p:cNvSpPr/>
          <p:nvPr/>
        </p:nvSpPr>
        <p:spPr>
          <a:xfrm>
            <a:off x="243902" y="1260572"/>
            <a:ext cx="166624" cy="2279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4800">
              <a:ln>
                <a:solidFill>
                  <a:srgbClr val="FFFF00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6172200" y="65782"/>
            <a:ext cx="19211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Proteína solúvel</a:t>
            </a:r>
            <a:endParaRPr lang="pt-BR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8448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  <p:bldP spid="30" grpId="0" animBg="1"/>
      <p:bldP spid="32" grpId="0"/>
      <p:bldP spid="52" grpId="0"/>
      <p:bldP spid="57" grpId="0" animBg="1"/>
      <p:bldP spid="62" grpId="0"/>
      <p:bldP spid="77" grpId="0"/>
      <p:bldP spid="78" grpId="0"/>
      <p:bldP spid="79" grpId="0"/>
      <p:bldP spid="88" grpId="0"/>
      <p:bldP spid="89" grpId="0"/>
      <p:bldP spid="90" grpId="0"/>
      <p:bldP spid="95" grpId="0"/>
      <p:bldP spid="109" grpId="0" animBg="1"/>
      <p:bldP spid="110" grpId="0"/>
      <p:bldP spid="113" grpId="0"/>
      <p:bldP spid="114" grpId="0"/>
      <p:bldP spid="115" grpId="0"/>
      <p:bldP spid="117" grpId="0"/>
      <p:bldP spid="119" grpId="0" animBg="1"/>
      <p:bldP spid="120" grpId="0" animBg="1"/>
      <p:bldP spid="121" grpId="0"/>
      <p:bldP spid="123" grpId="0"/>
      <p:bldP spid="125" grpId="0" animBg="1"/>
      <p:bldP spid="126" grpId="0" animBg="1"/>
      <p:bldP spid="128" grpId="0"/>
      <p:bldP spid="5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272807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/>
          <p:cNvSpPr/>
          <p:nvPr/>
        </p:nvSpPr>
        <p:spPr>
          <a:xfrm>
            <a:off x="144016" y="822484"/>
            <a:ext cx="889248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300" b="1" dirty="0" err="1" smtClean="0"/>
              <a:t>Quem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contribui</a:t>
            </a:r>
            <a:r>
              <a:rPr lang="en-US" sz="2300" b="1" dirty="0" smtClean="0"/>
              <a:t> para </a:t>
            </a:r>
            <a:r>
              <a:rPr lang="en-US" sz="2300" b="1" dirty="0" err="1" smtClean="0"/>
              <a:t>quebra</a:t>
            </a:r>
            <a:r>
              <a:rPr lang="en-US" sz="2300" b="1" dirty="0" smtClean="0"/>
              <a:t> da </a:t>
            </a:r>
            <a:r>
              <a:rPr lang="en-US" sz="2300" b="1" dirty="0" err="1" smtClean="0"/>
              <a:t>matriz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protéica</a:t>
            </a:r>
            <a:r>
              <a:rPr lang="en-US" sz="2300" b="1" dirty="0" smtClean="0"/>
              <a:t> </a:t>
            </a:r>
            <a:r>
              <a:rPr lang="en-US" sz="2300" b="1" dirty="0" err="1" smtClean="0"/>
              <a:t>durante</a:t>
            </a:r>
            <a:r>
              <a:rPr lang="en-US" sz="2300" b="1" dirty="0" smtClean="0"/>
              <a:t> a </a:t>
            </a:r>
            <a:r>
              <a:rPr lang="en-US" sz="2300" b="1" dirty="0" err="1" smtClean="0"/>
              <a:t>fermentação</a:t>
            </a:r>
            <a:r>
              <a:rPr lang="en-US" sz="2300" b="1" dirty="0" smtClean="0"/>
              <a:t>?</a:t>
            </a:r>
            <a:endParaRPr lang="en-US" sz="23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6012160" y="634190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Fonte: </a:t>
            </a:r>
            <a:r>
              <a:rPr lang="en-US" dirty="0" err="1" smtClean="0"/>
              <a:t>Junges</a:t>
            </a:r>
            <a:r>
              <a:rPr lang="en-US" dirty="0" smtClean="0"/>
              <a:t> et al. 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139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400" b="1" dirty="0" smtClean="0"/>
              <a:t/>
            </a:r>
            <a:br>
              <a:rPr lang="pt-BR" sz="4400" b="1" dirty="0" smtClean="0"/>
            </a:br>
            <a:r>
              <a:rPr lang="pt-BR" sz="4400" b="1" dirty="0" smtClean="0"/>
              <a:t>Vedação de silos</a:t>
            </a:r>
            <a:endParaRPr lang="pt-BR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</p:nvPr>
        </p:nvGraphicFramePr>
        <p:xfrm>
          <a:off x="755577" y="1052738"/>
          <a:ext cx="7503203" cy="4752525"/>
        </p:xfrm>
        <a:graphic>
          <a:graphicData uri="http://schemas.openxmlformats.org/drawingml/2006/table">
            <a:tbl>
              <a:tblPr/>
              <a:tblGrid>
                <a:gridCol w="1200404"/>
                <a:gridCol w="875483"/>
                <a:gridCol w="875483"/>
                <a:gridCol w="812509"/>
                <a:gridCol w="1112875"/>
                <a:gridCol w="875483"/>
                <a:gridCol w="875483"/>
                <a:gridCol w="875483"/>
              </a:tblGrid>
              <a:tr h="3168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Silagem Grão úmido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Grãos secos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168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1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Pré-Colheita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1.280,62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91,6%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1.251,42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81,6%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8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1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Pós-Colheita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68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Ensilagem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46,94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3,36%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Silo Bag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70,52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5,04%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35">
                <a:tc gridSpan="3"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Transporte Rodoviário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52,26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3,41%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Recepção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0,61%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Pesagem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7,48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0,49%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Limpeza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12,55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0,82%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Secagem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51,13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3,33%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35">
                <a:tc gridSpan="3"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Armazenamento (12 meses)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121,86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7,95%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Expedição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12,34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0,80%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6835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Taxa Administrativa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15,38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1,00%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8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Sub-total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117,46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8,4% 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282,38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18,4%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835">
                <a:tc gridSpan="2"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 (R$. ha-1)  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1.398,06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1.533,78 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100,00%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4716016" y="6186790"/>
            <a:ext cx="3816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Fonte: Adaptado de </a:t>
            </a:r>
            <a:r>
              <a:rPr lang="pt-BR" sz="1600" dirty="0" err="1" smtClean="0"/>
              <a:t>Jasper</a:t>
            </a:r>
            <a:r>
              <a:rPr lang="pt-BR" sz="1600" dirty="0" smtClean="0"/>
              <a:t> </a:t>
            </a:r>
            <a:r>
              <a:rPr lang="pt-BR" sz="1600" dirty="0" err="1" smtClean="0"/>
              <a:t>et</a:t>
            </a:r>
            <a:r>
              <a:rPr lang="pt-BR" sz="1600" dirty="0" smtClean="0"/>
              <a:t> al. (2009)</a:t>
            </a:r>
            <a:endParaRPr lang="pt-BR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 descr="DSCN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8674" name="Título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6997080" cy="781050"/>
          </a:xfrm>
        </p:spPr>
        <p:txBody>
          <a:bodyPr>
            <a:normAutofit/>
          </a:bodyPr>
          <a:lstStyle/>
          <a:p>
            <a:pPr algn="r"/>
            <a:r>
              <a:rPr lang="pt-BR" sz="3600" b="1" dirty="0" smtClean="0">
                <a:solidFill>
                  <a:schemeClr val="tx1"/>
                </a:solidFill>
              </a:rPr>
              <a:t>Vedação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70038" y="3710305"/>
            <a:ext cx="55229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>
                <a:latin typeface="+mj-lt"/>
              </a:rPr>
              <a:t>Deterioração aeróbia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85750" y="5132705"/>
            <a:ext cx="42862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>
                <a:latin typeface="+mj-lt"/>
              </a:rPr>
              <a:t>Durante o armazenamento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716463" y="5132705"/>
            <a:ext cx="4143375" cy="58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dirty="0" smtClean="0">
                <a:latin typeface="+mj-lt"/>
              </a:rPr>
              <a:t>No pós-abertura do silo</a:t>
            </a:r>
            <a:endParaRPr lang="pt-BR" sz="2400" dirty="0">
              <a:latin typeface="+mj-lt"/>
            </a:endParaRPr>
          </a:p>
        </p:txBody>
      </p:sp>
      <p:cxnSp>
        <p:nvCxnSpPr>
          <p:cNvPr id="11" name="Conector de seta reta 9"/>
          <p:cNvCxnSpPr/>
          <p:nvPr/>
        </p:nvCxnSpPr>
        <p:spPr>
          <a:xfrm rot="16200000" flipH="1">
            <a:off x="5179219" y="4596924"/>
            <a:ext cx="571500" cy="500062"/>
          </a:xfrm>
          <a:prstGeom prst="straightConnector1">
            <a:avLst/>
          </a:prstGeom>
          <a:ln w="508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0"/>
          <p:cNvCxnSpPr/>
          <p:nvPr/>
        </p:nvCxnSpPr>
        <p:spPr>
          <a:xfrm rot="5400000">
            <a:off x="3071813" y="4704080"/>
            <a:ext cx="642938" cy="357187"/>
          </a:xfrm>
          <a:prstGeom prst="straightConnector1">
            <a:avLst/>
          </a:prstGeom>
          <a:ln w="5080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Imagem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5293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Picture 0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-252536" y="260648"/>
            <a:ext cx="8712968" cy="94824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B050"/>
              </a:buClr>
              <a:buSzTx/>
              <a:buFont typeface="Wingdings" pitchFamily="2" charset="2"/>
              <a:buChar char="ü"/>
              <a:tabLst/>
              <a:defRPr/>
            </a:pPr>
            <a:r>
              <a:rPr lang="en-US" sz="4000" b="1" dirty="0" err="1" smtClean="0"/>
              <a:t>Vedação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695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rk HMC.jpg"/>
          <p:cNvPicPr>
            <a:picLocks noChangeAspect="1"/>
          </p:cNvPicPr>
          <p:nvPr/>
        </p:nvPicPr>
        <p:blipFill rotWithShape="1">
          <a:blip r:embed="rId2" cstate="print"/>
          <a:srcRect b="5287"/>
          <a:stretch/>
        </p:blipFill>
        <p:spPr>
          <a:xfrm>
            <a:off x="0" y="-5729"/>
            <a:ext cx="9144000" cy="68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501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1500" y="3063875"/>
            <a:ext cx="7437438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866063" y="2365375"/>
            <a:ext cx="1187450" cy="3511550"/>
            <a:chOff x="10161" y="2629"/>
            <a:chExt cx="1440" cy="4575"/>
          </a:xfrm>
        </p:grpSpPr>
        <p:graphicFrame>
          <p:nvGraphicFramePr>
            <p:cNvPr id="6" name="Object 2"/>
            <p:cNvGraphicFramePr>
              <a:graphicFrameLocks noChangeAspect="1"/>
            </p:cNvGraphicFramePr>
            <p:nvPr/>
          </p:nvGraphicFramePr>
          <p:xfrm>
            <a:off x="10161" y="2884"/>
            <a:ext cx="540" cy="4320"/>
          </p:xfrm>
          <a:graphic>
            <a:graphicData uri="http://schemas.openxmlformats.org/presentationml/2006/ole">
              <p:oleObj spid="_x0000_s20482" name="Figura" r:id="rId4" imgW="528480" imgH="2743200" progId="Word.Picture.8">
                <p:embed/>
              </p:oleObj>
            </a:graphicData>
          </a:graphic>
        </p:graphicFrame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10702" y="5764"/>
              <a:ext cx="899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r>
                <a:rPr lang="pt-BR" sz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14-30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10702" y="4519"/>
              <a:ext cx="899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r>
                <a:rPr lang="pt-BR" sz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30-34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10702" y="4009"/>
              <a:ext cx="899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r>
                <a:rPr lang="pt-BR" sz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34-38</a:t>
              </a: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10702" y="3560"/>
              <a:ext cx="899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r>
                <a:rPr lang="pt-BR" sz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38-42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10687" y="3063"/>
              <a:ext cx="899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r>
                <a:rPr lang="pt-BR" sz="120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42-46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10773" y="2629"/>
              <a:ext cx="722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r>
                <a:rPr lang="pt-BR" sz="12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ºC</a:t>
              </a:r>
            </a:p>
          </p:txBody>
        </p:sp>
      </p:grp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201613" y="1340768"/>
            <a:ext cx="8763000" cy="1052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lang="pt-BR" sz="2400" dirty="0" err="1">
                <a:solidFill>
                  <a:srgbClr val="003300"/>
                </a:solidFill>
                <a:latin typeface="+mj-lt"/>
                <a:cs typeface="Times New Roman" pitchFamily="18" charset="0"/>
              </a:rPr>
              <a:t>Termografia</a:t>
            </a:r>
            <a:r>
              <a:rPr lang="pt-BR" sz="2400" dirty="0">
                <a:solidFill>
                  <a:srgbClr val="003300"/>
                </a:solidFill>
                <a:latin typeface="+mj-lt"/>
                <a:cs typeface="Times New Roman" pitchFamily="18" charset="0"/>
              </a:rPr>
              <a:t> do painel de um silo trincheira durante a remoção de silagem de milho</a:t>
            </a:r>
          </a:p>
        </p:txBody>
      </p:sp>
      <p:sp>
        <p:nvSpPr>
          <p:cNvPr id="14" name="Retângulo 12"/>
          <p:cNvSpPr>
            <a:spLocks noChangeArrowheads="1"/>
          </p:cNvSpPr>
          <p:nvPr/>
        </p:nvSpPr>
        <p:spPr bwMode="auto">
          <a:xfrm>
            <a:off x="7236296" y="5713832"/>
            <a:ext cx="1377300" cy="307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>
              <a:lnSpc>
                <a:spcPct val="130000"/>
              </a:lnSpc>
            </a:pPr>
            <a:r>
              <a:rPr lang="pt-BR" sz="1200" dirty="0">
                <a:latin typeface="+mj-lt"/>
                <a:cs typeface="Times New Roman" pitchFamily="18" charset="0"/>
              </a:rPr>
              <a:t>Bernardes (2006)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nts and Settings\amarra\Desktop\DeLaval\7_FOTOS\Fotos Marfrig\MARFRIG_OUT_2012\CIMG070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ixaDeTexto 4"/>
          <p:cNvSpPr txBox="1"/>
          <p:nvPr/>
        </p:nvSpPr>
        <p:spPr>
          <a:xfrm>
            <a:off x="6191672" y="58772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</a:rPr>
              <a:t>Fonte: </a:t>
            </a:r>
            <a:r>
              <a:rPr lang="pt-BR" dirty="0" err="1" smtClean="0">
                <a:solidFill>
                  <a:schemeClr val="bg1"/>
                </a:solidFill>
              </a:rPr>
              <a:t>DeLaval</a:t>
            </a:r>
            <a:r>
              <a:rPr lang="pt-BR" dirty="0" smtClean="0">
                <a:solidFill>
                  <a:schemeClr val="bg1"/>
                </a:solidFill>
              </a:rPr>
              <a:t>, Brasil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pt-BR" dirty="0" smtClean="0"/>
              <a:t>Estratégias de vedação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Filmes de polietileno</a:t>
            </a:r>
          </a:p>
          <a:p>
            <a:pPr lvl="1"/>
            <a:r>
              <a:rPr lang="pt-BR" dirty="0" smtClean="0"/>
              <a:t>Preto</a:t>
            </a:r>
          </a:p>
          <a:p>
            <a:pPr lvl="1"/>
            <a:r>
              <a:rPr lang="pt-BR" dirty="0" smtClean="0"/>
              <a:t>Preto (interno) e branco (externo) </a:t>
            </a:r>
          </a:p>
          <a:p>
            <a:pPr lvl="1">
              <a:buNone/>
            </a:pPr>
            <a:endParaRPr lang="pt-BR" dirty="0" smtClean="0"/>
          </a:p>
          <a:p>
            <a:pPr marL="274320" lvl="1" indent="-274320">
              <a:buClr>
                <a:schemeClr val="accent3"/>
              </a:buClr>
              <a:buSzPct val="95000"/>
            </a:pPr>
            <a:r>
              <a:rPr lang="pt-BR" sz="2600" dirty="0" smtClean="0"/>
              <a:t>Filmes de comprovada ação bloqueadora do O2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pt-BR" sz="2300" dirty="0" smtClean="0"/>
              <a:t>Filmes </a:t>
            </a:r>
            <a:r>
              <a:rPr lang="pt-BR" sz="2300" dirty="0" err="1" smtClean="0"/>
              <a:t>coextrusados</a:t>
            </a:r>
            <a:r>
              <a:rPr lang="pt-BR" sz="2300" dirty="0" smtClean="0"/>
              <a:t> (Polietileno-Poliamida-Polietileno)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pt-BR" sz="2300" dirty="0" smtClean="0"/>
              <a:t>Filmes de poliamida</a:t>
            </a:r>
          </a:p>
          <a:p>
            <a:pPr marL="548640" lvl="2" indent="-274320">
              <a:buClr>
                <a:schemeClr val="accent3"/>
              </a:buClr>
              <a:buSzPct val="95000"/>
            </a:pPr>
            <a:r>
              <a:rPr lang="pt-BR" sz="2300" dirty="0" smtClean="0"/>
              <a:t>Filmes de polivinil álcool</a:t>
            </a:r>
          </a:p>
          <a:p>
            <a:pPr lvl="1">
              <a:buNone/>
            </a:pPr>
            <a:endParaRPr lang="pt-BR" dirty="0" smtClean="0"/>
          </a:p>
          <a:p>
            <a:pPr lvl="8">
              <a:buNone/>
            </a:pPr>
            <a:r>
              <a:rPr lang="pt-BR" dirty="0" smtClean="0"/>
              <a:t>		</a:t>
            </a:r>
            <a:endParaRPr lang="pt-BR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976438"/>
            <a:ext cx="9165354" cy="2748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179512" y="126876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Poliamida + Dupla face (polietileno)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3059832" y="479715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Dupla face</a:t>
            </a:r>
          </a:p>
          <a:p>
            <a:pPr algn="ctr"/>
            <a:r>
              <a:rPr lang="pt-BR" dirty="0" smtClean="0"/>
              <a:t>(Polietileno)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148064" y="1196752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Preto</a:t>
            </a:r>
          </a:p>
          <a:p>
            <a:pPr algn="ctr"/>
            <a:r>
              <a:rPr lang="pt-BR" dirty="0" smtClean="0"/>
              <a:t>(Polietileno)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6012160" y="5518973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Preto (polietileno reciclado) coberto de bagaço de cana</a:t>
            </a:r>
            <a:endParaRPr lang="pt-BR" dirty="0"/>
          </a:p>
        </p:txBody>
      </p:sp>
      <p:cxnSp>
        <p:nvCxnSpPr>
          <p:cNvPr id="9" name="Conector reto 8"/>
          <p:cNvCxnSpPr/>
          <p:nvPr/>
        </p:nvCxnSpPr>
        <p:spPr>
          <a:xfrm flipH="1">
            <a:off x="7596336" y="4797152"/>
            <a:ext cx="648072" cy="648072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/>
          <p:cNvSpPr txBox="1"/>
          <p:nvPr/>
        </p:nvSpPr>
        <p:spPr>
          <a:xfrm>
            <a:off x="251520" y="630932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Amaral (2011)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542" y="971550"/>
            <a:ext cx="8794316" cy="512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90763"/>
            <a:ext cx="9144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79512" y="2348880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pt-BR" sz="4000" b="1" dirty="0" smtClean="0"/>
              <a:t>Vantagem nutricional</a:t>
            </a:r>
          </a:p>
        </p:txBody>
      </p:sp>
      <p:sp>
        <p:nvSpPr>
          <p:cNvPr id="32771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2143397"/>
            <a:ext cx="8229600" cy="3301827"/>
          </a:xfrm>
        </p:spPr>
        <p:txBody>
          <a:bodyPr>
            <a:normAutofit/>
          </a:bodyPr>
          <a:lstStyle/>
          <a:p>
            <a:pPr eaLnBrk="1" hangingPunct="1"/>
            <a:r>
              <a:rPr lang="pt-BR" dirty="0" smtClean="0"/>
              <a:t>Maior digestibilidade dos grãos</a:t>
            </a:r>
          </a:p>
          <a:p>
            <a:pPr eaLnBrk="1" hangingPunct="1"/>
            <a:endParaRPr lang="pt-BR" dirty="0" smtClean="0"/>
          </a:p>
          <a:p>
            <a:pPr lvl="1"/>
            <a:r>
              <a:rPr lang="pt-BR" dirty="0" smtClean="0"/>
              <a:t>Pode aumentar a produção de leite/carne</a:t>
            </a:r>
          </a:p>
          <a:p>
            <a:pPr lvl="1">
              <a:buNone/>
            </a:pPr>
            <a:r>
              <a:rPr lang="pt-BR" dirty="0" smtClean="0"/>
              <a:t>                       ou</a:t>
            </a:r>
          </a:p>
          <a:p>
            <a:pPr lvl="1"/>
            <a:r>
              <a:rPr lang="pt-BR" dirty="0" smtClean="0"/>
              <a:t>Diminuir os gastos com milho</a:t>
            </a:r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="" xmlns:p14="http://schemas.microsoft.com/office/powerpoint/2010/main" val="112273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185988"/>
            <a:ext cx="91440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LIENTE\Pictures\Europa Dinamarca e Suissa nov2014\DSC09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48" y="2949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9512" y="242088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Lona</a:t>
            </a:r>
            <a:r>
              <a:rPr lang="en-US" b="1" dirty="0" smtClean="0"/>
              <a:t> de </a:t>
            </a:r>
            <a:r>
              <a:rPr lang="en-US" b="1" dirty="0" err="1" smtClean="0"/>
              <a:t>poliamida</a:t>
            </a:r>
            <a:endParaRPr lang="en-US" b="1" dirty="0"/>
          </a:p>
        </p:txBody>
      </p:sp>
      <p:sp>
        <p:nvSpPr>
          <p:cNvPr id="3" name="Seta para baixo 2"/>
          <p:cNvSpPr/>
          <p:nvPr/>
        </p:nvSpPr>
        <p:spPr>
          <a:xfrm flipV="1">
            <a:off x="539552" y="1844824"/>
            <a:ext cx="288032" cy="43204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24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-1"/>
            <a:ext cx="9211060" cy="693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6191672" y="5877272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</a:rPr>
              <a:t>Fonte: Prof. Thiago Bernardes, UFLA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18860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ixaDeTexto 2"/>
          <p:cNvSpPr txBox="1"/>
          <p:nvPr/>
        </p:nvSpPr>
        <p:spPr>
          <a:xfrm>
            <a:off x="6191672" y="58772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chemeClr val="bg1"/>
                </a:solidFill>
              </a:rPr>
              <a:t>Fonte: </a:t>
            </a:r>
            <a:r>
              <a:rPr lang="pt-BR" dirty="0" err="1" smtClean="0">
                <a:solidFill>
                  <a:schemeClr val="bg1"/>
                </a:solidFill>
              </a:rPr>
              <a:t>DeLaval</a:t>
            </a:r>
            <a:r>
              <a:rPr lang="pt-BR" dirty="0" smtClean="0">
                <a:solidFill>
                  <a:schemeClr val="bg1"/>
                </a:solidFill>
              </a:rPr>
              <a:t>, Brasil</a:t>
            </a: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Meus documentos\Maity\graos umidos.jpg"/>
          <p:cNvPicPr>
            <a:picLocks noChangeAspect="1" noChangeArrowheads="1"/>
          </p:cNvPicPr>
          <p:nvPr/>
        </p:nvPicPr>
        <p:blipFill>
          <a:blip r:embed="rId2" cstate="print"/>
          <a:srcRect l="5861" t="6764" r="5861" b="25705"/>
          <a:stretch>
            <a:fillRect/>
          </a:stretch>
        </p:blipFill>
        <p:spPr bwMode="auto">
          <a:xfrm>
            <a:off x="1215466" y="1484784"/>
            <a:ext cx="6782337" cy="374441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cxnSp>
        <p:nvCxnSpPr>
          <p:cNvPr id="4" name="Conector de seta reta 3"/>
          <p:cNvCxnSpPr/>
          <p:nvPr/>
        </p:nvCxnSpPr>
        <p:spPr>
          <a:xfrm flipH="1" flipV="1">
            <a:off x="7812360" y="1916832"/>
            <a:ext cx="1080120" cy="86409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>
            <a:off x="611560" y="3645024"/>
            <a:ext cx="936104" cy="79208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Joao Daniel\Desktop\tabela.jpe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56119" t="13454" r="8215" b="66846"/>
          <a:stretch>
            <a:fillRect/>
          </a:stretch>
        </p:blipFill>
        <p:spPr bwMode="auto">
          <a:xfrm>
            <a:off x="65088" y="2276872"/>
            <a:ext cx="8964612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476672"/>
            <a:ext cx="914400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Milho macio (USA)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8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latin typeface="+mj-lt"/>
                <a:ea typeface="+mj-ea"/>
                <a:cs typeface="+mj-cs"/>
              </a:rPr>
              <a:t>Milho úmido ensilado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B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vs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laminado a seco</a:t>
            </a:r>
          </a:p>
        </p:txBody>
      </p:sp>
      <p:sp>
        <p:nvSpPr>
          <p:cNvPr id="4" name="Elipse 3"/>
          <p:cNvSpPr/>
          <p:nvPr/>
        </p:nvSpPr>
        <p:spPr>
          <a:xfrm>
            <a:off x="7596336" y="5301208"/>
            <a:ext cx="115212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Joao Daniel\Desktop\tabela.jpe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56123" t="40649" r="8165" b="43257"/>
          <a:stretch>
            <a:fillRect/>
          </a:stretch>
        </p:blipFill>
        <p:spPr bwMode="auto">
          <a:xfrm>
            <a:off x="73025" y="2564904"/>
            <a:ext cx="89789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620688"/>
            <a:ext cx="9144000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8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Milho duro (BR)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2800" b="1" dirty="0" smtClean="0"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b="1" dirty="0" smtClean="0">
                <a:latin typeface="+mj-lt"/>
                <a:ea typeface="+mj-ea"/>
                <a:cs typeface="+mj-cs"/>
              </a:rPr>
              <a:t>Milho úmido ensilado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pt-BR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vs</a:t>
            </a:r>
            <a:r>
              <a:rPr kumimoji="0" lang="pt-BR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moído</a:t>
            </a:r>
            <a:r>
              <a:rPr kumimoji="0" lang="pt-BR" sz="3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fino</a:t>
            </a:r>
            <a:endParaRPr kumimoji="0" lang="pt-BR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7638364" y="5085184"/>
            <a:ext cx="1152128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quinariverde.com.br/wp-content/uploads/2011/08/Planta%C3%A7%C3%A3o+de+Milho1.jpg"/>
          <p:cNvPicPr>
            <a:picLocks noChangeAspect="1" noChangeArrowheads="1"/>
          </p:cNvPicPr>
          <p:nvPr/>
        </p:nvPicPr>
        <p:blipFill>
          <a:blip r:embed="rId2" cstate="print"/>
          <a:srcRect l="3409" t="3030" r="37501"/>
          <a:stretch>
            <a:fillRect/>
          </a:stretch>
        </p:blipFill>
        <p:spPr bwMode="auto">
          <a:xfrm>
            <a:off x="539552" y="1268760"/>
            <a:ext cx="3744416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http://www.portaldoagronegocio.com.br/arquivos/n_2006_5945826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3549713" cy="4732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076056" y="5805264"/>
            <a:ext cx="28803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 smtClean="0">
                <a:latin typeface="+mj-lt"/>
                <a:ea typeface="+mj-ea"/>
                <a:cs typeface="+mj-cs"/>
              </a:rPr>
              <a:t>Milho duro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19672" y="476672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B050"/>
              </a:buClr>
              <a:buFont typeface="Wingdings" pitchFamily="2" charset="2"/>
              <a:buChar char="ü"/>
            </a:pPr>
            <a:r>
              <a:rPr lang="pt-BR" sz="4000" b="1" dirty="0" smtClean="0"/>
              <a:t> Tipo de híbrido</a:t>
            </a:r>
            <a:endParaRPr lang="pt-BR" sz="4000" b="1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043608" y="5849888"/>
            <a:ext cx="2880320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b="1" dirty="0" smtClean="0">
                <a:latin typeface="+mj-lt"/>
                <a:ea typeface="+mj-ea"/>
                <a:cs typeface="+mj-cs"/>
              </a:rPr>
              <a:t>Milho macio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24000"/>
            <a:ext cx="4276725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486400" y="5257800"/>
            <a:ext cx="266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b="1">
                <a:solidFill>
                  <a:srgbClr val="00B050"/>
                </a:solidFill>
              </a:rPr>
              <a:t>Germe</a:t>
            </a:r>
            <a:endParaRPr lang="en-US" b="1">
              <a:solidFill>
                <a:srgbClr val="00B050"/>
              </a:solidFill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5334000" y="3886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>
                <a:solidFill>
                  <a:srgbClr val="FF0000"/>
                </a:solidFill>
              </a:rPr>
              <a:t>Endosperma vítreo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5257800" y="2362200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400" b="1" dirty="0">
                <a:solidFill>
                  <a:schemeClr val="folHlink"/>
                </a:solidFill>
              </a:rPr>
              <a:t>Endosperma farináceo</a:t>
            </a:r>
            <a:endParaRPr lang="en-US" sz="2400" b="1" dirty="0">
              <a:solidFill>
                <a:schemeClr val="folHlink"/>
              </a:solidFill>
            </a:endParaRP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H="1">
            <a:off x="3352800" y="2590800"/>
            <a:ext cx="1905000" cy="609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 flipH="1" flipV="1">
            <a:off x="4343400" y="3505200"/>
            <a:ext cx="990600" cy="609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 flipH="1" flipV="1">
            <a:off x="3352800" y="4800600"/>
            <a:ext cx="1981200" cy="609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60648"/>
            <a:ext cx="2880320" cy="1008112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pt-BR" sz="4300" b="1" dirty="0" smtClean="0">
                <a:solidFill>
                  <a:schemeClr val="tx1"/>
                </a:solidFill>
              </a:rPr>
              <a:t>Milho macio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xo">
  <a:themeElements>
    <a:clrScheme name="Flux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554</TotalTime>
  <Words>1078</Words>
  <Application>Microsoft Office PowerPoint</Application>
  <PresentationFormat>Apresentação na tela (4:3)</PresentationFormat>
  <Paragraphs>299</Paragraphs>
  <Slides>54</Slides>
  <Notes>6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56" baseType="lpstr">
      <vt:lpstr>Fluxo</vt:lpstr>
      <vt:lpstr>Figura</vt:lpstr>
      <vt:lpstr>Ensilagem de grãos úmidos Vedação de silos</vt:lpstr>
      <vt:lpstr>Slide 2</vt:lpstr>
      <vt:lpstr>Vantagens agronômicas</vt:lpstr>
      <vt:lpstr>Slide 4</vt:lpstr>
      <vt:lpstr>Vantagem nutricional</vt:lpstr>
      <vt:lpstr>Slide 6</vt:lpstr>
      <vt:lpstr>Slide 7</vt:lpstr>
      <vt:lpstr>Slide 8</vt:lpstr>
      <vt:lpstr>Milho macio</vt:lpstr>
      <vt:lpstr>Milho macio</vt:lpstr>
      <vt:lpstr>Slide 11</vt:lpstr>
      <vt:lpstr>Slide 12</vt:lpstr>
      <vt:lpstr>Degradabilidade ruminal do amido de  GRÃOS NÃO-FERMENTADOS</vt:lpstr>
      <vt:lpstr>Quanto mais vítreo, menos digestível!</vt:lpstr>
      <vt:lpstr>Slide 15</vt:lpstr>
      <vt:lpstr>Caracterização de silagens de grãos</vt:lpstr>
      <vt:lpstr>Slide 17</vt:lpstr>
      <vt:lpstr>Slide 18</vt:lpstr>
      <vt:lpstr>Slide 19</vt:lpstr>
      <vt:lpstr>Slide 20</vt:lpstr>
      <vt:lpstr>Slide 21</vt:lpstr>
      <vt:lpstr>Slide 22</vt:lpstr>
      <vt:lpstr>Umidade do grão (Colheita)</vt:lpstr>
      <vt:lpstr>Colheita</vt:lpstr>
      <vt:lpstr>Slide 25</vt:lpstr>
      <vt:lpstr>Slide 26</vt:lpstr>
      <vt:lpstr>Tamanho de partículas 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 Vedação de silos</vt:lpstr>
      <vt:lpstr>Vedação</vt:lpstr>
      <vt:lpstr>Slide 41</vt:lpstr>
      <vt:lpstr>Slide 42</vt:lpstr>
      <vt:lpstr>Slide 43</vt:lpstr>
      <vt:lpstr>Slide 44</vt:lpstr>
      <vt:lpstr>Slide 45</vt:lpstr>
      <vt:lpstr>Estratégias de vedação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Greici</dc:creator>
  <cp:lastModifiedBy>Willian Santos</cp:lastModifiedBy>
  <cp:revision>51</cp:revision>
  <dcterms:created xsi:type="dcterms:W3CDTF">2015-10-05T02:50:19Z</dcterms:created>
  <dcterms:modified xsi:type="dcterms:W3CDTF">2015-11-13T11:16:42Z</dcterms:modified>
</cp:coreProperties>
</file>