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64" r:id="rId2"/>
    <p:sldId id="257" r:id="rId3"/>
    <p:sldId id="258" r:id="rId4"/>
    <p:sldId id="259" r:id="rId5"/>
    <p:sldId id="260" r:id="rId6"/>
    <p:sldId id="262" r:id="rId7"/>
    <p:sldId id="261" r:id="rId8"/>
    <p:sldId id="342" r:id="rId9"/>
    <p:sldId id="300" r:id="rId10"/>
    <p:sldId id="304" r:id="rId11"/>
    <p:sldId id="305" r:id="rId12"/>
    <p:sldId id="306" r:id="rId13"/>
    <p:sldId id="307" r:id="rId14"/>
    <p:sldId id="308" r:id="rId15"/>
    <p:sldId id="310" r:id="rId16"/>
    <p:sldId id="311" r:id="rId17"/>
    <p:sldId id="312" r:id="rId18"/>
    <p:sldId id="313" r:id="rId19"/>
    <p:sldId id="314" r:id="rId20"/>
    <p:sldId id="316" r:id="rId21"/>
    <p:sldId id="317" r:id="rId22"/>
    <p:sldId id="321" r:id="rId23"/>
    <p:sldId id="323" r:id="rId24"/>
    <p:sldId id="324" r:id="rId25"/>
    <p:sldId id="326" r:id="rId26"/>
    <p:sldId id="329" r:id="rId27"/>
    <p:sldId id="330" r:id="rId28"/>
    <p:sldId id="332" r:id="rId29"/>
    <p:sldId id="333" r:id="rId30"/>
    <p:sldId id="341" r:id="rId31"/>
    <p:sldId id="335" r:id="rId32"/>
    <p:sldId id="336" r:id="rId33"/>
    <p:sldId id="337" r:id="rId34"/>
    <p:sldId id="338" r:id="rId35"/>
    <p:sldId id="339" r:id="rId36"/>
    <p:sldId id="340" r:id="rId37"/>
    <p:sldId id="298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0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09968-FA59-4AC9-A91E-5F63DA7F4B8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AEB6F-5390-4EFF-A444-4A0A7AC6C2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2372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BACFE-224F-4B59-A924-E650D6713C6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99728-95B7-4918-A3BD-29EE62959D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09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6ECF1BA-9685-4579-BE03-0002AFF48C57}" type="slidenum">
              <a:rPr lang="pt-BR" sz="1200"/>
              <a:pPr eaLnBrk="1" hangingPunct="1"/>
              <a:t>31</a:t>
            </a:fld>
            <a:endParaRPr lang="pt-BR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904952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99B2851-C631-4646-B4DF-E585CCFFAD0B}" type="slidenum">
              <a:rPr lang="pt-BR" sz="1200"/>
              <a:pPr eaLnBrk="1" hangingPunct="1"/>
              <a:t>32</a:t>
            </a:fld>
            <a:endParaRPr lang="pt-BR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172660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50D2A1C-4A7F-4B53-B97C-50B8A479DA90}" type="slidenum">
              <a:rPr lang="pt-BR" sz="1200"/>
              <a:pPr eaLnBrk="1" hangingPunct="1"/>
              <a:t>33</a:t>
            </a:fld>
            <a:endParaRPr lang="pt-BR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2781720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8D7850A-BEA8-46C5-8B78-DC1AE426492B}" type="slidenum">
              <a:rPr lang="pt-BR" sz="1200"/>
              <a:pPr eaLnBrk="1" hangingPunct="1"/>
              <a:t>35</a:t>
            </a:fld>
            <a:endParaRPr lang="pt-BR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72366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4511-3098-4E03-9A8C-45350CD18DF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DC12-66EB-4C1B-9452-E8EAFCFB0F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7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4511-3098-4E03-9A8C-45350CD18DF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DC12-66EB-4C1B-9452-E8EAFCFB0F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1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4511-3098-4E03-9A8C-45350CD18DF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DC12-66EB-4C1B-9452-E8EAFCFB0F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3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4511-3098-4E03-9A8C-45350CD18DF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DC12-66EB-4C1B-9452-E8EAFCFB0F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2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4511-3098-4E03-9A8C-45350CD18DF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DC12-66EB-4C1B-9452-E8EAFCFB0F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7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4511-3098-4E03-9A8C-45350CD18DF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DC12-66EB-4C1B-9452-E8EAFCFB0F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8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4511-3098-4E03-9A8C-45350CD18DF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DC12-66EB-4C1B-9452-E8EAFCFB0F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7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4511-3098-4E03-9A8C-45350CD18DF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DC12-66EB-4C1B-9452-E8EAFCFB0F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20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4511-3098-4E03-9A8C-45350CD18DF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DC12-66EB-4C1B-9452-E8EAFCFB0F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47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4511-3098-4E03-9A8C-45350CD18DF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DC12-66EB-4C1B-9452-E8EAFCFB0F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62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4511-3098-4E03-9A8C-45350CD18DF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DC12-66EB-4C1B-9452-E8EAFCFB0F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5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B4511-3098-4E03-9A8C-45350CD18DF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3DC12-66EB-4C1B-9452-E8EAFCFB0F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2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620713"/>
            <a:ext cx="8251825" cy="855662"/>
          </a:xfrm>
        </p:spPr>
        <p:txBody>
          <a:bodyPr>
            <a:normAutofit/>
          </a:bodyPr>
          <a:lstStyle/>
          <a:p>
            <a:r>
              <a:rPr lang="pt-BR" sz="2800" dirty="0"/>
              <a:t>Redes de Serviços e Modelos de Organizações de Saúde</a:t>
            </a:r>
            <a:endParaRPr lang="pt-BR" sz="28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700213"/>
            <a:ext cx="8424862" cy="10810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400" dirty="0" smtClean="0"/>
              <a:t>Escolas de Administração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19200" y="2997200"/>
            <a:ext cx="6305550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pt-BR" sz="2800">
                <a:latin typeface="Times New Roman" pitchFamily="18" charset="0"/>
              </a:rPr>
              <a:t>Prof. Dr. André Lucirton Costa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395288" y="4876800"/>
            <a:ext cx="8280400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pt-BR" sz="2800" dirty="0">
                <a:latin typeface="Times New Roman" pitchFamily="18" charset="0"/>
              </a:rPr>
              <a:t>Programa de </a:t>
            </a:r>
            <a:r>
              <a:rPr lang="pt-BR" sz="2800" dirty="0" smtClean="0">
                <a:latin typeface="Times New Roman" pitchFamily="18" charset="0"/>
              </a:rPr>
              <a:t>Mestrado Profissional em Gestão de Organizações de Saúde </a:t>
            </a:r>
            <a:endParaRPr lang="pt-BR" sz="2800" dirty="0">
              <a:latin typeface="Times New Roman" pitchFamily="18" charset="0"/>
            </a:endParaRPr>
          </a:p>
          <a:p>
            <a:pPr algn="ctr" eaLnBrk="0" hangingPunct="0"/>
            <a:endParaRPr lang="pt-BR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73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Principais Teorias da Administração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mtClean="0"/>
              <a:t>Escola Clássica</a:t>
            </a:r>
          </a:p>
          <a:p>
            <a:pPr eaLnBrk="1" hangingPunct="1">
              <a:lnSpc>
                <a:spcPct val="150000"/>
              </a:lnSpc>
            </a:pPr>
            <a:r>
              <a:rPr lang="pt-BR" smtClean="0"/>
              <a:t>Enfoque Comportamental</a:t>
            </a:r>
          </a:p>
          <a:p>
            <a:pPr eaLnBrk="1" hangingPunct="1">
              <a:lnSpc>
                <a:spcPct val="150000"/>
              </a:lnSpc>
            </a:pPr>
            <a:r>
              <a:rPr lang="pt-BR" smtClean="0"/>
              <a:t>Enfoque Sistêmico</a:t>
            </a:r>
          </a:p>
          <a:p>
            <a:pPr eaLnBrk="1" hangingPunct="1">
              <a:lnSpc>
                <a:spcPct val="150000"/>
              </a:lnSpc>
            </a:pPr>
            <a:r>
              <a:rPr lang="pt-BR" smtClean="0"/>
              <a:t>Modelo Japonês</a:t>
            </a:r>
          </a:p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467230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Escola Clássica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Taylor – Administração Científica</a:t>
            </a:r>
          </a:p>
          <a:p>
            <a:pPr eaLnBrk="1" hangingPunct="1"/>
            <a:r>
              <a:rPr lang="pt-BR" smtClean="0"/>
              <a:t>Ford – Linha de Montagem</a:t>
            </a:r>
          </a:p>
          <a:p>
            <a:pPr eaLnBrk="1" hangingPunct="1"/>
            <a:r>
              <a:rPr lang="pt-BR" smtClean="0"/>
              <a:t>Sloan - Descentralização</a:t>
            </a:r>
          </a:p>
          <a:p>
            <a:pPr eaLnBrk="1" hangingPunct="1"/>
            <a:r>
              <a:rPr lang="pt-BR" smtClean="0"/>
              <a:t>Fayol – Processo de Administração</a:t>
            </a:r>
          </a:p>
          <a:p>
            <a:pPr eaLnBrk="1" hangingPunct="1"/>
            <a:r>
              <a:rPr lang="pt-BR" smtClean="0"/>
              <a:t>Max Weber - Burocracia</a:t>
            </a:r>
          </a:p>
        </p:txBody>
      </p:sp>
    </p:spTree>
    <p:extLst>
      <p:ext uri="{BB962C8B-B14F-4D97-AF65-F5344CB8AC3E}">
        <p14:creationId xmlns:p14="http://schemas.microsoft.com/office/powerpoint/2010/main" val="2901786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Administração Científica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Taylor 1903 – princípios</a:t>
            </a:r>
          </a:p>
          <a:p>
            <a:pPr lvl="2" eaLnBrk="1" hangingPunct="1"/>
            <a:r>
              <a:rPr lang="pt-BR" sz="2000" smtClean="0"/>
              <a:t>O objetivo da boa administração é pagar altos salários  e ter baixos custos de produção</a:t>
            </a:r>
          </a:p>
          <a:p>
            <a:pPr lvl="2" eaLnBrk="1" hangingPunct="1"/>
            <a:r>
              <a:rPr lang="pt-BR" sz="2000" smtClean="0"/>
              <a:t>A administração deveria aplicar métodos de pesquisa para determinar a melhor maneira de realizar a tarefa</a:t>
            </a:r>
          </a:p>
          <a:p>
            <a:pPr lvl="2" eaLnBrk="1" hangingPunct="1"/>
            <a:r>
              <a:rPr lang="pt-BR" sz="2000" smtClean="0"/>
              <a:t>Os empregados deveriam ser cientificamente selecionados e treinados de maneira que as pessoas e as tarefas fossem compatíveis</a:t>
            </a:r>
          </a:p>
          <a:p>
            <a:pPr lvl="2" eaLnBrk="1" hangingPunct="1"/>
            <a:r>
              <a:rPr lang="pt-BR" sz="2000" smtClean="0"/>
              <a:t>Deveria haver uma atmosfera de íntima e cordial cooperação entre a administração e os trabalhadores para garantir a aplicação destes princípios</a:t>
            </a:r>
          </a:p>
        </p:txBody>
      </p:sp>
    </p:spTree>
    <p:extLst>
      <p:ext uri="{BB962C8B-B14F-4D97-AF65-F5344CB8AC3E}">
        <p14:creationId xmlns:p14="http://schemas.microsoft.com/office/powerpoint/2010/main" val="1182614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Administração Científica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800" smtClean="0"/>
              <a:t>Tempo padrão para cada operação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Pagamento de acordo com o desempenho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Minimização de tempos e movimentos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Therbligs (Gilbreth)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Operações padronizadas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Ferramentas padronizadas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Gráfico de Gantt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Seleção e treinamento de pessoal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Ênfase na eficiência produtiva dos recursos ou tarefas</a:t>
            </a:r>
          </a:p>
        </p:txBody>
      </p:sp>
    </p:spTree>
    <p:extLst>
      <p:ext uri="{BB962C8B-B14F-4D97-AF65-F5344CB8AC3E}">
        <p14:creationId xmlns:p14="http://schemas.microsoft.com/office/powerpoint/2010/main" val="1096291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Administração Científica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Taylor</a:t>
            </a:r>
          </a:p>
          <a:p>
            <a:pPr eaLnBrk="1" hangingPunct="1"/>
            <a:r>
              <a:rPr lang="pt-BR" sz="2800" smtClean="0"/>
              <a:t>Gilbreth</a:t>
            </a:r>
          </a:p>
          <a:p>
            <a:pPr lvl="2" eaLnBrk="1" hangingPunct="1"/>
            <a:r>
              <a:rPr lang="pt-BR" sz="2000" smtClean="0"/>
              <a:t>Estudo de movimentos e da fadiga</a:t>
            </a:r>
          </a:p>
          <a:p>
            <a:pPr lvl="2" eaLnBrk="1" hangingPunct="1"/>
            <a:r>
              <a:rPr lang="pt-BR" sz="2000" smtClean="0"/>
              <a:t>Psicologia aplica ao trabalho</a:t>
            </a:r>
          </a:p>
          <a:p>
            <a:pPr eaLnBrk="1" hangingPunct="1"/>
            <a:r>
              <a:rPr lang="pt-BR" sz="2800" smtClean="0"/>
              <a:t>GANT</a:t>
            </a:r>
          </a:p>
          <a:p>
            <a:pPr lvl="2" eaLnBrk="1" hangingPunct="1"/>
            <a:r>
              <a:rPr lang="pt-BR" sz="2000" smtClean="0"/>
              <a:t>Gráfico de Gant</a:t>
            </a:r>
          </a:p>
          <a:p>
            <a:pPr lvl="2" eaLnBrk="1" hangingPunct="1"/>
            <a:r>
              <a:rPr lang="pt-BR" sz="2000" smtClean="0"/>
              <a:t>Treinamento profissionalizante</a:t>
            </a:r>
          </a:p>
          <a:p>
            <a:pPr eaLnBrk="1" hangingPunct="1"/>
            <a:r>
              <a:rPr lang="pt-BR" sz="2800" smtClean="0"/>
              <a:t>Munsterberg</a:t>
            </a:r>
          </a:p>
          <a:p>
            <a:pPr lvl="2" eaLnBrk="1" hangingPunct="1"/>
            <a:r>
              <a:rPr lang="pt-BR" sz="2000" smtClean="0"/>
              <a:t>Psicologia  industrial – testes de seleção</a:t>
            </a:r>
          </a:p>
        </p:txBody>
      </p:sp>
    </p:spTree>
    <p:extLst>
      <p:ext uri="{BB962C8B-B14F-4D97-AF65-F5344CB8AC3E}">
        <p14:creationId xmlns:p14="http://schemas.microsoft.com/office/powerpoint/2010/main" val="487412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Linha de Montagem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Ford 1914 – Princípios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Linha de montagem móvel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Divisão de trabalho, tarefa fixa e especialização do trabalhador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Fabricação de peças e componentes padronizados e intercambiáveis.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Qualquer peça os sistema pode ser montado em qualquer sistema ou no produto final.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Produção em massa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Controle de velocidade da linha de montagem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Verticalização</a:t>
            </a:r>
          </a:p>
        </p:txBody>
      </p:sp>
    </p:spTree>
    <p:extLst>
      <p:ext uri="{BB962C8B-B14F-4D97-AF65-F5344CB8AC3E}">
        <p14:creationId xmlns:p14="http://schemas.microsoft.com/office/powerpoint/2010/main" val="3214478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914400"/>
          </a:xfrm>
        </p:spPr>
        <p:txBody>
          <a:bodyPr/>
          <a:lstStyle/>
          <a:p>
            <a:pPr eaLnBrk="1" hangingPunct="1"/>
            <a:r>
              <a:rPr lang="pt-BR" smtClean="0"/>
              <a:t>Fordismo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153400" cy="4572000"/>
          </a:xfrm>
        </p:spPr>
        <p:txBody>
          <a:bodyPr/>
          <a:lstStyle/>
          <a:p>
            <a:pPr eaLnBrk="1" hangingPunct="1"/>
            <a:r>
              <a:rPr lang="pt-BR" sz="2800" smtClean="0"/>
              <a:t>Peças Padronizadas</a:t>
            </a:r>
          </a:p>
          <a:p>
            <a:pPr lvl="2" eaLnBrk="1" hangingPunct="1"/>
            <a:r>
              <a:rPr lang="pt-BR" sz="2000" smtClean="0"/>
              <a:t>Máquinas especializadas</a:t>
            </a:r>
          </a:p>
          <a:p>
            <a:pPr lvl="2" eaLnBrk="1" hangingPunct="1"/>
            <a:r>
              <a:rPr lang="pt-BR" sz="2000" smtClean="0"/>
              <a:t>Sistema universal de fabricação e calibragem</a:t>
            </a:r>
          </a:p>
          <a:p>
            <a:pPr lvl="2" eaLnBrk="1" hangingPunct="1"/>
            <a:r>
              <a:rPr lang="pt-BR" sz="2000" smtClean="0"/>
              <a:t>Simplificação das peças</a:t>
            </a:r>
          </a:p>
          <a:p>
            <a:pPr lvl="2" eaLnBrk="1" hangingPunct="1"/>
            <a:r>
              <a:rPr lang="pt-BR" sz="2000" smtClean="0"/>
              <a:t>Simplificação do processo produtivo</a:t>
            </a:r>
          </a:p>
          <a:p>
            <a:pPr lvl="2" eaLnBrk="1" hangingPunct="1"/>
            <a:r>
              <a:rPr lang="pt-BR" sz="2000" smtClean="0"/>
              <a:t>Controle de qualidade</a:t>
            </a:r>
          </a:p>
          <a:p>
            <a:pPr eaLnBrk="1" hangingPunct="1"/>
            <a:r>
              <a:rPr lang="pt-BR" sz="2800" smtClean="0"/>
              <a:t>Trabalhador Especializado</a:t>
            </a:r>
          </a:p>
          <a:p>
            <a:pPr lvl="2" eaLnBrk="1" hangingPunct="1"/>
            <a:r>
              <a:rPr lang="pt-BR" sz="2000" smtClean="0"/>
              <a:t>Posição fixa dentro de uma seqüência de tarefas</a:t>
            </a:r>
          </a:p>
          <a:p>
            <a:pPr lvl="2" eaLnBrk="1" hangingPunct="1"/>
            <a:r>
              <a:rPr lang="pt-BR" sz="2000" smtClean="0"/>
              <a:t>O trabalho vem até o trabalhador</a:t>
            </a:r>
          </a:p>
          <a:p>
            <a:pPr lvl="2" eaLnBrk="1" hangingPunct="1"/>
            <a:r>
              <a:rPr lang="pt-BR" sz="2000" smtClean="0"/>
              <a:t>Peças e máquinas ficam no posto de trabalho</a:t>
            </a:r>
          </a:p>
          <a:p>
            <a:pPr lvl="2" eaLnBrk="1" hangingPunct="1"/>
            <a:r>
              <a:rPr lang="pt-BR" sz="2000" smtClean="0"/>
              <a:t>Poucas, ou única, tarefas por operador</a:t>
            </a:r>
          </a:p>
        </p:txBody>
      </p:sp>
    </p:spTree>
    <p:extLst>
      <p:ext uri="{BB962C8B-B14F-4D97-AF65-F5344CB8AC3E}">
        <p14:creationId xmlns:p14="http://schemas.microsoft.com/office/powerpoint/2010/main" val="2790955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Sloan e a GM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Descentralização e delegação de autoridade</a:t>
            </a:r>
          </a:p>
          <a:p>
            <a:pPr eaLnBrk="1" hangingPunct="1"/>
            <a:r>
              <a:rPr lang="pt-BR" sz="2800" smtClean="0"/>
              <a:t>Profissionalização da administração</a:t>
            </a:r>
          </a:p>
          <a:p>
            <a:pPr eaLnBrk="1" hangingPunct="1"/>
            <a:r>
              <a:rPr lang="pt-BR" sz="2800" smtClean="0"/>
              <a:t>Segmentação – um produto para cada tipo de cliente</a:t>
            </a:r>
          </a:p>
          <a:p>
            <a:pPr eaLnBrk="1" hangingPunct="1"/>
            <a:r>
              <a:rPr lang="pt-BR" sz="2800" smtClean="0"/>
              <a:t>Divisão autônomas para cada produto – unidades de negócios</a:t>
            </a:r>
          </a:p>
          <a:p>
            <a:pPr eaLnBrk="1" hangingPunct="1"/>
            <a:r>
              <a:rPr lang="pt-BR" sz="2800" smtClean="0"/>
              <a:t>Administração central define objetivos e cobra resultados</a:t>
            </a:r>
          </a:p>
        </p:txBody>
      </p:sp>
    </p:spTree>
    <p:extLst>
      <p:ext uri="{BB962C8B-B14F-4D97-AF65-F5344CB8AC3E}">
        <p14:creationId xmlns:p14="http://schemas.microsoft.com/office/powerpoint/2010/main" val="4208942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Fayol – Ênfase na  Administração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4114800"/>
          </a:xfrm>
        </p:spPr>
        <p:txBody>
          <a:bodyPr/>
          <a:lstStyle/>
          <a:p>
            <a:pPr lvl="1" eaLnBrk="1" hangingPunct="1">
              <a:buFontTx/>
              <a:buChar char="•"/>
            </a:pPr>
            <a:r>
              <a:rPr lang="pt-BR" sz="2400" smtClean="0"/>
              <a:t>Administração como função distinta das demais funções, como produção, finanças, comercial, contabilidade</a:t>
            </a:r>
          </a:p>
          <a:p>
            <a:pPr lvl="1" eaLnBrk="1" hangingPunct="1">
              <a:buFontTx/>
              <a:buChar char="•"/>
            </a:pPr>
            <a:r>
              <a:rPr lang="pt-BR" sz="2400" smtClean="0"/>
              <a:t>Planejamento, Organização, Comando, Coordenação e  Controle</a:t>
            </a:r>
          </a:p>
          <a:p>
            <a:pPr lvl="1" eaLnBrk="1" hangingPunct="1">
              <a:buFontTx/>
              <a:buChar char="•"/>
            </a:pPr>
            <a:r>
              <a:rPr lang="pt-BR" sz="2400" smtClean="0"/>
              <a:t>O sistema de administração pode ser ensinado e aprendido</a:t>
            </a:r>
          </a:p>
          <a:p>
            <a:pPr lvl="1" eaLnBrk="1" hangingPunct="1">
              <a:buFontTx/>
              <a:buChar char="•"/>
            </a:pPr>
            <a:r>
              <a:rPr lang="pt-BR" sz="2400" smtClean="0"/>
              <a:t>Estruturou as funções e atividades da administração</a:t>
            </a:r>
          </a:p>
        </p:txBody>
      </p:sp>
    </p:spTree>
    <p:extLst>
      <p:ext uri="{BB962C8B-B14F-4D97-AF65-F5344CB8AC3E}">
        <p14:creationId xmlns:p14="http://schemas.microsoft.com/office/powerpoint/2010/main" val="3591215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800" smtClean="0"/>
              <a:t>Princípios de Fayol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Divisão do trabalho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Autoridade e responsabilidade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Disciplina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Unidade de comando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Unidade de direção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Subordinação do interesse individual ao coletivo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Remuneração eqüitativa com ases em fatores externos e internos</a:t>
            </a:r>
          </a:p>
        </p:txBody>
      </p:sp>
    </p:spTree>
    <p:extLst>
      <p:ext uri="{BB962C8B-B14F-4D97-AF65-F5344CB8AC3E}">
        <p14:creationId xmlns:p14="http://schemas.microsoft.com/office/powerpoint/2010/main" val="3394885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556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mtClean="0"/>
              <a:t>Administração</a:t>
            </a: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304800" y="1174750"/>
            <a:ext cx="8610600" cy="5073650"/>
            <a:chOff x="192" y="740"/>
            <a:chExt cx="5424" cy="3196"/>
          </a:xfrm>
        </p:grpSpPr>
        <p:sp>
          <p:nvSpPr>
            <p:cNvPr id="17413" name="Text Box 4"/>
            <p:cNvSpPr txBox="1">
              <a:spLocks noChangeArrowheads="1"/>
            </p:cNvSpPr>
            <p:nvPr/>
          </p:nvSpPr>
          <p:spPr bwMode="auto">
            <a:xfrm>
              <a:off x="2016" y="740"/>
              <a:ext cx="1632" cy="1276"/>
            </a:xfrm>
            <a:prstGeom prst="rect">
              <a:avLst/>
            </a:prstGeom>
            <a:gradFill rotWithShape="0">
              <a:gsLst>
                <a:gs pos="0">
                  <a:srgbClr val="0099CC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90000"/>
                </a:spcBef>
                <a:spcAft>
                  <a:spcPct val="20000"/>
                </a:spcAft>
              </a:pPr>
              <a:r>
                <a:rPr lang="pt-BR" sz="3200"/>
                <a:t>Recursos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20000"/>
                </a:spcBef>
              </a:pPr>
              <a:r>
                <a:rPr lang="pt-BR"/>
                <a:t>Pessoas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20000"/>
                </a:spcBef>
              </a:pPr>
              <a:r>
                <a:rPr lang="pt-BR"/>
                <a:t>Informações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20000"/>
                </a:spcBef>
              </a:pPr>
              <a:r>
                <a:rPr lang="pt-BR"/>
                <a:t>Espaço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20000"/>
                </a:spcBef>
              </a:pPr>
              <a:r>
                <a:rPr lang="pt-BR"/>
                <a:t>Tempo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20000"/>
                </a:spcBef>
              </a:pPr>
              <a:r>
                <a:rPr lang="pt-BR"/>
                <a:t>Dinheiro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20000"/>
                </a:spcBef>
              </a:pPr>
              <a:r>
                <a:rPr lang="pt-BR"/>
                <a:t>Instalações</a:t>
              </a:r>
            </a:p>
          </p:txBody>
        </p:sp>
        <p:sp>
          <p:nvSpPr>
            <p:cNvPr id="17414" name="Text Box 5"/>
            <p:cNvSpPr txBox="1">
              <a:spLocks noChangeArrowheads="1"/>
            </p:cNvSpPr>
            <p:nvPr/>
          </p:nvSpPr>
          <p:spPr bwMode="auto">
            <a:xfrm>
              <a:off x="192" y="2912"/>
              <a:ext cx="1632" cy="435"/>
            </a:xfrm>
            <a:prstGeom prst="rect">
              <a:avLst/>
            </a:prstGeom>
            <a:gradFill rotWithShape="0">
              <a:gsLst>
                <a:gs pos="0">
                  <a:srgbClr val="0099CC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20000"/>
                </a:spcBef>
              </a:pPr>
              <a:r>
                <a:rPr lang="pt-BR" sz="3200"/>
                <a:t>Objetivos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20000"/>
                </a:spcBef>
              </a:pPr>
              <a:r>
                <a:rPr lang="pt-BR"/>
                <a:t>Resultados Esperados</a:t>
              </a:r>
            </a:p>
          </p:txBody>
        </p:sp>
        <p:sp>
          <p:nvSpPr>
            <p:cNvPr id="17415" name="Text Box 6"/>
            <p:cNvSpPr txBox="1">
              <a:spLocks noChangeArrowheads="1"/>
            </p:cNvSpPr>
            <p:nvPr/>
          </p:nvSpPr>
          <p:spPr bwMode="auto">
            <a:xfrm>
              <a:off x="3888" y="2592"/>
              <a:ext cx="1584" cy="903"/>
            </a:xfrm>
            <a:prstGeom prst="rect">
              <a:avLst/>
            </a:prstGeom>
            <a:gradFill rotWithShape="0">
              <a:gsLst>
                <a:gs pos="0">
                  <a:srgbClr val="0099CC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20000"/>
                </a:spcBef>
              </a:pPr>
              <a:r>
                <a:rPr lang="pt-BR" sz="3200"/>
                <a:t>Decisões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20000"/>
                </a:spcBef>
              </a:pPr>
              <a:r>
                <a:rPr lang="pt-BR"/>
                <a:t>Planejamento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20000"/>
                </a:spcBef>
              </a:pPr>
              <a:r>
                <a:rPr lang="pt-BR"/>
                <a:t>Organização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20000"/>
                </a:spcBef>
              </a:pPr>
              <a:r>
                <a:rPr lang="pt-BR"/>
                <a:t>Liderança e Execução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20000"/>
                </a:spcBef>
              </a:pPr>
              <a:r>
                <a:rPr lang="pt-BR"/>
                <a:t>Controle</a:t>
              </a:r>
            </a:p>
          </p:txBody>
        </p:sp>
        <p:sp>
          <p:nvSpPr>
            <p:cNvPr id="17416" name="AutoShape 7"/>
            <p:cNvSpPr>
              <a:spLocks noChangeArrowheads="1"/>
            </p:cNvSpPr>
            <p:nvPr/>
          </p:nvSpPr>
          <p:spPr bwMode="auto">
            <a:xfrm rot="10800000">
              <a:off x="432" y="864"/>
              <a:ext cx="1152" cy="1920"/>
            </a:xfrm>
            <a:custGeom>
              <a:avLst/>
              <a:gdLst>
                <a:gd name="T0" fmla="*/ 2 w 21600"/>
                <a:gd name="T1" fmla="*/ 0 h 21600"/>
                <a:gd name="T2" fmla="*/ 1 w 21600"/>
                <a:gd name="T3" fmla="*/ 4 h 21600"/>
                <a:gd name="T4" fmla="*/ 1 w 21600"/>
                <a:gd name="T5" fmla="*/ 6 h 21600"/>
                <a:gd name="T6" fmla="*/ 0 w 21600"/>
                <a:gd name="T7" fmla="*/ 11 h 21600"/>
                <a:gd name="T8" fmla="*/ 1 w 21600"/>
                <a:gd name="T9" fmla="*/ 15 h 21600"/>
                <a:gd name="T10" fmla="*/ 2 w 21600"/>
                <a:gd name="T11" fmla="*/ 13 h 21600"/>
                <a:gd name="T12" fmla="*/ 3 w 21600"/>
                <a:gd name="T13" fmla="*/ 9 h 21600"/>
                <a:gd name="T14" fmla="*/ 3 w 21600"/>
                <a:gd name="T15" fmla="*/ 4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3094 w 21600"/>
                <a:gd name="T25" fmla="*/ 12341 h 21600"/>
                <a:gd name="T26" fmla="*/ 18506 w 21600"/>
                <a:gd name="T27" fmla="*/ 18518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5429" y="0"/>
                  </a:moveTo>
                  <a:lnTo>
                    <a:pt x="9257" y="6171"/>
                  </a:lnTo>
                  <a:lnTo>
                    <a:pt x="12343" y="6171"/>
                  </a:lnTo>
                  <a:lnTo>
                    <a:pt x="12343" y="12343"/>
                  </a:lnTo>
                  <a:lnTo>
                    <a:pt x="6171" y="12343"/>
                  </a:lnTo>
                  <a:lnTo>
                    <a:pt x="6171" y="9257"/>
                  </a:lnTo>
                  <a:lnTo>
                    <a:pt x="0" y="15429"/>
                  </a:lnTo>
                  <a:lnTo>
                    <a:pt x="6171" y="21600"/>
                  </a:lnTo>
                  <a:lnTo>
                    <a:pt x="6171" y="18514"/>
                  </a:lnTo>
                  <a:lnTo>
                    <a:pt x="18514" y="18514"/>
                  </a:lnTo>
                  <a:lnTo>
                    <a:pt x="18514" y="6171"/>
                  </a:lnTo>
                  <a:lnTo>
                    <a:pt x="21600" y="6171"/>
                  </a:lnTo>
                  <a:lnTo>
                    <a:pt x="1542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009999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7" name="AutoShape 8"/>
            <p:cNvSpPr>
              <a:spLocks noChangeArrowheads="1"/>
            </p:cNvSpPr>
            <p:nvPr/>
          </p:nvSpPr>
          <p:spPr bwMode="auto">
            <a:xfrm flipV="1">
              <a:off x="3936" y="912"/>
              <a:ext cx="912" cy="1584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2 h 21600"/>
                <a:gd name="T4" fmla="*/ 0 w 21600"/>
                <a:gd name="T5" fmla="*/ 4 h 21600"/>
                <a:gd name="T6" fmla="*/ 0 w 21600"/>
                <a:gd name="T7" fmla="*/ 6 h 21600"/>
                <a:gd name="T8" fmla="*/ 0 w 21600"/>
                <a:gd name="T9" fmla="*/ 9 h 21600"/>
                <a:gd name="T10" fmla="*/ 1 w 21600"/>
                <a:gd name="T11" fmla="*/ 7 h 21600"/>
                <a:gd name="T12" fmla="*/ 1 w 21600"/>
                <a:gd name="T13" fmla="*/ 5 h 21600"/>
                <a:gd name="T14" fmla="*/ 2 w 21600"/>
                <a:gd name="T15" fmla="*/ 2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3079 w 21600"/>
                <a:gd name="T25" fmla="*/ 12341 h 21600"/>
                <a:gd name="T26" fmla="*/ 18521 w 21600"/>
                <a:gd name="T27" fmla="*/ 18518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5429" y="0"/>
                  </a:moveTo>
                  <a:lnTo>
                    <a:pt x="9257" y="6171"/>
                  </a:lnTo>
                  <a:lnTo>
                    <a:pt x="12343" y="6171"/>
                  </a:lnTo>
                  <a:lnTo>
                    <a:pt x="12343" y="12343"/>
                  </a:lnTo>
                  <a:lnTo>
                    <a:pt x="6171" y="12343"/>
                  </a:lnTo>
                  <a:lnTo>
                    <a:pt x="6171" y="9257"/>
                  </a:lnTo>
                  <a:lnTo>
                    <a:pt x="0" y="15429"/>
                  </a:lnTo>
                  <a:lnTo>
                    <a:pt x="6171" y="21600"/>
                  </a:lnTo>
                  <a:lnTo>
                    <a:pt x="6171" y="18514"/>
                  </a:lnTo>
                  <a:lnTo>
                    <a:pt x="18514" y="18514"/>
                  </a:lnTo>
                  <a:lnTo>
                    <a:pt x="18514" y="6171"/>
                  </a:lnTo>
                  <a:lnTo>
                    <a:pt x="21600" y="6171"/>
                  </a:lnTo>
                  <a:lnTo>
                    <a:pt x="1542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009999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" name="AutoShape 9"/>
            <p:cNvSpPr>
              <a:spLocks noChangeArrowheads="1"/>
            </p:cNvSpPr>
            <p:nvPr/>
          </p:nvSpPr>
          <p:spPr bwMode="auto">
            <a:xfrm>
              <a:off x="2256" y="3072"/>
              <a:ext cx="1344" cy="288"/>
            </a:xfrm>
            <a:prstGeom prst="leftRightArrow">
              <a:avLst>
                <a:gd name="adj1" fmla="val 50000"/>
                <a:gd name="adj2" fmla="val 93333"/>
              </a:avLst>
            </a:prstGeom>
            <a:gradFill rotWithShape="0">
              <a:gsLst>
                <a:gs pos="0">
                  <a:schemeClr val="bg1"/>
                </a:gs>
                <a:gs pos="100000">
                  <a:srgbClr val="009999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9" name="Text Box 10"/>
            <p:cNvSpPr txBox="1">
              <a:spLocks noChangeArrowheads="1"/>
            </p:cNvSpPr>
            <p:nvPr/>
          </p:nvSpPr>
          <p:spPr bwMode="auto">
            <a:xfrm>
              <a:off x="288" y="3648"/>
              <a:ext cx="53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2400">
                  <a:latin typeface="Times New Roman" pitchFamily="18" charset="0"/>
                </a:rPr>
                <a:t>Tomar Decisões sobre Objetivos e Recursos</a:t>
              </a:r>
            </a:p>
          </p:txBody>
        </p:sp>
      </p:grpSp>
      <p:sp>
        <p:nvSpPr>
          <p:cNvPr id="17412" name="Text Box 11"/>
          <p:cNvSpPr txBox="1">
            <a:spLocks noChangeArrowheads="1"/>
          </p:cNvSpPr>
          <p:nvPr/>
        </p:nvSpPr>
        <p:spPr bwMode="auto">
          <a:xfrm>
            <a:off x="0" y="6491288"/>
            <a:ext cx="853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1600" i="1">
                <a:latin typeface="Times New Roman" pitchFamily="18" charset="0"/>
              </a:rPr>
              <a:t>Fonte: Amaru Maximiano: Introdução à Administração e Teoria Geral da Administração</a:t>
            </a:r>
          </a:p>
        </p:txBody>
      </p:sp>
    </p:spTree>
    <p:extLst>
      <p:ext uri="{BB962C8B-B14F-4D97-AF65-F5344CB8AC3E}">
        <p14:creationId xmlns:p14="http://schemas.microsoft.com/office/powerpoint/2010/main" val="1140739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800" smtClean="0"/>
              <a:t>A Burocracia de Max Weber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Bases de autoridade (Weber)</a:t>
            </a:r>
          </a:p>
          <a:p>
            <a:pPr lvl="2" eaLnBrk="1" hangingPunct="1"/>
            <a:r>
              <a:rPr lang="pt-BR" smtClean="0"/>
              <a:t>Carisma</a:t>
            </a:r>
          </a:p>
          <a:p>
            <a:pPr lvl="2" eaLnBrk="1" hangingPunct="1"/>
            <a:r>
              <a:rPr lang="pt-BR" smtClean="0"/>
              <a:t>Tradição</a:t>
            </a:r>
          </a:p>
          <a:p>
            <a:pPr lvl="2" eaLnBrk="1" hangingPunct="1"/>
            <a:r>
              <a:rPr lang="pt-BR" smtClean="0"/>
              <a:t>Organização e Normas</a:t>
            </a:r>
          </a:p>
          <a:p>
            <a:pPr eaLnBrk="1" hangingPunct="1"/>
            <a:r>
              <a:rPr lang="pt-BR" smtClean="0"/>
              <a:t>Tipos de poder (Etzioni)</a:t>
            </a:r>
          </a:p>
          <a:p>
            <a:pPr lvl="2" eaLnBrk="1" hangingPunct="1"/>
            <a:r>
              <a:rPr lang="pt-BR" smtClean="0"/>
              <a:t>Coercitivo – violência</a:t>
            </a:r>
          </a:p>
          <a:p>
            <a:pPr lvl="2" eaLnBrk="1" hangingPunct="1"/>
            <a:r>
              <a:rPr lang="pt-BR" smtClean="0"/>
              <a:t>Manipulativo - recompensa</a:t>
            </a:r>
          </a:p>
          <a:p>
            <a:pPr lvl="2" eaLnBrk="1" hangingPunct="1"/>
            <a:r>
              <a:rPr lang="pt-BR" smtClean="0"/>
              <a:t>Normativo - comprometimento</a:t>
            </a:r>
          </a:p>
        </p:txBody>
      </p:sp>
    </p:spTree>
    <p:extLst>
      <p:ext uri="{BB962C8B-B14F-4D97-AF65-F5344CB8AC3E}">
        <p14:creationId xmlns:p14="http://schemas.microsoft.com/office/powerpoint/2010/main" val="4000212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800" smtClean="0"/>
              <a:t>A Burocracia de Max Weber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Formalidade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Sistema de normas. Autoridade definida por lei.Tem por objetivo a racionalidade da coerência entre meios e fins.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Impessoalidade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Obediência impessoal a norma ou lei. As normas são obedecidas, não as pessoas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Profissionalismo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Os funcionários tem atribuições oficiais, fixas e ordenadas por meios de normas, regras ou leis. Funcionários tem responsabilidades apenas em relação ao cargo</a:t>
            </a:r>
          </a:p>
        </p:txBody>
      </p:sp>
    </p:spTree>
    <p:extLst>
      <p:ext uri="{BB962C8B-B14F-4D97-AF65-F5344CB8AC3E}">
        <p14:creationId xmlns:p14="http://schemas.microsoft.com/office/powerpoint/2010/main" val="2335381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800" smtClean="0"/>
              <a:t>Enfoque Comportamental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20000"/>
              </a:lnSpc>
              <a:spcAft>
                <a:spcPct val="20000"/>
              </a:spcAft>
              <a:buFontTx/>
              <a:buChar char="•"/>
            </a:pPr>
            <a:r>
              <a:rPr lang="pt-BR" smtClean="0"/>
              <a:t>1933 - Experiência de  Hawthorne – Fábrica da Wester Eletric - relacionando produtividade e condições de trabalho </a:t>
            </a:r>
          </a:p>
          <a:p>
            <a:pPr lvl="1">
              <a:lnSpc>
                <a:spcPct val="80000"/>
              </a:lnSpc>
              <a:spcAft>
                <a:spcPct val="20000"/>
              </a:spcAft>
              <a:buFontTx/>
              <a:buChar char="•"/>
            </a:pPr>
            <a:endParaRPr lang="pt-BR" smtClean="0"/>
          </a:p>
          <a:p>
            <a:pPr lvl="1">
              <a:lnSpc>
                <a:spcPct val="120000"/>
              </a:lnSpc>
              <a:spcAft>
                <a:spcPct val="20000"/>
              </a:spcAft>
              <a:buFontTx/>
              <a:buChar char="•"/>
            </a:pPr>
            <a:r>
              <a:rPr lang="pt-BR" smtClean="0"/>
              <a:t>Elton Mayo - Satisfação das necessidades básicas dos empregados como chave para aumentar produtividade</a:t>
            </a:r>
            <a:endParaRPr lang="pt-BR" sz="2400" smtClean="0"/>
          </a:p>
        </p:txBody>
      </p:sp>
    </p:spTree>
    <p:extLst>
      <p:ext uri="{BB962C8B-B14F-4D97-AF65-F5344CB8AC3E}">
        <p14:creationId xmlns:p14="http://schemas.microsoft.com/office/powerpoint/2010/main" val="10039879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800" smtClean="0"/>
              <a:t>Enfoque Comportamental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lvl="1">
              <a:spcAft>
                <a:spcPct val="20000"/>
              </a:spcAft>
              <a:buFontTx/>
              <a:buChar char="•"/>
            </a:pPr>
            <a:r>
              <a:rPr lang="pt-BR" smtClean="0"/>
              <a:t>A qualidade do tratamento dispensado pela gerência influencia fortemente o desempenho dos trabalhadores</a:t>
            </a:r>
          </a:p>
          <a:p>
            <a:pPr lvl="1">
              <a:spcAft>
                <a:spcPct val="20000"/>
              </a:spcAft>
              <a:buFontTx/>
              <a:buChar char="•"/>
            </a:pPr>
            <a:r>
              <a:rPr lang="pt-BR" smtClean="0"/>
              <a:t>O sistema social formado pelos grupos determina o resultado do indivíduo, que é mais leal ao grupo que à administração</a:t>
            </a:r>
          </a:p>
          <a:p>
            <a:pPr lvl="1">
              <a:spcAft>
                <a:spcPct val="20000"/>
              </a:spcAft>
              <a:buFontTx/>
              <a:buChar char="•"/>
            </a:pPr>
            <a:r>
              <a:rPr lang="pt-BR" smtClean="0"/>
              <a:t>O resultado é negativo para a empresa quando o grupo resolve atender a seus próprios interesses</a:t>
            </a:r>
          </a:p>
        </p:txBody>
      </p:sp>
    </p:spTree>
    <p:extLst>
      <p:ext uri="{BB962C8B-B14F-4D97-AF65-F5344CB8AC3E}">
        <p14:creationId xmlns:p14="http://schemas.microsoft.com/office/powerpoint/2010/main" val="1179973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800" smtClean="0"/>
              <a:t>Enfoque Comportamental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pt-BR" sz="2400" smtClean="0"/>
              <a:t>O líder deve fortalecer a coesão do grupo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pt-BR" sz="2400" smtClean="0"/>
              <a:t>A motivação dos trabalhadores tem significado central para alto desempenho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pt-BR" sz="2400" smtClean="0"/>
              <a:t> Situação favorável no ambiente de trabalho é insuficiente para um alto desempenho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pt-BR" sz="2400" smtClean="0"/>
              <a:t>Problemas de ajustamento do indivíduo à estrutura</a:t>
            </a:r>
          </a:p>
          <a:p>
            <a:pPr>
              <a:spcBef>
                <a:spcPct val="0"/>
              </a:spcBef>
            </a:pPr>
            <a:r>
              <a:rPr lang="pt-BR" sz="2400" smtClean="0"/>
              <a:t>Follet (psicologia organizacional)</a:t>
            </a:r>
          </a:p>
          <a:p>
            <a:pPr lvl="2">
              <a:lnSpc>
                <a:spcPct val="80000"/>
              </a:lnSpc>
              <a:spcAft>
                <a:spcPct val="20000"/>
              </a:spcAft>
            </a:pPr>
            <a:r>
              <a:rPr lang="pt-BR" sz="1800" smtClean="0"/>
              <a:t>Contato direto entre gerência e funcionários</a:t>
            </a:r>
          </a:p>
          <a:p>
            <a:pPr lvl="2">
              <a:lnSpc>
                <a:spcPct val="80000"/>
              </a:lnSpc>
              <a:spcAft>
                <a:spcPct val="20000"/>
              </a:spcAft>
            </a:pPr>
            <a:r>
              <a:rPr lang="pt-BR" sz="1800" smtClean="0"/>
              <a:t>Envolvimento no planejamento melhora motivação</a:t>
            </a:r>
          </a:p>
          <a:p>
            <a:pPr lvl="2">
              <a:lnSpc>
                <a:spcPct val="80000"/>
              </a:lnSpc>
              <a:spcAft>
                <a:spcPct val="20000"/>
              </a:spcAft>
            </a:pPr>
            <a:r>
              <a:rPr lang="pt-BR" sz="1800" smtClean="0"/>
              <a:t>Inter-relacionamento</a:t>
            </a:r>
          </a:p>
          <a:p>
            <a:pPr lvl="2">
              <a:lnSpc>
                <a:spcPct val="80000"/>
              </a:lnSpc>
              <a:spcAft>
                <a:spcPct val="20000"/>
              </a:spcAft>
            </a:pPr>
            <a:r>
              <a:rPr lang="pt-BR" sz="1800" smtClean="0"/>
              <a:t>Processo contínuo de coordenação</a:t>
            </a:r>
          </a:p>
        </p:txBody>
      </p:sp>
    </p:spTree>
    <p:extLst>
      <p:ext uri="{BB962C8B-B14F-4D97-AF65-F5344CB8AC3E}">
        <p14:creationId xmlns:p14="http://schemas.microsoft.com/office/powerpoint/2010/main" val="15254951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800" smtClean="0"/>
              <a:t>Hierarquia de Maslow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Necessidades Básicas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Abrigo, vestimenta, fome, sede, sexo, conforto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Necessidades de Segurança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Proteção, ordem, responsabilidade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Necessidades de Participação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Amizade, amor, inter-relacionamento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Necessidades de Estima/ego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Egocentrismo, </a:t>
            </a:r>
            <a:r>
              <a:rPr lang="pt-BR" sz="2000" i="1" smtClean="0"/>
              <a:t>status</a:t>
            </a:r>
            <a:r>
              <a:rPr lang="pt-BR" sz="2000" smtClean="0"/>
              <a:t>, ambição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Necessidades de Autorealização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Crescimento pessoal, aceitação de desafios, autonomia, sucesso pessoal</a:t>
            </a:r>
          </a:p>
        </p:txBody>
      </p:sp>
    </p:spTree>
    <p:extLst>
      <p:ext uri="{BB962C8B-B14F-4D97-AF65-F5344CB8AC3E}">
        <p14:creationId xmlns:p14="http://schemas.microsoft.com/office/powerpoint/2010/main" val="2694521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800" smtClean="0"/>
              <a:t>Enfoque Sistêmico</a:t>
            </a:r>
          </a:p>
        </p:txBody>
      </p:sp>
      <p:grpSp>
        <p:nvGrpSpPr>
          <p:cNvPr id="36867" name="Grupo 1"/>
          <p:cNvGrpSpPr>
            <a:grpSpLocks/>
          </p:cNvGrpSpPr>
          <p:nvPr/>
        </p:nvGrpSpPr>
        <p:grpSpPr bwMode="auto">
          <a:xfrm>
            <a:off x="2057400" y="2438400"/>
            <a:ext cx="6172200" cy="3657600"/>
            <a:chOff x="2057400" y="2438400"/>
            <a:chExt cx="6172200" cy="3657600"/>
          </a:xfrm>
        </p:grpSpPr>
        <p:sp>
          <p:nvSpPr>
            <p:cNvPr id="36884" name="Text Box 1028"/>
            <p:cNvSpPr txBox="1">
              <a:spLocks noChangeArrowheads="1"/>
            </p:cNvSpPr>
            <p:nvPr/>
          </p:nvSpPr>
          <p:spPr bwMode="auto">
            <a:xfrm>
              <a:off x="3505200" y="2819400"/>
              <a:ext cx="1676400" cy="469900"/>
            </a:xfrm>
            <a:prstGeom prst="rect">
              <a:avLst/>
            </a:prstGeom>
            <a:gradFill rotWithShape="0">
              <a:gsLst>
                <a:gs pos="0">
                  <a:srgbClr val="0099CC"/>
                </a:gs>
                <a:gs pos="100000">
                  <a:srgbClr val="FFFFFF"/>
                </a:gs>
              </a:gsLst>
              <a:path path="rect">
                <a:fillToRect r="100000" b="100000"/>
              </a:path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t-BR">
                  <a:latin typeface="Arial" charset="0"/>
                </a:rPr>
                <a:t>Processo</a:t>
              </a:r>
            </a:p>
          </p:txBody>
        </p:sp>
        <p:sp>
          <p:nvSpPr>
            <p:cNvPr id="36885" name="Line 1029"/>
            <p:cNvSpPr>
              <a:spLocks noChangeShapeType="1"/>
            </p:cNvSpPr>
            <p:nvPr/>
          </p:nvSpPr>
          <p:spPr bwMode="auto">
            <a:xfrm>
              <a:off x="2057400" y="2971800"/>
              <a:ext cx="1447800" cy="0"/>
            </a:xfrm>
            <a:prstGeom prst="line">
              <a:avLst/>
            </a:prstGeom>
            <a:noFill/>
            <a:ln w="539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6" name="Line 1030"/>
            <p:cNvSpPr>
              <a:spLocks noChangeShapeType="1"/>
            </p:cNvSpPr>
            <p:nvPr/>
          </p:nvSpPr>
          <p:spPr bwMode="auto">
            <a:xfrm>
              <a:off x="5181600" y="3048000"/>
              <a:ext cx="1600200" cy="0"/>
            </a:xfrm>
            <a:prstGeom prst="line">
              <a:avLst/>
            </a:prstGeom>
            <a:noFill/>
            <a:ln w="539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Line 1031"/>
            <p:cNvSpPr>
              <a:spLocks noChangeShapeType="1"/>
            </p:cNvSpPr>
            <p:nvPr/>
          </p:nvSpPr>
          <p:spPr bwMode="auto">
            <a:xfrm>
              <a:off x="5715000" y="3048000"/>
              <a:ext cx="0" cy="990600"/>
            </a:xfrm>
            <a:prstGeom prst="line">
              <a:avLst/>
            </a:prstGeom>
            <a:noFill/>
            <a:ln w="539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8" name="Line 1032"/>
            <p:cNvSpPr>
              <a:spLocks noChangeShapeType="1"/>
            </p:cNvSpPr>
            <p:nvPr/>
          </p:nvSpPr>
          <p:spPr bwMode="auto">
            <a:xfrm>
              <a:off x="2819400" y="4038600"/>
              <a:ext cx="2895600" cy="0"/>
            </a:xfrm>
            <a:prstGeom prst="line">
              <a:avLst/>
            </a:prstGeom>
            <a:noFill/>
            <a:ln w="539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9" name="Text Box 1033"/>
            <p:cNvSpPr txBox="1">
              <a:spLocks noChangeArrowheads="1"/>
            </p:cNvSpPr>
            <p:nvPr/>
          </p:nvSpPr>
          <p:spPr bwMode="auto">
            <a:xfrm>
              <a:off x="3429000" y="4114800"/>
              <a:ext cx="1600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>
                  <a:latin typeface="Arial" charset="0"/>
                </a:rPr>
                <a:t>Efetivador</a:t>
              </a:r>
            </a:p>
          </p:txBody>
        </p:sp>
        <p:sp>
          <p:nvSpPr>
            <p:cNvPr id="36890" name="Line 1034"/>
            <p:cNvSpPr>
              <a:spLocks noChangeShapeType="1"/>
            </p:cNvSpPr>
            <p:nvPr/>
          </p:nvSpPr>
          <p:spPr bwMode="auto">
            <a:xfrm>
              <a:off x="2743200" y="2971800"/>
              <a:ext cx="0" cy="1066800"/>
            </a:xfrm>
            <a:prstGeom prst="line">
              <a:avLst/>
            </a:prstGeom>
            <a:noFill/>
            <a:ln w="539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1" name="Text Box 1035"/>
            <p:cNvSpPr txBox="1">
              <a:spLocks noChangeArrowheads="1"/>
            </p:cNvSpPr>
            <p:nvPr/>
          </p:nvSpPr>
          <p:spPr bwMode="auto">
            <a:xfrm>
              <a:off x="6477000" y="5638800"/>
              <a:ext cx="1371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>
                  <a:latin typeface="Arial" charset="0"/>
                </a:rPr>
                <a:t>Padrões</a:t>
              </a:r>
            </a:p>
          </p:txBody>
        </p:sp>
        <p:sp>
          <p:nvSpPr>
            <p:cNvPr id="36892" name="AutoShape 1036"/>
            <p:cNvSpPr>
              <a:spLocks noChangeArrowheads="1"/>
            </p:cNvSpPr>
            <p:nvPr/>
          </p:nvSpPr>
          <p:spPr bwMode="auto">
            <a:xfrm>
              <a:off x="6629400" y="4876800"/>
              <a:ext cx="914400" cy="762000"/>
            </a:xfrm>
            <a:prstGeom prst="upDownArrow">
              <a:avLst>
                <a:gd name="adj1" fmla="val 50000"/>
                <a:gd name="adj2" fmla="val 20000"/>
              </a:avLst>
            </a:prstGeom>
            <a:gradFill rotWithShape="0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6893" name="Text Box 1037"/>
            <p:cNvSpPr txBox="1">
              <a:spLocks noChangeArrowheads="1"/>
            </p:cNvSpPr>
            <p:nvPr/>
          </p:nvSpPr>
          <p:spPr bwMode="auto">
            <a:xfrm>
              <a:off x="2057400" y="2438400"/>
              <a:ext cx="12192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sz="1800">
                  <a:latin typeface="Arial" charset="0"/>
                </a:rPr>
                <a:t>Entrada</a:t>
              </a:r>
            </a:p>
          </p:txBody>
        </p:sp>
        <p:sp>
          <p:nvSpPr>
            <p:cNvPr id="36894" name="Text Box 1038"/>
            <p:cNvSpPr txBox="1">
              <a:spLocks noChangeArrowheads="1"/>
            </p:cNvSpPr>
            <p:nvPr/>
          </p:nvSpPr>
          <p:spPr bwMode="auto">
            <a:xfrm>
              <a:off x="5410200" y="2438400"/>
              <a:ext cx="1066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sz="1800">
                  <a:latin typeface="Arial" charset="0"/>
                </a:rPr>
                <a:t>Saída</a:t>
              </a:r>
            </a:p>
          </p:txBody>
        </p:sp>
        <p:sp>
          <p:nvSpPr>
            <p:cNvPr id="36895" name="Oval 1039"/>
            <p:cNvSpPr>
              <a:spLocks noChangeArrowheads="1"/>
            </p:cNvSpPr>
            <p:nvPr/>
          </p:nvSpPr>
          <p:spPr bwMode="auto">
            <a:xfrm>
              <a:off x="5867400" y="3352800"/>
              <a:ext cx="381000" cy="457200"/>
            </a:xfrm>
            <a:prstGeom prst="ellipse">
              <a:avLst/>
            </a:prstGeom>
            <a:gradFill rotWithShape="0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6896" name="Text Box 1040"/>
            <p:cNvSpPr txBox="1">
              <a:spLocks noChangeArrowheads="1"/>
            </p:cNvSpPr>
            <p:nvPr/>
          </p:nvSpPr>
          <p:spPr bwMode="auto">
            <a:xfrm>
              <a:off x="6324600" y="3352800"/>
              <a:ext cx="1371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>
                  <a:latin typeface="Arial" charset="0"/>
                </a:rPr>
                <a:t>Medidor</a:t>
              </a:r>
            </a:p>
          </p:txBody>
        </p:sp>
        <p:sp>
          <p:nvSpPr>
            <p:cNvPr id="36897" name="Text Box 1041"/>
            <p:cNvSpPr txBox="1">
              <a:spLocks noChangeArrowheads="1"/>
            </p:cNvSpPr>
            <p:nvPr/>
          </p:nvSpPr>
          <p:spPr bwMode="auto">
            <a:xfrm>
              <a:off x="6248400" y="4343400"/>
              <a:ext cx="1981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>
                  <a:latin typeface="Arial" charset="0"/>
                </a:rPr>
                <a:t>Comparador</a:t>
              </a:r>
            </a:p>
          </p:txBody>
        </p:sp>
        <p:sp>
          <p:nvSpPr>
            <p:cNvPr id="36898" name="AutoShape 1042"/>
            <p:cNvSpPr>
              <a:spLocks noChangeArrowheads="1"/>
            </p:cNvSpPr>
            <p:nvPr/>
          </p:nvSpPr>
          <p:spPr bwMode="auto">
            <a:xfrm>
              <a:off x="6553200" y="3810000"/>
              <a:ext cx="914400" cy="685800"/>
            </a:xfrm>
            <a:prstGeom prst="upDownArrow">
              <a:avLst>
                <a:gd name="adj1" fmla="val 50000"/>
                <a:gd name="adj2" fmla="val 20000"/>
              </a:avLst>
            </a:prstGeom>
            <a:gradFill rotWithShape="0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6868" name="Grupo 20"/>
          <p:cNvGrpSpPr>
            <a:grpSpLocks/>
          </p:cNvGrpSpPr>
          <p:nvPr/>
        </p:nvGrpSpPr>
        <p:grpSpPr bwMode="auto">
          <a:xfrm>
            <a:off x="2054225" y="2438400"/>
            <a:ext cx="6172200" cy="3657600"/>
            <a:chOff x="2057400" y="2438400"/>
            <a:chExt cx="6172200" cy="3657600"/>
          </a:xfrm>
        </p:grpSpPr>
        <p:sp>
          <p:nvSpPr>
            <p:cNvPr id="36869" name="Text Box 1028"/>
            <p:cNvSpPr txBox="1">
              <a:spLocks noChangeArrowheads="1"/>
            </p:cNvSpPr>
            <p:nvPr/>
          </p:nvSpPr>
          <p:spPr bwMode="auto">
            <a:xfrm>
              <a:off x="3505200" y="2819400"/>
              <a:ext cx="1676400" cy="469900"/>
            </a:xfrm>
            <a:prstGeom prst="rect">
              <a:avLst/>
            </a:prstGeom>
            <a:gradFill rotWithShape="0">
              <a:gsLst>
                <a:gs pos="0">
                  <a:srgbClr val="0099CC"/>
                </a:gs>
                <a:gs pos="100000">
                  <a:srgbClr val="FFFFFF"/>
                </a:gs>
              </a:gsLst>
              <a:path path="rect">
                <a:fillToRect r="100000" b="100000"/>
              </a:path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t-BR">
                  <a:latin typeface="Arial" charset="0"/>
                </a:rPr>
                <a:t>Processo</a:t>
              </a:r>
            </a:p>
          </p:txBody>
        </p:sp>
        <p:sp>
          <p:nvSpPr>
            <p:cNvPr id="36870" name="Line 1029"/>
            <p:cNvSpPr>
              <a:spLocks noChangeShapeType="1"/>
            </p:cNvSpPr>
            <p:nvPr/>
          </p:nvSpPr>
          <p:spPr bwMode="auto">
            <a:xfrm>
              <a:off x="2057400" y="2971800"/>
              <a:ext cx="1447800" cy="0"/>
            </a:xfrm>
            <a:prstGeom prst="line">
              <a:avLst/>
            </a:prstGeom>
            <a:noFill/>
            <a:ln w="539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1" name="Line 1030"/>
            <p:cNvSpPr>
              <a:spLocks noChangeShapeType="1"/>
            </p:cNvSpPr>
            <p:nvPr/>
          </p:nvSpPr>
          <p:spPr bwMode="auto">
            <a:xfrm>
              <a:off x="5181600" y="3048000"/>
              <a:ext cx="1600200" cy="0"/>
            </a:xfrm>
            <a:prstGeom prst="line">
              <a:avLst/>
            </a:prstGeom>
            <a:noFill/>
            <a:ln w="539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2" name="Line 1031"/>
            <p:cNvSpPr>
              <a:spLocks noChangeShapeType="1"/>
            </p:cNvSpPr>
            <p:nvPr/>
          </p:nvSpPr>
          <p:spPr bwMode="auto">
            <a:xfrm>
              <a:off x="5715000" y="3048000"/>
              <a:ext cx="0" cy="990600"/>
            </a:xfrm>
            <a:prstGeom prst="line">
              <a:avLst/>
            </a:prstGeom>
            <a:noFill/>
            <a:ln w="539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3" name="Line 1032"/>
            <p:cNvSpPr>
              <a:spLocks noChangeShapeType="1"/>
            </p:cNvSpPr>
            <p:nvPr/>
          </p:nvSpPr>
          <p:spPr bwMode="auto">
            <a:xfrm>
              <a:off x="2819400" y="4038600"/>
              <a:ext cx="2895600" cy="0"/>
            </a:xfrm>
            <a:prstGeom prst="line">
              <a:avLst/>
            </a:prstGeom>
            <a:noFill/>
            <a:ln w="539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4" name="Text Box 1033"/>
            <p:cNvSpPr txBox="1">
              <a:spLocks noChangeArrowheads="1"/>
            </p:cNvSpPr>
            <p:nvPr/>
          </p:nvSpPr>
          <p:spPr bwMode="auto">
            <a:xfrm>
              <a:off x="3429000" y="4114800"/>
              <a:ext cx="1600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>
                  <a:latin typeface="Arial" charset="0"/>
                </a:rPr>
                <a:t>Efetivador</a:t>
              </a:r>
            </a:p>
          </p:txBody>
        </p:sp>
        <p:sp>
          <p:nvSpPr>
            <p:cNvPr id="36875" name="Line 1034"/>
            <p:cNvSpPr>
              <a:spLocks noChangeShapeType="1"/>
            </p:cNvSpPr>
            <p:nvPr/>
          </p:nvSpPr>
          <p:spPr bwMode="auto">
            <a:xfrm>
              <a:off x="2743200" y="2971800"/>
              <a:ext cx="0" cy="1066800"/>
            </a:xfrm>
            <a:prstGeom prst="line">
              <a:avLst/>
            </a:prstGeom>
            <a:noFill/>
            <a:ln w="539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6" name="Text Box 1035"/>
            <p:cNvSpPr txBox="1">
              <a:spLocks noChangeArrowheads="1"/>
            </p:cNvSpPr>
            <p:nvPr/>
          </p:nvSpPr>
          <p:spPr bwMode="auto">
            <a:xfrm>
              <a:off x="6477000" y="5638800"/>
              <a:ext cx="1371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>
                  <a:latin typeface="Arial" charset="0"/>
                </a:rPr>
                <a:t>Padrões</a:t>
              </a:r>
            </a:p>
          </p:txBody>
        </p:sp>
        <p:sp>
          <p:nvSpPr>
            <p:cNvPr id="36877" name="AutoShape 1036"/>
            <p:cNvSpPr>
              <a:spLocks noChangeArrowheads="1"/>
            </p:cNvSpPr>
            <p:nvPr/>
          </p:nvSpPr>
          <p:spPr bwMode="auto">
            <a:xfrm>
              <a:off x="6629400" y="4876800"/>
              <a:ext cx="914400" cy="762000"/>
            </a:xfrm>
            <a:prstGeom prst="upDownArrow">
              <a:avLst>
                <a:gd name="adj1" fmla="val 50000"/>
                <a:gd name="adj2" fmla="val 20000"/>
              </a:avLst>
            </a:prstGeom>
            <a:gradFill rotWithShape="0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6878" name="Text Box 1037"/>
            <p:cNvSpPr txBox="1">
              <a:spLocks noChangeArrowheads="1"/>
            </p:cNvSpPr>
            <p:nvPr/>
          </p:nvSpPr>
          <p:spPr bwMode="auto">
            <a:xfrm>
              <a:off x="2057400" y="2438400"/>
              <a:ext cx="12192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sz="1800">
                  <a:latin typeface="Arial" charset="0"/>
                </a:rPr>
                <a:t>Entrada</a:t>
              </a:r>
            </a:p>
          </p:txBody>
        </p:sp>
        <p:sp>
          <p:nvSpPr>
            <p:cNvPr id="36879" name="Text Box 1038"/>
            <p:cNvSpPr txBox="1">
              <a:spLocks noChangeArrowheads="1"/>
            </p:cNvSpPr>
            <p:nvPr/>
          </p:nvSpPr>
          <p:spPr bwMode="auto">
            <a:xfrm>
              <a:off x="5410200" y="2438400"/>
              <a:ext cx="1066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sz="1800">
                  <a:latin typeface="Arial" charset="0"/>
                </a:rPr>
                <a:t>Saída</a:t>
              </a:r>
            </a:p>
          </p:txBody>
        </p:sp>
        <p:sp>
          <p:nvSpPr>
            <p:cNvPr id="36880" name="Oval 1039"/>
            <p:cNvSpPr>
              <a:spLocks noChangeArrowheads="1"/>
            </p:cNvSpPr>
            <p:nvPr/>
          </p:nvSpPr>
          <p:spPr bwMode="auto">
            <a:xfrm>
              <a:off x="5867400" y="3352800"/>
              <a:ext cx="381000" cy="457200"/>
            </a:xfrm>
            <a:prstGeom prst="ellipse">
              <a:avLst/>
            </a:prstGeom>
            <a:gradFill rotWithShape="0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6881" name="Text Box 1040"/>
            <p:cNvSpPr txBox="1">
              <a:spLocks noChangeArrowheads="1"/>
            </p:cNvSpPr>
            <p:nvPr/>
          </p:nvSpPr>
          <p:spPr bwMode="auto">
            <a:xfrm>
              <a:off x="6324600" y="3352800"/>
              <a:ext cx="1371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>
                  <a:latin typeface="Arial" charset="0"/>
                </a:rPr>
                <a:t>Medidor</a:t>
              </a:r>
            </a:p>
          </p:txBody>
        </p:sp>
        <p:sp>
          <p:nvSpPr>
            <p:cNvPr id="36882" name="Text Box 1041"/>
            <p:cNvSpPr txBox="1">
              <a:spLocks noChangeArrowheads="1"/>
            </p:cNvSpPr>
            <p:nvPr/>
          </p:nvSpPr>
          <p:spPr bwMode="auto">
            <a:xfrm>
              <a:off x="6248400" y="4343400"/>
              <a:ext cx="1981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>
                  <a:latin typeface="Arial" charset="0"/>
                </a:rPr>
                <a:t>Comparador</a:t>
              </a:r>
            </a:p>
          </p:txBody>
        </p:sp>
        <p:sp>
          <p:nvSpPr>
            <p:cNvPr id="36883" name="AutoShape 1042"/>
            <p:cNvSpPr>
              <a:spLocks noChangeArrowheads="1"/>
            </p:cNvSpPr>
            <p:nvPr/>
          </p:nvSpPr>
          <p:spPr bwMode="auto">
            <a:xfrm>
              <a:off x="6553200" y="3810000"/>
              <a:ext cx="914400" cy="685800"/>
            </a:xfrm>
            <a:prstGeom prst="upDownArrow">
              <a:avLst>
                <a:gd name="adj1" fmla="val 50000"/>
                <a:gd name="adj2" fmla="val 20000"/>
              </a:avLst>
            </a:prstGeom>
            <a:gradFill rotWithShape="0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513468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800" smtClean="0"/>
              <a:t>Enfoque Sistêmico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pt-BR" sz="2800" smtClean="0"/>
              <a:t>A organização é vista como um sistema unificado e direcionado, formado de partes que se inter-relacionam</a:t>
            </a:r>
          </a:p>
          <a:p>
            <a:pPr eaLnBrk="1" hangingPunct="1"/>
            <a:r>
              <a:rPr lang="pt-BR" sz="2800" smtClean="0"/>
              <a:t>Um todo que funciona devido a interdependência das partes</a:t>
            </a:r>
          </a:p>
          <a:p>
            <a:pPr eaLnBrk="1" hangingPunct="1"/>
            <a:r>
              <a:rPr lang="pt-BR" sz="2800" smtClean="0"/>
              <a:t>Subsistemas são as pares que integram o sistema total</a:t>
            </a:r>
          </a:p>
          <a:p>
            <a:pPr eaLnBrk="1" hangingPunct="1"/>
            <a:r>
              <a:rPr lang="pt-BR" sz="2800" smtClean="0"/>
              <a:t>Sinergia: o todo é maior que a soma das partes</a:t>
            </a:r>
          </a:p>
        </p:txBody>
      </p:sp>
    </p:spTree>
    <p:extLst>
      <p:ext uri="{BB962C8B-B14F-4D97-AF65-F5344CB8AC3E}">
        <p14:creationId xmlns:p14="http://schemas.microsoft.com/office/powerpoint/2010/main" val="7677797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800" smtClean="0"/>
              <a:t>Enfoque Sistêmico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Organização é um sistema cercado por ambiente, é um sistema aberto</a:t>
            </a:r>
          </a:p>
          <a:p>
            <a:pPr eaLnBrk="1" hangingPunct="1"/>
            <a:r>
              <a:rPr lang="pt-BR" smtClean="0"/>
              <a:t>Fluxos são componentes, como informação, material e energia, que entram e saem do sistema</a:t>
            </a:r>
          </a:p>
          <a:p>
            <a:pPr eaLnBrk="1" hangingPunct="1"/>
            <a:r>
              <a:rPr lang="pt-BR" smtClean="0"/>
              <a:t>Feedback é a retroalimentação do sistema, para mantê-lo em equilíbrio</a:t>
            </a:r>
          </a:p>
        </p:txBody>
      </p:sp>
    </p:spTree>
    <p:extLst>
      <p:ext uri="{BB962C8B-B14F-4D97-AF65-F5344CB8AC3E}">
        <p14:creationId xmlns:p14="http://schemas.microsoft.com/office/powerpoint/2010/main" val="17507228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971800" cy="1905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200" b="0" smtClean="0"/>
              <a:t>Hierarquia de </a:t>
            </a:r>
            <a:br>
              <a:rPr lang="pt-BR" sz="3200" b="0" smtClean="0"/>
            </a:br>
            <a:r>
              <a:rPr lang="pt-BR" sz="3200" b="0" smtClean="0"/>
              <a:t>“Entrada,</a:t>
            </a:r>
            <a:br>
              <a:rPr lang="pt-BR" sz="3200" b="0" smtClean="0"/>
            </a:br>
            <a:r>
              <a:rPr lang="pt-BR" sz="3200" b="0" smtClean="0"/>
              <a:t> Processo</a:t>
            </a:r>
            <a:br>
              <a:rPr lang="pt-BR" sz="3200" b="0" smtClean="0"/>
            </a:br>
            <a:r>
              <a:rPr lang="pt-BR" sz="3200" b="0" smtClean="0"/>
              <a:t> e Saída”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495800" y="457200"/>
            <a:ext cx="2895600" cy="12954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930775" y="631825"/>
            <a:ext cx="417513" cy="2667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5375275" y="838200"/>
            <a:ext cx="27781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4689475" y="838200"/>
            <a:ext cx="27781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4930775" y="1317625"/>
            <a:ext cx="417513" cy="2667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5395913" y="1447800"/>
            <a:ext cx="27781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4710113" y="1447800"/>
            <a:ext cx="27781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6607175" y="631825"/>
            <a:ext cx="417513" cy="2667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7051675" y="838200"/>
            <a:ext cx="27781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6365875" y="838200"/>
            <a:ext cx="27781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5768975" y="936625"/>
            <a:ext cx="417513" cy="2667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6157913" y="1066800"/>
            <a:ext cx="27781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5548313" y="1066800"/>
            <a:ext cx="27781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6607175" y="1241425"/>
            <a:ext cx="417513" cy="2667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>
            <a:off x="6996113" y="1371600"/>
            <a:ext cx="27781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6386513" y="1371600"/>
            <a:ext cx="27781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AutoShape 19"/>
          <p:cNvSpPr>
            <a:spLocks noChangeArrowheads="1"/>
          </p:cNvSpPr>
          <p:nvPr/>
        </p:nvSpPr>
        <p:spPr bwMode="auto">
          <a:xfrm>
            <a:off x="7543800" y="8382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0" y="2057400"/>
            <a:ext cx="4800600" cy="158115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1500" b="1">
              <a:latin typeface="Arial" charset="0"/>
            </a:endParaRP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381000" y="2362200"/>
            <a:ext cx="1390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pt-BR" sz="1500" b="1">
                <a:latin typeface="Arial" charset="0"/>
              </a:rPr>
              <a:t>Madeira, aço,</a:t>
            </a:r>
          </a:p>
          <a:p>
            <a:r>
              <a:rPr lang="pt-BR" sz="1500" b="1">
                <a:latin typeface="Arial" charset="0"/>
              </a:rPr>
              <a:t> plástico, etc.</a:t>
            </a:r>
          </a:p>
          <a:p>
            <a:r>
              <a:rPr lang="pt-BR" sz="1500" b="1">
                <a:latin typeface="Arial" charset="0"/>
              </a:rPr>
              <a:t>Carpinteiros </a:t>
            </a:r>
          </a:p>
          <a:p>
            <a:r>
              <a:rPr lang="pt-BR" sz="1500" b="1">
                <a:latin typeface="Arial" charset="0"/>
              </a:rPr>
              <a:t> Máquinas</a:t>
            </a: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3352800" y="2438400"/>
            <a:ext cx="152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pt-BR" sz="1500" b="1">
                <a:latin typeface="Arial" charset="0"/>
              </a:rPr>
              <a:t>Cenários e Instalações</a:t>
            </a: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2057400" y="2362200"/>
            <a:ext cx="1219200" cy="8255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66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pt-BR" sz="1600" b="1">
                <a:latin typeface="Arial" charset="0"/>
              </a:rPr>
              <a:t>Produção de Cenários </a:t>
            </a:r>
          </a:p>
        </p:txBody>
      </p:sp>
      <p:sp>
        <p:nvSpPr>
          <p:cNvPr id="37912" name="Oval 24"/>
          <p:cNvSpPr>
            <a:spLocks noChangeArrowheads="1"/>
          </p:cNvSpPr>
          <p:nvPr/>
        </p:nvSpPr>
        <p:spPr bwMode="auto">
          <a:xfrm>
            <a:off x="3124200" y="3429000"/>
            <a:ext cx="6019800" cy="15240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50000">
                <a:srgbClr val="FFFFFF"/>
              </a:gs>
              <a:gs pos="100000">
                <a:schemeClr val="hlink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pt-BR">
              <a:latin typeface="Arial" charset="0"/>
            </a:endParaRPr>
          </a:p>
        </p:txBody>
      </p:sp>
      <p:sp>
        <p:nvSpPr>
          <p:cNvPr id="40985" name="AutoShape 25"/>
          <p:cNvSpPr>
            <a:spLocks noChangeArrowheads="1"/>
          </p:cNvSpPr>
          <p:nvPr/>
        </p:nvSpPr>
        <p:spPr bwMode="auto">
          <a:xfrm>
            <a:off x="1752600" y="2590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AutoShape 26"/>
          <p:cNvSpPr>
            <a:spLocks noChangeArrowheads="1"/>
          </p:cNvSpPr>
          <p:nvPr/>
        </p:nvSpPr>
        <p:spPr bwMode="auto">
          <a:xfrm>
            <a:off x="3276600" y="2667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3429000" y="3657600"/>
            <a:ext cx="2209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pt-BR" sz="1500" b="1">
                <a:latin typeface="Arial" charset="0"/>
              </a:rPr>
              <a:t>Inform.Consunidores</a:t>
            </a:r>
          </a:p>
          <a:p>
            <a:r>
              <a:rPr lang="pt-BR" sz="1500" b="1">
                <a:latin typeface="Arial" charset="0"/>
              </a:rPr>
              <a:t>Sist. Computadores</a:t>
            </a:r>
          </a:p>
          <a:p>
            <a:r>
              <a:rPr lang="pt-BR" sz="1500" b="1">
                <a:latin typeface="Arial" charset="0"/>
              </a:rPr>
              <a:t>Funcionários de</a:t>
            </a:r>
          </a:p>
          <a:p>
            <a:r>
              <a:rPr lang="pt-BR" sz="1500" b="1">
                <a:latin typeface="Arial" charset="0"/>
              </a:rPr>
              <a:t> pesquisa e análise</a:t>
            </a:r>
          </a:p>
        </p:txBody>
      </p:sp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5562600" y="3810000"/>
            <a:ext cx="1143000" cy="8255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66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pt-BR" sz="1600" b="1">
                <a:latin typeface="Arial" charset="0"/>
              </a:rPr>
              <a:t>Pesquisa de Mercados </a:t>
            </a:r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6934200" y="3810000"/>
            <a:ext cx="22098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pt-BR" sz="1500" b="1">
                <a:latin typeface="Arial" charset="0"/>
              </a:rPr>
              <a:t>Orientação baseada em análise estatística dos produtos</a:t>
            </a:r>
          </a:p>
        </p:txBody>
      </p:sp>
      <p:sp>
        <p:nvSpPr>
          <p:cNvPr id="40990" name="AutoShape 30"/>
          <p:cNvSpPr>
            <a:spLocks noChangeArrowheads="1"/>
          </p:cNvSpPr>
          <p:nvPr/>
        </p:nvSpPr>
        <p:spPr bwMode="auto">
          <a:xfrm>
            <a:off x="3505200" y="8382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4800600" y="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600" b="1" i="1">
                <a:latin typeface="Arial" charset="0"/>
              </a:rPr>
              <a:t>Rede de TV</a:t>
            </a:r>
          </a:p>
        </p:txBody>
      </p:sp>
      <p:sp>
        <p:nvSpPr>
          <p:cNvPr id="37920" name="Oval 32"/>
          <p:cNvSpPr>
            <a:spLocks noChangeArrowheads="1"/>
          </p:cNvSpPr>
          <p:nvPr/>
        </p:nvSpPr>
        <p:spPr bwMode="auto">
          <a:xfrm>
            <a:off x="228600" y="5257800"/>
            <a:ext cx="5181600" cy="137160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pt-BR">
              <a:latin typeface="Arial" charset="0"/>
            </a:endParaRPr>
          </a:p>
        </p:txBody>
      </p:sp>
      <p:sp>
        <p:nvSpPr>
          <p:cNvPr id="40993" name="Text Box 33"/>
          <p:cNvSpPr txBox="1">
            <a:spLocks noChangeArrowheads="1"/>
          </p:cNvSpPr>
          <p:nvPr/>
        </p:nvSpPr>
        <p:spPr bwMode="auto">
          <a:xfrm>
            <a:off x="228600" y="5638800"/>
            <a:ext cx="22098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pt-BR" sz="1500" b="1">
                <a:latin typeface="Arial" charset="0"/>
              </a:rPr>
              <a:t>Equip. transmissão</a:t>
            </a:r>
          </a:p>
          <a:p>
            <a:pPr algn="ctr"/>
            <a:r>
              <a:rPr lang="pt-BR" sz="1500" b="1">
                <a:latin typeface="Arial" charset="0"/>
              </a:rPr>
              <a:t>e de produção de programas</a:t>
            </a:r>
          </a:p>
        </p:txBody>
      </p:sp>
      <p:sp>
        <p:nvSpPr>
          <p:cNvPr id="40994" name="Text Box 34"/>
          <p:cNvSpPr txBox="1">
            <a:spLocks noChangeArrowheads="1"/>
          </p:cNvSpPr>
          <p:nvPr/>
        </p:nvSpPr>
        <p:spPr bwMode="auto">
          <a:xfrm>
            <a:off x="2438400" y="5715000"/>
            <a:ext cx="1371600" cy="5810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66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pt-BR" sz="1600" b="1">
                <a:latin typeface="Arial" charset="0"/>
              </a:rPr>
              <a:t>Manutenção e Conserto</a:t>
            </a:r>
          </a:p>
        </p:txBody>
      </p:sp>
      <p:sp>
        <p:nvSpPr>
          <p:cNvPr id="40995" name="Text Box 35"/>
          <p:cNvSpPr txBox="1">
            <a:spLocks noChangeArrowheads="1"/>
          </p:cNvSpPr>
          <p:nvPr/>
        </p:nvSpPr>
        <p:spPr bwMode="auto">
          <a:xfrm>
            <a:off x="3810000" y="5562600"/>
            <a:ext cx="16002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pt-BR" sz="1500" b="1">
                <a:latin typeface="Arial" charset="0"/>
              </a:rPr>
              <a:t>Equipamento </a:t>
            </a:r>
          </a:p>
          <a:p>
            <a:pPr algn="ctr"/>
            <a:r>
              <a:rPr lang="pt-BR" sz="1500" b="1">
                <a:latin typeface="Arial" charset="0"/>
              </a:rPr>
              <a:t>mantido e</a:t>
            </a:r>
          </a:p>
          <a:p>
            <a:pPr algn="ctr"/>
            <a:r>
              <a:rPr lang="pt-BR" sz="1500" b="1">
                <a:latin typeface="Arial" charset="0"/>
              </a:rPr>
              <a:t>conservado</a:t>
            </a:r>
          </a:p>
        </p:txBody>
      </p:sp>
      <p:sp>
        <p:nvSpPr>
          <p:cNvPr id="40996" name="AutoShape 36"/>
          <p:cNvSpPr>
            <a:spLocks noChangeArrowheads="1"/>
          </p:cNvSpPr>
          <p:nvPr/>
        </p:nvSpPr>
        <p:spPr bwMode="auto">
          <a:xfrm>
            <a:off x="5257800" y="4114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AutoShape 37"/>
          <p:cNvSpPr>
            <a:spLocks noChangeArrowheads="1"/>
          </p:cNvSpPr>
          <p:nvPr/>
        </p:nvSpPr>
        <p:spPr bwMode="auto">
          <a:xfrm>
            <a:off x="6705600" y="4114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AutoShape 38"/>
          <p:cNvSpPr>
            <a:spLocks noChangeArrowheads="1"/>
          </p:cNvSpPr>
          <p:nvPr/>
        </p:nvSpPr>
        <p:spPr bwMode="auto">
          <a:xfrm>
            <a:off x="3810000" y="5867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AutoShape 39"/>
          <p:cNvSpPr>
            <a:spLocks noChangeArrowheads="1"/>
          </p:cNvSpPr>
          <p:nvPr/>
        </p:nvSpPr>
        <p:spPr bwMode="auto">
          <a:xfrm>
            <a:off x="2133600" y="5867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Line 40"/>
          <p:cNvSpPr>
            <a:spLocks noChangeShapeType="1"/>
          </p:cNvSpPr>
          <p:nvPr/>
        </p:nvSpPr>
        <p:spPr bwMode="auto">
          <a:xfrm flipH="1">
            <a:off x="4724400" y="1447800"/>
            <a:ext cx="914400" cy="1447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Line 41"/>
          <p:cNvSpPr>
            <a:spLocks noChangeShapeType="1"/>
          </p:cNvSpPr>
          <p:nvPr/>
        </p:nvSpPr>
        <p:spPr bwMode="auto">
          <a:xfrm flipH="1">
            <a:off x="762000" y="1371600"/>
            <a:ext cx="3886200" cy="838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Line 42"/>
          <p:cNvSpPr>
            <a:spLocks noChangeShapeType="1"/>
          </p:cNvSpPr>
          <p:nvPr/>
        </p:nvSpPr>
        <p:spPr bwMode="auto">
          <a:xfrm flipH="1">
            <a:off x="4114800" y="1371600"/>
            <a:ext cx="2286000" cy="2286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Line 43"/>
          <p:cNvSpPr>
            <a:spLocks noChangeShapeType="1"/>
          </p:cNvSpPr>
          <p:nvPr/>
        </p:nvSpPr>
        <p:spPr bwMode="auto">
          <a:xfrm>
            <a:off x="7239000" y="1371600"/>
            <a:ext cx="1676400" cy="2514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Line 44"/>
          <p:cNvSpPr>
            <a:spLocks noChangeShapeType="1"/>
          </p:cNvSpPr>
          <p:nvPr/>
        </p:nvSpPr>
        <p:spPr bwMode="auto">
          <a:xfrm flipH="1">
            <a:off x="228600" y="1066800"/>
            <a:ext cx="5334000" cy="46482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Line 45"/>
          <p:cNvSpPr>
            <a:spLocks noChangeShapeType="1"/>
          </p:cNvSpPr>
          <p:nvPr/>
        </p:nvSpPr>
        <p:spPr bwMode="auto">
          <a:xfrm flipH="1">
            <a:off x="5029200" y="1066800"/>
            <a:ext cx="1371600" cy="449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6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pt-BR" smtClean="0"/>
              <a:t>Decisões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 smtClean="0"/>
              <a:t>Planejamento</a:t>
            </a:r>
          </a:p>
          <a:p>
            <a:pPr lvl="2">
              <a:lnSpc>
                <a:spcPct val="90000"/>
              </a:lnSpc>
            </a:pPr>
            <a:r>
              <a:rPr lang="pt-BR" sz="2000" smtClean="0"/>
              <a:t>Decisões sobre objetivos e recursos para realizá-los</a:t>
            </a:r>
          </a:p>
          <a:p>
            <a:pPr>
              <a:lnSpc>
                <a:spcPct val="90000"/>
              </a:lnSpc>
            </a:pPr>
            <a:r>
              <a:rPr lang="pt-BR" sz="2800" smtClean="0"/>
              <a:t>Organização</a:t>
            </a:r>
          </a:p>
          <a:p>
            <a:pPr lvl="2">
              <a:lnSpc>
                <a:spcPct val="90000"/>
              </a:lnSpc>
            </a:pPr>
            <a:r>
              <a:rPr lang="pt-BR" sz="2000" smtClean="0"/>
              <a:t>Divisão de responsabilidade, de autoridade e de recursos para realizar tarefas e objetivos</a:t>
            </a:r>
          </a:p>
          <a:p>
            <a:pPr>
              <a:lnSpc>
                <a:spcPct val="90000"/>
              </a:lnSpc>
            </a:pPr>
            <a:r>
              <a:rPr lang="pt-BR" sz="2800" smtClean="0"/>
              <a:t>Direção</a:t>
            </a:r>
          </a:p>
          <a:p>
            <a:pPr lvl="2">
              <a:lnSpc>
                <a:spcPct val="90000"/>
              </a:lnSpc>
            </a:pPr>
            <a:r>
              <a:rPr lang="pt-BR" sz="2000" smtClean="0"/>
              <a:t>Decisões sobre quais recursos e pessoas deverão realizar a tarefas e alcançar os objetivos</a:t>
            </a:r>
          </a:p>
          <a:p>
            <a:pPr>
              <a:lnSpc>
                <a:spcPct val="90000"/>
              </a:lnSpc>
            </a:pPr>
            <a:r>
              <a:rPr lang="pt-BR" sz="2800" smtClean="0"/>
              <a:t>Controle</a:t>
            </a:r>
          </a:p>
          <a:p>
            <a:pPr lvl="2">
              <a:lnSpc>
                <a:spcPct val="90000"/>
              </a:lnSpc>
            </a:pPr>
            <a:r>
              <a:rPr lang="pt-BR" sz="2000" smtClean="0"/>
              <a:t>Ações para assegurar a realização dos objetivos e de modificá-los</a:t>
            </a:r>
          </a:p>
        </p:txBody>
      </p:sp>
    </p:spTree>
    <p:extLst>
      <p:ext uri="{BB962C8B-B14F-4D97-AF65-F5344CB8AC3E}">
        <p14:creationId xmlns:p14="http://schemas.microsoft.com/office/powerpoint/2010/main" val="41900066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476250"/>
            <a:ext cx="7993063" cy="607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43" name="Rectangle 3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772400" cy="1143000"/>
          </a:xfrm>
        </p:spPr>
        <p:txBody>
          <a:bodyPr/>
          <a:lstStyle/>
          <a:p>
            <a:r>
              <a:rPr lang="pt-BR"/>
              <a:t>Rede de operações</a:t>
            </a:r>
          </a:p>
        </p:txBody>
      </p:sp>
      <p:sp>
        <p:nvSpPr>
          <p:cNvPr id="368644" name="Text Box 4"/>
          <p:cNvSpPr txBox="1">
            <a:spLocks noChangeArrowheads="1"/>
          </p:cNvSpPr>
          <p:nvPr/>
        </p:nvSpPr>
        <p:spPr bwMode="auto">
          <a:xfrm>
            <a:off x="8159750" y="6586538"/>
            <a:ext cx="1092200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sz="1200">
                <a:effectLst>
                  <a:outerShdw blurRad="38100" dist="38100" dir="2700000" algn="tl">
                    <a:srgbClr val="C0C0C0"/>
                  </a:outerShdw>
                </a:effectLst>
              </a:rPr>
              <a:t>Correa, 2004</a:t>
            </a:r>
          </a:p>
        </p:txBody>
      </p:sp>
    </p:spTree>
    <p:extLst>
      <p:ext uri="{BB962C8B-B14F-4D97-AF65-F5344CB8AC3E}">
        <p14:creationId xmlns:p14="http://schemas.microsoft.com/office/powerpoint/2010/main" val="403405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pt-BR" sz="3800" b="0" smtClean="0"/>
              <a:t>O Modelo Japonês de Administração</a:t>
            </a:r>
            <a:endParaRPr lang="pt-BR" sz="320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b="1" smtClean="0"/>
              <a:t> </a:t>
            </a:r>
            <a:r>
              <a:rPr lang="pt-BR" sz="2800" smtClean="0"/>
              <a:t>Indústria japonesa completamente destruída na segunda guerra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 Limitações ao uso do sistema Fordista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 Variedade maior de modelos para atingir o mercado interno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 Diversificar x manter os custos de produção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 Crise do petróleo: mudança na estrutura do mercado de carros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Relação da cultura japonesa com o modelo de produção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A necessidade é a mãe da invenção (Ohno)</a:t>
            </a:r>
          </a:p>
        </p:txBody>
      </p:sp>
    </p:spTree>
    <p:extLst>
      <p:ext uri="{BB962C8B-B14F-4D97-AF65-F5344CB8AC3E}">
        <p14:creationId xmlns:p14="http://schemas.microsoft.com/office/powerpoint/2010/main" val="3877740686"/>
      </p:ext>
    </p:extLst>
  </p:cSld>
  <p:clrMapOvr>
    <a:masterClrMapping/>
  </p:clrMapOvr>
  <p:transition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/>
            <a:r>
              <a:rPr lang="pt-BR" sz="3400" b="0" smtClean="0"/>
              <a:t>O Modelo Japonês de Administração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715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Aft>
                <a:spcPct val="35000"/>
              </a:spcAft>
            </a:pPr>
            <a:endParaRPr lang="pt-BR" sz="2700" b="1" i="1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ct val="35000"/>
              </a:spcAft>
            </a:pPr>
            <a:r>
              <a:rPr lang="pt-BR" smtClean="0"/>
              <a:t>Produção com Qualidade</a:t>
            </a:r>
          </a:p>
          <a:p>
            <a:pPr eaLnBrk="1" hangingPunct="1">
              <a:lnSpc>
                <a:spcPct val="120000"/>
              </a:lnSpc>
              <a:spcAft>
                <a:spcPct val="35000"/>
              </a:spcAft>
            </a:pPr>
            <a:r>
              <a:rPr lang="pt-BR" sz="2700" i="1" smtClean="0">
                <a:solidFill>
                  <a:srgbClr val="006600"/>
                </a:solidFill>
              </a:rPr>
              <a:t> </a:t>
            </a:r>
            <a:r>
              <a:rPr lang="pt-BR" i="1" smtClean="0"/>
              <a:t>Just in Time</a:t>
            </a:r>
            <a:r>
              <a:rPr lang="pt-BR" smtClean="0"/>
              <a:t>  significa que as partes certas necessárias à montagem  atingem a linha de montagem no tempo em que elas são necessárias e somente na quantidade necessária</a:t>
            </a:r>
          </a:p>
          <a:p>
            <a:pPr eaLnBrk="1" hangingPunct="1">
              <a:lnSpc>
                <a:spcPct val="120000"/>
              </a:lnSpc>
              <a:spcAft>
                <a:spcPct val="35000"/>
              </a:spcAft>
            </a:pPr>
            <a:r>
              <a:rPr lang="pt-BR" smtClean="0"/>
              <a:t>Participação</a:t>
            </a:r>
          </a:p>
        </p:txBody>
      </p:sp>
    </p:spTree>
    <p:extLst>
      <p:ext uri="{BB962C8B-B14F-4D97-AF65-F5344CB8AC3E}">
        <p14:creationId xmlns:p14="http://schemas.microsoft.com/office/powerpoint/2010/main" val="2576161722"/>
      </p:ext>
    </p:extLst>
  </p:cSld>
  <p:clrMapOvr>
    <a:masterClrMapping/>
  </p:clrMapOvr>
  <p:transition>
    <p:wipe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pPr eaLnBrk="1" hangingPunct="1"/>
            <a:r>
              <a:rPr lang="pt-BR" sz="3400" b="0" smtClean="0"/>
              <a:t>O Modelo Japonês de Administração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9448800" cy="48006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pt-BR" sz="90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</a:pPr>
            <a:r>
              <a:rPr lang="pt-BR" b="1" smtClean="0">
                <a:solidFill>
                  <a:srgbClr val="000066"/>
                </a:solidFill>
                <a:sym typeface="Monotype Sorts" pitchFamily="2" charset="2"/>
              </a:rPr>
              <a:t></a:t>
            </a:r>
            <a:r>
              <a:rPr lang="pt-BR" b="1" smtClean="0">
                <a:solidFill>
                  <a:srgbClr val="006600"/>
                </a:solidFill>
                <a:sym typeface="Monotype Sorts" pitchFamily="2" charset="2"/>
              </a:rPr>
              <a:t>   </a:t>
            </a:r>
            <a:r>
              <a:rPr lang="pt-BR" smtClean="0">
                <a:solidFill>
                  <a:srgbClr val="000066"/>
                </a:solidFill>
              </a:rPr>
              <a:t>Eliminar os desperdícios</a:t>
            </a:r>
            <a:endParaRPr lang="pt-BR" sz="2800" smtClean="0">
              <a:solidFill>
                <a:srgbClr val="000066"/>
              </a:solidFill>
            </a:endParaRPr>
          </a:p>
          <a:p>
            <a:pPr eaLnBrk="1" hangingPunct="1">
              <a:buFontTx/>
              <a:buNone/>
            </a:pPr>
            <a:endParaRPr lang="pt-BR" sz="900" smtClean="0">
              <a:solidFill>
                <a:schemeClr val="tx2"/>
              </a:solidFill>
            </a:endParaRPr>
          </a:p>
          <a:p>
            <a:pPr eaLnBrk="1" hangingPunct="1"/>
            <a:r>
              <a:rPr lang="pt-BR" sz="2800" smtClean="0"/>
              <a:t>de superprodução</a:t>
            </a:r>
          </a:p>
          <a:p>
            <a:pPr eaLnBrk="1" hangingPunct="1"/>
            <a:r>
              <a:rPr lang="pt-BR" sz="2800" smtClean="0"/>
              <a:t>de tempo de espera</a:t>
            </a:r>
          </a:p>
          <a:p>
            <a:pPr eaLnBrk="1" hangingPunct="1"/>
            <a:r>
              <a:rPr lang="pt-BR" sz="2800" smtClean="0"/>
              <a:t>de transporte</a:t>
            </a:r>
          </a:p>
          <a:p>
            <a:pPr eaLnBrk="1" hangingPunct="1"/>
            <a:r>
              <a:rPr lang="pt-BR" sz="2800" smtClean="0"/>
              <a:t>de processamento</a:t>
            </a:r>
          </a:p>
          <a:p>
            <a:pPr eaLnBrk="1" hangingPunct="1"/>
            <a:r>
              <a:rPr lang="pt-BR" sz="2800" smtClean="0"/>
              <a:t>de estoque em mãos (parado)</a:t>
            </a:r>
          </a:p>
          <a:p>
            <a:pPr eaLnBrk="1" hangingPunct="1"/>
            <a:r>
              <a:rPr lang="pt-BR" sz="2800" smtClean="0"/>
              <a:t>de movimentos</a:t>
            </a:r>
          </a:p>
          <a:p>
            <a:pPr eaLnBrk="1" hangingPunct="1"/>
            <a:r>
              <a:rPr lang="pt-BR" sz="2800" smtClean="0"/>
              <a:t>de produção de produtos defeituosos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04800" y="8382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2800" i="1">
                <a:solidFill>
                  <a:srgbClr val="006600"/>
                </a:solidFill>
                <a:latin typeface="Arial" charset="0"/>
              </a:rPr>
              <a:t>O principal objetivo do sistema de produção Japonês é de produzir muitos modelos em pequenas quantidades</a:t>
            </a:r>
            <a:endParaRPr lang="pt-BR" sz="2800" i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540572"/>
      </p:ext>
    </p:extLst>
  </p:cSld>
  <p:clrMapOvr>
    <a:masterClrMapping/>
  </p:clrMapOvr>
  <p:transition>
    <p:wipe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48768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b="0" smtClean="0"/>
              <a:t>Redução de Estoque</a:t>
            </a: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381000" y="2514600"/>
          <a:ext cx="1649413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Clip" r:id="rId3" imgW="3154363" imgH="4708525" progId="MS_ClipArt_Gallery.2">
                  <p:embed/>
                </p:oleObj>
              </mc:Choice>
              <mc:Fallback>
                <p:oleObj name="Clip" r:id="rId3" imgW="3154363" imgH="4708525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14600"/>
                        <a:ext cx="1649413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3048000" y="3200400"/>
          <a:ext cx="1649413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Clip" r:id="rId5" imgW="3154363" imgH="4708525" progId="MS_ClipArt_Gallery.2">
                  <p:embed/>
                </p:oleObj>
              </mc:Choice>
              <mc:Fallback>
                <p:oleObj name="Clip" r:id="rId5" imgW="3154363" imgH="4708525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00400"/>
                        <a:ext cx="1649413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5867400" y="3733800"/>
          <a:ext cx="1649413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Clip" r:id="rId6" imgW="3154363" imgH="4708525" progId="MS_ClipArt_Gallery.2">
                  <p:embed/>
                </p:oleObj>
              </mc:Choice>
              <mc:Fallback>
                <p:oleObj name="Clip" r:id="rId6" imgW="3154363" imgH="4708525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733800"/>
                        <a:ext cx="1649413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7924800" y="4191000"/>
          <a:ext cx="1524000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Clip" r:id="rId7" imgW="3154363" imgH="4708525" progId="MS_ClipArt_Gallery.2">
                  <p:embed/>
                </p:oleObj>
              </mc:Choice>
              <mc:Fallback>
                <p:oleObj name="Clip" r:id="rId7" imgW="3154363" imgH="4708525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4191000"/>
                        <a:ext cx="1524000" cy="151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4191000"/>
            <a:ext cx="2971800" cy="213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2971800" y="4876800"/>
            <a:ext cx="2209800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5181600" y="5334000"/>
            <a:ext cx="21336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7315200" y="5715000"/>
            <a:ext cx="18288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457200" y="6324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Freeform 13"/>
          <p:cNvSpPr>
            <a:spLocks/>
          </p:cNvSpPr>
          <p:nvPr/>
        </p:nvSpPr>
        <p:spPr bwMode="auto">
          <a:xfrm>
            <a:off x="2971800" y="5181600"/>
            <a:ext cx="533400" cy="1143000"/>
          </a:xfrm>
          <a:custGeom>
            <a:avLst/>
            <a:gdLst>
              <a:gd name="T0" fmla="*/ 17426 w 704"/>
              <a:gd name="T1" fmla="*/ 1143000 h 1020"/>
              <a:gd name="T2" fmla="*/ 91678 w 704"/>
              <a:gd name="T3" fmla="*/ 742950 h 1020"/>
              <a:gd name="T4" fmla="*/ 189418 w 704"/>
              <a:gd name="T5" fmla="*/ 287991 h 1020"/>
              <a:gd name="T6" fmla="*/ 202298 w 704"/>
              <a:gd name="T7" fmla="*/ 234203 h 1020"/>
              <a:gd name="T8" fmla="*/ 214421 w 704"/>
              <a:gd name="T9" fmla="*/ 106456 h 1020"/>
              <a:gd name="T10" fmla="*/ 263669 w 704"/>
              <a:gd name="T11" fmla="*/ 15688 h 1020"/>
              <a:gd name="T12" fmla="*/ 325041 w 704"/>
              <a:gd name="T13" fmla="*/ 252132 h 1020"/>
              <a:gd name="T14" fmla="*/ 423538 w 704"/>
              <a:gd name="T15" fmla="*/ 379879 h 1020"/>
              <a:gd name="T16" fmla="*/ 435661 w 704"/>
              <a:gd name="T17" fmla="*/ 778809 h 1020"/>
              <a:gd name="T18" fmla="*/ 484909 w 704"/>
              <a:gd name="T19" fmla="*/ 851647 h 1020"/>
              <a:gd name="T20" fmla="*/ 509155 w 704"/>
              <a:gd name="T21" fmla="*/ 888626 h 1020"/>
              <a:gd name="T22" fmla="*/ 521277 w 704"/>
              <a:gd name="T23" fmla="*/ 1033182 h 1020"/>
              <a:gd name="T24" fmla="*/ 533400 w 704"/>
              <a:gd name="T25" fmla="*/ 1125071 h 10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04" h="1020">
                <a:moveTo>
                  <a:pt x="23" y="1020"/>
                </a:moveTo>
                <a:cubicBezTo>
                  <a:pt x="33" y="883"/>
                  <a:pt x="0" y="742"/>
                  <a:pt x="121" y="663"/>
                </a:cubicBezTo>
                <a:cubicBezTo>
                  <a:pt x="222" y="508"/>
                  <a:pt x="57" y="325"/>
                  <a:pt x="250" y="257"/>
                </a:cubicBezTo>
                <a:cubicBezTo>
                  <a:pt x="256" y="241"/>
                  <a:pt x="264" y="226"/>
                  <a:pt x="267" y="209"/>
                </a:cubicBezTo>
                <a:cubicBezTo>
                  <a:pt x="275" y="171"/>
                  <a:pt x="272" y="132"/>
                  <a:pt x="283" y="95"/>
                </a:cubicBezTo>
                <a:cubicBezTo>
                  <a:pt x="292" y="66"/>
                  <a:pt x="327" y="35"/>
                  <a:pt x="348" y="14"/>
                </a:cubicBezTo>
                <a:cubicBezTo>
                  <a:pt x="468" y="54"/>
                  <a:pt x="354" y="0"/>
                  <a:pt x="429" y="225"/>
                </a:cubicBezTo>
                <a:cubicBezTo>
                  <a:pt x="444" y="269"/>
                  <a:pt x="526" y="306"/>
                  <a:pt x="559" y="339"/>
                </a:cubicBezTo>
                <a:cubicBezTo>
                  <a:pt x="564" y="458"/>
                  <a:pt x="553" y="578"/>
                  <a:pt x="575" y="695"/>
                </a:cubicBezTo>
                <a:cubicBezTo>
                  <a:pt x="581" y="725"/>
                  <a:pt x="618" y="738"/>
                  <a:pt x="640" y="760"/>
                </a:cubicBezTo>
                <a:cubicBezTo>
                  <a:pt x="651" y="771"/>
                  <a:pt x="672" y="793"/>
                  <a:pt x="672" y="793"/>
                </a:cubicBezTo>
                <a:cubicBezTo>
                  <a:pt x="677" y="836"/>
                  <a:pt x="682" y="879"/>
                  <a:pt x="688" y="922"/>
                </a:cubicBezTo>
                <a:cubicBezTo>
                  <a:pt x="692" y="950"/>
                  <a:pt x="704" y="1004"/>
                  <a:pt x="704" y="1004"/>
                </a:cubicBezTo>
              </a:path>
            </a:pathLst>
          </a:cu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Freeform 14"/>
          <p:cNvSpPr>
            <a:spLocks/>
          </p:cNvSpPr>
          <p:nvPr/>
        </p:nvSpPr>
        <p:spPr bwMode="auto">
          <a:xfrm>
            <a:off x="0" y="4800600"/>
            <a:ext cx="609600" cy="1524000"/>
          </a:xfrm>
          <a:custGeom>
            <a:avLst/>
            <a:gdLst>
              <a:gd name="T0" fmla="*/ 19916 w 704"/>
              <a:gd name="T1" fmla="*/ 1524000 h 1020"/>
              <a:gd name="T2" fmla="*/ 104775 w 704"/>
              <a:gd name="T3" fmla="*/ 990600 h 1020"/>
              <a:gd name="T4" fmla="*/ 216477 w 704"/>
              <a:gd name="T5" fmla="*/ 383988 h 1020"/>
              <a:gd name="T6" fmla="*/ 231198 w 704"/>
              <a:gd name="T7" fmla="*/ 312271 h 1020"/>
              <a:gd name="T8" fmla="*/ 245052 w 704"/>
              <a:gd name="T9" fmla="*/ 141941 h 1020"/>
              <a:gd name="T10" fmla="*/ 301336 w 704"/>
              <a:gd name="T11" fmla="*/ 20918 h 1020"/>
              <a:gd name="T12" fmla="*/ 371475 w 704"/>
              <a:gd name="T13" fmla="*/ 336176 h 1020"/>
              <a:gd name="T14" fmla="*/ 484043 w 704"/>
              <a:gd name="T15" fmla="*/ 506506 h 1020"/>
              <a:gd name="T16" fmla="*/ 497898 w 704"/>
              <a:gd name="T17" fmla="*/ 1038412 h 1020"/>
              <a:gd name="T18" fmla="*/ 554182 w 704"/>
              <a:gd name="T19" fmla="*/ 1135529 h 1020"/>
              <a:gd name="T20" fmla="*/ 581891 w 704"/>
              <a:gd name="T21" fmla="*/ 1184835 h 1020"/>
              <a:gd name="T22" fmla="*/ 595745 w 704"/>
              <a:gd name="T23" fmla="*/ 1377576 h 1020"/>
              <a:gd name="T24" fmla="*/ 609600 w 704"/>
              <a:gd name="T25" fmla="*/ 1500094 h 10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04" h="1020">
                <a:moveTo>
                  <a:pt x="23" y="1020"/>
                </a:moveTo>
                <a:cubicBezTo>
                  <a:pt x="33" y="883"/>
                  <a:pt x="0" y="742"/>
                  <a:pt x="121" y="663"/>
                </a:cubicBezTo>
                <a:cubicBezTo>
                  <a:pt x="222" y="508"/>
                  <a:pt x="57" y="325"/>
                  <a:pt x="250" y="257"/>
                </a:cubicBezTo>
                <a:cubicBezTo>
                  <a:pt x="256" y="241"/>
                  <a:pt x="264" y="226"/>
                  <a:pt x="267" y="209"/>
                </a:cubicBezTo>
                <a:cubicBezTo>
                  <a:pt x="275" y="171"/>
                  <a:pt x="272" y="132"/>
                  <a:pt x="283" y="95"/>
                </a:cubicBezTo>
                <a:cubicBezTo>
                  <a:pt x="292" y="66"/>
                  <a:pt x="327" y="35"/>
                  <a:pt x="348" y="14"/>
                </a:cubicBezTo>
                <a:cubicBezTo>
                  <a:pt x="468" y="54"/>
                  <a:pt x="354" y="0"/>
                  <a:pt x="429" y="225"/>
                </a:cubicBezTo>
                <a:cubicBezTo>
                  <a:pt x="444" y="269"/>
                  <a:pt x="526" y="306"/>
                  <a:pt x="559" y="339"/>
                </a:cubicBezTo>
                <a:cubicBezTo>
                  <a:pt x="564" y="458"/>
                  <a:pt x="553" y="578"/>
                  <a:pt x="575" y="695"/>
                </a:cubicBezTo>
                <a:cubicBezTo>
                  <a:pt x="581" y="725"/>
                  <a:pt x="618" y="738"/>
                  <a:pt x="640" y="760"/>
                </a:cubicBezTo>
                <a:cubicBezTo>
                  <a:pt x="651" y="771"/>
                  <a:pt x="672" y="793"/>
                  <a:pt x="672" y="793"/>
                </a:cubicBezTo>
                <a:cubicBezTo>
                  <a:pt x="677" y="836"/>
                  <a:pt x="682" y="879"/>
                  <a:pt x="688" y="922"/>
                </a:cubicBezTo>
                <a:cubicBezTo>
                  <a:pt x="692" y="950"/>
                  <a:pt x="704" y="1004"/>
                  <a:pt x="704" y="1004"/>
                </a:cubicBezTo>
              </a:path>
            </a:pathLst>
          </a:cu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Freeform 15"/>
          <p:cNvSpPr>
            <a:spLocks/>
          </p:cNvSpPr>
          <p:nvPr/>
        </p:nvSpPr>
        <p:spPr bwMode="auto">
          <a:xfrm>
            <a:off x="990600" y="5334000"/>
            <a:ext cx="457200" cy="990600"/>
          </a:xfrm>
          <a:custGeom>
            <a:avLst/>
            <a:gdLst>
              <a:gd name="T0" fmla="*/ 14937 w 704"/>
              <a:gd name="T1" fmla="*/ 990600 h 1020"/>
              <a:gd name="T2" fmla="*/ 78581 w 704"/>
              <a:gd name="T3" fmla="*/ 643890 h 1020"/>
              <a:gd name="T4" fmla="*/ 162358 w 704"/>
              <a:gd name="T5" fmla="*/ 249592 h 1020"/>
              <a:gd name="T6" fmla="*/ 173398 w 704"/>
              <a:gd name="T7" fmla="*/ 202976 h 1020"/>
              <a:gd name="T8" fmla="*/ 183789 w 704"/>
              <a:gd name="T9" fmla="*/ 92262 h 1020"/>
              <a:gd name="T10" fmla="*/ 226002 w 704"/>
              <a:gd name="T11" fmla="*/ 13596 h 1020"/>
              <a:gd name="T12" fmla="*/ 278606 w 704"/>
              <a:gd name="T13" fmla="*/ 218515 h 1020"/>
              <a:gd name="T14" fmla="*/ 363032 w 704"/>
              <a:gd name="T15" fmla="*/ 329229 h 1020"/>
              <a:gd name="T16" fmla="*/ 373423 w 704"/>
              <a:gd name="T17" fmla="*/ 674968 h 1020"/>
              <a:gd name="T18" fmla="*/ 415636 w 704"/>
              <a:gd name="T19" fmla="*/ 738094 h 1020"/>
              <a:gd name="T20" fmla="*/ 436418 w 704"/>
              <a:gd name="T21" fmla="*/ 770143 h 1020"/>
              <a:gd name="T22" fmla="*/ 446809 w 704"/>
              <a:gd name="T23" fmla="*/ 895425 h 1020"/>
              <a:gd name="T24" fmla="*/ 457200 w 704"/>
              <a:gd name="T25" fmla="*/ 975061 h 10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04" h="1020">
                <a:moveTo>
                  <a:pt x="23" y="1020"/>
                </a:moveTo>
                <a:cubicBezTo>
                  <a:pt x="33" y="883"/>
                  <a:pt x="0" y="742"/>
                  <a:pt x="121" y="663"/>
                </a:cubicBezTo>
                <a:cubicBezTo>
                  <a:pt x="222" y="508"/>
                  <a:pt x="57" y="325"/>
                  <a:pt x="250" y="257"/>
                </a:cubicBezTo>
                <a:cubicBezTo>
                  <a:pt x="256" y="241"/>
                  <a:pt x="264" y="226"/>
                  <a:pt x="267" y="209"/>
                </a:cubicBezTo>
                <a:cubicBezTo>
                  <a:pt x="275" y="171"/>
                  <a:pt x="272" y="132"/>
                  <a:pt x="283" y="95"/>
                </a:cubicBezTo>
                <a:cubicBezTo>
                  <a:pt x="292" y="66"/>
                  <a:pt x="327" y="35"/>
                  <a:pt x="348" y="14"/>
                </a:cubicBezTo>
                <a:cubicBezTo>
                  <a:pt x="468" y="54"/>
                  <a:pt x="354" y="0"/>
                  <a:pt x="429" y="225"/>
                </a:cubicBezTo>
                <a:cubicBezTo>
                  <a:pt x="444" y="269"/>
                  <a:pt x="526" y="306"/>
                  <a:pt x="559" y="339"/>
                </a:cubicBezTo>
                <a:cubicBezTo>
                  <a:pt x="564" y="458"/>
                  <a:pt x="553" y="578"/>
                  <a:pt x="575" y="695"/>
                </a:cubicBezTo>
                <a:cubicBezTo>
                  <a:pt x="581" y="725"/>
                  <a:pt x="618" y="738"/>
                  <a:pt x="640" y="760"/>
                </a:cubicBezTo>
                <a:cubicBezTo>
                  <a:pt x="651" y="771"/>
                  <a:pt x="672" y="793"/>
                  <a:pt x="672" y="793"/>
                </a:cubicBezTo>
                <a:cubicBezTo>
                  <a:pt x="677" y="836"/>
                  <a:pt x="682" y="879"/>
                  <a:pt x="688" y="922"/>
                </a:cubicBezTo>
                <a:cubicBezTo>
                  <a:pt x="692" y="950"/>
                  <a:pt x="704" y="1004"/>
                  <a:pt x="704" y="1004"/>
                </a:cubicBezTo>
              </a:path>
            </a:pathLst>
          </a:cu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Freeform 16"/>
          <p:cNvSpPr>
            <a:spLocks/>
          </p:cNvSpPr>
          <p:nvPr/>
        </p:nvSpPr>
        <p:spPr bwMode="auto">
          <a:xfrm>
            <a:off x="3657600" y="5638800"/>
            <a:ext cx="228600" cy="685800"/>
          </a:xfrm>
          <a:custGeom>
            <a:avLst/>
            <a:gdLst>
              <a:gd name="T0" fmla="*/ 7468 w 704"/>
              <a:gd name="T1" fmla="*/ 685800 h 1020"/>
              <a:gd name="T2" fmla="*/ 39291 w 704"/>
              <a:gd name="T3" fmla="*/ 445770 h 1020"/>
              <a:gd name="T4" fmla="*/ 81179 w 704"/>
              <a:gd name="T5" fmla="*/ 172795 h 1020"/>
              <a:gd name="T6" fmla="*/ 86699 w 704"/>
              <a:gd name="T7" fmla="*/ 140522 h 1020"/>
              <a:gd name="T8" fmla="*/ 91895 w 704"/>
              <a:gd name="T9" fmla="*/ 63874 h 1020"/>
              <a:gd name="T10" fmla="*/ 113001 w 704"/>
              <a:gd name="T11" fmla="*/ 9413 h 1020"/>
              <a:gd name="T12" fmla="*/ 139303 w 704"/>
              <a:gd name="T13" fmla="*/ 151279 h 1020"/>
              <a:gd name="T14" fmla="*/ 181516 w 704"/>
              <a:gd name="T15" fmla="*/ 227928 h 1020"/>
              <a:gd name="T16" fmla="*/ 186712 w 704"/>
              <a:gd name="T17" fmla="*/ 467285 h 1020"/>
              <a:gd name="T18" fmla="*/ 207818 w 704"/>
              <a:gd name="T19" fmla="*/ 510988 h 1020"/>
              <a:gd name="T20" fmla="*/ 218209 w 704"/>
              <a:gd name="T21" fmla="*/ 533176 h 1020"/>
              <a:gd name="T22" fmla="*/ 223405 w 704"/>
              <a:gd name="T23" fmla="*/ 619909 h 1020"/>
              <a:gd name="T24" fmla="*/ 228600 w 704"/>
              <a:gd name="T25" fmla="*/ 675042 h 10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04" h="1020">
                <a:moveTo>
                  <a:pt x="23" y="1020"/>
                </a:moveTo>
                <a:cubicBezTo>
                  <a:pt x="33" y="883"/>
                  <a:pt x="0" y="742"/>
                  <a:pt x="121" y="663"/>
                </a:cubicBezTo>
                <a:cubicBezTo>
                  <a:pt x="222" y="508"/>
                  <a:pt x="57" y="325"/>
                  <a:pt x="250" y="257"/>
                </a:cubicBezTo>
                <a:cubicBezTo>
                  <a:pt x="256" y="241"/>
                  <a:pt x="264" y="226"/>
                  <a:pt x="267" y="209"/>
                </a:cubicBezTo>
                <a:cubicBezTo>
                  <a:pt x="275" y="171"/>
                  <a:pt x="272" y="132"/>
                  <a:pt x="283" y="95"/>
                </a:cubicBezTo>
                <a:cubicBezTo>
                  <a:pt x="292" y="66"/>
                  <a:pt x="327" y="35"/>
                  <a:pt x="348" y="14"/>
                </a:cubicBezTo>
                <a:cubicBezTo>
                  <a:pt x="468" y="54"/>
                  <a:pt x="354" y="0"/>
                  <a:pt x="429" y="225"/>
                </a:cubicBezTo>
                <a:cubicBezTo>
                  <a:pt x="444" y="269"/>
                  <a:pt x="526" y="306"/>
                  <a:pt x="559" y="339"/>
                </a:cubicBezTo>
                <a:cubicBezTo>
                  <a:pt x="564" y="458"/>
                  <a:pt x="553" y="578"/>
                  <a:pt x="575" y="695"/>
                </a:cubicBezTo>
                <a:cubicBezTo>
                  <a:pt x="581" y="725"/>
                  <a:pt x="618" y="738"/>
                  <a:pt x="640" y="760"/>
                </a:cubicBezTo>
                <a:cubicBezTo>
                  <a:pt x="651" y="771"/>
                  <a:pt x="672" y="793"/>
                  <a:pt x="672" y="793"/>
                </a:cubicBezTo>
                <a:cubicBezTo>
                  <a:pt x="677" y="836"/>
                  <a:pt x="682" y="879"/>
                  <a:pt x="688" y="922"/>
                </a:cubicBezTo>
                <a:cubicBezTo>
                  <a:pt x="692" y="950"/>
                  <a:pt x="704" y="1004"/>
                  <a:pt x="704" y="1004"/>
                </a:cubicBezTo>
              </a:path>
            </a:pathLst>
          </a:cu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Freeform 17"/>
          <p:cNvSpPr>
            <a:spLocks/>
          </p:cNvSpPr>
          <p:nvPr/>
        </p:nvSpPr>
        <p:spPr bwMode="auto">
          <a:xfrm>
            <a:off x="1676400" y="4495800"/>
            <a:ext cx="990600" cy="1822450"/>
          </a:xfrm>
          <a:custGeom>
            <a:avLst/>
            <a:gdLst>
              <a:gd name="T0" fmla="*/ 73132 w 745"/>
              <a:gd name="T1" fmla="*/ 1810005 h 1318"/>
              <a:gd name="T2" fmla="*/ 1330 w 745"/>
              <a:gd name="T3" fmla="*/ 1496124 h 1318"/>
              <a:gd name="T4" fmla="*/ 13297 w 745"/>
              <a:gd name="T5" fmla="*/ 1232020 h 1318"/>
              <a:gd name="T6" fmla="*/ 49198 w 745"/>
              <a:gd name="T7" fmla="*/ 1193304 h 1318"/>
              <a:gd name="T8" fmla="*/ 97066 w 745"/>
              <a:gd name="T9" fmla="*/ 1081302 h 1318"/>
              <a:gd name="T10" fmla="*/ 110362 w 745"/>
              <a:gd name="T11" fmla="*/ 1017696 h 1318"/>
              <a:gd name="T12" fmla="*/ 194131 w 745"/>
              <a:gd name="T13" fmla="*/ 992807 h 1318"/>
              <a:gd name="T14" fmla="*/ 218065 w 745"/>
              <a:gd name="T15" fmla="*/ 955473 h 1318"/>
              <a:gd name="T16" fmla="*/ 279230 w 745"/>
              <a:gd name="T17" fmla="*/ 778482 h 1318"/>
              <a:gd name="T18" fmla="*/ 339064 w 745"/>
              <a:gd name="T19" fmla="*/ 528206 h 1318"/>
              <a:gd name="T20" fmla="*/ 376295 w 745"/>
              <a:gd name="T21" fmla="*/ 439711 h 1318"/>
              <a:gd name="T22" fmla="*/ 424163 w 745"/>
              <a:gd name="T23" fmla="*/ 363660 h 1318"/>
              <a:gd name="T24" fmla="*/ 521228 w 745"/>
              <a:gd name="T25" fmla="*/ 200497 h 1318"/>
              <a:gd name="T26" fmla="*/ 569096 w 745"/>
              <a:gd name="T27" fmla="*/ 74668 h 1318"/>
              <a:gd name="T28" fmla="*/ 799128 w 745"/>
              <a:gd name="T29" fmla="*/ 0 h 1318"/>
              <a:gd name="T30" fmla="*/ 870930 w 745"/>
              <a:gd name="T31" fmla="*/ 24889 h 1318"/>
              <a:gd name="T32" fmla="*/ 823062 w 745"/>
              <a:gd name="T33" fmla="*/ 200497 h 1318"/>
              <a:gd name="T34" fmla="*/ 846996 w 745"/>
              <a:gd name="T35" fmla="*/ 363660 h 1318"/>
              <a:gd name="T36" fmla="*/ 870930 w 745"/>
              <a:gd name="T37" fmla="*/ 728703 h 1318"/>
              <a:gd name="T38" fmla="*/ 823062 w 745"/>
              <a:gd name="T39" fmla="*/ 1005251 h 1318"/>
              <a:gd name="T40" fmla="*/ 920128 w 745"/>
              <a:gd name="T41" fmla="*/ 1521013 h 1318"/>
              <a:gd name="T42" fmla="*/ 944062 w 745"/>
              <a:gd name="T43" fmla="*/ 1822450 h 131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745" h="1318">
                <a:moveTo>
                  <a:pt x="55" y="1309"/>
                </a:moveTo>
                <a:cubicBezTo>
                  <a:pt x="9" y="1240"/>
                  <a:pt x="27" y="1159"/>
                  <a:pt x="1" y="1082"/>
                </a:cubicBezTo>
                <a:cubicBezTo>
                  <a:pt x="4" y="1018"/>
                  <a:pt x="0" y="954"/>
                  <a:pt x="10" y="891"/>
                </a:cubicBezTo>
                <a:cubicBezTo>
                  <a:pt x="12" y="878"/>
                  <a:pt x="33" y="875"/>
                  <a:pt x="37" y="863"/>
                </a:cubicBezTo>
                <a:cubicBezTo>
                  <a:pt x="69" y="774"/>
                  <a:pt x="15" y="801"/>
                  <a:pt x="73" y="782"/>
                </a:cubicBezTo>
                <a:cubicBezTo>
                  <a:pt x="76" y="767"/>
                  <a:pt x="71" y="746"/>
                  <a:pt x="83" y="736"/>
                </a:cubicBezTo>
                <a:cubicBezTo>
                  <a:pt x="99" y="722"/>
                  <a:pt x="127" y="729"/>
                  <a:pt x="146" y="718"/>
                </a:cubicBezTo>
                <a:cubicBezTo>
                  <a:pt x="155" y="713"/>
                  <a:pt x="158" y="700"/>
                  <a:pt x="164" y="691"/>
                </a:cubicBezTo>
                <a:cubicBezTo>
                  <a:pt x="172" y="644"/>
                  <a:pt x="177" y="598"/>
                  <a:pt x="210" y="563"/>
                </a:cubicBezTo>
                <a:cubicBezTo>
                  <a:pt x="222" y="480"/>
                  <a:pt x="215" y="443"/>
                  <a:pt x="255" y="382"/>
                </a:cubicBezTo>
                <a:cubicBezTo>
                  <a:pt x="265" y="350"/>
                  <a:pt x="263" y="351"/>
                  <a:pt x="283" y="318"/>
                </a:cubicBezTo>
                <a:cubicBezTo>
                  <a:pt x="294" y="299"/>
                  <a:pt x="319" y="263"/>
                  <a:pt x="319" y="263"/>
                </a:cubicBezTo>
                <a:cubicBezTo>
                  <a:pt x="334" y="107"/>
                  <a:pt x="297" y="215"/>
                  <a:pt x="392" y="145"/>
                </a:cubicBezTo>
                <a:cubicBezTo>
                  <a:pt x="402" y="137"/>
                  <a:pt x="417" y="68"/>
                  <a:pt x="428" y="54"/>
                </a:cubicBezTo>
                <a:cubicBezTo>
                  <a:pt x="467" y="6"/>
                  <a:pt x="548" y="13"/>
                  <a:pt x="601" y="0"/>
                </a:cubicBezTo>
                <a:cubicBezTo>
                  <a:pt x="619" y="6"/>
                  <a:pt x="647" y="1"/>
                  <a:pt x="655" y="18"/>
                </a:cubicBezTo>
                <a:cubicBezTo>
                  <a:pt x="676" y="60"/>
                  <a:pt x="631" y="108"/>
                  <a:pt x="619" y="145"/>
                </a:cubicBezTo>
                <a:cubicBezTo>
                  <a:pt x="623" y="185"/>
                  <a:pt x="634" y="223"/>
                  <a:pt x="637" y="263"/>
                </a:cubicBezTo>
                <a:cubicBezTo>
                  <a:pt x="656" y="538"/>
                  <a:pt x="620" y="422"/>
                  <a:pt x="655" y="527"/>
                </a:cubicBezTo>
                <a:cubicBezTo>
                  <a:pt x="649" y="623"/>
                  <a:pt x="663" y="660"/>
                  <a:pt x="619" y="727"/>
                </a:cubicBezTo>
                <a:cubicBezTo>
                  <a:pt x="626" y="956"/>
                  <a:pt x="556" y="1008"/>
                  <a:pt x="692" y="1100"/>
                </a:cubicBezTo>
                <a:cubicBezTo>
                  <a:pt x="745" y="1180"/>
                  <a:pt x="710" y="1116"/>
                  <a:pt x="710" y="1318"/>
                </a:cubicBezTo>
              </a:path>
            </a:pathLst>
          </a:cu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Freeform 18"/>
          <p:cNvSpPr>
            <a:spLocks/>
          </p:cNvSpPr>
          <p:nvPr/>
        </p:nvSpPr>
        <p:spPr bwMode="auto">
          <a:xfrm>
            <a:off x="4267200" y="4730750"/>
            <a:ext cx="685800" cy="1593850"/>
          </a:xfrm>
          <a:custGeom>
            <a:avLst/>
            <a:gdLst>
              <a:gd name="T0" fmla="*/ 50630 w 745"/>
              <a:gd name="T1" fmla="*/ 1582966 h 1318"/>
              <a:gd name="T2" fmla="*/ 921 w 745"/>
              <a:gd name="T3" fmla="*/ 1308457 h 1318"/>
              <a:gd name="T4" fmla="*/ 9205 w 745"/>
              <a:gd name="T5" fmla="*/ 1077481 h 1318"/>
              <a:gd name="T6" fmla="*/ 34060 w 745"/>
              <a:gd name="T7" fmla="*/ 1043621 h 1318"/>
              <a:gd name="T8" fmla="*/ 67199 w 745"/>
              <a:gd name="T9" fmla="*/ 945668 h 1318"/>
              <a:gd name="T10" fmla="*/ 76405 w 745"/>
              <a:gd name="T11" fmla="*/ 890041 h 1318"/>
              <a:gd name="T12" fmla="*/ 134398 w 745"/>
              <a:gd name="T13" fmla="*/ 868273 h 1318"/>
              <a:gd name="T14" fmla="*/ 150968 w 745"/>
              <a:gd name="T15" fmla="*/ 835622 h 1318"/>
              <a:gd name="T16" fmla="*/ 193313 w 745"/>
              <a:gd name="T17" fmla="*/ 680833 h 1318"/>
              <a:gd name="T18" fmla="*/ 234737 w 745"/>
              <a:gd name="T19" fmla="*/ 461950 h 1318"/>
              <a:gd name="T20" fmla="*/ 260512 w 745"/>
              <a:gd name="T21" fmla="*/ 384556 h 1318"/>
              <a:gd name="T22" fmla="*/ 293651 w 745"/>
              <a:gd name="T23" fmla="*/ 318044 h 1318"/>
              <a:gd name="T24" fmla="*/ 360850 w 745"/>
              <a:gd name="T25" fmla="*/ 175348 h 1318"/>
              <a:gd name="T26" fmla="*/ 393990 w 745"/>
              <a:gd name="T27" fmla="*/ 65302 h 1318"/>
              <a:gd name="T28" fmla="*/ 553243 w 745"/>
              <a:gd name="T29" fmla="*/ 0 h 1318"/>
              <a:gd name="T30" fmla="*/ 602952 w 745"/>
              <a:gd name="T31" fmla="*/ 21767 h 1318"/>
              <a:gd name="T32" fmla="*/ 569812 w 745"/>
              <a:gd name="T33" fmla="*/ 175348 h 1318"/>
              <a:gd name="T34" fmla="*/ 586382 w 745"/>
              <a:gd name="T35" fmla="*/ 318044 h 1318"/>
              <a:gd name="T36" fmla="*/ 602952 w 745"/>
              <a:gd name="T37" fmla="*/ 637298 h 1318"/>
              <a:gd name="T38" fmla="*/ 569812 w 745"/>
              <a:gd name="T39" fmla="*/ 879157 h 1318"/>
              <a:gd name="T40" fmla="*/ 637012 w 745"/>
              <a:gd name="T41" fmla="*/ 1330224 h 1318"/>
              <a:gd name="T42" fmla="*/ 653581 w 745"/>
              <a:gd name="T43" fmla="*/ 1593850 h 131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745" h="1318">
                <a:moveTo>
                  <a:pt x="55" y="1309"/>
                </a:moveTo>
                <a:cubicBezTo>
                  <a:pt x="9" y="1240"/>
                  <a:pt x="27" y="1159"/>
                  <a:pt x="1" y="1082"/>
                </a:cubicBezTo>
                <a:cubicBezTo>
                  <a:pt x="4" y="1018"/>
                  <a:pt x="0" y="954"/>
                  <a:pt x="10" y="891"/>
                </a:cubicBezTo>
                <a:cubicBezTo>
                  <a:pt x="12" y="878"/>
                  <a:pt x="33" y="875"/>
                  <a:pt x="37" y="863"/>
                </a:cubicBezTo>
                <a:cubicBezTo>
                  <a:pt x="69" y="774"/>
                  <a:pt x="15" y="801"/>
                  <a:pt x="73" y="782"/>
                </a:cubicBezTo>
                <a:cubicBezTo>
                  <a:pt x="76" y="767"/>
                  <a:pt x="71" y="746"/>
                  <a:pt x="83" y="736"/>
                </a:cubicBezTo>
                <a:cubicBezTo>
                  <a:pt x="99" y="722"/>
                  <a:pt x="127" y="729"/>
                  <a:pt x="146" y="718"/>
                </a:cubicBezTo>
                <a:cubicBezTo>
                  <a:pt x="155" y="713"/>
                  <a:pt x="158" y="700"/>
                  <a:pt x="164" y="691"/>
                </a:cubicBezTo>
                <a:cubicBezTo>
                  <a:pt x="172" y="644"/>
                  <a:pt x="177" y="598"/>
                  <a:pt x="210" y="563"/>
                </a:cubicBezTo>
                <a:cubicBezTo>
                  <a:pt x="222" y="480"/>
                  <a:pt x="215" y="443"/>
                  <a:pt x="255" y="382"/>
                </a:cubicBezTo>
                <a:cubicBezTo>
                  <a:pt x="265" y="350"/>
                  <a:pt x="263" y="351"/>
                  <a:pt x="283" y="318"/>
                </a:cubicBezTo>
                <a:cubicBezTo>
                  <a:pt x="294" y="299"/>
                  <a:pt x="319" y="263"/>
                  <a:pt x="319" y="263"/>
                </a:cubicBezTo>
                <a:cubicBezTo>
                  <a:pt x="334" y="107"/>
                  <a:pt x="297" y="215"/>
                  <a:pt x="392" y="145"/>
                </a:cubicBezTo>
                <a:cubicBezTo>
                  <a:pt x="402" y="137"/>
                  <a:pt x="417" y="68"/>
                  <a:pt x="428" y="54"/>
                </a:cubicBezTo>
                <a:cubicBezTo>
                  <a:pt x="467" y="6"/>
                  <a:pt x="548" y="13"/>
                  <a:pt x="601" y="0"/>
                </a:cubicBezTo>
                <a:cubicBezTo>
                  <a:pt x="619" y="6"/>
                  <a:pt x="647" y="1"/>
                  <a:pt x="655" y="18"/>
                </a:cubicBezTo>
                <a:cubicBezTo>
                  <a:pt x="676" y="60"/>
                  <a:pt x="631" y="108"/>
                  <a:pt x="619" y="145"/>
                </a:cubicBezTo>
                <a:cubicBezTo>
                  <a:pt x="623" y="185"/>
                  <a:pt x="634" y="223"/>
                  <a:pt x="637" y="263"/>
                </a:cubicBezTo>
                <a:cubicBezTo>
                  <a:pt x="656" y="538"/>
                  <a:pt x="620" y="422"/>
                  <a:pt x="655" y="527"/>
                </a:cubicBezTo>
                <a:cubicBezTo>
                  <a:pt x="649" y="623"/>
                  <a:pt x="663" y="660"/>
                  <a:pt x="619" y="727"/>
                </a:cubicBezTo>
                <a:cubicBezTo>
                  <a:pt x="626" y="956"/>
                  <a:pt x="556" y="1008"/>
                  <a:pt x="692" y="1100"/>
                </a:cubicBezTo>
                <a:cubicBezTo>
                  <a:pt x="745" y="1180"/>
                  <a:pt x="710" y="1116"/>
                  <a:pt x="710" y="1318"/>
                </a:cubicBezTo>
              </a:path>
            </a:pathLst>
          </a:cu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 rot="475616" flipV="1">
            <a:off x="4724400" y="4572000"/>
            <a:ext cx="381000" cy="381000"/>
          </a:xfrm>
          <a:prstGeom prst="line">
            <a:avLst/>
          </a:prstGeom>
          <a:noFill/>
          <a:ln w="76200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Freeform 20"/>
          <p:cNvSpPr>
            <a:spLocks/>
          </p:cNvSpPr>
          <p:nvPr/>
        </p:nvSpPr>
        <p:spPr bwMode="auto">
          <a:xfrm>
            <a:off x="5181600" y="5029200"/>
            <a:ext cx="609600" cy="1295400"/>
          </a:xfrm>
          <a:custGeom>
            <a:avLst/>
            <a:gdLst>
              <a:gd name="T0" fmla="*/ 45004 w 745"/>
              <a:gd name="T1" fmla="*/ 1286554 h 1318"/>
              <a:gd name="T2" fmla="*/ 818 w 745"/>
              <a:gd name="T3" fmla="*/ 1063447 h 1318"/>
              <a:gd name="T4" fmla="*/ 8183 w 745"/>
              <a:gd name="T5" fmla="*/ 875722 h 1318"/>
              <a:gd name="T6" fmla="*/ 30275 w 745"/>
              <a:gd name="T7" fmla="*/ 848202 h 1318"/>
              <a:gd name="T8" fmla="*/ 59733 w 745"/>
              <a:gd name="T9" fmla="*/ 768591 h 1318"/>
              <a:gd name="T10" fmla="*/ 67915 w 745"/>
              <a:gd name="T11" fmla="*/ 723380 h 1318"/>
              <a:gd name="T12" fmla="*/ 119465 w 745"/>
              <a:gd name="T13" fmla="*/ 705688 h 1318"/>
              <a:gd name="T14" fmla="*/ 134194 w 745"/>
              <a:gd name="T15" fmla="*/ 679151 h 1318"/>
              <a:gd name="T16" fmla="*/ 171834 w 745"/>
              <a:gd name="T17" fmla="*/ 553346 h 1318"/>
              <a:gd name="T18" fmla="*/ 208655 w 745"/>
              <a:gd name="T19" fmla="*/ 375450 h 1318"/>
              <a:gd name="T20" fmla="*/ 231566 w 745"/>
              <a:gd name="T21" fmla="*/ 312547 h 1318"/>
              <a:gd name="T22" fmla="*/ 261023 w 745"/>
              <a:gd name="T23" fmla="*/ 258490 h 1318"/>
              <a:gd name="T24" fmla="*/ 320756 w 745"/>
              <a:gd name="T25" fmla="*/ 142514 h 1318"/>
              <a:gd name="T26" fmla="*/ 350213 w 745"/>
              <a:gd name="T27" fmla="*/ 53074 h 1318"/>
              <a:gd name="T28" fmla="*/ 491771 w 745"/>
              <a:gd name="T29" fmla="*/ 0 h 1318"/>
              <a:gd name="T30" fmla="*/ 535957 w 745"/>
              <a:gd name="T31" fmla="*/ 17691 h 1318"/>
              <a:gd name="T32" fmla="*/ 506500 w 745"/>
              <a:gd name="T33" fmla="*/ 142514 h 1318"/>
              <a:gd name="T34" fmla="*/ 521228 w 745"/>
              <a:gd name="T35" fmla="*/ 258490 h 1318"/>
              <a:gd name="T36" fmla="*/ 535957 w 745"/>
              <a:gd name="T37" fmla="*/ 517963 h 1318"/>
              <a:gd name="T38" fmla="*/ 506500 w 745"/>
              <a:gd name="T39" fmla="*/ 714534 h 1318"/>
              <a:gd name="T40" fmla="*/ 566232 w 745"/>
              <a:gd name="T41" fmla="*/ 1081138 h 1318"/>
              <a:gd name="T42" fmla="*/ 580961 w 745"/>
              <a:gd name="T43" fmla="*/ 1295400 h 131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745" h="1318">
                <a:moveTo>
                  <a:pt x="55" y="1309"/>
                </a:moveTo>
                <a:cubicBezTo>
                  <a:pt x="9" y="1240"/>
                  <a:pt x="27" y="1159"/>
                  <a:pt x="1" y="1082"/>
                </a:cubicBezTo>
                <a:cubicBezTo>
                  <a:pt x="4" y="1018"/>
                  <a:pt x="0" y="954"/>
                  <a:pt x="10" y="891"/>
                </a:cubicBezTo>
                <a:cubicBezTo>
                  <a:pt x="12" y="878"/>
                  <a:pt x="33" y="875"/>
                  <a:pt x="37" y="863"/>
                </a:cubicBezTo>
                <a:cubicBezTo>
                  <a:pt x="69" y="774"/>
                  <a:pt x="15" y="801"/>
                  <a:pt x="73" y="782"/>
                </a:cubicBezTo>
                <a:cubicBezTo>
                  <a:pt x="76" y="767"/>
                  <a:pt x="71" y="746"/>
                  <a:pt x="83" y="736"/>
                </a:cubicBezTo>
                <a:cubicBezTo>
                  <a:pt x="99" y="722"/>
                  <a:pt x="127" y="729"/>
                  <a:pt x="146" y="718"/>
                </a:cubicBezTo>
                <a:cubicBezTo>
                  <a:pt x="155" y="713"/>
                  <a:pt x="158" y="700"/>
                  <a:pt x="164" y="691"/>
                </a:cubicBezTo>
                <a:cubicBezTo>
                  <a:pt x="172" y="644"/>
                  <a:pt x="177" y="598"/>
                  <a:pt x="210" y="563"/>
                </a:cubicBezTo>
                <a:cubicBezTo>
                  <a:pt x="222" y="480"/>
                  <a:pt x="215" y="443"/>
                  <a:pt x="255" y="382"/>
                </a:cubicBezTo>
                <a:cubicBezTo>
                  <a:pt x="265" y="350"/>
                  <a:pt x="263" y="351"/>
                  <a:pt x="283" y="318"/>
                </a:cubicBezTo>
                <a:cubicBezTo>
                  <a:pt x="294" y="299"/>
                  <a:pt x="319" y="263"/>
                  <a:pt x="319" y="263"/>
                </a:cubicBezTo>
                <a:cubicBezTo>
                  <a:pt x="334" y="107"/>
                  <a:pt x="297" y="215"/>
                  <a:pt x="392" y="145"/>
                </a:cubicBezTo>
                <a:cubicBezTo>
                  <a:pt x="402" y="137"/>
                  <a:pt x="417" y="68"/>
                  <a:pt x="428" y="54"/>
                </a:cubicBezTo>
                <a:cubicBezTo>
                  <a:pt x="467" y="6"/>
                  <a:pt x="548" y="13"/>
                  <a:pt x="601" y="0"/>
                </a:cubicBezTo>
                <a:cubicBezTo>
                  <a:pt x="619" y="6"/>
                  <a:pt x="647" y="1"/>
                  <a:pt x="655" y="18"/>
                </a:cubicBezTo>
                <a:cubicBezTo>
                  <a:pt x="676" y="60"/>
                  <a:pt x="631" y="108"/>
                  <a:pt x="619" y="145"/>
                </a:cubicBezTo>
                <a:cubicBezTo>
                  <a:pt x="623" y="185"/>
                  <a:pt x="634" y="223"/>
                  <a:pt x="637" y="263"/>
                </a:cubicBezTo>
                <a:cubicBezTo>
                  <a:pt x="656" y="538"/>
                  <a:pt x="620" y="422"/>
                  <a:pt x="655" y="527"/>
                </a:cubicBezTo>
                <a:cubicBezTo>
                  <a:pt x="649" y="623"/>
                  <a:pt x="663" y="660"/>
                  <a:pt x="619" y="727"/>
                </a:cubicBezTo>
                <a:cubicBezTo>
                  <a:pt x="626" y="956"/>
                  <a:pt x="556" y="1008"/>
                  <a:pt x="692" y="1100"/>
                </a:cubicBezTo>
                <a:cubicBezTo>
                  <a:pt x="745" y="1180"/>
                  <a:pt x="710" y="1116"/>
                  <a:pt x="710" y="1318"/>
                </a:cubicBezTo>
              </a:path>
            </a:pathLst>
          </a:cu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 rot="17119040" flipV="1">
            <a:off x="4419600" y="4495800"/>
            <a:ext cx="381000" cy="381000"/>
          </a:xfrm>
          <a:prstGeom prst="line">
            <a:avLst/>
          </a:prstGeom>
          <a:noFill/>
          <a:ln w="76200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 rot="475616" flipV="1">
            <a:off x="5562600" y="4876800"/>
            <a:ext cx="381000" cy="381000"/>
          </a:xfrm>
          <a:prstGeom prst="line">
            <a:avLst/>
          </a:prstGeom>
          <a:noFill/>
          <a:ln w="76200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Line 23"/>
          <p:cNvSpPr>
            <a:spLocks noChangeShapeType="1"/>
          </p:cNvSpPr>
          <p:nvPr/>
        </p:nvSpPr>
        <p:spPr bwMode="auto">
          <a:xfrm rot="16860874" flipV="1">
            <a:off x="5334000" y="4876800"/>
            <a:ext cx="381000" cy="381000"/>
          </a:xfrm>
          <a:prstGeom prst="line">
            <a:avLst/>
          </a:prstGeom>
          <a:noFill/>
          <a:ln w="76200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Freeform 24"/>
          <p:cNvSpPr>
            <a:spLocks/>
          </p:cNvSpPr>
          <p:nvPr/>
        </p:nvSpPr>
        <p:spPr bwMode="auto">
          <a:xfrm>
            <a:off x="6248400" y="5486400"/>
            <a:ext cx="533400" cy="838200"/>
          </a:xfrm>
          <a:custGeom>
            <a:avLst/>
            <a:gdLst>
              <a:gd name="T0" fmla="*/ 17426 w 704"/>
              <a:gd name="T1" fmla="*/ 838200 h 1020"/>
              <a:gd name="T2" fmla="*/ 91678 w 704"/>
              <a:gd name="T3" fmla="*/ 544830 h 1020"/>
              <a:gd name="T4" fmla="*/ 189418 w 704"/>
              <a:gd name="T5" fmla="*/ 211194 h 1020"/>
              <a:gd name="T6" fmla="*/ 202298 w 704"/>
              <a:gd name="T7" fmla="*/ 171749 h 1020"/>
              <a:gd name="T8" fmla="*/ 214421 w 704"/>
              <a:gd name="T9" fmla="*/ 78068 h 1020"/>
              <a:gd name="T10" fmla="*/ 263669 w 704"/>
              <a:gd name="T11" fmla="*/ 11505 h 1020"/>
              <a:gd name="T12" fmla="*/ 325041 w 704"/>
              <a:gd name="T13" fmla="*/ 184897 h 1020"/>
              <a:gd name="T14" fmla="*/ 423538 w 704"/>
              <a:gd name="T15" fmla="*/ 278578 h 1020"/>
              <a:gd name="T16" fmla="*/ 435661 w 704"/>
              <a:gd name="T17" fmla="*/ 571126 h 1020"/>
              <a:gd name="T18" fmla="*/ 484909 w 704"/>
              <a:gd name="T19" fmla="*/ 624541 h 1020"/>
              <a:gd name="T20" fmla="*/ 509155 w 704"/>
              <a:gd name="T21" fmla="*/ 651659 h 1020"/>
              <a:gd name="T22" fmla="*/ 521277 w 704"/>
              <a:gd name="T23" fmla="*/ 757667 h 1020"/>
              <a:gd name="T24" fmla="*/ 533400 w 704"/>
              <a:gd name="T25" fmla="*/ 825052 h 10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04" h="1020">
                <a:moveTo>
                  <a:pt x="23" y="1020"/>
                </a:moveTo>
                <a:cubicBezTo>
                  <a:pt x="33" y="883"/>
                  <a:pt x="0" y="742"/>
                  <a:pt x="121" y="663"/>
                </a:cubicBezTo>
                <a:cubicBezTo>
                  <a:pt x="222" y="508"/>
                  <a:pt x="57" y="325"/>
                  <a:pt x="250" y="257"/>
                </a:cubicBezTo>
                <a:cubicBezTo>
                  <a:pt x="256" y="241"/>
                  <a:pt x="264" y="226"/>
                  <a:pt x="267" y="209"/>
                </a:cubicBezTo>
                <a:cubicBezTo>
                  <a:pt x="275" y="171"/>
                  <a:pt x="272" y="132"/>
                  <a:pt x="283" y="95"/>
                </a:cubicBezTo>
                <a:cubicBezTo>
                  <a:pt x="292" y="66"/>
                  <a:pt x="327" y="35"/>
                  <a:pt x="348" y="14"/>
                </a:cubicBezTo>
                <a:cubicBezTo>
                  <a:pt x="468" y="54"/>
                  <a:pt x="354" y="0"/>
                  <a:pt x="429" y="225"/>
                </a:cubicBezTo>
                <a:cubicBezTo>
                  <a:pt x="444" y="269"/>
                  <a:pt x="526" y="306"/>
                  <a:pt x="559" y="339"/>
                </a:cubicBezTo>
                <a:cubicBezTo>
                  <a:pt x="564" y="458"/>
                  <a:pt x="553" y="578"/>
                  <a:pt x="575" y="695"/>
                </a:cubicBezTo>
                <a:cubicBezTo>
                  <a:pt x="581" y="725"/>
                  <a:pt x="618" y="738"/>
                  <a:pt x="640" y="760"/>
                </a:cubicBezTo>
                <a:cubicBezTo>
                  <a:pt x="651" y="771"/>
                  <a:pt x="672" y="793"/>
                  <a:pt x="672" y="793"/>
                </a:cubicBezTo>
                <a:cubicBezTo>
                  <a:pt x="677" y="836"/>
                  <a:pt x="682" y="879"/>
                  <a:pt x="688" y="922"/>
                </a:cubicBezTo>
                <a:cubicBezTo>
                  <a:pt x="692" y="950"/>
                  <a:pt x="704" y="1004"/>
                  <a:pt x="704" y="1004"/>
                </a:cubicBezTo>
              </a:path>
            </a:pathLst>
          </a:cu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5" name="Freeform 25"/>
          <p:cNvSpPr>
            <a:spLocks/>
          </p:cNvSpPr>
          <p:nvPr/>
        </p:nvSpPr>
        <p:spPr bwMode="auto">
          <a:xfrm>
            <a:off x="7467600" y="5486400"/>
            <a:ext cx="533400" cy="838200"/>
          </a:xfrm>
          <a:custGeom>
            <a:avLst/>
            <a:gdLst>
              <a:gd name="T0" fmla="*/ 17426 w 704"/>
              <a:gd name="T1" fmla="*/ 838200 h 1020"/>
              <a:gd name="T2" fmla="*/ 91678 w 704"/>
              <a:gd name="T3" fmla="*/ 544830 h 1020"/>
              <a:gd name="T4" fmla="*/ 189418 w 704"/>
              <a:gd name="T5" fmla="*/ 211194 h 1020"/>
              <a:gd name="T6" fmla="*/ 202298 w 704"/>
              <a:gd name="T7" fmla="*/ 171749 h 1020"/>
              <a:gd name="T8" fmla="*/ 214421 w 704"/>
              <a:gd name="T9" fmla="*/ 78068 h 1020"/>
              <a:gd name="T10" fmla="*/ 263669 w 704"/>
              <a:gd name="T11" fmla="*/ 11505 h 1020"/>
              <a:gd name="T12" fmla="*/ 325041 w 704"/>
              <a:gd name="T13" fmla="*/ 184897 h 1020"/>
              <a:gd name="T14" fmla="*/ 423538 w 704"/>
              <a:gd name="T15" fmla="*/ 278578 h 1020"/>
              <a:gd name="T16" fmla="*/ 435661 w 704"/>
              <a:gd name="T17" fmla="*/ 571126 h 1020"/>
              <a:gd name="T18" fmla="*/ 484909 w 704"/>
              <a:gd name="T19" fmla="*/ 624541 h 1020"/>
              <a:gd name="T20" fmla="*/ 509155 w 704"/>
              <a:gd name="T21" fmla="*/ 651659 h 1020"/>
              <a:gd name="T22" fmla="*/ 521277 w 704"/>
              <a:gd name="T23" fmla="*/ 757667 h 1020"/>
              <a:gd name="T24" fmla="*/ 533400 w 704"/>
              <a:gd name="T25" fmla="*/ 825052 h 10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04" h="1020">
                <a:moveTo>
                  <a:pt x="23" y="1020"/>
                </a:moveTo>
                <a:cubicBezTo>
                  <a:pt x="33" y="883"/>
                  <a:pt x="0" y="742"/>
                  <a:pt x="121" y="663"/>
                </a:cubicBezTo>
                <a:cubicBezTo>
                  <a:pt x="222" y="508"/>
                  <a:pt x="57" y="325"/>
                  <a:pt x="250" y="257"/>
                </a:cubicBezTo>
                <a:cubicBezTo>
                  <a:pt x="256" y="241"/>
                  <a:pt x="264" y="226"/>
                  <a:pt x="267" y="209"/>
                </a:cubicBezTo>
                <a:cubicBezTo>
                  <a:pt x="275" y="171"/>
                  <a:pt x="272" y="132"/>
                  <a:pt x="283" y="95"/>
                </a:cubicBezTo>
                <a:cubicBezTo>
                  <a:pt x="292" y="66"/>
                  <a:pt x="327" y="35"/>
                  <a:pt x="348" y="14"/>
                </a:cubicBezTo>
                <a:cubicBezTo>
                  <a:pt x="468" y="54"/>
                  <a:pt x="354" y="0"/>
                  <a:pt x="429" y="225"/>
                </a:cubicBezTo>
                <a:cubicBezTo>
                  <a:pt x="444" y="269"/>
                  <a:pt x="526" y="306"/>
                  <a:pt x="559" y="339"/>
                </a:cubicBezTo>
                <a:cubicBezTo>
                  <a:pt x="564" y="458"/>
                  <a:pt x="553" y="578"/>
                  <a:pt x="575" y="695"/>
                </a:cubicBezTo>
                <a:cubicBezTo>
                  <a:pt x="581" y="725"/>
                  <a:pt x="618" y="738"/>
                  <a:pt x="640" y="760"/>
                </a:cubicBezTo>
                <a:cubicBezTo>
                  <a:pt x="651" y="771"/>
                  <a:pt x="672" y="793"/>
                  <a:pt x="672" y="793"/>
                </a:cubicBezTo>
                <a:cubicBezTo>
                  <a:pt x="677" y="836"/>
                  <a:pt x="682" y="879"/>
                  <a:pt x="688" y="922"/>
                </a:cubicBezTo>
                <a:cubicBezTo>
                  <a:pt x="692" y="950"/>
                  <a:pt x="704" y="1004"/>
                  <a:pt x="704" y="1004"/>
                </a:cubicBezTo>
              </a:path>
            </a:pathLst>
          </a:cu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6" name="Line 26"/>
          <p:cNvSpPr>
            <a:spLocks noChangeShapeType="1"/>
          </p:cNvSpPr>
          <p:nvPr/>
        </p:nvSpPr>
        <p:spPr bwMode="auto">
          <a:xfrm rot="20060887" flipV="1">
            <a:off x="7620000" y="5410200"/>
            <a:ext cx="228600" cy="228600"/>
          </a:xfrm>
          <a:prstGeom prst="line">
            <a:avLst/>
          </a:prstGeom>
          <a:noFill/>
          <a:ln w="76200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7" name="Line 27"/>
          <p:cNvSpPr>
            <a:spLocks noChangeShapeType="1"/>
          </p:cNvSpPr>
          <p:nvPr/>
        </p:nvSpPr>
        <p:spPr bwMode="auto">
          <a:xfrm rot="5684253" flipV="1">
            <a:off x="7543800" y="5410200"/>
            <a:ext cx="228600" cy="228600"/>
          </a:xfrm>
          <a:prstGeom prst="line">
            <a:avLst/>
          </a:prstGeom>
          <a:noFill/>
          <a:ln w="76200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8" name="Line 28"/>
          <p:cNvSpPr>
            <a:spLocks noChangeShapeType="1"/>
          </p:cNvSpPr>
          <p:nvPr/>
        </p:nvSpPr>
        <p:spPr bwMode="auto">
          <a:xfrm flipV="1">
            <a:off x="304800" y="2514600"/>
            <a:ext cx="297180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9" name="Line 29"/>
          <p:cNvSpPr>
            <a:spLocks noChangeShapeType="1"/>
          </p:cNvSpPr>
          <p:nvPr/>
        </p:nvSpPr>
        <p:spPr bwMode="auto">
          <a:xfrm flipV="1">
            <a:off x="1219200" y="2590800"/>
            <a:ext cx="198120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0" name="Line 30"/>
          <p:cNvSpPr>
            <a:spLocks noChangeShapeType="1"/>
          </p:cNvSpPr>
          <p:nvPr/>
        </p:nvSpPr>
        <p:spPr bwMode="auto">
          <a:xfrm rot="21290070" flipV="1">
            <a:off x="2438400" y="2590800"/>
            <a:ext cx="9144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1" name="Text Box 31"/>
          <p:cNvSpPr txBox="1">
            <a:spLocks noChangeArrowheads="1"/>
          </p:cNvSpPr>
          <p:nvPr/>
        </p:nvSpPr>
        <p:spPr bwMode="auto">
          <a:xfrm>
            <a:off x="1524000" y="914400"/>
            <a:ext cx="4267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000" b="1">
                <a:latin typeface="Arial" charset="0"/>
              </a:rPr>
              <a:t>PROBLEMAS:                                 -  Refugos                                        -  Quebras                                        -  Longos tempos de         preparação</a:t>
            </a:r>
          </a:p>
        </p:txBody>
      </p:sp>
      <p:sp>
        <p:nvSpPr>
          <p:cNvPr id="46112" name="Line 32"/>
          <p:cNvSpPr>
            <a:spLocks noChangeShapeType="1"/>
          </p:cNvSpPr>
          <p:nvPr/>
        </p:nvSpPr>
        <p:spPr bwMode="auto">
          <a:xfrm flipV="1">
            <a:off x="5029200" y="2514600"/>
            <a:ext cx="144780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3" name="Text Box 33"/>
          <p:cNvSpPr txBox="1">
            <a:spLocks noChangeArrowheads="1"/>
          </p:cNvSpPr>
          <p:nvPr/>
        </p:nvSpPr>
        <p:spPr bwMode="auto">
          <a:xfrm>
            <a:off x="6477000" y="2133600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000" b="1">
                <a:latin typeface="Arial" charset="0"/>
              </a:rPr>
              <a:t>ESTOQUE</a:t>
            </a:r>
          </a:p>
        </p:txBody>
      </p:sp>
      <p:sp>
        <p:nvSpPr>
          <p:cNvPr id="46114" name="Rectangle 34"/>
          <p:cNvSpPr>
            <a:spLocks noChangeArrowheads="1"/>
          </p:cNvSpPr>
          <p:nvPr/>
        </p:nvSpPr>
        <p:spPr bwMode="auto">
          <a:xfrm>
            <a:off x="4953000" y="4953000"/>
            <a:ext cx="1524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685800" y="6461125"/>
            <a:ext cx="769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000" b="1" i="1">
                <a:latin typeface="Arial" charset="0"/>
              </a:rPr>
              <a:t>Redução dos estoques para expor os problemas do processo </a:t>
            </a:r>
          </a:p>
        </p:txBody>
      </p:sp>
      <p:sp>
        <p:nvSpPr>
          <p:cNvPr id="46116" name="Line 36"/>
          <p:cNvSpPr>
            <a:spLocks noChangeShapeType="1"/>
          </p:cNvSpPr>
          <p:nvPr/>
        </p:nvSpPr>
        <p:spPr bwMode="auto">
          <a:xfrm flipH="1">
            <a:off x="1447800" y="25146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7" name="Line 37"/>
          <p:cNvSpPr>
            <a:spLocks noChangeShapeType="1"/>
          </p:cNvSpPr>
          <p:nvPr/>
        </p:nvSpPr>
        <p:spPr bwMode="auto">
          <a:xfrm flipH="1">
            <a:off x="6477000" y="25146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381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839200" cy="5867400"/>
          </a:xfrm>
        </p:spPr>
        <p:txBody>
          <a:bodyPr/>
          <a:lstStyle/>
          <a:p>
            <a:pPr eaLnBrk="1" hangingPunct="1"/>
            <a:r>
              <a:rPr lang="pt-BR" smtClean="0">
                <a:solidFill>
                  <a:srgbClr val="006600"/>
                </a:solidFill>
              </a:rPr>
              <a:t>Kaizen:</a:t>
            </a:r>
            <a:r>
              <a:rPr lang="pt-BR" smtClean="0"/>
              <a:t> Melhoramento contínuo</a:t>
            </a:r>
          </a:p>
          <a:p>
            <a:pPr eaLnBrk="1" hangingPunct="1"/>
            <a:r>
              <a:rPr lang="pt-BR" smtClean="0">
                <a:solidFill>
                  <a:srgbClr val="006600"/>
                </a:solidFill>
              </a:rPr>
              <a:t>Muda:</a:t>
            </a:r>
            <a:r>
              <a:rPr lang="pt-BR" smtClean="0"/>
              <a:t> Eliminação dos desperdícios</a:t>
            </a:r>
          </a:p>
          <a:p>
            <a:pPr eaLnBrk="1" hangingPunct="1"/>
            <a:r>
              <a:rPr lang="pt-BR" smtClean="0">
                <a:solidFill>
                  <a:srgbClr val="006600"/>
                </a:solidFill>
              </a:rPr>
              <a:t>Kanban:</a:t>
            </a:r>
            <a:r>
              <a:rPr lang="pt-BR" smtClean="0"/>
              <a:t> Cartão que “puxa” os componentes</a:t>
            </a:r>
          </a:p>
          <a:p>
            <a:pPr eaLnBrk="1" hangingPunct="1"/>
            <a:r>
              <a:rPr lang="pt-BR" smtClean="0">
                <a:solidFill>
                  <a:srgbClr val="006600"/>
                </a:solidFill>
              </a:rPr>
              <a:t>TQM:</a:t>
            </a:r>
            <a:r>
              <a:rPr lang="pt-BR" smtClean="0"/>
              <a:t> Qualidade</a:t>
            </a:r>
          </a:p>
          <a:p>
            <a:pPr eaLnBrk="1" hangingPunct="1"/>
            <a:r>
              <a:rPr lang="pt-BR" smtClean="0">
                <a:solidFill>
                  <a:srgbClr val="006600"/>
                </a:solidFill>
              </a:rPr>
              <a:t>Manutenção Produtiva Total (TPM)</a:t>
            </a:r>
          </a:p>
          <a:p>
            <a:pPr eaLnBrk="1" hangingPunct="1"/>
            <a:r>
              <a:rPr lang="pt-BR" smtClean="0">
                <a:solidFill>
                  <a:srgbClr val="006600"/>
                </a:solidFill>
              </a:rPr>
              <a:t>Redução de Set-up</a:t>
            </a:r>
          </a:p>
          <a:p>
            <a:pPr eaLnBrk="1" hangingPunct="1"/>
            <a:r>
              <a:rPr lang="pt-BR" smtClean="0">
                <a:solidFill>
                  <a:srgbClr val="006600"/>
                </a:solidFill>
              </a:rPr>
              <a:t>Envolvimento</a:t>
            </a:r>
          </a:p>
          <a:p>
            <a:pPr eaLnBrk="1" hangingPunct="1"/>
            <a:r>
              <a:rPr lang="pt-BR" smtClean="0">
                <a:solidFill>
                  <a:srgbClr val="006600"/>
                </a:solidFill>
              </a:rPr>
              <a:t>Círculos de Controle de Qualidade</a:t>
            </a:r>
          </a:p>
          <a:p>
            <a:pPr eaLnBrk="1" hangingPunct="1"/>
            <a:r>
              <a:rPr lang="pt-BR" smtClean="0">
                <a:solidFill>
                  <a:srgbClr val="006600"/>
                </a:solidFill>
              </a:rPr>
              <a:t>Decisão por consenso</a:t>
            </a:r>
          </a:p>
          <a:p>
            <a:pPr eaLnBrk="1" hangingPunct="1"/>
            <a:r>
              <a:rPr lang="pt-BR" smtClean="0">
                <a:solidFill>
                  <a:srgbClr val="006600"/>
                </a:solidFill>
              </a:rPr>
              <a:t>Responsabilidade coletiva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  <a:noFill/>
        </p:spPr>
        <p:txBody>
          <a:bodyPr anchor="b"/>
          <a:lstStyle/>
          <a:p>
            <a:pPr eaLnBrk="1" hangingPunct="1"/>
            <a:r>
              <a:rPr lang="pt-BR" b="0" smtClean="0"/>
              <a:t>Just in Time</a:t>
            </a:r>
            <a:endParaRPr lang="pt-B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740954"/>
      </p:ext>
    </p:extLst>
  </p:cSld>
  <p:clrMapOvr>
    <a:masterClrMapping/>
  </p:clrMapOvr>
  <p:transition>
    <p:wipe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800" smtClean="0"/>
              <a:t>Qualidade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Fazer certo da primeira vez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Corrigir causas fundamentais dos erros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Círculos de controle de qualidade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Ferramentas da qualidade (algumas)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Diagrama de Pareto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Diagrama de Ishikawa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Gráficos de Controle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PDCA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5s – Organização, Arrumação, Limpeza, Disciplina e Padronização</a:t>
            </a:r>
          </a:p>
        </p:txBody>
      </p:sp>
    </p:spTree>
    <p:extLst>
      <p:ext uri="{BB962C8B-B14F-4D97-AF65-F5344CB8AC3E}">
        <p14:creationId xmlns:p14="http://schemas.microsoft.com/office/powerpoint/2010/main" val="24245416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1"/>
          <p:cNvSpPr txBox="1">
            <a:spLocks noChangeArrowheads="1"/>
          </p:cNvSpPr>
          <p:nvPr/>
        </p:nvSpPr>
        <p:spPr bwMode="auto">
          <a:xfrm>
            <a:off x="1187450" y="1947863"/>
            <a:ext cx="6337300" cy="21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2400"/>
              <a:t>Grato pela atenção</a:t>
            </a:r>
          </a:p>
          <a:p>
            <a:pPr algn="ctr" eaLnBrk="1" hangingPunct="1">
              <a:spcBef>
                <a:spcPct val="50000"/>
              </a:spcBef>
            </a:pPr>
            <a:endParaRPr lang="pt-BR" sz="2400"/>
          </a:p>
          <a:p>
            <a:pPr algn="ctr" eaLnBrk="1" hangingPunct="1">
              <a:spcBef>
                <a:spcPct val="50000"/>
              </a:spcBef>
            </a:pPr>
            <a:r>
              <a:rPr lang="pt-BR" sz="2400"/>
              <a:t>Prof. Dr. André Lucirton Costa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sz="2400"/>
              <a:t>alcosta@usp.br</a:t>
            </a:r>
          </a:p>
        </p:txBody>
      </p:sp>
      <p:sp>
        <p:nvSpPr>
          <p:cNvPr id="33795" name="Line 12"/>
          <p:cNvSpPr>
            <a:spLocks noChangeShapeType="1"/>
          </p:cNvSpPr>
          <p:nvPr/>
        </p:nvSpPr>
        <p:spPr bwMode="auto">
          <a:xfrm>
            <a:off x="468313" y="1196975"/>
            <a:ext cx="8207375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0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Planejar</a:t>
            </a:r>
            <a:endParaRPr lang="pt-BR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PT" smtClean="0"/>
              <a:t>Visão de Futuro</a:t>
            </a:r>
          </a:p>
          <a:p>
            <a:pPr lvl="2">
              <a:lnSpc>
                <a:spcPct val="90000"/>
              </a:lnSpc>
            </a:pPr>
            <a:r>
              <a:rPr lang="pt-PT" smtClean="0"/>
              <a:t>Detalhamento da visão</a:t>
            </a:r>
          </a:p>
          <a:p>
            <a:pPr lvl="2">
              <a:lnSpc>
                <a:spcPct val="90000"/>
              </a:lnSpc>
            </a:pPr>
            <a:r>
              <a:rPr lang="pt-PT" smtClean="0"/>
              <a:t>Método para se chegar ao futuro</a:t>
            </a:r>
          </a:p>
          <a:p>
            <a:pPr lvl="2">
              <a:lnSpc>
                <a:spcPct val="90000"/>
              </a:lnSpc>
            </a:pPr>
            <a:r>
              <a:rPr lang="pt-PT" smtClean="0"/>
              <a:t>Previsão dos recursos de das atividades</a:t>
            </a:r>
          </a:p>
          <a:p>
            <a:pPr lvl="2">
              <a:lnSpc>
                <a:spcPct val="90000"/>
              </a:lnSpc>
            </a:pPr>
            <a:r>
              <a:rPr lang="pt-PT" smtClean="0"/>
              <a:t>Planos e detalhes</a:t>
            </a:r>
          </a:p>
          <a:p>
            <a:pPr>
              <a:lnSpc>
                <a:spcPct val="90000"/>
              </a:lnSpc>
            </a:pPr>
            <a:r>
              <a:rPr lang="pt-PT" smtClean="0"/>
              <a:t>Comprometimento com o futuro</a:t>
            </a:r>
          </a:p>
          <a:p>
            <a:pPr lvl="2">
              <a:lnSpc>
                <a:spcPct val="90000"/>
              </a:lnSpc>
            </a:pPr>
            <a:r>
              <a:rPr lang="pt-PT" smtClean="0"/>
              <a:t>Pessoas</a:t>
            </a:r>
          </a:p>
          <a:p>
            <a:pPr lvl="2">
              <a:lnSpc>
                <a:spcPct val="90000"/>
              </a:lnSpc>
            </a:pPr>
            <a:r>
              <a:rPr lang="pt-PT" smtClean="0"/>
              <a:t>Visão comum</a:t>
            </a:r>
          </a:p>
          <a:p>
            <a:pPr lvl="2">
              <a:lnSpc>
                <a:spcPct val="90000"/>
              </a:lnSpc>
            </a:pPr>
            <a:r>
              <a:rPr lang="pt-PT" smtClean="0"/>
              <a:t>Projetos</a:t>
            </a: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930501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Organizar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2800" smtClean="0"/>
              <a:t>Estrutura de poder e de responsabilidades</a:t>
            </a:r>
            <a:endParaRPr lang="pt-BR" sz="2800" smtClean="0"/>
          </a:p>
          <a:p>
            <a:r>
              <a:rPr lang="pt-PT" sz="2800" smtClean="0"/>
              <a:t>Cuidadosa definição de responsabilidades</a:t>
            </a:r>
          </a:p>
          <a:p>
            <a:r>
              <a:rPr lang="pt-PT" sz="2800" smtClean="0"/>
              <a:t>Padronização para desempenho das obrigações</a:t>
            </a:r>
          </a:p>
          <a:p>
            <a:r>
              <a:rPr lang="pt-PT" sz="2800" smtClean="0"/>
              <a:t>Meios específicos para colear, processar, transmitir e analisar informações</a:t>
            </a:r>
          </a:p>
        </p:txBody>
      </p:sp>
    </p:spTree>
    <p:extLst>
      <p:ext uri="{BB962C8B-B14F-4D97-AF65-F5344CB8AC3E}">
        <p14:creationId xmlns:p14="http://schemas.microsoft.com/office/powerpoint/2010/main" val="2301343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Controlar</a:t>
            </a:r>
            <a:endParaRPr lang="pt-BR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 Controle dos recursos</a:t>
            </a:r>
          </a:p>
          <a:p>
            <a:r>
              <a:rPr lang="pt-PT" smtClean="0"/>
              <a:t>Controles</a:t>
            </a:r>
          </a:p>
          <a:p>
            <a:pPr lvl="2"/>
            <a:r>
              <a:rPr lang="pt-PT" smtClean="0"/>
              <a:t>Contabilidade</a:t>
            </a:r>
          </a:p>
          <a:p>
            <a:pPr lvl="2"/>
            <a:r>
              <a:rPr lang="pt-PT" smtClean="0"/>
              <a:t>Pessoal</a:t>
            </a:r>
          </a:p>
          <a:p>
            <a:pPr lvl="2"/>
            <a:r>
              <a:rPr lang="pt-PT" smtClean="0"/>
              <a:t>Informação</a:t>
            </a:r>
          </a:p>
          <a:p>
            <a:pPr lvl="2"/>
            <a:r>
              <a:rPr lang="pt-PT" smtClean="0"/>
              <a:t>Métodos de controle (burocracia x informática)</a:t>
            </a:r>
          </a:p>
          <a:p>
            <a:pPr lvl="2"/>
            <a:r>
              <a:rPr lang="pt-PT" smtClean="0"/>
              <a:t>Governança</a:t>
            </a:r>
          </a:p>
        </p:txBody>
      </p:sp>
    </p:spTree>
    <p:extLst>
      <p:ext uri="{BB962C8B-B14F-4D97-AF65-F5344CB8AC3E}">
        <p14:creationId xmlns:p14="http://schemas.microsoft.com/office/powerpoint/2010/main" val="318302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Dirigir</a:t>
            </a:r>
            <a:endParaRPr lang="pt-BR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Líder e gerente</a:t>
            </a:r>
          </a:p>
          <a:p>
            <a:r>
              <a:rPr lang="pt-PT" smtClean="0"/>
              <a:t>Conflito e alternativas</a:t>
            </a:r>
          </a:p>
          <a:p>
            <a:r>
              <a:rPr lang="pt-PT" smtClean="0"/>
              <a:t>Aglutinação de recursos</a:t>
            </a:r>
          </a:p>
          <a:p>
            <a:r>
              <a:rPr lang="pt-PT" smtClean="0"/>
              <a:t>Capacidade de planejar e organizar</a:t>
            </a:r>
          </a:p>
          <a:p>
            <a:r>
              <a:rPr lang="pt-PT" smtClean="0"/>
              <a:t>Manter a direção</a:t>
            </a:r>
          </a:p>
        </p:txBody>
      </p:sp>
    </p:spTree>
    <p:extLst>
      <p:ext uri="{BB962C8B-B14F-4D97-AF65-F5344CB8AC3E}">
        <p14:creationId xmlns:p14="http://schemas.microsoft.com/office/powerpoint/2010/main" val="2014729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Decisões em Administração</a:t>
            </a:r>
            <a:endParaRPr lang="pt-BR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sz="2700" smtClean="0"/>
              <a:t>Contingência</a:t>
            </a:r>
          </a:p>
          <a:p>
            <a:pPr lvl="2" eaLnBrk="1" hangingPunct="1"/>
            <a:r>
              <a:rPr lang="pt-PT" sz="2000" smtClean="0"/>
              <a:t>Decisões não programadas, eventualidade, fato possível mais incerto</a:t>
            </a:r>
          </a:p>
          <a:p>
            <a:pPr eaLnBrk="1" hangingPunct="1"/>
            <a:r>
              <a:rPr lang="pt-PT" sz="2700" smtClean="0"/>
              <a:t>Conflito</a:t>
            </a:r>
          </a:p>
          <a:p>
            <a:pPr lvl="2" eaLnBrk="1" hangingPunct="1"/>
            <a:r>
              <a:rPr lang="pt-PT" sz="2000" smtClean="0"/>
              <a:t>Grupos / Indivíduos</a:t>
            </a:r>
          </a:p>
          <a:p>
            <a:pPr eaLnBrk="1" hangingPunct="1"/>
            <a:r>
              <a:rPr lang="pt-PT" sz="2700" smtClean="0"/>
              <a:t>Risco</a:t>
            </a:r>
          </a:p>
          <a:p>
            <a:pPr lvl="2" eaLnBrk="1" hangingPunct="1"/>
            <a:r>
              <a:rPr lang="pt-PT" sz="2000" smtClean="0"/>
              <a:t>Estima-se a probabilidade de fracasso</a:t>
            </a:r>
          </a:p>
          <a:p>
            <a:pPr eaLnBrk="1" hangingPunct="1"/>
            <a:r>
              <a:rPr lang="pt-PT" sz="2700" smtClean="0"/>
              <a:t>Incerteza</a:t>
            </a:r>
          </a:p>
          <a:p>
            <a:pPr lvl="2" eaLnBrk="1" hangingPunct="1"/>
            <a:r>
              <a:rPr lang="pt-PT" sz="2000" smtClean="0"/>
              <a:t>Não possui informação suficiente para a decisão</a:t>
            </a:r>
            <a:endParaRPr lang="pt-BR" sz="2000" smtClean="0"/>
          </a:p>
        </p:txBody>
      </p:sp>
    </p:spTree>
    <p:extLst>
      <p:ext uri="{BB962C8B-B14F-4D97-AF65-F5344CB8AC3E}">
        <p14:creationId xmlns:p14="http://schemas.microsoft.com/office/powerpoint/2010/main" val="2506254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Papéis dos Gestores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Interpessoais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Liderança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Ligação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Figura de proa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Processamento de informação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Monitor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Disseminador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Porta voz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Decisão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Empreendedor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Negociador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Administrador de recursos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58000" y="63246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1600" i="1"/>
              <a:t>Mintzberg</a:t>
            </a:r>
          </a:p>
        </p:txBody>
      </p:sp>
    </p:spTree>
    <p:extLst>
      <p:ext uri="{BB962C8B-B14F-4D97-AF65-F5344CB8AC3E}">
        <p14:creationId xmlns:p14="http://schemas.microsoft.com/office/powerpoint/2010/main" val="8582902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1418</Words>
  <Application>Microsoft Office PowerPoint</Application>
  <PresentationFormat>Apresentação na tela (4:3)</PresentationFormat>
  <Paragraphs>308</Paragraphs>
  <Slides>37</Slides>
  <Notes>4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3" baseType="lpstr">
      <vt:lpstr>Arial</vt:lpstr>
      <vt:lpstr>Calibri</vt:lpstr>
      <vt:lpstr>Monotype Sorts</vt:lpstr>
      <vt:lpstr>Times New Roman</vt:lpstr>
      <vt:lpstr>Tema do Office</vt:lpstr>
      <vt:lpstr>Clip</vt:lpstr>
      <vt:lpstr>Redes de Serviços e Modelos de Organizações de Saúde</vt:lpstr>
      <vt:lpstr>Administração</vt:lpstr>
      <vt:lpstr>Decisões</vt:lpstr>
      <vt:lpstr>Planejar</vt:lpstr>
      <vt:lpstr>Organizar</vt:lpstr>
      <vt:lpstr>Controlar</vt:lpstr>
      <vt:lpstr>Dirigir</vt:lpstr>
      <vt:lpstr>Decisões em Administração</vt:lpstr>
      <vt:lpstr>Papéis dos Gestores</vt:lpstr>
      <vt:lpstr>Principais Teorias da Administração</vt:lpstr>
      <vt:lpstr>Escola Clássica</vt:lpstr>
      <vt:lpstr>Administração Científica</vt:lpstr>
      <vt:lpstr>Administração Científica</vt:lpstr>
      <vt:lpstr>Administração Científica</vt:lpstr>
      <vt:lpstr>Linha de Montagem</vt:lpstr>
      <vt:lpstr>Fordismo</vt:lpstr>
      <vt:lpstr>Sloan e a GM</vt:lpstr>
      <vt:lpstr>Fayol – Ênfase na  Administração</vt:lpstr>
      <vt:lpstr>Princípios de Fayol</vt:lpstr>
      <vt:lpstr>A Burocracia de Max Weber</vt:lpstr>
      <vt:lpstr>A Burocracia de Max Weber</vt:lpstr>
      <vt:lpstr>Enfoque Comportamental</vt:lpstr>
      <vt:lpstr>Enfoque Comportamental</vt:lpstr>
      <vt:lpstr>Enfoque Comportamental</vt:lpstr>
      <vt:lpstr>Hierarquia de Maslow</vt:lpstr>
      <vt:lpstr>Enfoque Sistêmico</vt:lpstr>
      <vt:lpstr>Enfoque Sistêmico</vt:lpstr>
      <vt:lpstr>Enfoque Sistêmico</vt:lpstr>
      <vt:lpstr>Hierarquia de  “Entrada,  Processo  e Saída”</vt:lpstr>
      <vt:lpstr>Rede de operações</vt:lpstr>
      <vt:lpstr>O Modelo Japonês de Administração</vt:lpstr>
      <vt:lpstr>O Modelo Japonês de Administração</vt:lpstr>
      <vt:lpstr>O Modelo Japonês de Administração</vt:lpstr>
      <vt:lpstr>Redução de Estoque</vt:lpstr>
      <vt:lpstr>Just in Time</vt:lpstr>
      <vt:lpstr>Qualidade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XXXXX</dc:creator>
  <cp:lastModifiedBy>Andre Lucirton Costa</cp:lastModifiedBy>
  <cp:revision>20</cp:revision>
  <cp:lastPrinted>2014-03-26T22:38:55Z</cp:lastPrinted>
  <dcterms:created xsi:type="dcterms:W3CDTF">2013-03-07T14:46:05Z</dcterms:created>
  <dcterms:modified xsi:type="dcterms:W3CDTF">2018-04-05T14:32:50Z</dcterms:modified>
</cp:coreProperties>
</file>