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0" r:id="rId1"/>
  </p:sldMasterIdLst>
  <p:notesMasterIdLst>
    <p:notesMasterId r:id="rId54"/>
  </p:notesMasterIdLst>
  <p:handoutMasterIdLst>
    <p:handoutMasterId r:id="rId55"/>
  </p:handoutMasterIdLst>
  <p:sldIdLst>
    <p:sldId id="256" r:id="rId2"/>
    <p:sldId id="259" r:id="rId3"/>
    <p:sldId id="260" r:id="rId4"/>
    <p:sldId id="261" r:id="rId5"/>
    <p:sldId id="262" r:id="rId6"/>
    <p:sldId id="265" r:id="rId7"/>
    <p:sldId id="266" r:id="rId8"/>
    <p:sldId id="263" r:id="rId9"/>
    <p:sldId id="267" r:id="rId10"/>
    <p:sldId id="264"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306" r:id="rId40"/>
    <p:sldId id="307" r:id="rId41"/>
    <p:sldId id="308" r:id="rId42"/>
    <p:sldId id="309" r:id="rId43"/>
    <p:sldId id="310" r:id="rId44"/>
    <p:sldId id="297" r:id="rId45"/>
    <p:sldId id="298" r:id="rId46"/>
    <p:sldId id="299" r:id="rId47"/>
    <p:sldId id="300" r:id="rId48"/>
    <p:sldId id="301" r:id="rId49"/>
    <p:sldId id="302" r:id="rId50"/>
    <p:sldId id="303" r:id="rId51"/>
    <p:sldId id="304" r:id="rId52"/>
    <p:sldId id="305"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p:scale>
          <a:sx n="70" d="100"/>
          <a:sy n="70" d="100"/>
        </p:scale>
        <p:origin x="-174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CHAPTER 1 </a:t>
            </a: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17CAB5-6CFD-42EF-A400-D5D9162377D7}" type="datetimeFigureOut">
              <a:rPr lang="pt-BR" smtClean="0"/>
              <a:t>07/02/2017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0C5B55-DABB-4A6E-9F79-7D16E8B1A79D}" type="slidenum">
              <a:rPr lang="pt-BR" smtClean="0"/>
              <a:t>‹nº›</a:t>
            </a:fld>
            <a:endParaRPr lang="pt-BR"/>
          </a:p>
        </p:txBody>
      </p:sp>
    </p:spTree>
    <p:extLst>
      <p:ext uri="{BB962C8B-B14F-4D97-AF65-F5344CB8AC3E}">
        <p14:creationId xmlns:p14="http://schemas.microsoft.com/office/powerpoint/2010/main" val="339947003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smtClean="0"/>
              <a:t>CHAPTER 1 </a:t>
            </a: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7EC99-439E-4756-965E-BC0E18E78DA6}" type="datetimeFigureOut">
              <a:rPr lang="pt-BR" smtClean="0"/>
              <a:t>07/02/2017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01765-656B-445F-944B-F2FA4AB6F131}" type="slidenum">
              <a:rPr lang="pt-BR" smtClean="0"/>
              <a:t>‹nº›</a:t>
            </a:fld>
            <a:endParaRPr lang="pt-BR"/>
          </a:p>
        </p:txBody>
      </p:sp>
    </p:spTree>
    <p:extLst>
      <p:ext uri="{BB962C8B-B14F-4D97-AF65-F5344CB8AC3E}">
        <p14:creationId xmlns:p14="http://schemas.microsoft.com/office/powerpoint/2010/main" val="1746789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Cabeçalho 3"/>
          <p:cNvSpPr>
            <a:spLocks noGrp="1"/>
          </p:cNvSpPr>
          <p:nvPr>
            <p:ph type="hdr" sz="quarter" idx="10"/>
          </p:nvPr>
        </p:nvSpPr>
        <p:spPr/>
        <p:txBody>
          <a:bodyPr/>
          <a:lstStyle/>
          <a:p>
            <a:r>
              <a:rPr lang="pt-BR" smtClean="0"/>
              <a:t>CHAPTER 1 </a:t>
            </a:r>
            <a:endParaRPr lang="pt-BR"/>
          </a:p>
        </p:txBody>
      </p:sp>
      <p:sp>
        <p:nvSpPr>
          <p:cNvPr id="5" name="Espaço Reservado para Número de Slide 4"/>
          <p:cNvSpPr>
            <a:spLocks noGrp="1"/>
          </p:cNvSpPr>
          <p:nvPr>
            <p:ph type="sldNum" sz="quarter" idx="11"/>
          </p:nvPr>
        </p:nvSpPr>
        <p:spPr/>
        <p:txBody>
          <a:bodyPr/>
          <a:lstStyle/>
          <a:p>
            <a:fld id="{85701765-656B-445F-944B-F2FA4AB6F131}" type="slidenum">
              <a:rPr lang="pt-BR" smtClean="0"/>
              <a:t>1</a:t>
            </a:fld>
            <a:endParaRPr lang="pt-BR"/>
          </a:p>
        </p:txBody>
      </p:sp>
    </p:spTree>
    <p:extLst>
      <p:ext uri="{BB962C8B-B14F-4D97-AF65-F5344CB8AC3E}">
        <p14:creationId xmlns:p14="http://schemas.microsoft.com/office/powerpoint/2010/main" val="218857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5701765-656B-445F-944B-F2FA4AB6F131}" type="slidenum">
              <a:rPr lang="pt-BR" smtClean="0"/>
              <a:t>2</a:t>
            </a:fld>
            <a:endParaRPr lang="pt-BR"/>
          </a:p>
        </p:txBody>
      </p:sp>
      <p:sp>
        <p:nvSpPr>
          <p:cNvPr id="5" name="Espaço Reservado para Cabeçalho 4"/>
          <p:cNvSpPr>
            <a:spLocks noGrp="1"/>
          </p:cNvSpPr>
          <p:nvPr>
            <p:ph type="hdr" sz="quarter" idx="11"/>
          </p:nvPr>
        </p:nvSpPr>
        <p:spPr/>
        <p:txBody>
          <a:bodyPr/>
          <a:lstStyle/>
          <a:p>
            <a:r>
              <a:rPr lang="pt-BR" smtClean="0"/>
              <a:t>CHAPTER 1 </a:t>
            </a:r>
            <a:endParaRPr lang="pt-BR"/>
          </a:p>
        </p:txBody>
      </p:sp>
    </p:spTree>
    <p:extLst>
      <p:ext uri="{BB962C8B-B14F-4D97-AF65-F5344CB8AC3E}">
        <p14:creationId xmlns:p14="http://schemas.microsoft.com/office/powerpoint/2010/main" val="7246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4B950F41-3817-4E86-9746-23C5B966EF86}" type="datetime1">
              <a:rPr lang="pt-BR" smtClean="0"/>
              <a:t>07/02/2017</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r>
              <a:rPr lang="pt-BR" smtClean="0"/>
              <a:t>PEA3450 - Coleta e Armazenamento de Energia</a:t>
            </a:r>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B59861A1-10FD-4AC8-8EA4-296B9AD6271A}" type="slidenum">
              <a:rPr lang="pt-BR" smtClean="0"/>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7754ADD-56F8-4671-BB36-F3E3F69B6220}" type="datetime1">
              <a:rPr lang="pt-BR" smtClean="0"/>
              <a:t>07/02/2017</a:t>
            </a:fld>
            <a:endParaRPr lang="pt-BR"/>
          </a:p>
        </p:txBody>
      </p:sp>
      <p:sp>
        <p:nvSpPr>
          <p:cNvPr id="5" name="Espaço Reservado para Rodapé 4"/>
          <p:cNvSpPr>
            <a:spLocks noGrp="1"/>
          </p:cNvSpPr>
          <p:nvPr>
            <p:ph type="ftr" sz="quarter" idx="11"/>
          </p:nvPr>
        </p:nvSpPr>
        <p:spPr/>
        <p:txBody>
          <a:bodyPr/>
          <a:lstStyle/>
          <a:p>
            <a:r>
              <a:rPr lang="pt-BR" smtClean="0"/>
              <a:t>PEA3450 - Coleta e Armazenamento de Energia</a:t>
            </a:r>
            <a:endParaRPr lang="pt-BR"/>
          </a:p>
        </p:txBody>
      </p:sp>
      <p:sp>
        <p:nvSpPr>
          <p:cNvPr id="6" name="Espaço Reservado para Número de Slide 5"/>
          <p:cNvSpPr>
            <a:spLocks noGrp="1"/>
          </p:cNvSpPr>
          <p:nvPr>
            <p:ph type="sldNum" sz="quarter" idx="12"/>
          </p:nvPr>
        </p:nvSpPr>
        <p:spPr/>
        <p:txBody>
          <a:bodyPr/>
          <a:lstStyle/>
          <a:p>
            <a:fld id="{B59861A1-10FD-4AC8-8EA4-296B9AD6271A}"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3DCFA26-1DFE-4D25-92BC-29CF79DF1452}" type="datetime1">
              <a:rPr lang="pt-BR" smtClean="0"/>
              <a:t>07/02/2017</a:t>
            </a:fld>
            <a:endParaRPr lang="pt-BR"/>
          </a:p>
        </p:txBody>
      </p:sp>
      <p:sp>
        <p:nvSpPr>
          <p:cNvPr id="5" name="Espaço Reservado para Rodapé 4"/>
          <p:cNvSpPr>
            <a:spLocks noGrp="1"/>
          </p:cNvSpPr>
          <p:nvPr>
            <p:ph type="ftr" sz="quarter" idx="11"/>
          </p:nvPr>
        </p:nvSpPr>
        <p:spPr/>
        <p:txBody>
          <a:bodyPr/>
          <a:lstStyle/>
          <a:p>
            <a:r>
              <a:rPr lang="pt-BR" smtClean="0"/>
              <a:t>PEA3450 - Coleta e Armazenamento de Energia</a:t>
            </a:r>
            <a:endParaRPr lang="pt-BR"/>
          </a:p>
        </p:txBody>
      </p:sp>
      <p:sp>
        <p:nvSpPr>
          <p:cNvPr id="6" name="Espaço Reservado para Número de Slide 5"/>
          <p:cNvSpPr>
            <a:spLocks noGrp="1"/>
          </p:cNvSpPr>
          <p:nvPr>
            <p:ph type="sldNum" sz="quarter" idx="12"/>
          </p:nvPr>
        </p:nvSpPr>
        <p:spPr/>
        <p:txBody>
          <a:bodyPr/>
          <a:lstStyle/>
          <a:p>
            <a:fld id="{B59861A1-10FD-4AC8-8EA4-296B9AD6271A}" type="slidenum">
              <a:rPr lang="pt-BR" smtClean="0"/>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F7A280F1-A652-4BC1-8A06-9B23BAE19E70}" type="datetime1">
              <a:rPr lang="pt-BR" smtClean="0"/>
              <a:t>07/02/2017</a:t>
            </a:fld>
            <a:endParaRPr lang="pt-BR"/>
          </a:p>
        </p:txBody>
      </p:sp>
      <p:sp>
        <p:nvSpPr>
          <p:cNvPr id="5" name="Espaço Reservado para Rodapé 4"/>
          <p:cNvSpPr>
            <a:spLocks noGrp="1"/>
          </p:cNvSpPr>
          <p:nvPr>
            <p:ph type="ftr" sz="quarter" idx="11"/>
          </p:nvPr>
        </p:nvSpPr>
        <p:spPr/>
        <p:txBody>
          <a:bodyPr/>
          <a:lstStyle/>
          <a:p>
            <a:r>
              <a:rPr lang="pt-BR" smtClean="0"/>
              <a:t>PEA3450 - Coleta e Armazenamento de Energia</a:t>
            </a:r>
            <a:endParaRPr lang="pt-BR"/>
          </a:p>
        </p:txBody>
      </p:sp>
      <p:sp>
        <p:nvSpPr>
          <p:cNvPr id="6" name="Espaço Reservado para Número de Slide 5"/>
          <p:cNvSpPr>
            <a:spLocks noGrp="1"/>
          </p:cNvSpPr>
          <p:nvPr>
            <p:ph type="sldNum" sz="quarter" idx="12"/>
          </p:nvPr>
        </p:nvSpPr>
        <p:spPr/>
        <p:txBody>
          <a:bodyPr/>
          <a:lstStyle/>
          <a:p>
            <a:fld id="{B59861A1-10FD-4AC8-8EA4-296B9AD6271A}" type="slidenum">
              <a:rPr lang="pt-BR" smtClean="0"/>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a:xfrm>
            <a:off x="6400800" y="6355080"/>
            <a:ext cx="2286000" cy="365760"/>
          </a:xfrm>
        </p:spPr>
        <p:txBody>
          <a:bodyPr/>
          <a:lstStyle/>
          <a:p>
            <a:fld id="{2BC9AA33-BC49-45E7-B994-9D6914D4095F}" type="datetime1">
              <a:rPr lang="pt-BR" smtClean="0"/>
              <a:t>07/02/2017</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r>
              <a:rPr lang="pt-BR" smtClean="0"/>
              <a:t>PEA3450 - Coleta e Armazenamento de Energia</a:t>
            </a:r>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B59861A1-10FD-4AC8-8EA4-296B9AD6271A}" type="slidenum">
              <a:rPr lang="pt-BR" smtClean="0"/>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81BD6580-A719-408E-A897-82B2D54A14CD}" type="datetime1">
              <a:rPr lang="pt-BR" smtClean="0"/>
              <a:t>07/02/2017</a:t>
            </a:fld>
            <a:endParaRPr lang="pt-BR"/>
          </a:p>
        </p:txBody>
      </p:sp>
      <p:sp>
        <p:nvSpPr>
          <p:cNvPr id="6" name="Espaço Reservado para Rodapé 5"/>
          <p:cNvSpPr>
            <a:spLocks noGrp="1"/>
          </p:cNvSpPr>
          <p:nvPr>
            <p:ph type="ftr" sz="quarter" idx="11"/>
          </p:nvPr>
        </p:nvSpPr>
        <p:spPr/>
        <p:txBody>
          <a:bodyPr/>
          <a:lstStyle/>
          <a:p>
            <a:r>
              <a:rPr lang="pt-BR" smtClean="0"/>
              <a:t>PEA3450 - Coleta e Armazenamento de Energia</a:t>
            </a:r>
            <a:endParaRPr lang="pt-BR"/>
          </a:p>
        </p:txBody>
      </p:sp>
      <p:sp>
        <p:nvSpPr>
          <p:cNvPr id="7" name="Espaço Reservado para Número de Slide 6"/>
          <p:cNvSpPr>
            <a:spLocks noGrp="1"/>
          </p:cNvSpPr>
          <p:nvPr>
            <p:ph type="sldNum" sz="quarter" idx="12"/>
          </p:nvPr>
        </p:nvSpPr>
        <p:spPr/>
        <p:txBody>
          <a:bodyPr/>
          <a:lstStyle/>
          <a:p>
            <a:fld id="{B59861A1-10FD-4AC8-8EA4-296B9AD6271A}" type="slidenum">
              <a:rPr lang="pt-BR" smtClean="0"/>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4CD42957-F647-44A1-AE97-8FB8E454320E}" type="datetime1">
              <a:rPr lang="pt-BR" smtClean="0"/>
              <a:t>07/02/2017</a:t>
            </a:fld>
            <a:endParaRPr lang="pt-BR"/>
          </a:p>
        </p:txBody>
      </p:sp>
      <p:sp>
        <p:nvSpPr>
          <p:cNvPr id="8" name="Espaço Reservado para Rodapé 7"/>
          <p:cNvSpPr>
            <a:spLocks noGrp="1"/>
          </p:cNvSpPr>
          <p:nvPr>
            <p:ph type="ftr" sz="quarter" idx="11"/>
          </p:nvPr>
        </p:nvSpPr>
        <p:spPr/>
        <p:txBody>
          <a:bodyPr/>
          <a:lstStyle/>
          <a:p>
            <a:r>
              <a:rPr lang="pt-BR" smtClean="0"/>
              <a:t>PEA3450 - Coleta e Armazenamento de Energia</a:t>
            </a:r>
            <a:endParaRPr lang="pt-BR"/>
          </a:p>
        </p:txBody>
      </p:sp>
      <p:sp>
        <p:nvSpPr>
          <p:cNvPr id="9" name="Espaço Reservado para Número de Slide 8"/>
          <p:cNvSpPr>
            <a:spLocks noGrp="1"/>
          </p:cNvSpPr>
          <p:nvPr>
            <p:ph type="sldNum" sz="quarter" idx="12"/>
          </p:nvPr>
        </p:nvSpPr>
        <p:spPr/>
        <p:txBody>
          <a:bodyPr/>
          <a:lstStyle/>
          <a:p>
            <a:fld id="{B59861A1-10FD-4AC8-8EA4-296B9AD6271A}" type="slidenum">
              <a:rPr lang="pt-BR" smtClean="0"/>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1E8AE9CD-A22A-4D3B-BCF9-D2EA4AF492EC}" type="datetime1">
              <a:rPr lang="pt-BR" smtClean="0"/>
              <a:t>07/02/2017</a:t>
            </a:fld>
            <a:endParaRPr lang="pt-BR"/>
          </a:p>
        </p:txBody>
      </p:sp>
      <p:sp>
        <p:nvSpPr>
          <p:cNvPr id="4" name="Espaço Reservado para Rodapé 3"/>
          <p:cNvSpPr>
            <a:spLocks noGrp="1"/>
          </p:cNvSpPr>
          <p:nvPr>
            <p:ph type="ftr" sz="quarter" idx="11"/>
          </p:nvPr>
        </p:nvSpPr>
        <p:spPr/>
        <p:txBody>
          <a:bodyPr/>
          <a:lstStyle/>
          <a:p>
            <a:r>
              <a:rPr lang="pt-BR" smtClean="0"/>
              <a:t>PEA3450 - Coleta e Armazenamento de Energia</a:t>
            </a:r>
            <a:endParaRPr lang="pt-BR"/>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15B23B7-A1C8-4B5C-803F-8E489254B0DE}" type="datetime1">
              <a:rPr lang="pt-BR" smtClean="0"/>
              <a:t>07/02/2017</a:t>
            </a:fld>
            <a:endParaRPr lang="pt-BR"/>
          </a:p>
        </p:txBody>
      </p:sp>
      <p:sp>
        <p:nvSpPr>
          <p:cNvPr id="3" name="Espaço Reservado para Rodapé 2"/>
          <p:cNvSpPr>
            <a:spLocks noGrp="1"/>
          </p:cNvSpPr>
          <p:nvPr>
            <p:ph type="ftr" sz="quarter" idx="11"/>
          </p:nvPr>
        </p:nvSpPr>
        <p:spPr/>
        <p:txBody>
          <a:bodyPr/>
          <a:lstStyle/>
          <a:p>
            <a:r>
              <a:rPr lang="pt-BR" smtClean="0"/>
              <a:t>PEA3450 - Coleta e Armazenamento de Energia</a:t>
            </a:r>
            <a:endParaRPr lang="pt-BR"/>
          </a:p>
        </p:txBody>
      </p:sp>
      <p:sp>
        <p:nvSpPr>
          <p:cNvPr id="4" name="Espaço Reservado para Número de Slide 3"/>
          <p:cNvSpPr>
            <a:spLocks noGrp="1"/>
          </p:cNvSpPr>
          <p:nvPr>
            <p:ph type="sldNum" sz="quarter" idx="12"/>
          </p:nvPr>
        </p:nvSpPr>
        <p:spPr/>
        <p:txBody>
          <a:bodyPr/>
          <a:lstStyle/>
          <a:p>
            <a:fld id="{B59861A1-10FD-4AC8-8EA4-296B9AD6271A}" type="slidenum">
              <a:rPr lang="pt-BR" smtClean="0"/>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C5A85E29-12F6-442A-9D80-E59B1F7691C0}" type="datetime1">
              <a:rPr lang="pt-BR" smtClean="0"/>
              <a:t>07/02/2017</a:t>
            </a:fld>
            <a:endParaRPr lang="pt-BR"/>
          </a:p>
        </p:txBody>
      </p:sp>
      <p:sp>
        <p:nvSpPr>
          <p:cNvPr id="6" name="Espaço Reservado para Rodapé 5"/>
          <p:cNvSpPr>
            <a:spLocks noGrp="1"/>
          </p:cNvSpPr>
          <p:nvPr>
            <p:ph type="ftr" sz="quarter" idx="11"/>
          </p:nvPr>
        </p:nvSpPr>
        <p:spPr/>
        <p:txBody>
          <a:bodyPr/>
          <a:lstStyle/>
          <a:p>
            <a:r>
              <a:rPr lang="pt-BR" smtClean="0"/>
              <a:t>PEA3450 - Coleta e Armazenamento de Energia</a:t>
            </a:r>
            <a:endParaRPr lang="pt-BR"/>
          </a:p>
        </p:txBody>
      </p:sp>
      <p:sp>
        <p:nvSpPr>
          <p:cNvPr id="7" name="Espaço Reservado para Número de Slide 6"/>
          <p:cNvSpPr>
            <a:spLocks noGrp="1"/>
          </p:cNvSpPr>
          <p:nvPr>
            <p:ph type="sldNum" sz="quarter" idx="12"/>
          </p:nvPr>
        </p:nvSpPr>
        <p:spPr/>
        <p:txBody>
          <a:bodyPr/>
          <a:lstStyle/>
          <a:p>
            <a:fld id="{B59861A1-10FD-4AC8-8EA4-296B9AD6271A}" type="slidenum">
              <a:rPr lang="pt-BR" smtClean="0"/>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0CDDA80E-2BA6-498E-9682-5C1AFDD791FA}" type="datetime1">
              <a:rPr lang="pt-BR" smtClean="0"/>
              <a:t>07/02/2017</a:t>
            </a:fld>
            <a:endParaRPr lang="pt-BR"/>
          </a:p>
        </p:txBody>
      </p:sp>
      <p:sp>
        <p:nvSpPr>
          <p:cNvPr id="6" name="Espaço Reservado para Rodapé 5"/>
          <p:cNvSpPr>
            <a:spLocks noGrp="1"/>
          </p:cNvSpPr>
          <p:nvPr>
            <p:ph type="ftr" sz="quarter" idx="11"/>
          </p:nvPr>
        </p:nvSpPr>
        <p:spPr/>
        <p:txBody>
          <a:bodyPr/>
          <a:lstStyle/>
          <a:p>
            <a:r>
              <a:rPr lang="pt-BR" smtClean="0"/>
              <a:t>PEA3450 - Coleta e Armazenamento de Energia</a:t>
            </a:r>
            <a:endParaRPr lang="pt-BR"/>
          </a:p>
        </p:txBody>
      </p:sp>
      <p:sp>
        <p:nvSpPr>
          <p:cNvPr id="7" name="Espaço Reservado para Número de Slide 6"/>
          <p:cNvSpPr>
            <a:spLocks noGrp="1"/>
          </p:cNvSpPr>
          <p:nvPr>
            <p:ph type="sldNum" sz="quarter" idx="12"/>
          </p:nvPr>
        </p:nvSpPr>
        <p:spPr/>
        <p:txBody>
          <a:bodyPr/>
          <a:lstStyle/>
          <a:p>
            <a:fld id="{B59861A1-10FD-4AC8-8EA4-296B9AD6271A}" type="slidenum">
              <a:rPr lang="pt-BR" smtClean="0"/>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03ECFF1-798E-49E4-8AAA-6438C8826A1A}" type="datetime1">
              <a:rPr lang="pt-BR" smtClean="0"/>
              <a:t>07/02/2017</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pt-BR" smtClean="0"/>
              <a:t>PEA3450 - Coleta e Armazenamento de Energia</a:t>
            </a:r>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59861A1-10FD-4AC8-8EA4-296B9AD6271A}" type="slidenum">
              <a:rPr lang="pt-BR" smtClean="0"/>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4226" y="4509120"/>
            <a:ext cx="7015414" cy="432048"/>
          </a:xfrm>
        </p:spPr>
        <p:txBody>
          <a:bodyPr>
            <a:noAutofit/>
          </a:bodyPr>
          <a:lstStyle/>
          <a:p>
            <a:r>
              <a:rPr lang="pt-BR" sz="2000" b="1" dirty="0" smtClean="0">
                <a:solidFill>
                  <a:schemeClr val="accent1"/>
                </a:solidFill>
              </a:rPr>
              <a:t>Energy </a:t>
            </a:r>
            <a:r>
              <a:rPr lang="pt-BR" sz="2000" b="1" dirty="0" err="1" smtClean="0">
                <a:solidFill>
                  <a:schemeClr val="accent1"/>
                </a:solidFill>
              </a:rPr>
              <a:t>Storage</a:t>
            </a:r>
            <a:r>
              <a:rPr lang="pt-BR" sz="2000" b="1" dirty="0" smtClean="0">
                <a:solidFill>
                  <a:schemeClr val="accent1"/>
                </a:solidFill>
              </a:rPr>
              <a:t> - Technologies </a:t>
            </a:r>
            <a:r>
              <a:rPr lang="pt-BR" sz="2000" b="1" dirty="0" err="1" smtClean="0">
                <a:solidFill>
                  <a:schemeClr val="accent1"/>
                </a:solidFill>
              </a:rPr>
              <a:t>and</a:t>
            </a:r>
            <a:r>
              <a:rPr lang="pt-BR" sz="2000" b="1" dirty="0" smtClean="0">
                <a:solidFill>
                  <a:schemeClr val="accent1"/>
                </a:solidFill>
              </a:rPr>
              <a:t> </a:t>
            </a:r>
            <a:r>
              <a:rPr lang="pt-BR" sz="2000" b="1" dirty="0" err="1" smtClean="0">
                <a:solidFill>
                  <a:schemeClr val="accent1"/>
                </a:solidFill>
              </a:rPr>
              <a:t>Applications</a:t>
            </a:r>
            <a:endParaRPr lang="pt-BR" sz="2000" b="1" dirty="0">
              <a:solidFill>
                <a:schemeClr val="accent1"/>
              </a:solidFill>
            </a:endParaRPr>
          </a:p>
        </p:txBody>
      </p:sp>
      <p:sp>
        <p:nvSpPr>
          <p:cNvPr id="3" name="Subtítulo 2"/>
          <p:cNvSpPr>
            <a:spLocks noGrp="1"/>
          </p:cNvSpPr>
          <p:nvPr>
            <p:ph type="subTitle" idx="1"/>
          </p:nvPr>
        </p:nvSpPr>
        <p:spPr>
          <a:xfrm>
            <a:off x="885825" y="3645024"/>
            <a:ext cx="7330611" cy="1008112"/>
          </a:xfrm>
        </p:spPr>
        <p:txBody>
          <a:bodyPr>
            <a:noAutofit/>
          </a:bodyPr>
          <a:lstStyle/>
          <a:p>
            <a:pPr>
              <a:spcBef>
                <a:spcPts val="0"/>
              </a:spcBef>
            </a:pPr>
            <a:r>
              <a:rPr lang="pt-BR" sz="2500" b="1" dirty="0" smtClean="0">
                <a:solidFill>
                  <a:schemeClr val="accent1"/>
                </a:solidFill>
              </a:rPr>
              <a:t>COLETA</a:t>
            </a:r>
            <a:r>
              <a:rPr lang="pt-BR" sz="2500" dirty="0" smtClean="0"/>
              <a:t> </a:t>
            </a:r>
            <a:r>
              <a:rPr lang="pt-BR" sz="2500" b="1" dirty="0" smtClean="0">
                <a:solidFill>
                  <a:schemeClr val="accent1"/>
                </a:solidFill>
              </a:rPr>
              <a:t>E ARMAZENAMENTO</a:t>
            </a:r>
          </a:p>
          <a:p>
            <a:pPr>
              <a:spcBef>
                <a:spcPts val="0"/>
              </a:spcBef>
            </a:pPr>
            <a:r>
              <a:rPr lang="pt-BR" sz="2500" b="1" dirty="0" smtClean="0">
                <a:solidFill>
                  <a:schemeClr val="accent1"/>
                </a:solidFill>
              </a:rPr>
              <a:t> DE ENERGIA</a:t>
            </a:r>
          </a:p>
          <a:p>
            <a:pPr>
              <a:spcBef>
                <a:spcPts val="0"/>
              </a:spcBef>
            </a:pPr>
            <a:endParaRPr lang="pt-BR" sz="2500" dirty="0"/>
          </a:p>
        </p:txBody>
      </p:sp>
      <p:sp>
        <p:nvSpPr>
          <p:cNvPr id="4" name="Subtítulo 2"/>
          <p:cNvSpPr txBox="1">
            <a:spLocks/>
          </p:cNvSpPr>
          <p:nvPr/>
        </p:nvSpPr>
        <p:spPr>
          <a:xfrm>
            <a:off x="1331640" y="5082174"/>
            <a:ext cx="6858000" cy="648072"/>
          </a:xfrm>
          <a:prstGeom prst="rect">
            <a:avLst/>
          </a:prstGeom>
        </p:spPr>
        <p:txBody>
          <a:bodyPr vert="horz">
            <a:normAutofit fontScale="92500" lnSpcReduction="20000"/>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r>
              <a:rPr lang="pt-BR" dirty="0" smtClean="0"/>
              <a:t>Docente: </a:t>
            </a:r>
            <a:r>
              <a:rPr lang="pt-BR" dirty="0"/>
              <a:t>André Luiz Veiga Gimenes</a:t>
            </a:r>
          </a:p>
          <a:p>
            <a:r>
              <a:rPr lang="pt-BR" dirty="0"/>
              <a:t>José Aquiles </a:t>
            </a:r>
            <a:r>
              <a:rPr lang="pt-BR" dirty="0" err="1"/>
              <a:t>Baesso</a:t>
            </a:r>
            <a:r>
              <a:rPr lang="pt-BR" dirty="0"/>
              <a:t> </a:t>
            </a:r>
            <a:r>
              <a:rPr lang="pt-BR" dirty="0" err="1"/>
              <a:t>Grimoni</a:t>
            </a:r>
            <a:endParaRPr lang="pt-BR" dirty="0"/>
          </a:p>
          <a:p>
            <a:endParaRPr lang="pt-BR" dirty="0" smtClean="0"/>
          </a:p>
          <a:p>
            <a:endParaRPr lang="pt-BR" dirty="0"/>
          </a:p>
        </p:txBody>
      </p:sp>
      <p:pic>
        <p:nvPicPr>
          <p:cNvPr id="7" name="Imagem 6"/>
          <p:cNvPicPr>
            <a:picLocks noChangeAspect="1"/>
          </p:cNvPicPr>
          <p:nvPr/>
        </p:nvPicPr>
        <p:blipFill rotWithShape="1">
          <a:blip r:embed="rId3" cstate="print">
            <a:extLst>
              <a:ext uri="{28A0092B-C50C-407E-A947-70E740481C1C}">
                <a14:useLocalDpi xmlns:a14="http://schemas.microsoft.com/office/drawing/2010/main" val="0"/>
              </a:ext>
            </a:extLst>
          </a:blip>
          <a:srcRect l="35048" r="31812"/>
          <a:stretch/>
        </p:blipFill>
        <p:spPr>
          <a:xfrm>
            <a:off x="1769764" y="830644"/>
            <a:ext cx="2171701" cy="1638300"/>
          </a:xfrm>
          <a:prstGeom prst="rect">
            <a:avLst/>
          </a:prstGeom>
        </p:spPr>
      </p:pic>
      <p:pic>
        <p:nvPicPr>
          <p:cNvPr id="8" name="Imagem 7"/>
          <p:cNvPicPr>
            <a:picLocks noChangeAspect="1"/>
          </p:cNvPicPr>
          <p:nvPr/>
        </p:nvPicPr>
        <p:blipFill rotWithShape="1">
          <a:blip r:embed="rId4">
            <a:extLst>
              <a:ext uri="{28A0092B-C50C-407E-A947-70E740481C1C}">
                <a14:useLocalDpi xmlns:a14="http://schemas.microsoft.com/office/drawing/2010/main" val="0"/>
              </a:ext>
            </a:extLst>
          </a:blip>
          <a:srcRect l="21137" r="15381"/>
          <a:stretch/>
        </p:blipFill>
        <p:spPr>
          <a:xfrm>
            <a:off x="0" y="830645"/>
            <a:ext cx="1771650" cy="1638300"/>
          </a:xfrm>
          <a:prstGeom prst="rect">
            <a:avLst/>
          </a:prstGeom>
        </p:spPr>
      </p:pic>
      <p:pic>
        <p:nvPicPr>
          <p:cNvPr id="10" name="Imagem 9"/>
          <p:cNvPicPr>
            <a:picLocks noChangeAspect="1"/>
          </p:cNvPicPr>
          <p:nvPr/>
        </p:nvPicPr>
        <p:blipFill rotWithShape="1">
          <a:blip r:embed="rId5" cstate="print">
            <a:extLst>
              <a:ext uri="{28A0092B-C50C-407E-A947-70E740481C1C}">
                <a14:useLocalDpi xmlns:a14="http://schemas.microsoft.com/office/drawing/2010/main" val="0"/>
              </a:ext>
            </a:extLst>
          </a:blip>
          <a:srcRect l="11247" r="27853"/>
          <a:stretch/>
        </p:blipFill>
        <p:spPr>
          <a:xfrm>
            <a:off x="3563888" y="830645"/>
            <a:ext cx="1907654" cy="1638300"/>
          </a:xfrm>
          <a:prstGeom prst="rect">
            <a:avLst/>
          </a:prstGeom>
        </p:spPr>
      </p:pic>
      <p:pic>
        <p:nvPicPr>
          <p:cNvPr id="11" name="Imagem 10"/>
          <p:cNvPicPr>
            <a:picLocks noChangeAspect="1"/>
          </p:cNvPicPr>
          <p:nvPr/>
        </p:nvPicPr>
        <p:blipFill rotWithShape="1">
          <a:blip r:embed="rId6" cstate="print">
            <a:extLst>
              <a:ext uri="{28A0092B-C50C-407E-A947-70E740481C1C}">
                <a14:useLocalDpi xmlns:a14="http://schemas.microsoft.com/office/drawing/2010/main" val="0"/>
              </a:ext>
            </a:extLst>
          </a:blip>
          <a:srcRect l="11497"/>
          <a:stretch/>
        </p:blipFill>
        <p:spPr>
          <a:xfrm>
            <a:off x="5471542" y="831213"/>
            <a:ext cx="2208043" cy="1638300"/>
          </a:xfrm>
          <a:prstGeom prst="rect">
            <a:avLst/>
          </a:prstGeom>
        </p:spPr>
      </p:pic>
      <p:pic>
        <p:nvPicPr>
          <p:cNvPr id="12" name="Imagem 11"/>
          <p:cNvPicPr>
            <a:picLocks noChangeAspect="1"/>
          </p:cNvPicPr>
          <p:nvPr/>
        </p:nvPicPr>
        <p:blipFill rotWithShape="1">
          <a:blip r:embed="rId7">
            <a:extLst>
              <a:ext uri="{28A0092B-C50C-407E-A947-70E740481C1C}">
                <a14:useLocalDpi xmlns:a14="http://schemas.microsoft.com/office/drawing/2010/main" val="0"/>
              </a:ext>
            </a:extLst>
          </a:blip>
          <a:srcRect l="23531" r="17430"/>
          <a:stretch/>
        </p:blipFill>
        <p:spPr>
          <a:xfrm>
            <a:off x="7291577" y="831213"/>
            <a:ext cx="1849718" cy="1637731"/>
          </a:xfrm>
          <a:prstGeom prst="rect">
            <a:avLst/>
          </a:prstGeom>
        </p:spPr>
      </p:pic>
      <p:sp>
        <p:nvSpPr>
          <p:cNvPr id="6" name="CaixaDeTexto 5"/>
          <p:cNvSpPr txBox="1"/>
          <p:nvPr/>
        </p:nvSpPr>
        <p:spPr>
          <a:xfrm>
            <a:off x="252799" y="219998"/>
            <a:ext cx="1603324" cy="369332"/>
          </a:xfrm>
          <a:prstGeom prst="rect">
            <a:avLst/>
          </a:prstGeom>
          <a:noFill/>
        </p:spPr>
        <p:txBody>
          <a:bodyPr wrap="none" rtlCol="0">
            <a:spAutoFit/>
          </a:bodyPr>
          <a:lstStyle/>
          <a:p>
            <a:r>
              <a:rPr lang="pt-BR" b="1" dirty="0" smtClean="0">
                <a:solidFill>
                  <a:schemeClr val="accent1"/>
                </a:solidFill>
                <a:latin typeface="+mj-lt"/>
              </a:rPr>
              <a:t>CHAPTER 1</a:t>
            </a:r>
            <a:endParaRPr lang="pt-BR" b="1" dirty="0">
              <a:solidFill>
                <a:schemeClr val="accent1"/>
              </a:solidFill>
              <a:latin typeface="+mj-lt"/>
            </a:endParaRPr>
          </a:p>
        </p:txBody>
      </p:sp>
    </p:spTree>
    <p:extLst>
      <p:ext uri="{BB962C8B-B14F-4D97-AF65-F5344CB8AC3E}">
        <p14:creationId xmlns:p14="http://schemas.microsoft.com/office/powerpoint/2010/main" val="2713883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10</a:t>
            </a:fld>
            <a:endParaRPr lang="pt-BR"/>
          </a:p>
        </p:txBody>
      </p:sp>
      <p:sp>
        <p:nvSpPr>
          <p:cNvPr id="3" name="Espaço Reservado para Conteúdo 2"/>
          <p:cNvSpPr>
            <a:spLocks noGrp="1"/>
          </p:cNvSpPr>
          <p:nvPr>
            <p:ph sz="quarter" idx="1"/>
          </p:nvPr>
        </p:nvSpPr>
        <p:spPr/>
        <p:txBody>
          <a:bodyPr/>
          <a:lstStyle/>
          <a:p>
            <a:r>
              <a:rPr lang="pt-BR" dirty="0"/>
              <a:t>Energy </a:t>
            </a:r>
            <a:r>
              <a:rPr lang="pt-BR" dirty="0" err="1" smtClean="0"/>
              <a:t>service</a:t>
            </a:r>
            <a:endParaRPr lang="pt-BR" dirty="0" smtClean="0"/>
          </a:p>
          <a:p>
            <a:pPr>
              <a:buFont typeface="Gill Sans MT" panose="020B0502020104020203" pitchFamily="34" charset="0"/>
              <a:buChar char="–"/>
            </a:pPr>
            <a:r>
              <a:rPr lang="en-US" dirty="0"/>
              <a:t>Energy Management (Load Levelling / Peak Shaving</a:t>
            </a:r>
            <a:r>
              <a:rPr lang="en-US" dirty="0" smtClean="0"/>
              <a:t>)</a:t>
            </a:r>
          </a:p>
          <a:p>
            <a:pPr>
              <a:buFont typeface="Gill Sans MT" panose="020B0502020104020203" pitchFamily="34" charset="0"/>
              <a:buChar char="–"/>
            </a:pPr>
            <a:r>
              <a:rPr lang="pt-BR" dirty="0" err="1"/>
              <a:t>Unbalanced</a:t>
            </a:r>
            <a:r>
              <a:rPr lang="pt-BR" dirty="0"/>
              <a:t> </a:t>
            </a:r>
            <a:r>
              <a:rPr lang="pt-BR" dirty="0" err="1"/>
              <a:t>Load</a:t>
            </a:r>
            <a:r>
              <a:rPr lang="pt-BR" dirty="0"/>
              <a:t> </a:t>
            </a:r>
            <a:r>
              <a:rPr lang="pt-BR" dirty="0" err="1" smtClean="0"/>
              <a:t>Compensation</a:t>
            </a:r>
            <a:endParaRPr lang="pt-BR" dirty="0" smtClean="0"/>
          </a:p>
          <a:p>
            <a:pPr>
              <a:buFont typeface="Gill Sans MT" panose="020B0502020104020203" pitchFamily="34" charset="0"/>
              <a:buChar char="–"/>
            </a:pPr>
            <a:r>
              <a:rPr lang="pt-BR" dirty="0"/>
              <a:t>Power </a:t>
            </a:r>
            <a:r>
              <a:rPr lang="pt-BR" dirty="0" err="1"/>
              <a:t>Quality</a:t>
            </a:r>
            <a:r>
              <a:rPr lang="pt-BR" dirty="0"/>
              <a:t> </a:t>
            </a:r>
            <a:r>
              <a:rPr lang="pt-BR" dirty="0" err="1" smtClean="0"/>
              <a:t>improvement</a:t>
            </a:r>
            <a:endParaRPr lang="pt-BR" dirty="0" smtClean="0"/>
          </a:p>
          <a:p>
            <a:pPr>
              <a:buFont typeface="Gill Sans MT" panose="020B0502020104020203" pitchFamily="34" charset="0"/>
              <a:buChar char="–"/>
            </a:pPr>
            <a:r>
              <a:rPr lang="pt-BR" dirty="0"/>
              <a:t>Power </a:t>
            </a:r>
            <a:r>
              <a:rPr lang="pt-BR" dirty="0" err="1" smtClean="0"/>
              <a:t>Reliability</a:t>
            </a:r>
            <a:endParaRPr lang="pt-BR" dirty="0" smtClean="0"/>
          </a:p>
          <a:p>
            <a:pPr marL="0" indent="0">
              <a:buNone/>
            </a:pPr>
            <a:endParaRPr lang="pt-BR" dirty="0"/>
          </a:p>
          <a:p>
            <a:pPr>
              <a:buFont typeface="Arial" panose="020B0604020202020204" pitchFamily="34" charset="0"/>
              <a:buChar char="•"/>
            </a:pPr>
            <a:endParaRPr lang="pt-BR" dirty="0"/>
          </a:p>
        </p:txBody>
      </p:sp>
    </p:spTree>
    <p:extLst>
      <p:ext uri="{BB962C8B-B14F-4D97-AF65-F5344CB8AC3E}">
        <p14:creationId xmlns:p14="http://schemas.microsoft.com/office/powerpoint/2010/main" val="2998650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11</a:t>
            </a:fld>
            <a:endParaRPr lang="pt-BR"/>
          </a:p>
        </p:txBody>
      </p:sp>
      <p:sp>
        <p:nvSpPr>
          <p:cNvPr id="3" name="Espaço Reservado para Conteúdo 2"/>
          <p:cNvSpPr>
            <a:spLocks noGrp="1"/>
          </p:cNvSpPr>
          <p:nvPr>
            <p:ph sz="quarter" idx="1"/>
          </p:nvPr>
        </p:nvSpPr>
        <p:spPr/>
        <p:txBody>
          <a:bodyPr/>
          <a:lstStyle/>
          <a:p>
            <a:r>
              <a:rPr lang="en-US" dirty="0" smtClean="0"/>
              <a:t>Supporting </a:t>
            </a:r>
            <a:r>
              <a:rPr lang="en-US" dirty="0"/>
              <a:t>the integration of intermittent renewable energy </a:t>
            </a:r>
            <a:r>
              <a:rPr lang="en-US" dirty="0" smtClean="0"/>
              <a:t>sources</a:t>
            </a:r>
          </a:p>
          <a:p>
            <a:endParaRPr lang="pt-BR" dirty="0" smtClean="0"/>
          </a:p>
          <a:p>
            <a:pPr marL="0" indent="0">
              <a:buNone/>
            </a:pPr>
            <a:endParaRPr lang="pt-BR" dirty="0"/>
          </a:p>
          <a:p>
            <a:pPr>
              <a:buFont typeface="Arial" panose="020B0604020202020204" pitchFamily="34" charset="0"/>
              <a:buChar char="•"/>
            </a:pPr>
            <a:endParaRPr lang="pt-BR"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03648" y="2281237"/>
            <a:ext cx="6336704" cy="346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1409162" y="6023986"/>
            <a:ext cx="7329251" cy="307777"/>
          </a:xfrm>
          <a:prstGeom prst="rect">
            <a:avLst/>
          </a:prstGeom>
          <a:noFill/>
        </p:spPr>
        <p:txBody>
          <a:bodyPr wrap="none" rtlCol="0">
            <a:spAutoFit/>
          </a:bodyPr>
          <a:lstStyle/>
          <a:p>
            <a:r>
              <a:rPr lang="en-US" sz="1400" i="1" dirty="0" smtClean="0"/>
              <a:t>Figure 5 - Integration </a:t>
            </a:r>
            <a:r>
              <a:rPr lang="en-US" sz="1400" i="1" dirty="0"/>
              <a:t>of extrapolated (x6) wind power using energy storage on the Irish electricity grid [58]</a:t>
            </a:r>
            <a:endParaRPr lang="pt-BR" sz="1400" i="1" dirty="0"/>
          </a:p>
        </p:txBody>
      </p:sp>
    </p:spTree>
    <p:extLst>
      <p:ext uri="{BB962C8B-B14F-4D97-AF65-F5344CB8AC3E}">
        <p14:creationId xmlns:p14="http://schemas.microsoft.com/office/powerpoint/2010/main" val="5952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12</a:t>
            </a:fld>
            <a:endParaRPr lang="pt-BR"/>
          </a:p>
        </p:txBody>
      </p:sp>
      <p:sp>
        <p:nvSpPr>
          <p:cNvPr id="3" name="Espaço Reservado para Conteúdo 2"/>
          <p:cNvSpPr>
            <a:spLocks noGrp="1"/>
          </p:cNvSpPr>
          <p:nvPr>
            <p:ph sz="quarter" idx="1"/>
          </p:nvPr>
        </p:nvSpPr>
        <p:spPr>
          <a:xfrm>
            <a:off x="457200" y="1219200"/>
            <a:ext cx="8229600" cy="5234136"/>
          </a:xfrm>
        </p:spPr>
        <p:txBody>
          <a:bodyPr/>
          <a:lstStyle/>
          <a:p>
            <a:pPr marL="0" indent="0" algn="just">
              <a:buNone/>
            </a:pPr>
            <a:r>
              <a:rPr lang="en-US" dirty="0"/>
              <a:t>Decentralized electrical production from renewable energy sources yields a more assured supply for consumers with fewer environmental hazards. However, the unpredictable character of these sources requires that network provisioning and usage regulations be established for optimal system operation</a:t>
            </a:r>
            <a:r>
              <a:rPr lang="en-US" dirty="0" smtClean="0"/>
              <a:t>.</a:t>
            </a:r>
          </a:p>
          <a:p>
            <a:pPr marL="0" indent="0" algn="just">
              <a:buNone/>
            </a:pPr>
            <a:r>
              <a:rPr lang="en-US" dirty="0"/>
              <a:t>However, renewable energy resources have two problems. First, many of the </a:t>
            </a:r>
            <a:r>
              <a:rPr lang="en-US" dirty="0" smtClean="0"/>
              <a:t>potential power </a:t>
            </a:r>
            <a:r>
              <a:rPr lang="en-US" dirty="0"/>
              <a:t>generation sites are located far from load centers</a:t>
            </a:r>
            <a:r>
              <a:rPr lang="en-US" dirty="0" smtClean="0"/>
              <a:t>.</a:t>
            </a:r>
          </a:p>
          <a:p>
            <a:pPr marL="0" indent="0" algn="just">
              <a:buNone/>
            </a:pPr>
            <a:r>
              <a:rPr lang="en-US" dirty="0"/>
              <a:t>The second problem is that the renewable resources fluctuate independently from </a:t>
            </a:r>
            <a:r>
              <a:rPr lang="en-US" dirty="0" smtClean="0"/>
              <a:t>demand.</a:t>
            </a:r>
            <a:endParaRPr lang="pt-BR" dirty="0" smtClean="0"/>
          </a:p>
          <a:p>
            <a:pPr marL="0" indent="0" algn="just">
              <a:buNone/>
            </a:pPr>
            <a:endParaRPr lang="pt-BR" dirty="0"/>
          </a:p>
          <a:p>
            <a:pPr algn="just">
              <a:buFont typeface="Arial" panose="020B0604020202020204" pitchFamily="34" charset="0"/>
              <a:buChar char="•"/>
            </a:pPr>
            <a:endParaRPr lang="pt-BR" dirty="0"/>
          </a:p>
        </p:txBody>
      </p:sp>
    </p:spTree>
    <p:extLst>
      <p:ext uri="{BB962C8B-B14F-4D97-AF65-F5344CB8AC3E}">
        <p14:creationId xmlns:p14="http://schemas.microsoft.com/office/powerpoint/2010/main" val="398862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Financial benefits of energy storage systems</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13</a:t>
            </a:fld>
            <a:endParaRPr lang="pt-BR"/>
          </a:p>
        </p:txBody>
      </p:sp>
      <p:sp>
        <p:nvSpPr>
          <p:cNvPr id="3" name="Espaço Reservado para Conteúdo 2"/>
          <p:cNvSpPr>
            <a:spLocks noGrp="1"/>
          </p:cNvSpPr>
          <p:nvPr>
            <p:ph sz="quarter" idx="1"/>
          </p:nvPr>
        </p:nvSpPr>
        <p:spPr/>
        <p:txBody>
          <a:bodyPr>
            <a:normAutofit lnSpcReduction="10000"/>
          </a:bodyPr>
          <a:lstStyle/>
          <a:p>
            <a:pPr marL="514350" indent="-514350">
              <a:buFont typeface="+mj-lt"/>
              <a:buAutoNum type="arabicPeriod"/>
            </a:pPr>
            <a:r>
              <a:rPr lang="en-US" dirty="0"/>
              <a:t>Cost Reduction or Revenue Increase of Bulk Energy </a:t>
            </a:r>
            <a:r>
              <a:rPr lang="en-US" dirty="0" smtClean="0"/>
              <a:t>Arbitrage</a:t>
            </a:r>
          </a:p>
          <a:p>
            <a:pPr marL="514350" indent="-514350">
              <a:buFont typeface="+mj-lt"/>
              <a:buAutoNum type="arabicPeriod"/>
            </a:pPr>
            <a:r>
              <a:rPr lang="en-US" dirty="0"/>
              <a:t>Cost Avoid or Revenue Increase of Central Generation </a:t>
            </a:r>
            <a:r>
              <a:rPr lang="en-US" dirty="0" smtClean="0"/>
              <a:t>Capacity</a:t>
            </a:r>
          </a:p>
          <a:p>
            <a:pPr marL="514350" indent="-514350">
              <a:buFont typeface="+mj-lt"/>
              <a:buAutoNum type="arabicPeriod"/>
            </a:pPr>
            <a:r>
              <a:rPr lang="en-US" dirty="0"/>
              <a:t>Cost Avoid or Revenue Increase of Ancillary </a:t>
            </a:r>
            <a:r>
              <a:rPr lang="en-US" dirty="0" smtClean="0"/>
              <a:t>Services</a:t>
            </a:r>
          </a:p>
          <a:p>
            <a:pPr marL="514350" indent="-514350">
              <a:buFont typeface="+mj-lt"/>
              <a:buAutoNum type="arabicPeriod"/>
            </a:pPr>
            <a:r>
              <a:rPr lang="en-US" dirty="0"/>
              <a:t>Cost Avoid or Revenue Increase for Transmission </a:t>
            </a:r>
            <a:r>
              <a:rPr lang="en-US" dirty="0" smtClean="0"/>
              <a:t>Access/Congestion</a:t>
            </a:r>
          </a:p>
          <a:p>
            <a:pPr marL="514350" indent="-514350">
              <a:buFont typeface="+mj-lt"/>
              <a:buAutoNum type="arabicPeriod"/>
            </a:pPr>
            <a:r>
              <a:rPr lang="en-US" dirty="0"/>
              <a:t>Reduced Demand </a:t>
            </a:r>
            <a:r>
              <a:rPr lang="en-US" dirty="0" smtClean="0"/>
              <a:t>Charges</a:t>
            </a:r>
          </a:p>
          <a:p>
            <a:pPr marL="514350" indent="-514350">
              <a:buFont typeface="+mj-lt"/>
              <a:buAutoNum type="arabicPeriod"/>
            </a:pPr>
            <a:r>
              <a:rPr lang="en-US" dirty="0"/>
              <a:t>Reduced Reliability-related Financial </a:t>
            </a:r>
            <a:r>
              <a:rPr lang="en-US" dirty="0" smtClean="0"/>
              <a:t>Losses</a:t>
            </a:r>
          </a:p>
          <a:p>
            <a:pPr marL="514350" indent="-514350">
              <a:buFont typeface="+mj-lt"/>
              <a:buAutoNum type="arabicPeriod"/>
            </a:pPr>
            <a:r>
              <a:rPr lang="en-US" dirty="0"/>
              <a:t>Reduced Power Quality-related Financial </a:t>
            </a:r>
            <a:r>
              <a:rPr lang="en-US" dirty="0" smtClean="0"/>
              <a:t>Losses</a:t>
            </a:r>
          </a:p>
          <a:p>
            <a:pPr marL="514350" indent="-514350">
              <a:buFont typeface="+mj-lt"/>
              <a:buAutoNum type="arabicPeriod"/>
            </a:pPr>
            <a:r>
              <a:rPr lang="en-US" dirty="0"/>
              <a:t>Increased Revenue from Renewable Energy Sources</a:t>
            </a:r>
            <a:endParaRPr lang="en-US" dirty="0" smtClean="0"/>
          </a:p>
          <a:p>
            <a:endParaRPr lang="pt-BR" dirty="0" smtClean="0"/>
          </a:p>
          <a:p>
            <a:pPr marL="0" indent="0">
              <a:buNone/>
            </a:pPr>
            <a:endParaRPr lang="pt-BR" dirty="0"/>
          </a:p>
          <a:p>
            <a:pPr>
              <a:buFont typeface="Arial" panose="020B0604020202020204" pitchFamily="34" charset="0"/>
              <a:buChar char="•"/>
            </a:pPr>
            <a:endParaRPr lang="pt-BR" dirty="0"/>
          </a:p>
        </p:txBody>
      </p:sp>
    </p:spTree>
    <p:extLst>
      <p:ext uri="{BB962C8B-B14F-4D97-AF65-F5344CB8AC3E}">
        <p14:creationId xmlns:p14="http://schemas.microsoft.com/office/powerpoint/2010/main" val="134781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Techno-economic characteristics of energy storage systems</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14</a:t>
            </a:fld>
            <a:endParaRPr lang="pt-BR"/>
          </a:p>
        </p:txBody>
      </p:sp>
      <p:sp>
        <p:nvSpPr>
          <p:cNvPr id="3" name="Espaço Reservado para Conteúdo 2"/>
          <p:cNvSpPr>
            <a:spLocks noGrp="1"/>
          </p:cNvSpPr>
          <p:nvPr>
            <p:ph sz="quarter" idx="1"/>
          </p:nvPr>
        </p:nvSpPr>
        <p:spPr>
          <a:xfrm>
            <a:off x="457200" y="1219200"/>
            <a:ext cx="8229600" cy="5090120"/>
          </a:xfrm>
        </p:spPr>
        <p:txBody>
          <a:bodyPr>
            <a:normAutofit lnSpcReduction="10000"/>
          </a:bodyPr>
          <a:lstStyle/>
          <a:p>
            <a:r>
              <a:rPr lang="en-US" dirty="0"/>
              <a:t>Storage </a:t>
            </a:r>
            <a:r>
              <a:rPr lang="en-US" dirty="0" smtClean="0"/>
              <a:t>capacity</a:t>
            </a:r>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smtClean="0"/>
          </a:p>
          <a:p>
            <a:r>
              <a:rPr lang="en-US" dirty="0" smtClean="0"/>
              <a:t>Storage </a:t>
            </a:r>
            <a:r>
              <a:rPr lang="en-US" dirty="0"/>
              <a:t>System </a:t>
            </a:r>
            <a:r>
              <a:rPr lang="en-US" dirty="0" smtClean="0"/>
              <a:t>Power</a:t>
            </a:r>
          </a:p>
          <a:p>
            <a:r>
              <a:rPr lang="en-US" dirty="0"/>
              <a:t>Storage ‘Emergency’ Power Capability</a:t>
            </a:r>
          </a:p>
          <a:p>
            <a:pPr marL="514350" indent="-514350">
              <a:buFont typeface="+mj-lt"/>
              <a:buAutoNum type="arabicPeriod"/>
            </a:pPr>
            <a:endParaRPr lang="en-US" dirty="0"/>
          </a:p>
          <a:p>
            <a:pPr>
              <a:buFont typeface="Arial" panose="020B0604020202020204" pitchFamily="34" charset="0"/>
              <a:buChar char="•"/>
            </a:pPr>
            <a:endParaRPr lang="pt-BR" dirty="0"/>
          </a:p>
          <a:p>
            <a:pPr>
              <a:buFont typeface="Arial" panose="020B0604020202020204" pitchFamily="34" charset="0"/>
              <a:buChar char="•"/>
            </a:pPr>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182" y="1610356"/>
            <a:ext cx="5232699" cy="294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1259632" y="4530073"/>
            <a:ext cx="6940683" cy="523220"/>
          </a:xfrm>
          <a:prstGeom prst="rect">
            <a:avLst/>
          </a:prstGeom>
          <a:noFill/>
        </p:spPr>
        <p:txBody>
          <a:bodyPr wrap="none" rtlCol="0">
            <a:spAutoFit/>
          </a:bodyPr>
          <a:lstStyle/>
          <a:p>
            <a:r>
              <a:rPr lang="en-US" sz="1400" i="1" dirty="0" smtClean="0"/>
              <a:t>Figure 6 - Variation of energy capacity, self-discharge and internal resistance of a nickel-metal-hydride</a:t>
            </a:r>
          </a:p>
          <a:p>
            <a:r>
              <a:rPr lang="en-US" sz="1400" i="1" dirty="0" smtClean="0"/>
              <a:t>battery with the number of cycles [71]</a:t>
            </a:r>
            <a:endParaRPr lang="pt-BR" sz="1400" i="1" dirty="0"/>
          </a:p>
        </p:txBody>
      </p:sp>
    </p:spTree>
    <p:extLst>
      <p:ext uri="{BB962C8B-B14F-4D97-AF65-F5344CB8AC3E}">
        <p14:creationId xmlns:p14="http://schemas.microsoft.com/office/powerpoint/2010/main" val="372150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15</a:t>
            </a:fld>
            <a:endParaRPr lang="pt-BR"/>
          </a:p>
        </p:txBody>
      </p:sp>
      <p:sp>
        <p:nvSpPr>
          <p:cNvPr id="3" name="Espaço Reservado para Conteúdo 2"/>
          <p:cNvSpPr>
            <a:spLocks noGrp="1"/>
          </p:cNvSpPr>
          <p:nvPr>
            <p:ph sz="quarter" idx="1"/>
          </p:nvPr>
        </p:nvSpPr>
        <p:spPr/>
        <p:txBody>
          <a:bodyPr>
            <a:normAutofit/>
          </a:bodyPr>
          <a:lstStyle/>
          <a:p>
            <a:r>
              <a:rPr lang="en-US" sz="2400" dirty="0" smtClean="0"/>
              <a:t>Autonomy</a:t>
            </a:r>
            <a:endParaRPr lang="en-US" sz="2400" dirty="0"/>
          </a:p>
          <a:p>
            <a:r>
              <a:rPr lang="en-US" sz="2400" dirty="0" smtClean="0"/>
              <a:t>Energy </a:t>
            </a:r>
            <a:r>
              <a:rPr lang="en-US" sz="2400" dirty="0"/>
              <a:t>and power </a:t>
            </a:r>
            <a:r>
              <a:rPr lang="en-US" sz="2400" dirty="0" smtClean="0"/>
              <a:t>density</a:t>
            </a:r>
          </a:p>
          <a:p>
            <a:r>
              <a:rPr lang="en-US" sz="2400" dirty="0" smtClean="0"/>
              <a:t>Space </a:t>
            </a:r>
            <a:r>
              <a:rPr lang="en-US" sz="2400" dirty="0"/>
              <a:t>requirements for energy </a:t>
            </a:r>
            <a:r>
              <a:rPr lang="en-US" sz="2400" dirty="0" smtClean="0"/>
              <a:t>storage</a:t>
            </a:r>
          </a:p>
          <a:p>
            <a:r>
              <a:rPr lang="en-US" sz="2400" dirty="0" smtClean="0"/>
              <a:t>Efficiency</a:t>
            </a:r>
          </a:p>
          <a:p>
            <a:pPr marL="514350" indent="-514350">
              <a:buFont typeface="+mj-lt"/>
              <a:buAutoNum type="arabicPeriod" startAt="3"/>
            </a:pPr>
            <a:endParaRPr lang="en-US" dirty="0"/>
          </a:p>
          <a:p>
            <a:pPr>
              <a:buFont typeface="Arial" panose="020B0604020202020204" pitchFamily="34" charset="0"/>
              <a:buChar char="•"/>
            </a:pPr>
            <a:endParaRPr lang="pt-BR" dirty="0"/>
          </a:p>
          <a:p>
            <a:pPr>
              <a:buFont typeface="Arial" panose="020B0604020202020204" pitchFamily="34" charset="0"/>
              <a:buChar char="•"/>
            </a:pPr>
            <a:endParaRPr lang="pt-BR" dirty="0"/>
          </a:p>
        </p:txBody>
      </p:sp>
      <p:sp>
        <p:nvSpPr>
          <p:cNvPr id="7" name="CaixaDeTexto 6"/>
          <p:cNvSpPr txBox="1"/>
          <p:nvPr/>
        </p:nvSpPr>
        <p:spPr>
          <a:xfrm>
            <a:off x="1907704" y="6025906"/>
            <a:ext cx="6405151" cy="307777"/>
          </a:xfrm>
          <a:prstGeom prst="rect">
            <a:avLst/>
          </a:prstGeom>
          <a:solidFill>
            <a:schemeClr val="bg1"/>
          </a:solidFill>
        </p:spPr>
        <p:txBody>
          <a:bodyPr wrap="none" rtlCol="0">
            <a:spAutoFit/>
          </a:bodyPr>
          <a:lstStyle/>
          <a:p>
            <a:r>
              <a:rPr lang="en-US" sz="1400" i="1" dirty="0" smtClean="0"/>
              <a:t>Figure 7 - </a:t>
            </a:r>
            <a:r>
              <a:rPr lang="en-US" sz="1400" i="1" dirty="0"/>
              <a:t>Power efficiency of a 48V-310Ah (15 kWh/10 h discharge) lead accumulator [77]</a:t>
            </a:r>
            <a:endParaRPr lang="pt-BR" sz="14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96952"/>
            <a:ext cx="6048673" cy="302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118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16</a:t>
            </a:fld>
            <a:endParaRPr lang="pt-BR"/>
          </a:p>
        </p:txBody>
      </p:sp>
      <p:sp>
        <p:nvSpPr>
          <p:cNvPr id="3" name="Espaço Reservado para Conteúdo 2"/>
          <p:cNvSpPr>
            <a:spLocks noGrp="1"/>
          </p:cNvSpPr>
          <p:nvPr>
            <p:ph sz="quarter" idx="1"/>
          </p:nvPr>
        </p:nvSpPr>
        <p:spPr/>
        <p:txBody>
          <a:bodyPr>
            <a:normAutofit/>
          </a:bodyPr>
          <a:lstStyle/>
          <a:p>
            <a:r>
              <a:rPr lang="en-US" dirty="0"/>
              <a:t>Storage operating </a:t>
            </a:r>
            <a:r>
              <a:rPr lang="en-US" dirty="0" smtClean="0"/>
              <a:t>cost</a:t>
            </a:r>
          </a:p>
          <a:p>
            <a:pPr marL="514350" indent="-514350">
              <a:buFont typeface="+mj-lt"/>
              <a:buAutoNum type="arabicPeriod" startAt="8"/>
            </a:pPr>
            <a:endParaRPr lang="en-US" dirty="0"/>
          </a:p>
          <a:p>
            <a:pPr>
              <a:buFont typeface="Arial" panose="020B0604020202020204" pitchFamily="34" charset="0"/>
              <a:buChar char="•"/>
            </a:pPr>
            <a:endParaRPr lang="pt-BR" dirty="0"/>
          </a:p>
          <a:p>
            <a:pPr>
              <a:buFont typeface="Arial" panose="020B0604020202020204" pitchFamily="34" charset="0"/>
              <a:buChar char="•"/>
            </a:pPr>
            <a:endParaRPr lang="pt-BR" dirty="0"/>
          </a:p>
        </p:txBody>
      </p:sp>
      <p:sp>
        <p:nvSpPr>
          <p:cNvPr id="7" name="CaixaDeTexto 6"/>
          <p:cNvSpPr txBox="1"/>
          <p:nvPr/>
        </p:nvSpPr>
        <p:spPr>
          <a:xfrm>
            <a:off x="3203848" y="6034492"/>
            <a:ext cx="5440848" cy="307777"/>
          </a:xfrm>
          <a:prstGeom prst="rect">
            <a:avLst/>
          </a:prstGeom>
          <a:solidFill>
            <a:schemeClr val="bg1"/>
          </a:solidFill>
        </p:spPr>
        <p:txBody>
          <a:bodyPr wrap="none" rtlCol="0">
            <a:spAutoFit/>
          </a:bodyPr>
          <a:lstStyle/>
          <a:p>
            <a:r>
              <a:rPr lang="en-US" sz="1400" i="1" dirty="0" smtClean="0"/>
              <a:t>Figure 8 - </a:t>
            </a:r>
            <a:r>
              <a:rPr lang="en-US" sz="1400" i="1" dirty="0"/>
              <a:t>Storage total variable operation cost for 75% storage efficiency [73]</a:t>
            </a:r>
            <a:endParaRPr lang="pt-BR" sz="1400" i="1" dirty="0"/>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endParaRPr lang="pt-BR" dirty="0" smtClean="0"/>
          </a:p>
          <a:p>
            <a:pPr>
              <a:buFont typeface="Arial" panose="020B0604020202020204" pitchFamily="34" charset="0"/>
              <a:buChar char="•"/>
            </a:pPr>
            <a:endParaRPr lang="pt-B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85662"/>
            <a:ext cx="6840760" cy="419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280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17</a:t>
            </a:fld>
            <a:endParaRPr lang="pt-BR"/>
          </a:p>
        </p:txBody>
      </p:sp>
      <p:sp>
        <p:nvSpPr>
          <p:cNvPr id="3" name="Espaço Reservado para Conteúdo 2"/>
          <p:cNvSpPr>
            <a:spLocks noGrp="1"/>
          </p:cNvSpPr>
          <p:nvPr>
            <p:ph sz="quarter" idx="1"/>
          </p:nvPr>
        </p:nvSpPr>
        <p:spPr>
          <a:xfrm>
            <a:off x="457200" y="1219200"/>
            <a:ext cx="8229600" cy="5090160"/>
          </a:xfrm>
        </p:spPr>
        <p:txBody>
          <a:bodyPr>
            <a:normAutofit/>
          </a:bodyPr>
          <a:lstStyle/>
          <a:p>
            <a:r>
              <a:rPr lang="en-US" dirty="0" smtClean="0"/>
              <a:t>Durability</a:t>
            </a:r>
          </a:p>
          <a:p>
            <a:pPr marL="514350" indent="-514350">
              <a:buFont typeface="+mj-lt"/>
              <a:buAutoNum type="arabicPeriod" startAt="9"/>
            </a:pPr>
            <a:endParaRPr lang="en-US" dirty="0"/>
          </a:p>
          <a:p>
            <a:pPr marL="514350" indent="-514350">
              <a:buFont typeface="+mj-lt"/>
              <a:buAutoNum type="arabicPeriod" startAt="9"/>
            </a:pPr>
            <a:endParaRPr lang="en-US" dirty="0" smtClean="0"/>
          </a:p>
          <a:p>
            <a:pPr marL="514350" indent="-514350">
              <a:buFont typeface="+mj-lt"/>
              <a:buAutoNum type="arabicPeriod" startAt="9"/>
            </a:pPr>
            <a:endParaRPr lang="en-US" dirty="0"/>
          </a:p>
          <a:p>
            <a:pPr marL="514350" indent="-514350">
              <a:buFont typeface="+mj-lt"/>
              <a:buAutoNum type="arabicPeriod" startAt="9"/>
            </a:pPr>
            <a:endParaRPr lang="en-US" dirty="0" smtClean="0"/>
          </a:p>
          <a:p>
            <a:pPr marL="514350" indent="-514350">
              <a:buFont typeface="+mj-lt"/>
              <a:buAutoNum type="arabicPeriod" startAt="9"/>
            </a:pPr>
            <a:endParaRPr lang="en-US" dirty="0"/>
          </a:p>
          <a:p>
            <a:pPr marL="514350" indent="-514350">
              <a:buFont typeface="+mj-lt"/>
              <a:buAutoNum type="arabicPeriod" startAt="9"/>
            </a:pPr>
            <a:endParaRPr lang="en-US" dirty="0" smtClean="0"/>
          </a:p>
          <a:p>
            <a:r>
              <a:rPr lang="en-US" dirty="0" smtClean="0"/>
              <a:t>Reliability</a:t>
            </a:r>
          </a:p>
          <a:p>
            <a:r>
              <a:rPr lang="en-US" dirty="0"/>
              <a:t>Response </a:t>
            </a:r>
            <a:r>
              <a:rPr lang="en-US" dirty="0" smtClean="0"/>
              <a:t>time</a:t>
            </a:r>
          </a:p>
          <a:p>
            <a:r>
              <a:rPr lang="en-US" dirty="0"/>
              <a:t>Ramp </a:t>
            </a:r>
            <a:r>
              <a:rPr lang="en-US" dirty="0" smtClean="0"/>
              <a:t>rate</a:t>
            </a:r>
          </a:p>
          <a:p>
            <a:pPr marL="0" indent="0">
              <a:buNone/>
            </a:pPr>
            <a:endParaRPr lang="en-US" dirty="0" smtClean="0"/>
          </a:p>
          <a:p>
            <a:pPr marL="514350" indent="-514350">
              <a:buFont typeface="+mj-lt"/>
              <a:buAutoNum type="arabicPeriod" startAt="9"/>
            </a:pPr>
            <a:endParaRPr lang="en-US" dirty="0" smtClean="0"/>
          </a:p>
          <a:p>
            <a:pPr marL="514350" indent="-514350">
              <a:buFont typeface="+mj-lt"/>
              <a:buAutoNum type="arabicPeriod" startAt="9"/>
            </a:pPr>
            <a:endParaRPr lang="en-US" dirty="0"/>
          </a:p>
          <a:p>
            <a:pPr>
              <a:buFont typeface="Arial" panose="020B0604020202020204" pitchFamily="34" charset="0"/>
              <a:buChar char="•"/>
            </a:pPr>
            <a:endParaRPr lang="pt-BR" dirty="0"/>
          </a:p>
          <a:p>
            <a:pPr>
              <a:buFont typeface="Arial" panose="020B0604020202020204" pitchFamily="34" charset="0"/>
              <a:buChar char="•"/>
            </a:pPr>
            <a:endParaRPr lang="pt-BR" dirty="0"/>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endParaRPr lang="pt-BR" dirty="0" smtClean="0"/>
          </a:p>
          <a:p>
            <a:pPr>
              <a:buFont typeface="Arial" panose="020B0604020202020204" pitchFamily="34" charset="0"/>
              <a:buChar char="•"/>
            </a:pPr>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34977"/>
            <a:ext cx="38576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ixaDeTexto 9"/>
          <p:cNvSpPr txBox="1"/>
          <p:nvPr/>
        </p:nvSpPr>
        <p:spPr>
          <a:xfrm>
            <a:off x="1259632" y="4138007"/>
            <a:ext cx="7460440" cy="307777"/>
          </a:xfrm>
          <a:prstGeom prst="rect">
            <a:avLst/>
          </a:prstGeom>
          <a:solidFill>
            <a:schemeClr val="bg1"/>
          </a:solidFill>
        </p:spPr>
        <p:txBody>
          <a:bodyPr wrap="none" rtlCol="0">
            <a:spAutoFit/>
          </a:bodyPr>
          <a:lstStyle/>
          <a:p>
            <a:r>
              <a:rPr lang="en-US" sz="1400" i="1" dirty="0" smtClean="0"/>
              <a:t>Figure 9 - </a:t>
            </a:r>
            <a:r>
              <a:rPr lang="en-US" sz="1400" dirty="0"/>
              <a:t>Evolution of cycling capacity as a function of depth of discharge for a lead-acid battery [79]</a:t>
            </a:r>
            <a:endParaRPr lang="pt-BR" sz="1400" i="1" dirty="0"/>
          </a:p>
        </p:txBody>
      </p:sp>
    </p:spTree>
    <p:extLst>
      <p:ext uri="{BB962C8B-B14F-4D97-AF65-F5344CB8AC3E}">
        <p14:creationId xmlns:p14="http://schemas.microsoft.com/office/powerpoint/2010/main" val="4223836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18</a:t>
            </a:fld>
            <a:endParaRPr lang="pt-BR"/>
          </a:p>
        </p:txBody>
      </p:sp>
      <p:sp>
        <p:nvSpPr>
          <p:cNvPr id="3" name="Espaço Reservado para Conteúdo 2"/>
          <p:cNvSpPr>
            <a:spLocks noGrp="1"/>
          </p:cNvSpPr>
          <p:nvPr>
            <p:ph sz="quarter" idx="1"/>
          </p:nvPr>
        </p:nvSpPr>
        <p:spPr/>
        <p:txBody>
          <a:bodyPr>
            <a:normAutofit/>
          </a:bodyPr>
          <a:lstStyle/>
          <a:p>
            <a:r>
              <a:rPr lang="en-US" dirty="0"/>
              <a:t>Charge </a:t>
            </a:r>
            <a:r>
              <a:rPr lang="en-US" dirty="0" smtClean="0"/>
              <a:t>rate</a:t>
            </a:r>
          </a:p>
          <a:p>
            <a:r>
              <a:rPr lang="en-US" dirty="0"/>
              <a:t>Self-discharge and energy </a:t>
            </a:r>
            <a:r>
              <a:rPr lang="en-US" dirty="0" smtClean="0"/>
              <a:t>retention</a:t>
            </a:r>
          </a:p>
          <a:p>
            <a:r>
              <a:rPr lang="en-US" dirty="0" smtClean="0"/>
              <a:t>Transportability</a:t>
            </a:r>
          </a:p>
          <a:p>
            <a:r>
              <a:rPr lang="en-US" dirty="0"/>
              <a:t>Power </a:t>
            </a:r>
            <a:r>
              <a:rPr lang="en-US" dirty="0" smtClean="0"/>
              <a:t>conditioning</a:t>
            </a:r>
          </a:p>
          <a:p>
            <a:r>
              <a:rPr lang="en-US" dirty="0"/>
              <a:t>Power </a:t>
            </a:r>
            <a:r>
              <a:rPr lang="en-US" dirty="0" smtClean="0"/>
              <a:t>quality</a:t>
            </a:r>
          </a:p>
          <a:p>
            <a:r>
              <a:rPr lang="en-US" dirty="0" smtClean="0"/>
              <a:t>Modularity</a:t>
            </a:r>
          </a:p>
          <a:p>
            <a:r>
              <a:rPr lang="en-US" dirty="0"/>
              <a:t>Storage system reactive power </a:t>
            </a:r>
            <a:r>
              <a:rPr lang="en-US" dirty="0" smtClean="0"/>
              <a:t>capability</a:t>
            </a:r>
          </a:p>
          <a:p>
            <a:r>
              <a:rPr lang="en-US" dirty="0"/>
              <a:t>Monitoring, control and communications </a:t>
            </a:r>
            <a:r>
              <a:rPr lang="en-US" dirty="0" err="1" smtClean="0"/>
              <a:t>equipments</a:t>
            </a:r>
            <a:endParaRPr lang="en-US" dirty="0" smtClean="0"/>
          </a:p>
          <a:p>
            <a:r>
              <a:rPr lang="en-US" dirty="0" smtClean="0"/>
              <a:t>Interconnection</a:t>
            </a:r>
          </a:p>
          <a:p>
            <a:r>
              <a:rPr lang="en-US" dirty="0"/>
              <a:t>Operational constraints</a:t>
            </a:r>
            <a:endParaRPr lang="en-US" dirty="0" smtClean="0"/>
          </a:p>
          <a:p>
            <a:pPr marL="514350" indent="-514350">
              <a:buFont typeface="+mj-lt"/>
              <a:buAutoNum type="arabicPeriod" startAt="13"/>
            </a:pPr>
            <a:endParaRPr lang="en-US" dirty="0"/>
          </a:p>
          <a:p>
            <a:pPr marL="514350" indent="-514350">
              <a:buFont typeface="+mj-lt"/>
              <a:buAutoNum type="arabicPeriod" startAt="13"/>
            </a:pPr>
            <a:endParaRPr lang="en-US" dirty="0" smtClean="0"/>
          </a:p>
          <a:p>
            <a:pPr marL="514350" indent="-514350">
              <a:buFont typeface="+mj-lt"/>
              <a:buAutoNum type="arabicPeriod" startAt="13"/>
            </a:pPr>
            <a:endParaRPr lang="en-US" dirty="0"/>
          </a:p>
          <a:p>
            <a:pPr marL="514350" indent="-514350">
              <a:buFont typeface="+mj-lt"/>
              <a:buAutoNum type="arabicPeriod" startAt="13"/>
            </a:pPr>
            <a:endParaRPr lang="en-US" dirty="0" smtClean="0"/>
          </a:p>
          <a:p>
            <a:pPr marL="514350" indent="-514350">
              <a:buFont typeface="+mj-lt"/>
              <a:buAutoNum type="arabicPeriod" startAt="13"/>
            </a:pPr>
            <a:endParaRPr lang="en-US" dirty="0"/>
          </a:p>
          <a:p>
            <a:pPr marL="514350" indent="-514350">
              <a:buFont typeface="+mj-lt"/>
              <a:buAutoNum type="arabicPeriod" startAt="13"/>
            </a:pPr>
            <a:endParaRPr lang="en-US" dirty="0" smtClean="0"/>
          </a:p>
          <a:p>
            <a:pPr marL="514350" indent="-514350">
              <a:buFont typeface="+mj-lt"/>
              <a:buAutoNum type="arabicPeriod" startAt="13"/>
            </a:pPr>
            <a:endParaRPr lang="en-US" dirty="0"/>
          </a:p>
          <a:p>
            <a:pPr>
              <a:buFont typeface="Arial" panose="020B0604020202020204" pitchFamily="34" charset="0"/>
              <a:buChar char="•"/>
            </a:pPr>
            <a:endParaRPr lang="pt-BR" dirty="0"/>
          </a:p>
          <a:p>
            <a:pPr>
              <a:buFont typeface="Arial" panose="020B0604020202020204" pitchFamily="34" charset="0"/>
              <a:buChar char="•"/>
            </a:pPr>
            <a:endParaRPr lang="pt-BR" dirty="0"/>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endParaRPr lang="pt-BR" dirty="0" smtClean="0"/>
          </a:p>
          <a:p>
            <a:pPr>
              <a:buFont typeface="Arial" panose="020B0604020202020204" pitchFamily="34" charset="0"/>
              <a:buChar char="•"/>
            </a:pPr>
            <a:endParaRPr lang="pt-BR" dirty="0"/>
          </a:p>
        </p:txBody>
      </p:sp>
    </p:spTree>
    <p:extLst>
      <p:ext uri="{BB962C8B-B14F-4D97-AF65-F5344CB8AC3E}">
        <p14:creationId xmlns:p14="http://schemas.microsoft.com/office/powerpoint/2010/main" val="1657823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19</a:t>
            </a:fld>
            <a:endParaRPr lang="pt-BR"/>
          </a:p>
        </p:txBody>
      </p:sp>
      <p:sp>
        <p:nvSpPr>
          <p:cNvPr id="3" name="Espaço Reservado para Conteúdo 2"/>
          <p:cNvSpPr>
            <a:spLocks noGrp="1"/>
          </p:cNvSpPr>
          <p:nvPr>
            <p:ph sz="quarter" idx="1"/>
          </p:nvPr>
        </p:nvSpPr>
        <p:spPr/>
        <p:txBody>
          <a:bodyPr>
            <a:normAutofit/>
          </a:bodyPr>
          <a:lstStyle/>
          <a:p>
            <a:r>
              <a:rPr lang="en-US" dirty="0"/>
              <a:t>Feasibility and adaptation to the generating </a:t>
            </a:r>
            <a:r>
              <a:rPr lang="en-US" dirty="0" smtClean="0"/>
              <a:t>source</a:t>
            </a:r>
          </a:p>
          <a:p>
            <a:pPr marL="514350" indent="-514350">
              <a:buFont typeface="+mj-lt"/>
              <a:buAutoNum type="arabicPeriod" startAt="23"/>
            </a:pPr>
            <a:endParaRPr lang="en-US" dirty="0" smtClean="0"/>
          </a:p>
          <a:p>
            <a:pPr marL="514350" indent="-514350">
              <a:buFont typeface="+mj-lt"/>
              <a:buAutoNum type="arabicPeriod" startAt="23"/>
            </a:pPr>
            <a:endParaRPr lang="en-US" dirty="0"/>
          </a:p>
          <a:p>
            <a:pPr marL="514350" indent="-514350">
              <a:buFont typeface="+mj-lt"/>
              <a:buAutoNum type="arabicPeriod" startAt="23"/>
            </a:pPr>
            <a:endParaRPr lang="en-US" dirty="0" smtClean="0"/>
          </a:p>
          <a:p>
            <a:pPr marL="514350" indent="-514350">
              <a:buFont typeface="+mj-lt"/>
              <a:buAutoNum type="arabicPeriod" startAt="23"/>
            </a:pPr>
            <a:endParaRPr lang="en-US" dirty="0"/>
          </a:p>
          <a:p>
            <a:pPr marL="514350" indent="-514350">
              <a:buFont typeface="+mj-lt"/>
              <a:buAutoNum type="arabicPeriod" startAt="23"/>
            </a:pPr>
            <a:endParaRPr lang="en-US" dirty="0" smtClean="0"/>
          </a:p>
          <a:p>
            <a:pPr marL="514350" indent="-514350">
              <a:buFont typeface="+mj-lt"/>
              <a:buAutoNum type="arabicPeriod" startAt="23"/>
            </a:pPr>
            <a:endParaRPr lang="en-US" dirty="0"/>
          </a:p>
          <a:p>
            <a:pPr marL="514350" indent="-514350">
              <a:buFont typeface="+mj-lt"/>
              <a:buAutoNum type="arabicPeriod" startAt="23"/>
            </a:pPr>
            <a:endParaRPr lang="en-US" dirty="0" smtClean="0"/>
          </a:p>
          <a:p>
            <a:pPr marL="514350" indent="-514350">
              <a:buFont typeface="+mj-lt"/>
              <a:buAutoNum type="arabicPeriod" startAt="23"/>
            </a:pPr>
            <a:endParaRPr lang="en-US" dirty="0"/>
          </a:p>
          <a:p>
            <a:pPr>
              <a:buFont typeface="Arial" panose="020B0604020202020204" pitchFamily="34" charset="0"/>
              <a:buChar char="•"/>
            </a:pPr>
            <a:endParaRPr lang="pt-BR" dirty="0"/>
          </a:p>
          <a:p>
            <a:pPr>
              <a:buFont typeface="Arial" panose="020B0604020202020204" pitchFamily="34" charset="0"/>
              <a:buChar char="•"/>
            </a:pPr>
            <a:endParaRPr lang="pt-BR" dirty="0"/>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endParaRPr lang="pt-BR" dirty="0" smtClean="0"/>
          </a:p>
          <a:p>
            <a:pPr>
              <a:buFont typeface="Arial" panose="020B0604020202020204" pitchFamily="34" charset="0"/>
              <a:buChar char="•"/>
            </a:pPr>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752248"/>
            <a:ext cx="4531279" cy="4176464"/>
          </a:xfrm>
          <a:prstGeom prst="rect">
            <a:avLst/>
          </a:prstGeom>
        </p:spPr>
      </p:pic>
      <p:sp>
        <p:nvSpPr>
          <p:cNvPr id="9" name="CaixaDeTexto 8"/>
          <p:cNvSpPr txBox="1"/>
          <p:nvPr/>
        </p:nvSpPr>
        <p:spPr>
          <a:xfrm>
            <a:off x="899592" y="5910812"/>
            <a:ext cx="7416824" cy="523220"/>
          </a:xfrm>
          <a:prstGeom prst="rect">
            <a:avLst/>
          </a:prstGeom>
          <a:solidFill>
            <a:schemeClr val="bg1"/>
          </a:solidFill>
        </p:spPr>
        <p:txBody>
          <a:bodyPr wrap="square" rtlCol="0">
            <a:spAutoFit/>
          </a:bodyPr>
          <a:lstStyle/>
          <a:p>
            <a:r>
              <a:rPr lang="en-US" sz="1400" i="1" dirty="0" smtClean="0"/>
              <a:t>Figure 10 - </a:t>
            </a:r>
            <a:r>
              <a:rPr lang="en-US" sz="1400" dirty="0"/>
              <a:t>Fields of application of the different storage techniques according to stored energy and</a:t>
            </a:r>
          </a:p>
          <a:p>
            <a:r>
              <a:rPr lang="pt-BR" sz="1400" dirty="0" err="1"/>
              <a:t>power</a:t>
            </a:r>
            <a:r>
              <a:rPr lang="pt-BR" sz="1400" dirty="0"/>
              <a:t> output [80]</a:t>
            </a:r>
            <a:endParaRPr lang="pt-BR" sz="1400" i="1" dirty="0"/>
          </a:p>
        </p:txBody>
      </p:sp>
    </p:spTree>
    <p:extLst>
      <p:ext uri="{BB962C8B-B14F-4D97-AF65-F5344CB8AC3E}">
        <p14:creationId xmlns:p14="http://schemas.microsoft.com/office/powerpoint/2010/main" val="296471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Techno-</a:t>
            </a:r>
            <a:r>
              <a:rPr lang="pt-BR" b="1" dirty="0" err="1" smtClean="0"/>
              <a:t>Economic</a:t>
            </a:r>
            <a:r>
              <a:rPr lang="pt-BR" b="1" dirty="0" smtClean="0"/>
              <a:t> </a:t>
            </a:r>
            <a:r>
              <a:rPr lang="pt-BR" b="1" dirty="0" err="1" smtClean="0"/>
              <a:t>Analysis</a:t>
            </a:r>
            <a:r>
              <a:rPr lang="pt-BR" b="1" dirty="0"/>
              <a:t> </a:t>
            </a:r>
            <a:r>
              <a:rPr lang="pt-BR" b="1" dirty="0" err="1" smtClean="0"/>
              <a:t>of</a:t>
            </a:r>
            <a:r>
              <a:rPr lang="pt-BR" b="1" dirty="0" smtClean="0"/>
              <a:t> </a:t>
            </a:r>
            <a:r>
              <a:rPr lang="pt-BR" b="1" dirty="0" err="1"/>
              <a:t>Different</a:t>
            </a:r>
            <a:r>
              <a:rPr lang="pt-BR" b="1" dirty="0"/>
              <a:t> Energy </a:t>
            </a:r>
            <a:r>
              <a:rPr lang="pt-BR" b="1" dirty="0" err="1"/>
              <a:t>Storage</a:t>
            </a:r>
            <a:r>
              <a:rPr lang="pt-BR" b="1" dirty="0"/>
              <a:t> Technologies</a:t>
            </a:r>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a:t>
            </a:fld>
            <a:endParaRPr lang="pt-BR"/>
          </a:p>
        </p:txBody>
      </p:sp>
      <p:sp>
        <p:nvSpPr>
          <p:cNvPr id="3" name="Espaço Reservado para Conteúdo 2"/>
          <p:cNvSpPr>
            <a:spLocks noGrp="1"/>
          </p:cNvSpPr>
          <p:nvPr>
            <p:ph sz="quarter" idx="1"/>
          </p:nvPr>
        </p:nvSpPr>
        <p:spPr/>
        <p:txBody>
          <a:bodyPr>
            <a:normAutofit/>
          </a:bodyPr>
          <a:lstStyle/>
          <a:p>
            <a:pPr algn="just"/>
            <a:r>
              <a:rPr lang="en-US" dirty="0"/>
              <a:t>Overall structure of electrical power system is in the process of changing. For </a:t>
            </a:r>
            <a:r>
              <a:rPr lang="en-US" dirty="0" smtClean="0"/>
              <a:t>incremental growth</a:t>
            </a:r>
            <a:r>
              <a:rPr lang="en-US" dirty="0"/>
              <a:t>, it is moving away from fossil fuels - major source of energy in the world today </a:t>
            </a:r>
            <a:r>
              <a:rPr lang="en-US" dirty="0" smtClean="0"/>
              <a:t>– to renewable </a:t>
            </a:r>
            <a:r>
              <a:rPr lang="en-US" dirty="0"/>
              <a:t>energy resources that are more environmentally friendly and sustainable [1</a:t>
            </a:r>
            <a:r>
              <a:rPr lang="en-US" dirty="0" smtClean="0"/>
              <a:t>]. Factors </a:t>
            </a:r>
            <a:r>
              <a:rPr lang="en-US" dirty="0"/>
              <a:t>forcing these considerations are (a) the increasing demand for electric power by </a:t>
            </a:r>
            <a:r>
              <a:rPr lang="en-US" dirty="0" smtClean="0"/>
              <a:t>both developed </a:t>
            </a:r>
            <a:r>
              <a:rPr lang="en-US" dirty="0"/>
              <a:t>and developing countries, (b) many developing countries lacking the resources </a:t>
            </a:r>
            <a:r>
              <a:rPr lang="en-US" dirty="0" smtClean="0"/>
              <a:t>to build </a:t>
            </a:r>
            <a:r>
              <a:rPr lang="en-US" dirty="0"/>
              <a:t>power plants and distribution networks, (c) some industrialized countries </a:t>
            </a:r>
            <a:r>
              <a:rPr lang="en-US" dirty="0" smtClean="0"/>
              <a:t>facing insufficient </a:t>
            </a:r>
            <a:r>
              <a:rPr lang="en-US" dirty="0"/>
              <a:t>power generation and (d) greenhouse gas emission and climate </a:t>
            </a:r>
            <a:r>
              <a:rPr lang="en-US" dirty="0" smtClean="0"/>
              <a:t>change </a:t>
            </a:r>
            <a:r>
              <a:rPr lang="pt-BR" dirty="0" err="1" smtClean="0"/>
              <a:t>concerns</a:t>
            </a:r>
            <a:r>
              <a:rPr lang="pt-BR" dirty="0" smtClean="0"/>
              <a:t>. </a:t>
            </a:r>
            <a:endParaRPr lang="pt-BR" dirty="0"/>
          </a:p>
        </p:txBody>
      </p:sp>
    </p:spTree>
    <p:extLst>
      <p:ext uri="{BB962C8B-B14F-4D97-AF65-F5344CB8AC3E}">
        <p14:creationId xmlns:p14="http://schemas.microsoft.com/office/powerpoint/2010/main" val="2583992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20</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Espaço Reservado para Conteúdo 5"/>
          <p:cNvSpPr>
            <a:spLocks noGrp="1"/>
          </p:cNvSpPr>
          <p:nvPr>
            <p:ph sz="quarter" idx="1"/>
          </p:nvPr>
        </p:nvSpPr>
        <p:spPr/>
        <p:txBody>
          <a:bodyPr/>
          <a:lstStyle/>
          <a:p>
            <a:pPr algn="just"/>
            <a:r>
              <a:rPr lang="pt-BR" dirty="0"/>
              <a:t>Environmental </a:t>
            </a:r>
            <a:r>
              <a:rPr lang="pt-BR" dirty="0" err="1" smtClean="0"/>
              <a:t>aspect</a:t>
            </a:r>
            <a:endParaRPr lang="pt-BR" dirty="0" smtClean="0"/>
          </a:p>
          <a:p>
            <a:pPr algn="just"/>
            <a:r>
              <a:rPr lang="en-US" dirty="0"/>
              <a:t>Decommissioning and disposal needs and </a:t>
            </a:r>
            <a:r>
              <a:rPr lang="en-US" dirty="0" smtClean="0"/>
              <a:t>cost</a:t>
            </a:r>
          </a:p>
          <a:p>
            <a:pPr algn="just"/>
            <a:r>
              <a:rPr lang="pt-BR" dirty="0" err="1"/>
              <a:t>Other</a:t>
            </a:r>
            <a:r>
              <a:rPr lang="pt-BR" dirty="0"/>
              <a:t> </a:t>
            </a:r>
            <a:r>
              <a:rPr lang="pt-BR" dirty="0" err="1" smtClean="0"/>
              <a:t>characteristics</a:t>
            </a:r>
            <a:endParaRPr lang="pt-BR" dirty="0" smtClean="0"/>
          </a:p>
          <a:p>
            <a:pPr marL="0" indent="0" algn="just">
              <a:buNone/>
            </a:pPr>
            <a:r>
              <a:rPr lang="en-US" dirty="0"/>
              <a:t>The ease of maintenance, simple design, operational flexibility (this is an </a:t>
            </a:r>
            <a:r>
              <a:rPr lang="en-US" dirty="0" smtClean="0"/>
              <a:t>important characteristic </a:t>
            </a:r>
            <a:r>
              <a:rPr lang="en-US" dirty="0"/>
              <a:t>for the utility), fast response time for the release of stored energy, </a:t>
            </a:r>
            <a:r>
              <a:rPr lang="en-US" dirty="0" smtClean="0"/>
              <a:t>etc.</a:t>
            </a:r>
          </a:p>
          <a:p>
            <a:pPr marL="0" indent="0" algn="just">
              <a:buNone/>
            </a:pPr>
            <a:r>
              <a:rPr lang="en-US" dirty="0" smtClean="0"/>
              <a:t>Finally</a:t>
            </a:r>
            <a:r>
              <a:rPr lang="en-US" dirty="0"/>
              <a:t>, it is important to note that these characteristics apply to the overall storage </a:t>
            </a:r>
            <a:r>
              <a:rPr lang="en-US" dirty="0" smtClean="0"/>
              <a:t>system: storage </a:t>
            </a:r>
            <a:r>
              <a:rPr lang="en-US" dirty="0"/>
              <a:t>units and power converters alike [74].</a:t>
            </a:r>
            <a:endParaRPr lang="pt-BR" dirty="0"/>
          </a:p>
        </p:txBody>
      </p:sp>
    </p:spTree>
    <p:extLst>
      <p:ext uri="{BB962C8B-B14F-4D97-AF65-F5344CB8AC3E}">
        <p14:creationId xmlns:p14="http://schemas.microsoft.com/office/powerpoint/2010/main" val="3073102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Classification of energy storage systems</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21</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pic>
        <p:nvPicPr>
          <p:cNvPr id="11266"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27584" y="2276872"/>
            <a:ext cx="735724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3394609" y="6001583"/>
            <a:ext cx="4971887" cy="307777"/>
          </a:xfrm>
          <a:prstGeom prst="rect">
            <a:avLst/>
          </a:prstGeom>
          <a:solidFill>
            <a:schemeClr val="bg1"/>
          </a:solidFill>
        </p:spPr>
        <p:txBody>
          <a:bodyPr wrap="square" rtlCol="0">
            <a:spAutoFit/>
          </a:bodyPr>
          <a:lstStyle/>
          <a:p>
            <a:r>
              <a:rPr lang="en-US" sz="1400" i="1" dirty="0" smtClean="0"/>
              <a:t>Figure 11 - Energy storage classification with respect to function [69].</a:t>
            </a:r>
            <a:endParaRPr lang="pt-BR" sz="1400" i="1" dirty="0"/>
          </a:p>
        </p:txBody>
      </p:sp>
    </p:spTree>
    <p:extLst>
      <p:ext uri="{BB962C8B-B14F-4D97-AF65-F5344CB8AC3E}">
        <p14:creationId xmlns:p14="http://schemas.microsoft.com/office/powerpoint/2010/main" val="1057525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Description of energy storage technologies</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22</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9" name="CaixaDeTexto 8"/>
          <p:cNvSpPr txBox="1"/>
          <p:nvPr/>
        </p:nvSpPr>
        <p:spPr>
          <a:xfrm>
            <a:off x="3491880" y="5998630"/>
            <a:ext cx="5201964" cy="307777"/>
          </a:xfrm>
          <a:prstGeom prst="rect">
            <a:avLst/>
          </a:prstGeom>
          <a:solidFill>
            <a:schemeClr val="bg1"/>
          </a:solidFill>
        </p:spPr>
        <p:txBody>
          <a:bodyPr wrap="square" rtlCol="0">
            <a:spAutoFit/>
          </a:bodyPr>
          <a:lstStyle/>
          <a:p>
            <a:r>
              <a:rPr lang="en-US" sz="1400" i="1" dirty="0" smtClean="0"/>
              <a:t>Figure 12 - </a:t>
            </a:r>
            <a:r>
              <a:rPr lang="pt-BR" sz="1400" i="1" dirty="0" smtClean="0"/>
              <a:t>Wind-</a:t>
            </a:r>
            <a:r>
              <a:rPr lang="pt-BR" sz="1400" i="1" dirty="0" err="1" smtClean="0"/>
              <a:t>Pumped</a:t>
            </a:r>
            <a:r>
              <a:rPr lang="pt-BR" sz="1400" i="1" dirty="0" smtClean="0"/>
              <a:t> </a:t>
            </a:r>
            <a:r>
              <a:rPr lang="pt-BR" sz="1400" i="1" dirty="0" err="1" smtClean="0"/>
              <a:t>hydro</a:t>
            </a:r>
            <a:r>
              <a:rPr lang="pt-BR" sz="1400" i="1" dirty="0" smtClean="0"/>
              <a:t> </a:t>
            </a:r>
            <a:r>
              <a:rPr lang="pt-BR" sz="1400" i="1" dirty="0" err="1" smtClean="0"/>
              <a:t>energy</a:t>
            </a:r>
            <a:r>
              <a:rPr lang="pt-BR" sz="1400" i="1" dirty="0" smtClean="0"/>
              <a:t> </a:t>
            </a:r>
            <a:r>
              <a:rPr lang="pt-BR" sz="1400" i="1" dirty="0" err="1" smtClean="0"/>
              <a:t>storage</a:t>
            </a:r>
            <a:r>
              <a:rPr lang="pt-BR" sz="1400" i="1" dirty="0" smtClean="0"/>
              <a:t> </a:t>
            </a:r>
            <a:r>
              <a:rPr lang="pt-BR" sz="1400" i="1" dirty="0" err="1" smtClean="0"/>
              <a:t>hybrid</a:t>
            </a:r>
            <a:r>
              <a:rPr lang="pt-BR" sz="1400" i="1" dirty="0" smtClean="0"/>
              <a:t> system [69].</a:t>
            </a:r>
            <a:endParaRPr lang="pt-BR" sz="1400" i="1" dirty="0"/>
          </a:p>
        </p:txBody>
      </p:sp>
      <p:sp>
        <p:nvSpPr>
          <p:cNvPr id="3" name="Espaço Reservado para Conteúdo 2"/>
          <p:cNvSpPr>
            <a:spLocks noGrp="1"/>
          </p:cNvSpPr>
          <p:nvPr>
            <p:ph sz="quarter" idx="1"/>
          </p:nvPr>
        </p:nvSpPr>
        <p:spPr/>
        <p:txBody>
          <a:bodyPr/>
          <a:lstStyle/>
          <a:p>
            <a:r>
              <a:rPr lang="pt-BR" dirty="0" err="1"/>
              <a:t>Pumped</a:t>
            </a:r>
            <a:r>
              <a:rPr lang="pt-BR" dirty="0"/>
              <a:t> </a:t>
            </a:r>
            <a:r>
              <a:rPr lang="pt-BR" dirty="0" err="1"/>
              <a:t>hydro</a:t>
            </a:r>
            <a:r>
              <a:rPr lang="pt-BR" dirty="0"/>
              <a:t> </a:t>
            </a:r>
            <a:r>
              <a:rPr lang="pt-BR" dirty="0" err="1"/>
              <a:t>storage</a:t>
            </a:r>
            <a:r>
              <a:rPr lang="pt-BR" dirty="0"/>
              <a:t> (PHS</a:t>
            </a:r>
            <a:r>
              <a:rPr lang="pt-BR" dirty="0" smtClean="0"/>
              <a:t>)</a:t>
            </a:r>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70630"/>
            <a:ext cx="6282085" cy="435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973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23</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p:txBody>
          <a:bodyPr/>
          <a:lstStyle/>
          <a:p>
            <a:r>
              <a:rPr lang="pt-BR" dirty="0" err="1"/>
              <a:t>Batteries</a:t>
            </a:r>
            <a:r>
              <a:rPr lang="pt-BR" dirty="0"/>
              <a:t> </a:t>
            </a:r>
            <a:r>
              <a:rPr lang="pt-BR" dirty="0" err="1"/>
              <a:t>energy</a:t>
            </a:r>
            <a:r>
              <a:rPr lang="pt-BR" dirty="0"/>
              <a:t> </a:t>
            </a:r>
            <a:r>
              <a:rPr lang="pt-BR" dirty="0" err="1" smtClean="0"/>
              <a:t>storage</a:t>
            </a:r>
            <a:endParaRPr lang="pt-BR" dirty="0" smtClean="0"/>
          </a:p>
          <a:p>
            <a:pPr marL="355600" indent="0">
              <a:buNone/>
            </a:pPr>
            <a:endParaRPr lang="pt-BR" dirty="0" smtClean="0"/>
          </a:p>
          <a:p>
            <a:pPr marL="712788" indent="-357188">
              <a:buFont typeface="Arial" panose="020B0604020202020204" pitchFamily="34" charset="0"/>
              <a:buChar char="•"/>
            </a:pPr>
            <a:endParaRPr lang="en-US" dirty="0" smtClean="0"/>
          </a:p>
          <a:p>
            <a:pPr marL="712788" indent="-357188">
              <a:buFont typeface="Arial" panose="020B0604020202020204" pitchFamily="34" charset="0"/>
              <a:buChar char="•"/>
            </a:pPr>
            <a:endParaRPr lang="pt-B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36332"/>
            <a:ext cx="5094907" cy="447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ixaDeTexto 9"/>
          <p:cNvSpPr txBox="1"/>
          <p:nvPr/>
        </p:nvSpPr>
        <p:spPr>
          <a:xfrm>
            <a:off x="5145595" y="6001583"/>
            <a:ext cx="3570017" cy="307777"/>
          </a:xfrm>
          <a:prstGeom prst="rect">
            <a:avLst/>
          </a:prstGeom>
          <a:solidFill>
            <a:schemeClr val="bg1"/>
          </a:solidFill>
        </p:spPr>
        <p:txBody>
          <a:bodyPr wrap="square" rtlCol="0">
            <a:spAutoFit/>
          </a:bodyPr>
          <a:lstStyle/>
          <a:p>
            <a:r>
              <a:rPr lang="en-US" sz="1400" i="1" dirty="0" smtClean="0"/>
              <a:t>Figure 13 - </a:t>
            </a:r>
            <a:r>
              <a:rPr lang="en-US" sz="1400" i="1" dirty="0"/>
              <a:t>Structure of a lead‐acid battery [86]</a:t>
            </a:r>
            <a:endParaRPr lang="pt-BR" sz="1400" i="1" dirty="0"/>
          </a:p>
        </p:txBody>
      </p:sp>
    </p:spTree>
    <p:extLst>
      <p:ext uri="{BB962C8B-B14F-4D97-AF65-F5344CB8AC3E}">
        <p14:creationId xmlns:p14="http://schemas.microsoft.com/office/powerpoint/2010/main" val="341689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24</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p:txBody>
          <a:bodyPr/>
          <a:lstStyle/>
          <a:p>
            <a:r>
              <a:rPr lang="en-US" dirty="0"/>
              <a:t>Flow batteries energy storage (FBES</a:t>
            </a:r>
            <a:r>
              <a:rPr lang="en-US" dirty="0" smtClean="0"/>
              <a:t>)</a:t>
            </a:r>
            <a:endParaRPr lang="pt-BR" dirty="0" smtClean="0"/>
          </a:p>
          <a:p>
            <a:endParaRPr lang="en-US" dirty="0" smtClean="0"/>
          </a:p>
          <a:p>
            <a:pPr marL="712788" indent="-357188">
              <a:buFont typeface="Arial" panose="020B0604020202020204" pitchFamily="34" charset="0"/>
              <a:buChar char="•"/>
            </a:pPr>
            <a:endParaRPr lang="pt-BR" dirty="0"/>
          </a:p>
        </p:txBody>
      </p:sp>
      <p:sp>
        <p:nvSpPr>
          <p:cNvPr id="10" name="CaixaDeTexto 9"/>
          <p:cNvSpPr txBox="1"/>
          <p:nvPr/>
        </p:nvSpPr>
        <p:spPr>
          <a:xfrm>
            <a:off x="5145595" y="6001583"/>
            <a:ext cx="3570017" cy="307777"/>
          </a:xfrm>
          <a:prstGeom prst="rect">
            <a:avLst/>
          </a:prstGeom>
          <a:solidFill>
            <a:schemeClr val="bg1"/>
          </a:solidFill>
        </p:spPr>
        <p:txBody>
          <a:bodyPr wrap="square" rtlCol="0">
            <a:spAutoFit/>
          </a:bodyPr>
          <a:lstStyle/>
          <a:p>
            <a:r>
              <a:rPr lang="en-US" sz="1400" i="1" dirty="0" smtClean="0"/>
              <a:t>Figure 14 - Illustration of a flow-battery</a:t>
            </a:r>
            <a:endParaRPr lang="pt-BR" sz="14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27398"/>
            <a:ext cx="5544616" cy="400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027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25</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p:txBody>
          <a:bodyPr/>
          <a:lstStyle/>
          <a:p>
            <a:r>
              <a:rPr lang="en-US" dirty="0"/>
              <a:t>Flywheel energy storage (FES</a:t>
            </a:r>
            <a:r>
              <a:rPr lang="en-US" dirty="0" smtClean="0"/>
              <a:t>)</a:t>
            </a:r>
          </a:p>
          <a:p>
            <a:endParaRPr lang="en-US" dirty="0"/>
          </a:p>
          <a:p>
            <a:pPr marL="712788" indent="-357188">
              <a:buFont typeface="Arial" panose="020B0604020202020204" pitchFamily="34" charset="0"/>
              <a:buChar char="•"/>
            </a:pPr>
            <a:endParaRPr lang="pt-BR" dirty="0"/>
          </a:p>
        </p:txBody>
      </p:sp>
      <p:sp>
        <p:nvSpPr>
          <p:cNvPr id="10" name="CaixaDeTexto 9"/>
          <p:cNvSpPr txBox="1"/>
          <p:nvPr/>
        </p:nvSpPr>
        <p:spPr>
          <a:xfrm>
            <a:off x="5145595" y="6001583"/>
            <a:ext cx="3570017" cy="307777"/>
          </a:xfrm>
          <a:prstGeom prst="rect">
            <a:avLst/>
          </a:prstGeom>
          <a:solidFill>
            <a:schemeClr val="bg1"/>
          </a:solidFill>
        </p:spPr>
        <p:txBody>
          <a:bodyPr wrap="square" rtlCol="0">
            <a:spAutoFit/>
          </a:bodyPr>
          <a:lstStyle/>
          <a:p>
            <a:r>
              <a:rPr lang="en-US" sz="1400" i="1" dirty="0" smtClean="0"/>
              <a:t>Figure 15 - Flywheel energy accumulators [89]</a:t>
            </a:r>
            <a:endParaRPr lang="pt-BR" sz="1400" i="1" dirty="0"/>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02454" y="1916832"/>
            <a:ext cx="6281914" cy="377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920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26</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a:xfrm>
            <a:off x="457200" y="1219200"/>
            <a:ext cx="8229600" cy="4874096"/>
          </a:xfrm>
        </p:spPr>
        <p:txBody>
          <a:bodyPr>
            <a:normAutofit/>
          </a:bodyPr>
          <a:lstStyle/>
          <a:p>
            <a:r>
              <a:rPr lang="en-US" dirty="0"/>
              <a:t>Supercapacitors energy storage (SES)</a:t>
            </a:r>
          </a:p>
          <a:p>
            <a:pPr marL="0" indent="0" algn="just">
              <a:buNone/>
            </a:pPr>
            <a:r>
              <a:rPr lang="en-US" dirty="0"/>
              <a:t>Supercapacitors are the latest innovational devices in the field of electrical energy storage. </a:t>
            </a:r>
            <a:r>
              <a:rPr lang="en-US" dirty="0" smtClean="0"/>
              <a:t>In comparison </a:t>
            </a:r>
            <a:r>
              <a:rPr lang="en-US" dirty="0"/>
              <a:t>with a battery or a traditional capacitor, the supercapacitor allows a </a:t>
            </a:r>
            <a:r>
              <a:rPr lang="en-US" dirty="0" smtClean="0"/>
              <a:t>much powerful </a:t>
            </a:r>
            <a:r>
              <a:rPr lang="en-US" dirty="0"/>
              <a:t>power and energy density [15]. </a:t>
            </a:r>
            <a:endParaRPr lang="en-US" dirty="0" smtClean="0"/>
          </a:p>
          <a:p>
            <a:pPr marL="0" indent="0" algn="just">
              <a:buNone/>
            </a:pPr>
            <a:r>
              <a:rPr lang="en-US" dirty="0" smtClean="0"/>
              <a:t>Supercapacitors </a:t>
            </a:r>
            <a:r>
              <a:rPr lang="en-US" dirty="0"/>
              <a:t>are electrochemical double </a:t>
            </a:r>
            <a:r>
              <a:rPr lang="en-US" dirty="0" smtClean="0"/>
              <a:t>layer capacitors </a:t>
            </a:r>
            <a:r>
              <a:rPr lang="en-US" dirty="0"/>
              <a:t>that store energy as electric charge between two plates, metal or </a:t>
            </a:r>
            <a:r>
              <a:rPr lang="en-US" dirty="0" smtClean="0"/>
              <a:t>conductive, separated </a:t>
            </a:r>
            <a:r>
              <a:rPr lang="en-US" dirty="0"/>
              <a:t>by a dielectric, when a voltage differential is applied across the plates. As </a:t>
            </a:r>
            <a:r>
              <a:rPr lang="en-US" dirty="0" smtClean="0"/>
              <a:t>like battery </a:t>
            </a:r>
            <a:r>
              <a:rPr lang="en-US" dirty="0"/>
              <a:t>systems, capacitors work in direct current.</a:t>
            </a:r>
            <a:endParaRPr lang="pt-BR" dirty="0"/>
          </a:p>
        </p:txBody>
      </p:sp>
    </p:spTree>
    <p:extLst>
      <p:ext uri="{BB962C8B-B14F-4D97-AF65-F5344CB8AC3E}">
        <p14:creationId xmlns:p14="http://schemas.microsoft.com/office/powerpoint/2010/main" val="4050087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27</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p:txBody>
          <a:bodyPr>
            <a:normAutofit/>
          </a:bodyPr>
          <a:lstStyle/>
          <a:p>
            <a:r>
              <a:rPr lang="en-US" dirty="0"/>
              <a:t>Superconducting magnetic energy storage (SMES</a:t>
            </a:r>
            <a:r>
              <a:rPr lang="en-US" dirty="0" smtClean="0"/>
              <a:t>)</a:t>
            </a:r>
          </a:p>
          <a:p>
            <a:pPr marL="0" indent="0" algn="just">
              <a:buNone/>
            </a:pPr>
            <a:r>
              <a:rPr lang="en-US" dirty="0"/>
              <a:t>An emerging technology, systems store energy in the magnetic field created by the flow </a:t>
            </a:r>
            <a:r>
              <a:rPr lang="en-US" dirty="0" smtClean="0"/>
              <a:t>of direct </a:t>
            </a:r>
            <a:r>
              <a:rPr lang="en-US" dirty="0"/>
              <a:t>current in a coil of cryogenically cooled, superconducting material. Due to </a:t>
            </a:r>
            <a:r>
              <a:rPr lang="en-US" dirty="0" smtClean="0"/>
              <a:t>their construction</a:t>
            </a:r>
            <a:r>
              <a:rPr lang="en-US" dirty="0"/>
              <a:t>, they have a high operating cost and are therefore best suited to </a:t>
            </a:r>
            <a:r>
              <a:rPr lang="en-US" dirty="0" smtClean="0"/>
              <a:t>provide constant</a:t>
            </a:r>
            <a:r>
              <a:rPr lang="en-US" dirty="0"/>
              <a:t>, deep discharges and constant activity. The fast response time (under 100 </a:t>
            </a:r>
            <a:r>
              <a:rPr lang="en-US" dirty="0" err="1"/>
              <a:t>ms</a:t>
            </a:r>
            <a:r>
              <a:rPr lang="en-US" dirty="0"/>
              <a:t>) </a:t>
            </a:r>
            <a:r>
              <a:rPr lang="en-US" dirty="0" smtClean="0"/>
              <a:t>of these </a:t>
            </a:r>
            <a:r>
              <a:rPr lang="en-US" dirty="0"/>
              <a:t>systems makes them ideal for regulating network stability (load levelling). Power </a:t>
            </a:r>
            <a:r>
              <a:rPr lang="en-US" dirty="0" smtClean="0"/>
              <a:t>is available </a:t>
            </a:r>
            <a:r>
              <a:rPr lang="en-US" dirty="0"/>
              <a:t>almost instantaneously and very high power output can be provided for a </a:t>
            </a:r>
            <a:r>
              <a:rPr lang="en-US" dirty="0" smtClean="0"/>
              <a:t>brief </a:t>
            </a:r>
            <a:r>
              <a:rPr lang="pt-BR" dirty="0" err="1" smtClean="0"/>
              <a:t>period</a:t>
            </a:r>
            <a:r>
              <a:rPr lang="pt-BR" dirty="0" smtClean="0"/>
              <a:t> </a:t>
            </a:r>
            <a:r>
              <a:rPr lang="pt-BR" dirty="0" err="1"/>
              <a:t>of</a:t>
            </a:r>
            <a:r>
              <a:rPr lang="pt-BR" dirty="0"/>
              <a:t> time [20-21].</a:t>
            </a:r>
          </a:p>
        </p:txBody>
      </p:sp>
    </p:spTree>
    <p:extLst>
      <p:ext uri="{BB962C8B-B14F-4D97-AF65-F5344CB8AC3E}">
        <p14:creationId xmlns:p14="http://schemas.microsoft.com/office/powerpoint/2010/main" val="1801415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28</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a:xfrm>
            <a:off x="457200" y="1219200"/>
            <a:ext cx="8229600" cy="5234136"/>
          </a:xfrm>
        </p:spPr>
        <p:txBody>
          <a:bodyPr>
            <a:normAutofit/>
          </a:bodyPr>
          <a:lstStyle/>
          <a:p>
            <a:pPr algn="just"/>
            <a:r>
              <a:rPr lang="en-US" dirty="0"/>
              <a:t>Fuel cells-Hydrogen energy storage </a:t>
            </a:r>
            <a:r>
              <a:rPr lang="en-US" dirty="0" smtClean="0"/>
              <a:t>(HES)</a:t>
            </a:r>
          </a:p>
          <a:p>
            <a:pPr marL="0" indent="0" algn="just">
              <a:buNone/>
            </a:pPr>
            <a:r>
              <a:rPr lang="en-US" dirty="0"/>
              <a:t>Fuel cells are a means of restoring spent energy to produce hydrogen through </a:t>
            </a:r>
            <a:r>
              <a:rPr lang="en-US" dirty="0" smtClean="0"/>
              <a:t>water electrolysis</a:t>
            </a:r>
            <a:r>
              <a:rPr lang="en-US" dirty="0"/>
              <a:t>. The storage system proposed includes three key components: electrolysis </a:t>
            </a:r>
            <a:r>
              <a:rPr lang="en-US" dirty="0" smtClean="0"/>
              <a:t>which consumes </a:t>
            </a:r>
            <a:r>
              <a:rPr lang="en-US" dirty="0"/>
              <a:t>off-peak electricity to produce hydrogen, the fuel cell which uses that </a:t>
            </a:r>
            <a:r>
              <a:rPr lang="en-US" dirty="0" smtClean="0"/>
              <a:t>hydrogen and </a:t>
            </a:r>
            <a:r>
              <a:rPr lang="en-US" dirty="0"/>
              <a:t>oxygen from air to generate peak-hour electricity, and a hydrogen buffer tank to </a:t>
            </a:r>
            <a:r>
              <a:rPr lang="en-US" dirty="0" smtClean="0"/>
              <a:t>ensure adequate </a:t>
            </a:r>
            <a:r>
              <a:rPr lang="en-US" dirty="0"/>
              <a:t>resources in periods of need</a:t>
            </a:r>
            <a:r>
              <a:rPr lang="en-US" dirty="0" smtClean="0"/>
              <a:t>.</a:t>
            </a:r>
          </a:p>
          <a:p>
            <a:pPr marL="0" indent="0" algn="just">
              <a:buNone/>
            </a:pPr>
            <a:r>
              <a:rPr lang="en-US" dirty="0"/>
              <a:t>Fuel cells can be used in decentralized </a:t>
            </a:r>
            <a:r>
              <a:rPr lang="en-US" dirty="0" smtClean="0"/>
              <a:t>production, </a:t>
            </a:r>
            <a:r>
              <a:rPr lang="en-US" dirty="0"/>
              <a:t>spontaneous supply related or not to the network, </a:t>
            </a:r>
            <a:r>
              <a:rPr lang="en-US" dirty="0" smtClean="0"/>
              <a:t>mid-power cogeneration </a:t>
            </a:r>
            <a:r>
              <a:rPr lang="en-US" dirty="0"/>
              <a:t>(a few hundred kW), and centralized electricity production without </a:t>
            </a:r>
            <a:r>
              <a:rPr lang="en-US" dirty="0" smtClean="0"/>
              <a:t>heat upgrading</a:t>
            </a:r>
            <a:r>
              <a:rPr lang="en-US" dirty="0"/>
              <a:t>.</a:t>
            </a:r>
            <a:endParaRPr lang="pt-BR" dirty="0"/>
          </a:p>
        </p:txBody>
      </p:sp>
    </p:spTree>
    <p:extLst>
      <p:ext uri="{BB962C8B-B14F-4D97-AF65-F5344CB8AC3E}">
        <p14:creationId xmlns:p14="http://schemas.microsoft.com/office/powerpoint/2010/main" val="2232880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29</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p:txBody>
          <a:bodyPr>
            <a:normAutofit/>
          </a:bodyPr>
          <a:lstStyle/>
          <a:p>
            <a:r>
              <a:rPr lang="en-US" dirty="0"/>
              <a:t>Thermal energy storage (TES</a:t>
            </a:r>
            <a:r>
              <a:rPr lang="en-US" dirty="0" smtClean="0"/>
              <a:t>)</a:t>
            </a:r>
          </a:p>
          <a:p>
            <a:pPr marL="0" indent="0" algn="just">
              <a:buNone/>
            </a:pPr>
            <a:r>
              <a:rPr lang="en-US" dirty="0"/>
              <a:t>Thermal energy storage (TES) already exists in a wide spectrum of applications. It </a:t>
            </a:r>
            <a:r>
              <a:rPr lang="en-US" dirty="0" smtClean="0"/>
              <a:t>uses materials </a:t>
            </a:r>
            <a:r>
              <a:rPr lang="en-US" dirty="0"/>
              <a:t>that can be kept at high/low temperatures in insulated containments. </a:t>
            </a:r>
            <a:r>
              <a:rPr lang="en-US" dirty="0" smtClean="0"/>
              <a:t>Heat/cold recovered </a:t>
            </a:r>
            <a:r>
              <a:rPr lang="en-US" dirty="0"/>
              <a:t>can then be applied for electricity generation using heat engine cycles</a:t>
            </a:r>
            <a:r>
              <a:rPr lang="en-US" dirty="0" smtClean="0"/>
              <a:t>.</a:t>
            </a:r>
            <a:endParaRPr lang="pt-BR" dirty="0"/>
          </a:p>
        </p:txBody>
      </p:sp>
    </p:spTree>
    <p:extLst>
      <p:ext uri="{BB962C8B-B14F-4D97-AF65-F5344CB8AC3E}">
        <p14:creationId xmlns:p14="http://schemas.microsoft.com/office/powerpoint/2010/main" val="507114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a:t>
            </a:fld>
            <a:endParaRPr lang="pt-BR"/>
          </a:p>
        </p:txBody>
      </p:sp>
      <p:sp>
        <p:nvSpPr>
          <p:cNvPr id="3" name="Espaço Reservado para Conteúdo 2"/>
          <p:cNvSpPr>
            <a:spLocks noGrp="1"/>
          </p:cNvSpPr>
          <p:nvPr>
            <p:ph sz="quarter" idx="1"/>
          </p:nvPr>
        </p:nvSpPr>
        <p:spPr/>
        <p:txBody>
          <a:bodyPr>
            <a:normAutofit/>
          </a:bodyPr>
          <a:lstStyle/>
          <a:p>
            <a:pPr algn="just"/>
            <a:r>
              <a:rPr lang="en-US" dirty="0"/>
              <a:t>Nevertheless, exploitation of renewable energy sources (RESs), even when there is a </a:t>
            </a:r>
            <a:r>
              <a:rPr lang="en-US" dirty="0" smtClean="0"/>
              <a:t>good potential </a:t>
            </a:r>
            <a:r>
              <a:rPr lang="en-US" dirty="0"/>
              <a:t>resource, may be problematic due to their variable and intermittent nature. </a:t>
            </a:r>
            <a:r>
              <a:rPr lang="en-US" dirty="0" smtClean="0"/>
              <a:t>In addition</a:t>
            </a:r>
            <a:r>
              <a:rPr lang="en-US" dirty="0"/>
              <a:t>, wind fluctuations, lightning strikes, sudden change of a load, or the occurrence </a:t>
            </a:r>
            <a:r>
              <a:rPr lang="en-US" dirty="0" smtClean="0"/>
              <a:t>of a </a:t>
            </a:r>
            <a:r>
              <a:rPr lang="en-US" dirty="0"/>
              <a:t>line fault can cause sudden momentary dips in system voltage [4]. Earlier studies </a:t>
            </a:r>
            <a:r>
              <a:rPr lang="en-US" dirty="0" smtClean="0"/>
              <a:t>have indicated </a:t>
            </a:r>
            <a:r>
              <a:rPr lang="en-US" dirty="0"/>
              <a:t>that energy storage can compensate for the stochastic nature and </a:t>
            </a:r>
            <a:r>
              <a:rPr lang="en-US" dirty="0" smtClean="0"/>
              <a:t>sudden deficiencies </a:t>
            </a:r>
            <a:r>
              <a:rPr lang="en-US" dirty="0"/>
              <a:t>of RESs for short periods without suffering loss of load events and without </a:t>
            </a:r>
            <a:r>
              <a:rPr lang="en-US" dirty="0" smtClean="0"/>
              <a:t>the need </a:t>
            </a:r>
            <a:r>
              <a:rPr lang="en-US" dirty="0"/>
              <a:t>to start more generating </a:t>
            </a:r>
            <a:r>
              <a:rPr lang="en-US" dirty="0" smtClean="0"/>
              <a:t>plants.</a:t>
            </a:r>
            <a:endParaRPr lang="pt-BR" dirty="0"/>
          </a:p>
        </p:txBody>
      </p:sp>
    </p:spTree>
    <p:extLst>
      <p:ext uri="{BB962C8B-B14F-4D97-AF65-F5344CB8AC3E}">
        <p14:creationId xmlns:p14="http://schemas.microsoft.com/office/powerpoint/2010/main" val="634975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30</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p:txBody>
          <a:bodyPr>
            <a:normAutofit/>
          </a:bodyPr>
          <a:lstStyle/>
          <a:p>
            <a:r>
              <a:rPr lang="en-US" dirty="0"/>
              <a:t>Compressed Air Energy </a:t>
            </a:r>
            <a:r>
              <a:rPr lang="en-US" dirty="0"/>
              <a:t>Storage</a:t>
            </a:r>
            <a:r>
              <a:rPr lang="en-US" dirty="0"/>
              <a:t> (</a:t>
            </a:r>
            <a:r>
              <a:rPr lang="en-US" dirty="0" smtClean="0"/>
              <a:t>CAES)</a:t>
            </a:r>
            <a:endParaRPr lang="en-US" dirty="0"/>
          </a:p>
          <a:p>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97380"/>
            <a:ext cx="755332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4724400" y="6001583"/>
            <a:ext cx="3991212" cy="307777"/>
          </a:xfrm>
          <a:prstGeom prst="rect">
            <a:avLst/>
          </a:prstGeom>
          <a:solidFill>
            <a:schemeClr val="bg1"/>
          </a:solidFill>
        </p:spPr>
        <p:txBody>
          <a:bodyPr wrap="square" rtlCol="0">
            <a:spAutoFit/>
          </a:bodyPr>
          <a:lstStyle/>
          <a:p>
            <a:r>
              <a:rPr lang="en-US" sz="1400" i="1" dirty="0" smtClean="0"/>
              <a:t>Figure 16 - Illustration of compressed-air energy storage</a:t>
            </a:r>
            <a:endParaRPr lang="pt-BR" sz="1400" i="1" dirty="0"/>
          </a:p>
        </p:txBody>
      </p:sp>
    </p:spTree>
    <p:extLst>
      <p:ext uri="{BB962C8B-B14F-4D97-AF65-F5344CB8AC3E}">
        <p14:creationId xmlns:p14="http://schemas.microsoft.com/office/powerpoint/2010/main" val="1078153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Assessment and comparison of the energy storage technologies</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31</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3" name="Espaço Reservado para Conteúdo 2"/>
          <p:cNvSpPr>
            <a:spLocks noGrp="1"/>
          </p:cNvSpPr>
          <p:nvPr>
            <p:ph sz="quarter" idx="1"/>
          </p:nvPr>
        </p:nvSpPr>
        <p:spPr>
          <a:xfrm>
            <a:off x="457200" y="1219200"/>
            <a:ext cx="8229600" cy="5090160"/>
          </a:xfrm>
        </p:spPr>
        <p:txBody>
          <a:bodyPr>
            <a:normAutofit/>
          </a:bodyPr>
          <a:lstStyle/>
          <a:p>
            <a:pPr algn="just"/>
            <a:r>
              <a:rPr lang="en-US" dirty="0"/>
              <a:t>Technical </a:t>
            </a:r>
            <a:r>
              <a:rPr lang="en-US" dirty="0" smtClean="0"/>
              <a:t>maturity</a:t>
            </a:r>
          </a:p>
          <a:p>
            <a:pPr marL="869950" indent="-514350" algn="just">
              <a:buFont typeface="+mj-lt"/>
              <a:buAutoNum type="arabicPeriod"/>
            </a:pPr>
            <a:r>
              <a:rPr lang="en-US" dirty="0"/>
              <a:t>Mature technologies: PHS and lead-acid battery are mature and have been used </a:t>
            </a:r>
            <a:r>
              <a:rPr lang="en-US" dirty="0" smtClean="0"/>
              <a:t>for </a:t>
            </a:r>
            <a:r>
              <a:rPr lang="pt-BR" dirty="0" smtClean="0"/>
              <a:t>over </a:t>
            </a:r>
            <a:r>
              <a:rPr lang="pt-BR" dirty="0"/>
              <a:t>100 </a:t>
            </a:r>
            <a:r>
              <a:rPr lang="pt-BR" dirty="0" err="1"/>
              <a:t>years</a:t>
            </a:r>
            <a:r>
              <a:rPr lang="pt-BR" dirty="0" smtClean="0"/>
              <a:t>.</a:t>
            </a:r>
            <a:endParaRPr lang="en-US" dirty="0" smtClean="0"/>
          </a:p>
          <a:p>
            <a:pPr marL="869950" indent="-514350" algn="just">
              <a:buFont typeface="+mj-lt"/>
              <a:buAutoNum type="arabicPeriod"/>
            </a:pPr>
            <a:r>
              <a:rPr lang="en-US" dirty="0"/>
              <a:t>Developed technologies: CAES, </a:t>
            </a:r>
            <a:r>
              <a:rPr lang="en-US" dirty="0" err="1"/>
              <a:t>NiCd</a:t>
            </a:r>
            <a:r>
              <a:rPr lang="en-US" dirty="0"/>
              <a:t>, </a:t>
            </a:r>
            <a:r>
              <a:rPr lang="en-US" dirty="0" err="1"/>
              <a:t>NaS</a:t>
            </a:r>
            <a:r>
              <a:rPr lang="en-US" dirty="0"/>
              <a:t>, ZEBRA Li-ion, Flow Batteries, </a:t>
            </a:r>
            <a:r>
              <a:rPr lang="en-US" dirty="0" smtClean="0"/>
              <a:t>SMES, </a:t>
            </a:r>
            <a:r>
              <a:rPr lang="pt-BR" dirty="0" err="1" smtClean="0"/>
              <a:t>flywheel</a:t>
            </a:r>
            <a:r>
              <a:rPr lang="pt-BR" dirty="0"/>
              <a:t>, capacitor, </a:t>
            </a:r>
            <a:r>
              <a:rPr lang="pt-BR" dirty="0" err="1"/>
              <a:t>supercapacitor</a:t>
            </a:r>
            <a:r>
              <a:rPr lang="pt-BR" dirty="0"/>
              <a:t>, </a:t>
            </a:r>
            <a:r>
              <a:rPr lang="pt-BR" dirty="0" err="1"/>
              <a:t>Al-TES</a:t>
            </a:r>
            <a:r>
              <a:rPr lang="pt-BR" dirty="0"/>
              <a:t> (</a:t>
            </a:r>
            <a:r>
              <a:rPr lang="pt-BR" dirty="0" err="1"/>
              <a:t>Aquiferous</a:t>
            </a:r>
            <a:r>
              <a:rPr lang="pt-BR" dirty="0"/>
              <a:t> </a:t>
            </a:r>
            <a:r>
              <a:rPr lang="pt-BR" dirty="0" err="1"/>
              <a:t>low</a:t>
            </a:r>
            <a:r>
              <a:rPr lang="pt-BR" dirty="0"/>
              <a:t>- </a:t>
            </a:r>
            <a:r>
              <a:rPr lang="pt-BR" dirty="0" err="1"/>
              <a:t>temperature</a:t>
            </a:r>
            <a:r>
              <a:rPr lang="pt-BR" dirty="0"/>
              <a:t> – </a:t>
            </a:r>
            <a:r>
              <a:rPr lang="pt-BR" dirty="0" err="1" smtClean="0"/>
              <a:t>Thermal</a:t>
            </a:r>
            <a:r>
              <a:rPr lang="pt-BR" dirty="0"/>
              <a:t> </a:t>
            </a:r>
            <a:r>
              <a:rPr lang="en-US" dirty="0" smtClean="0"/>
              <a:t>energy </a:t>
            </a:r>
            <a:r>
              <a:rPr lang="en-US" dirty="0"/>
              <a:t>storage) and HT-TES (High temperature – Thermal energy storage) are </a:t>
            </a:r>
            <a:r>
              <a:rPr lang="en-US" dirty="0" smtClean="0"/>
              <a:t>developed </a:t>
            </a:r>
            <a:r>
              <a:rPr lang="pt-BR" dirty="0" err="1" smtClean="0"/>
              <a:t>technologies</a:t>
            </a:r>
            <a:r>
              <a:rPr lang="pt-BR" dirty="0" smtClean="0"/>
              <a:t>.</a:t>
            </a:r>
          </a:p>
          <a:p>
            <a:pPr marL="869950" indent="-514350" algn="just">
              <a:buFont typeface="+mj-lt"/>
              <a:buAutoNum type="arabicPeriod"/>
            </a:pPr>
            <a:r>
              <a:rPr lang="pt-BR" dirty="0" err="1"/>
              <a:t>Developing</a:t>
            </a:r>
            <a:r>
              <a:rPr lang="pt-BR" dirty="0"/>
              <a:t> </a:t>
            </a:r>
            <a:r>
              <a:rPr lang="pt-BR" dirty="0" err="1"/>
              <a:t>technologies</a:t>
            </a:r>
            <a:r>
              <a:rPr lang="pt-BR" dirty="0"/>
              <a:t>: </a:t>
            </a:r>
            <a:r>
              <a:rPr lang="pt-BR" dirty="0" err="1"/>
              <a:t>Fuel</a:t>
            </a:r>
            <a:r>
              <a:rPr lang="pt-BR" dirty="0"/>
              <a:t> </a:t>
            </a:r>
            <a:r>
              <a:rPr lang="pt-BR" dirty="0" err="1"/>
              <a:t>cell</a:t>
            </a:r>
            <a:r>
              <a:rPr lang="pt-BR" dirty="0"/>
              <a:t>, Meta-Air </a:t>
            </a:r>
            <a:r>
              <a:rPr lang="pt-BR" dirty="0" err="1"/>
              <a:t>battery</a:t>
            </a:r>
            <a:r>
              <a:rPr lang="pt-BR" dirty="0"/>
              <a:t>, Solar </a:t>
            </a:r>
            <a:r>
              <a:rPr lang="pt-BR" dirty="0" err="1"/>
              <a:t>Fuel</a:t>
            </a:r>
            <a:r>
              <a:rPr lang="pt-BR" dirty="0"/>
              <a:t> </a:t>
            </a:r>
            <a:r>
              <a:rPr lang="pt-BR" dirty="0" err="1"/>
              <a:t>and</a:t>
            </a:r>
            <a:r>
              <a:rPr lang="pt-BR" dirty="0"/>
              <a:t> CES (</a:t>
            </a:r>
            <a:r>
              <a:rPr lang="pt-BR" dirty="0" err="1" smtClean="0"/>
              <a:t>Cryogenic</a:t>
            </a:r>
            <a:r>
              <a:rPr lang="pt-BR" dirty="0"/>
              <a:t> </a:t>
            </a:r>
            <a:r>
              <a:rPr lang="en-US" dirty="0" smtClean="0"/>
              <a:t>Energy </a:t>
            </a:r>
            <a:r>
              <a:rPr lang="en-US" dirty="0"/>
              <a:t>Storage) are still under development</a:t>
            </a:r>
            <a:endParaRPr lang="en-US" dirty="0" smtClean="0"/>
          </a:p>
        </p:txBody>
      </p:sp>
    </p:spTree>
    <p:extLst>
      <p:ext uri="{BB962C8B-B14F-4D97-AF65-F5344CB8AC3E}">
        <p14:creationId xmlns:p14="http://schemas.microsoft.com/office/powerpoint/2010/main" val="3574330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32</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endParaRPr lang="pt-BR"/>
          </a:p>
        </p:txBody>
      </p:sp>
      <p:pic>
        <p:nvPicPr>
          <p:cNvPr id="1843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317196" cy="397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4724400" y="6001583"/>
            <a:ext cx="3991212" cy="307777"/>
          </a:xfrm>
          <a:prstGeom prst="rect">
            <a:avLst/>
          </a:prstGeom>
          <a:solidFill>
            <a:schemeClr val="bg1"/>
          </a:solidFill>
        </p:spPr>
        <p:txBody>
          <a:bodyPr wrap="square" rtlCol="0">
            <a:spAutoFit/>
          </a:bodyPr>
          <a:lstStyle/>
          <a:p>
            <a:r>
              <a:rPr lang="en-US" sz="1400" i="1" dirty="0" smtClean="0"/>
              <a:t>Figure 17 - Technical maturity of EES systems [69]</a:t>
            </a:r>
            <a:endParaRPr lang="pt-BR" sz="1400" i="1" dirty="0"/>
          </a:p>
        </p:txBody>
      </p:sp>
    </p:spTree>
    <p:extLst>
      <p:ext uri="{BB962C8B-B14F-4D97-AF65-F5344CB8AC3E}">
        <p14:creationId xmlns:p14="http://schemas.microsoft.com/office/powerpoint/2010/main" val="3921043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33</a:t>
            </a:fld>
            <a:endParaRPr lang="pt-BR"/>
          </a:p>
        </p:txBody>
      </p:sp>
      <p:sp>
        <p:nvSpPr>
          <p:cNvPr id="8" name="Espaço Reservado para Conteúdo 2"/>
          <p:cNvSpPr txBox="1">
            <a:spLocks/>
          </p:cNvSpPr>
          <p:nvPr/>
        </p:nvSpPr>
        <p:spPr>
          <a:xfrm>
            <a:off x="426871" y="132929"/>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Power rating and discharge time</a:t>
            </a:r>
            <a:endParaRPr lang="pt-BR" dirty="0"/>
          </a:p>
        </p:txBody>
      </p:sp>
      <p:sp>
        <p:nvSpPr>
          <p:cNvPr id="9" name="CaixaDeTexto 8"/>
          <p:cNvSpPr txBox="1"/>
          <p:nvPr/>
        </p:nvSpPr>
        <p:spPr>
          <a:xfrm>
            <a:off x="3563888" y="6001583"/>
            <a:ext cx="5151724" cy="307777"/>
          </a:xfrm>
          <a:prstGeom prst="rect">
            <a:avLst/>
          </a:prstGeom>
          <a:solidFill>
            <a:schemeClr val="bg1"/>
          </a:solidFill>
        </p:spPr>
        <p:txBody>
          <a:bodyPr wrap="square" rtlCol="0">
            <a:spAutoFit/>
          </a:bodyPr>
          <a:lstStyle/>
          <a:p>
            <a:r>
              <a:rPr lang="en-US" sz="1400" i="1" dirty="0" smtClean="0"/>
              <a:t>Table 1. Comparison of technical characteristics of EES systems [69]</a:t>
            </a:r>
            <a:endParaRPr lang="pt-BR" sz="1400" i="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6" y="577794"/>
            <a:ext cx="9144000" cy="542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950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34</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a:xfrm>
            <a:off x="395536" y="620688"/>
            <a:ext cx="8229600" cy="425394"/>
          </a:xfrm>
        </p:spPr>
        <p:txBody>
          <a:bodyPr>
            <a:normAutofit fontScale="90000"/>
          </a:bodyPr>
          <a:lstStyle/>
          <a:p>
            <a:endParaRPr lang="pt-BR" dirty="0"/>
          </a:p>
        </p:txBody>
      </p:sp>
      <p:sp>
        <p:nvSpPr>
          <p:cNvPr id="10" name="Espaço Reservado para Conteúdo 2"/>
          <p:cNvSpPr>
            <a:spLocks noGrp="1"/>
          </p:cNvSpPr>
          <p:nvPr>
            <p:ph sz="quarter" idx="1"/>
          </p:nvPr>
        </p:nvSpPr>
        <p:spPr>
          <a:xfrm>
            <a:off x="457200" y="1219200"/>
            <a:ext cx="8229600" cy="4937760"/>
          </a:xfrm>
        </p:spPr>
        <p:txBody>
          <a:bodyPr>
            <a:normAutofit lnSpcReduction="10000"/>
          </a:bodyPr>
          <a:lstStyle/>
          <a:p>
            <a:pPr algn="just"/>
            <a:r>
              <a:rPr lang="en-US" dirty="0"/>
              <a:t>Storage duration</a:t>
            </a:r>
          </a:p>
          <a:p>
            <a:pPr marL="0" indent="0" algn="just">
              <a:buNone/>
            </a:pPr>
            <a:r>
              <a:rPr lang="en-US" dirty="0" smtClean="0"/>
              <a:t>Table </a:t>
            </a:r>
            <a:r>
              <a:rPr lang="en-US" dirty="0"/>
              <a:t>1 also illustrates the self-discharge (energy dissipation) per day for EES systems. </a:t>
            </a:r>
            <a:r>
              <a:rPr lang="en-US" dirty="0" smtClean="0"/>
              <a:t>One can </a:t>
            </a:r>
            <a:r>
              <a:rPr lang="en-US" dirty="0"/>
              <a:t>see that PHS, CAES, Fuel Cells, Metal-Air Cells, solar fuels and flow batteries have </a:t>
            </a:r>
            <a:r>
              <a:rPr lang="en-US" dirty="0" smtClean="0"/>
              <a:t>a very </a:t>
            </a:r>
            <a:r>
              <a:rPr lang="en-US" dirty="0"/>
              <a:t>small self-discharge ratio so are suitable for a long storage period. Lead-Acid, </a:t>
            </a:r>
            <a:r>
              <a:rPr lang="en-US" dirty="0" err="1"/>
              <a:t>NiCd</a:t>
            </a:r>
            <a:r>
              <a:rPr lang="en-US" dirty="0"/>
              <a:t>, </a:t>
            </a:r>
            <a:r>
              <a:rPr lang="en-US" dirty="0" err="1" smtClean="0"/>
              <a:t>Liion</a:t>
            </a:r>
            <a:r>
              <a:rPr lang="en-US" dirty="0" smtClean="0"/>
              <a:t>, TESs </a:t>
            </a:r>
            <a:r>
              <a:rPr lang="en-US" dirty="0"/>
              <a:t>and CES have a medium self-discharge ratio and are suitable for a storage </a:t>
            </a:r>
            <a:r>
              <a:rPr lang="en-US" dirty="0" smtClean="0"/>
              <a:t>period not </a:t>
            </a:r>
            <a:r>
              <a:rPr lang="en-US" dirty="0"/>
              <a:t>longer than tens of days [69].</a:t>
            </a:r>
          </a:p>
          <a:p>
            <a:pPr marL="0" indent="0" algn="just">
              <a:buNone/>
            </a:pPr>
            <a:r>
              <a:rPr lang="en-US" dirty="0" err="1"/>
              <a:t>NaS</a:t>
            </a:r>
            <a:r>
              <a:rPr lang="en-US" dirty="0"/>
              <a:t>, ZEBRA, SMES, capacitor and supercapacitor have a very high self-charge ratio of </a:t>
            </a:r>
            <a:r>
              <a:rPr lang="en-US" dirty="0" smtClean="0"/>
              <a:t>10–40</a:t>
            </a:r>
            <a:r>
              <a:rPr lang="en-US" dirty="0"/>
              <a:t>% per day. They can only be implemented for short cyclic periods of a maximum </a:t>
            </a:r>
            <a:r>
              <a:rPr lang="en-US" dirty="0" smtClean="0"/>
              <a:t>of several </a:t>
            </a:r>
            <a:r>
              <a:rPr lang="en-US" dirty="0"/>
              <a:t>hours. </a:t>
            </a:r>
            <a:endParaRPr lang="en-US" dirty="0" smtClean="0"/>
          </a:p>
        </p:txBody>
      </p:sp>
    </p:spTree>
    <p:extLst>
      <p:ext uri="{BB962C8B-B14F-4D97-AF65-F5344CB8AC3E}">
        <p14:creationId xmlns:p14="http://schemas.microsoft.com/office/powerpoint/2010/main" val="3913661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35</a:t>
            </a:fld>
            <a:endParaRPr lang="pt-BR"/>
          </a:p>
        </p:txBody>
      </p:sp>
      <p:sp>
        <p:nvSpPr>
          <p:cNvPr id="2" name="Espaço Reservado para Conteúdo 1"/>
          <p:cNvSpPr>
            <a:spLocks noGrp="1"/>
          </p:cNvSpPr>
          <p:nvPr>
            <p:ph sz="quarter" idx="1"/>
          </p:nvPr>
        </p:nvSpPr>
        <p:spPr>
          <a:xfrm>
            <a:off x="473431" y="188640"/>
            <a:ext cx="8229600" cy="4937760"/>
          </a:xfrm>
        </p:spPr>
        <p:txBody>
          <a:bodyPr/>
          <a:lstStyle/>
          <a:p>
            <a:r>
              <a:rPr lang="pt-BR" dirty="0"/>
              <a:t>Capital </a:t>
            </a:r>
            <a:r>
              <a:rPr lang="pt-BR" dirty="0" err="1"/>
              <a:t>cost</a:t>
            </a:r>
            <a:endParaRPr lang="pt-B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14" y="675588"/>
            <a:ext cx="8294284" cy="287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14" y="3546466"/>
            <a:ext cx="8294284" cy="287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ixaDeTexto 10"/>
          <p:cNvSpPr txBox="1"/>
          <p:nvPr/>
        </p:nvSpPr>
        <p:spPr>
          <a:xfrm>
            <a:off x="3275856" y="6416787"/>
            <a:ext cx="5395842" cy="307777"/>
          </a:xfrm>
          <a:prstGeom prst="rect">
            <a:avLst/>
          </a:prstGeom>
          <a:solidFill>
            <a:schemeClr val="bg1"/>
          </a:solidFill>
        </p:spPr>
        <p:txBody>
          <a:bodyPr wrap="square" rtlCol="0">
            <a:spAutoFit/>
          </a:bodyPr>
          <a:lstStyle/>
          <a:p>
            <a:r>
              <a:rPr lang="en-US" sz="1400" i="1" dirty="0" smtClean="0"/>
              <a:t>Table 2. </a:t>
            </a:r>
            <a:r>
              <a:rPr lang="en-US" sz="1400" dirty="0"/>
              <a:t>Comparison of technical characteristics of EES systems [69]</a:t>
            </a:r>
            <a:endParaRPr lang="pt-BR" sz="1400" i="1" dirty="0"/>
          </a:p>
        </p:txBody>
      </p:sp>
    </p:spTree>
    <p:extLst>
      <p:ext uri="{BB962C8B-B14F-4D97-AF65-F5344CB8AC3E}">
        <p14:creationId xmlns:p14="http://schemas.microsoft.com/office/powerpoint/2010/main" val="3447417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36</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10" name="Espaço Reservado para Conteúdo 2"/>
          <p:cNvSpPr>
            <a:spLocks noGrp="1"/>
          </p:cNvSpPr>
          <p:nvPr>
            <p:ph sz="quarter" idx="1"/>
          </p:nvPr>
        </p:nvSpPr>
        <p:spPr>
          <a:xfrm>
            <a:off x="457200" y="1219200"/>
            <a:ext cx="8229600" cy="5306144"/>
          </a:xfrm>
        </p:spPr>
        <p:txBody>
          <a:bodyPr>
            <a:normAutofit/>
          </a:bodyPr>
          <a:lstStyle/>
          <a:p>
            <a:pPr algn="just"/>
            <a:r>
              <a:rPr lang="en-US" dirty="0"/>
              <a:t> </a:t>
            </a:r>
            <a:r>
              <a:rPr lang="en-US" dirty="0"/>
              <a:t>Cycle efficiency</a:t>
            </a:r>
          </a:p>
          <a:p>
            <a:pPr marL="0" indent="0" algn="just">
              <a:buNone/>
            </a:pPr>
            <a:r>
              <a:rPr lang="en-US" dirty="0" smtClean="0"/>
              <a:t>One </a:t>
            </a:r>
            <a:r>
              <a:rPr lang="en-US" dirty="0"/>
              <a:t>can see that the EES systems can be broadly divided into three groups</a:t>
            </a:r>
            <a:r>
              <a:rPr lang="en-US" dirty="0" smtClean="0"/>
              <a:t>:</a:t>
            </a:r>
          </a:p>
          <a:p>
            <a:pPr marL="514350" indent="-514350" algn="just">
              <a:buFont typeface="+mj-lt"/>
              <a:buAutoNum type="arabicPeriod"/>
            </a:pPr>
            <a:r>
              <a:rPr lang="en-US" dirty="0"/>
              <a:t>Very high efficiency: SMES, flywheel, </a:t>
            </a:r>
            <a:r>
              <a:rPr lang="en-US" dirty="0" err="1"/>
              <a:t>supercapacity</a:t>
            </a:r>
            <a:r>
              <a:rPr lang="en-US" dirty="0"/>
              <a:t> and Li-ion battery have a very </a:t>
            </a:r>
            <a:r>
              <a:rPr lang="en-US" dirty="0" smtClean="0"/>
              <a:t>high efficiency </a:t>
            </a:r>
            <a:r>
              <a:rPr lang="en-US" dirty="0"/>
              <a:t>of &gt; 90</a:t>
            </a:r>
            <a:r>
              <a:rPr lang="en-US" dirty="0" smtClean="0"/>
              <a:t>%.</a:t>
            </a:r>
          </a:p>
          <a:p>
            <a:pPr marL="514350" indent="-514350" algn="just">
              <a:buFont typeface="+mj-lt"/>
              <a:buAutoNum type="arabicPeriod"/>
            </a:pPr>
            <a:r>
              <a:rPr lang="en-US" dirty="0"/>
              <a:t>High efficiency: PHS, CAES, batteries (except for Li-ion), flow batteries and </a:t>
            </a:r>
            <a:r>
              <a:rPr lang="en-US" dirty="0" smtClean="0"/>
              <a:t>conventional capacitor </a:t>
            </a:r>
            <a:r>
              <a:rPr lang="en-US" dirty="0"/>
              <a:t>have a cycle efficiency of 60–90</a:t>
            </a:r>
            <a:r>
              <a:rPr lang="en-US" dirty="0" smtClean="0"/>
              <a:t>%.</a:t>
            </a:r>
          </a:p>
          <a:p>
            <a:pPr marL="514350" indent="-514350" algn="just">
              <a:buFont typeface="+mj-lt"/>
              <a:buAutoNum type="arabicPeriod"/>
            </a:pPr>
            <a:r>
              <a:rPr lang="en-US" dirty="0"/>
              <a:t>Low efficiency: Hydrogen, DMFC, Metal-Air, solar fuel, TESs and CES have an </a:t>
            </a:r>
            <a:r>
              <a:rPr lang="en-US" dirty="0" smtClean="0"/>
              <a:t>efficiency lower </a:t>
            </a:r>
            <a:r>
              <a:rPr lang="en-US" dirty="0"/>
              <a:t>than </a:t>
            </a:r>
            <a:r>
              <a:rPr lang="en-US" dirty="0" smtClean="0"/>
              <a:t>~60</a:t>
            </a:r>
            <a:r>
              <a:rPr lang="en-US" dirty="0"/>
              <a:t>% mainly due to large losses during the conversion from the </a:t>
            </a:r>
            <a:r>
              <a:rPr lang="en-US" dirty="0" smtClean="0"/>
              <a:t>commercial AC </a:t>
            </a:r>
            <a:r>
              <a:rPr lang="en-US" dirty="0"/>
              <a:t>side to the storage system side.</a:t>
            </a:r>
            <a:endParaRPr lang="en-US" dirty="0" smtClean="0"/>
          </a:p>
        </p:txBody>
      </p:sp>
    </p:spTree>
    <p:extLst>
      <p:ext uri="{BB962C8B-B14F-4D97-AF65-F5344CB8AC3E}">
        <p14:creationId xmlns:p14="http://schemas.microsoft.com/office/powerpoint/2010/main" val="584270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37</a:t>
            </a:fld>
            <a:endParaRPr lang="pt-BR"/>
          </a:p>
        </p:txBody>
      </p:sp>
      <p:sp>
        <p:nvSpPr>
          <p:cNvPr id="8" name="Espaço Reservado para Conteúdo 2"/>
          <p:cNvSpPr txBox="1">
            <a:spLocks/>
          </p:cNvSpPr>
          <p:nvPr/>
        </p:nvSpPr>
        <p:spPr>
          <a:xfrm>
            <a:off x="486012" y="1264774"/>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t-BR" dirty="0"/>
              <a:t>Energy </a:t>
            </a:r>
            <a:r>
              <a:rPr lang="pt-BR" dirty="0" err="1"/>
              <a:t>and</a:t>
            </a:r>
            <a:r>
              <a:rPr lang="pt-BR" dirty="0"/>
              <a:t> </a:t>
            </a:r>
            <a:r>
              <a:rPr lang="pt-BR" dirty="0" err="1"/>
              <a:t>power</a:t>
            </a:r>
            <a:r>
              <a:rPr lang="pt-BR" dirty="0"/>
              <a:t> </a:t>
            </a:r>
            <a:r>
              <a:rPr lang="pt-BR" dirty="0" err="1"/>
              <a:t>density</a:t>
            </a:r>
            <a:endParaRPr lang="pt-BR" dirty="0"/>
          </a:p>
        </p:txBody>
      </p:sp>
      <p:sp>
        <p:nvSpPr>
          <p:cNvPr id="6" name="Título 5"/>
          <p:cNvSpPr>
            <a:spLocks noGrp="1"/>
          </p:cNvSpPr>
          <p:nvPr>
            <p:ph type="title"/>
          </p:nvPr>
        </p:nvSpPr>
        <p:spPr/>
        <p:txBody>
          <a:bodyPr/>
          <a:lstStyle/>
          <a:p>
            <a:endParaRPr lang="pt-BR" dirty="0"/>
          </a:p>
        </p:txBody>
      </p:sp>
      <p:sp>
        <p:nvSpPr>
          <p:cNvPr id="9" name="CaixaDeTexto 8"/>
          <p:cNvSpPr txBox="1"/>
          <p:nvPr/>
        </p:nvSpPr>
        <p:spPr>
          <a:xfrm>
            <a:off x="4724400" y="6001583"/>
            <a:ext cx="3991212" cy="307777"/>
          </a:xfrm>
          <a:prstGeom prst="rect">
            <a:avLst/>
          </a:prstGeom>
          <a:solidFill>
            <a:schemeClr val="bg1"/>
          </a:solidFill>
        </p:spPr>
        <p:txBody>
          <a:bodyPr wrap="square" rtlCol="0">
            <a:spAutoFit/>
          </a:bodyPr>
          <a:lstStyle/>
          <a:p>
            <a:r>
              <a:rPr lang="en-US" sz="1400" i="1" dirty="0" smtClean="0"/>
              <a:t>Figure 18 - Cycle efficiency of EES systems. [69]</a:t>
            </a:r>
            <a:endParaRPr lang="pt-BR" sz="1400" i="1" dirty="0"/>
          </a:p>
        </p:txBody>
      </p:sp>
      <p:pic>
        <p:nvPicPr>
          <p:cNvPr id="21506"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87624" y="1795098"/>
            <a:ext cx="7128792" cy="418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047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38</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endParaRPr lang="pt-BR" dirty="0"/>
          </a:p>
        </p:txBody>
      </p:sp>
      <p:sp>
        <p:nvSpPr>
          <p:cNvPr id="2" name="Espaço Reservado para Conteúdo 1"/>
          <p:cNvSpPr>
            <a:spLocks noGrp="1"/>
          </p:cNvSpPr>
          <p:nvPr>
            <p:ph sz="quarter" idx="1"/>
          </p:nvPr>
        </p:nvSpPr>
        <p:spPr>
          <a:xfrm>
            <a:off x="457200" y="1219200"/>
            <a:ext cx="8229600" cy="5090160"/>
          </a:xfrm>
        </p:spPr>
        <p:txBody>
          <a:bodyPr>
            <a:normAutofit fontScale="92500"/>
          </a:bodyPr>
          <a:lstStyle/>
          <a:p>
            <a:pPr algn="just"/>
            <a:r>
              <a:rPr lang="en-US" dirty="0"/>
              <a:t>Life time and cycle life</a:t>
            </a:r>
          </a:p>
          <a:p>
            <a:pPr marL="0" indent="0" algn="just">
              <a:buNone/>
            </a:pPr>
            <a:r>
              <a:rPr lang="en-US" dirty="0" smtClean="0"/>
              <a:t>Also </a:t>
            </a:r>
            <a:r>
              <a:rPr lang="en-US" dirty="0"/>
              <a:t>compared in Table 1 are life time and/or cycle life for various EESs. It can be seen </a:t>
            </a:r>
            <a:r>
              <a:rPr lang="en-US" dirty="0" smtClean="0"/>
              <a:t>that the </a:t>
            </a:r>
            <a:r>
              <a:rPr lang="en-US" dirty="0"/>
              <a:t>cycle lives of EES systems whose principles are largely based on the </a:t>
            </a:r>
            <a:r>
              <a:rPr lang="en-US" dirty="0" smtClean="0"/>
              <a:t>electrical technologies </a:t>
            </a:r>
            <a:r>
              <a:rPr lang="en-US" dirty="0"/>
              <a:t>are very long normally greater than 20,000. Examples include SMES, </a:t>
            </a:r>
            <a:r>
              <a:rPr lang="en-US" dirty="0" smtClean="0"/>
              <a:t>capacitor and </a:t>
            </a:r>
            <a:r>
              <a:rPr lang="en-US" dirty="0"/>
              <a:t>supercapacitor. Mechanical and thermal energy storage systems, including PHS, </a:t>
            </a:r>
            <a:r>
              <a:rPr lang="en-US" dirty="0" smtClean="0"/>
              <a:t>CAES, flywheel</a:t>
            </a:r>
            <a:r>
              <a:rPr lang="en-US" dirty="0"/>
              <a:t>, </a:t>
            </a:r>
            <a:r>
              <a:rPr lang="en-US" dirty="0" smtClean="0"/>
              <a:t> AL-TES</a:t>
            </a:r>
            <a:r>
              <a:rPr lang="en-US" dirty="0"/>
              <a:t>, CES and HT-TES, also have long cycle lives</a:t>
            </a:r>
            <a:r>
              <a:rPr lang="en-US" dirty="0" smtClean="0"/>
              <a:t>.</a:t>
            </a:r>
          </a:p>
          <a:p>
            <a:pPr marL="0" indent="0" algn="just">
              <a:buNone/>
            </a:pPr>
            <a:r>
              <a:rPr lang="pt-BR" dirty="0" err="1"/>
              <a:t>These</a:t>
            </a:r>
            <a:r>
              <a:rPr lang="pt-BR" dirty="0"/>
              <a:t> </a:t>
            </a:r>
            <a:r>
              <a:rPr lang="pt-BR" dirty="0" err="1"/>
              <a:t>technologies</a:t>
            </a:r>
            <a:r>
              <a:rPr lang="pt-BR" dirty="0"/>
              <a:t> are </a:t>
            </a:r>
            <a:r>
              <a:rPr lang="pt-BR" dirty="0" err="1" smtClean="0"/>
              <a:t>based</a:t>
            </a:r>
            <a:r>
              <a:rPr lang="pt-BR" dirty="0"/>
              <a:t> </a:t>
            </a:r>
            <a:r>
              <a:rPr lang="en-US" dirty="0" smtClean="0"/>
              <a:t>on </a:t>
            </a:r>
            <a:r>
              <a:rPr lang="en-US" dirty="0"/>
              <a:t>conventional mechanical engineering, and the life time is mainly determined by the </a:t>
            </a:r>
            <a:r>
              <a:rPr lang="en-US" dirty="0" smtClean="0"/>
              <a:t>life time </a:t>
            </a:r>
            <a:r>
              <a:rPr lang="en-US" dirty="0"/>
              <a:t>of the mechanical components. The cycle abilities of batteries, flow batteries, and </a:t>
            </a:r>
            <a:r>
              <a:rPr lang="en-US" dirty="0" smtClean="0"/>
              <a:t>fuel cells </a:t>
            </a:r>
            <a:r>
              <a:rPr lang="en-US" dirty="0"/>
              <a:t>are not as high as other systems due to chemical deterioration with the operating time</a:t>
            </a:r>
            <a:endParaRPr lang="pt-BR" dirty="0"/>
          </a:p>
        </p:txBody>
      </p:sp>
    </p:spTree>
    <p:extLst>
      <p:ext uri="{BB962C8B-B14F-4D97-AF65-F5344CB8AC3E}">
        <p14:creationId xmlns:p14="http://schemas.microsoft.com/office/powerpoint/2010/main" val="1793485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39</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en-US" dirty="0"/>
              <a:t>Conclusion</a:t>
            </a:r>
            <a:endParaRPr lang="pt-BR" dirty="0"/>
          </a:p>
        </p:txBody>
      </p:sp>
      <p:sp>
        <p:nvSpPr>
          <p:cNvPr id="2" name="Espaço Reservado para Conteúdo 1"/>
          <p:cNvSpPr>
            <a:spLocks noGrp="1"/>
          </p:cNvSpPr>
          <p:nvPr>
            <p:ph sz="quarter" idx="1"/>
          </p:nvPr>
        </p:nvSpPr>
        <p:spPr/>
        <p:txBody>
          <a:bodyPr>
            <a:normAutofit fontScale="92500" lnSpcReduction="10000"/>
          </a:bodyPr>
          <a:lstStyle/>
          <a:p>
            <a:r>
              <a:rPr lang="en-US" dirty="0"/>
              <a:t>There is obviously a cost associated to storing energy, but we have seen that, in many cases, storage is already cost effective. More and more application possibilities will emerge as further research and development is made in the field [91</a:t>
            </a:r>
            <a:r>
              <a:rPr lang="en-US" dirty="0" smtClean="0"/>
              <a:t>].</a:t>
            </a:r>
          </a:p>
          <a:p>
            <a:r>
              <a:rPr lang="en-US" dirty="0"/>
              <a:t>Coupled with local renewable energy generation, decentralized storage could also improve power network sturdiness through a network of energy farms supplying a specific demand zone</a:t>
            </a:r>
            <a:r>
              <a:rPr lang="en-US" dirty="0" smtClean="0"/>
              <a:t>.</a:t>
            </a:r>
          </a:p>
          <a:p>
            <a:r>
              <a:rPr lang="en-US" dirty="0"/>
              <a:t>Each EES system has a suitable application range. PHS, CAES, large-scale </a:t>
            </a:r>
            <a:r>
              <a:rPr lang="en-US" dirty="0" smtClean="0"/>
              <a:t>batteries, </a:t>
            </a:r>
            <a:r>
              <a:rPr lang="pt-BR" dirty="0" err="1" smtClean="0"/>
              <a:t>flow</a:t>
            </a:r>
            <a:r>
              <a:rPr lang="pt-BR" dirty="0" smtClean="0"/>
              <a:t> </a:t>
            </a:r>
            <a:r>
              <a:rPr lang="pt-BR" dirty="0" err="1"/>
              <a:t>batteries</a:t>
            </a:r>
            <a:r>
              <a:rPr lang="pt-BR" dirty="0"/>
              <a:t>, </a:t>
            </a:r>
            <a:r>
              <a:rPr lang="pt-BR" dirty="0" err="1"/>
              <a:t>fuel</a:t>
            </a:r>
            <a:r>
              <a:rPr lang="pt-BR" dirty="0"/>
              <a:t> </a:t>
            </a:r>
            <a:r>
              <a:rPr lang="pt-BR" dirty="0" err="1"/>
              <a:t>cells</a:t>
            </a:r>
            <a:r>
              <a:rPr lang="pt-BR" dirty="0"/>
              <a:t>, solar </a:t>
            </a:r>
            <a:r>
              <a:rPr lang="pt-BR" dirty="0" err="1"/>
              <a:t>fuels</a:t>
            </a:r>
            <a:r>
              <a:rPr lang="pt-BR" dirty="0"/>
              <a:t>, TES </a:t>
            </a:r>
            <a:r>
              <a:rPr lang="pt-BR" dirty="0" err="1"/>
              <a:t>and</a:t>
            </a:r>
            <a:r>
              <a:rPr lang="pt-BR" dirty="0"/>
              <a:t> CES are </a:t>
            </a:r>
            <a:r>
              <a:rPr lang="pt-BR" dirty="0" err="1"/>
              <a:t>suitable</a:t>
            </a:r>
            <a:r>
              <a:rPr lang="pt-BR" dirty="0"/>
              <a:t> for </a:t>
            </a:r>
            <a:r>
              <a:rPr lang="pt-BR" dirty="0" err="1"/>
              <a:t>energy</a:t>
            </a:r>
            <a:r>
              <a:rPr lang="pt-BR" dirty="0"/>
              <a:t> </a:t>
            </a:r>
            <a:r>
              <a:rPr lang="pt-BR" dirty="0" smtClean="0"/>
              <a:t>management </a:t>
            </a:r>
            <a:r>
              <a:rPr lang="en-US" dirty="0" smtClean="0"/>
              <a:t>application</a:t>
            </a:r>
            <a:r>
              <a:rPr lang="en-US" dirty="0"/>
              <a:t>; flywheels, batteries, capacitors and supercapacitors are more suitable </a:t>
            </a:r>
            <a:r>
              <a:rPr lang="en-US" dirty="0" smtClean="0"/>
              <a:t>for power </a:t>
            </a:r>
            <a:r>
              <a:rPr lang="en-US" dirty="0"/>
              <a:t>quality and short duration UPS, whereas batteries, flow batteries, fuel cells </a:t>
            </a:r>
            <a:r>
              <a:rPr lang="en-US" dirty="0" smtClean="0"/>
              <a:t>and Metal-Air </a:t>
            </a:r>
            <a:r>
              <a:rPr lang="en-US" dirty="0"/>
              <a:t>cells are promising for the bridging power.</a:t>
            </a:r>
            <a:endParaRPr lang="pt-BR" dirty="0"/>
          </a:p>
        </p:txBody>
      </p:sp>
    </p:spTree>
    <p:extLst>
      <p:ext uri="{BB962C8B-B14F-4D97-AF65-F5344CB8AC3E}">
        <p14:creationId xmlns:p14="http://schemas.microsoft.com/office/powerpoint/2010/main" val="830158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Definition of electrical energy storage</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a:t>
            </a:fld>
            <a:endParaRPr lang="pt-B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59632" y="1315852"/>
            <a:ext cx="6975743" cy="47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4860032" y="6016451"/>
            <a:ext cx="3858749" cy="307777"/>
          </a:xfrm>
          <a:prstGeom prst="rect">
            <a:avLst/>
          </a:prstGeom>
          <a:noFill/>
        </p:spPr>
        <p:txBody>
          <a:bodyPr wrap="none" rtlCol="0">
            <a:spAutoFit/>
          </a:bodyPr>
          <a:lstStyle/>
          <a:p>
            <a:r>
              <a:rPr lang="en-US" sz="1400" i="1" dirty="0" smtClean="0"/>
              <a:t>Figure1 - Fundamental </a:t>
            </a:r>
            <a:r>
              <a:rPr lang="en-US" sz="1400" i="1" dirty="0"/>
              <a:t>idea of the energy storage [55]</a:t>
            </a:r>
            <a:endParaRPr lang="pt-BR" sz="1400" i="1" dirty="0"/>
          </a:p>
        </p:txBody>
      </p:sp>
    </p:spTree>
    <p:extLst>
      <p:ext uri="{BB962C8B-B14F-4D97-AF65-F5344CB8AC3E}">
        <p14:creationId xmlns:p14="http://schemas.microsoft.com/office/powerpoint/2010/main" val="1424033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40</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en-US" dirty="0"/>
              <a:t>Conclusion</a:t>
            </a:r>
            <a:endParaRPr lang="pt-BR" dirty="0"/>
          </a:p>
        </p:txBody>
      </p:sp>
      <p:sp>
        <p:nvSpPr>
          <p:cNvPr id="2" name="Espaço Reservado para Conteúdo 1"/>
          <p:cNvSpPr>
            <a:spLocks noGrp="1"/>
          </p:cNvSpPr>
          <p:nvPr>
            <p:ph sz="quarter" idx="1"/>
          </p:nvPr>
        </p:nvSpPr>
        <p:spPr/>
        <p:txBody>
          <a:bodyPr>
            <a:normAutofit lnSpcReduction="10000"/>
          </a:bodyPr>
          <a:lstStyle/>
          <a:p>
            <a:r>
              <a:rPr lang="pt-BR" dirty="0"/>
              <a:t>PHS </a:t>
            </a:r>
            <a:r>
              <a:rPr lang="pt-BR" dirty="0" err="1"/>
              <a:t>and</a:t>
            </a:r>
            <a:r>
              <a:rPr lang="pt-BR" dirty="0"/>
              <a:t> Lead-</a:t>
            </a:r>
            <a:r>
              <a:rPr lang="pt-BR" dirty="0" err="1"/>
              <a:t>Acid</a:t>
            </a:r>
            <a:r>
              <a:rPr lang="pt-BR" dirty="0"/>
              <a:t> </a:t>
            </a:r>
            <a:r>
              <a:rPr lang="pt-BR" dirty="0" err="1"/>
              <a:t>battery</a:t>
            </a:r>
            <a:r>
              <a:rPr lang="pt-BR" dirty="0"/>
              <a:t> are </a:t>
            </a:r>
            <a:r>
              <a:rPr lang="pt-BR" dirty="0" err="1"/>
              <a:t>technically</a:t>
            </a:r>
            <a:r>
              <a:rPr lang="pt-BR" dirty="0"/>
              <a:t> mature; CAES, </a:t>
            </a:r>
            <a:r>
              <a:rPr lang="pt-BR" dirty="0" err="1"/>
              <a:t>NiCd</a:t>
            </a:r>
            <a:r>
              <a:rPr lang="pt-BR" dirty="0"/>
              <a:t>, </a:t>
            </a:r>
            <a:r>
              <a:rPr lang="pt-BR" dirty="0" err="1"/>
              <a:t>NaS</a:t>
            </a:r>
            <a:r>
              <a:rPr lang="pt-BR" dirty="0"/>
              <a:t>, ZEBRA Li-</a:t>
            </a:r>
            <a:r>
              <a:rPr lang="pt-BR" dirty="0" err="1"/>
              <a:t>ion</a:t>
            </a:r>
            <a:r>
              <a:rPr lang="pt-BR" dirty="0"/>
              <a:t>, </a:t>
            </a:r>
            <a:r>
              <a:rPr lang="pt-BR" dirty="0" err="1"/>
              <a:t>flow</a:t>
            </a:r>
            <a:r>
              <a:rPr lang="pt-BR" dirty="0"/>
              <a:t> </a:t>
            </a:r>
            <a:r>
              <a:rPr lang="pt-BR" dirty="0" err="1"/>
              <a:t>battery</a:t>
            </a:r>
            <a:r>
              <a:rPr lang="pt-BR" dirty="0"/>
              <a:t>, SMES, </a:t>
            </a:r>
            <a:r>
              <a:rPr lang="pt-BR" dirty="0" err="1"/>
              <a:t>flywheel</a:t>
            </a:r>
            <a:r>
              <a:rPr lang="pt-BR" dirty="0"/>
              <a:t>, capacitor, </a:t>
            </a:r>
            <a:r>
              <a:rPr lang="pt-BR" dirty="0" err="1"/>
              <a:t>Supercapacitor</a:t>
            </a:r>
            <a:r>
              <a:rPr lang="pt-BR" dirty="0"/>
              <a:t>, AL-TES </a:t>
            </a:r>
            <a:r>
              <a:rPr lang="pt-BR" dirty="0" err="1"/>
              <a:t>and</a:t>
            </a:r>
            <a:r>
              <a:rPr lang="pt-BR" dirty="0"/>
              <a:t> HT-TES are </a:t>
            </a:r>
            <a:r>
              <a:rPr lang="pt-BR" dirty="0" err="1"/>
              <a:t>technically</a:t>
            </a:r>
            <a:r>
              <a:rPr lang="pt-BR" dirty="0"/>
              <a:t> </a:t>
            </a:r>
            <a:r>
              <a:rPr lang="pt-BR" dirty="0" err="1"/>
              <a:t>developed</a:t>
            </a:r>
            <a:r>
              <a:rPr lang="pt-BR" dirty="0"/>
              <a:t> </a:t>
            </a:r>
            <a:r>
              <a:rPr lang="pt-BR" dirty="0" err="1"/>
              <a:t>and</a:t>
            </a:r>
            <a:r>
              <a:rPr lang="pt-BR" dirty="0"/>
              <a:t> </a:t>
            </a:r>
            <a:r>
              <a:rPr lang="pt-BR" dirty="0" err="1"/>
              <a:t>commercially</a:t>
            </a:r>
            <a:r>
              <a:rPr lang="pt-BR" dirty="0"/>
              <a:t> </a:t>
            </a:r>
            <a:r>
              <a:rPr lang="pt-BR" dirty="0" err="1"/>
              <a:t>available</a:t>
            </a:r>
            <a:r>
              <a:rPr lang="pt-BR" dirty="0"/>
              <a:t>; </a:t>
            </a:r>
            <a:r>
              <a:rPr lang="pt-BR" dirty="0" err="1"/>
              <a:t>Fuel</a:t>
            </a:r>
            <a:r>
              <a:rPr lang="pt-BR" dirty="0"/>
              <a:t> </a:t>
            </a:r>
            <a:r>
              <a:rPr lang="pt-BR" dirty="0" err="1"/>
              <a:t>Cell</a:t>
            </a:r>
            <a:r>
              <a:rPr lang="pt-BR" dirty="0"/>
              <a:t>, Meta-Air </a:t>
            </a:r>
            <a:r>
              <a:rPr lang="pt-BR" dirty="0" err="1"/>
              <a:t>battery</a:t>
            </a:r>
            <a:r>
              <a:rPr lang="pt-BR" dirty="0"/>
              <a:t>, Solar </a:t>
            </a:r>
            <a:r>
              <a:rPr lang="pt-BR" dirty="0" err="1"/>
              <a:t>Fuel</a:t>
            </a:r>
            <a:r>
              <a:rPr lang="pt-BR" dirty="0"/>
              <a:t> </a:t>
            </a:r>
            <a:r>
              <a:rPr lang="pt-BR" dirty="0" err="1"/>
              <a:t>and</a:t>
            </a:r>
            <a:r>
              <a:rPr lang="pt-BR" dirty="0"/>
              <a:t> CES are </a:t>
            </a:r>
            <a:r>
              <a:rPr lang="pt-BR" dirty="0" err="1"/>
              <a:t>under</a:t>
            </a:r>
            <a:r>
              <a:rPr lang="pt-BR" dirty="0"/>
              <a:t> </a:t>
            </a:r>
            <a:r>
              <a:rPr lang="pt-BR" dirty="0" err="1"/>
              <a:t>development</a:t>
            </a:r>
            <a:r>
              <a:rPr lang="pt-BR" dirty="0" smtClean="0"/>
              <a:t>.</a:t>
            </a:r>
          </a:p>
          <a:p>
            <a:r>
              <a:rPr lang="en-US" dirty="0"/>
              <a:t>The cycle efficiencies of SMES, </a:t>
            </a:r>
            <a:r>
              <a:rPr lang="en-US" dirty="0" smtClean="0"/>
              <a:t>flywheel, capacitor/supercapacitor</a:t>
            </a:r>
            <a:r>
              <a:rPr lang="en-US" dirty="0"/>
              <a:t>, PHS, </a:t>
            </a:r>
            <a:r>
              <a:rPr lang="en-US" dirty="0" smtClean="0"/>
              <a:t>CAES, batteries</a:t>
            </a:r>
            <a:r>
              <a:rPr lang="en-US" dirty="0"/>
              <a:t>, flow batteries are high with the cycle efficiency above 60%. Fuel Cell, </a:t>
            </a:r>
            <a:r>
              <a:rPr lang="en-US" dirty="0" smtClean="0"/>
              <a:t>DMFC, Metal-Air</a:t>
            </a:r>
            <a:r>
              <a:rPr lang="en-US" dirty="0"/>
              <a:t>, solar fuel, TES and CES have a low efficiency mainly due to large </a:t>
            </a:r>
            <a:r>
              <a:rPr lang="en-US" dirty="0" smtClean="0"/>
              <a:t>losses during </a:t>
            </a:r>
            <a:r>
              <a:rPr lang="en-US" dirty="0"/>
              <a:t>the conversion from commercial AC to the storage energy form.</a:t>
            </a:r>
            <a:endParaRPr lang="pt-BR" dirty="0"/>
          </a:p>
        </p:txBody>
      </p:sp>
    </p:spTree>
    <p:extLst>
      <p:ext uri="{BB962C8B-B14F-4D97-AF65-F5344CB8AC3E}">
        <p14:creationId xmlns:p14="http://schemas.microsoft.com/office/powerpoint/2010/main" val="828777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41</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en-US" dirty="0"/>
              <a:t>Conclusion</a:t>
            </a:r>
            <a:endParaRPr lang="pt-BR" dirty="0"/>
          </a:p>
        </p:txBody>
      </p:sp>
      <p:sp>
        <p:nvSpPr>
          <p:cNvPr id="2" name="Espaço Reservado para Conteúdo 1"/>
          <p:cNvSpPr>
            <a:spLocks noGrp="1"/>
          </p:cNvSpPr>
          <p:nvPr>
            <p:ph sz="quarter" idx="1"/>
          </p:nvPr>
        </p:nvSpPr>
        <p:spPr/>
        <p:txBody>
          <a:bodyPr>
            <a:normAutofit/>
          </a:bodyPr>
          <a:lstStyle/>
          <a:p>
            <a:r>
              <a:rPr lang="en-US" dirty="0"/>
              <a:t> The cycle abilities of batteries, flow batteries, and fuel cells are not as high as other systems due to chemical deterioration with the operating time. Metal-Air battery has the lowest life time at least currently</a:t>
            </a:r>
            <a:r>
              <a:rPr lang="en-US" dirty="0" smtClean="0"/>
              <a:t>.</a:t>
            </a:r>
          </a:p>
          <a:p>
            <a:r>
              <a:rPr lang="en-US" dirty="0"/>
              <a:t>PHS, CAES, batteries, flow batteries, fuel cells and SMES are considered to have some negative effects on the environment due to one or more of the following: fossil combustion, strong magnetic field, landscape damage, and toxic remains. Solar fuels and CES are more environmentally friendly. However, a full life-cycle analysis should be done before a firm conclusion can be drawn.</a:t>
            </a:r>
            <a:endParaRPr lang="pt-BR" dirty="0"/>
          </a:p>
        </p:txBody>
      </p:sp>
    </p:spTree>
    <p:extLst>
      <p:ext uri="{BB962C8B-B14F-4D97-AF65-F5344CB8AC3E}">
        <p14:creationId xmlns:p14="http://schemas.microsoft.com/office/powerpoint/2010/main" val="2627518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42</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en-US" dirty="0"/>
              <a:t>Conclusion</a:t>
            </a:r>
            <a:endParaRPr lang="pt-BR" dirty="0"/>
          </a:p>
        </p:txBody>
      </p:sp>
      <p:sp>
        <p:nvSpPr>
          <p:cNvPr id="2" name="Espaço Reservado para Conteúdo 1"/>
          <p:cNvSpPr>
            <a:spLocks noGrp="1"/>
          </p:cNvSpPr>
          <p:nvPr>
            <p:ph sz="quarter" idx="1"/>
          </p:nvPr>
        </p:nvSpPr>
        <p:spPr>
          <a:xfrm>
            <a:off x="457200" y="1219200"/>
            <a:ext cx="8229600" cy="5450160"/>
          </a:xfrm>
        </p:spPr>
        <p:txBody>
          <a:bodyPr>
            <a:normAutofit fontScale="92500" lnSpcReduction="10000"/>
          </a:bodyPr>
          <a:lstStyle/>
          <a:p>
            <a:r>
              <a:rPr lang="en-US" dirty="0"/>
              <a:t>The development of storage techniques requires the improvement and optimization of power electronics, often used in the transformation of electricity into storable energy, and vice versa</a:t>
            </a:r>
            <a:r>
              <a:rPr lang="en-US" dirty="0" smtClean="0"/>
              <a:t>.</a:t>
            </a:r>
          </a:p>
          <a:p>
            <a:r>
              <a:rPr lang="en-US" dirty="0"/>
              <a:t>The rate of penetration of renewable energy will require studies on the influence of the different storage options, especially those decentralized, on network sturdiness and overall infrastructure and energy production costs</a:t>
            </a:r>
            <a:r>
              <a:rPr lang="en-US" dirty="0" smtClean="0"/>
              <a:t>.</a:t>
            </a:r>
          </a:p>
          <a:p>
            <a:r>
              <a:rPr lang="en-US" dirty="0" smtClean="0"/>
              <a:t>It </a:t>
            </a:r>
            <a:r>
              <a:rPr lang="en-US" dirty="0"/>
              <a:t>is important to assess the national interest for compressed gas storage techniques.</a:t>
            </a:r>
          </a:p>
          <a:p>
            <a:r>
              <a:rPr lang="en-US" dirty="0" smtClean="0"/>
              <a:t>Investment </a:t>
            </a:r>
            <a:r>
              <a:rPr lang="en-US" dirty="0"/>
              <a:t>in research and development on the possibility of combining several storage methods with a renewable energy source will lead to the optimization of the overall efficiency of the system and the reduction of greenhouse gases created by conventional gas-burning power plants.</a:t>
            </a:r>
            <a:endParaRPr lang="pt-BR" dirty="0"/>
          </a:p>
        </p:txBody>
      </p:sp>
    </p:spTree>
    <p:extLst>
      <p:ext uri="{BB962C8B-B14F-4D97-AF65-F5344CB8AC3E}">
        <p14:creationId xmlns:p14="http://schemas.microsoft.com/office/powerpoint/2010/main" val="3611881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43</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en-US" dirty="0"/>
              <a:t>Conclusion</a:t>
            </a:r>
            <a:endParaRPr lang="pt-BR" dirty="0"/>
          </a:p>
        </p:txBody>
      </p:sp>
      <p:sp>
        <p:nvSpPr>
          <p:cNvPr id="2" name="Espaço Reservado para Conteúdo 1"/>
          <p:cNvSpPr>
            <a:spLocks noGrp="1"/>
          </p:cNvSpPr>
          <p:nvPr>
            <p:ph sz="quarter" idx="1"/>
          </p:nvPr>
        </p:nvSpPr>
        <p:spPr/>
        <p:txBody>
          <a:bodyPr>
            <a:normAutofit/>
          </a:bodyPr>
          <a:lstStyle/>
          <a:p>
            <a:r>
              <a:rPr lang="en-US" dirty="0" smtClean="0"/>
              <a:t>The </a:t>
            </a:r>
            <a:r>
              <a:rPr lang="en-US" dirty="0"/>
              <a:t>development of supercapacitors will lead to their integration into the different types of usage.</a:t>
            </a:r>
          </a:p>
          <a:p>
            <a:r>
              <a:rPr lang="en-US" dirty="0" smtClean="0"/>
              <a:t>The </a:t>
            </a:r>
            <a:r>
              <a:rPr lang="en-US" dirty="0"/>
              <a:t>development of low-cost, long-life flywheel storage systems will lead to increased potential, particularly for decentralized applications.</a:t>
            </a:r>
          </a:p>
          <a:p>
            <a:r>
              <a:rPr lang="en-US" dirty="0" smtClean="0"/>
              <a:t>To </a:t>
            </a:r>
            <a:r>
              <a:rPr lang="en-US" dirty="0"/>
              <a:t>increase the rate of penetration and use of hydrogen-</a:t>
            </a:r>
            <a:r>
              <a:rPr lang="en-US" dirty="0" err="1"/>
              <a:t>electrolysor</a:t>
            </a:r>
            <a:r>
              <a:rPr lang="en-US" dirty="0"/>
              <a:t> fuel-cell storage systems, a concerted R&amp;D effort will have to be made in this field.</a:t>
            </a:r>
            <a:endParaRPr lang="pt-BR" dirty="0"/>
          </a:p>
        </p:txBody>
      </p:sp>
    </p:spTree>
    <p:extLst>
      <p:ext uri="{BB962C8B-B14F-4D97-AF65-F5344CB8AC3E}">
        <p14:creationId xmlns:p14="http://schemas.microsoft.com/office/powerpoint/2010/main" val="3607429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44</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rmAutofit fontScale="55000" lnSpcReduction="20000"/>
          </a:bodyPr>
          <a:lstStyle/>
          <a:p>
            <a:pPr marL="0" indent="0">
              <a:buNone/>
            </a:pPr>
            <a:r>
              <a:rPr lang="en-US" dirty="0"/>
              <a:t>[</a:t>
            </a:r>
            <a:r>
              <a:rPr lang="en-US" dirty="0" smtClean="0"/>
              <a:t>1</a:t>
            </a:r>
            <a:r>
              <a:rPr lang="en-US" dirty="0"/>
              <a:t>] Smith, S.C.; Sen, P.K.; </a:t>
            </a:r>
            <a:r>
              <a:rPr lang="en-US" dirty="0" err="1"/>
              <a:t>Kroposki</a:t>
            </a:r>
            <a:r>
              <a:rPr lang="en-US" dirty="0"/>
              <a:t>, B., Advancement of Energy Storage Devices </a:t>
            </a:r>
            <a:r>
              <a:rPr lang="en-US" dirty="0" smtClean="0"/>
              <a:t>and Applications </a:t>
            </a:r>
            <a:r>
              <a:rPr lang="en-US" dirty="0"/>
              <a:t>in Electrical Power System. Power and Energy Society General Meeting </a:t>
            </a:r>
            <a:r>
              <a:rPr lang="en-US" dirty="0" smtClean="0"/>
              <a:t>- Conversion </a:t>
            </a:r>
            <a:r>
              <a:rPr lang="en-US" dirty="0"/>
              <a:t>and Delivery of Electrical Energy in the 21st Century, 22-24 </a:t>
            </a:r>
            <a:r>
              <a:rPr lang="en-US" dirty="0" smtClean="0"/>
              <a:t>2008</a:t>
            </a:r>
          </a:p>
          <a:p>
            <a:pPr marL="0" indent="0">
              <a:buNone/>
            </a:pPr>
            <a:r>
              <a:rPr lang="en-US" dirty="0"/>
              <a:t>[2] P.C. Ghosh , B. </a:t>
            </a:r>
            <a:r>
              <a:rPr lang="en-US" dirty="0" err="1"/>
              <a:t>Emonts</a:t>
            </a:r>
            <a:r>
              <a:rPr lang="en-US" dirty="0"/>
              <a:t>, H. </a:t>
            </a:r>
            <a:r>
              <a:rPr lang="en-US" dirty="0" err="1"/>
              <a:t>Janßen</a:t>
            </a:r>
            <a:r>
              <a:rPr lang="en-US" dirty="0"/>
              <a:t>, J. </a:t>
            </a:r>
            <a:r>
              <a:rPr lang="en-US" dirty="0" err="1"/>
              <a:t>Mergel</a:t>
            </a:r>
            <a:r>
              <a:rPr lang="en-US" dirty="0"/>
              <a:t>, D. </a:t>
            </a:r>
            <a:r>
              <a:rPr lang="en-US" dirty="0" err="1"/>
              <a:t>Stolten</a:t>
            </a:r>
            <a:r>
              <a:rPr lang="en-US" dirty="0"/>
              <a:t>. “Ten years of </a:t>
            </a:r>
            <a:r>
              <a:rPr lang="en-US" dirty="0" smtClean="0"/>
              <a:t>operational experience </a:t>
            </a:r>
            <a:r>
              <a:rPr lang="en-US" dirty="0"/>
              <a:t>with a hydrogen-based renewable energy supply system”, Solar Energy </a:t>
            </a:r>
            <a:r>
              <a:rPr lang="en-US" dirty="0" smtClean="0"/>
              <a:t>75, </a:t>
            </a:r>
            <a:r>
              <a:rPr lang="pt-BR" dirty="0" smtClean="0"/>
              <a:t>2003</a:t>
            </a:r>
            <a:r>
              <a:rPr lang="pt-BR" dirty="0"/>
              <a:t>, pp. 469–478</a:t>
            </a:r>
          </a:p>
          <a:p>
            <a:pPr marL="0" indent="0">
              <a:buNone/>
            </a:pPr>
            <a:r>
              <a:rPr lang="pt-BR" dirty="0"/>
              <a:t>[3] A. </a:t>
            </a:r>
            <a:r>
              <a:rPr lang="pt-BR" dirty="0" err="1"/>
              <a:t>Bilodeau</a:t>
            </a:r>
            <a:r>
              <a:rPr lang="pt-BR" dirty="0"/>
              <a:t>, K. </a:t>
            </a:r>
            <a:r>
              <a:rPr lang="pt-BR" dirty="0" err="1"/>
              <a:t>Agbossou</a:t>
            </a:r>
            <a:r>
              <a:rPr lang="pt-BR" dirty="0"/>
              <a:t>. </a:t>
            </a:r>
            <a:r>
              <a:rPr lang="pt-BR" dirty="0" err="1"/>
              <a:t>Control</a:t>
            </a:r>
            <a:r>
              <a:rPr lang="pt-BR" dirty="0"/>
              <a:t> </a:t>
            </a:r>
            <a:r>
              <a:rPr lang="pt-BR" dirty="0" err="1"/>
              <a:t>analysis</a:t>
            </a:r>
            <a:r>
              <a:rPr lang="pt-BR" dirty="0"/>
              <a:t> </a:t>
            </a:r>
            <a:r>
              <a:rPr lang="pt-BR" dirty="0" err="1"/>
              <a:t>of</a:t>
            </a:r>
            <a:r>
              <a:rPr lang="pt-BR" dirty="0"/>
              <a:t> </a:t>
            </a:r>
            <a:r>
              <a:rPr lang="pt-BR" dirty="0" err="1"/>
              <a:t>renewable</a:t>
            </a:r>
            <a:r>
              <a:rPr lang="pt-BR" dirty="0"/>
              <a:t> </a:t>
            </a:r>
            <a:r>
              <a:rPr lang="pt-BR" dirty="0" err="1"/>
              <a:t>energy</a:t>
            </a:r>
            <a:r>
              <a:rPr lang="pt-BR" dirty="0"/>
              <a:t> system </a:t>
            </a:r>
            <a:r>
              <a:rPr lang="pt-BR" dirty="0" err="1"/>
              <a:t>with</a:t>
            </a:r>
            <a:r>
              <a:rPr lang="pt-BR" dirty="0"/>
              <a:t> </a:t>
            </a:r>
            <a:r>
              <a:rPr lang="pt-BR" dirty="0" err="1" smtClean="0"/>
              <a:t>hydrogen</a:t>
            </a:r>
            <a:r>
              <a:rPr lang="pt-BR" dirty="0"/>
              <a:t> </a:t>
            </a:r>
            <a:r>
              <a:rPr lang="en-US" dirty="0" smtClean="0"/>
              <a:t>storage </a:t>
            </a:r>
            <a:r>
              <a:rPr lang="en-US" dirty="0"/>
              <a:t>for residential applications, Journal of Power Sources, 2005.</a:t>
            </a:r>
          </a:p>
          <a:p>
            <a:pPr marL="0" indent="0">
              <a:buNone/>
            </a:pPr>
            <a:r>
              <a:rPr lang="pt-BR" dirty="0"/>
              <a:t>[4] </a:t>
            </a:r>
            <a:r>
              <a:rPr lang="pt-BR" dirty="0" err="1"/>
              <a:t>N.Hamsic</a:t>
            </a:r>
            <a:r>
              <a:rPr lang="pt-BR" dirty="0"/>
              <a:t>, </a:t>
            </a:r>
            <a:r>
              <a:rPr lang="pt-BR" dirty="0" err="1"/>
              <a:t>A.Schmelter</a:t>
            </a:r>
            <a:r>
              <a:rPr lang="pt-BR" dirty="0"/>
              <a:t>, </a:t>
            </a:r>
            <a:r>
              <a:rPr lang="pt-BR" dirty="0" err="1"/>
              <a:t>A.Mohd</a:t>
            </a:r>
            <a:r>
              <a:rPr lang="pt-BR" dirty="0"/>
              <a:t>, </a:t>
            </a:r>
            <a:r>
              <a:rPr lang="pt-BR" dirty="0" err="1"/>
              <a:t>E.Ortjohann</a:t>
            </a:r>
            <a:r>
              <a:rPr lang="pt-BR" dirty="0"/>
              <a:t>, </a:t>
            </a:r>
            <a:r>
              <a:rPr lang="pt-BR" dirty="0" err="1"/>
              <a:t>E.Schultze</a:t>
            </a:r>
            <a:r>
              <a:rPr lang="pt-BR" dirty="0"/>
              <a:t>, </a:t>
            </a:r>
            <a:r>
              <a:rPr lang="pt-BR" dirty="0" err="1"/>
              <a:t>A.Tuckey</a:t>
            </a:r>
            <a:r>
              <a:rPr lang="pt-BR" dirty="0"/>
              <a:t>, </a:t>
            </a:r>
            <a:r>
              <a:rPr lang="pt-BR" dirty="0" err="1"/>
              <a:t>J.Zimmermann</a:t>
            </a:r>
            <a:r>
              <a:rPr lang="pt-BR" dirty="0" smtClean="0"/>
              <a:t>. </a:t>
            </a:r>
            <a:r>
              <a:rPr lang="en-US" dirty="0" smtClean="0"/>
              <a:t>“</a:t>
            </a:r>
            <a:r>
              <a:rPr lang="en-US" dirty="0" err="1"/>
              <a:t>Stabilising</a:t>
            </a:r>
            <a:r>
              <a:rPr lang="en-US" dirty="0"/>
              <a:t> the Grid Voltage and Frequency in Isolated Power Systems Using </a:t>
            </a:r>
            <a:r>
              <a:rPr lang="en-US" dirty="0" smtClean="0"/>
              <a:t>a Flywheel </a:t>
            </a:r>
            <a:r>
              <a:rPr lang="en-US" dirty="0"/>
              <a:t>Energy Storage System,” The Great Wall World Renewable Energy Forum </a:t>
            </a:r>
            <a:r>
              <a:rPr lang="en-US" dirty="0" smtClean="0"/>
              <a:t>, </a:t>
            </a:r>
            <a:r>
              <a:rPr lang="pt-BR" dirty="0" smtClean="0"/>
              <a:t>Beijing</a:t>
            </a:r>
            <a:r>
              <a:rPr lang="pt-BR" dirty="0"/>
              <a:t>, China, </a:t>
            </a:r>
            <a:r>
              <a:rPr lang="pt-BR" dirty="0" err="1"/>
              <a:t>October</a:t>
            </a:r>
            <a:r>
              <a:rPr lang="pt-BR" dirty="0"/>
              <a:t> 2006</a:t>
            </a:r>
          </a:p>
          <a:p>
            <a:pPr marL="0" indent="0">
              <a:buNone/>
            </a:pPr>
            <a:r>
              <a:rPr lang="pt-BR" dirty="0"/>
              <a:t>[5] </a:t>
            </a:r>
            <a:r>
              <a:rPr lang="pt-BR" dirty="0" err="1"/>
              <a:t>E.Ortjohann</a:t>
            </a:r>
            <a:r>
              <a:rPr lang="pt-BR" dirty="0"/>
              <a:t>, </a:t>
            </a:r>
            <a:r>
              <a:rPr lang="pt-BR" dirty="0" err="1"/>
              <a:t>N.Hamsic</a:t>
            </a:r>
            <a:r>
              <a:rPr lang="pt-BR" dirty="0"/>
              <a:t> , </a:t>
            </a:r>
            <a:r>
              <a:rPr lang="pt-BR" dirty="0" err="1"/>
              <a:t>A.Schmelter</a:t>
            </a:r>
            <a:r>
              <a:rPr lang="pt-BR" dirty="0"/>
              <a:t> , </a:t>
            </a:r>
            <a:r>
              <a:rPr lang="pt-BR" dirty="0" err="1"/>
              <a:t>A.Mohd</a:t>
            </a:r>
            <a:r>
              <a:rPr lang="pt-BR" dirty="0"/>
              <a:t>, </a:t>
            </a:r>
            <a:r>
              <a:rPr lang="pt-BR" dirty="0" err="1"/>
              <a:t>J.Zimmermann</a:t>
            </a:r>
            <a:r>
              <a:rPr lang="pt-BR" dirty="0"/>
              <a:t>, </a:t>
            </a:r>
            <a:r>
              <a:rPr lang="pt-BR" dirty="0" err="1"/>
              <a:t>A.Tuckey</a:t>
            </a:r>
            <a:r>
              <a:rPr lang="pt-BR" dirty="0"/>
              <a:t>, </a:t>
            </a:r>
            <a:r>
              <a:rPr lang="pt-BR" dirty="0" err="1" smtClean="0"/>
              <a:t>E.Schultze</a:t>
            </a:r>
            <a:r>
              <a:rPr lang="pt-BR" dirty="0" smtClean="0"/>
              <a:t>. </a:t>
            </a:r>
            <a:r>
              <a:rPr lang="en-US" dirty="0" smtClean="0"/>
              <a:t>Increasing </a:t>
            </a:r>
            <a:r>
              <a:rPr lang="en-US" dirty="0"/>
              <a:t>Renewable Energy Penetration in Isolated Grids Using a Flywheel </a:t>
            </a:r>
            <a:r>
              <a:rPr lang="en-US" dirty="0" smtClean="0"/>
              <a:t>Energy Storage </a:t>
            </a:r>
            <a:r>
              <a:rPr lang="en-US" dirty="0"/>
              <a:t>System, the first International Conference on Power Engineering, Energy </a:t>
            </a:r>
            <a:r>
              <a:rPr lang="en-US" dirty="0" smtClean="0"/>
              <a:t>and Electrical </a:t>
            </a:r>
            <a:r>
              <a:rPr lang="en-US" dirty="0"/>
              <a:t>Drives (POWERENG,IEEE),Portugal, April 2007.</a:t>
            </a:r>
          </a:p>
          <a:p>
            <a:pPr marL="0" indent="0">
              <a:buNone/>
            </a:pPr>
            <a:r>
              <a:rPr lang="en-US" dirty="0"/>
              <a:t>[6] European Renewable Energy Council, “Renewable energy in Europe: building </a:t>
            </a:r>
            <a:r>
              <a:rPr lang="en-US" dirty="0" smtClean="0"/>
              <a:t>Markets and </a:t>
            </a:r>
            <a:r>
              <a:rPr lang="en-US" dirty="0"/>
              <a:t>capacity,” James and James science publishers, August 2004.</a:t>
            </a:r>
          </a:p>
          <a:p>
            <a:pPr marL="0" indent="0">
              <a:buNone/>
            </a:pPr>
            <a:r>
              <a:rPr lang="en-US" dirty="0"/>
              <a:t>[7] “FP7 Research Priorities for the Renewable Energy Sector”, </a:t>
            </a:r>
            <a:r>
              <a:rPr lang="en-US" dirty="0" err="1"/>
              <a:t>Bruxelles</a:t>
            </a:r>
            <a:r>
              <a:rPr lang="en-US" dirty="0"/>
              <a:t>, EUREC </a:t>
            </a:r>
            <a:r>
              <a:rPr lang="en-US" dirty="0" smtClean="0"/>
              <a:t>Agency, </a:t>
            </a:r>
            <a:r>
              <a:rPr lang="pt-BR" dirty="0" err="1" smtClean="0"/>
              <a:t>March</a:t>
            </a:r>
            <a:r>
              <a:rPr lang="pt-BR" dirty="0" smtClean="0"/>
              <a:t> </a:t>
            </a:r>
            <a:r>
              <a:rPr lang="pt-BR" dirty="0"/>
              <a:t>2005.</a:t>
            </a:r>
          </a:p>
          <a:p>
            <a:pPr marL="0" indent="0">
              <a:buNone/>
            </a:pPr>
            <a:r>
              <a:rPr lang="en-US" dirty="0"/>
              <a:t>[8] Melissa M, “Flywheel Energy Storage System: The current status and future prospect</a:t>
            </a:r>
            <a:r>
              <a:rPr lang="en-US" dirty="0" smtClean="0"/>
              <a:t>,” Trinity </a:t>
            </a:r>
            <a:r>
              <a:rPr lang="en-US" dirty="0"/>
              <a:t>Power Corporation, February 2004, pp.8-11.</a:t>
            </a:r>
          </a:p>
          <a:p>
            <a:pPr marL="0" indent="0">
              <a:buNone/>
            </a:pPr>
            <a:r>
              <a:rPr lang="pt-BR" dirty="0"/>
              <a:t>[9] </a:t>
            </a:r>
            <a:r>
              <a:rPr lang="pt-BR" dirty="0" err="1"/>
              <a:t>A.Ruddell</a:t>
            </a:r>
            <a:r>
              <a:rPr lang="pt-BR" dirty="0"/>
              <a:t>, </a:t>
            </a:r>
            <a:r>
              <a:rPr lang="pt-BR" dirty="0" err="1"/>
              <a:t>G.Schönnenbeck</a:t>
            </a:r>
            <a:r>
              <a:rPr lang="pt-BR" dirty="0"/>
              <a:t>, </a:t>
            </a:r>
            <a:r>
              <a:rPr lang="pt-BR" dirty="0" err="1"/>
              <a:t>R.Jones</a:t>
            </a:r>
            <a:r>
              <a:rPr lang="pt-BR" dirty="0"/>
              <a:t>, “</a:t>
            </a:r>
            <a:r>
              <a:rPr lang="pt-BR" dirty="0" err="1"/>
              <a:t>Flywheel</a:t>
            </a:r>
            <a:r>
              <a:rPr lang="pt-BR" dirty="0"/>
              <a:t> Energy </a:t>
            </a:r>
            <a:r>
              <a:rPr lang="pt-BR" dirty="0" err="1"/>
              <a:t>Storage</a:t>
            </a:r>
            <a:r>
              <a:rPr lang="pt-BR" dirty="0"/>
              <a:t> Systems,” </a:t>
            </a:r>
            <a:r>
              <a:rPr lang="pt-BR" dirty="0" smtClean="0"/>
              <a:t>Rutherford </a:t>
            </a:r>
            <a:r>
              <a:rPr lang="pt-BR" dirty="0" err="1" smtClean="0"/>
              <a:t>Appleton</a:t>
            </a:r>
            <a:r>
              <a:rPr lang="pt-BR" dirty="0" smtClean="0"/>
              <a:t> </a:t>
            </a:r>
            <a:r>
              <a:rPr lang="pt-BR" dirty="0" err="1"/>
              <a:t>Lab</a:t>
            </a:r>
            <a:r>
              <a:rPr lang="pt-BR" dirty="0"/>
              <a:t>, UK.</a:t>
            </a:r>
          </a:p>
          <a:p>
            <a:pPr marL="0" indent="0">
              <a:buNone/>
            </a:pPr>
            <a:r>
              <a:rPr lang="en-US" dirty="0"/>
              <a:t>[10] </a:t>
            </a:r>
            <a:r>
              <a:rPr lang="en-US" dirty="0" err="1"/>
              <a:t>H.Bindner</a:t>
            </a:r>
            <a:r>
              <a:rPr lang="en-US" dirty="0"/>
              <a:t>, “Power Control for Wind Turbines in Weak Grids,” </a:t>
            </a:r>
            <a:r>
              <a:rPr lang="en-US" dirty="0" err="1"/>
              <a:t>Risø</a:t>
            </a:r>
            <a:r>
              <a:rPr lang="en-US" dirty="0"/>
              <a:t> National </a:t>
            </a:r>
            <a:r>
              <a:rPr lang="en-US" dirty="0" smtClean="0"/>
              <a:t>Lab, </a:t>
            </a:r>
            <a:r>
              <a:rPr lang="pt-BR" dirty="0" err="1" smtClean="0"/>
              <a:t>March</a:t>
            </a:r>
            <a:r>
              <a:rPr lang="pt-BR" dirty="0" smtClean="0"/>
              <a:t> </a:t>
            </a:r>
            <a:r>
              <a:rPr lang="pt-BR" dirty="0"/>
              <a:t>1999.</a:t>
            </a:r>
          </a:p>
          <a:p>
            <a:pPr marL="0" indent="0">
              <a:buNone/>
            </a:pPr>
            <a:r>
              <a:rPr lang="pt-BR" dirty="0"/>
              <a:t>[11] </a:t>
            </a:r>
            <a:r>
              <a:rPr lang="pt-BR" dirty="0" err="1"/>
              <a:t>Alaa</a:t>
            </a:r>
            <a:r>
              <a:rPr lang="pt-BR" dirty="0"/>
              <a:t> </a:t>
            </a:r>
            <a:r>
              <a:rPr lang="pt-BR" dirty="0" err="1"/>
              <a:t>Mohd</a:t>
            </a:r>
            <a:r>
              <a:rPr lang="pt-BR" dirty="0"/>
              <a:t>, </a:t>
            </a:r>
            <a:r>
              <a:rPr lang="pt-BR" dirty="0" err="1"/>
              <a:t>Egon</a:t>
            </a:r>
            <a:r>
              <a:rPr lang="pt-BR" dirty="0"/>
              <a:t> </a:t>
            </a:r>
            <a:r>
              <a:rPr lang="pt-BR" dirty="0" err="1"/>
              <a:t>Ortjohann</a:t>
            </a:r>
            <a:r>
              <a:rPr lang="pt-BR" dirty="0"/>
              <a:t>, Andreas </a:t>
            </a:r>
            <a:r>
              <a:rPr lang="pt-BR" dirty="0" err="1"/>
              <a:t>Schmelter</a:t>
            </a:r>
            <a:r>
              <a:rPr lang="pt-BR" dirty="0"/>
              <a:t>, </a:t>
            </a:r>
            <a:r>
              <a:rPr lang="pt-BR" dirty="0" err="1"/>
              <a:t>Nedzad</a:t>
            </a:r>
            <a:r>
              <a:rPr lang="pt-BR" dirty="0"/>
              <a:t> </a:t>
            </a:r>
            <a:r>
              <a:rPr lang="pt-BR" dirty="0" err="1"/>
              <a:t>Hamsic</a:t>
            </a:r>
            <a:r>
              <a:rPr lang="pt-BR" dirty="0"/>
              <a:t>, Danny </a:t>
            </a:r>
            <a:r>
              <a:rPr lang="pt-BR" dirty="0" err="1" smtClean="0"/>
              <a:t>Morton</a:t>
            </a:r>
            <a:r>
              <a:rPr lang="pt-BR" dirty="0" smtClean="0"/>
              <a:t>. </a:t>
            </a:r>
            <a:r>
              <a:rPr lang="en-US" dirty="0" smtClean="0"/>
              <a:t>Challenges </a:t>
            </a:r>
            <a:r>
              <a:rPr lang="en-US" dirty="0"/>
              <a:t>in integrating distributed Energy storage systems into future smart </a:t>
            </a:r>
            <a:r>
              <a:rPr lang="en-US" dirty="0" smtClean="0"/>
              <a:t>grid. IEEE </a:t>
            </a:r>
            <a:r>
              <a:rPr lang="en-US" dirty="0"/>
              <a:t>International Symposium on Industrial Electronics, June 30 - July 2, 2008.</a:t>
            </a:r>
            <a:endParaRPr lang="pt-BR" dirty="0"/>
          </a:p>
        </p:txBody>
      </p:sp>
    </p:spTree>
    <p:extLst>
      <p:ext uri="{BB962C8B-B14F-4D97-AF65-F5344CB8AC3E}">
        <p14:creationId xmlns:p14="http://schemas.microsoft.com/office/powerpoint/2010/main" val="1558457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45</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rmAutofit fontScale="55000" lnSpcReduction="20000"/>
          </a:bodyPr>
          <a:lstStyle/>
          <a:p>
            <a:pPr marL="0" indent="0">
              <a:buNone/>
            </a:pPr>
            <a:r>
              <a:rPr lang="en-US" dirty="0"/>
              <a:t>[12] James A. McDowall, “Status and Outlook of the Energy Storage Market,” PES </a:t>
            </a:r>
            <a:r>
              <a:rPr lang="en-US" dirty="0" smtClean="0"/>
              <a:t>2007, </a:t>
            </a:r>
            <a:r>
              <a:rPr lang="pt-BR" dirty="0" smtClean="0"/>
              <a:t>Tampa</a:t>
            </a:r>
            <a:r>
              <a:rPr lang="pt-BR" dirty="0"/>
              <a:t>, July 2007.</a:t>
            </a:r>
          </a:p>
          <a:p>
            <a:pPr marL="0" indent="0">
              <a:buNone/>
            </a:pPr>
            <a:r>
              <a:rPr lang="en-US" dirty="0"/>
              <a:t>[13] Baker JN, Collinson A. Electrical energy storage at the turn of the millennium. </a:t>
            </a:r>
            <a:r>
              <a:rPr lang="en-US" dirty="0" smtClean="0"/>
              <a:t>Power </a:t>
            </a:r>
            <a:r>
              <a:rPr lang="pt-BR" dirty="0" err="1" smtClean="0"/>
              <a:t>Eng</a:t>
            </a:r>
            <a:r>
              <a:rPr lang="pt-BR" dirty="0" smtClean="0"/>
              <a:t> </a:t>
            </a:r>
            <a:r>
              <a:rPr lang="pt-BR" dirty="0"/>
              <a:t>J 1999;6:107–12.</a:t>
            </a:r>
          </a:p>
          <a:p>
            <a:pPr marL="0" indent="0">
              <a:buNone/>
            </a:pPr>
            <a:r>
              <a:rPr lang="en-US" dirty="0"/>
              <a:t>[14] </a:t>
            </a:r>
            <a:r>
              <a:rPr lang="en-US" dirty="0" err="1"/>
              <a:t>Dti</a:t>
            </a:r>
            <a:r>
              <a:rPr lang="en-US" dirty="0"/>
              <a:t> Report. Status of electrical energy storage systems. DG/DTI/00050/00/00, </a:t>
            </a:r>
            <a:r>
              <a:rPr lang="en-US" dirty="0" smtClean="0"/>
              <a:t>URN NUMBER </a:t>
            </a:r>
            <a:r>
              <a:rPr lang="en-US" dirty="0"/>
              <a:t>04/1878, UK Department of Trade and Industry; 2004, p. 1–24.</a:t>
            </a:r>
          </a:p>
          <a:p>
            <a:pPr marL="0" indent="0">
              <a:buNone/>
            </a:pPr>
            <a:r>
              <a:rPr lang="en-US" dirty="0"/>
              <a:t>[15] Australian Greenhouse Office. Advanced electricity storage technologies </a:t>
            </a:r>
            <a:r>
              <a:rPr lang="en-US" dirty="0" err="1" smtClean="0"/>
              <a:t>programme</a:t>
            </a:r>
            <a:r>
              <a:rPr lang="en-US" dirty="0" smtClean="0"/>
              <a:t>. ISBN</a:t>
            </a:r>
            <a:r>
              <a:rPr lang="en-US" dirty="0"/>
              <a:t>: 1 921120 37 1, Australian Greenhouse Office; 2005, p. 1–35.</a:t>
            </a:r>
          </a:p>
          <a:p>
            <a:pPr marL="0" indent="0">
              <a:buNone/>
            </a:pPr>
            <a:r>
              <a:rPr lang="en-US" dirty="0"/>
              <a:t>[16] </a:t>
            </a:r>
            <a:r>
              <a:rPr lang="en-US" dirty="0" err="1"/>
              <a:t>Ahearne</a:t>
            </a:r>
            <a:r>
              <a:rPr lang="en-US" dirty="0"/>
              <a:t> J. Storage of electric energy, Report on research and development of </a:t>
            </a:r>
            <a:r>
              <a:rPr lang="en-US" dirty="0" smtClean="0"/>
              <a:t>energy technologies</a:t>
            </a:r>
            <a:r>
              <a:rPr lang="en-US" dirty="0"/>
              <a:t>. International Union of Pure and Applied Physics; 2004, p. </a:t>
            </a:r>
            <a:r>
              <a:rPr lang="en-US" dirty="0" smtClean="0"/>
              <a:t>76–86. </a:t>
            </a:r>
            <a:r>
              <a:rPr lang="pt-BR" dirty="0" err="1" smtClean="0"/>
              <a:t>Available</a:t>
            </a:r>
            <a:r>
              <a:rPr lang="pt-BR" dirty="0" smtClean="0"/>
              <a:t> </a:t>
            </a:r>
            <a:r>
              <a:rPr lang="pt-BR" dirty="0"/>
              <a:t>online http://www.iupap.org/wg/energy/report-a.pdf</a:t>
            </a:r>
          </a:p>
          <a:p>
            <a:pPr marL="0" indent="0">
              <a:buNone/>
            </a:pPr>
            <a:r>
              <a:rPr lang="pt-BR" dirty="0"/>
              <a:t>[17] http://www.en.wikipeida.org/wiki/Hydroelectric_energy_storage</a:t>
            </a:r>
          </a:p>
          <a:p>
            <a:pPr marL="0" indent="0">
              <a:buNone/>
            </a:pPr>
            <a:r>
              <a:rPr lang="en-US" dirty="0"/>
              <a:t>[18] Linden S. The commercial world of energy storage: a review of operating </a:t>
            </a:r>
            <a:r>
              <a:rPr lang="en-US" dirty="0" smtClean="0"/>
              <a:t>facilities (under </a:t>
            </a:r>
            <a:r>
              <a:rPr lang="en-US" dirty="0"/>
              <a:t>construction or planned). In: Proceeding of 1st annual conference of the </a:t>
            </a:r>
            <a:r>
              <a:rPr lang="en-US" dirty="0" smtClean="0"/>
              <a:t>energy storage </a:t>
            </a:r>
            <a:r>
              <a:rPr lang="en-US" dirty="0"/>
              <a:t>council, Houston, Texas, March 3, 2003</a:t>
            </a:r>
            <a:r>
              <a:rPr lang="en-US" dirty="0" smtClean="0"/>
              <a:t>.</a:t>
            </a:r>
          </a:p>
          <a:p>
            <a:pPr marL="0" indent="0">
              <a:buNone/>
            </a:pPr>
            <a:r>
              <a:rPr lang="en-US" dirty="0"/>
              <a:t>[19] </a:t>
            </a:r>
            <a:r>
              <a:rPr lang="en-US" dirty="0" err="1"/>
              <a:t>Walawalkar</a:t>
            </a:r>
            <a:r>
              <a:rPr lang="en-US" dirty="0"/>
              <a:t> R, Apt J, Mancini R. Economics of electric energy storage for </a:t>
            </a:r>
            <a:r>
              <a:rPr lang="en-US" dirty="0" smtClean="0"/>
              <a:t>energy arbitrage </a:t>
            </a:r>
            <a:r>
              <a:rPr lang="en-US" dirty="0"/>
              <a:t>and regulation. Energy Policy 2007;5:2558–68.</a:t>
            </a:r>
          </a:p>
          <a:p>
            <a:pPr marL="0" indent="0">
              <a:buNone/>
            </a:pPr>
            <a:r>
              <a:rPr lang="en-US" dirty="0"/>
              <a:t>[20] </a:t>
            </a:r>
            <a:r>
              <a:rPr lang="en-US" dirty="0" err="1"/>
              <a:t>Dti</a:t>
            </a:r>
            <a:r>
              <a:rPr lang="en-US" dirty="0"/>
              <a:t> Report. Review of electrical energy storage technologies and systems and of </a:t>
            </a:r>
            <a:r>
              <a:rPr lang="en-US" dirty="0" smtClean="0"/>
              <a:t>their potential </a:t>
            </a:r>
            <a:r>
              <a:rPr lang="en-US" dirty="0"/>
              <a:t>for the UK. DG/DTI/00055/00/00, URN NUMBER 04/1876, UK Department </a:t>
            </a:r>
            <a:r>
              <a:rPr lang="en-US" dirty="0" smtClean="0"/>
              <a:t>of Trade </a:t>
            </a:r>
            <a:r>
              <a:rPr lang="en-US" dirty="0"/>
              <a:t>and Industry; 2004, p. 1–34</a:t>
            </a:r>
            <a:r>
              <a:rPr lang="en-US" dirty="0" smtClean="0"/>
              <a:t>.</a:t>
            </a:r>
          </a:p>
          <a:p>
            <a:pPr marL="0" indent="0">
              <a:buNone/>
            </a:pPr>
            <a:r>
              <a:rPr lang="en-US" dirty="0"/>
              <a:t>[21] Bueno C, Carta JA. Wind powered pumped hydro storage systems, a means </a:t>
            </a:r>
            <a:r>
              <a:rPr lang="en-US" dirty="0" smtClean="0"/>
              <a:t>of increasing </a:t>
            </a:r>
            <a:r>
              <a:rPr lang="en-US" dirty="0"/>
              <a:t>the penetration of renewable energy in </a:t>
            </a:r>
            <a:r>
              <a:rPr lang="en-US" dirty="0" smtClean="0"/>
              <a:t>the </a:t>
            </a:r>
            <a:r>
              <a:rPr lang="en-US" dirty="0"/>
              <a:t>Canary Islands. Renew </a:t>
            </a:r>
            <a:r>
              <a:rPr lang="en-US" dirty="0" err="1" smtClean="0"/>
              <a:t>Sus</a:t>
            </a:r>
            <a:r>
              <a:rPr lang="en-US" dirty="0"/>
              <a:t> </a:t>
            </a:r>
            <a:r>
              <a:rPr lang="pt-BR" dirty="0" smtClean="0"/>
              <a:t>Energy </a:t>
            </a:r>
            <a:r>
              <a:rPr lang="pt-BR" dirty="0" err="1"/>
              <a:t>Rev</a:t>
            </a:r>
            <a:r>
              <a:rPr lang="pt-BR" dirty="0"/>
              <a:t> 2006;10:312–40</a:t>
            </a:r>
            <a:r>
              <a:rPr lang="pt-BR" dirty="0" smtClean="0"/>
              <a:t>.</a:t>
            </a:r>
          </a:p>
          <a:p>
            <a:pPr marL="0" indent="0">
              <a:buNone/>
            </a:pPr>
            <a:r>
              <a:rPr lang="en-US" dirty="0"/>
              <a:t>[22] </a:t>
            </a:r>
            <a:r>
              <a:rPr lang="en-US" dirty="0" err="1"/>
              <a:t>Najjar</a:t>
            </a:r>
            <a:r>
              <a:rPr lang="en-US" dirty="0"/>
              <a:t> Y, </a:t>
            </a:r>
            <a:r>
              <a:rPr lang="en-US" dirty="0" err="1"/>
              <a:t>Zaamout</a:t>
            </a:r>
            <a:r>
              <a:rPr lang="en-US" dirty="0"/>
              <a:t> MS. Performance analysis of compressed air energy storage (</a:t>
            </a:r>
            <a:r>
              <a:rPr lang="en-US" dirty="0" smtClean="0"/>
              <a:t>CAES) plant </a:t>
            </a:r>
            <a:r>
              <a:rPr lang="en-US" dirty="0"/>
              <a:t>for dry regions. Energy Convers Manage 1998;39:1503–11</a:t>
            </a:r>
            <a:r>
              <a:rPr lang="en-US" dirty="0" smtClean="0"/>
              <a:t>.</a:t>
            </a:r>
          </a:p>
          <a:p>
            <a:pPr marL="0" indent="0">
              <a:buNone/>
            </a:pPr>
            <a:r>
              <a:rPr lang="en-US" dirty="0" smtClean="0"/>
              <a:t>[</a:t>
            </a:r>
            <a:r>
              <a:rPr lang="en-US" dirty="0"/>
              <a:t>23] Sears JR. TEX: The next generation of energy storage technology. </a:t>
            </a:r>
            <a:r>
              <a:rPr lang="en-US" dirty="0" smtClean="0"/>
              <a:t>Telecommunications Energy </a:t>
            </a:r>
            <a:r>
              <a:rPr lang="en-US" dirty="0"/>
              <a:t>Conference, INTELEC 2004. In: 26th annual international volume, Issue, </a:t>
            </a:r>
            <a:r>
              <a:rPr lang="en-US" dirty="0" smtClean="0"/>
              <a:t>Sept. </a:t>
            </a:r>
            <a:r>
              <a:rPr lang="pt-BR" dirty="0" smtClean="0"/>
              <a:t>19–23 </a:t>
            </a:r>
            <a:r>
              <a:rPr lang="pt-BR" dirty="0"/>
              <a:t>2004; p. 218–22.</a:t>
            </a:r>
          </a:p>
        </p:txBody>
      </p:sp>
    </p:spTree>
    <p:extLst>
      <p:ext uri="{BB962C8B-B14F-4D97-AF65-F5344CB8AC3E}">
        <p14:creationId xmlns:p14="http://schemas.microsoft.com/office/powerpoint/2010/main" val="2272479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46</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Autofit/>
          </a:bodyPr>
          <a:lstStyle/>
          <a:p>
            <a:pPr marL="0" indent="0">
              <a:buNone/>
            </a:pPr>
            <a:r>
              <a:rPr lang="en-US" sz="1400" dirty="0"/>
              <a:t>[24] </a:t>
            </a:r>
            <a:r>
              <a:rPr lang="en-US" sz="1400" dirty="0" err="1"/>
              <a:t>Najjar</a:t>
            </a:r>
            <a:r>
              <a:rPr lang="en-US" sz="1400" dirty="0"/>
              <a:t> Y, </a:t>
            </a:r>
            <a:r>
              <a:rPr lang="en-US" sz="1400" dirty="0" err="1"/>
              <a:t>Jubeh</a:t>
            </a:r>
            <a:r>
              <a:rPr lang="en-US" sz="1400" dirty="0"/>
              <a:t> N. Comparison of performance of compressed-air energy-storage </a:t>
            </a:r>
            <a:r>
              <a:rPr lang="en-US" sz="1400" dirty="0" smtClean="0"/>
              <a:t>plant with </a:t>
            </a:r>
            <a:r>
              <a:rPr lang="en-US" sz="1400" dirty="0"/>
              <a:t>compressed-air storage with humidification. In: Proceeding of </a:t>
            </a:r>
            <a:r>
              <a:rPr lang="en-US" sz="1400" dirty="0" err="1"/>
              <a:t>IMechE</a:t>
            </a:r>
            <a:r>
              <a:rPr lang="en-US" sz="1400" dirty="0"/>
              <a:t>, Part </a:t>
            </a:r>
            <a:r>
              <a:rPr lang="en-US" sz="1400" dirty="0" smtClean="0"/>
              <a:t>A: Journal </a:t>
            </a:r>
            <a:r>
              <a:rPr lang="en-US" sz="1400" dirty="0"/>
              <a:t>of Power and Energy 2006; 220:581–8.</a:t>
            </a:r>
          </a:p>
          <a:p>
            <a:pPr marL="0" indent="0">
              <a:buNone/>
            </a:pPr>
            <a:r>
              <a:rPr lang="en-US" sz="1400" dirty="0"/>
              <a:t>[25] </a:t>
            </a:r>
            <a:r>
              <a:rPr lang="en-US" sz="1400" dirty="0" err="1"/>
              <a:t>Bullough</a:t>
            </a:r>
            <a:r>
              <a:rPr lang="en-US" sz="1400" dirty="0"/>
              <a:t> C, </a:t>
            </a:r>
            <a:r>
              <a:rPr lang="en-US" sz="1400" dirty="0" err="1"/>
              <a:t>Gatzen</a:t>
            </a:r>
            <a:r>
              <a:rPr lang="en-US" sz="1400" dirty="0"/>
              <a:t> C, </a:t>
            </a:r>
            <a:r>
              <a:rPr lang="en-US" sz="1400" dirty="0" err="1"/>
              <a:t>Jakiel</a:t>
            </a:r>
            <a:r>
              <a:rPr lang="en-US" sz="1400" dirty="0"/>
              <a:t> C, et al. Advanced adiabatic compressed air </a:t>
            </a:r>
            <a:r>
              <a:rPr lang="en-US" sz="1400" dirty="0" smtClean="0"/>
              <a:t>energy storage </a:t>
            </a:r>
            <a:r>
              <a:rPr lang="en-US" sz="1400" dirty="0"/>
              <a:t>for the integration of wind energy. In: Proceedings of the European </a:t>
            </a:r>
            <a:r>
              <a:rPr lang="en-US" sz="1400" dirty="0" smtClean="0"/>
              <a:t>wind </a:t>
            </a:r>
            <a:r>
              <a:rPr lang="pt-BR" sz="1400" dirty="0" err="1" smtClean="0"/>
              <a:t>energy</a:t>
            </a:r>
            <a:r>
              <a:rPr lang="pt-BR" sz="1400" dirty="0" smtClean="0"/>
              <a:t> </a:t>
            </a:r>
            <a:r>
              <a:rPr lang="pt-BR" sz="1400" dirty="0" err="1"/>
              <a:t>conference</a:t>
            </a:r>
            <a:r>
              <a:rPr lang="pt-BR" sz="1400" dirty="0"/>
              <a:t>. London, UK, 2004.</a:t>
            </a:r>
          </a:p>
          <a:p>
            <a:pPr marL="0" indent="0">
              <a:buNone/>
            </a:pPr>
            <a:r>
              <a:rPr lang="en-US" sz="1400" dirty="0"/>
              <a:t>[26] Wang S, Chen G, Fang M, et al. A new compressed air energy storage </a:t>
            </a:r>
            <a:r>
              <a:rPr lang="en-US" sz="1400" dirty="0" smtClean="0"/>
              <a:t>refrigeration </a:t>
            </a:r>
            <a:r>
              <a:rPr lang="pt-BR" sz="1400" dirty="0" smtClean="0"/>
              <a:t>system</a:t>
            </a:r>
            <a:r>
              <a:rPr lang="pt-BR" sz="1400" dirty="0"/>
              <a:t>. </a:t>
            </a:r>
            <a:r>
              <a:rPr lang="pt-BR" sz="1400" dirty="0" err="1"/>
              <a:t>Energ</a:t>
            </a:r>
            <a:r>
              <a:rPr lang="pt-BR" sz="1400" dirty="0"/>
              <a:t> </a:t>
            </a:r>
            <a:r>
              <a:rPr lang="pt-BR" sz="1400" dirty="0" err="1"/>
              <a:t>Convers</a:t>
            </a:r>
            <a:r>
              <a:rPr lang="pt-BR" sz="1400" dirty="0"/>
              <a:t> </a:t>
            </a:r>
            <a:r>
              <a:rPr lang="pt-BR" sz="1400" dirty="0" err="1"/>
              <a:t>Manage</a:t>
            </a:r>
            <a:r>
              <a:rPr lang="pt-BR" sz="1400" dirty="0"/>
              <a:t> 2006;47:3408–16.</a:t>
            </a:r>
          </a:p>
          <a:p>
            <a:pPr marL="0" indent="0">
              <a:buNone/>
            </a:pPr>
            <a:r>
              <a:rPr lang="en-US" sz="1400" dirty="0"/>
              <a:t>[27] Cook GM, Spindler WC, </a:t>
            </a:r>
            <a:r>
              <a:rPr lang="en-US" sz="1400" dirty="0" err="1"/>
              <a:t>Grefe</a:t>
            </a:r>
            <a:r>
              <a:rPr lang="en-US" sz="1400" dirty="0"/>
              <a:t> G. Overview of battery power regulation and </a:t>
            </a:r>
            <a:r>
              <a:rPr lang="en-US" sz="1400" dirty="0" smtClean="0"/>
              <a:t>storage. </a:t>
            </a:r>
            <a:r>
              <a:rPr lang="fr-FR" sz="1400" dirty="0" smtClean="0"/>
              <a:t>IEEE </a:t>
            </a:r>
            <a:r>
              <a:rPr lang="fr-FR" sz="1400" dirty="0"/>
              <a:t>T Energy Conver 1991;6:204–11.</a:t>
            </a:r>
          </a:p>
          <a:p>
            <a:pPr marL="0" indent="0">
              <a:buNone/>
            </a:pPr>
            <a:r>
              <a:rPr lang="en-US" sz="1400" dirty="0"/>
              <a:t>[28] Chalk SG, Miller JF. Key challenges and recent progress in batteries, fuel cells </a:t>
            </a:r>
            <a:r>
              <a:rPr lang="en-US" sz="1400" dirty="0" smtClean="0"/>
              <a:t>and </a:t>
            </a:r>
            <a:r>
              <a:rPr lang="pt-BR" sz="1400" dirty="0" err="1" smtClean="0"/>
              <a:t>hydrogen</a:t>
            </a:r>
            <a:r>
              <a:rPr lang="pt-BR" sz="1400" dirty="0" smtClean="0"/>
              <a:t> </a:t>
            </a:r>
            <a:r>
              <a:rPr lang="pt-BR" sz="1400" dirty="0" err="1"/>
              <a:t>storage</a:t>
            </a:r>
            <a:r>
              <a:rPr lang="pt-BR" sz="1400" dirty="0"/>
              <a:t> for clean </a:t>
            </a:r>
            <a:r>
              <a:rPr lang="pt-BR" sz="1400" dirty="0" err="1"/>
              <a:t>energy</a:t>
            </a:r>
            <a:r>
              <a:rPr lang="pt-BR" sz="1400" dirty="0"/>
              <a:t> systems. J Power </a:t>
            </a:r>
            <a:r>
              <a:rPr lang="pt-BR" sz="1400" dirty="0" err="1"/>
              <a:t>Sources</a:t>
            </a:r>
            <a:r>
              <a:rPr lang="pt-BR" sz="1400" dirty="0"/>
              <a:t> 2006;159:73–80.</a:t>
            </a:r>
          </a:p>
          <a:p>
            <a:pPr marL="0" indent="0">
              <a:buNone/>
            </a:pPr>
            <a:r>
              <a:rPr lang="en-US" sz="1400" dirty="0"/>
              <a:t>[29] </a:t>
            </a:r>
            <a:r>
              <a:rPr lang="en-US" sz="1400" dirty="0" err="1"/>
              <a:t>Kashem</a:t>
            </a:r>
            <a:r>
              <a:rPr lang="en-US" sz="1400" dirty="0"/>
              <a:t> MA, </a:t>
            </a:r>
            <a:r>
              <a:rPr lang="en-US" sz="1400" dirty="0" err="1"/>
              <a:t>Ledwich</a:t>
            </a:r>
            <a:r>
              <a:rPr lang="en-US" sz="1400" dirty="0"/>
              <a:t> G. Energy requirement for distributed energy resources </a:t>
            </a:r>
            <a:r>
              <a:rPr lang="en-US" sz="1400" dirty="0" smtClean="0"/>
              <a:t>with battery </a:t>
            </a:r>
            <a:r>
              <a:rPr lang="en-US" sz="1400" dirty="0"/>
              <a:t>energy storage for voltage support in </a:t>
            </a:r>
            <a:r>
              <a:rPr lang="en-US" sz="1400" dirty="0" err="1"/>
              <a:t>threephase</a:t>
            </a:r>
            <a:r>
              <a:rPr lang="en-US" sz="1400" dirty="0"/>
              <a:t> distribution lines. </a:t>
            </a:r>
            <a:r>
              <a:rPr lang="en-US" sz="1400" dirty="0" err="1"/>
              <a:t>Electr</a:t>
            </a:r>
            <a:r>
              <a:rPr lang="en-US" sz="1400" dirty="0"/>
              <a:t> </a:t>
            </a:r>
            <a:r>
              <a:rPr lang="en-US" sz="1400" dirty="0" smtClean="0"/>
              <a:t>Pow </a:t>
            </a:r>
            <a:r>
              <a:rPr lang="pt-BR" sz="1400" dirty="0" err="1" smtClean="0"/>
              <a:t>Syst</a:t>
            </a:r>
            <a:r>
              <a:rPr lang="pt-BR" sz="1400" dirty="0" smtClean="0"/>
              <a:t> </a:t>
            </a:r>
            <a:r>
              <a:rPr lang="pt-BR" sz="1400" dirty="0"/>
              <a:t>Res 2007;77:10–23.</a:t>
            </a:r>
          </a:p>
          <a:p>
            <a:pPr marL="0" indent="0">
              <a:buNone/>
            </a:pPr>
            <a:r>
              <a:rPr lang="pt-BR" sz="1400" dirty="0"/>
              <a:t>[30] </a:t>
            </a:r>
            <a:r>
              <a:rPr lang="pt-BR" sz="1400" dirty="0" err="1"/>
              <a:t>Kluiters</a:t>
            </a:r>
            <a:r>
              <a:rPr lang="pt-BR" sz="1400" dirty="0"/>
              <a:t> EC, </a:t>
            </a:r>
            <a:r>
              <a:rPr lang="pt-BR" sz="1400" dirty="0" err="1"/>
              <a:t>Schmal</a:t>
            </a:r>
            <a:r>
              <a:rPr lang="pt-BR" sz="1400" dirty="0"/>
              <a:t> D, Ter </a:t>
            </a:r>
            <a:r>
              <a:rPr lang="pt-BR" sz="1400" dirty="0" err="1"/>
              <a:t>Veen</a:t>
            </a:r>
            <a:r>
              <a:rPr lang="pt-BR" sz="1400" dirty="0"/>
              <a:t> WR, et al. </a:t>
            </a:r>
            <a:r>
              <a:rPr lang="pt-BR" sz="1400" dirty="0" err="1"/>
              <a:t>Testing</a:t>
            </a:r>
            <a:r>
              <a:rPr lang="pt-BR" sz="1400" dirty="0"/>
              <a:t> </a:t>
            </a:r>
            <a:r>
              <a:rPr lang="pt-BR" sz="1400" dirty="0" err="1"/>
              <a:t>of</a:t>
            </a:r>
            <a:r>
              <a:rPr lang="pt-BR" sz="1400" dirty="0"/>
              <a:t> a </a:t>
            </a:r>
            <a:r>
              <a:rPr lang="pt-BR" sz="1400" dirty="0" err="1"/>
              <a:t>sodium</a:t>
            </a:r>
            <a:r>
              <a:rPr lang="pt-BR" sz="1400" dirty="0"/>
              <a:t>/ </a:t>
            </a:r>
            <a:r>
              <a:rPr lang="pt-BR" sz="1400" dirty="0" err="1"/>
              <a:t>nickel</a:t>
            </a:r>
            <a:r>
              <a:rPr lang="pt-BR" sz="1400" dirty="0"/>
              <a:t> </a:t>
            </a:r>
            <a:r>
              <a:rPr lang="pt-BR" sz="1400" dirty="0" err="1" smtClean="0"/>
              <a:t>chloride</a:t>
            </a:r>
            <a:r>
              <a:rPr lang="pt-BR" sz="1400" dirty="0"/>
              <a:t> </a:t>
            </a:r>
            <a:r>
              <a:rPr lang="en-US" sz="1400" dirty="0" smtClean="0"/>
              <a:t>(ZEBRA</a:t>
            </a:r>
            <a:r>
              <a:rPr lang="en-US" sz="1400" dirty="0"/>
              <a:t>) battery for electric propulsion of ships and vehicles. J Power </a:t>
            </a:r>
            <a:r>
              <a:rPr lang="en-US" sz="1400" dirty="0" smtClean="0"/>
              <a:t>Sources </a:t>
            </a:r>
            <a:r>
              <a:rPr lang="pt-BR" sz="1400" dirty="0" smtClean="0"/>
              <a:t>1999;80:261–4</a:t>
            </a:r>
            <a:r>
              <a:rPr lang="pt-BR" sz="1400" dirty="0"/>
              <a:t>.</a:t>
            </a:r>
          </a:p>
          <a:p>
            <a:pPr marL="0" indent="0">
              <a:buNone/>
            </a:pPr>
            <a:r>
              <a:rPr lang="pt-BR" sz="1400" dirty="0"/>
              <a:t>[31] </a:t>
            </a:r>
            <a:r>
              <a:rPr lang="pt-BR" sz="1400" dirty="0" err="1"/>
              <a:t>Karpinski</a:t>
            </a:r>
            <a:r>
              <a:rPr lang="pt-BR" sz="1400" dirty="0"/>
              <a:t> AP, </a:t>
            </a:r>
            <a:r>
              <a:rPr lang="pt-BR" sz="1400" dirty="0" err="1"/>
              <a:t>Makovetski</a:t>
            </a:r>
            <a:r>
              <a:rPr lang="pt-BR" sz="1400" dirty="0"/>
              <a:t> B, Russell SJ, et al. Silver-</a:t>
            </a:r>
            <a:r>
              <a:rPr lang="pt-BR" sz="1400" dirty="0" err="1"/>
              <a:t>zinc</a:t>
            </a:r>
            <a:r>
              <a:rPr lang="pt-BR" sz="1400" dirty="0"/>
              <a:t>: status </a:t>
            </a:r>
            <a:r>
              <a:rPr lang="pt-BR" sz="1400" dirty="0" err="1"/>
              <a:t>of</a:t>
            </a:r>
            <a:r>
              <a:rPr lang="pt-BR" sz="1400" dirty="0"/>
              <a:t> </a:t>
            </a:r>
            <a:r>
              <a:rPr lang="pt-BR" sz="1400" dirty="0" err="1"/>
              <a:t>technology</a:t>
            </a:r>
            <a:r>
              <a:rPr lang="pt-BR" sz="1400" dirty="0"/>
              <a:t> </a:t>
            </a:r>
            <a:r>
              <a:rPr lang="pt-BR" sz="1400" dirty="0" err="1" smtClean="0"/>
              <a:t>and</a:t>
            </a:r>
            <a:r>
              <a:rPr lang="pt-BR" sz="1400" dirty="0"/>
              <a:t> </a:t>
            </a:r>
            <a:r>
              <a:rPr lang="pt-BR" sz="1400" dirty="0" err="1" smtClean="0"/>
              <a:t>applications</a:t>
            </a:r>
            <a:r>
              <a:rPr lang="pt-BR" sz="1400" dirty="0"/>
              <a:t>. J Power </a:t>
            </a:r>
            <a:r>
              <a:rPr lang="pt-BR" sz="1400" dirty="0" err="1"/>
              <a:t>Sources</a:t>
            </a:r>
            <a:r>
              <a:rPr lang="pt-BR" sz="1400" dirty="0"/>
              <a:t> 1999;80:53–60.</a:t>
            </a:r>
          </a:p>
          <a:p>
            <a:pPr marL="0" indent="0">
              <a:buNone/>
            </a:pPr>
            <a:r>
              <a:rPr lang="en-US" sz="1400" dirty="0"/>
              <a:t>[32] Linden S. Bulk energy storage potential in the USA, current developments and </a:t>
            </a:r>
            <a:r>
              <a:rPr lang="en-US" sz="1400" dirty="0" smtClean="0"/>
              <a:t>future </a:t>
            </a:r>
            <a:r>
              <a:rPr lang="pt-BR" sz="1400" dirty="0" err="1" smtClean="0"/>
              <a:t>prospects</a:t>
            </a:r>
            <a:r>
              <a:rPr lang="pt-BR" sz="1400" dirty="0"/>
              <a:t>. Energy 2006; 31:3446–57.</a:t>
            </a:r>
          </a:p>
          <a:p>
            <a:pPr marL="0" indent="0">
              <a:buNone/>
            </a:pPr>
            <a:r>
              <a:rPr lang="en-US" sz="1400" dirty="0"/>
              <a:t>[33] Chalk SG, Miller JF. Key challenges and recent progress in batteries, fuel cells </a:t>
            </a:r>
            <a:r>
              <a:rPr lang="en-US" sz="1400" dirty="0" smtClean="0"/>
              <a:t>and </a:t>
            </a:r>
            <a:r>
              <a:rPr lang="pt-BR" sz="1400" dirty="0" err="1" smtClean="0"/>
              <a:t>hydrogen</a:t>
            </a:r>
            <a:r>
              <a:rPr lang="pt-BR" sz="1400" dirty="0" smtClean="0"/>
              <a:t> </a:t>
            </a:r>
            <a:r>
              <a:rPr lang="pt-BR" sz="1400" dirty="0" err="1"/>
              <a:t>storage</a:t>
            </a:r>
            <a:r>
              <a:rPr lang="pt-BR" sz="1400" dirty="0"/>
              <a:t> for clean </a:t>
            </a:r>
            <a:r>
              <a:rPr lang="pt-BR" sz="1400" dirty="0" err="1"/>
              <a:t>energy</a:t>
            </a:r>
            <a:r>
              <a:rPr lang="pt-BR" sz="1400" dirty="0"/>
              <a:t> systems. J Power </a:t>
            </a:r>
            <a:r>
              <a:rPr lang="pt-BR" sz="1400" dirty="0" err="1"/>
              <a:t>Sources</a:t>
            </a:r>
            <a:r>
              <a:rPr lang="pt-BR" sz="1400" dirty="0"/>
              <a:t> 2006;159:73–80</a:t>
            </a:r>
            <a:r>
              <a:rPr lang="pt-BR" sz="1400" dirty="0" smtClean="0"/>
              <a:t>.</a:t>
            </a:r>
          </a:p>
        </p:txBody>
      </p:sp>
    </p:spTree>
    <p:extLst>
      <p:ext uri="{BB962C8B-B14F-4D97-AF65-F5344CB8AC3E}">
        <p14:creationId xmlns:p14="http://schemas.microsoft.com/office/powerpoint/2010/main" val="39660105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47</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Autofit/>
          </a:bodyPr>
          <a:lstStyle/>
          <a:p>
            <a:pPr marL="0" indent="0">
              <a:buNone/>
            </a:pPr>
            <a:r>
              <a:rPr lang="en-US" sz="1400" dirty="0" smtClean="0"/>
              <a:t>[</a:t>
            </a:r>
            <a:r>
              <a:rPr lang="en-US" sz="1400" dirty="0"/>
              <a:t>34] </a:t>
            </a:r>
            <a:r>
              <a:rPr lang="en-US" sz="1400" dirty="0" err="1"/>
              <a:t>Weinmann</a:t>
            </a:r>
            <a:r>
              <a:rPr lang="en-US" sz="1400" dirty="0"/>
              <a:t> O. Hydrogen-the flexible storage for electrical energy. Power </a:t>
            </a:r>
            <a:r>
              <a:rPr lang="en-US" sz="1400" dirty="0" err="1"/>
              <a:t>Eng</a:t>
            </a:r>
            <a:r>
              <a:rPr lang="en-US" sz="1400" dirty="0"/>
              <a:t> </a:t>
            </a:r>
            <a:r>
              <a:rPr lang="en-US" sz="1400" dirty="0" smtClean="0"/>
              <a:t>J-Special Feature</a:t>
            </a:r>
            <a:r>
              <a:rPr lang="en-US" sz="1400" dirty="0"/>
              <a:t>: Electrical energy storage 1999:164–70.</a:t>
            </a:r>
          </a:p>
          <a:p>
            <a:pPr marL="0" indent="0">
              <a:buNone/>
            </a:pPr>
            <a:r>
              <a:rPr lang="en-US" sz="1400" dirty="0"/>
              <a:t>[35] </a:t>
            </a:r>
            <a:r>
              <a:rPr lang="en-US" sz="1400" dirty="0" err="1"/>
              <a:t>Steinfeld</a:t>
            </a:r>
            <a:r>
              <a:rPr lang="en-US" sz="1400" dirty="0"/>
              <a:t> A, Meier A. Solar thermochemical process technology. In: </a:t>
            </a:r>
            <a:r>
              <a:rPr lang="en-US" sz="1400" dirty="0" err="1"/>
              <a:t>Encycl</a:t>
            </a:r>
            <a:r>
              <a:rPr lang="en-US" sz="1400" dirty="0"/>
              <a:t> </a:t>
            </a:r>
            <a:r>
              <a:rPr lang="en-US" sz="1400" dirty="0" smtClean="0"/>
              <a:t>Energy. </a:t>
            </a:r>
            <a:r>
              <a:rPr lang="pt-BR" sz="1400" dirty="0" err="1" smtClean="0"/>
              <a:t>Elsevier</a:t>
            </a:r>
            <a:r>
              <a:rPr lang="pt-BR" sz="1400" dirty="0" smtClean="0"/>
              <a:t> </a:t>
            </a:r>
            <a:r>
              <a:rPr lang="pt-BR" sz="1400" dirty="0" err="1"/>
              <a:t>Inc</a:t>
            </a:r>
            <a:r>
              <a:rPr lang="pt-BR" sz="1400" dirty="0"/>
              <a:t>; 2004, 5: 623-37</a:t>
            </a:r>
            <a:r>
              <a:rPr lang="pt-BR" sz="1400" dirty="0" smtClean="0"/>
              <a:t>.</a:t>
            </a:r>
          </a:p>
          <a:p>
            <a:pPr marL="0" indent="0">
              <a:buNone/>
            </a:pPr>
            <a:r>
              <a:rPr lang="en-US" sz="1400" dirty="0" smtClean="0"/>
              <a:t>[36</a:t>
            </a:r>
            <a:r>
              <a:rPr lang="en-US" sz="1400" dirty="0"/>
              <a:t>] </a:t>
            </a:r>
            <a:r>
              <a:rPr lang="en-US" sz="1400" dirty="0" err="1"/>
              <a:t>Kolkert</a:t>
            </a:r>
            <a:r>
              <a:rPr lang="en-US" sz="1400" dirty="0"/>
              <a:t> WJ, </a:t>
            </a:r>
            <a:r>
              <a:rPr lang="en-US" sz="1400" dirty="0" err="1"/>
              <a:t>Jamet</a:t>
            </a:r>
            <a:r>
              <a:rPr lang="en-US" sz="1400" dirty="0"/>
              <a:t> F. Electric energy gun technology: status of the </a:t>
            </a:r>
            <a:r>
              <a:rPr lang="en-US" sz="1400" dirty="0" smtClean="0"/>
              <a:t>French–German–</a:t>
            </a:r>
            <a:r>
              <a:rPr lang="pt-BR" sz="1400" dirty="0" err="1" smtClean="0"/>
              <a:t>Netherlands</a:t>
            </a:r>
            <a:r>
              <a:rPr lang="pt-BR" sz="1400" dirty="0" smtClean="0"/>
              <a:t> </a:t>
            </a:r>
            <a:r>
              <a:rPr lang="pt-BR" sz="1400" dirty="0" err="1"/>
              <a:t>programme</a:t>
            </a:r>
            <a:r>
              <a:rPr lang="pt-BR" sz="1400" dirty="0"/>
              <a:t>. IEEE T </a:t>
            </a:r>
            <a:r>
              <a:rPr lang="pt-BR" sz="1400" dirty="0" err="1"/>
              <a:t>Magn</a:t>
            </a:r>
            <a:r>
              <a:rPr lang="pt-BR" sz="1400" dirty="0"/>
              <a:t> 1999; 35:25–30.</a:t>
            </a:r>
          </a:p>
          <a:p>
            <a:pPr marL="0" indent="0">
              <a:buNone/>
            </a:pPr>
            <a:r>
              <a:rPr lang="en-US" sz="1400" dirty="0"/>
              <a:t>[37] </a:t>
            </a:r>
            <a:r>
              <a:rPr lang="en-US" sz="1400" dirty="0" err="1"/>
              <a:t>Koshizuka</a:t>
            </a:r>
            <a:r>
              <a:rPr lang="en-US" sz="1400" dirty="0"/>
              <a:t> N, Ishikawa F, </a:t>
            </a:r>
            <a:r>
              <a:rPr lang="en-US" sz="1400" dirty="0" err="1"/>
              <a:t>Nasu</a:t>
            </a:r>
            <a:r>
              <a:rPr lang="en-US" sz="1400" dirty="0"/>
              <a:t> H. Progress of superconducting bearing </a:t>
            </a:r>
            <a:r>
              <a:rPr lang="en-US" sz="1400" dirty="0" smtClean="0"/>
              <a:t>technologies for </a:t>
            </a:r>
            <a:r>
              <a:rPr lang="en-US" sz="1400" dirty="0"/>
              <a:t>flywheel energy storage systems. </a:t>
            </a:r>
            <a:r>
              <a:rPr lang="en-US" sz="1400" dirty="0" err="1"/>
              <a:t>Physica</a:t>
            </a:r>
            <a:r>
              <a:rPr lang="en-US" sz="1400" dirty="0"/>
              <a:t> C 2003;386:444–50.</a:t>
            </a:r>
          </a:p>
          <a:p>
            <a:pPr marL="0" indent="0">
              <a:buNone/>
            </a:pPr>
            <a:r>
              <a:rPr lang="en-US" sz="1400" dirty="0"/>
              <a:t>[38] </a:t>
            </a:r>
            <a:r>
              <a:rPr lang="en-US" sz="1400" dirty="0" err="1"/>
              <a:t>Xue</a:t>
            </a:r>
            <a:r>
              <a:rPr lang="en-US" sz="1400" dirty="0"/>
              <a:t> X, Cheng K, </a:t>
            </a:r>
            <a:r>
              <a:rPr lang="en-US" sz="1400" dirty="0" err="1"/>
              <a:t>Sutanto</a:t>
            </a:r>
            <a:r>
              <a:rPr lang="en-US" sz="1400" dirty="0"/>
              <a:t> D. A study of the status and future of </a:t>
            </a:r>
            <a:r>
              <a:rPr lang="en-US" sz="1400" dirty="0" smtClean="0"/>
              <a:t>superconducting magnetic </a:t>
            </a:r>
            <a:r>
              <a:rPr lang="en-US" sz="1400" dirty="0"/>
              <a:t>energy storage in power systems. </a:t>
            </a:r>
            <a:r>
              <a:rPr lang="en-US" sz="1400" dirty="0" err="1"/>
              <a:t>Supercond</a:t>
            </a:r>
            <a:r>
              <a:rPr lang="en-US" sz="1400" dirty="0"/>
              <a:t> </a:t>
            </a:r>
            <a:r>
              <a:rPr lang="en-US" sz="1400" dirty="0" err="1"/>
              <a:t>Sci</a:t>
            </a:r>
            <a:r>
              <a:rPr lang="en-US" sz="1400" dirty="0"/>
              <a:t> Tech 2006;19:39.</a:t>
            </a:r>
          </a:p>
          <a:p>
            <a:pPr marL="0" indent="0">
              <a:buNone/>
            </a:pPr>
            <a:r>
              <a:rPr lang="pt-BR" sz="1400" dirty="0"/>
              <a:t>[39] </a:t>
            </a:r>
            <a:r>
              <a:rPr lang="pt-BR" sz="1400" dirty="0" err="1"/>
              <a:t>Kondoh</a:t>
            </a:r>
            <a:r>
              <a:rPr lang="pt-BR" sz="1400" dirty="0"/>
              <a:t> J, </a:t>
            </a:r>
            <a:r>
              <a:rPr lang="pt-BR" sz="1400" dirty="0" err="1"/>
              <a:t>Ishii</a:t>
            </a:r>
            <a:r>
              <a:rPr lang="pt-BR" sz="1400" dirty="0"/>
              <a:t> I, </a:t>
            </a:r>
            <a:r>
              <a:rPr lang="pt-BR" sz="1400" dirty="0" err="1"/>
              <a:t>Yamaguchi</a:t>
            </a:r>
            <a:r>
              <a:rPr lang="pt-BR" sz="1400" dirty="0"/>
              <a:t> H, et al. </a:t>
            </a:r>
            <a:r>
              <a:rPr lang="pt-BR" sz="1400" dirty="0" err="1"/>
              <a:t>Electrical</a:t>
            </a:r>
            <a:r>
              <a:rPr lang="pt-BR" sz="1400" dirty="0"/>
              <a:t> </a:t>
            </a:r>
            <a:r>
              <a:rPr lang="pt-BR" sz="1400" dirty="0" err="1"/>
              <a:t>energy</a:t>
            </a:r>
            <a:r>
              <a:rPr lang="pt-BR" sz="1400" dirty="0"/>
              <a:t> </a:t>
            </a:r>
            <a:r>
              <a:rPr lang="pt-BR" sz="1400" dirty="0" err="1"/>
              <a:t>storage</a:t>
            </a:r>
            <a:r>
              <a:rPr lang="pt-BR" sz="1400" dirty="0"/>
              <a:t> systems for </a:t>
            </a:r>
            <a:r>
              <a:rPr lang="pt-BR" sz="1400" dirty="0" err="1" smtClean="0"/>
              <a:t>energy</a:t>
            </a:r>
            <a:r>
              <a:rPr lang="pt-BR" sz="1400" dirty="0"/>
              <a:t> </a:t>
            </a:r>
            <a:r>
              <a:rPr lang="en-US" sz="1400" dirty="0" smtClean="0"/>
              <a:t>networks</a:t>
            </a:r>
            <a:r>
              <a:rPr lang="en-US" sz="1400" dirty="0"/>
              <a:t>. </a:t>
            </a:r>
            <a:r>
              <a:rPr lang="en-US" sz="1400" dirty="0" err="1"/>
              <a:t>Energ</a:t>
            </a:r>
            <a:r>
              <a:rPr lang="en-US" sz="1400" dirty="0"/>
              <a:t> Convers Manage 2000;41:1863–74</a:t>
            </a:r>
          </a:p>
          <a:p>
            <a:pPr marL="0" indent="0">
              <a:buNone/>
            </a:pPr>
            <a:r>
              <a:rPr lang="en-US" sz="1400" dirty="0"/>
              <a:t>[40] Suzuki Y, </a:t>
            </a:r>
            <a:r>
              <a:rPr lang="en-US" sz="1400" dirty="0" err="1"/>
              <a:t>Koyanagi</a:t>
            </a:r>
            <a:r>
              <a:rPr lang="en-US" sz="1400" dirty="0"/>
              <a:t> A, Kobayashi M. Novel applications of the flywheel energy </a:t>
            </a:r>
            <a:r>
              <a:rPr lang="en-US" sz="1400" dirty="0" smtClean="0"/>
              <a:t>storage </a:t>
            </a:r>
            <a:r>
              <a:rPr lang="pt-BR" sz="1400" dirty="0" smtClean="0"/>
              <a:t>system</a:t>
            </a:r>
            <a:r>
              <a:rPr lang="pt-BR" sz="1400" dirty="0"/>
              <a:t>. Energy 2005; 30:2128–43.</a:t>
            </a:r>
          </a:p>
          <a:p>
            <a:pPr marL="0" indent="0">
              <a:buNone/>
            </a:pPr>
            <a:r>
              <a:rPr lang="pt-BR" sz="1400" dirty="0"/>
              <a:t>[41] http://www.beaconpower.com/products/EnergyStorageSystems/flywheels.htm</a:t>
            </a:r>
          </a:p>
          <a:p>
            <a:pPr marL="0" indent="0">
              <a:buNone/>
            </a:pPr>
            <a:r>
              <a:rPr lang="en-US" sz="1400" dirty="0"/>
              <a:t>[42] Rosen MA. Second-law analysis of aquifer thermal energy storage systems. </a:t>
            </a:r>
            <a:r>
              <a:rPr lang="en-US" sz="1400" dirty="0" smtClean="0"/>
              <a:t>Energy </a:t>
            </a:r>
            <a:r>
              <a:rPr lang="pt-BR" sz="1400" dirty="0" smtClean="0"/>
              <a:t>1999</a:t>
            </a:r>
            <a:r>
              <a:rPr lang="pt-BR" sz="1400" dirty="0"/>
              <a:t>; 24:167–82.</a:t>
            </a:r>
          </a:p>
          <a:p>
            <a:pPr marL="0" indent="0">
              <a:buNone/>
            </a:pPr>
            <a:r>
              <a:rPr lang="en-US" sz="1400" dirty="0"/>
              <a:t>[43] </a:t>
            </a:r>
            <a:r>
              <a:rPr lang="en-US" sz="1400" dirty="0" err="1"/>
              <a:t>Ameri</a:t>
            </a:r>
            <a:r>
              <a:rPr lang="en-US" sz="1400" dirty="0"/>
              <a:t> M, Hejazi SH, </a:t>
            </a:r>
            <a:r>
              <a:rPr lang="en-US" sz="1400" dirty="0" err="1"/>
              <a:t>Montaser</a:t>
            </a:r>
            <a:r>
              <a:rPr lang="en-US" sz="1400" dirty="0"/>
              <a:t> K. Performance and economics of the thermal </a:t>
            </a:r>
            <a:r>
              <a:rPr lang="en-US" sz="1400" dirty="0" smtClean="0"/>
              <a:t>energy storage </a:t>
            </a:r>
            <a:r>
              <a:rPr lang="en-US" sz="1400" dirty="0"/>
              <a:t>systems to enhance the peaking capacity of the gas turbines. </a:t>
            </a:r>
            <a:r>
              <a:rPr lang="en-US" sz="1400" dirty="0" err="1"/>
              <a:t>Appl</a:t>
            </a:r>
            <a:r>
              <a:rPr lang="en-US" sz="1400" dirty="0"/>
              <a:t> </a:t>
            </a:r>
            <a:r>
              <a:rPr lang="en-US" sz="1400" dirty="0" err="1"/>
              <a:t>Therm</a:t>
            </a:r>
            <a:r>
              <a:rPr lang="en-US" sz="1400" dirty="0"/>
              <a:t> </a:t>
            </a:r>
            <a:r>
              <a:rPr lang="en-US" sz="1400" dirty="0" err="1" smtClean="0"/>
              <a:t>Eng</a:t>
            </a:r>
            <a:r>
              <a:rPr lang="pt-BR" sz="1400" dirty="0" smtClean="0"/>
              <a:t>2005</a:t>
            </a:r>
            <a:r>
              <a:rPr lang="pt-BR" sz="1400" dirty="0"/>
              <a:t>; 25:241–51.</a:t>
            </a:r>
          </a:p>
          <a:p>
            <a:pPr marL="0" indent="0">
              <a:buNone/>
            </a:pPr>
            <a:r>
              <a:rPr lang="en-US" sz="1400" dirty="0"/>
              <a:t>[44] Akbari H, </a:t>
            </a:r>
            <a:r>
              <a:rPr lang="en-US" sz="1400" dirty="0" err="1"/>
              <a:t>Sezgen</a:t>
            </a:r>
            <a:r>
              <a:rPr lang="en-US" sz="1400" dirty="0"/>
              <a:t> O. Performance evaluation of thermal energy storage systems. </a:t>
            </a:r>
            <a:r>
              <a:rPr lang="en-US" sz="1400" dirty="0" err="1" smtClean="0"/>
              <a:t>Energ</a:t>
            </a:r>
            <a:r>
              <a:rPr lang="en-US" sz="1400" dirty="0"/>
              <a:t> </a:t>
            </a:r>
            <a:r>
              <a:rPr lang="pt-BR" sz="1400" dirty="0" err="1" smtClean="0"/>
              <a:t>Buildings</a:t>
            </a:r>
            <a:r>
              <a:rPr lang="pt-BR" sz="1400" dirty="0" smtClean="0"/>
              <a:t> </a:t>
            </a:r>
            <a:r>
              <a:rPr lang="pt-BR" sz="1400" dirty="0"/>
              <a:t>1995; 22:15–24.</a:t>
            </a:r>
          </a:p>
        </p:txBody>
      </p:sp>
    </p:spTree>
    <p:extLst>
      <p:ext uri="{BB962C8B-B14F-4D97-AF65-F5344CB8AC3E}">
        <p14:creationId xmlns:p14="http://schemas.microsoft.com/office/powerpoint/2010/main" val="2400626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48</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Autofit/>
          </a:bodyPr>
          <a:lstStyle/>
          <a:p>
            <a:pPr marL="0" indent="0">
              <a:buNone/>
            </a:pPr>
            <a:r>
              <a:rPr lang="en-US" sz="1400" dirty="0" smtClean="0"/>
              <a:t>[</a:t>
            </a:r>
            <a:r>
              <a:rPr lang="en-US" sz="1400" dirty="0"/>
              <a:t>45] Ordonez CA, Plummer MC. Cold thermal storage and cryogenic heat engines </a:t>
            </a:r>
            <a:r>
              <a:rPr lang="en-US" sz="1400" dirty="0" smtClean="0"/>
              <a:t>for </a:t>
            </a:r>
            <a:r>
              <a:rPr lang="pt-BR" sz="1400" dirty="0" err="1" smtClean="0"/>
              <a:t>energy</a:t>
            </a:r>
            <a:r>
              <a:rPr lang="pt-BR" sz="1400" dirty="0" smtClean="0"/>
              <a:t> </a:t>
            </a:r>
            <a:r>
              <a:rPr lang="pt-BR" sz="1400" dirty="0" err="1"/>
              <a:t>storage</a:t>
            </a:r>
            <a:r>
              <a:rPr lang="pt-BR" sz="1400" dirty="0"/>
              <a:t> </a:t>
            </a:r>
            <a:r>
              <a:rPr lang="pt-BR" sz="1400" dirty="0" err="1"/>
              <a:t>applications</a:t>
            </a:r>
            <a:r>
              <a:rPr lang="pt-BR" sz="1400" dirty="0"/>
              <a:t>. Energy </a:t>
            </a:r>
            <a:r>
              <a:rPr lang="pt-BR" sz="1400" dirty="0" err="1"/>
              <a:t>Sources</a:t>
            </a:r>
            <a:r>
              <a:rPr lang="pt-BR" sz="1400" dirty="0"/>
              <a:t> 1997; 19(4):389–96.</a:t>
            </a:r>
          </a:p>
          <a:p>
            <a:pPr marL="0" indent="0">
              <a:buNone/>
            </a:pPr>
            <a:r>
              <a:rPr lang="pt-BR" sz="1400" dirty="0"/>
              <a:t>[46] </a:t>
            </a:r>
            <a:r>
              <a:rPr lang="pt-BR" sz="1400" dirty="0" err="1"/>
              <a:t>Kessling</a:t>
            </a:r>
            <a:r>
              <a:rPr lang="pt-BR" sz="1400" dirty="0"/>
              <a:t> W, </a:t>
            </a:r>
            <a:r>
              <a:rPr lang="pt-BR" sz="1400" dirty="0" err="1"/>
              <a:t>Laevemann</a:t>
            </a:r>
            <a:r>
              <a:rPr lang="pt-BR" sz="1400" dirty="0"/>
              <a:t> E, </a:t>
            </a:r>
            <a:r>
              <a:rPr lang="pt-BR" sz="1400" dirty="0" err="1"/>
              <a:t>Peltzer</a:t>
            </a:r>
            <a:r>
              <a:rPr lang="pt-BR" sz="1400" dirty="0"/>
              <a:t> M. Energy </a:t>
            </a:r>
            <a:r>
              <a:rPr lang="pt-BR" sz="1400" dirty="0" err="1"/>
              <a:t>storage</a:t>
            </a:r>
            <a:r>
              <a:rPr lang="pt-BR" sz="1400" dirty="0"/>
              <a:t> in open </a:t>
            </a:r>
            <a:r>
              <a:rPr lang="pt-BR" sz="1400" dirty="0" err="1"/>
              <a:t>cycle</a:t>
            </a:r>
            <a:r>
              <a:rPr lang="pt-BR" sz="1400" dirty="0"/>
              <a:t> </a:t>
            </a:r>
            <a:r>
              <a:rPr lang="pt-BR" sz="1400" dirty="0" err="1"/>
              <a:t>liquid</a:t>
            </a:r>
            <a:r>
              <a:rPr lang="pt-BR" sz="1400" dirty="0"/>
              <a:t> </a:t>
            </a:r>
            <a:r>
              <a:rPr lang="pt-BR" sz="1400" dirty="0" err="1" smtClean="0"/>
              <a:t>desiccant</a:t>
            </a:r>
            <a:r>
              <a:rPr lang="pt-BR" sz="1400" dirty="0"/>
              <a:t> </a:t>
            </a:r>
            <a:r>
              <a:rPr lang="pt-BR" sz="1400" dirty="0" err="1" smtClean="0"/>
              <a:t>cooling</a:t>
            </a:r>
            <a:r>
              <a:rPr lang="pt-BR" sz="1400" dirty="0" smtClean="0"/>
              <a:t> </a:t>
            </a:r>
            <a:r>
              <a:rPr lang="pt-BR" sz="1400" dirty="0"/>
              <a:t>systems. </a:t>
            </a:r>
            <a:r>
              <a:rPr lang="pt-BR" sz="1400" dirty="0" err="1"/>
              <a:t>Int</a:t>
            </a:r>
            <a:r>
              <a:rPr lang="pt-BR" sz="1400" dirty="0"/>
              <a:t> J </a:t>
            </a:r>
            <a:r>
              <a:rPr lang="pt-BR" sz="1400" dirty="0" err="1"/>
              <a:t>Refrig</a:t>
            </a:r>
            <a:r>
              <a:rPr lang="pt-BR" sz="1400" dirty="0"/>
              <a:t> 1998; 21(2):150–6.</a:t>
            </a:r>
          </a:p>
          <a:p>
            <a:pPr marL="0" indent="0">
              <a:buNone/>
            </a:pPr>
            <a:r>
              <a:rPr lang="en-US" sz="1400" dirty="0"/>
              <a:t>[47] </a:t>
            </a:r>
            <a:r>
              <a:rPr lang="en-US" sz="1400" dirty="0" err="1"/>
              <a:t>Kishimoto</a:t>
            </a:r>
            <a:r>
              <a:rPr lang="en-US" sz="1400" dirty="0"/>
              <a:t> K, Hasegawa K, Asano T. Development of generator of liquid air </a:t>
            </a:r>
            <a:r>
              <a:rPr lang="en-US" sz="1400" dirty="0" smtClean="0"/>
              <a:t>storage energy </a:t>
            </a:r>
            <a:r>
              <a:rPr lang="en-US" sz="1400" dirty="0"/>
              <a:t>system. Mitsubishi Heavy Industries, Ltd. Technical Review, 1998; 35(3):117–20.</a:t>
            </a:r>
          </a:p>
          <a:p>
            <a:pPr marL="0" indent="0">
              <a:buNone/>
            </a:pPr>
            <a:r>
              <a:rPr lang="en-US" sz="1400" dirty="0"/>
              <a:t>[48] Chen HS, Ding YL. A cryogenic energy system using liquid/slush air as the </a:t>
            </a:r>
            <a:r>
              <a:rPr lang="en-US" sz="1400" dirty="0" smtClean="0"/>
              <a:t>energy carrier </a:t>
            </a:r>
            <a:r>
              <a:rPr lang="en-US" sz="1400" dirty="0"/>
              <a:t>and waste heat and waste cold to </a:t>
            </a:r>
            <a:r>
              <a:rPr lang="en-US" sz="1400" dirty="0" err="1"/>
              <a:t>maximise</a:t>
            </a:r>
            <a:r>
              <a:rPr lang="en-US" sz="1400" dirty="0"/>
              <a:t> efficiency, specifically it does not </a:t>
            </a:r>
            <a:r>
              <a:rPr lang="en-US" sz="1400" dirty="0" smtClean="0"/>
              <a:t>use combustion </a:t>
            </a:r>
            <a:r>
              <a:rPr lang="en-US" sz="1400" dirty="0"/>
              <a:t>in the expansion process. UK Patent G042226PT, 2006-02-27.</a:t>
            </a:r>
          </a:p>
          <a:p>
            <a:pPr marL="0" indent="0">
              <a:buNone/>
            </a:pPr>
            <a:r>
              <a:rPr lang="pt-BR" sz="1400" dirty="0"/>
              <a:t>[49] Wen DS, Chen HS, </a:t>
            </a:r>
            <a:r>
              <a:rPr lang="pt-BR" sz="1400" dirty="0" err="1"/>
              <a:t>Ding</a:t>
            </a:r>
            <a:r>
              <a:rPr lang="pt-BR" sz="1400" dirty="0"/>
              <a:t> YL, et al. </a:t>
            </a:r>
            <a:r>
              <a:rPr lang="pt-BR" sz="1400" dirty="0" err="1"/>
              <a:t>Liquid</a:t>
            </a:r>
            <a:r>
              <a:rPr lang="pt-BR" sz="1400" dirty="0"/>
              <a:t> </a:t>
            </a:r>
            <a:r>
              <a:rPr lang="pt-BR" sz="1400" dirty="0" err="1"/>
              <a:t>nitrogen</a:t>
            </a:r>
            <a:r>
              <a:rPr lang="pt-BR" sz="1400" dirty="0"/>
              <a:t> </a:t>
            </a:r>
            <a:r>
              <a:rPr lang="pt-BR" sz="1400" dirty="0" err="1"/>
              <a:t>injection</a:t>
            </a:r>
            <a:r>
              <a:rPr lang="pt-BR" sz="1400" dirty="0"/>
              <a:t> </a:t>
            </a:r>
            <a:r>
              <a:rPr lang="pt-BR" sz="1400" dirty="0" err="1"/>
              <a:t>into</a:t>
            </a:r>
            <a:r>
              <a:rPr lang="pt-BR" sz="1400" dirty="0"/>
              <a:t> </a:t>
            </a:r>
            <a:r>
              <a:rPr lang="pt-BR" sz="1400" dirty="0" err="1"/>
              <a:t>water</a:t>
            </a:r>
            <a:r>
              <a:rPr lang="pt-BR" sz="1400" dirty="0"/>
              <a:t>: </a:t>
            </a:r>
            <a:r>
              <a:rPr lang="pt-BR" sz="1400" dirty="0" err="1"/>
              <a:t>pressure</a:t>
            </a:r>
            <a:r>
              <a:rPr lang="pt-BR" sz="1400" dirty="0"/>
              <a:t> </a:t>
            </a:r>
            <a:r>
              <a:rPr lang="pt-BR" sz="1400" dirty="0" err="1" smtClean="0"/>
              <a:t>buildup</a:t>
            </a:r>
            <a:r>
              <a:rPr lang="pt-BR" sz="1400" dirty="0"/>
              <a:t> </a:t>
            </a:r>
            <a:r>
              <a:rPr lang="en-US" sz="1400" dirty="0" smtClean="0"/>
              <a:t>and </a:t>
            </a:r>
            <a:r>
              <a:rPr lang="en-US" sz="1400" dirty="0"/>
              <a:t>heat transfer. Cryogenics 2006; 46: 740–8.</a:t>
            </a:r>
          </a:p>
          <a:p>
            <a:pPr marL="0" indent="0">
              <a:buNone/>
            </a:pPr>
            <a:r>
              <a:rPr lang="en-US" sz="1400" dirty="0"/>
              <a:t>[50] Chen HS, Ding YL, Toby P, et al. A method of storing energy and a cryogenic </a:t>
            </a:r>
            <a:r>
              <a:rPr lang="en-US" sz="1400" dirty="0" smtClean="0"/>
              <a:t>energy </a:t>
            </a:r>
            <a:r>
              <a:rPr lang="pt-BR" sz="1400" dirty="0" err="1" smtClean="0"/>
              <a:t>storage</a:t>
            </a:r>
            <a:r>
              <a:rPr lang="pt-BR" sz="1400" dirty="0" smtClean="0"/>
              <a:t> </a:t>
            </a:r>
            <a:r>
              <a:rPr lang="pt-BR" sz="1400" dirty="0"/>
              <a:t>system. </a:t>
            </a:r>
            <a:r>
              <a:rPr lang="pt-BR" sz="1400" dirty="0" err="1"/>
              <a:t>International</a:t>
            </a:r>
            <a:r>
              <a:rPr lang="pt-BR" sz="1400" dirty="0"/>
              <a:t> </a:t>
            </a:r>
            <a:r>
              <a:rPr lang="pt-BR" sz="1400" dirty="0" err="1"/>
              <a:t>Patent</a:t>
            </a:r>
            <a:r>
              <a:rPr lang="pt-BR" sz="1400" dirty="0"/>
              <a:t> WO/2007/ 096656, 2007-08-30</a:t>
            </a:r>
            <a:r>
              <a:rPr lang="pt-BR" sz="1400" dirty="0" smtClean="0"/>
              <a:t>. </a:t>
            </a:r>
          </a:p>
          <a:p>
            <a:pPr marL="0" indent="0">
              <a:buNone/>
            </a:pPr>
            <a:r>
              <a:rPr lang="sv-SE" sz="1400" dirty="0" smtClean="0"/>
              <a:t>[</a:t>
            </a:r>
            <a:r>
              <a:rPr lang="sv-SE" sz="1400" dirty="0"/>
              <a:t>51] Mclarnon FR, Cairns EJ. Energy storage. Ann Rev Energy 1989;14:241–71.</a:t>
            </a:r>
          </a:p>
          <a:p>
            <a:pPr marL="0" indent="0">
              <a:buNone/>
            </a:pPr>
            <a:r>
              <a:rPr lang="en-US" sz="1400" dirty="0"/>
              <a:t>[52] Dobie WC. Electrical energy storage. Power </a:t>
            </a:r>
            <a:r>
              <a:rPr lang="en-US" sz="1400" dirty="0" err="1"/>
              <a:t>Eng</a:t>
            </a:r>
            <a:r>
              <a:rPr lang="en-US" sz="1400" dirty="0"/>
              <a:t> J 1998; 12:177–81.</a:t>
            </a:r>
          </a:p>
          <a:p>
            <a:pPr marL="0" indent="0">
              <a:buNone/>
            </a:pPr>
            <a:r>
              <a:rPr lang="pt-BR" sz="1400" dirty="0"/>
              <a:t>[53] </a:t>
            </a:r>
            <a:r>
              <a:rPr lang="pt-BR" sz="1400" dirty="0" err="1"/>
              <a:t>Koot</a:t>
            </a:r>
            <a:r>
              <a:rPr lang="pt-BR" sz="1400" dirty="0"/>
              <a:t> M, </a:t>
            </a:r>
            <a:r>
              <a:rPr lang="pt-BR" sz="1400" dirty="0" err="1"/>
              <a:t>Kessels</a:t>
            </a:r>
            <a:r>
              <a:rPr lang="pt-BR" sz="1400" dirty="0"/>
              <a:t> J, </a:t>
            </a:r>
            <a:r>
              <a:rPr lang="pt-BR" sz="1400" dirty="0" err="1"/>
              <a:t>Jager</a:t>
            </a:r>
            <a:r>
              <a:rPr lang="pt-BR" sz="1400" dirty="0"/>
              <a:t> B, et al. Energy management </a:t>
            </a:r>
            <a:r>
              <a:rPr lang="pt-BR" sz="1400" dirty="0" err="1"/>
              <a:t>strategies</a:t>
            </a:r>
            <a:r>
              <a:rPr lang="pt-BR" sz="1400" dirty="0"/>
              <a:t> for </a:t>
            </a:r>
            <a:r>
              <a:rPr lang="pt-BR" sz="1400" dirty="0" err="1"/>
              <a:t>vehicular</a:t>
            </a:r>
            <a:r>
              <a:rPr lang="pt-BR" sz="1400" dirty="0"/>
              <a:t> </a:t>
            </a:r>
            <a:r>
              <a:rPr lang="pt-BR" sz="1400" dirty="0" err="1" smtClean="0"/>
              <a:t>electric</a:t>
            </a:r>
            <a:r>
              <a:rPr lang="pt-BR" sz="1400" dirty="0"/>
              <a:t> </a:t>
            </a:r>
            <a:r>
              <a:rPr lang="pt-BR" sz="1400" dirty="0" err="1" smtClean="0"/>
              <a:t>power</a:t>
            </a:r>
            <a:r>
              <a:rPr lang="pt-BR" sz="1400" dirty="0" smtClean="0"/>
              <a:t> </a:t>
            </a:r>
            <a:r>
              <a:rPr lang="pt-BR" sz="1400" dirty="0"/>
              <a:t>systems. IEEE T </a:t>
            </a:r>
            <a:r>
              <a:rPr lang="pt-BR" sz="1400" dirty="0" err="1"/>
              <a:t>Veh</a:t>
            </a:r>
            <a:r>
              <a:rPr lang="pt-BR" sz="1400" dirty="0"/>
              <a:t> </a:t>
            </a:r>
            <a:r>
              <a:rPr lang="pt-BR" sz="1400" dirty="0" err="1"/>
              <a:t>Technol</a:t>
            </a:r>
            <a:r>
              <a:rPr lang="pt-BR" sz="1400" dirty="0"/>
              <a:t> 2005; 54:771–82.</a:t>
            </a:r>
          </a:p>
          <a:p>
            <a:pPr marL="0" indent="0">
              <a:buNone/>
            </a:pPr>
            <a:r>
              <a:rPr lang="en-US" sz="1400" dirty="0"/>
              <a:t>[54] Weinstock IB. Recent advances in the US Department of Energy’s energy </a:t>
            </a:r>
            <a:r>
              <a:rPr lang="en-US" sz="1400" dirty="0" smtClean="0"/>
              <a:t>storage technology </a:t>
            </a:r>
            <a:r>
              <a:rPr lang="en-US" sz="1400" dirty="0"/>
              <a:t>research and development programs for hybrid electric and </a:t>
            </a:r>
            <a:r>
              <a:rPr lang="en-US" sz="1400" dirty="0" smtClean="0"/>
              <a:t>electric </a:t>
            </a:r>
            <a:r>
              <a:rPr lang="pt-BR" sz="1400" dirty="0" err="1" smtClean="0"/>
              <a:t>vehicles</a:t>
            </a:r>
            <a:r>
              <a:rPr lang="pt-BR" sz="1400" dirty="0"/>
              <a:t>. J Power </a:t>
            </a:r>
            <a:r>
              <a:rPr lang="pt-BR" sz="1400" dirty="0" err="1"/>
              <a:t>Sources</a:t>
            </a:r>
            <a:r>
              <a:rPr lang="pt-BR" sz="1400" dirty="0"/>
              <a:t> 2002; 110:471–4.</a:t>
            </a:r>
          </a:p>
          <a:p>
            <a:pPr marL="0" indent="0">
              <a:buNone/>
            </a:pPr>
            <a:r>
              <a:rPr lang="pt-BR" sz="1400" dirty="0"/>
              <a:t>[55] Energy </a:t>
            </a:r>
            <a:r>
              <a:rPr lang="pt-BR" sz="1400" dirty="0" err="1"/>
              <a:t>Storage</a:t>
            </a:r>
            <a:r>
              <a:rPr lang="pt-BR" sz="1400" dirty="0"/>
              <a:t> </a:t>
            </a:r>
            <a:r>
              <a:rPr lang="pt-BR" sz="1400" dirty="0" err="1"/>
              <a:t>Association</a:t>
            </a:r>
            <a:r>
              <a:rPr lang="pt-BR" sz="1400" dirty="0"/>
              <a:t>, www.electricitystorage.org</a:t>
            </a:r>
            <a:endParaRPr lang="en-US" sz="1400" dirty="0"/>
          </a:p>
        </p:txBody>
      </p:sp>
    </p:spTree>
    <p:extLst>
      <p:ext uri="{BB962C8B-B14F-4D97-AF65-F5344CB8AC3E}">
        <p14:creationId xmlns:p14="http://schemas.microsoft.com/office/powerpoint/2010/main" val="2314983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49</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Autofit/>
          </a:bodyPr>
          <a:lstStyle/>
          <a:p>
            <a:pPr marL="0" indent="0">
              <a:buNone/>
            </a:pPr>
            <a:r>
              <a:rPr lang="en-US" sz="1400" dirty="0" smtClean="0"/>
              <a:t>[56</a:t>
            </a:r>
            <a:r>
              <a:rPr lang="en-US" sz="1400" dirty="0"/>
              <a:t>] Ibrahim H., A. </a:t>
            </a:r>
            <a:r>
              <a:rPr lang="en-US" sz="1400" dirty="0" err="1"/>
              <a:t>Ilinca</a:t>
            </a:r>
            <a:r>
              <a:rPr lang="en-US" sz="1400" dirty="0"/>
              <a:t>, R. </a:t>
            </a:r>
            <a:r>
              <a:rPr lang="en-US" sz="1400" dirty="0" err="1"/>
              <a:t>Younès</a:t>
            </a:r>
            <a:r>
              <a:rPr lang="en-US" sz="1400" dirty="0"/>
              <a:t>, J. </a:t>
            </a:r>
            <a:r>
              <a:rPr lang="en-US" sz="1400" dirty="0" err="1"/>
              <a:t>Perron</a:t>
            </a:r>
            <a:r>
              <a:rPr lang="en-US" sz="1400" dirty="0"/>
              <a:t>, T. </a:t>
            </a:r>
            <a:r>
              <a:rPr lang="en-US" sz="1400" dirty="0" err="1"/>
              <a:t>Basbous</a:t>
            </a:r>
            <a:r>
              <a:rPr lang="en-US" sz="1400" dirty="0"/>
              <a:t>, "Study of a Hybrid </a:t>
            </a:r>
            <a:r>
              <a:rPr lang="en-US" sz="1400" dirty="0" smtClean="0"/>
              <a:t>Wind-Diesel System </a:t>
            </a:r>
            <a:r>
              <a:rPr lang="en-US" sz="1400" dirty="0"/>
              <a:t>with Compressed Air Energy Storage", IEEE Canada, EPC2007, </a:t>
            </a:r>
            <a:r>
              <a:rPr lang="en-US" sz="1400" dirty="0" smtClean="0"/>
              <a:t>Montreal, </a:t>
            </a:r>
            <a:r>
              <a:rPr lang="pt-BR" sz="1400" dirty="0" smtClean="0"/>
              <a:t>Canada</a:t>
            </a:r>
            <a:r>
              <a:rPr lang="pt-BR" sz="1400" dirty="0"/>
              <a:t>, </a:t>
            </a:r>
            <a:r>
              <a:rPr lang="pt-BR" sz="1400" dirty="0" err="1"/>
              <a:t>October</a:t>
            </a:r>
            <a:r>
              <a:rPr lang="pt-BR" sz="1400" dirty="0"/>
              <a:t> 25-26, 2007.</a:t>
            </a:r>
          </a:p>
          <a:p>
            <a:pPr marL="0" indent="0">
              <a:buNone/>
            </a:pPr>
            <a:r>
              <a:rPr lang="fr-FR" sz="1400" dirty="0"/>
              <a:t>[57] H. Ibrahim, A. Ilinca, J. Perron, "Solutions actuelles pour une meilleure gestion </a:t>
            </a:r>
            <a:r>
              <a:rPr lang="fr-FR" sz="1400" dirty="0" smtClean="0"/>
              <a:t>et intégration </a:t>
            </a:r>
            <a:r>
              <a:rPr lang="fr-FR" sz="1400" dirty="0"/>
              <a:t>de la ressource éolienne". CSME/SCGM Forum 2008 at Ottawa. </a:t>
            </a:r>
            <a:r>
              <a:rPr lang="fr-FR" sz="1400" dirty="0" smtClean="0"/>
              <a:t>The </a:t>
            </a:r>
            <a:r>
              <a:rPr lang="en-US" sz="1400" dirty="0" smtClean="0"/>
              <a:t>Canadian </a:t>
            </a:r>
            <a:r>
              <a:rPr lang="en-US" sz="1400" dirty="0"/>
              <a:t>Society for Mechanical Engineering, 5-8 </a:t>
            </a:r>
            <a:r>
              <a:rPr lang="en-US" sz="1400" dirty="0" err="1"/>
              <a:t>Juin</a:t>
            </a:r>
            <a:r>
              <a:rPr lang="en-US" sz="1400" dirty="0"/>
              <a:t> 2008</a:t>
            </a:r>
          </a:p>
          <a:p>
            <a:pPr marL="0" indent="0">
              <a:buNone/>
            </a:pPr>
            <a:r>
              <a:rPr lang="en-US" sz="1400" dirty="0"/>
              <a:t>[58] David Connolly. A Review of Energy Storage Technologies For the integration </a:t>
            </a:r>
            <a:r>
              <a:rPr lang="en-US" sz="1400" dirty="0" smtClean="0"/>
              <a:t>of fluctuating </a:t>
            </a:r>
            <a:r>
              <a:rPr lang="en-US" sz="1400" dirty="0"/>
              <a:t>renewable energy. Ph.D. project, University of Limerick, October 2010.</a:t>
            </a:r>
          </a:p>
          <a:p>
            <a:pPr marL="0" indent="0">
              <a:buNone/>
            </a:pPr>
            <a:r>
              <a:rPr lang="en-US" sz="1400" dirty="0"/>
              <a:t>[59] Baxter, R., Energy Storage ‐ A Nontechnical Guide, </a:t>
            </a:r>
            <a:r>
              <a:rPr lang="en-US" sz="1400" dirty="0" err="1"/>
              <a:t>PennWell</a:t>
            </a:r>
            <a:r>
              <a:rPr lang="en-US" sz="1400" dirty="0"/>
              <a:t> Corporation, </a:t>
            </a:r>
            <a:r>
              <a:rPr lang="en-US" sz="1400" dirty="0" smtClean="0"/>
              <a:t>Oklahoma, </a:t>
            </a:r>
            <a:r>
              <a:rPr lang="pt-BR" sz="1400" dirty="0" smtClean="0"/>
              <a:t>2006</a:t>
            </a:r>
            <a:r>
              <a:rPr lang="pt-BR" sz="1400" dirty="0"/>
              <a:t>.</a:t>
            </a:r>
          </a:p>
          <a:p>
            <a:pPr marL="0" indent="0">
              <a:buNone/>
            </a:pPr>
            <a:r>
              <a:rPr lang="en-US" sz="1400" dirty="0"/>
              <a:t>[60] Energy Storage Systems, Sandia National Laboratories, 14th October 2007,</a:t>
            </a:r>
          </a:p>
          <a:p>
            <a:pPr marL="0" indent="0">
              <a:buNone/>
            </a:pPr>
            <a:r>
              <a:rPr lang="en-US" sz="1400" dirty="0"/>
              <a:t>[61] Gonzalez, A., </a:t>
            </a:r>
            <a:r>
              <a:rPr lang="en-US" sz="1400" dirty="0" err="1"/>
              <a:t>Ó'Gallachóir</a:t>
            </a:r>
            <a:r>
              <a:rPr lang="en-US" sz="1400" dirty="0"/>
              <a:t>, B., </a:t>
            </a:r>
            <a:r>
              <a:rPr lang="en-US" sz="1400" dirty="0" err="1"/>
              <a:t>McKeogh</a:t>
            </a:r>
            <a:r>
              <a:rPr lang="en-US" sz="1400" dirty="0"/>
              <a:t>, E. &amp; Lynch, K. Study of Electricity </a:t>
            </a:r>
            <a:r>
              <a:rPr lang="en-US" sz="1400" dirty="0" smtClean="0"/>
              <a:t>Storage Technologies </a:t>
            </a:r>
            <a:r>
              <a:rPr lang="en-US" sz="1400" dirty="0"/>
              <a:t>and Their Potential to Address Wind Energy Intermittency in </a:t>
            </a:r>
            <a:r>
              <a:rPr lang="en-US" sz="1400" dirty="0" smtClean="0"/>
              <a:t>Ireland. </a:t>
            </a:r>
            <a:r>
              <a:rPr lang="pt-BR" sz="1400" dirty="0" err="1" smtClean="0"/>
              <a:t>Sustainable</a:t>
            </a:r>
            <a:r>
              <a:rPr lang="pt-BR" sz="1400" dirty="0" smtClean="0"/>
              <a:t> </a:t>
            </a:r>
            <a:r>
              <a:rPr lang="pt-BR" sz="1400" dirty="0"/>
              <a:t>Energy </a:t>
            </a:r>
            <a:r>
              <a:rPr lang="pt-BR" sz="1400" dirty="0" err="1"/>
              <a:t>Ireland</a:t>
            </a:r>
            <a:r>
              <a:rPr lang="pt-BR" sz="1400" dirty="0"/>
              <a:t>, 2004.</a:t>
            </a:r>
          </a:p>
          <a:p>
            <a:pPr marL="0" indent="0">
              <a:buNone/>
            </a:pPr>
            <a:r>
              <a:rPr lang="en-US" sz="1400" dirty="0"/>
              <a:t>[62] </a:t>
            </a:r>
            <a:r>
              <a:rPr lang="en-US" sz="1400" dirty="0" err="1"/>
              <a:t>Makansi</a:t>
            </a:r>
            <a:r>
              <a:rPr lang="en-US" sz="1400" dirty="0"/>
              <a:t> J, </a:t>
            </a:r>
            <a:r>
              <a:rPr lang="en-US" sz="1400" dirty="0" err="1"/>
              <a:t>Abboud</a:t>
            </a:r>
            <a:r>
              <a:rPr lang="en-US" sz="1400" dirty="0"/>
              <a:t> J. Energy storage: the missing link in the electricity value </a:t>
            </a:r>
            <a:r>
              <a:rPr lang="en-US" sz="1400" dirty="0" smtClean="0"/>
              <a:t>chain-An ESC </a:t>
            </a:r>
            <a:r>
              <a:rPr lang="en-US" sz="1400" dirty="0"/>
              <a:t>White Paper. Energy storage Council 2002; p. 1-23.</a:t>
            </a:r>
          </a:p>
          <a:p>
            <a:pPr marL="0" indent="0">
              <a:buNone/>
            </a:pPr>
            <a:r>
              <a:rPr lang="en-US" sz="1400" dirty="0"/>
              <a:t>[63] Moore T, Douglas J. Energy storage, big opportunities on a smaller scale. EPRI J </a:t>
            </a:r>
            <a:r>
              <a:rPr lang="en-US" sz="1400" dirty="0" smtClean="0"/>
              <a:t>2006; </a:t>
            </a:r>
            <a:r>
              <a:rPr lang="pt-BR" sz="1400" dirty="0" smtClean="0"/>
              <a:t>Spring </a:t>
            </a:r>
            <a:r>
              <a:rPr lang="pt-BR" sz="1400" dirty="0" err="1"/>
              <a:t>Issue</a:t>
            </a:r>
            <a:r>
              <a:rPr lang="pt-BR" sz="1400" dirty="0"/>
              <a:t>, p. 16–23.</a:t>
            </a:r>
          </a:p>
          <a:p>
            <a:pPr marL="0" indent="0">
              <a:buNone/>
            </a:pPr>
            <a:r>
              <a:rPr lang="en-US" sz="1400" dirty="0"/>
              <a:t>[64] Mears D. EPRI-DOE storage handbook-storage for wind resources. In: Annual </a:t>
            </a:r>
            <a:r>
              <a:rPr lang="en-US" sz="1400" dirty="0" smtClean="0"/>
              <a:t>peer review </a:t>
            </a:r>
            <a:r>
              <a:rPr lang="en-US" sz="1400" dirty="0"/>
              <a:t>meeting of DOE energy storage systems research. Washington DC, USA, </a:t>
            </a:r>
            <a:r>
              <a:rPr lang="en-US" sz="1400" dirty="0" smtClean="0"/>
              <a:t>Nov.</a:t>
            </a:r>
            <a:r>
              <a:rPr lang="pt-BR" sz="1400" dirty="0" smtClean="0"/>
              <a:t>10–11</a:t>
            </a:r>
            <a:r>
              <a:rPr lang="pt-BR" sz="1400" dirty="0"/>
              <a:t>, 2004, p. 1–18.</a:t>
            </a:r>
          </a:p>
          <a:p>
            <a:pPr marL="0" indent="0">
              <a:buNone/>
            </a:pPr>
            <a:r>
              <a:rPr lang="en-US" sz="1400" dirty="0"/>
              <a:t>[65] Ribeiro PF, </a:t>
            </a:r>
            <a:r>
              <a:rPr lang="en-US" sz="1400" dirty="0" err="1"/>
              <a:t>Johson</a:t>
            </a:r>
            <a:r>
              <a:rPr lang="en-US" sz="1400" dirty="0"/>
              <a:t> BK, Crow ML, et al. Energy storage systems for advanced </a:t>
            </a:r>
            <a:r>
              <a:rPr lang="en-US" sz="1400" dirty="0" smtClean="0"/>
              <a:t>power applications</a:t>
            </a:r>
            <a:r>
              <a:rPr lang="en-US" sz="1400" dirty="0"/>
              <a:t>. In: Proceedings of the IEEE 2001;89:1744–56.</a:t>
            </a:r>
          </a:p>
          <a:p>
            <a:pPr marL="0" indent="0">
              <a:buNone/>
            </a:pPr>
            <a:r>
              <a:rPr lang="pt-BR" sz="1400" dirty="0"/>
              <a:t>[66] </a:t>
            </a:r>
            <a:r>
              <a:rPr lang="pt-BR" sz="1400" dirty="0" err="1"/>
              <a:t>Ratering-Schnitzler</a:t>
            </a:r>
            <a:r>
              <a:rPr lang="pt-BR" sz="1400" dirty="0"/>
              <a:t> B, </a:t>
            </a:r>
            <a:r>
              <a:rPr lang="pt-BR" sz="1400" dirty="0" err="1"/>
              <a:t>Harke</a:t>
            </a:r>
            <a:r>
              <a:rPr lang="pt-BR" sz="1400" dirty="0"/>
              <a:t> R, Schroeder M, et al. </a:t>
            </a:r>
            <a:r>
              <a:rPr lang="pt-BR" sz="1400" dirty="0" err="1"/>
              <a:t>Voltage</a:t>
            </a:r>
            <a:r>
              <a:rPr lang="pt-BR" sz="1400" dirty="0"/>
              <a:t> </a:t>
            </a:r>
            <a:r>
              <a:rPr lang="pt-BR" sz="1400" dirty="0" err="1"/>
              <a:t>quality</a:t>
            </a:r>
            <a:r>
              <a:rPr lang="pt-BR" sz="1400" dirty="0"/>
              <a:t> </a:t>
            </a:r>
            <a:r>
              <a:rPr lang="pt-BR" sz="1400" dirty="0" err="1"/>
              <a:t>and</a:t>
            </a:r>
            <a:r>
              <a:rPr lang="pt-BR" sz="1400" dirty="0"/>
              <a:t> </a:t>
            </a:r>
            <a:r>
              <a:rPr lang="pt-BR" sz="1400" dirty="0" err="1"/>
              <a:t>reliability</a:t>
            </a:r>
            <a:r>
              <a:rPr lang="pt-BR" sz="1400" dirty="0"/>
              <a:t> </a:t>
            </a:r>
            <a:r>
              <a:rPr lang="pt-BR" sz="1400" dirty="0" err="1" smtClean="0"/>
              <a:t>from</a:t>
            </a:r>
            <a:r>
              <a:rPr lang="pt-BR" sz="1400" dirty="0"/>
              <a:t> </a:t>
            </a:r>
            <a:r>
              <a:rPr lang="en-US" sz="1400" dirty="0" smtClean="0"/>
              <a:t>electrical </a:t>
            </a:r>
            <a:r>
              <a:rPr lang="en-US" sz="1400" dirty="0"/>
              <a:t>energy-storage systems. J Power Sources 1997;67:173–7</a:t>
            </a:r>
            <a:r>
              <a:rPr lang="en-US" sz="1400" dirty="0" smtClean="0"/>
              <a:t>.</a:t>
            </a:r>
            <a:endParaRPr lang="en-US" sz="1400" dirty="0"/>
          </a:p>
        </p:txBody>
      </p:sp>
    </p:spTree>
    <p:extLst>
      <p:ext uri="{BB962C8B-B14F-4D97-AF65-F5344CB8AC3E}">
        <p14:creationId xmlns:p14="http://schemas.microsoft.com/office/powerpoint/2010/main" val="286494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Role of energy storage systems</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5</a:t>
            </a:fld>
            <a:endParaRPr lang="pt-B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583603"/>
            <a:ext cx="8229600" cy="420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2843808" y="6025765"/>
            <a:ext cx="5875968" cy="307777"/>
          </a:xfrm>
          <a:prstGeom prst="rect">
            <a:avLst/>
          </a:prstGeom>
          <a:noFill/>
        </p:spPr>
        <p:txBody>
          <a:bodyPr wrap="none" rtlCol="0">
            <a:spAutoFit/>
          </a:bodyPr>
          <a:lstStyle/>
          <a:p>
            <a:r>
              <a:rPr lang="en-US" sz="1400" i="1" dirty="0" smtClean="0"/>
              <a:t>Figure 2 - New </a:t>
            </a:r>
            <a:r>
              <a:rPr lang="en-US" sz="1400" i="1" dirty="0"/>
              <a:t>electricity value chain with energy storage as the sixth dimension [11]</a:t>
            </a:r>
            <a:endParaRPr lang="pt-BR" sz="1400" i="1" dirty="0"/>
          </a:p>
        </p:txBody>
      </p:sp>
    </p:spTree>
    <p:extLst>
      <p:ext uri="{BB962C8B-B14F-4D97-AF65-F5344CB8AC3E}">
        <p14:creationId xmlns:p14="http://schemas.microsoft.com/office/powerpoint/2010/main" val="2644783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50</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Autofit/>
          </a:bodyPr>
          <a:lstStyle/>
          <a:p>
            <a:pPr marL="0" indent="0">
              <a:buNone/>
            </a:pPr>
            <a:r>
              <a:rPr lang="en-US" sz="1350" dirty="0" smtClean="0"/>
              <a:t>[56</a:t>
            </a:r>
            <a:r>
              <a:rPr lang="en-US" sz="1350" dirty="0"/>
              <a:t>] Ibrahim H., A. </a:t>
            </a:r>
            <a:r>
              <a:rPr lang="en-US" sz="1350" dirty="0" err="1"/>
              <a:t>Ilinca</a:t>
            </a:r>
            <a:r>
              <a:rPr lang="en-US" sz="1350" dirty="0"/>
              <a:t>, R. </a:t>
            </a:r>
            <a:r>
              <a:rPr lang="en-US" sz="1350" dirty="0" err="1"/>
              <a:t>Younès</a:t>
            </a:r>
            <a:r>
              <a:rPr lang="en-US" sz="1350" dirty="0"/>
              <a:t>, J. </a:t>
            </a:r>
            <a:r>
              <a:rPr lang="en-US" sz="1350" dirty="0" err="1"/>
              <a:t>Perron</a:t>
            </a:r>
            <a:r>
              <a:rPr lang="en-US" sz="1350" dirty="0"/>
              <a:t>, T. </a:t>
            </a:r>
            <a:r>
              <a:rPr lang="en-US" sz="1350" dirty="0" err="1"/>
              <a:t>Basbous</a:t>
            </a:r>
            <a:r>
              <a:rPr lang="en-US" sz="1350" dirty="0"/>
              <a:t>, "Study of a Hybrid </a:t>
            </a:r>
            <a:r>
              <a:rPr lang="en-US" sz="1350" dirty="0" smtClean="0"/>
              <a:t>Wind-Diesel System with</a:t>
            </a:r>
          </a:p>
          <a:p>
            <a:pPr marL="0" indent="0">
              <a:buNone/>
            </a:pPr>
            <a:r>
              <a:rPr lang="en-US" sz="1350" dirty="0"/>
              <a:t>[67] Y. </a:t>
            </a:r>
            <a:r>
              <a:rPr lang="en-US" sz="1350" dirty="0" err="1"/>
              <a:t>Rebours</a:t>
            </a:r>
            <a:r>
              <a:rPr lang="en-US" sz="1350" dirty="0"/>
              <a:t>, D. </a:t>
            </a:r>
            <a:r>
              <a:rPr lang="en-US" sz="1350" dirty="0" err="1"/>
              <a:t>Kirschen</a:t>
            </a:r>
            <a:r>
              <a:rPr lang="en-US" sz="1350" dirty="0"/>
              <a:t>. ”What is spinning reserve?”, The University of </a:t>
            </a:r>
            <a:r>
              <a:rPr lang="en-US" sz="1350" dirty="0" smtClean="0"/>
              <a:t>Manchester </a:t>
            </a:r>
            <a:r>
              <a:rPr lang="pt-BR" sz="1350" dirty="0" smtClean="0"/>
              <a:t>, </a:t>
            </a:r>
            <a:r>
              <a:rPr lang="pt-BR" sz="1350" dirty="0" err="1" smtClean="0"/>
              <a:t>Sept</a:t>
            </a:r>
            <a:r>
              <a:rPr lang="pt-BR" sz="1350" dirty="0" smtClean="0"/>
              <a:t> </a:t>
            </a:r>
            <a:r>
              <a:rPr lang="pt-BR" sz="1350" dirty="0"/>
              <a:t>2005.</a:t>
            </a:r>
          </a:p>
          <a:p>
            <a:pPr marL="0" indent="0">
              <a:buNone/>
            </a:pPr>
            <a:r>
              <a:rPr lang="en-US" sz="1350" dirty="0"/>
              <a:t>[68] Market Analysis of Emerging Electric Energy Storage Systems. National </a:t>
            </a:r>
            <a:r>
              <a:rPr lang="en-US" sz="1350" dirty="0" smtClean="0"/>
              <a:t>Energy Technology </a:t>
            </a:r>
            <a:r>
              <a:rPr lang="en-US" sz="1350" dirty="0"/>
              <a:t>Laboratory. DOE/NETL-2008/1330. July 31, 2008</a:t>
            </a:r>
          </a:p>
          <a:p>
            <a:pPr marL="0" indent="0">
              <a:buNone/>
            </a:pPr>
            <a:r>
              <a:rPr lang="pt-BR" sz="1350" dirty="0"/>
              <a:t>[69] </a:t>
            </a:r>
            <a:r>
              <a:rPr lang="pt-BR" sz="1350" dirty="0" err="1"/>
              <a:t>Haisheng</a:t>
            </a:r>
            <a:r>
              <a:rPr lang="pt-BR" sz="1350" dirty="0"/>
              <a:t> Chen, </a:t>
            </a:r>
            <a:r>
              <a:rPr lang="pt-BR" sz="1350" dirty="0" err="1"/>
              <a:t>Thang</a:t>
            </a:r>
            <a:r>
              <a:rPr lang="pt-BR" sz="1350" dirty="0"/>
              <a:t> </a:t>
            </a:r>
            <a:r>
              <a:rPr lang="pt-BR" sz="1350" dirty="0" err="1"/>
              <a:t>Ngoc</a:t>
            </a:r>
            <a:r>
              <a:rPr lang="pt-BR" sz="1350" dirty="0"/>
              <a:t> </a:t>
            </a:r>
            <a:r>
              <a:rPr lang="pt-BR" sz="1350" dirty="0" err="1"/>
              <a:t>Cong</a:t>
            </a:r>
            <a:r>
              <a:rPr lang="pt-BR" sz="1350" dirty="0"/>
              <a:t>, </a:t>
            </a:r>
            <a:r>
              <a:rPr lang="pt-BR" sz="1350" dirty="0" err="1"/>
              <a:t>Wei</a:t>
            </a:r>
            <a:r>
              <a:rPr lang="pt-BR" sz="1350" dirty="0"/>
              <a:t> Yang, </a:t>
            </a:r>
            <a:r>
              <a:rPr lang="pt-BR" sz="1350" dirty="0" err="1"/>
              <a:t>Chunqing</a:t>
            </a:r>
            <a:r>
              <a:rPr lang="pt-BR" sz="1350" dirty="0"/>
              <a:t> </a:t>
            </a:r>
            <a:r>
              <a:rPr lang="pt-BR" sz="1350" dirty="0" err="1"/>
              <a:t>Tan</a:t>
            </a:r>
            <a:r>
              <a:rPr lang="pt-BR" sz="1350" dirty="0"/>
              <a:t>, </a:t>
            </a:r>
            <a:r>
              <a:rPr lang="pt-BR" sz="1350" dirty="0" err="1"/>
              <a:t>Yongliang</a:t>
            </a:r>
            <a:r>
              <a:rPr lang="pt-BR" sz="1350" dirty="0"/>
              <a:t> Li, </a:t>
            </a:r>
            <a:r>
              <a:rPr lang="pt-BR" sz="1350" dirty="0" err="1" smtClean="0"/>
              <a:t>Yulong</a:t>
            </a:r>
            <a:r>
              <a:rPr lang="pt-BR" sz="1350" dirty="0"/>
              <a:t> </a:t>
            </a:r>
            <a:r>
              <a:rPr lang="en-US" sz="1350" dirty="0" smtClean="0"/>
              <a:t>Ding</a:t>
            </a:r>
            <a:r>
              <a:rPr lang="en-US" sz="1350" dirty="0"/>
              <a:t>. Progress in electrical energy storage system: A critical review. Progress in </a:t>
            </a:r>
            <a:r>
              <a:rPr lang="en-US" sz="1350" dirty="0" smtClean="0"/>
              <a:t>Natural </a:t>
            </a:r>
            <a:r>
              <a:rPr lang="pt-BR" sz="1350" dirty="0" smtClean="0"/>
              <a:t>Science</a:t>
            </a:r>
            <a:r>
              <a:rPr lang="pt-BR" sz="1350" dirty="0"/>
              <a:t>. July 2008.</a:t>
            </a:r>
          </a:p>
          <a:p>
            <a:pPr marL="0" indent="0">
              <a:buNone/>
            </a:pPr>
            <a:r>
              <a:rPr lang="en-US" sz="1350" dirty="0"/>
              <a:t>[70] James M. </a:t>
            </a:r>
            <a:r>
              <a:rPr lang="en-US" sz="1350" dirty="0" err="1"/>
              <a:t>Eyer</a:t>
            </a:r>
            <a:r>
              <a:rPr lang="en-US" sz="1350" dirty="0"/>
              <a:t>, Joseph J. </a:t>
            </a:r>
            <a:r>
              <a:rPr lang="en-US" sz="1350" dirty="0" err="1"/>
              <a:t>Iannucci</a:t>
            </a:r>
            <a:r>
              <a:rPr lang="en-US" sz="1350" dirty="0"/>
              <a:t>, Garth P. Corey. “Energy Storage Benefits and </a:t>
            </a:r>
            <a:r>
              <a:rPr lang="en-US" sz="1350" dirty="0" smtClean="0"/>
              <a:t>Market </a:t>
            </a:r>
            <a:r>
              <a:rPr lang="pt-BR" sz="1350" dirty="0" err="1" smtClean="0"/>
              <a:t>Analysis</a:t>
            </a:r>
            <a:r>
              <a:rPr lang="pt-BR" sz="1350" dirty="0" smtClean="0"/>
              <a:t> </a:t>
            </a:r>
            <a:r>
              <a:rPr lang="pt-BR" sz="1350" dirty="0" err="1"/>
              <a:t>Handbook</a:t>
            </a:r>
            <a:r>
              <a:rPr lang="pt-BR" sz="1350" dirty="0"/>
              <a:t>, “Sandia </a:t>
            </a:r>
            <a:r>
              <a:rPr lang="pt-BR" sz="1350" dirty="0" err="1"/>
              <a:t>National</a:t>
            </a:r>
            <a:r>
              <a:rPr lang="pt-BR" sz="1350" dirty="0"/>
              <a:t> </a:t>
            </a:r>
            <a:r>
              <a:rPr lang="pt-BR" sz="1350" dirty="0" err="1"/>
              <a:t>Laboratories</a:t>
            </a:r>
            <a:r>
              <a:rPr lang="pt-BR" sz="1350" dirty="0"/>
              <a:t> REPORT, </a:t>
            </a:r>
            <a:r>
              <a:rPr lang="pt-BR" sz="1350" dirty="0" smtClean="0"/>
              <a:t>SAND2004-6177, </a:t>
            </a:r>
            <a:r>
              <a:rPr lang="pt-BR" sz="1350" dirty="0" err="1" smtClean="0"/>
              <a:t>December</a:t>
            </a:r>
            <a:r>
              <a:rPr lang="pt-BR" sz="1350" dirty="0" smtClean="0"/>
              <a:t> </a:t>
            </a:r>
            <a:r>
              <a:rPr lang="pt-BR" sz="1350" dirty="0"/>
              <a:t>2004.</a:t>
            </a:r>
          </a:p>
          <a:p>
            <a:pPr marL="0" indent="0">
              <a:buNone/>
            </a:pPr>
            <a:r>
              <a:rPr lang="pt-BR" sz="1350" dirty="0"/>
              <a:t>[71] http://www.buchmann.ca</a:t>
            </a:r>
          </a:p>
          <a:p>
            <a:pPr marL="0" indent="0">
              <a:buNone/>
            </a:pPr>
            <a:r>
              <a:rPr lang="en-US" sz="1350" dirty="0"/>
              <a:t>[72] Mears, D. </a:t>
            </a:r>
            <a:r>
              <a:rPr lang="en-US" sz="1350" dirty="0" err="1"/>
              <a:t>Gotschall</a:t>
            </a:r>
            <a:r>
              <a:rPr lang="en-US" sz="1350" dirty="0"/>
              <a:t>, H. EPRI-DOE Handbook of Energy Storage for Transmission </a:t>
            </a:r>
            <a:r>
              <a:rPr lang="en-US" sz="1350" dirty="0" smtClean="0"/>
              <a:t>and Distribution </a:t>
            </a:r>
            <a:r>
              <a:rPr lang="en-US" sz="1350" dirty="0"/>
              <a:t>Applications. Electric Power Research Institute Report #1001834. </a:t>
            </a:r>
            <a:r>
              <a:rPr lang="en-US" sz="1350" dirty="0" smtClean="0"/>
              <a:t>December </a:t>
            </a:r>
            <a:r>
              <a:rPr lang="pt-BR" sz="1350" dirty="0" smtClean="0"/>
              <a:t>2003</a:t>
            </a:r>
            <a:r>
              <a:rPr lang="pt-BR" sz="1350" dirty="0"/>
              <a:t>.</a:t>
            </a:r>
          </a:p>
          <a:p>
            <a:pPr marL="0" indent="0">
              <a:buNone/>
            </a:pPr>
            <a:r>
              <a:rPr lang="en-US" sz="1350" dirty="0"/>
              <a:t>[73] Jim </a:t>
            </a:r>
            <a:r>
              <a:rPr lang="en-US" sz="1350" dirty="0" err="1"/>
              <a:t>Eyer</a:t>
            </a:r>
            <a:r>
              <a:rPr lang="en-US" sz="1350" dirty="0"/>
              <a:t>, Garth Corey. Energy Storage for the Electricity Grid: Benefits and </a:t>
            </a:r>
            <a:r>
              <a:rPr lang="en-US" sz="1350" dirty="0" smtClean="0"/>
              <a:t>Market Potential </a:t>
            </a:r>
            <a:r>
              <a:rPr lang="en-US" sz="1350" dirty="0"/>
              <a:t>Assessment Guide. SANDIA REPORT SAND2010-0815, February 2010.</a:t>
            </a:r>
            <a:endParaRPr lang="en-US" sz="1350" dirty="0" smtClean="0"/>
          </a:p>
          <a:p>
            <a:pPr marL="0" indent="0">
              <a:buNone/>
            </a:pPr>
            <a:r>
              <a:rPr lang="en-US" sz="1350" dirty="0"/>
              <a:t>[74] H. Ibrahim, A. </a:t>
            </a:r>
            <a:r>
              <a:rPr lang="en-US" sz="1350" dirty="0" err="1"/>
              <a:t>Ilinca</a:t>
            </a:r>
            <a:r>
              <a:rPr lang="en-US" sz="1350" dirty="0"/>
              <a:t>, J. </a:t>
            </a:r>
            <a:r>
              <a:rPr lang="en-US" sz="1350" dirty="0" err="1"/>
              <a:t>Perron</a:t>
            </a:r>
            <a:r>
              <a:rPr lang="en-US" sz="1350" dirty="0"/>
              <a:t>, Energy storage systems—Characteristics </a:t>
            </a:r>
            <a:r>
              <a:rPr lang="en-US" sz="1350" dirty="0" smtClean="0"/>
              <a:t>and comparisons</a:t>
            </a:r>
            <a:r>
              <a:rPr lang="en-US" sz="1350" dirty="0"/>
              <a:t>, Renewable and Sustainable Energy Reviews, Volume 12, Issue 5, </a:t>
            </a:r>
            <a:r>
              <a:rPr lang="en-US" sz="1350" dirty="0" smtClean="0"/>
              <a:t>June </a:t>
            </a:r>
            <a:r>
              <a:rPr lang="pt-BR" sz="1350" dirty="0" smtClean="0"/>
              <a:t>2008</a:t>
            </a:r>
            <a:r>
              <a:rPr lang="pt-BR" sz="1350" dirty="0"/>
              <a:t>, </a:t>
            </a:r>
            <a:r>
              <a:rPr lang="pt-BR" sz="1350" dirty="0" err="1"/>
              <a:t>Pages</a:t>
            </a:r>
            <a:r>
              <a:rPr lang="pt-BR" sz="1350" dirty="0"/>
              <a:t> 1221–1250.</a:t>
            </a:r>
          </a:p>
          <a:p>
            <a:pPr marL="0" indent="0">
              <a:buNone/>
            </a:pPr>
            <a:r>
              <a:rPr lang="pt-BR" sz="1350" dirty="0"/>
              <a:t>[75] Robin G, </a:t>
            </a:r>
            <a:r>
              <a:rPr lang="pt-BR" sz="1350" dirty="0" err="1"/>
              <a:t>Rullan</a:t>
            </a:r>
            <a:r>
              <a:rPr lang="pt-BR" sz="1350" dirty="0"/>
              <a:t> M, </a:t>
            </a:r>
            <a:r>
              <a:rPr lang="pt-BR" sz="1350" dirty="0" err="1"/>
              <a:t>Multon</a:t>
            </a:r>
            <a:r>
              <a:rPr lang="pt-BR" sz="1350" dirty="0"/>
              <a:t> B, Ben </a:t>
            </a:r>
            <a:r>
              <a:rPr lang="pt-BR" sz="1350" dirty="0" err="1"/>
              <a:t>Ahmaed</a:t>
            </a:r>
            <a:r>
              <a:rPr lang="pt-BR" sz="1350" dirty="0"/>
              <a:t> H, </a:t>
            </a:r>
            <a:r>
              <a:rPr lang="pt-BR" sz="1350" dirty="0" err="1"/>
              <a:t>Glorennec</a:t>
            </a:r>
            <a:r>
              <a:rPr lang="pt-BR" sz="1350" dirty="0"/>
              <a:t> PY. </a:t>
            </a:r>
            <a:r>
              <a:rPr lang="pt-BR" sz="1350" dirty="0" err="1"/>
              <a:t>Solutions</a:t>
            </a:r>
            <a:r>
              <a:rPr lang="pt-BR" sz="1350" dirty="0"/>
              <a:t> de </a:t>
            </a:r>
            <a:r>
              <a:rPr lang="pt-BR" sz="1350" dirty="0" err="1"/>
              <a:t>stockage</a:t>
            </a:r>
            <a:r>
              <a:rPr lang="pt-BR" sz="1350" dirty="0"/>
              <a:t> </a:t>
            </a:r>
            <a:r>
              <a:rPr lang="pt-BR" sz="1350" dirty="0" smtClean="0"/>
              <a:t>de </a:t>
            </a:r>
            <a:r>
              <a:rPr lang="fr-FR" sz="1350" dirty="0" smtClean="0"/>
              <a:t>l’énergie </a:t>
            </a:r>
            <a:r>
              <a:rPr lang="fr-FR" sz="1350" dirty="0"/>
              <a:t>pour les </a:t>
            </a:r>
            <a:r>
              <a:rPr lang="fr-FR" sz="1350" dirty="0" smtClean="0"/>
              <a:t>systèmes </a:t>
            </a:r>
            <a:r>
              <a:rPr lang="fr-FR" sz="1350" dirty="0"/>
              <a:t>de production intermittente d’électricité renouvelable. 2004</a:t>
            </a:r>
            <a:r>
              <a:rPr lang="fr-FR" sz="1350" dirty="0" smtClean="0"/>
              <a:t>.</a:t>
            </a:r>
          </a:p>
          <a:p>
            <a:pPr marL="0" indent="0">
              <a:buNone/>
            </a:pPr>
            <a:r>
              <a:rPr lang="en-US" sz="1350" dirty="0"/>
              <a:t>[76] </a:t>
            </a:r>
            <a:r>
              <a:rPr lang="en-US" sz="1350" dirty="0" err="1"/>
              <a:t>Shoenung</a:t>
            </a:r>
            <a:r>
              <a:rPr lang="en-US" sz="1350" dirty="0"/>
              <a:t>, Dr. Susan M. </a:t>
            </a:r>
            <a:r>
              <a:rPr lang="en-US" sz="1350" dirty="0" err="1"/>
              <a:t>Hassenzahl</a:t>
            </a:r>
            <a:r>
              <a:rPr lang="en-US" sz="1350" dirty="0"/>
              <a:t>, William M. Long - versus Short-Term </a:t>
            </a:r>
            <a:r>
              <a:rPr lang="en-US" sz="1350" dirty="0" smtClean="0"/>
              <a:t>Energy Storage </a:t>
            </a:r>
            <a:r>
              <a:rPr lang="en-US" sz="1350" dirty="0"/>
              <a:t>Technologies Analysis, A Lifecycle Cost Study. Sandia National </a:t>
            </a:r>
            <a:r>
              <a:rPr lang="en-US" sz="1350" dirty="0" smtClean="0"/>
              <a:t>Laboratories, Energy </a:t>
            </a:r>
            <a:r>
              <a:rPr lang="en-US" sz="1350" dirty="0"/>
              <a:t>Storage Program, Office of Electric Transmission and Distribution, </a:t>
            </a:r>
            <a:r>
              <a:rPr lang="en-US" sz="1350" dirty="0" smtClean="0"/>
              <a:t>U.S. Department </a:t>
            </a:r>
            <a:r>
              <a:rPr lang="en-US" sz="1350" dirty="0"/>
              <a:t>of Energy. Sandia National Laboratories Report #SAND2003-2783. </a:t>
            </a:r>
            <a:r>
              <a:rPr lang="en-US" sz="1350" dirty="0" smtClean="0"/>
              <a:t>August </a:t>
            </a:r>
            <a:r>
              <a:rPr lang="pt-BR" sz="1350" dirty="0" smtClean="0"/>
              <a:t>2003</a:t>
            </a:r>
            <a:endParaRPr lang="en-US" sz="1350" dirty="0"/>
          </a:p>
        </p:txBody>
      </p:sp>
    </p:spTree>
    <p:extLst>
      <p:ext uri="{BB962C8B-B14F-4D97-AF65-F5344CB8AC3E}">
        <p14:creationId xmlns:p14="http://schemas.microsoft.com/office/powerpoint/2010/main" val="3735041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51</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Autofit/>
          </a:bodyPr>
          <a:lstStyle/>
          <a:p>
            <a:pPr marL="0" indent="0">
              <a:buNone/>
            </a:pPr>
            <a:r>
              <a:rPr lang="fr-FR" sz="1400" dirty="0" smtClean="0"/>
              <a:t>[</a:t>
            </a:r>
            <a:r>
              <a:rPr lang="fr-FR" sz="1400" dirty="0"/>
              <a:t>77] Gergaud O. Modélisation énergétique et optimisation économique d’un système </a:t>
            </a:r>
            <a:r>
              <a:rPr lang="fr-FR" sz="1400" dirty="0" smtClean="0"/>
              <a:t>de production </a:t>
            </a:r>
            <a:r>
              <a:rPr lang="fr-FR" sz="1400" dirty="0"/>
              <a:t>éolien et photovoltaïque couplé au réseau et associé à un </a:t>
            </a:r>
            <a:r>
              <a:rPr lang="fr-FR" sz="1400" dirty="0" smtClean="0"/>
              <a:t>accumulateur. Thèse </a:t>
            </a:r>
            <a:r>
              <a:rPr lang="fr-FR" sz="1400" dirty="0"/>
              <a:t>de l’ENS de Cachan;décembre 2002.</a:t>
            </a:r>
          </a:p>
          <a:p>
            <a:pPr marL="0" indent="0">
              <a:buNone/>
            </a:pPr>
            <a:r>
              <a:rPr lang="fr-FR" sz="1400" dirty="0"/>
              <a:t>[78] Mémoire concernant la contribution possible de la production éolienne en réponse </a:t>
            </a:r>
            <a:r>
              <a:rPr lang="fr-FR" sz="1400" dirty="0" smtClean="0"/>
              <a:t>à l’accroissement </a:t>
            </a:r>
            <a:r>
              <a:rPr lang="fr-FR" sz="1400" dirty="0"/>
              <a:t>de la demande québecoise d’électricité d’ici 2010. Régie de </a:t>
            </a:r>
            <a:r>
              <a:rPr lang="fr-FR" sz="1400" dirty="0" smtClean="0"/>
              <a:t>l’énergie, </a:t>
            </a:r>
            <a:r>
              <a:rPr lang="pt-BR" sz="1400" dirty="0" smtClean="0"/>
              <a:t>Québec</a:t>
            </a:r>
            <a:r>
              <a:rPr lang="pt-BR" sz="1400" dirty="0"/>
              <a:t>, Canada. </a:t>
            </a:r>
            <a:r>
              <a:rPr lang="pt-BR" sz="1400" dirty="0" err="1"/>
              <a:t>Dossier</a:t>
            </a:r>
            <a:r>
              <a:rPr lang="pt-BR" sz="1400" dirty="0"/>
              <a:t> R-3526;Avril 2004.</a:t>
            </a:r>
          </a:p>
          <a:p>
            <a:pPr marL="0" indent="0">
              <a:buNone/>
            </a:pPr>
            <a:r>
              <a:rPr lang="pt-BR" sz="1400" dirty="0"/>
              <a:t>[79] R. Messenger R, Ventre J. </a:t>
            </a:r>
            <a:r>
              <a:rPr lang="pt-BR" sz="1400" dirty="0" err="1"/>
              <a:t>Photovoltaic</a:t>
            </a:r>
            <a:r>
              <a:rPr lang="pt-BR" sz="1400" dirty="0"/>
              <a:t> systems </a:t>
            </a:r>
            <a:r>
              <a:rPr lang="pt-BR" sz="1400" dirty="0" err="1"/>
              <a:t>engineering</a:t>
            </a:r>
            <a:r>
              <a:rPr lang="pt-BR" sz="1400" dirty="0"/>
              <a:t>. CRC Press, 1999.</a:t>
            </a:r>
          </a:p>
          <a:p>
            <a:pPr marL="0" indent="0">
              <a:buNone/>
            </a:pPr>
            <a:r>
              <a:rPr lang="pt-BR" sz="1400" dirty="0"/>
              <a:t>[80] </a:t>
            </a:r>
            <a:r>
              <a:rPr lang="pt-BR" sz="1400" dirty="0" err="1"/>
              <a:t>Emerging</a:t>
            </a:r>
            <a:r>
              <a:rPr lang="pt-BR" sz="1400" dirty="0"/>
              <a:t> Energy </a:t>
            </a:r>
            <a:r>
              <a:rPr lang="pt-BR" sz="1400" dirty="0" err="1"/>
              <a:t>Storage</a:t>
            </a:r>
            <a:r>
              <a:rPr lang="pt-BR" sz="1400" dirty="0"/>
              <a:t> Technologies in </a:t>
            </a:r>
            <a:r>
              <a:rPr lang="pt-BR" sz="1400" dirty="0" err="1"/>
              <a:t>Europe</a:t>
            </a:r>
            <a:r>
              <a:rPr lang="pt-BR" sz="1400" dirty="0"/>
              <a:t>. </a:t>
            </a:r>
            <a:r>
              <a:rPr lang="pt-BR" sz="1400" dirty="0" err="1"/>
              <a:t>Rapport</a:t>
            </a:r>
            <a:r>
              <a:rPr lang="pt-BR" sz="1400" dirty="0"/>
              <a:t> </a:t>
            </a:r>
            <a:r>
              <a:rPr lang="pt-BR" sz="1400" dirty="0" err="1"/>
              <a:t>Frost</a:t>
            </a:r>
            <a:r>
              <a:rPr lang="pt-BR" sz="1400" dirty="0"/>
              <a:t> &amp; </a:t>
            </a:r>
            <a:r>
              <a:rPr lang="pt-BR" sz="1400" dirty="0" err="1"/>
              <a:t>Sullivan</a:t>
            </a:r>
            <a:r>
              <a:rPr lang="pt-BR" sz="1400" dirty="0"/>
              <a:t>; 2003.</a:t>
            </a:r>
          </a:p>
          <a:p>
            <a:pPr marL="0" indent="0">
              <a:buNone/>
            </a:pPr>
            <a:r>
              <a:rPr lang="fr-FR" sz="1400" dirty="0"/>
              <a:t>[81] Bonneville JM. Stockage cinétique. Institut de Recherche de l’Hydro-Québec, </a:t>
            </a:r>
            <a:r>
              <a:rPr lang="fr-FR" sz="1400" dirty="0" smtClean="0"/>
              <a:t>Varennes, Québec</a:t>
            </a:r>
            <a:r>
              <a:rPr lang="fr-FR" sz="1400" dirty="0"/>
              <a:t>, Canada. Rapport interne; février 1975.</a:t>
            </a:r>
          </a:p>
          <a:p>
            <a:pPr marL="0" indent="0">
              <a:buNone/>
            </a:pPr>
            <a:r>
              <a:rPr lang="en-US" sz="1400" dirty="0"/>
              <a:t>[82] IEEE 1547 Standard for Interconnecting Distributed Resources with Electric </a:t>
            </a:r>
            <a:r>
              <a:rPr lang="en-US" sz="1400" dirty="0" smtClean="0"/>
              <a:t>Power Systems</a:t>
            </a:r>
            <a:r>
              <a:rPr lang="en-US" sz="1400" dirty="0"/>
              <a:t>. Approved by the IEEE Standards Board in June 2003. Approved as </a:t>
            </a:r>
            <a:r>
              <a:rPr lang="en-US" sz="1400" dirty="0" smtClean="0"/>
              <a:t>an American </a:t>
            </a:r>
            <a:r>
              <a:rPr lang="en-US" sz="1400" dirty="0"/>
              <a:t>National Standard in October 2003.</a:t>
            </a:r>
          </a:p>
          <a:p>
            <a:pPr marL="0" indent="0">
              <a:buNone/>
            </a:pPr>
            <a:r>
              <a:rPr lang="fr-FR" sz="1400" dirty="0"/>
              <a:t>[83] Faure F. Suspension magnétique pour volant d’inertie. Thèse de doctorat. </a:t>
            </a:r>
            <a:r>
              <a:rPr lang="fr-FR" sz="1400" dirty="0" smtClean="0"/>
              <a:t>Institut National </a:t>
            </a:r>
            <a:r>
              <a:rPr lang="fr-FR" sz="1400" dirty="0"/>
              <a:t>Polytechnique de Grenoble,France;Juin 2003.</a:t>
            </a:r>
          </a:p>
          <a:p>
            <a:pPr marL="0" indent="0">
              <a:buNone/>
            </a:pPr>
            <a:r>
              <a:rPr lang="pt-BR" sz="1400" dirty="0"/>
              <a:t>[84] </a:t>
            </a:r>
            <a:r>
              <a:rPr lang="pt-BR" sz="1400" dirty="0" err="1"/>
              <a:t>Alaa</a:t>
            </a:r>
            <a:r>
              <a:rPr lang="pt-BR" sz="1400" dirty="0"/>
              <a:t> </a:t>
            </a:r>
            <a:r>
              <a:rPr lang="pt-BR" sz="1400" dirty="0" err="1"/>
              <a:t>Mohd</a:t>
            </a:r>
            <a:r>
              <a:rPr lang="pt-BR" sz="1400" dirty="0"/>
              <a:t>, </a:t>
            </a:r>
            <a:r>
              <a:rPr lang="pt-BR" sz="1400" dirty="0" err="1"/>
              <a:t>Egon</a:t>
            </a:r>
            <a:r>
              <a:rPr lang="pt-BR" sz="1400" dirty="0"/>
              <a:t> </a:t>
            </a:r>
            <a:r>
              <a:rPr lang="pt-BR" sz="1400" dirty="0" err="1"/>
              <a:t>Ortjohann</a:t>
            </a:r>
            <a:r>
              <a:rPr lang="pt-BR" sz="1400" dirty="0"/>
              <a:t>, Andreas </a:t>
            </a:r>
            <a:r>
              <a:rPr lang="pt-BR" sz="1400" dirty="0" err="1"/>
              <a:t>Schmelter</a:t>
            </a:r>
            <a:r>
              <a:rPr lang="pt-BR" sz="1400" dirty="0"/>
              <a:t>, </a:t>
            </a:r>
            <a:r>
              <a:rPr lang="pt-BR" sz="1400" dirty="0" err="1"/>
              <a:t>Nedzad</a:t>
            </a:r>
            <a:r>
              <a:rPr lang="pt-BR" sz="1400" dirty="0"/>
              <a:t> </a:t>
            </a:r>
            <a:r>
              <a:rPr lang="pt-BR" sz="1400" dirty="0" err="1"/>
              <a:t>Hamsic</a:t>
            </a:r>
            <a:r>
              <a:rPr lang="pt-BR" sz="1400" dirty="0"/>
              <a:t>, Danny </a:t>
            </a:r>
            <a:r>
              <a:rPr lang="pt-BR" sz="1400" dirty="0" err="1" smtClean="0"/>
              <a:t>Morton</a:t>
            </a:r>
            <a:r>
              <a:rPr lang="pt-BR" sz="1400" dirty="0" smtClean="0"/>
              <a:t>. </a:t>
            </a:r>
            <a:r>
              <a:rPr lang="en-US" sz="1400" dirty="0" smtClean="0"/>
              <a:t>Challenges </a:t>
            </a:r>
            <a:r>
              <a:rPr lang="en-US" sz="1400" dirty="0"/>
              <a:t>in integrating distributed Energy storage systems into future smart </a:t>
            </a:r>
            <a:r>
              <a:rPr lang="en-US" sz="1400" dirty="0" smtClean="0"/>
              <a:t>grid. IEEE </a:t>
            </a:r>
            <a:r>
              <a:rPr lang="en-US" sz="1400" dirty="0"/>
              <a:t>International Symposium on Industrial Electronics, June 30 - July 2, 2008.</a:t>
            </a:r>
          </a:p>
          <a:p>
            <a:pPr marL="0" indent="0">
              <a:buNone/>
            </a:pPr>
            <a:r>
              <a:rPr lang="en-US" sz="1400" dirty="0"/>
              <a:t>[85] </a:t>
            </a:r>
            <a:r>
              <a:rPr lang="en-US" sz="1400" dirty="0" err="1"/>
              <a:t>Rudell</a:t>
            </a:r>
            <a:r>
              <a:rPr lang="en-US" sz="1400" dirty="0"/>
              <a:t> A. Storage and Fuel Cells. EPSRC </a:t>
            </a:r>
            <a:r>
              <a:rPr lang="en-US" sz="1400" dirty="0" err="1"/>
              <a:t>SuperGen</a:t>
            </a:r>
            <a:r>
              <a:rPr lang="en-US" sz="1400" dirty="0"/>
              <a:t> Workshop : Future Technologies </a:t>
            </a:r>
            <a:r>
              <a:rPr lang="en-US" sz="1400" dirty="0" smtClean="0"/>
              <a:t>for a </a:t>
            </a:r>
            <a:r>
              <a:rPr lang="en-US" sz="1400" dirty="0"/>
              <a:t>Sustainable Electricity System. Univ. of Cambridge, 7 november2003.</a:t>
            </a:r>
          </a:p>
          <a:p>
            <a:pPr marL="0" indent="0">
              <a:buNone/>
            </a:pPr>
            <a:r>
              <a:rPr lang="en-US" sz="1400" dirty="0"/>
              <a:t>[86] Lead/acid batteries, University of Cambridge, 15th October </a:t>
            </a:r>
            <a:r>
              <a:rPr lang="en-US" sz="1400" dirty="0" smtClean="0"/>
              <a:t>2007, </a:t>
            </a:r>
            <a:r>
              <a:rPr lang="pt-BR" sz="1400" dirty="0" smtClean="0"/>
              <a:t>http</a:t>
            </a:r>
            <a:r>
              <a:rPr lang="pt-BR" sz="1400" dirty="0"/>
              <a:t>://www.doitpoms.ac.uk/tlplib/batteries/batteries_lead_acid.php</a:t>
            </a:r>
            <a:endParaRPr lang="en-US" sz="1400" dirty="0"/>
          </a:p>
        </p:txBody>
      </p:sp>
    </p:spTree>
    <p:extLst>
      <p:ext uri="{BB962C8B-B14F-4D97-AF65-F5344CB8AC3E}">
        <p14:creationId xmlns:p14="http://schemas.microsoft.com/office/powerpoint/2010/main" val="191298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52</a:t>
            </a:fld>
            <a:endParaRPr lang="pt-BR"/>
          </a:p>
        </p:txBody>
      </p:sp>
      <p:sp>
        <p:nvSpPr>
          <p:cNvPr id="8" name="Espaço Reservado para Conteúdo 2"/>
          <p:cNvSpPr txBox="1">
            <a:spLocks/>
          </p:cNvSpPr>
          <p:nvPr/>
        </p:nvSpPr>
        <p:spPr>
          <a:xfrm>
            <a:off x="609600" y="13716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14350" indent="-514350">
              <a:buFont typeface="+mj-lt"/>
              <a:buAutoNum type="arabicPeriod" startAt="24"/>
            </a:pPr>
            <a:endParaRPr lang="pt-BR" dirty="0" smtClean="0"/>
          </a:p>
          <a:p>
            <a:pPr marL="514350" indent="-514350">
              <a:buFont typeface="+mj-lt"/>
              <a:buAutoNum type="arabicPeriod" startAt="24"/>
            </a:pPr>
            <a:endParaRPr lang="pt-BR" dirty="0"/>
          </a:p>
        </p:txBody>
      </p:sp>
      <p:sp>
        <p:nvSpPr>
          <p:cNvPr id="6" name="Título 5"/>
          <p:cNvSpPr>
            <a:spLocks noGrp="1"/>
          </p:cNvSpPr>
          <p:nvPr>
            <p:ph type="title"/>
          </p:nvPr>
        </p:nvSpPr>
        <p:spPr/>
        <p:txBody>
          <a:bodyPr/>
          <a:lstStyle/>
          <a:p>
            <a:r>
              <a:rPr lang="pt-BR" b="1" dirty="0" err="1"/>
              <a:t>References</a:t>
            </a:r>
            <a:endParaRPr lang="pt-BR" dirty="0"/>
          </a:p>
        </p:txBody>
      </p:sp>
      <p:sp>
        <p:nvSpPr>
          <p:cNvPr id="2" name="Espaço Reservado para Conteúdo 1"/>
          <p:cNvSpPr>
            <a:spLocks noGrp="1"/>
          </p:cNvSpPr>
          <p:nvPr>
            <p:ph sz="quarter" idx="1"/>
          </p:nvPr>
        </p:nvSpPr>
        <p:spPr/>
        <p:txBody>
          <a:bodyPr>
            <a:noAutofit/>
          </a:bodyPr>
          <a:lstStyle/>
          <a:p>
            <a:pPr marL="0" indent="0">
              <a:buNone/>
            </a:pPr>
            <a:r>
              <a:rPr lang="pt-BR" sz="1400" dirty="0" smtClean="0"/>
              <a:t>[</a:t>
            </a:r>
            <a:r>
              <a:rPr lang="pt-BR" sz="1400" dirty="0"/>
              <a:t>87] Sergio </a:t>
            </a:r>
            <a:r>
              <a:rPr lang="pt-BR" sz="1400" dirty="0" err="1"/>
              <a:t>Vazquez</a:t>
            </a:r>
            <a:r>
              <a:rPr lang="pt-BR" sz="1400" dirty="0"/>
              <a:t>, </a:t>
            </a:r>
            <a:r>
              <a:rPr lang="pt-BR" sz="1400" dirty="0" err="1"/>
              <a:t>Srdjan</a:t>
            </a:r>
            <a:r>
              <a:rPr lang="pt-BR" sz="1400" dirty="0"/>
              <a:t> M. </a:t>
            </a:r>
            <a:r>
              <a:rPr lang="pt-BR" sz="1400" dirty="0" err="1"/>
              <a:t>Lukic</a:t>
            </a:r>
            <a:r>
              <a:rPr lang="pt-BR" sz="1400" dirty="0"/>
              <a:t>, Eduardo Galvan, Leopoldo G. </a:t>
            </a:r>
            <a:r>
              <a:rPr lang="pt-BR" sz="1400" dirty="0" err="1"/>
              <a:t>Franquelo</a:t>
            </a:r>
            <a:r>
              <a:rPr lang="pt-BR" sz="1400" dirty="0"/>
              <a:t>, Juan </a:t>
            </a:r>
            <a:r>
              <a:rPr lang="pt-BR" sz="1400" dirty="0" smtClean="0"/>
              <a:t>M. </a:t>
            </a:r>
            <a:r>
              <a:rPr lang="en-US" sz="1400" dirty="0" smtClean="0"/>
              <a:t>Carrasco</a:t>
            </a:r>
            <a:r>
              <a:rPr lang="en-US" sz="1400" dirty="0"/>
              <a:t>, Energy Storage Systems for Transport and Grid Applications, </a:t>
            </a:r>
            <a:r>
              <a:rPr lang="en-US" sz="1400" dirty="0" smtClean="0"/>
              <a:t>IEEE TRANSACTIONS </a:t>
            </a:r>
            <a:r>
              <a:rPr lang="en-US" sz="1400" dirty="0"/>
              <a:t>ON INDUSTRIAL ELECTRONICS, VOL. 57, NO. 12, </a:t>
            </a:r>
            <a:r>
              <a:rPr lang="en-US" sz="1400" dirty="0" smtClean="0"/>
              <a:t>DECEMBER </a:t>
            </a:r>
            <a:r>
              <a:rPr lang="pt-BR" sz="1400" dirty="0" smtClean="0"/>
              <a:t>2010</a:t>
            </a:r>
            <a:r>
              <a:rPr lang="pt-BR" sz="1400" dirty="0"/>
              <a:t>, </a:t>
            </a:r>
            <a:r>
              <a:rPr lang="pt-BR" sz="1400" dirty="0" err="1"/>
              <a:t>Pages</a:t>
            </a:r>
            <a:r>
              <a:rPr lang="pt-BR" sz="1400" dirty="0"/>
              <a:t>. 3881-3895.</a:t>
            </a:r>
          </a:p>
          <a:p>
            <a:pPr marL="0" indent="0">
              <a:buNone/>
            </a:pPr>
            <a:r>
              <a:rPr lang="pt-BR" sz="1400" dirty="0"/>
              <a:t>[88] www.cea.fr</a:t>
            </a:r>
          </a:p>
          <a:p>
            <a:pPr marL="0" indent="0">
              <a:buNone/>
            </a:pPr>
            <a:r>
              <a:rPr lang="pt-BR" sz="1400" dirty="0"/>
              <a:t>[89] http://www.power-thru.com/flywheel_detail.html</a:t>
            </a:r>
          </a:p>
          <a:p>
            <a:pPr marL="0" indent="0">
              <a:buNone/>
            </a:pPr>
            <a:r>
              <a:rPr lang="fr-FR" sz="1400" dirty="0"/>
              <a:t>[90] Anzano JP, Jaud P, Madet D. Stockage de l'électricité dans le système de </a:t>
            </a:r>
            <a:r>
              <a:rPr lang="fr-FR" sz="1400" dirty="0" smtClean="0"/>
              <a:t>production électrique</a:t>
            </a:r>
            <a:r>
              <a:rPr lang="fr-FR" sz="1400" dirty="0"/>
              <a:t>. Techniques de l'ingénieur, traité de Génie Électrique D4030; 1989</a:t>
            </a:r>
            <a:r>
              <a:rPr lang="fr-FR" sz="1400" dirty="0" smtClean="0"/>
              <a:t>.</a:t>
            </a:r>
          </a:p>
          <a:p>
            <a:pPr marL="0" indent="0">
              <a:buNone/>
            </a:pPr>
            <a:r>
              <a:rPr lang="fr-FR" sz="1400" dirty="0"/>
              <a:t>[91] Multon B, Ruer J. Stocker l’électricité : Oui, c’est indispensable, et c’est </a:t>
            </a:r>
            <a:r>
              <a:rPr lang="fr-FR" sz="1400" dirty="0" smtClean="0"/>
              <a:t>possible! pourquoi</a:t>
            </a:r>
            <a:r>
              <a:rPr lang="fr-FR" sz="1400" dirty="0"/>
              <a:t>, où, comment?. Publication ECRIN en contribution au débat national </a:t>
            </a:r>
            <a:r>
              <a:rPr lang="fr-FR" sz="1400" dirty="0" smtClean="0"/>
              <a:t>sur </a:t>
            </a:r>
            <a:r>
              <a:rPr lang="pt-BR" sz="1400" dirty="0" err="1" smtClean="0"/>
              <a:t>l’énergie</a:t>
            </a:r>
            <a:r>
              <a:rPr lang="pt-BR" sz="1400" dirty="0"/>
              <a:t>; </a:t>
            </a:r>
            <a:r>
              <a:rPr lang="pt-BR" sz="1400" dirty="0" err="1"/>
              <a:t>Avril</a:t>
            </a:r>
            <a:r>
              <a:rPr lang="pt-BR" sz="1400" dirty="0"/>
              <a:t> 2003.</a:t>
            </a:r>
          </a:p>
          <a:p>
            <a:pPr marL="0" indent="0">
              <a:buNone/>
            </a:pPr>
            <a:r>
              <a:rPr lang="fr-FR" sz="1400" dirty="0"/>
              <a:t>[92] Robyns B. Contribution du stockage de l’énergie électrique à la participation au </a:t>
            </a:r>
            <a:r>
              <a:rPr lang="fr-FR" sz="1400" dirty="0" smtClean="0"/>
              <a:t>services système </a:t>
            </a:r>
            <a:r>
              <a:rPr lang="fr-FR" sz="1400" dirty="0"/>
              <a:t>des éoliennes. Séminaire SRBE – SEE – L2EP « Éolien et réseaux : enjeux », </a:t>
            </a:r>
            <a:r>
              <a:rPr lang="fr-FR" sz="1400" dirty="0" smtClean="0"/>
              <a:t>22 </a:t>
            </a:r>
            <a:r>
              <a:rPr lang="pt-BR" sz="1400" dirty="0" err="1" smtClean="0"/>
              <a:t>mars</a:t>
            </a:r>
            <a:r>
              <a:rPr lang="pt-BR" sz="1400" dirty="0" smtClean="0"/>
              <a:t> </a:t>
            </a:r>
            <a:r>
              <a:rPr lang="pt-BR" sz="1400" dirty="0"/>
              <a:t>2005.</a:t>
            </a:r>
          </a:p>
          <a:p>
            <a:pPr marL="0" indent="0">
              <a:buNone/>
            </a:pPr>
            <a:r>
              <a:rPr lang="fr-FR" sz="1400" dirty="0"/>
              <a:t>[93] Multon B. L’énergie électrique : analyse des ressources et de la production. </a:t>
            </a:r>
            <a:r>
              <a:rPr lang="fr-FR" sz="1400" dirty="0" smtClean="0"/>
              <a:t>Journées section </a:t>
            </a:r>
            <a:r>
              <a:rPr lang="fr-FR" sz="1400" dirty="0"/>
              <a:t>électrotechnique du club EEA. Paris, France, 28-29 janvier 1999, p. 8.</a:t>
            </a:r>
            <a:endParaRPr lang="en-US" sz="1400" dirty="0"/>
          </a:p>
        </p:txBody>
      </p:sp>
    </p:spTree>
    <p:extLst>
      <p:ext uri="{BB962C8B-B14F-4D97-AF65-F5344CB8AC3E}">
        <p14:creationId xmlns:p14="http://schemas.microsoft.com/office/powerpoint/2010/main" val="2009301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Energy storage components</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6</a:t>
            </a:fld>
            <a:endParaRPr lang="pt-BR"/>
          </a:p>
        </p:txBody>
      </p:sp>
      <p:sp>
        <p:nvSpPr>
          <p:cNvPr id="3" name="Espaço Reservado para Conteúdo 2"/>
          <p:cNvSpPr>
            <a:spLocks noGrp="1"/>
          </p:cNvSpPr>
          <p:nvPr>
            <p:ph sz="quarter" idx="1"/>
          </p:nvPr>
        </p:nvSpPr>
        <p:spPr/>
        <p:txBody>
          <a:bodyPr>
            <a:normAutofit fontScale="92500" lnSpcReduction="10000"/>
          </a:bodyPr>
          <a:lstStyle/>
          <a:p>
            <a:pPr algn="just"/>
            <a:r>
              <a:rPr lang="en-US" dirty="0"/>
              <a:t>Every energy storage facility is comprised of three </a:t>
            </a:r>
            <a:r>
              <a:rPr lang="en-US" dirty="0" smtClean="0"/>
              <a:t>primary </a:t>
            </a:r>
            <a:r>
              <a:rPr lang="pt-BR" dirty="0" err="1" smtClean="0"/>
              <a:t>components</a:t>
            </a:r>
            <a:r>
              <a:rPr lang="pt-BR" dirty="0" smtClean="0"/>
              <a:t> </a:t>
            </a:r>
            <a:r>
              <a:rPr lang="pt-BR" dirty="0"/>
              <a:t>[58]:</a:t>
            </a:r>
          </a:p>
          <a:p>
            <a:pPr marL="514350" indent="-514350" algn="just">
              <a:buFont typeface="+mj-lt"/>
              <a:buAutoNum type="arabicPeriod"/>
            </a:pPr>
            <a:r>
              <a:rPr lang="pt-BR" dirty="0" err="1" smtClean="0"/>
              <a:t>Storage</a:t>
            </a:r>
            <a:r>
              <a:rPr lang="pt-BR" dirty="0" smtClean="0"/>
              <a:t> </a:t>
            </a:r>
            <a:r>
              <a:rPr lang="pt-BR" dirty="0" err="1" smtClean="0"/>
              <a:t>Medium</a:t>
            </a:r>
            <a:r>
              <a:rPr lang="pt-BR" dirty="0" smtClean="0"/>
              <a:t> - </a:t>
            </a:r>
            <a:r>
              <a:rPr lang="en-US" dirty="0"/>
              <a:t>The storage medium is the ‘energy reservoir’ that retains the potential energy within </a:t>
            </a:r>
            <a:r>
              <a:rPr lang="en-US" dirty="0" smtClean="0"/>
              <a:t>a storage </a:t>
            </a:r>
            <a:r>
              <a:rPr lang="en-US" dirty="0"/>
              <a:t>device.</a:t>
            </a:r>
            <a:endParaRPr lang="pt-BR" dirty="0" smtClean="0"/>
          </a:p>
          <a:p>
            <a:pPr marL="514350" indent="-514350" algn="just">
              <a:buFont typeface="+mj-lt"/>
              <a:buAutoNum type="arabicPeriod"/>
            </a:pPr>
            <a:r>
              <a:rPr lang="pt-BR" dirty="0" smtClean="0"/>
              <a:t>Power </a:t>
            </a:r>
            <a:r>
              <a:rPr lang="pt-BR" dirty="0" err="1"/>
              <a:t>Conversion</a:t>
            </a:r>
            <a:r>
              <a:rPr lang="pt-BR" dirty="0"/>
              <a:t> System (PCS</a:t>
            </a:r>
            <a:r>
              <a:rPr lang="pt-BR" dirty="0" smtClean="0"/>
              <a:t>) - </a:t>
            </a:r>
            <a:r>
              <a:rPr lang="en-US" dirty="0"/>
              <a:t>It is necessary to convert from Alternating Current (AC) to Direct Current (DC) and vice versa, for all storage devices except mechanical storage devices e.g. PHES and CAES (Compressed Air Energy Storage) [59].</a:t>
            </a:r>
            <a:endParaRPr lang="pt-BR" dirty="0"/>
          </a:p>
          <a:p>
            <a:pPr marL="514350" indent="-514350" algn="just">
              <a:buFont typeface="+mj-lt"/>
              <a:buAutoNum type="arabicPeriod"/>
            </a:pPr>
            <a:r>
              <a:rPr lang="pt-BR" dirty="0" smtClean="0"/>
              <a:t>Balance </a:t>
            </a:r>
            <a:r>
              <a:rPr lang="pt-BR" dirty="0" err="1"/>
              <a:t>of</a:t>
            </a:r>
            <a:r>
              <a:rPr lang="pt-BR" dirty="0"/>
              <a:t> </a:t>
            </a:r>
            <a:r>
              <a:rPr lang="pt-BR" dirty="0" err="1"/>
              <a:t>Plant</a:t>
            </a:r>
            <a:r>
              <a:rPr lang="pt-BR" dirty="0"/>
              <a:t> (BOP</a:t>
            </a:r>
            <a:r>
              <a:rPr lang="pt-BR" dirty="0" smtClean="0"/>
              <a:t>) - </a:t>
            </a:r>
            <a:r>
              <a:rPr lang="en-US" dirty="0"/>
              <a:t>These are all the devices that [</a:t>
            </a:r>
            <a:r>
              <a:rPr lang="en-US" dirty="0" smtClean="0"/>
              <a:t>58]: Are </a:t>
            </a:r>
            <a:r>
              <a:rPr lang="en-US" dirty="0"/>
              <a:t>used to house the </a:t>
            </a:r>
            <a:r>
              <a:rPr lang="en-US" dirty="0" smtClean="0"/>
              <a:t>equipment, Control </a:t>
            </a:r>
            <a:r>
              <a:rPr lang="en-US" dirty="0"/>
              <a:t>the environment of the storage </a:t>
            </a:r>
            <a:r>
              <a:rPr lang="en-US" dirty="0" smtClean="0"/>
              <a:t>facility e Provide </a:t>
            </a:r>
            <a:r>
              <a:rPr lang="en-US" dirty="0"/>
              <a:t>the electrical connection between the PCS and the power </a:t>
            </a:r>
            <a:r>
              <a:rPr lang="en-US" dirty="0" smtClean="0"/>
              <a:t>grid. </a:t>
            </a:r>
            <a:endParaRPr lang="pt-BR" dirty="0" smtClean="0"/>
          </a:p>
          <a:p>
            <a:pPr marL="514350" indent="-514350" algn="just">
              <a:buFont typeface="+mj-lt"/>
              <a:buAutoNum type="arabicPeriod"/>
            </a:pPr>
            <a:endParaRPr lang="pt-BR" dirty="0"/>
          </a:p>
        </p:txBody>
      </p:sp>
    </p:spTree>
    <p:extLst>
      <p:ext uri="{BB962C8B-B14F-4D97-AF65-F5344CB8AC3E}">
        <p14:creationId xmlns:p14="http://schemas.microsoft.com/office/powerpoint/2010/main" val="3761112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Applications and technical benefits of energy storage systems</a:t>
            </a:r>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7</a:t>
            </a:fld>
            <a:endParaRPr lang="pt-B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1833" y="1700808"/>
            <a:ext cx="8229600" cy="407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4211960" y="6023988"/>
            <a:ext cx="4521046" cy="307777"/>
          </a:xfrm>
          <a:prstGeom prst="rect">
            <a:avLst/>
          </a:prstGeom>
          <a:noFill/>
        </p:spPr>
        <p:txBody>
          <a:bodyPr wrap="none" rtlCol="0">
            <a:spAutoFit/>
          </a:bodyPr>
          <a:lstStyle/>
          <a:p>
            <a:r>
              <a:rPr lang="en-US" sz="1400" i="1" dirty="0" smtClean="0"/>
              <a:t>Figure 3 - Benefits </a:t>
            </a:r>
            <a:r>
              <a:rPr lang="en-US" sz="1400" i="1" dirty="0"/>
              <a:t>of ESS along the electricity value chain [62</a:t>
            </a:r>
            <a:r>
              <a:rPr lang="en-US" sz="1400" i="1" dirty="0" smtClean="0"/>
              <a:t>]</a:t>
            </a:r>
            <a:endParaRPr lang="pt-BR" sz="1400" i="1" dirty="0"/>
          </a:p>
        </p:txBody>
      </p:sp>
    </p:spTree>
    <p:extLst>
      <p:ext uri="{BB962C8B-B14F-4D97-AF65-F5344CB8AC3E}">
        <p14:creationId xmlns:p14="http://schemas.microsoft.com/office/powerpoint/2010/main" val="765797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8</a:t>
            </a:fld>
            <a:endParaRPr lang="pt-B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07604" y="1282611"/>
            <a:ext cx="7416824" cy="4788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5004048" y="6023986"/>
            <a:ext cx="3702039" cy="307777"/>
          </a:xfrm>
          <a:prstGeom prst="rect">
            <a:avLst/>
          </a:prstGeom>
          <a:noFill/>
        </p:spPr>
        <p:txBody>
          <a:bodyPr wrap="none" rtlCol="0">
            <a:spAutoFit/>
          </a:bodyPr>
          <a:lstStyle/>
          <a:p>
            <a:r>
              <a:rPr lang="en-US" sz="1400" i="1" dirty="0" smtClean="0"/>
              <a:t>Figure 4 - Energy </a:t>
            </a:r>
            <a:r>
              <a:rPr lang="en-US" sz="1400" i="1" dirty="0"/>
              <a:t>storage applications into grid [32</a:t>
            </a:r>
            <a:r>
              <a:rPr lang="en-US" sz="1400" i="1" dirty="0" smtClean="0"/>
              <a:t>]</a:t>
            </a:r>
            <a:endParaRPr lang="pt-BR" sz="1400" i="1" dirty="0"/>
          </a:p>
        </p:txBody>
      </p:sp>
    </p:spTree>
    <p:extLst>
      <p:ext uri="{BB962C8B-B14F-4D97-AF65-F5344CB8AC3E}">
        <p14:creationId xmlns:p14="http://schemas.microsoft.com/office/powerpoint/2010/main" val="2139665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dirty="0"/>
          </a:p>
        </p:txBody>
      </p:sp>
      <p:sp>
        <p:nvSpPr>
          <p:cNvPr id="4" name="Espaço Reservado para Rodapé 3"/>
          <p:cNvSpPr>
            <a:spLocks noGrp="1"/>
          </p:cNvSpPr>
          <p:nvPr>
            <p:ph type="ftr" sz="quarter" idx="11"/>
          </p:nvPr>
        </p:nvSpPr>
        <p:spPr>
          <a:xfrm>
            <a:off x="659165" y="6356350"/>
            <a:ext cx="8017291" cy="365125"/>
          </a:xfrm>
        </p:spPr>
        <p:txBody>
          <a:bodyPr>
            <a:normAutofit/>
          </a:bodyPr>
          <a:lstStyle/>
          <a:p>
            <a:r>
              <a:rPr lang="pt-BR" dirty="0" smtClean="0"/>
              <a:t>PEA3450 – Disciplina: Coleta e Armazenamento de Energia</a:t>
            </a:r>
            <a:endParaRPr lang="pt-BR" dirty="0"/>
          </a:p>
        </p:txBody>
      </p:sp>
      <p:sp>
        <p:nvSpPr>
          <p:cNvPr id="5" name="Espaço Reservado para Número de Slide 4"/>
          <p:cNvSpPr>
            <a:spLocks noGrp="1"/>
          </p:cNvSpPr>
          <p:nvPr>
            <p:ph type="sldNum" sz="quarter" idx="12"/>
          </p:nvPr>
        </p:nvSpPr>
        <p:spPr/>
        <p:txBody>
          <a:bodyPr/>
          <a:lstStyle/>
          <a:p>
            <a:fld id="{B59861A1-10FD-4AC8-8EA4-296B9AD6271A}" type="slidenum">
              <a:rPr lang="pt-BR" smtClean="0"/>
              <a:t>9</a:t>
            </a:fld>
            <a:endParaRPr lang="pt-BR"/>
          </a:p>
        </p:txBody>
      </p:sp>
      <p:sp>
        <p:nvSpPr>
          <p:cNvPr id="3" name="Espaço Reservado para Conteúdo 2"/>
          <p:cNvSpPr>
            <a:spLocks noGrp="1"/>
          </p:cNvSpPr>
          <p:nvPr>
            <p:ph sz="quarter" idx="1"/>
          </p:nvPr>
        </p:nvSpPr>
        <p:spPr/>
        <p:txBody>
          <a:bodyPr>
            <a:normAutofit lnSpcReduction="10000"/>
          </a:bodyPr>
          <a:lstStyle/>
          <a:p>
            <a:r>
              <a:rPr lang="pt-BR" dirty="0" err="1"/>
              <a:t>Generation</a:t>
            </a:r>
            <a:endParaRPr lang="pt-BR" dirty="0" smtClean="0"/>
          </a:p>
          <a:p>
            <a:pPr marL="812800" indent="-457200">
              <a:buFont typeface="Gill Sans MT" panose="020B0502020104020203" pitchFamily="34" charset="0"/>
              <a:buChar char="–"/>
            </a:pPr>
            <a:r>
              <a:rPr lang="pt-BR" dirty="0" smtClean="0"/>
              <a:t>Commodity </a:t>
            </a:r>
            <a:r>
              <a:rPr lang="pt-BR" dirty="0" err="1" smtClean="0"/>
              <a:t>Storage</a:t>
            </a:r>
            <a:endParaRPr lang="pt-BR" dirty="0" smtClean="0"/>
          </a:p>
          <a:p>
            <a:pPr marL="812800" indent="-457200">
              <a:buFont typeface="Gill Sans MT" panose="020B0502020104020203" pitchFamily="34" charset="0"/>
              <a:buChar char="–"/>
            </a:pPr>
            <a:r>
              <a:rPr lang="pt-BR" dirty="0" err="1"/>
              <a:t>Contingency</a:t>
            </a:r>
            <a:r>
              <a:rPr lang="pt-BR" dirty="0"/>
              <a:t> </a:t>
            </a:r>
            <a:r>
              <a:rPr lang="pt-BR" dirty="0" smtClean="0"/>
              <a:t>Service</a:t>
            </a:r>
          </a:p>
          <a:p>
            <a:pPr marL="812800" indent="-457200">
              <a:buFont typeface="Gill Sans MT" panose="020B0502020104020203" pitchFamily="34" charset="0"/>
              <a:buChar char="–"/>
            </a:pPr>
            <a:r>
              <a:rPr lang="pt-BR" dirty="0" err="1"/>
              <a:t>Area</a:t>
            </a:r>
            <a:r>
              <a:rPr lang="pt-BR" dirty="0"/>
              <a:t> </a:t>
            </a:r>
            <a:r>
              <a:rPr lang="pt-BR" dirty="0" err="1" smtClean="0"/>
              <a:t>Control</a:t>
            </a:r>
            <a:endParaRPr lang="pt-BR" dirty="0" smtClean="0"/>
          </a:p>
          <a:p>
            <a:pPr marL="812800" indent="-457200">
              <a:buFont typeface="Gill Sans MT" panose="020B0502020104020203" pitchFamily="34" charset="0"/>
              <a:buChar char="–"/>
            </a:pPr>
            <a:r>
              <a:rPr lang="pt-BR" dirty="0"/>
              <a:t>Grid </a:t>
            </a:r>
            <a:r>
              <a:rPr lang="pt-BR" dirty="0" err="1"/>
              <a:t>Frequency</a:t>
            </a:r>
            <a:r>
              <a:rPr lang="pt-BR" dirty="0"/>
              <a:t> </a:t>
            </a:r>
            <a:r>
              <a:rPr lang="pt-BR" dirty="0" err="1" smtClean="0"/>
              <a:t>Support</a:t>
            </a:r>
            <a:endParaRPr lang="pt-BR" dirty="0" smtClean="0"/>
          </a:p>
          <a:p>
            <a:pPr marL="812800" indent="-457200">
              <a:buFont typeface="Gill Sans MT" panose="020B0502020104020203" pitchFamily="34" charset="0"/>
              <a:buChar char="–"/>
            </a:pPr>
            <a:r>
              <a:rPr lang="pt-BR" dirty="0" smtClean="0"/>
              <a:t>Black-Start</a:t>
            </a:r>
          </a:p>
          <a:p>
            <a:r>
              <a:rPr lang="pt-BR" dirty="0" err="1"/>
              <a:t>Transmission</a:t>
            </a:r>
            <a:r>
              <a:rPr lang="pt-BR" dirty="0"/>
              <a:t> </a:t>
            </a:r>
            <a:r>
              <a:rPr lang="pt-BR" dirty="0" err="1"/>
              <a:t>and</a:t>
            </a:r>
            <a:r>
              <a:rPr lang="pt-BR" dirty="0"/>
              <a:t> </a:t>
            </a:r>
            <a:r>
              <a:rPr lang="pt-BR" dirty="0" err="1" smtClean="0"/>
              <a:t>distribution</a:t>
            </a:r>
            <a:endParaRPr lang="pt-BR" dirty="0" smtClean="0"/>
          </a:p>
          <a:p>
            <a:pPr marL="812800" indent="-457200">
              <a:buFont typeface="Gill Sans MT" panose="020B0502020104020203" pitchFamily="34" charset="0"/>
              <a:buChar char="–"/>
            </a:pPr>
            <a:r>
              <a:rPr lang="pt-BR" dirty="0"/>
              <a:t>System </a:t>
            </a:r>
            <a:r>
              <a:rPr lang="pt-BR" dirty="0" err="1" smtClean="0"/>
              <a:t>Stability</a:t>
            </a:r>
            <a:endParaRPr lang="pt-BR" dirty="0" smtClean="0"/>
          </a:p>
          <a:p>
            <a:pPr marL="712788" indent="-357188">
              <a:buFont typeface="Arial" panose="020B0604020202020204" pitchFamily="34" charset="0"/>
              <a:buChar char="•"/>
            </a:pPr>
            <a:r>
              <a:rPr lang="pt-BR" dirty="0"/>
              <a:t>Grid Angular </a:t>
            </a:r>
            <a:r>
              <a:rPr lang="pt-BR" dirty="0" err="1" smtClean="0"/>
              <a:t>Stability</a:t>
            </a:r>
            <a:endParaRPr lang="pt-BR" dirty="0" smtClean="0"/>
          </a:p>
          <a:p>
            <a:pPr marL="712788" indent="-357188">
              <a:buFont typeface="Arial" panose="020B0604020202020204" pitchFamily="34" charset="0"/>
              <a:buChar char="•"/>
            </a:pPr>
            <a:r>
              <a:rPr lang="pt-BR" dirty="0"/>
              <a:t>Grid </a:t>
            </a:r>
            <a:r>
              <a:rPr lang="pt-BR" dirty="0" err="1"/>
              <a:t>Voltage</a:t>
            </a:r>
            <a:r>
              <a:rPr lang="pt-BR" dirty="0"/>
              <a:t> </a:t>
            </a:r>
            <a:r>
              <a:rPr lang="pt-BR" dirty="0" err="1" smtClean="0"/>
              <a:t>Support</a:t>
            </a:r>
            <a:endParaRPr lang="pt-BR" dirty="0" smtClean="0"/>
          </a:p>
          <a:p>
            <a:pPr marL="712788" indent="-357188">
              <a:buFont typeface="Arial" panose="020B0604020202020204" pitchFamily="34" charset="0"/>
              <a:buChar char="•"/>
            </a:pPr>
            <a:r>
              <a:rPr lang="pt-BR" dirty="0" err="1"/>
              <a:t>Asset</a:t>
            </a:r>
            <a:r>
              <a:rPr lang="pt-BR" dirty="0"/>
              <a:t> </a:t>
            </a:r>
            <a:r>
              <a:rPr lang="pt-BR" dirty="0" err="1"/>
              <a:t>Deferral</a:t>
            </a:r>
            <a:endParaRPr lang="pt-BR" dirty="0"/>
          </a:p>
        </p:txBody>
      </p:sp>
    </p:spTree>
    <p:extLst>
      <p:ext uri="{BB962C8B-B14F-4D97-AF65-F5344CB8AC3E}">
        <p14:creationId xmlns:p14="http://schemas.microsoft.com/office/powerpoint/2010/main" val="8297128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1634</TotalTime>
  <Words>5854</Words>
  <Application>Microsoft Office PowerPoint</Application>
  <PresentationFormat>Apresentação na tela (4:3)</PresentationFormat>
  <Paragraphs>400</Paragraphs>
  <Slides>52</Slides>
  <Notes>2</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Origem</vt:lpstr>
      <vt:lpstr>Energy Storage - Technologies and Applications</vt:lpstr>
      <vt:lpstr>Techno-Economic Analysis of Different Energy Storage Technologies</vt:lpstr>
      <vt:lpstr>Apresentação do PowerPoint</vt:lpstr>
      <vt:lpstr>Definition of electrical energy storage</vt:lpstr>
      <vt:lpstr>Role of energy storage systems</vt:lpstr>
      <vt:lpstr>Energy storage components</vt:lpstr>
      <vt:lpstr>Applications and technical benefits of energy storage systems</vt:lpstr>
      <vt:lpstr>Apresentação do PowerPoint</vt:lpstr>
      <vt:lpstr>Apresentação do PowerPoint</vt:lpstr>
      <vt:lpstr>Apresentação do PowerPoint</vt:lpstr>
      <vt:lpstr>Apresentação do PowerPoint</vt:lpstr>
      <vt:lpstr>Apresentação do PowerPoint</vt:lpstr>
      <vt:lpstr>Financial benefits of energy storage systems</vt:lpstr>
      <vt:lpstr>Techno-economic characteristics of energy storage systems</vt:lpstr>
      <vt:lpstr>Apresentação do PowerPoint</vt:lpstr>
      <vt:lpstr> </vt:lpstr>
      <vt:lpstr>Apresentação do PowerPoint</vt:lpstr>
      <vt:lpstr>Apresentação do PowerPoint</vt:lpstr>
      <vt:lpstr>Apresentação do PowerPoint</vt:lpstr>
      <vt:lpstr>Apresentação do PowerPoint</vt:lpstr>
      <vt:lpstr>Classification of energy storage systems</vt:lpstr>
      <vt:lpstr>Description of energy storage technologies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Assessment and comparison of the energy storage technologies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Conclusion</vt:lpstr>
      <vt:lpstr>Conclusion</vt:lpstr>
      <vt:lpstr>Conclusion</vt:lpstr>
      <vt:lpstr>Conclusion</vt:lpstr>
      <vt:lpstr>Conclusion</vt:lpstr>
      <vt:lpstr>References</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Angélica Luana Linhares</dc:creator>
  <cp:lastModifiedBy>Angélica Luana Linhares</cp:lastModifiedBy>
  <cp:revision>44</cp:revision>
  <dcterms:created xsi:type="dcterms:W3CDTF">2016-12-19T19:25:08Z</dcterms:created>
  <dcterms:modified xsi:type="dcterms:W3CDTF">2017-02-07T18:17:05Z</dcterms:modified>
</cp:coreProperties>
</file>