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04" r:id="rId2"/>
  </p:sldMasterIdLst>
  <p:notesMasterIdLst>
    <p:notesMasterId r:id="rId55"/>
  </p:notesMasterIdLst>
  <p:handoutMasterIdLst>
    <p:handoutMasterId r:id="rId56"/>
  </p:handoutMasterIdLst>
  <p:sldIdLst>
    <p:sldId id="265" r:id="rId3"/>
    <p:sldId id="373" r:id="rId4"/>
    <p:sldId id="352" r:id="rId5"/>
    <p:sldId id="354" r:id="rId6"/>
    <p:sldId id="355" r:id="rId7"/>
    <p:sldId id="353" r:id="rId8"/>
    <p:sldId id="357" r:id="rId9"/>
    <p:sldId id="359" r:id="rId10"/>
    <p:sldId id="360" r:id="rId11"/>
    <p:sldId id="361" r:id="rId12"/>
    <p:sldId id="374" r:id="rId13"/>
    <p:sldId id="364" r:id="rId14"/>
    <p:sldId id="362" r:id="rId15"/>
    <p:sldId id="363" r:id="rId16"/>
    <p:sldId id="344" r:id="rId17"/>
    <p:sldId id="340" r:id="rId18"/>
    <p:sldId id="366" r:id="rId19"/>
    <p:sldId id="369" r:id="rId20"/>
    <p:sldId id="370" r:id="rId21"/>
    <p:sldId id="371" r:id="rId22"/>
    <p:sldId id="372" r:id="rId23"/>
    <p:sldId id="365" r:id="rId24"/>
    <p:sldId id="368" r:id="rId25"/>
    <p:sldId id="367" r:id="rId26"/>
    <p:sldId id="341" r:id="rId27"/>
    <p:sldId id="375" r:id="rId28"/>
    <p:sldId id="376" r:id="rId29"/>
    <p:sldId id="377" r:id="rId30"/>
    <p:sldId id="378" r:id="rId31"/>
    <p:sldId id="382" r:id="rId32"/>
    <p:sldId id="385" r:id="rId33"/>
    <p:sldId id="383" r:id="rId34"/>
    <p:sldId id="384" r:id="rId35"/>
    <p:sldId id="380" r:id="rId36"/>
    <p:sldId id="386" r:id="rId37"/>
    <p:sldId id="387" r:id="rId38"/>
    <p:sldId id="388" r:id="rId39"/>
    <p:sldId id="389" r:id="rId40"/>
    <p:sldId id="390" r:id="rId41"/>
    <p:sldId id="391" r:id="rId42"/>
    <p:sldId id="392" r:id="rId43"/>
    <p:sldId id="393" r:id="rId44"/>
    <p:sldId id="394" r:id="rId45"/>
    <p:sldId id="395" r:id="rId46"/>
    <p:sldId id="396" r:id="rId47"/>
    <p:sldId id="397" r:id="rId48"/>
    <p:sldId id="398" r:id="rId49"/>
    <p:sldId id="399" r:id="rId50"/>
    <p:sldId id="381" r:id="rId51"/>
    <p:sldId id="379" r:id="rId52"/>
    <p:sldId id="400" r:id="rId53"/>
    <p:sldId id="299" r:id="rId54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le Rennó Castro" initials="NRC" lastIdx="5" clrIdx="0">
    <p:extLst>
      <p:ext uri="{19B8F6BF-5375-455C-9EA6-DF929625EA0E}">
        <p15:presenceInfo xmlns:p15="http://schemas.microsoft.com/office/powerpoint/2012/main" userId="5fc21afef5f068f9" providerId="Windows Live"/>
      </p:ext>
    </p:extLst>
  </p:cmAuthor>
  <p:cmAuthor id="2" name="Nicole Rennó Castro" initials="NRC [2]" lastIdx="1" clrIdx="1">
    <p:extLst>
      <p:ext uri="{19B8F6BF-5375-455C-9EA6-DF929625EA0E}">
        <p15:presenceInfo xmlns:p15="http://schemas.microsoft.com/office/powerpoint/2012/main" userId="Nicole Rennó Castr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D8047"/>
    <a:srgbClr val="A5AB81"/>
    <a:srgbClr val="000000"/>
    <a:srgbClr val="8E8647"/>
    <a:srgbClr val="7D8046"/>
    <a:srgbClr val="B4A875"/>
    <a:srgbClr val="9B9A5B"/>
    <a:srgbClr val="A480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4434" autoAdjust="0"/>
  </p:normalViewPr>
  <p:slideViewPr>
    <p:cSldViewPr>
      <p:cViewPr varScale="1">
        <p:scale>
          <a:sx n="81" d="100"/>
          <a:sy n="81" d="100"/>
        </p:scale>
        <p:origin x="1963" y="6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rquivos.cepea.org.br\Cepea\MACRO\PIB\Informa&#231;&#245;es%20para%20jornalistas%20e%20outros\Aula%20Margaret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arquivos.cepea.org.br\Cepea\MACRO\PIB\Informa&#231;&#245;es%20para%20jornalistas%20e%20outros\Aula%20Margaret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arquivos.cepea.org.br\Cepea\MACRO\PIB\Informa&#231;&#245;es%20para%20jornalistas%20e%20outros\Aula%20Margaret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arquivos.cepea.org.br\Cepea\MACRO\PIB\Informa&#231;&#245;es%20para%20jornalistas%20e%20outros\Aula%20Margaret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1994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328953793566502"/>
          <c:y val="0.26097198915709308"/>
          <c:w val="0.51644234877617046"/>
          <c:h val="0.7280990490942730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7358-4872-A3C6-ED4684E1BC33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7358-4872-A3C6-ED4684E1BC3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(Planilha1!$H$1,Planilha1!$N$1)</c:f>
              <c:strCache>
                <c:ptCount val="2"/>
                <c:pt idx="0">
                  <c:v>Ramo agrícola</c:v>
                </c:pt>
                <c:pt idx="1">
                  <c:v>Ramo pecuário</c:v>
                </c:pt>
              </c:strCache>
            </c:strRef>
          </c:cat>
          <c:val>
            <c:numRef>
              <c:f>(Planilha1!$L$3,Planilha1!$R$3)</c:f>
              <c:numCache>
                <c:formatCode>#,##0</c:formatCode>
                <c:ptCount val="2"/>
                <c:pt idx="0">
                  <c:v>360446.94795307104</c:v>
                </c:pt>
                <c:pt idx="1">
                  <c:v>139227.61839921153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358-4872-A3C6-ED4684E1BC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6.1198006218003996E-2"/>
          <c:y val="0.16086324659438489"/>
          <c:w val="0.89999986773956331"/>
          <c:h val="0.117529148482732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2016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0937682003494468"/>
          <c:y val="0.2725515930406518"/>
          <c:w val="0.53996090715402789"/>
          <c:h val="0.6755171177516201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44A6-4504-A819-34132C79B693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44A6-4504-A819-34132C79B69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(Planilha1!$H$1,Planilha1!$N$1)</c:f>
              <c:strCache>
                <c:ptCount val="2"/>
                <c:pt idx="0">
                  <c:v>Ramo agrícola</c:v>
                </c:pt>
                <c:pt idx="1">
                  <c:v>Ramo pecuário</c:v>
                </c:pt>
              </c:strCache>
            </c:strRef>
          </c:cat>
          <c:val>
            <c:numRef>
              <c:f>(Planilha1!$L$4,Planilha1!$R$4)</c:f>
              <c:numCache>
                <c:formatCode>#,##0</c:formatCode>
                <c:ptCount val="2"/>
                <c:pt idx="0">
                  <c:v>563006.39888264844</c:v>
                </c:pt>
                <c:pt idx="1">
                  <c:v>253141.63766081925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4A6-4504-A819-34132C79B6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Distribuição do PIB por segmentos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Planilha1!$B$2</c:f>
              <c:strCache>
                <c:ptCount val="1"/>
                <c:pt idx="0">
                  <c:v>Insumos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Planilha1!$A$5:$A$6</c:f>
              <c:numCache>
                <c:formatCode>General</c:formatCode>
                <c:ptCount val="2"/>
                <c:pt idx="0">
                  <c:v>1994</c:v>
                </c:pt>
                <c:pt idx="1">
                  <c:v>2016</c:v>
                </c:pt>
              </c:numCache>
            </c:numRef>
          </c:cat>
          <c:val>
            <c:numRef>
              <c:f>Planilha1!$B$5:$B$6</c:f>
              <c:numCache>
                <c:formatCode>0.00%</c:formatCode>
                <c:ptCount val="2"/>
                <c:pt idx="0">
                  <c:v>8.9161691494840448E-2</c:v>
                </c:pt>
                <c:pt idx="1">
                  <c:v>0.11760459846087142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2B-4805-9399-4ED0A6184ACB}"/>
            </c:ext>
          </c:extLst>
        </c:ser>
        <c:ser>
          <c:idx val="1"/>
          <c:order val="1"/>
          <c:tx>
            <c:strRef>
              <c:f>Planilha1!$C$2</c:f>
              <c:strCache>
                <c:ptCount val="1"/>
                <c:pt idx="0">
                  <c:v>Primário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Planilha1!$A$5:$A$6</c:f>
              <c:numCache>
                <c:formatCode>General</c:formatCode>
                <c:ptCount val="2"/>
                <c:pt idx="0">
                  <c:v>1994</c:v>
                </c:pt>
                <c:pt idx="1">
                  <c:v>2016</c:v>
                </c:pt>
              </c:numCache>
            </c:numRef>
          </c:cat>
          <c:val>
            <c:numRef>
              <c:f>Planilha1!$C$5:$C$6</c:f>
              <c:numCache>
                <c:formatCode>0.00%</c:formatCode>
                <c:ptCount val="2"/>
                <c:pt idx="0">
                  <c:v>0.23942014610792145</c:v>
                </c:pt>
                <c:pt idx="1">
                  <c:v>0.30514247248163645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2B-4805-9399-4ED0A6184ACB}"/>
            </c:ext>
          </c:extLst>
        </c:ser>
        <c:ser>
          <c:idx val="2"/>
          <c:order val="2"/>
          <c:tx>
            <c:strRef>
              <c:f>Planilha1!$D$2</c:f>
              <c:strCache>
                <c:ptCount val="1"/>
                <c:pt idx="0">
                  <c:v>Agroindústria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Planilha1!$A$5:$A$6</c:f>
              <c:numCache>
                <c:formatCode>General</c:formatCode>
                <c:ptCount val="2"/>
                <c:pt idx="0">
                  <c:v>1994</c:v>
                </c:pt>
                <c:pt idx="1">
                  <c:v>2016</c:v>
                </c:pt>
              </c:numCache>
            </c:numRef>
          </c:cat>
          <c:val>
            <c:numRef>
              <c:f>Planilha1!$D$5:$D$6</c:f>
              <c:numCache>
                <c:formatCode>0.00%</c:formatCode>
                <c:ptCount val="2"/>
                <c:pt idx="0">
                  <c:v>0.33582543345985855</c:v>
                </c:pt>
                <c:pt idx="1">
                  <c:v>0.26984527518123175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2B-4805-9399-4ED0A6184ACB}"/>
            </c:ext>
          </c:extLst>
        </c:ser>
        <c:ser>
          <c:idx val="3"/>
          <c:order val="3"/>
          <c:tx>
            <c:strRef>
              <c:f>Planilha1!$E$2</c:f>
              <c:strCache>
                <c:ptCount val="1"/>
                <c:pt idx="0">
                  <c:v>Serviços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Planilha1!$A$5:$A$6</c:f>
              <c:numCache>
                <c:formatCode>General</c:formatCode>
                <c:ptCount val="2"/>
                <c:pt idx="0">
                  <c:v>1994</c:v>
                </c:pt>
                <c:pt idx="1">
                  <c:v>2016</c:v>
                </c:pt>
              </c:numCache>
            </c:numRef>
          </c:cat>
          <c:val>
            <c:numRef>
              <c:f>Planilha1!$E$5:$E$6</c:f>
              <c:numCache>
                <c:formatCode>0.00%</c:formatCode>
                <c:ptCount val="2"/>
                <c:pt idx="0">
                  <c:v>0.33559272893737963</c:v>
                </c:pt>
                <c:pt idx="1">
                  <c:v>0.30740765387626029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62B-4805-9399-4ED0A6184A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630876960"/>
        <c:axId val="-630864448"/>
      </c:barChart>
      <c:catAx>
        <c:axId val="-630876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630864448"/>
        <c:crosses val="autoZero"/>
        <c:auto val="1"/>
        <c:lblAlgn val="ctr"/>
        <c:lblOffset val="100"/>
        <c:noMultiLvlLbl val="0"/>
      </c:catAx>
      <c:valAx>
        <c:axId val="-630864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630876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Perfil do agronegócio nos estados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Planilha1!$B$25</c:f>
              <c:strCache>
                <c:ptCount val="1"/>
                <c:pt idx="0">
                  <c:v>Insumos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Planilha1!$A$26:$A$28</c:f>
              <c:strCache>
                <c:ptCount val="3"/>
                <c:pt idx="0">
                  <c:v>Brasil 2016*</c:v>
                </c:pt>
                <c:pt idx="1">
                  <c:v>São Paulo 2016</c:v>
                </c:pt>
                <c:pt idx="2">
                  <c:v>Minas Gerais 2016</c:v>
                </c:pt>
              </c:strCache>
            </c:strRef>
          </c:cat>
          <c:val>
            <c:numRef>
              <c:f>Planilha1!$B$26:$B$28</c:f>
              <c:numCache>
                <c:formatCode>0.00%</c:formatCode>
                <c:ptCount val="3"/>
                <c:pt idx="0">
                  <c:v>6.3108258875752457E-2</c:v>
                </c:pt>
                <c:pt idx="1">
                  <c:v>5.6232848685002182E-2</c:v>
                </c:pt>
                <c:pt idx="2">
                  <c:v>5.6487386037772015E-2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BF-42D1-8F14-A1316036BA25}"/>
            </c:ext>
          </c:extLst>
        </c:ser>
        <c:ser>
          <c:idx val="1"/>
          <c:order val="1"/>
          <c:tx>
            <c:strRef>
              <c:f>Planilha1!$C$25</c:f>
              <c:strCache>
                <c:ptCount val="1"/>
                <c:pt idx="0">
                  <c:v>Primário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Planilha1!$A$26:$A$28</c:f>
              <c:strCache>
                <c:ptCount val="3"/>
                <c:pt idx="0">
                  <c:v>Brasil 2016*</c:v>
                </c:pt>
                <c:pt idx="1">
                  <c:v>São Paulo 2016</c:v>
                </c:pt>
                <c:pt idx="2">
                  <c:v>Minas Gerais 2016</c:v>
                </c:pt>
              </c:strCache>
            </c:strRef>
          </c:cat>
          <c:val>
            <c:numRef>
              <c:f>Planilha1!$C$26:$C$28</c:f>
              <c:numCache>
                <c:formatCode>0.00%</c:formatCode>
                <c:ptCount val="3"/>
                <c:pt idx="0">
                  <c:v>0.35963881206675541</c:v>
                </c:pt>
                <c:pt idx="1">
                  <c:v>0.10998918684483752</c:v>
                </c:pt>
                <c:pt idx="2">
                  <c:v>0.37771927226238489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BF-42D1-8F14-A1316036BA25}"/>
            </c:ext>
          </c:extLst>
        </c:ser>
        <c:ser>
          <c:idx val="2"/>
          <c:order val="2"/>
          <c:tx>
            <c:strRef>
              <c:f>Planilha1!$D$25</c:f>
              <c:strCache>
                <c:ptCount val="1"/>
                <c:pt idx="0">
                  <c:v>Agroindústria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Planilha1!$A$26:$A$28</c:f>
              <c:strCache>
                <c:ptCount val="3"/>
                <c:pt idx="0">
                  <c:v>Brasil 2016*</c:v>
                </c:pt>
                <c:pt idx="1">
                  <c:v>São Paulo 2016</c:v>
                </c:pt>
                <c:pt idx="2">
                  <c:v>Minas Gerais 2016</c:v>
                </c:pt>
              </c:strCache>
            </c:strRef>
          </c:cat>
          <c:val>
            <c:numRef>
              <c:f>Planilha1!$D$26:$D$28</c:f>
              <c:numCache>
                <c:formatCode>0.00%</c:formatCode>
                <c:ptCount val="3"/>
                <c:pt idx="0">
                  <c:v>0.26984527518123175</c:v>
                </c:pt>
                <c:pt idx="1">
                  <c:v>0.40721182117601101</c:v>
                </c:pt>
                <c:pt idx="2">
                  <c:v>0.25744033118397092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BF-42D1-8F14-A1316036BA25}"/>
            </c:ext>
          </c:extLst>
        </c:ser>
        <c:ser>
          <c:idx val="3"/>
          <c:order val="3"/>
          <c:tx>
            <c:strRef>
              <c:f>Planilha1!$E$25</c:f>
              <c:strCache>
                <c:ptCount val="1"/>
                <c:pt idx="0">
                  <c:v>Serviços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Planilha1!$A$26:$A$28</c:f>
              <c:strCache>
                <c:ptCount val="3"/>
                <c:pt idx="0">
                  <c:v>Brasil 2016*</c:v>
                </c:pt>
                <c:pt idx="1">
                  <c:v>São Paulo 2016</c:v>
                </c:pt>
                <c:pt idx="2">
                  <c:v>Minas Gerais 2016</c:v>
                </c:pt>
              </c:strCache>
            </c:strRef>
          </c:cat>
          <c:val>
            <c:numRef>
              <c:f>Planilha1!$E$26:$E$28</c:f>
              <c:numCache>
                <c:formatCode>0.00%</c:formatCode>
                <c:ptCount val="3"/>
                <c:pt idx="0">
                  <c:v>0.30740765387626029</c:v>
                </c:pt>
                <c:pt idx="1">
                  <c:v>0.42656614329414938</c:v>
                </c:pt>
                <c:pt idx="2">
                  <c:v>0.30835301051587227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2BF-42D1-8F14-A1316036BA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630878048"/>
        <c:axId val="-630869344"/>
      </c:barChart>
      <c:catAx>
        <c:axId val="-630878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630869344"/>
        <c:crosses val="autoZero"/>
        <c:auto val="1"/>
        <c:lblAlgn val="ctr"/>
        <c:lblOffset val="100"/>
        <c:noMultiLvlLbl val="0"/>
      </c:catAx>
      <c:valAx>
        <c:axId val="-630869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630878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AF6ADE-EB55-4DAD-99B8-61D3B170222A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40802402-88A4-4DD3-BD34-431C2678E73C}">
      <dgm:prSet phldrT="[Texto]"/>
      <dgm:spPr/>
      <dgm:t>
        <a:bodyPr/>
        <a:lstStyle/>
        <a:p>
          <a:r>
            <a:rPr lang="pt-BR" dirty="0"/>
            <a:t>Insumos</a:t>
          </a:r>
        </a:p>
      </dgm:t>
    </dgm:pt>
    <dgm:pt modelId="{B76D6462-3E99-43AF-A827-7FC9B588E705}" type="parTrans" cxnId="{DA9DF5EE-41F8-4831-95FB-77A14CD24383}">
      <dgm:prSet/>
      <dgm:spPr/>
      <dgm:t>
        <a:bodyPr/>
        <a:lstStyle/>
        <a:p>
          <a:endParaRPr lang="pt-BR"/>
        </a:p>
      </dgm:t>
    </dgm:pt>
    <dgm:pt modelId="{5D0A5DC7-0B8C-42A6-8F34-32B55235725A}" type="sibTrans" cxnId="{DA9DF5EE-41F8-4831-95FB-77A14CD24383}">
      <dgm:prSet/>
      <dgm:spPr/>
      <dgm:t>
        <a:bodyPr/>
        <a:lstStyle/>
        <a:p>
          <a:endParaRPr lang="pt-BR"/>
        </a:p>
      </dgm:t>
    </dgm:pt>
    <dgm:pt modelId="{7DC1575F-CB6D-4993-89E9-4E513D47CB77}">
      <dgm:prSet phldrT="[Texto]"/>
      <dgm:spPr/>
      <dgm:t>
        <a:bodyPr/>
        <a:lstStyle/>
        <a:p>
          <a:r>
            <a:rPr lang="pt-BR" dirty="0"/>
            <a:t>Agropecuária “Dentro da porteira”</a:t>
          </a:r>
        </a:p>
      </dgm:t>
    </dgm:pt>
    <dgm:pt modelId="{F407E740-3274-4F06-B5CE-7391C72C9B90}" type="parTrans" cxnId="{4888DF31-BF12-43C5-9B61-03596859D5E8}">
      <dgm:prSet/>
      <dgm:spPr/>
      <dgm:t>
        <a:bodyPr/>
        <a:lstStyle/>
        <a:p>
          <a:endParaRPr lang="pt-BR"/>
        </a:p>
      </dgm:t>
    </dgm:pt>
    <dgm:pt modelId="{55D13886-D345-4F14-95CB-ABFB8FC24D7D}" type="sibTrans" cxnId="{4888DF31-BF12-43C5-9B61-03596859D5E8}">
      <dgm:prSet/>
      <dgm:spPr/>
      <dgm:t>
        <a:bodyPr/>
        <a:lstStyle/>
        <a:p>
          <a:endParaRPr lang="pt-BR"/>
        </a:p>
      </dgm:t>
    </dgm:pt>
    <dgm:pt modelId="{7D7CDB59-494B-43D7-89DA-317FA9741920}">
      <dgm:prSet phldrT="[Texto]"/>
      <dgm:spPr/>
      <dgm:t>
        <a:bodyPr/>
        <a:lstStyle/>
        <a:p>
          <a:r>
            <a:rPr lang="pt-BR" dirty="0"/>
            <a:t>Indústria</a:t>
          </a:r>
        </a:p>
      </dgm:t>
    </dgm:pt>
    <dgm:pt modelId="{71BDF466-7037-4812-88A3-1CD923004A83}" type="parTrans" cxnId="{BB5D384E-274D-4B2F-B73D-2C4DB2734528}">
      <dgm:prSet/>
      <dgm:spPr/>
      <dgm:t>
        <a:bodyPr/>
        <a:lstStyle/>
        <a:p>
          <a:endParaRPr lang="pt-BR"/>
        </a:p>
      </dgm:t>
    </dgm:pt>
    <dgm:pt modelId="{92801FF6-61BF-478D-9FAE-DEF570BEF3F1}" type="sibTrans" cxnId="{BB5D384E-274D-4B2F-B73D-2C4DB2734528}">
      <dgm:prSet/>
      <dgm:spPr/>
      <dgm:t>
        <a:bodyPr/>
        <a:lstStyle/>
        <a:p>
          <a:endParaRPr lang="pt-BR"/>
        </a:p>
      </dgm:t>
    </dgm:pt>
    <dgm:pt modelId="{3D5B5430-522B-4A82-9E57-A8B7E3E7AD55}" type="pres">
      <dgm:prSet presAssocID="{03AF6ADE-EB55-4DAD-99B8-61D3B170222A}" presName="Name0" presStyleCnt="0">
        <dgm:presLayoutVars>
          <dgm:dir/>
          <dgm:resizeHandles val="exact"/>
        </dgm:presLayoutVars>
      </dgm:prSet>
      <dgm:spPr/>
    </dgm:pt>
    <dgm:pt modelId="{2DC44FD0-6B6D-4758-93C2-5FE9DB815F43}" type="pres">
      <dgm:prSet presAssocID="{40802402-88A4-4DD3-BD34-431C2678E73C}" presName="node" presStyleLbl="node1" presStyleIdx="0" presStyleCnt="3">
        <dgm:presLayoutVars>
          <dgm:bulletEnabled val="1"/>
        </dgm:presLayoutVars>
      </dgm:prSet>
      <dgm:spPr/>
    </dgm:pt>
    <dgm:pt modelId="{90717413-386C-4C8D-8C31-E2D27B7AA93D}" type="pres">
      <dgm:prSet presAssocID="{5D0A5DC7-0B8C-42A6-8F34-32B55235725A}" presName="sibTrans" presStyleLbl="sibTrans2D1" presStyleIdx="0" presStyleCnt="2"/>
      <dgm:spPr/>
    </dgm:pt>
    <dgm:pt modelId="{A688FC9E-D658-4476-B3F5-91C04B0D8928}" type="pres">
      <dgm:prSet presAssocID="{5D0A5DC7-0B8C-42A6-8F34-32B55235725A}" presName="connectorText" presStyleLbl="sibTrans2D1" presStyleIdx="0" presStyleCnt="2"/>
      <dgm:spPr/>
    </dgm:pt>
    <dgm:pt modelId="{0E41B690-ABD2-4845-9E7B-E9CBA3656882}" type="pres">
      <dgm:prSet presAssocID="{7DC1575F-CB6D-4993-89E9-4E513D47CB77}" presName="node" presStyleLbl="node1" presStyleIdx="1" presStyleCnt="3">
        <dgm:presLayoutVars>
          <dgm:bulletEnabled val="1"/>
        </dgm:presLayoutVars>
      </dgm:prSet>
      <dgm:spPr/>
    </dgm:pt>
    <dgm:pt modelId="{58343C35-B018-4A7C-90B7-FCAA715DABC7}" type="pres">
      <dgm:prSet presAssocID="{55D13886-D345-4F14-95CB-ABFB8FC24D7D}" presName="sibTrans" presStyleLbl="sibTrans2D1" presStyleIdx="1" presStyleCnt="2"/>
      <dgm:spPr/>
    </dgm:pt>
    <dgm:pt modelId="{FFD89A41-56D0-4CCB-B885-2769B9245B94}" type="pres">
      <dgm:prSet presAssocID="{55D13886-D345-4F14-95CB-ABFB8FC24D7D}" presName="connectorText" presStyleLbl="sibTrans2D1" presStyleIdx="1" presStyleCnt="2"/>
      <dgm:spPr/>
    </dgm:pt>
    <dgm:pt modelId="{DB3987A6-3186-4960-8965-4810776CF4CA}" type="pres">
      <dgm:prSet presAssocID="{7D7CDB59-494B-43D7-89DA-317FA9741920}" presName="node" presStyleLbl="node1" presStyleIdx="2" presStyleCnt="3">
        <dgm:presLayoutVars>
          <dgm:bulletEnabled val="1"/>
        </dgm:presLayoutVars>
      </dgm:prSet>
      <dgm:spPr/>
    </dgm:pt>
  </dgm:ptLst>
  <dgm:cxnLst>
    <dgm:cxn modelId="{79354D2A-9876-4326-9FCB-577B56452B82}" type="presOf" srcId="{5D0A5DC7-0B8C-42A6-8F34-32B55235725A}" destId="{90717413-386C-4C8D-8C31-E2D27B7AA93D}" srcOrd="0" destOrd="0" presId="urn:microsoft.com/office/officeart/2005/8/layout/process1"/>
    <dgm:cxn modelId="{D77C882E-DF31-430B-83E5-FC32154F133E}" type="presOf" srcId="{7D7CDB59-494B-43D7-89DA-317FA9741920}" destId="{DB3987A6-3186-4960-8965-4810776CF4CA}" srcOrd="0" destOrd="0" presId="urn:microsoft.com/office/officeart/2005/8/layout/process1"/>
    <dgm:cxn modelId="{4888DF31-BF12-43C5-9B61-03596859D5E8}" srcId="{03AF6ADE-EB55-4DAD-99B8-61D3B170222A}" destId="{7DC1575F-CB6D-4993-89E9-4E513D47CB77}" srcOrd="1" destOrd="0" parTransId="{F407E740-3274-4F06-B5CE-7391C72C9B90}" sibTransId="{55D13886-D345-4F14-95CB-ABFB8FC24D7D}"/>
    <dgm:cxn modelId="{86C1705B-AC9D-4A1A-B09D-C5803DB57AB0}" type="presOf" srcId="{40802402-88A4-4DD3-BD34-431C2678E73C}" destId="{2DC44FD0-6B6D-4758-93C2-5FE9DB815F43}" srcOrd="0" destOrd="0" presId="urn:microsoft.com/office/officeart/2005/8/layout/process1"/>
    <dgm:cxn modelId="{7E348A5E-736F-4D13-9A98-3B7FAF81B334}" type="presOf" srcId="{03AF6ADE-EB55-4DAD-99B8-61D3B170222A}" destId="{3D5B5430-522B-4A82-9E57-A8B7E3E7AD55}" srcOrd="0" destOrd="0" presId="urn:microsoft.com/office/officeart/2005/8/layout/process1"/>
    <dgm:cxn modelId="{256F396D-5129-44ED-B29B-8352D118B09E}" type="presOf" srcId="{7DC1575F-CB6D-4993-89E9-4E513D47CB77}" destId="{0E41B690-ABD2-4845-9E7B-E9CBA3656882}" srcOrd="0" destOrd="0" presId="urn:microsoft.com/office/officeart/2005/8/layout/process1"/>
    <dgm:cxn modelId="{BB5D384E-274D-4B2F-B73D-2C4DB2734528}" srcId="{03AF6ADE-EB55-4DAD-99B8-61D3B170222A}" destId="{7D7CDB59-494B-43D7-89DA-317FA9741920}" srcOrd="2" destOrd="0" parTransId="{71BDF466-7037-4812-88A3-1CD923004A83}" sibTransId="{92801FF6-61BF-478D-9FAE-DEF570BEF3F1}"/>
    <dgm:cxn modelId="{95ECCC53-22E9-4177-8527-EAE0CA8C3F5F}" type="presOf" srcId="{55D13886-D345-4F14-95CB-ABFB8FC24D7D}" destId="{FFD89A41-56D0-4CCB-B885-2769B9245B94}" srcOrd="1" destOrd="0" presId="urn:microsoft.com/office/officeart/2005/8/layout/process1"/>
    <dgm:cxn modelId="{EDA46D97-0DD1-45FC-96F4-75F8AE28313D}" type="presOf" srcId="{55D13886-D345-4F14-95CB-ABFB8FC24D7D}" destId="{58343C35-B018-4A7C-90B7-FCAA715DABC7}" srcOrd="0" destOrd="0" presId="urn:microsoft.com/office/officeart/2005/8/layout/process1"/>
    <dgm:cxn modelId="{9189EFAD-AB17-4628-8920-F261F923BC17}" type="presOf" srcId="{5D0A5DC7-0B8C-42A6-8F34-32B55235725A}" destId="{A688FC9E-D658-4476-B3F5-91C04B0D8928}" srcOrd="1" destOrd="0" presId="urn:microsoft.com/office/officeart/2005/8/layout/process1"/>
    <dgm:cxn modelId="{DA9DF5EE-41F8-4831-95FB-77A14CD24383}" srcId="{03AF6ADE-EB55-4DAD-99B8-61D3B170222A}" destId="{40802402-88A4-4DD3-BD34-431C2678E73C}" srcOrd="0" destOrd="0" parTransId="{B76D6462-3E99-43AF-A827-7FC9B588E705}" sibTransId="{5D0A5DC7-0B8C-42A6-8F34-32B55235725A}"/>
    <dgm:cxn modelId="{9DFEFCDF-A3F7-4E4E-B5C4-5C22932789DD}" type="presParOf" srcId="{3D5B5430-522B-4A82-9E57-A8B7E3E7AD55}" destId="{2DC44FD0-6B6D-4758-93C2-5FE9DB815F43}" srcOrd="0" destOrd="0" presId="urn:microsoft.com/office/officeart/2005/8/layout/process1"/>
    <dgm:cxn modelId="{B4DF6492-2236-49A2-A743-85CBC2DF5D13}" type="presParOf" srcId="{3D5B5430-522B-4A82-9E57-A8B7E3E7AD55}" destId="{90717413-386C-4C8D-8C31-E2D27B7AA93D}" srcOrd="1" destOrd="0" presId="urn:microsoft.com/office/officeart/2005/8/layout/process1"/>
    <dgm:cxn modelId="{454E0729-04CF-46A1-AA00-4C531E919634}" type="presParOf" srcId="{90717413-386C-4C8D-8C31-E2D27B7AA93D}" destId="{A688FC9E-D658-4476-B3F5-91C04B0D8928}" srcOrd="0" destOrd="0" presId="urn:microsoft.com/office/officeart/2005/8/layout/process1"/>
    <dgm:cxn modelId="{DDEABE6D-69D3-48A5-B009-E438BF15EE99}" type="presParOf" srcId="{3D5B5430-522B-4A82-9E57-A8B7E3E7AD55}" destId="{0E41B690-ABD2-4845-9E7B-E9CBA3656882}" srcOrd="2" destOrd="0" presId="urn:microsoft.com/office/officeart/2005/8/layout/process1"/>
    <dgm:cxn modelId="{56FD6707-94D1-42BF-BEDF-2F4CCC9D5FE1}" type="presParOf" srcId="{3D5B5430-522B-4A82-9E57-A8B7E3E7AD55}" destId="{58343C35-B018-4A7C-90B7-FCAA715DABC7}" srcOrd="3" destOrd="0" presId="urn:microsoft.com/office/officeart/2005/8/layout/process1"/>
    <dgm:cxn modelId="{17173041-8DAA-4EB4-8222-FBC68406E65F}" type="presParOf" srcId="{58343C35-B018-4A7C-90B7-FCAA715DABC7}" destId="{FFD89A41-56D0-4CCB-B885-2769B9245B94}" srcOrd="0" destOrd="0" presId="urn:microsoft.com/office/officeart/2005/8/layout/process1"/>
    <dgm:cxn modelId="{C2352317-6379-44C7-927C-A6A10C1C87EF}" type="presParOf" srcId="{3D5B5430-522B-4A82-9E57-A8B7E3E7AD55}" destId="{DB3987A6-3186-4960-8965-4810776CF4C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A4D53E-0751-4A11-89BF-F639BA40AF3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pt-BR"/>
        </a:p>
      </dgm:t>
    </dgm:pt>
    <dgm:pt modelId="{2500F33E-C146-43C1-8B00-9320763C8BFB}">
      <dgm:prSet/>
      <dgm:spPr/>
      <dgm:t>
        <a:bodyPr/>
        <a:lstStyle/>
        <a:p>
          <a:pPr rtl="0"/>
          <a:r>
            <a:rPr lang="pt-BR" b="1"/>
            <a:t>PIB DO AGRONEGÓCIO</a:t>
          </a:r>
          <a:endParaRPr lang="pt-BR"/>
        </a:p>
      </dgm:t>
    </dgm:pt>
    <dgm:pt modelId="{20E7F1A1-79B3-4EE6-9375-AD8BAD4758AC}" type="parTrans" cxnId="{6686219D-F65E-4E4C-B0BF-2DE9B427FA34}">
      <dgm:prSet/>
      <dgm:spPr/>
      <dgm:t>
        <a:bodyPr/>
        <a:lstStyle/>
        <a:p>
          <a:endParaRPr lang="pt-BR"/>
        </a:p>
      </dgm:t>
    </dgm:pt>
    <dgm:pt modelId="{5FD0CB06-E3A4-42A6-9946-A9EAEC24498C}" type="sibTrans" cxnId="{6686219D-F65E-4E4C-B0BF-2DE9B427FA34}">
      <dgm:prSet/>
      <dgm:spPr/>
      <dgm:t>
        <a:bodyPr/>
        <a:lstStyle/>
        <a:p>
          <a:endParaRPr lang="pt-BR"/>
        </a:p>
      </dgm:t>
    </dgm:pt>
    <dgm:pt modelId="{8186F468-F44A-42C2-BC68-9EBE9A5DA24F}">
      <dgm:prSet/>
      <dgm:spPr/>
      <dgm:t>
        <a:bodyPr/>
        <a:lstStyle/>
        <a:p>
          <a:pPr rtl="0"/>
          <a:r>
            <a:rPr lang="pt-BR"/>
            <a:t>MERCADO DE TRABALHO NO AGRONEGÓCIO</a:t>
          </a:r>
        </a:p>
      </dgm:t>
    </dgm:pt>
    <dgm:pt modelId="{A588F673-DC1E-4493-B9EF-7C3B6F083126}" type="parTrans" cxnId="{2768D162-2F0D-4E36-8A19-47BFE5DF21C0}">
      <dgm:prSet/>
      <dgm:spPr/>
      <dgm:t>
        <a:bodyPr/>
        <a:lstStyle/>
        <a:p>
          <a:endParaRPr lang="pt-BR"/>
        </a:p>
      </dgm:t>
    </dgm:pt>
    <dgm:pt modelId="{695A5616-80BA-455D-9617-94A31668F666}" type="sibTrans" cxnId="{2768D162-2F0D-4E36-8A19-47BFE5DF21C0}">
      <dgm:prSet/>
      <dgm:spPr/>
      <dgm:t>
        <a:bodyPr/>
        <a:lstStyle/>
        <a:p>
          <a:endParaRPr lang="pt-BR"/>
        </a:p>
      </dgm:t>
    </dgm:pt>
    <dgm:pt modelId="{2A8403CC-C971-44C1-8116-F1EB7D01C668}">
      <dgm:prSet/>
      <dgm:spPr/>
      <dgm:t>
        <a:bodyPr/>
        <a:lstStyle/>
        <a:p>
          <a:pPr rtl="0"/>
          <a:r>
            <a:rPr lang="pt-BR"/>
            <a:t>COMÉRCIO EXTERIOR NO AGRONEGÓCIO</a:t>
          </a:r>
        </a:p>
      </dgm:t>
    </dgm:pt>
    <dgm:pt modelId="{48453AD3-E881-4F87-88BE-F0DAD6C34CBA}" type="parTrans" cxnId="{4A760854-0FF2-4E0A-887C-C5A47BE40522}">
      <dgm:prSet/>
      <dgm:spPr/>
      <dgm:t>
        <a:bodyPr/>
        <a:lstStyle/>
        <a:p>
          <a:endParaRPr lang="pt-BR"/>
        </a:p>
      </dgm:t>
    </dgm:pt>
    <dgm:pt modelId="{A0DDD3AE-4983-428D-8387-DA78DC11ABC0}" type="sibTrans" cxnId="{4A760854-0FF2-4E0A-887C-C5A47BE40522}">
      <dgm:prSet/>
      <dgm:spPr/>
      <dgm:t>
        <a:bodyPr/>
        <a:lstStyle/>
        <a:p>
          <a:endParaRPr lang="pt-BR"/>
        </a:p>
      </dgm:t>
    </dgm:pt>
    <dgm:pt modelId="{99069BD4-1E0E-456B-B85F-5A4C0CEC436E}" type="pres">
      <dgm:prSet presAssocID="{EFA4D53E-0751-4A11-89BF-F639BA40AF33}" presName="linear" presStyleCnt="0">
        <dgm:presLayoutVars>
          <dgm:animLvl val="lvl"/>
          <dgm:resizeHandles val="exact"/>
        </dgm:presLayoutVars>
      </dgm:prSet>
      <dgm:spPr/>
    </dgm:pt>
    <dgm:pt modelId="{7A0D0F4E-8BD3-48DB-AE71-B5B3C25D8247}" type="pres">
      <dgm:prSet presAssocID="{2500F33E-C146-43C1-8B00-9320763C8BF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E6F9381-4CB6-4BC2-BEF3-218367C499B8}" type="pres">
      <dgm:prSet presAssocID="{5FD0CB06-E3A4-42A6-9946-A9EAEC24498C}" presName="spacer" presStyleCnt="0"/>
      <dgm:spPr/>
    </dgm:pt>
    <dgm:pt modelId="{0BB904E0-BC6D-4FAC-96EF-260AC2B85357}" type="pres">
      <dgm:prSet presAssocID="{8186F468-F44A-42C2-BC68-9EBE9A5DA24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19A77DA-5C2D-484F-94E9-C273CBB433A1}" type="pres">
      <dgm:prSet presAssocID="{695A5616-80BA-455D-9617-94A31668F666}" presName="spacer" presStyleCnt="0"/>
      <dgm:spPr/>
    </dgm:pt>
    <dgm:pt modelId="{00FA52CB-AD63-47CD-BEAA-6E66DD04EC87}" type="pres">
      <dgm:prSet presAssocID="{2A8403CC-C971-44C1-8116-F1EB7D01C66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311051B-1A92-4242-80B9-FFDB878DF45B}" type="presOf" srcId="{2A8403CC-C971-44C1-8116-F1EB7D01C668}" destId="{00FA52CB-AD63-47CD-BEAA-6E66DD04EC87}" srcOrd="0" destOrd="0" presId="urn:microsoft.com/office/officeart/2005/8/layout/vList2"/>
    <dgm:cxn modelId="{7EEC7B5B-6441-456D-9E38-AE4E563E41EF}" type="presOf" srcId="{8186F468-F44A-42C2-BC68-9EBE9A5DA24F}" destId="{0BB904E0-BC6D-4FAC-96EF-260AC2B85357}" srcOrd="0" destOrd="0" presId="urn:microsoft.com/office/officeart/2005/8/layout/vList2"/>
    <dgm:cxn modelId="{67A08261-E4E0-4FC5-91D3-38E2DAA1C240}" type="presOf" srcId="{2500F33E-C146-43C1-8B00-9320763C8BFB}" destId="{7A0D0F4E-8BD3-48DB-AE71-B5B3C25D8247}" srcOrd="0" destOrd="0" presId="urn:microsoft.com/office/officeart/2005/8/layout/vList2"/>
    <dgm:cxn modelId="{2768D162-2F0D-4E36-8A19-47BFE5DF21C0}" srcId="{EFA4D53E-0751-4A11-89BF-F639BA40AF33}" destId="{8186F468-F44A-42C2-BC68-9EBE9A5DA24F}" srcOrd="1" destOrd="0" parTransId="{A588F673-DC1E-4493-B9EF-7C3B6F083126}" sibTransId="{695A5616-80BA-455D-9617-94A31668F666}"/>
    <dgm:cxn modelId="{AB03594D-F0E3-4163-8587-AEA3B1844885}" type="presOf" srcId="{EFA4D53E-0751-4A11-89BF-F639BA40AF33}" destId="{99069BD4-1E0E-456B-B85F-5A4C0CEC436E}" srcOrd="0" destOrd="0" presId="urn:microsoft.com/office/officeart/2005/8/layout/vList2"/>
    <dgm:cxn modelId="{4A760854-0FF2-4E0A-887C-C5A47BE40522}" srcId="{EFA4D53E-0751-4A11-89BF-F639BA40AF33}" destId="{2A8403CC-C971-44C1-8116-F1EB7D01C668}" srcOrd="2" destOrd="0" parTransId="{48453AD3-E881-4F87-88BE-F0DAD6C34CBA}" sibTransId="{A0DDD3AE-4983-428D-8387-DA78DC11ABC0}"/>
    <dgm:cxn modelId="{6686219D-F65E-4E4C-B0BF-2DE9B427FA34}" srcId="{EFA4D53E-0751-4A11-89BF-F639BA40AF33}" destId="{2500F33E-C146-43C1-8B00-9320763C8BFB}" srcOrd="0" destOrd="0" parTransId="{20E7F1A1-79B3-4EE6-9375-AD8BAD4758AC}" sibTransId="{5FD0CB06-E3A4-42A6-9946-A9EAEC24498C}"/>
    <dgm:cxn modelId="{C71BEFA4-1F1C-487F-A8EE-7F9B6692861F}" type="presParOf" srcId="{99069BD4-1E0E-456B-B85F-5A4C0CEC436E}" destId="{7A0D0F4E-8BD3-48DB-AE71-B5B3C25D8247}" srcOrd="0" destOrd="0" presId="urn:microsoft.com/office/officeart/2005/8/layout/vList2"/>
    <dgm:cxn modelId="{AD579995-3D42-4815-98B1-BEE96BDFCB1A}" type="presParOf" srcId="{99069BD4-1E0E-456B-B85F-5A4C0CEC436E}" destId="{FE6F9381-4CB6-4BC2-BEF3-218367C499B8}" srcOrd="1" destOrd="0" presId="urn:microsoft.com/office/officeart/2005/8/layout/vList2"/>
    <dgm:cxn modelId="{4ADB08F0-682A-41E3-AD78-B03D9227356E}" type="presParOf" srcId="{99069BD4-1E0E-456B-B85F-5A4C0CEC436E}" destId="{0BB904E0-BC6D-4FAC-96EF-260AC2B85357}" srcOrd="2" destOrd="0" presId="urn:microsoft.com/office/officeart/2005/8/layout/vList2"/>
    <dgm:cxn modelId="{C3DBFEBB-269B-46A3-BEB7-2C54D14FADF9}" type="presParOf" srcId="{99069BD4-1E0E-456B-B85F-5A4C0CEC436E}" destId="{C19A77DA-5C2D-484F-94E9-C273CBB433A1}" srcOrd="3" destOrd="0" presId="urn:microsoft.com/office/officeart/2005/8/layout/vList2"/>
    <dgm:cxn modelId="{E04209B1-28BD-46BB-974B-857EAA9A0046}" type="presParOf" srcId="{99069BD4-1E0E-456B-B85F-5A4C0CEC436E}" destId="{00FA52CB-AD63-47CD-BEAA-6E66DD04EC8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827BCC-8BD6-4A0F-9E60-C50340878496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631874A7-CA71-41B0-8871-0B5DBAA4601D}">
      <dgm:prSet/>
      <dgm:spPr/>
      <dgm:t>
        <a:bodyPr/>
        <a:lstStyle/>
        <a:p>
          <a:pPr rtl="0"/>
          <a:r>
            <a:rPr lang="pt-BR"/>
            <a:t>Relevância do setor na economia brasileira</a:t>
          </a:r>
        </a:p>
      </dgm:t>
    </dgm:pt>
    <dgm:pt modelId="{BD909F7C-127A-4582-8EAB-313355F7AF0B}" type="parTrans" cxnId="{2EA05939-49DD-4B83-A3EF-1DFB3F97F9B8}">
      <dgm:prSet/>
      <dgm:spPr/>
      <dgm:t>
        <a:bodyPr/>
        <a:lstStyle/>
        <a:p>
          <a:endParaRPr lang="pt-BR"/>
        </a:p>
      </dgm:t>
    </dgm:pt>
    <dgm:pt modelId="{1111C398-E683-4C09-BFB6-3339C983C527}" type="sibTrans" cxnId="{2EA05939-49DD-4B83-A3EF-1DFB3F97F9B8}">
      <dgm:prSet/>
      <dgm:spPr/>
      <dgm:t>
        <a:bodyPr/>
        <a:lstStyle/>
        <a:p>
          <a:endParaRPr lang="pt-BR"/>
        </a:p>
      </dgm:t>
    </dgm:pt>
    <dgm:pt modelId="{A4485C87-98C0-473C-95F7-994E0DE37B8F}">
      <dgm:prSet/>
      <dgm:spPr/>
      <dgm:t>
        <a:bodyPr/>
        <a:lstStyle/>
        <a:p>
          <a:pPr rtl="0"/>
          <a:r>
            <a:rPr lang="pt-BR" dirty="0"/>
            <a:t>20% de participação do PIB nacional</a:t>
          </a:r>
        </a:p>
      </dgm:t>
    </dgm:pt>
    <dgm:pt modelId="{7877EC75-6A0B-4B9F-9005-72DD8F8EEA37}" type="parTrans" cxnId="{6A7679A0-BDAF-432F-B7BF-6506D44EDE91}">
      <dgm:prSet/>
      <dgm:spPr/>
      <dgm:t>
        <a:bodyPr/>
        <a:lstStyle/>
        <a:p>
          <a:endParaRPr lang="pt-BR"/>
        </a:p>
      </dgm:t>
    </dgm:pt>
    <dgm:pt modelId="{7942B6FE-2B30-4E66-94FA-15E235AED27D}" type="sibTrans" cxnId="{6A7679A0-BDAF-432F-B7BF-6506D44EDE91}">
      <dgm:prSet/>
      <dgm:spPr/>
      <dgm:t>
        <a:bodyPr/>
        <a:lstStyle/>
        <a:p>
          <a:endParaRPr lang="pt-BR"/>
        </a:p>
      </dgm:t>
    </dgm:pt>
    <dgm:pt modelId="{526B8199-9C56-4E4D-BD3F-A44276B76019}">
      <dgm:prSet/>
      <dgm:spPr/>
      <dgm:t>
        <a:bodyPr/>
        <a:lstStyle/>
        <a:p>
          <a:pPr rtl="0"/>
          <a:r>
            <a:rPr lang="pt-BR" dirty="0"/>
            <a:t>2016, o agronegócio gerou um PIB de 1,3 trilhão!</a:t>
          </a:r>
        </a:p>
      </dgm:t>
    </dgm:pt>
    <dgm:pt modelId="{A201AC40-8562-4BD4-971F-427972554DBF}" type="parTrans" cxnId="{BA909CA2-2B3B-43E6-9245-7AA3939F7922}">
      <dgm:prSet/>
      <dgm:spPr/>
      <dgm:t>
        <a:bodyPr/>
        <a:lstStyle/>
        <a:p>
          <a:endParaRPr lang="pt-BR"/>
        </a:p>
      </dgm:t>
    </dgm:pt>
    <dgm:pt modelId="{661DC47E-4E3D-47FB-AF23-4F5707E26D3F}" type="sibTrans" cxnId="{BA909CA2-2B3B-43E6-9245-7AA3939F7922}">
      <dgm:prSet/>
      <dgm:spPr/>
      <dgm:t>
        <a:bodyPr/>
        <a:lstStyle/>
        <a:p>
          <a:endParaRPr lang="pt-BR"/>
        </a:p>
      </dgm:t>
    </dgm:pt>
    <dgm:pt modelId="{B6391D4F-0F80-4EBD-9A35-35ED0E29FAC0}">
      <dgm:prSet/>
      <dgm:spPr/>
      <dgm:t>
        <a:bodyPr/>
        <a:lstStyle/>
        <a:p>
          <a:pPr rtl="0"/>
          <a:r>
            <a:rPr lang="pt-BR"/>
            <a:t>Avaliar a dinâmica interna do agronegócio BR</a:t>
          </a:r>
        </a:p>
      </dgm:t>
    </dgm:pt>
    <dgm:pt modelId="{502AB675-39B5-41DC-B6F8-057C00FC3075}" type="parTrans" cxnId="{47A5B3FB-0EC1-4123-AC99-1F242739A907}">
      <dgm:prSet/>
      <dgm:spPr/>
      <dgm:t>
        <a:bodyPr/>
        <a:lstStyle/>
        <a:p>
          <a:endParaRPr lang="pt-BR"/>
        </a:p>
      </dgm:t>
    </dgm:pt>
    <dgm:pt modelId="{B01F7F41-27BF-4080-8A7E-F6067397E08B}" type="sibTrans" cxnId="{47A5B3FB-0EC1-4123-AC99-1F242739A907}">
      <dgm:prSet/>
      <dgm:spPr/>
      <dgm:t>
        <a:bodyPr/>
        <a:lstStyle/>
        <a:p>
          <a:endParaRPr lang="pt-BR"/>
        </a:p>
      </dgm:t>
    </dgm:pt>
    <dgm:pt modelId="{EFB02362-565E-4BD1-B5B3-C0D80CD10015}">
      <dgm:prSet/>
      <dgm:spPr/>
      <dgm:t>
        <a:bodyPr/>
        <a:lstStyle/>
        <a:p>
          <a:pPr rtl="0"/>
          <a:r>
            <a:rPr lang="pt-BR"/>
            <a:t>Agricultura x Pecuária</a:t>
          </a:r>
        </a:p>
      </dgm:t>
    </dgm:pt>
    <dgm:pt modelId="{371F2F0F-DD94-4ED0-8ECA-2219B42B3779}" type="parTrans" cxnId="{339E33E5-A0A2-4F70-903A-F44CA3483040}">
      <dgm:prSet/>
      <dgm:spPr/>
      <dgm:t>
        <a:bodyPr/>
        <a:lstStyle/>
        <a:p>
          <a:endParaRPr lang="pt-BR"/>
        </a:p>
      </dgm:t>
    </dgm:pt>
    <dgm:pt modelId="{E070AB54-57EB-4AF2-8E4D-6982D3B2B598}" type="sibTrans" cxnId="{339E33E5-A0A2-4F70-903A-F44CA3483040}">
      <dgm:prSet/>
      <dgm:spPr/>
      <dgm:t>
        <a:bodyPr/>
        <a:lstStyle/>
        <a:p>
          <a:endParaRPr lang="pt-BR"/>
        </a:p>
      </dgm:t>
    </dgm:pt>
    <dgm:pt modelId="{C0BF8C9A-B178-49F7-99BD-2FB0015E9B14}">
      <dgm:prSet/>
      <dgm:spPr/>
      <dgm:t>
        <a:bodyPr/>
        <a:lstStyle/>
        <a:p>
          <a:pPr rtl="0"/>
          <a:r>
            <a:rPr lang="pt-BR"/>
            <a:t>Setor Primário x Outros Setores</a:t>
          </a:r>
        </a:p>
      </dgm:t>
    </dgm:pt>
    <dgm:pt modelId="{0B2D11F9-311A-4B4A-BD1C-ADFFCA2F5CCD}" type="parTrans" cxnId="{3E39590C-8A08-4DFF-B072-17B7095AC54F}">
      <dgm:prSet/>
      <dgm:spPr/>
      <dgm:t>
        <a:bodyPr/>
        <a:lstStyle/>
        <a:p>
          <a:endParaRPr lang="pt-BR"/>
        </a:p>
      </dgm:t>
    </dgm:pt>
    <dgm:pt modelId="{7CA15FFF-B969-42FD-9C3C-C718D024FF56}" type="sibTrans" cxnId="{3E39590C-8A08-4DFF-B072-17B7095AC54F}">
      <dgm:prSet/>
      <dgm:spPr/>
      <dgm:t>
        <a:bodyPr/>
        <a:lstStyle/>
        <a:p>
          <a:endParaRPr lang="pt-BR"/>
        </a:p>
      </dgm:t>
    </dgm:pt>
    <dgm:pt modelId="{2E56062E-06D8-4119-BA4B-A713837F71EA}">
      <dgm:prSet/>
      <dgm:spPr/>
      <dgm:t>
        <a:bodyPr/>
        <a:lstStyle/>
        <a:p>
          <a:pPr rtl="0"/>
          <a:r>
            <a:rPr lang="pt-BR"/>
            <a:t>Avaliar o perfil do agronegócio por região</a:t>
          </a:r>
        </a:p>
      </dgm:t>
    </dgm:pt>
    <dgm:pt modelId="{2CDED140-ADC0-4A97-A671-D7EEFFBEAA5B}" type="parTrans" cxnId="{83161008-132F-4B4D-93AA-94BA88101A02}">
      <dgm:prSet/>
      <dgm:spPr/>
      <dgm:t>
        <a:bodyPr/>
        <a:lstStyle/>
        <a:p>
          <a:endParaRPr lang="pt-BR"/>
        </a:p>
      </dgm:t>
    </dgm:pt>
    <dgm:pt modelId="{2C4C4D91-E6F7-4E22-91F7-8CD67783AD08}" type="sibTrans" cxnId="{83161008-132F-4B4D-93AA-94BA88101A02}">
      <dgm:prSet/>
      <dgm:spPr/>
      <dgm:t>
        <a:bodyPr/>
        <a:lstStyle/>
        <a:p>
          <a:endParaRPr lang="pt-BR"/>
        </a:p>
      </dgm:t>
    </dgm:pt>
    <dgm:pt modelId="{FA3216E1-044A-43FB-856E-5242AFBFBA43}">
      <dgm:prSet/>
      <dgm:spPr/>
      <dgm:t>
        <a:bodyPr/>
        <a:lstStyle/>
        <a:p>
          <a:pPr rtl="0"/>
          <a:r>
            <a:rPr lang="pt-BR"/>
            <a:t>Minas Gerais x São Paulo</a:t>
          </a:r>
        </a:p>
      </dgm:t>
    </dgm:pt>
    <dgm:pt modelId="{E470EA95-1D87-4744-8C5A-025BEF3C6A62}" type="parTrans" cxnId="{EB466218-B485-43E8-85E9-E6EA51C44880}">
      <dgm:prSet/>
      <dgm:spPr/>
      <dgm:t>
        <a:bodyPr/>
        <a:lstStyle/>
        <a:p>
          <a:endParaRPr lang="pt-BR"/>
        </a:p>
      </dgm:t>
    </dgm:pt>
    <dgm:pt modelId="{611A8880-0D6F-4D2B-B0FA-7E5244B79146}" type="sibTrans" cxnId="{EB466218-B485-43E8-85E9-E6EA51C44880}">
      <dgm:prSet/>
      <dgm:spPr/>
      <dgm:t>
        <a:bodyPr/>
        <a:lstStyle/>
        <a:p>
          <a:endParaRPr lang="pt-BR"/>
        </a:p>
      </dgm:t>
    </dgm:pt>
    <dgm:pt modelId="{451FFF94-39DD-4DE9-90EF-D7CB33D227CC}">
      <dgm:prSet/>
      <dgm:spPr/>
      <dgm:t>
        <a:bodyPr/>
        <a:lstStyle/>
        <a:p>
          <a:pPr rtl="0"/>
          <a:r>
            <a:rPr lang="pt-BR"/>
            <a:t>Comparação histórica:</a:t>
          </a:r>
        </a:p>
      </dgm:t>
    </dgm:pt>
    <dgm:pt modelId="{E13FABCC-AF82-4DDE-9E09-98CA7B3EEFFE}" type="parTrans" cxnId="{9C94C997-1633-4B95-817A-44251FB8C3E6}">
      <dgm:prSet/>
      <dgm:spPr/>
      <dgm:t>
        <a:bodyPr/>
        <a:lstStyle/>
        <a:p>
          <a:endParaRPr lang="pt-BR"/>
        </a:p>
      </dgm:t>
    </dgm:pt>
    <dgm:pt modelId="{23F852DF-C7E7-4D8F-A801-7FF6E79F7564}" type="sibTrans" cxnId="{9C94C997-1633-4B95-817A-44251FB8C3E6}">
      <dgm:prSet/>
      <dgm:spPr/>
      <dgm:t>
        <a:bodyPr/>
        <a:lstStyle/>
        <a:p>
          <a:endParaRPr lang="pt-BR"/>
        </a:p>
      </dgm:t>
    </dgm:pt>
    <dgm:pt modelId="{6A379106-70A2-4E20-A23C-1264E59613C7}">
      <dgm:prSet/>
      <dgm:spPr/>
      <dgm:t>
        <a:bodyPr/>
        <a:lstStyle/>
        <a:p>
          <a:pPr rtl="0"/>
          <a:r>
            <a:rPr lang="pt-BR"/>
            <a:t>O agronegócio cresceu mais de 60%, em termos reais, entre 1994 e 2016.</a:t>
          </a:r>
        </a:p>
      </dgm:t>
    </dgm:pt>
    <dgm:pt modelId="{6D69228F-C661-4265-AE54-155619F1A44B}" type="parTrans" cxnId="{E0E97CC7-2AAF-4A2F-8273-F2DEDEB33FEA}">
      <dgm:prSet/>
      <dgm:spPr/>
      <dgm:t>
        <a:bodyPr/>
        <a:lstStyle/>
        <a:p>
          <a:endParaRPr lang="pt-BR"/>
        </a:p>
      </dgm:t>
    </dgm:pt>
    <dgm:pt modelId="{78E2587F-66A4-4233-A37F-392F8C97B927}" type="sibTrans" cxnId="{E0E97CC7-2AAF-4A2F-8273-F2DEDEB33FEA}">
      <dgm:prSet/>
      <dgm:spPr/>
      <dgm:t>
        <a:bodyPr/>
        <a:lstStyle/>
        <a:p>
          <a:endParaRPr lang="pt-BR"/>
        </a:p>
      </dgm:t>
    </dgm:pt>
    <dgm:pt modelId="{F328FADB-40A2-4B0E-88C7-2049F4AE0986}" type="pres">
      <dgm:prSet presAssocID="{72827BCC-8BD6-4A0F-9E60-C50340878496}" presName="Name0" presStyleCnt="0">
        <dgm:presLayoutVars>
          <dgm:dir/>
          <dgm:animLvl val="lvl"/>
          <dgm:resizeHandles val="exact"/>
        </dgm:presLayoutVars>
      </dgm:prSet>
      <dgm:spPr/>
    </dgm:pt>
    <dgm:pt modelId="{FDC8B403-3BAE-46BB-9697-22EAF61A37F7}" type="pres">
      <dgm:prSet presAssocID="{631874A7-CA71-41B0-8871-0B5DBAA4601D}" presName="linNode" presStyleCnt="0"/>
      <dgm:spPr/>
    </dgm:pt>
    <dgm:pt modelId="{F4BC0775-FD1C-4193-A0D6-383B870CBB26}" type="pres">
      <dgm:prSet presAssocID="{631874A7-CA71-41B0-8871-0B5DBAA4601D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6297B3B4-247C-4C14-A63A-9AD4331DD794}" type="pres">
      <dgm:prSet presAssocID="{631874A7-CA71-41B0-8871-0B5DBAA4601D}" presName="descendantText" presStyleLbl="alignAccFollowNode1" presStyleIdx="0" presStyleCnt="4">
        <dgm:presLayoutVars>
          <dgm:bulletEnabled val="1"/>
        </dgm:presLayoutVars>
      </dgm:prSet>
      <dgm:spPr/>
    </dgm:pt>
    <dgm:pt modelId="{EC64E81F-EE27-4C5F-98C8-54A61EF33622}" type="pres">
      <dgm:prSet presAssocID="{1111C398-E683-4C09-BFB6-3339C983C527}" presName="sp" presStyleCnt="0"/>
      <dgm:spPr/>
    </dgm:pt>
    <dgm:pt modelId="{E6F058A9-0AB9-4862-9FCA-2689A6BD3B49}" type="pres">
      <dgm:prSet presAssocID="{B6391D4F-0F80-4EBD-9A35-35ED0E29FAC0}" presName="linNode" presStyleCnt="0"/>
      <dgm:spPr/>
    </dgm:pt>
    <dgm:pt modelId="{FAC64547-890A-4D17-94C0-4AA56873CD6B}" type="pres">
      <dgm:prSet presAssocID="{B6391D4F-0F80-4EBD-9A35-35ED0E29FAC0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ACF177AC-5C4C-43C7-B881-C1BDF1CEC27D}" type="pres">
      <dgm:prSet presAssocID="{B6391D4F-0F80-4EBD-9A35-35ED0E29FAC0}" presName="descendantText" presStyleLbl="alignAccFollowNode1" presStyleIdx="1" presStyleCnt="4">
        <dgm:presLayoutVars>
          <dgm:bulletEnabled val="1"/>
        </dgm:presLayoutVars>
      </dgm:prSet>
      <dgm:spPr/>
    </dgm:pt>
    <dgm:pt modelId="{F5790090-D4BF-41FB-B1F7-631E283BE1DF}" type="pres">
      <dgm:prSet presAssocID="{B01F7F41-27BF-4080-8A7E-F6067397E08B}" presName="sp" presStyleCnt="0"/>
      <dgm:spPr/>
    </dgm:pt>
    <dgm:pt modelId="{F5AAE518-7082-4E3D-B054-977EDFFB1230}" type="pres">
      <dgm:prSet presAssocID="{2E56062E-06D8-4119-BA4B-A713837F71EA}" presName="linNode" presStyleCnt="0"/>
      <dgm:spPr/>
    </dgm:pt>
    <dgm:pt modelId="{F14E81AE-E866-4938-82B6-2EA03AD35117}" type="pres">
      <dgm:prSet presAssocID="{2E56062E-06D8-4119-BA4B-A713837F71EA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BBA2FE25-20EE-419D-9B51-3F16BDCEAF3C}" type="pres">
      <dgm:prSet presAssocID="{2E56062E-06D8-4119-BA4B-A713837F71EA}" presName="descendantText" presStyleLbl="alignAccFollowNode1" presStyleIdx="2" presStyleCnt="4">
        <dgm:presLayoutVars>
          <dgm:bulletEnabled val="1"/>
        </dgm:presLayoutVars>
      </dgm:prSet>
      <dgm:spPr/>
    </dgm:pt>
    <dgm:pt modelId="{0A977D1A-F96C-489B-8293-A9174FAE2BBC}" type="pres">
      <dgm:prSet presAssocID="{2C4C4D91-E6F7-4E22-91F7-8CD67783AD08}" presName="sp" presStyleCnt="0"/>
      <dgm:spPr/>
    </dgm:pt>
    <dgm:pt modelId="{09D17BC1-15EB-4310-8278-76DCF6F67F77}" type="pres">
      <dgm:prSet presAssocID="{451FFF94-39DD-4DE9-90EF-D7CB33D227CC}" presName="linNode" presStyleCnt="0"/>
      <dgm:spPr/>
    </dgm:pt>
    <dgm:pt modelId="{66271374-FED2-4297-8030-A378754F8A3B}" type="pres">
      <dgm:prSet presAssocID="{451FFF94-39DD-4DE9-90EF-D7CB33D227CC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F03DAC94-2D57-4030-9A6C-6E1C3EAC053C}" type="pres">
      <dgm:prSet presAssocID="{451FFF94-39DD-4DE9-90EF-D7CB33D227CC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2525DB05-1DCC-433E-9A70-46F5A7078DE6}" type="presOf" srcId="{451FFF94-39DD-4DE9-90EF-D7CB33D227CC}" destId="{66271374-FED2-4297-8030-A378754F8A3B}" srcOrd="0" destOrd="0" presId="urn:microsoft.com/office/officeart/2005/8/layout/vList5"/>
    <dgm:cxn modelId="{83161008-132F-4B4D-93AA-94BA88101A02}" srcId="{72827BCC-8BD6-4A0F-9E60-C50340878496}" destId="{2E56062E-06D8-4119-BA4B-A713837F71EA}" srcOrd="2" destOrd="0" parTransId="{2CDED140-ADC0-4A97-A671-D7EEFFBEAA5B}" sibTransId="{2C4C4D91-E6F7-4E22-91F7-8CD67783AD08}"/>
    <dgm:cxn modelId="{B919F608-CB0F-4E27-B92D-2AB067403C42}" type="presOf" srcId="{631874A7-CA71-41B0-8871-0B5DBAA4601D}" destId="{F4BC0775-FD1C-4193-A0D6-383B870CBB26}" srcOrd="0" destOrd="0" presId="urn:microsoft.com/office/officeart/2005/8/layout/vList5"/>
    <dgm:cxn modelId="{3E39590C-8A08-4DFF-B072-17B7095AC54F}" srcId="{B6391D4F-0F80-4EBD-9A35-35ED0E29FAC0}" destId="{C0BF8C9A-B178-49F7-99BD-2FB0015E9B14}" srcOrd="1" destOrd="0" parTransId="{0B2D11F9-311A-4B4A-BD1C-ADFFCA2F5CCD}" sibTransId="{7CA15FFF-B969-42FD-9C3C-C718D024FF56}"/>
    <dgm:cxn modelId="{EB466218-B485-43E8-85E9-E6EA51C44880}" srcId="{2E56062E-06D8-4119-BA4B-A713837F71EA}" destId="{FA3216E1-044A-43FB-856E-5242AFBFBA43}" srcOrd="0" destOrd="0" parTransId="{E470EA95-1D87-4744-8C5A-025BEF3C6A62}" sibTransId="{611A8880-0D6F-4D2B-B0FA-7E5244B79146}"/>
    <dgm:cxn modelId="{B8A09330-0965-46B0-AE8E-E0471A6D0935}" type="presOf" srcId="{72827BCC-8BD6-4A0F-9E60-C50340878496}" destId="{F328FADB-40A2-4B0E-88C7-2049F4AE0986}" srcOrd="0" destOrd="0" presId="urn:microsoft.com/office/officeart/2005/8/layout/vList5"/>
    <dgm:cxn modelId="{2EA05939-49DD-4B83-A3EF-1DFB3F97F9B8}" srcId="{72827BCC-8BD6-4A0F-9E60-C50340878496}" destId="{631874A7-CA71-41B0-8871-0B5DBAA4601D}" srcOrd="0" destOrd="0" parTransId="{BD909F7C-127A-4582-8EAB-313355F7AF0B}" sibTransId="{1111C398-E683-4C09-BFB6-3339C983C527}"/>
    <dgm:cxn modelId="{AC4F0867-5569-4CE5-9E77-CDA57818CBD0}" type="presOf" srcId="{526B8199-9C56-4E4D-BD3F-A44276B76019}" destId="{6297B3B4-247C-4C14-A63A-9AD4331DD794}" srcOrd="0" destOrd="1" presId="urn:microsoft.com/office/officeart/2005/8/layout/vList5"/>
    <dgm:cxn modelId="{F9F26851-22D5-4640-8E6C-B853EC6B52A5}" type="presOf" srcId="{C0BF8C9A-B178-49F7-99BD-2FB0015E9B14}" destId="{ACF177AC-5C4C-43C7-B881-C1BDF1CEC27D}" srcOrd="0" destOrd="1" presId="urn:microsoft.com/office/officeart/2005/8/layout/vList5"/>
    <dgm:cxn modelId="{22DB7682-E54C-4106-8F54-1C966E475D46}" type="presOf" srcId="{B6391D4F-0F80-4EBD-9A35-35ED0E29FAC0}" destId="{FAC64547-890A-4D17-94C0-4AA56873CD6B}" srcOrd="0" destOrd="0" presId="urn:microsoft.com/office/officeart/2005/8/layout/vList5"/>
    <dgm:cxn modelId="{9C94C997-1633-4B95-817A-44251FB8C3E6}" srcId="{72827BCC-8BD6-4A0F-9E60-C50340878496}" destId="{451FFF94-39DD-4DE9-90EF-D7CB33D227CC}" srcOrd="3" destOrd="0" parTransId="{E13FABCC-AF82-4DDE-9E09-98CA7B3EEFFE}" sibTransId="{23F852DF-C7E7-4D8F-A801-7FF6E79F7564}"/>
    <dgm:cxn modelId="{6A7679A0-BDAF-432F-B7BF-6506D44EDE91}" srcId="{631874A7-CA71-41B0-8871-0B5DBAA4601D}" destId="{A4485C87-98C0-473C-95F7-994E0DE37B8F}" srcOrd="0" destOrd="0" parTransId="{7877EC75-6A0B-4B9F-9005-72DD8F8EEA37}" sibTransId="{7942B6FE-2B30-4E66-94FA-15E235AED27D}"/>
    <dgm:cxn modelId="{BA909CA2-2B3B-43E6-9245-7AA3939F7922}" srcId="{631874A7-CA71-41B0-8871-0B5DBAA4601D}" destId="{526B8199-9C56-4E4D-BD3F-A44276B76019}" srcOrd="1" destOrd="0" parTransId="{A201AC40-8562-4BD4-971F-427972554DBF}" sibTransId="{661DC47E-4E3D-47FB-AF23-4F5707E26D3F}"/>
    <dgm:cxn modelId="{BF6D74B4-8780-4EF3-8525-5D568E298658}" type="presOf" srcId="{A4485C87-98C0-473C-95F7-994E0DE37B8F}" destId="{6297B3B4-247C-4C14-A63A-9AD4331DD794}" srcOrd="0" destOrd="0" presId="urn:microsoft.com/office/officeart/2005/8/layout/vList5"/>
    <dgm:cxn modelId="{D4ACE1BD-7E4D-4B37-BA98-1F8177A2C965}" type="presOf" srcId="{FA3216E1-044A-43FB-856E-5242AFBFBA43}" destId="{BBA2FE25-20EE-419D-9B51-3F16BDCEAF3C}" srcOrd="0" destOrd="0" presId="urn:microsoft.com/office/officeart/2005/8/layout/vList5"/>
    <dgm:cxn modelId="{E0E97CC7-2AAF-4A2F-8273-F2DEDEB33FEA}" srcId="{451FFF94-39DD-4DE9-90EF-D7CB33D227CC}" destId="{6A379106-70A2-4E20-A23C-1264E59613C7}" srcOrd="0" destOrd="0" parTransId="{6D69228F-C661-4265-AE54-155619F1A44B}" sibTransId="{78E2587F-66A4-4233-A37F-392F8C97B927}"/>
    <dgm:cxn modelId="{D52AADE0-DD5D-49FB-ACC7-DAB8D85459E2}" type="presOf" srcId="{6A379106-70A2-4E20-A23C-1264E59613C7}" destId="{F03DAC94-2D57-4030-9A6C-6E1C3EAC053C}" srcOrd="0" destOrd="0" presId="urn:microsoft.com/office/officeart/2005/8/layout/vList5"/>
    <dgm:cxn modelId="{21E97EE4-9B5F-4344-A0AB-62FCDBAFEC57}" type="presOf" srcId="{2E56062E-06D8-4119-BA4B-A713837F71EA}" destId="{F14E81AE-E866-4938-82B6-2EA03AD35117}" srcOrd="0" destOrd="0" presId="urn:microsoft.com/office/officeart/2005/8/layout/vList5"/>
    <dgm:cxn modelId="{339E33E5-A0A2-4F70-903A-F44CA3483040}" srcId="{B6391D4F-0F80-4EBD-9A35-35ED0E29FAC0}" destId="{EFB02362-565E-4BD1-B5B3-C0D80CD10015}" srcOrd="0" destOrd="0" parTransId="{371F2F0F-DD94-4ED0-8ECA-2219B42B3779}" sibTransId="{E070AB54-57EB-4AF2-8E4D-6982D3B2B598}"/>
    <dgm:cxn modelId="{47A5B3FB-0EC1-4123-AC99-1F242739A907}" srcId="{72827BCC-8BD6-4A0F-9E60-C50340878496}" destId="{B6391D4F-0F80-4EBD-9A35-35ED0E29FAC0}" srcOrd="1" destOrd="0" parTransId="{502AB675-39B5-41DC-B6F8-057C00FC3075}" sibTransId="{B01F7F41-27BF-4080-8A7E-F6067397E08B}"/>
    <dgm:cxn modelId="{701DC1FB-6101-4F2B-8330-3C2119BF4767}" type="presOf" srcId="{EFB02362-565E-4BD1-B5B3-C0D80CD10015}" destId="{ACF177AC-5C4C-43C7-B881-C1BDF1CEC27D}" srcOrd="0" destOrd="0" presId="urn:microsoft.com/office/officeart/2005/8/layout/vList5"/>
    <dgm:cxn modelId="{A9E8BBD0-E06A-4A3F-AE7B-62DEAAFA69E0}" type="presParOf" srcId="{F328FADB-40A2-4B0E-88C7-2049F4AE0986}" destId="{FDC8B403-3BAE-46BB-9697-22EAF61A37F7}" srcOrd="0" destOrd="0" presId="urn:microsoft.com/office/officeart/2005/8/layout/vList5"/>
    <dgm:cxn modelId="{B5AC6D8C-0F3F-495B-9C22-6136565BF11F}" type="presParOf" srcId="{FDC8B403-3BAE-46BB-9697-22EAF61A37F7}" destId="{F4BC0775-FD1C-4193-A0D6-383B870CBB26}" srcOrd="0" destOrd="0" presId="urn:microsoft.com/office/officeart/2005/8/layout/vList5"/>
    <dgm:cxn modelId="{8DC55E00-D2DC-4064-B75F-65C88B75B43F}" type="presParOf" srcId="{FDC8B403-3BAE-46BB-9697-22EAF61A37F7}" destId="{6297B3B4-247C-4C14-A63A-9AD4331DD794}" srcOrd="1" destOrd="0" presId="urn:microsoft.com/office/officeart/2005/8/layout/vList5"/>
    <dgm:cxn modelId="{F93A3F7B-C4D3-4640-AEAA-C8990C22B133}" type="presParOf" srcId="{F328FADB-40A2-4B0E-88C7-2049F4AE0986}" destId="{EC64E81F-EE27-4C5F-98C8-54A61EF33622}" srcOrd="1" destOrd="0" presId="urn:microsoft.com/office/officeart/2005/8/layout/vList5"/>
    <dgm:cxn modelId="{CBCC2B96-4D3E-4213-9811-EC1BD32AE2CF}" type="presParOf" srcId="{F328FADB-40A2-4B0E-88C7-2049F4AE0986}" destId="{E6F058A9-0AB9-4862-9FCA-2689A6BD3B49}" srcOrd="2" destOrd="0" presId="urn:microsoft.com/office/officeart/2005/8/layout/vList5"/>
    <dgm:cxn modelId="{DE3BD767-E987-4DA9-83E9-06C4A765E931}" type="presParOf" srcId="{E6F058A9-0AB9-4862-9FCA-2689A6BD3B49}" destId="{FAC64547-890A-4D17-94C0-4AA56873CD6B}" srcOrd="0" destOrd="0" presId="urn:microsoft.com/office/officeart/2005/8/layout/vList5"/>
    <dgm:cxn modelId="{F36C4034-E8B4-44C4-AE71-649E2DBDB1A2}" type="presParOf" srcId="{E6F058A9-0AB9-4862-9FCA-2689A6BD3B49}" destId="{ACF177AC-5C4C-43C7-B881-C1BDF1CEC27D}" srcOrd="1" destOrd="0" presId="urn:microsoft.com/office/officeart/2005/8/layout/vList5"/>
    <dgm:cxn modelId="{7D87B5C5-D5B4-4ADB-A1BD-4A76708D9B0E}" type="presParOf" srcId="{F328FADB-40A2-4B0E-88C7-2049F4AE0986}" destId="{F5790090-D4BF-41FB-B1F7-631E283BE1DF}" srcOrd="3" destOrd="0" presId="urn:microsoft.com/office/officeart/2005/8/layout/vList5"/>
    <dgm:cxn modelId="{1E310547-57BF-4056-BC63-F6EB9C5B0820}" type="presParOf" srcId="{F328FADB-40A2-4B0E-88C7-2049F4AE0986}" destId="{F5AAE518-7082-4E3D-B054-977EDFFB1230}" srcOrd="4" destOrd="0" presId="urn:microsoft.com/office/officeart/2005/8/layout/vList5"/>
    <dgm:cxn modelId="{5ED38CF1-3191-4D40-87A5-D27CCF9A8C9C}" type="presParOf" srcId="{F5AAE518-7082-4E3D-B054-977EDFFB1230}" destId="{F14E81AE-E866-4938-82B6-2EA03AD35117}" srcOrd="0" destOrd="0" presId="urn:microsoft.com/office/officeart/2005/8/layout/vList5"/>
    <dgm:cxn modelId="{D029F1CF-A9E4-4AD9-AB27-F13ADFE4E449}" type="presParOf" srcId="{F5AAE518-7082-4E3D-B054-977EDFFB1230}" destId="{BBA2FE25-20EE-419D-9B51-3F16BDCEAF3C}" srcOrd="1" destOrd="0" presId="urn:microsoft.com/office/officeart/2005/8/layout/vList5"/>
    <dgm:cxn modelId="{74F5D560-EB30-4FC2-9018-0714FC9E7955}" type="presParOf" srcId="{F328FADB-40A2-4B0E-88C7-2049F4AE0986}" destId="{0A977D1A-F96C-489B-8293-A9174FAE2BBC}" srcOrd="5" destOrd="0" presId="urn:microsoft.com/office/officeart/2005/8/layout/vList5"/>
    <dgm:cxn modelId="{79F72B5E-70AB-407B-848F-835BB6710F11}" type="presParOf" srcId="{F328FADB-40A2-4B0E-88C7-2049F4AE0986}" destId="{09D17BC1-15EB-4310-8278-76DCF6F67F77}" srcOrd="6" destOrd="0" presId="urn:microsoft.com/office/officeart/2005/8/layout/vList5"/>
    <dgm:cxn modelId="{2D829AB9-4942-4AA7-95AF-57E1C31CFCE3}" type="presParOf" srcId="{09D17BC1-15EB-4310-8278-76DCF6F67F77}" destId="{66271374-FED2-4297-8030-A378754F8A3B}" srcOrd="0" destOrd="0" presId="urn:microsoft.com/office/officeart/2005/8/layout/vList5"/>
    <dgm:cxn modelId="{48A39330-BE35-488F-A79D-3B0CA4C9F795}" type="presParOf" srcId="{09D17BC1-15EB-4310-8278-76DCF6F67F77}" destId="{F03DAC94-2D57-4030-9A6C-6E1C3EAC053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C44FD0-6B6D-4758-93C2-5FE9DB815F43}">
      <dsp:nvSpPr>
        <dsp:cNvPr id="0" name=""/>
        <dsp:cNvSpPr/>
      </dsp:nvSpPr>
      <dsp:spPr>
        <a:xfrm>
          <a:off x="7531" y="1960872"/>
          <a:ext cx="2251023" cy="13506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Insumos</a:t>
          </a:r>
        </a:p>
      </dsp:txBody>
      <dsp:txXfrm>
        <a:off x="47089" y="2000430"/>
        <a:ext cx="2171907" cy="1271498"/>
      </dsp:txXfrm>
    </dsp:sp>
    <dsp:sp modelId="{90717413-386C-4C8D-8C31-E2D27B7AA93D}">
      <dsp:nvSpPr>
        <dsp:cNvPr id="0" name=""/>
        <dsp:cNvSpPr/>
      </dsp:nvSpPr>
      <dsp:spPr>
        <a:xfrm>
          <a:off x="2483657" y="2357053"/>
          <a:ext cx="477216" cy="5582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/>
        </a:p>
      </dsp:txBody>
      <dsp:txXfrm>
        <a:off x="2483657" y="2468704"/>
        <a:ext cx="334051" cy="334951"/>
      </dsp:txXfrm>
    </dsp:sp>
    <dsp:sp modelId="{0E41B690-ABD2-4845-9E7B-E9CBA3656882}">
      <dsp:nvSpPr>
        <dsp:cNvPr id="0" name=""/>
        <dsp:cNvSpPr/>
      </dsp:nvSpPr>
      <dsp:spPr>
        <a:xfrm>
          <a:off x="3158964" y="1960872"/>
          <a:ext cx="2251023" cy="13506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Agropecuária “Dentro da porteira”</a:t>
          </a:r>
        </a:p>
      </dsp:txBody>
      <dsp:txXfrm>
        <a:off x="3198522" y="2000430"/>
        <a:ext cx="2171907" cy="1271498"/>
      </dsp:txXfrm>
    </dsp:sp>
    <dsp:sp modelId="{58343C35-B018-4A7C-90B7-FCAA715DABC7}">
      <dsp:nvSpPr>
        <dsp:cNvPr id="0" name=""/>
        <dsp:cNvSpPr/>
      </dsp:nvSpPr>
      <dsp:spPr>
        <a:xfrm>
          <a:off x="5635090" y="2357053"/>
          <a:ext cx="477216" cy="5582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/>
        </a:p>
      </dsp:txBody>
      <dsp:txXfrm>
        <a:off x="5635090" y="2468704"/>
        <a:ext cx="334051" cy="334951"/>
      </dsp:txXfrm>
    </dsp:sp>
    <dsp:sp modelId="{DB3987A6-3186-4960-8965-4810776CF4CA}">
      <dsp:nvSpPr>
        <dsp:cNvPr id="0" name=""/>
        <dsp:cNvSpPr/>
      </dsp:nvSpPr>
      <dsp:spPr>
        <a:xfrm>
          <a:off x="6310397" y="1960872"/>
          <a:ext cx="2251023" cy="135061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Indústria</a:t>
          </a:r>
        </a:p>
      </dsp:txBody>
      <dsp:txXfrm>
        <a:off x="6349955" y="2000430"/>
        <a:ext cx="2171907" cy="12714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0D0F4E-8BD3-48DB-AE71-B5B3C25D8247}">
      <dsp:nvSpPr>
        <dsp:cNvPr id="0" name=""/>
        <dsp:cNvSpPr/>
      </dsp:nvSpPr>
      <dsp:spPr>
        <a:xfrm>
          <a:off x="0" y="39228"/>
          <a:ext cx="4572000" cy="4317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/>
            <a:t>PIB DO AGRONEGÓCIO</a:t>
          </a:r>
          <a:endParaRPr lang="pt-BR" sz="1800" kern="1200"/>
        </a:p>
      </dsp:txBody>
      <dsp:txXfrm>
        <a:off x="21075" y="60303"/>
        <a:ext cx="4529850" cy="389580"/>
      </dsp:txXfrm>
    </dsp:sp>
    <dsp:sp modelId="{0BB904E0-BC6D-4FAC-96EF-260AC2B85357}">
      <dsp:nvSpPr>
        <dsp:cNvPr id="0" name=""/>
        <dsp:cNvSpPr/>
      </dsp:nvSpPr>
      <dsp:spPr>
        <a:xfrm>
          <a:off x="0" y="522799"/>
          <a:ext cx="4572000" cy="431730"/>
        </a:xfrm>
        <a:prstGeom prst="roundRect">
          <a:avLst/>
        </a:prstGeom>
        <a:solidFill>
          <a:schemeClr val="accent2">
            <a:hueOff val="1373170"/>
            <a:satOff val="-24404"/>
            <a:lumOff val="7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MERCADO DE TRABALHO NO AGRONEGÓCIO</a:t>
          </a:r>
        </a:p>
      </dsp:txBody>
      <dsp:txXfrm>
        <a:off x="21075" y="543874"/>
        <a:ext cx="4529850" cy="389580"/>
      </dsp:txXfrm>
    </dsp:sp>
    <dsp:sp modelId="{00FA52CB-AD63-47CD-BEAA-6E66DD04EC87}">
      <dsp:nvSpPr>
        <dsp:cNvPr id="0" name=""/>
        <dsp:cNvSpPr/>
      </dsp:nvSpPr>
      <dsp:spPr>
        <a:xfrm>
          <a:off x="0" y="1006369"/>
          <a:ext cx="4572000" cy="431730"/>
        </a:xfrm>
        <a:prstGeom prst="roundRect">
          <a:avLst/>
        </a:prstGeom>
        <a:solidFill>
          <a:schemeClr val="accent2">
            <a:hueOff val="2746340"/>
            <a:satOff val="-48808"/>
            <a:lumOff val="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COMÉRCIO EXTERIOR NO AGRONEGÓCIO</a:t>
          </a:r>
        </a:p>
      </dsp:txBody>
      <dsp:txXfrm>
        <a:off x="21075" y="1027444"/>
        <a:ext cx="4529850" cy="3895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97B3B4-247C-4C14-A63A-9AD4331DD794}">
      <dsp:nvSpPr>
        <dsp:cNvPr id="0" name=""/>
        <dsp:cNvSpPr/>
      </dsp:nvSpPr>
      <dsp:spPr>
        <a:xfrm rot="5400000">
          <a:off x="5088780" y="-1997496"/>
          <a:ext cx="1012537" cy="526592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900" kern="1200" dirty="0"/>
            <a:t>20% de participação do PIB nacional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900" kern="1200" dirty="0"/>
            <a:t>2016, o agronegócio gerou um PIB de 1,3 trilhão!</a:t>
          </a:r>
        </a:p>
      </dsp:txBody>
      <dsp:txXfrm rot="-5400000">
        <a:off x="2962085" y="178627"/>
        <a:ext cx="5216500" cy="913681"/>
      </dsp:txXfrm>
    </dsp:sp>
    <dsp:sp modelId="{F4BC0775-FD1C-4193-A0D6-383B870CBB26}">
      <dsp:nvSpPr>
        <dsp:cNvPr id="0" name=""/>
        <dsp:cNvSpPr/>
      </dsp:nvSpPr>
      <dsp:spPr>
        <a:xfrm>
          <a:off x="0" y="2631"/>
          <a:ext cx="2962084" cy="126567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Relevância do setor na economia brasileira</a:t>
          </a:r>
        </a:p>
      </dsp:txBody>
      <dsp:txXfrm>
        <a:off x="61785" y="64416"/>
        <a:ext cx="2838514" cy="1142101"/>
      </dsp:txXfrm>
    </dsp:sp>
    <dsp:sp modelId="{ACF177AC-5C4C-43C7-B881-C1BDF1CEC27D}">
      <dsp:nvSpPr>
        <dsp:cNvPr id="0" name=""/>
        <dsp:cNvSpPr/>
      </dsp:nvSpPr>
      <dsp:spPr>
        <a:xfrm rot="5400000">
          <a:off x="5088780" y="-668541"/>
          <a:ext cx="1012537" cy="5265928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900" kern="1200"/>
            <a:t>Agricultura x Pecuária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900" kern="1200"/>
            <a:t>Setor Primário x Outros Setores</a:t>
          </a:r>
        </a:p>
      </dsp:txBody>
      <dsp:txXfrm rot="-5400000">
        <a:off x="2962085" y="1507582"/>
        <a:ext cx="5216500" cy="913681"/>
      </dsp:txXfrm>
    </dsp:sp>
    <dsp:sp modelId="{FAC64547-890A-4D17-94C0-4AA56873CD6B}">
      <dsp:nvSpPr>
        <dsp:cNvPr id="0" name=""/>
        <dsp:cNvSpPr/>
      </dsp:nvSpPr>
      <dsp:spPr>
        <a:xfrm>
          <a:off x="0" y="1331586"/>
          <a:ext cx="2962084" cy="126567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Avaliar a dinâmica interna do agronegócio BR</a:t>
          </a:r>
        </a:p>
      </dsp:txBody>
      <dsp:txXfrm>
        <a:off x="61785" y="1393371"/>
        <a:ext cx="2838514" cy="1142101"/>
      </dsp:txXfrm>
    </dsp:sp>
    <dsp:sp modelId="{BBA2FE25-20EE-419D-9B51-3F16BDCEAF3C}">
      <dsp:nvSpPr>
        <dsp:cNvPr id="0" name=""/>
        <dsp:cNvSpPr/>
      </dsp:nvSpPr>
      <dsp:spPr>
        <a:xfrm rot="5400000">
          <a:off x="5088780" y="660413"/>
          <a:ext cx="1012537" cy="5265928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900" kern="1200"/>
            <a:t>Minas Gerais x São Paulo</a:t>
          </a:r>
        </a:p>
      </dsp:txBody>
      <dsp:txXfrm rot="-5400000">
        <a:off x="2962085" y="2836536"/>
        <a:ext cx="5216500" cy="913681"/>
      </dsp:txXfrm>
    </dsp:sp>
    <dsp:sp modelId="{F14E81AE-E866-4938-82B6-2EA03AD35117}">
      <dsp:nvSpPr>
        <dsp:cNvPr id="0" name=""/>
        <dsp:cNvSpPr/>
      </dsp:nvSpPr>
      <dsp:spPr>
        <a:xfrm>
          <a:off x="0" y="2660541"/>
          <a:ext cx="2962084" cy="126567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Avaliar o perfil do agronegócio por região</a:t>
          </a:r>
        </a:p>
      </dsp:txBody>
      <dsp:txXfrm>
        <a:off x="61785" y="2722326"/>
        <a:ext cx="2838514" cy="1142101"/>
      </dsp:txXfrm>
    </dsp:sp>
    <dsp:sp modelId="{F03DAC94-2D57-4030-9A6C-6E1C3EAC053C}">
      <dsp:nvSpPr>
        <dsp:cNvPr id="0" name=""/>
        <dsp:cNvSpPr/>
      </dsp:nvSpPr>
      <dsp:spPr>
        <a:xfrm rot="5400000">
          <a:off x="5088780" y="1989368"/>
          <a:ext cx="1012537" cy="5265928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900" kern="1200"/>
            <a:t>O agronegócio cresceu mais de 60%, em termos reais, entre 1994 e 2016.</a:t>
          </a:r>
        </a:p>
      </dsp:txBody>
      <dsp:txXfrm rot="-5400000">
        <a:off x="2962085" y="4165491"/>
        <a:ext cx="5216500" cy="913681"/>
      </dsp:txXfrm>
    </dsp:sp>
    <dsp:sp modelId="{66271374-FED2-4297-8030-A378754F8A3B}">
      <dsp:nvSpPr>
        <dsp:cNvPr id="0" name=""/>
        <dsp:cNvSpPr/>
      </dsp:nvSpPr>
      <dsp:spPr>
        <a:xfrm>
          <a:off x="0" y="3989496"/>
          <a:ext cx="2962084" cy="126567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Comparação histórica:</a:t>
          </a:r>
        </a:p>
      </dsp:txBody>
      <dsp:txXfrm>
        <a:off x="61785" y="4051281"/>
        <a:ext cx="2838514" cy="11421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Arial" charset="0"/>
                <a:ea typeface="Droid Sans Fallback" charset="0"/>
                <a:cs typeface="Droid Sans Fallback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charset="0"/>
              <a:buNone/>
              <a:defRPr sz="1200">
                <a:cs typeface="Droid Sans Fallback" charset="0"/>
              </a:defRPr>
            </a:lvl1pPr>
          </a:lstStyle>
          <a:p>
            <a:pPr>
              <a:defRPr/>
            </a:pPr>
            <a:fld id="{FB1DB32B-90E1-D54B-ACF0-B947FDB82F0C}" type="datetimeFigureOut">
              <a:rPr lang="pt-BR"/>
              <a:pPr>
                <a:defRPr/>
              </a:pPr>
              <a:t>05/03/2018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Arial" charset="0"/>
                <a:ea typeface="Droid Sans Fallback" charset="0"/>
                <a:cs typeface="Droid Sans Fallback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charset="0"/>
              <a:buNone/>
              <a:defRPr sz="1200">
                <a:cs typeface="Droid Sans Fallback" charset="0"/>
              </a:defRPr>
            </a:lvl1pPr>
          </a:lstStyle>
          <a:p>
            <a:pPr>
              <a:defRPr/>
            </a:pPr>
            <a:fld id="{E419206C-9E7B-9A49-A455-2BFBF4A0E77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874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514801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2412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721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7576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3225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0875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4222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7960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8261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0000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1766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319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1371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73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637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872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94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281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335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007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683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7200" y="6354763"/>
            <a:ext cx="2132013" cy="366712"/>
          </a:xfrm>
          <a:prstGeom prst="rect">
            <a:avLst/>
          </a:prstGeom>
        </p:spPr>
        <p:txBody>
          <a:bodyPr/>
          <a:lstStyle>
            <a:lvl1pPr>
              <a:defRPr>
                <a:cs typeface="Droid Sans Fallback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xfrm>
            <a:off x="6553200" y="6354763"/>
            <a:ext cx="2132013" cy="366712"/>
          </a:xfrm>
          <a:prstGeom prst="rect">
            <a:avLst/>
          </a:prstGeom>
        </p:spPr>
        <p:txBody>
          <a:bodyPr/>
          <a:lstStyle>
            <a:lvl1pPr>
              <a:defRPr>
                <a:cs typeface="Droid Sans Fallback" charset="0"/>
              </a:defRPr>
            </a:lvl1pPr>
          </a:lstStyle>
          <a:p>
            <a:pPr>
              <a:defRPr/>
            </a:pPr>
            <a:fld id="{04C86E40-F39D-6F49-81EC-42117E047A2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478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8013" cy="87042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7200" y="6354763"/>
            <a:ext cx="2132013" cy="366712"/>
          </a:xfrm>
          <a:prstGeom prst="rect">
            <a:avLst/>
          </a:prstGeom>
        </p:spPr>
        <p:txBody>
          <a:bodyPr/>
          <a:lstStyle>
            <a:lvl1pPr>
              <a:defRPr>
                <a:cs typeface="Droid Sans Fallback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xfrm>
            <a:off x="6553200" y="6354763"/>
            <a:ext cx="2132013" cy="366712"/>
          </a:xfrm>
          <a:prstGeom prst="rect">
            <a:avLst/>
          </a:prstGeom>
        </p:spPr>
        <p:txBody>
          <a:bodyPr/>
          <a:lstStyle>
            <a:lvl1pPr>
              <a:defRPr>
                <a:cs typeface="Droid Sans Fallback" charset="0"/>
              </a:defRPr>
            </a:lvl1pPr>
          </a:lstStyle>
          <a:p>
            <a:pPr>
              <a:defRPr/>
            </a:pPr>
            <a:fld id="{572332A5-8A23-7A49-A215-06727CDC390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554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10175875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101758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7200" y="6354763"/>
            <a:ext cx="2132013" cy="366712"/>
          </a:xfrm>
          <a:prstGeom prst="rect">
            <a:avLst/>
          </a:prstGeom>
        </p:spPr>
        <p:txBody>
          <a:bodyPr/>
          <a:lstStyle>
            <a:lvl1pPr>
              <a:defRPr>
                <a:cs typeface="Droid Sans Fallback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xfrm>
            <a:off x="6553200" y="6354763"/>
            <a:ext cx="2132013" cy="366712"/>
          </a:xfrm>
          <a:prstGeom prst="rect">
            <a:avLst/>
          </a:prstGeom>
        </p:spPr>
        <p:txBody>
          <a:bodyPr/>
          <a:lstStyle>
            <a:lvl1pPr>
              <a:defRPr>
                <a:cs typeface="Droid Sans Fallback" charset="0"/>
              </a:defRPr>
            </a:lvl1pPr>
          </a:lstStyle>
          <a:p>
            <a:pPr>
              <a:defRPr/>
            </a:pPr>
            <a:fld id="{9E780916-0E26-9748-B4D7-FA8EF04CD61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452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5D6F4-2F2F-284B-999E-0F03CCF6361F}" type="datetimeFigureOut">
              <a:rPr lang="en-US"/>
              <a:pPr>
                <a:defRPr/>
              </a:pPr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D3D41-8148-5B41-A3E8-1E84EE0F60B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55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9F30E-6A55-5649-B611-05D91881BE27}" type="datetimeFigureOut">
              <a:rPr lang="en-US"/>
              <a:pPr>
                <a:defRPr/>
              </a:pPr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FF074-DE77-F045-9538-14BA6CDAABE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80DF2-9E68-0B4E-9180-D17651EB708A}" type="datetimeFigureOut">
              <a:rPr lang="en-US"/>
              <a:pPr>
                <a:defRPr/>
              </a:pPr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0B606-5822-1A46-9D49-CF164B2607C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7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9B7E2-4393-A949-ACB9-A84B45C4FFD1}" type="datetimeFigureOut">
              <a:rPr lang="en-US"/>
              <a:pPr>
                <a:defRPr/>
              </a:pPr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907B4-C0E0-FA4A-8EA2-F3B1D261DD1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02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87B1B-CFF8-FB4C-98FD-24DE241264BA}" type="datetimeFigureOut">
              <a:rPr lang="en-US"/>
              <a:pPr>
                <a:defRPr/>
              </a:pPr>
              <a:t>3/5/2018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12E77-05C1-BF4A-ACF2-A1CF00471D8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2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1A554-3F78-844C-AEAD-E32B4461016A}" type="datetimeFigureOut">
              <a:rPr lang="en-US"/>
              <a:pPr>
                <a:defRPr/>
              </a:pPr>
              <a:t>3/5/2018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C8876-36F1-1442-A46A-7E2F208A8E6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2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8EF57-03C5-8D4E-A025-CE4E65328FEA}" type="datetimeFigureOut">
              <a:rPr lang="en-US"/>
              <a:pPr>
                <a:defRPr/>
              </a:pPr>
              <a:t>3/5/2018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830DC-314C-4C41-B7C5-3A5DF13112E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8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1EBA1-03AC-1F4D-B39E-B723837AC608}" type="datetimeFigureOut">
              <a:rPr lang="en-US"/>
              <a:pPr>
                <a:defRPr/>
              </a:pPr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727D5-369D-1046-9914-4123669505D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2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8013" cy="8704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7200" y="6354763"/>
            <a:ext cx="2132013" cy="366712"/>
          </a:xfrm>
          <a:prstGeom prst="rect">
            <a:avLst/>
          </a:prstGeom>
        </p:spPr>
        <p:txBody>
          <a:bodyPr/>
          <a:lstStyle>
            <a:lvl1pPr>
              <a:defRPr>
                <a:cs typeface="Droid Sans Fallback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xfrm>
            <a:off x="6553200" y="6354763"/>
            <a:ext cx="2132013" cy="366712"/>
          </a:xfrm>
          <a:prstGeom prst="rect">
            <a:avLst/>
          </a:prstGeom>
        </p:spPr>
        <p:txBody>
          <a:bodyPr/>
          <a:lstStyle>
            <a:lvl1pPr>
              <a:defRPr>
                <a:cs typeface="Droid Sans Fallback" charset="0"/>
              </a:defRPr>
            </a:lvl1pPr>
          </a:lstStyle>
          <a:p>
            <a:pPr>
              <a:defRPr/>
            </a:pPr>
            <a:fld id="{5C5BC0DA-39DA-9449-882D-7DC9E033B56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727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58642-0363-4445-949F-74A4BE682C9B}" type="datetimeFigureOut">
              <a:rPr lang="en-US"/>
              <a:pPr>
                <a:defRPr/>
              </a:pPr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7C086-7196-C843-A445-96DFFB5828E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1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39863-A277-EC40-880D-651960537395}" type="datetimeFigureOut">
              <a:rPr lang="en-US"/>
              <a:pPr>
                <a:defRPr/>
              </a:pPr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4C505-A31A-D242-958D-EBB656624D6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6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8940B-713C-6043-99B5-B071D04A49B8}" type="datetimeFigureOut">
              <a:rPr lang="en-US"/>
              <a:pPr>
                <a:defRPr/>
              </a:pPr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E1D16-837B-B04C-B0DE-0A85124CF9F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8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7200" y="6354763"/>
            <a:ext cx="2132013" cy="366712"/>
          </a:xfrm>
          <a:prstGeom prst="rect">
            <a:avLst/>
          </a:prstGeom>
        </p:spPr>
        <p:txBody>
          <a:bodyPr/>
          <a:lstStyle>
            <a:lvl1pPr>
              <a:defRPr>
                <a:cs typeface="Droid Sans Fallback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xfrm>
            <a:off x="6553200" y="6354763"/>
            <a:ext cx="2132013" cy="366712"/>
          </a:xfrm>
          <a:prstGeom prst="rect">
            <a:avLst/>
          </a:prstGeom>
        </p:spPr>
        <p:txBody>
          <a:bodyPr/>
          <a:lstStyle>
            <a:lvl1pPr>
              <a:defRPr>
                <a:cs typeface="Droid Sans Fallback" charset="0"/>
              </a:defRPr>
            </a:lvl1pPr>
          </a:lstStyle>
          <a:p>
            <a:pPr>
              <a:defRPr/>
            </a:pPr>
            <a:fld id="{24DB8947-6736-C946-8FC7-8C20B140FAE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322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87042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87042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7200" y="6354763"/>
            <a:ext cx="2132013" cy="366712"/>
          </a:xfrm>
          <a:prstGeom prst="rect">
            <a:avLst/>
          </a:prstGeom>
        </p:spPr>
        <p:txBody>
          <a:bodyPr/>
          <a:lstStyle>
            <a:lvl1pPr>
              <a:defRPr>
                <a:cs typeface="Droid Sans Fallback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xfrm>
            <a:off x="6553200" y="6354763"/>
            <a:ext cx="2132013" cy="366712"/>
          </a:xfrm>
          <a:prstGeom prst="rect">
            <a:avLst/>
          </a:prstGeom>
        </p:spPr>
        <p:txBody>
          <a:bodyPr/>
          <a:lstStyle>
            <a:lvl1pPr>
              <a:defRPr>
                <a:cs typeface="Droid Sans Fallback" charset="0"/>
              </a:defRPr>
            </a:lvl1pPr>
          </a:lstStyle>
          <a:p>
            <a:pPr>
              <a:defRPr/>
            </a:pPr>
            <a:fld id="{2013B24C-53F1-AA42-BF51-E677FBAF078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059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7200" y="6354763"/>
            <a:ext cx="2132013" cy="366712"/>
          </a:xfrm>
          <a:prstGeom prst="rect">
            <a:avLst/>
          </a:prstGeom>
        </p:spPr>
        <p:txBody>
          <a:bodyPr/>
          <a:lstStyle>
            <a:lvl1pPr>
              <a:defRPr>
                <a:cs typeface="Droid Sans Fallback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xfrm>
            <a:off x="6553200" y="6354763"/>
            <a:ext cx="2132013" cy="366712"/>
          </a:xfrm>
          <a:prstGeom prst="rect">
            <a:avLst/>
          </a:prstGeom>
        </p:spPr>
        <p:txBody>
          <a:bodyPr/>
          <a:lstStyle>
            <a:lvl1pPr>
              <a:defRPr>
                <a:cs typeface="Droid Sans Fallback" charset="0"/>
              </a:defRPr>
            </a:lvl1pPr>
          </a:lstStyle>
          <a:p>
            <a:pPr>
              <a:defRPr/>
            </a:pPr>
            <a:fld id="{5E07184F-90A5-A547-AEA5-C0447B6A26F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85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7200" y="6354763"/>
            <a:ext cx="2132013" cy="366712"/>
          </a:xfrm>
          <a:prstGeom prst="rect">
            <a:avLst/>
          </a:prstGeom>
        </p:spPr>
        <p:txBody>
          <a:bodyPr/>
          <a:lstStyle>
            <a:lvl1pPr>
              <a:defRPr>
                <a:cs typeface="Droid Sans Fallback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xfrm>
            <a:off x="6553200" y="6354763"/>
            <a:ext cx="2132013" cy="366712"/>
          </a:xfrm>
          <a:prstGeom prst="rect">
            <a:avLst/>
          </a:prstGeom>
        </p:spPr>
        <p:txBody>
          <a:bodyPr/>
          <a:lstStyle>
            <a:lvl1pPr>
              <a:defRPr>
                <a:cs typeface="Droid Sans Fallback" charset="0"/>
              </a:defRPr>
            </a:lvl1pPr>
          </a:lstStyle>
          <a:p>
            <a:pPr>
              <a:defRPr/>
            </a:pPr>
            <a:fld id="{3CDE337E-2CAD-9F4A-9B36-7537BEE8170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705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7200" y="6354763"/>
            <a:ext cx="2132013" cy="366712"/>
          </a:xfrm>
          <a:prstGeom prst="rect">
            <a:avLst/>
          </a:prstGeom>
        </p:spPr>
        <p:txBody>
          <a:bodyPr/>
          <a:lstStyle>
            <a:lvl1pPr>
              <a:defRPr>
                <a:cs typeface="Droid Sans Fallback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xfrm>
            <a:off x="6553200" y="6354763"/>
            <a:ext cx="2132013" cy="366712"/>
          </a:xfrm>
          <a:prstGeom prst="rect">
            <a:avLst/>
          </a:prstGeom>
        </p:spPr>
        <p:txBody>
          <a:bodyPr/>
          <a:lstStyle>
            <a:lvl1pPr>
              <a:defRPr>
                <a:cs typeface="Droid Sans Fallback" charset="0"/>
              </a:defRPr>
            </a:lvl1pPr>
          </a:lstStyle>
          <a:p>
            <a:pPr>
              <a:defRPr/>
            </a:pPr>
            <a:fld id="{EE129BF5-7304-4D45-B80B-19A3C917322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679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7200" y="6354763"/>
            <a:ext cx="2132013" cy="366712"/>
          </a:xfrm>
          <a:prstGeom prst="rect">
            <a:avLst/>
          </a:prstGeom>
        </p:spPr>
        <p:txBody>
          <a:bodyPr/>
          <a:lstStyle>
            <a:lvl1pPr>
              <a:defRPr>
                <a:cs typeface="Droid Sans Fallback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xfrm>
            <a:off x="6553200" y="6354763"/>
            <a:ext cx="2132013" cy="366712"/>
          </a:xfrm>
          <a:prstGeom prst="rect">
            <a:avLst/>
          </a:prstGeom>
        </p:spPr>
        <p:txBody>
          <a:bodyPr/>
          <a:lstStyle>
            <a:lvl1pPr>
              <a:defRPr>
                <a:cs typeface="Droid Sans Fallback" charset="0"/>
              </a:defRPr>
            </a:lvl1pPr>
          </a:lstStyle>
          <a:p>
            <a:pPr>
              <a:defRPr/>
            </a:pPr>
            <a:fld id="{0563BF72-3487-4742-95F5-12B2FC52C4D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543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7200" y="6354763"/>
            <a:ext cx="2132013" cy="366712"/>
          </a:xfrm>
          <a:prstGeom prst="rect">
            <a:avLst/>
          </a:prstGeom>
        </p:spPr>
        <p:txBody>
          <a:bodyPr/>
          <a:lstStyle>
            <a:lvl1pPr>
              <a:defRPr>
                <a:cs typeface="Droid Sans Fallback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xfrm>
            <a:off x="6553200" y="6354763"/>
            <a:ext cx="2132013" cy="366712"/>
          </a:xfrm>
          <a:prstGeom prst="rect">
            <a:avLst/>
          </a:prstGeom>
        </p:spPr>
        <p:txBody>
          <a:bodyPr/>
          <a:lstStyle>
            <a:lvl1pPr>
              <a:defRPr>
                <a:cs typeface="Droid Sans Fallback" charset="0"/>
              </a:defRPr>
            </a:lvl1pPr>
          </a:lstStyle>
          <a:p>
            <a:pPr>
              <a:defRPr/>
            </a:pPr>
            <a:fld id="{ED20BEDC-3BDC-A947-B4B6-81C5A5ECCE4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133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fundo logo CEPEA.png"/>
          <p:cNvPicPr>
            <a:picLocks noChangeAspect="1"/>
          </p:cNvPicPr>
          <p:nvPr userDrawn="1"/>
        </p:nvPicPr>
        <p:blipFill>
          <a:blip r:embed="rId13" cstate="email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3700463"/>
            <a:ext cx="4386263" cy="315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1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ChangeArrowheads="1"/>
          </p:cNvSpPr>
          <p:nvPr userDrawn="1"/>
        </p:nvSpPr>
        <p:spPr bwMode="auto">
          <a:xfrm>
            <a:off x="4427538" y="476250"/>
            <a:ext cx="4716462" cy="215900"/>
          </a:xfrm>
          <a:prstGeom prst="rect">
            <a:avLst/>
          </a:prstGeom>
          <a:solidFill>
            <a:srgbClr val="B4A8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0"/>
            <a:ext cx="9144000" cy="476250"/>
          </a:xfrm>
          <a:prstGeom prst="rect">
            <a:avLst/>
          </a:prstGeom>
          <a:solidFill>
            <a:srgbClr val="8E864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pic>
        <p:nvPicPr>
          <p:cNvPr id="1029" name="Picture 5" descr="blank-paper.pn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15888"/>
            <a:ext cx="144145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logo cepea.png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280988"/>
            <a:ext cx="1225550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pitchFamily="32" charset="0"/>
          <a:ea typeface="ＭＳ Ｐゴシック" charset="0"/>
          <a:cs typeface="Droid Sans Fallback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pitchFamily="32" charset="0"/>
          <a:ea typeface="ＭＳ Ｐゴシック" charset="0"/>
          <a:cs typeface="Droid Sans Fallback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pitchFamily="32" charset="0"/>
          <a:ea typeface="ＭＳ Ｐゴシック" charset="0"/>
          <a:cs typeface="Droid Sans Fallback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pitchFamily="32" charset="0"/>
          <a:ea typeface="ＭＳ Ｐゴシック" charset="0"/>
          <a:cs typeface="Droid Sans Fallback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32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LTCu9_nu3o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oplay.globo.com/v/5469442/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globoplay.globo.com/v/6048213/" TargetMode="External"/><Relationship Id="rId2" Type="http://schemas.openxmlformats.org/officeDocument/2006/relationships/hyperlink" Target="https://www.youtube.com/watch?v=vTopi_0_Atc" TargetMode="Externa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VENm5PbXhZ0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476673"/>
            <a:ext cx="9144000" cy="6381328"/>
          </a:xfrm>
          <a:prstGeom prst="rect">
            <a:avLst/>
          </a:prstGeom>
          <a:solidFill>
            <a:srgbClr val="B4A875">
              <a:alpha val="50196"/>
            </a:srgbClr>
          </a:solidFill>
          <a:ln>
            <a:noFill/>
          </a:ln>
          <a:ex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pic>
        <p:nvPicPr>
          <p:cNvPr id="15365" name="Picture 2" descr="glob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0"/>
            <a:ext cx="1957511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3" descr="blank-paper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9888"/>
            <a:ext cx="1847891" cy="1816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4" descr="logo cepea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574" y="223791"/>
            <a:ext cx="1363350" cy="133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539552" y="1916832"/>
            <a:ext cx="8064896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endParaRPr lang="pt-BR" sz="4400" b="1" dirty="0">
              <a:solidFill>
                <a:schemeClr val="accent3">
                  <a:lumMod val="50000"/>
                </a:schemeClr>
              </a:solidFill>
              <a:latin typeface="Calibri" charset="0"/>
              <a:cs typeface="Calibri" charset="0"/>
            </a:endParaRPr>
          </a:p>
          <a:p>
            <a:pPr algn="ctr"/>
            <a:r>
              <a:rPr lang="pt-BR" sz="4400" dirty="0">
                <a:solidFill>
                  <a:schemeClr val="bg2">
                    <a:lumMod val="25000"/>
                  </a:schemeClr>
                </a:solidFill>
              </a:rPr>
              <a:t> O AGRONEGÓCIO BRASILEIRO, DESAFIOS E OPORTUNIDADES</a:t>
            </a:r>
          </a:p>
          <a:p>
            <a:pPr algn="ctr"/>
            <a:endParaRPr lang="pt-BR" sz="4400" b="1" dirty="0">
              <a:solidFill>
                <a:schemeClr val="bg2">
                  <a:lumMod val="25000"/>
                </a:schemeClr>
              </a:solidFill>
              <a:latin typeface="Calibri" charset="0"/>
              <a:cs typeface="Calibri" charset="0"/>
            </a:endParaRPr>
          </a:p>
          <a:p>
            <a:pPr algn="ctr"/>
            <a:endParaRPr lang="pt-BR" sz="4400" b="1" dirty="0">
              <a:solidFill>
                <a:schemeClr val="bg2">
                  <a:lumMod val="25000"/>
                </a:schemeClr>
              </a:solidFill>
              <a:latin typeface="Calibri" charset="0"/>
              <a:cs typeface="Calibri" charset="0"/>
            </a:endParaRPr>
          </a:p>
          <a:p>
            <a:pPr algn="ctr"/>
            <a:r>
              <a:rPr lang="pt-BR" sz="4400" b="1" dirty="0">
                <a:solidFill>
                  <a:schemeClr val="bg2">
                    <a:lumMod val="25000"/>
                  </a:schemeClr>
                </a:solidFill>
                <a:latin typeface="Calibri" charset="0"/>
                <a:cs typeface="Calibri" charset="0"/>
              </a:rPr>
              <a:t>Leandro Gilio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604668" y="998729"/>
            <a:ext cx="7848872" cy="3722847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•"/>
              <a:defRPr sz="3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–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>
                <a:solidFill>
                  <a:schemeClr val="bg2">
                    <a:lumMod val="90000"/>
                  </a:schemeClr>
                </a:solidFill>
                <a:ea typeface="+mn-ea"/>
              </a:rPr>
              <a:t>ACOMPANHAMENTO DE TRÊS PRINCIPAIS FRENTES:</a:t>
            </a:r>
          </a:p>
          <a:p>
            <a:endParaRPr lang="pt-BR" sz="2800" dirty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ea typeface="+mn-ea"/>
              </a:rPr>
              <a:t>PIB DO AGRONEGÓCIO</a:t>
            </a:r>
          </a:p>
          <a:p>
            <a:r>
              <a:rPr lang="pt-BR" sz="2400" dirty="0">
                <a:solidFill>
                  <a:schemeClr val="bg2">
                    <a:lumMod val="90000"/>
                  </a:schemeClr>
                </a:solidFill>
                <a:ea typeface="+mn-ea"/>
              </a:rPr>
              <a:t>MERCADO DE TRABALHO NO AGRONEGÓCIO</a:t>
            </a:r>
          </a:p>
          <a:p>
            <a:r>
              <a:rPr lang="pt-BR" sz="2400" dirty="0">
                <a:solidFill>
                  <a:schemeClr val="bg2">
                    <a:lumMod val="90000"/>
                  </a:schemeClr>
                </a:solidFill>
                <a:ea typeface="+mn-ea"/>
              </a:rPr>
              <a:t>COMÉRCIO EXTERIOR NO AGRONEGÓCIO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323528" y="-49271"/>
            <a:ext cx="54726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3200" b="1" dirty="0">
                <a:latin typeface="Calibri" charset="0"/>
                <a:cs typeface="Calibri" charset="0"/>
              </a:rPr>
              <a:t>DEFINIÇÕES</a:t>
            </a:r>
            <a:endParaRPr lang="en-US" sz="3200" b="1" dirty="0">
              <a:latin typeface="Calibri" charset="0"/>
              <a:cs typeface="Calibri" charset="0"/>
            </a:endParaRPr>
          </a:p>
        </p:txBody>
      </p:sp>
      <p:sp>
        <p:nvSpPr>
          <p:cNvPr id="2" name="Seta para a Esquerda 1"/>
          <p:cNvSpPr/>
          <p:nvPr/>
        </p:nvSpPr>
        <p:spPr bwMode="auto">
          <a:xfrm>
            <a:off x="4277076" y="2500112"/>
            <a:ext cx="864096" cy="360040"/>
          </a:xfrm>
          <a:prstGeom prst="lef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364189" y="2397571"/>
            <a:ext cx="3744416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pt-BR" b="1" dirty="0">
                <a:solidFill>
                  <a:schemeClr val="bg1"/>
                </a:solidFill>
              </a:rPr>
              <a:t>BRASIL, MINAS GERAIS, SÃO PAULO.</a:t>
            </a:r>
          </a:p>
          <a:p>
            <a:pPr algn="ctr"/>
            <a:endParaRPr lang="pt-BR" b="1" dirty="0">
              <a:solidFill>
                <a:schemeClr val="bg1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pt-BR" b="1" dirty="0">
                <a:solidFill>
                  <a:schemeClr val="bg1"/>
                </a:solidFill>
              </a:rPr>
              <a:t>Grandes cadeias: soja, cana, algodão, bovinocultura corte, bovinocultura leite.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l="34962" t="12700" r="36308" b="18343"/>
          <a:stretch/>
        </p:blipFill>
        <p:spPr>
          <a:xfrm>
            <a:off x="755576" y="4238132"/>
            <a:ext cx="1628003" cy="21968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/>
          <a:srcRect l="34846" t="16394" r="35962" b="15471"/>
          <a:stretch/>
        </p:blipFill>
        <p:spPr>
          <a:xfrm>
            <a:off x="2606596" y="4151897"/>
            <a:ext cx="1868210" cy="24515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"/>
          <a:srcRect l="34846" t="16189" r="36077" b="15060"/>
          <a:stretch/>
        </p:blipFill>
        <p:spPr>
          <a:xfrm>
            <a:off x="4804546" y="4349884"/>
            <a:ext cx="1706328" cy="22683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9492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476673"/>
            <a:ext cx="9144000" cy="6381328"/>
          </a:xfrm>
          <a:prstGeom prst="rect">
            <a:avLst/>
          </a:prstGeom>
          <a:solidFill>
            <a:srgbClr val="B4A875">
              <a:alpha val="50196"/>
            </a:srgbClr>
          </a:solidFill>
          <a:ln>
            <a:noFill/>
          </a:ln>
          <a:ex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pic>
        <p:nvPicPr>
          <p:cNvPr id="15365" name="Picture 2" descr="glob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0"/>
            <a:ext cx="1957511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3" descr="blank-paper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9888"/>
            <a:ext cx="1847891" cy="1816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4" descr="logo cepea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574" y="223791"/>
            <a:ext cx="1363350" cy="133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539552" y="2705725"/>
            <a:ext cx="806489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solidFill>
                  <a:schemeClr val="accent3">
                    <a:lumMod val="50000"/>
                  </a:schemeClr>
                </a:solidFill>
                <a:latin typeface="Calibri" charset="0"/>
                <a:cs typeface="Calibri" charset="0"/>
              </a:rPr>
              <a:t>PIB DO AGRONEGÓCIO BRASILEIRO</a:t>
            </a:r>
            <a:endParaRPr lang="pt-BR" sz="4400" b="1" dirty="0">
              <a:solidFill>
                <a:schemeClr val="bg2">
                  <a:lumMod val="25000"/>
                </a:schemeClr>
              </a:solidFill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79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8A593EEA-0B6F-4646-8CAB-0EBCD8BBA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-49271"/>
            <a:ext cx="54726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3200" b="1" dirty="0">
                <a:latin typeface="Calibri" charset="0"/>
                <a:cs typeface="Calibri" charset="0"/>
              </a:rPr>
              <a:t>DEFINIÇÕES</a:t>
            </a:r>
            <a:endParaRPr lang="en-US" sz="3200" b="1" dirty="0">
              <a:latin typeface="Calibri" charset="0"/>
              <a:cs typeface="Calibri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59B1F36-48AC-4D01-AB56-26E0DA1E11C4}"/>
              </a:ext>
            </a:extLst>
          </p:cNvPr>
          <p:cNvSpPr/>
          <p:nvPr/>
        </p:nvSpPr>
        <p:spPr>
          <a:xfrm>
            <a:off x="1763688" y="980728"/>
            <a:ext cx="561662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PIB: revisão básica</a:t>
            </a:r>
            <a:endParaRPr lang="pt-BR" sz="36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785EA00-A5A5-4C93-B4B6-6EE59BE15BD4}"/>
              </a:ext>
            </a:extLst>
          </p:cNvPr>
          <p:cNvSpPr txBox="1"/>
          <p:nvPr/>
        </p:nvSpPr>
        <p:spPr>
          <a:xfrm>
            <a:off x="323528" y="1862200"/>
            <a:ext cx="85689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I – Ótica da despesa</a:t>
            </a:r>
          </a:p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composição do valor da produção de bens e serviços finais, ou seja, que vão até o consumidor final, estoques ou exportações</a:t>
            </a:r>
          </a:p>
          <a:p>
            <a:endParaRPr lang="pt-BR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II – Ótica da renda</a:t>
            </a:r>
          </a:p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soma das remunerações recebidas pelos fatores de produção – remuneração ao trabalho (salário e equivalentes), ao capital físico, terra e lucro</a:t>
            </a:r>
          </a:p>
          <a:p>
            <a:endParaRPr lang="pt-BR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III – Ótica do produto</a:t>
            </a:r>
          </a:p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PIB equivale ao valor adicionado por segmento de cada setor da economia. </a:t>
            </a:r>
          </a:p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(incluem os impostos indiretos e exclui os subsídios)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B1C4C81-681B-4EAE-A85F-CAED2C01F2A4}"/>
              </a:ext>
            </a:extLst>
          </p:cNvPr>
          <p:cNvSpPr txBox="1"/>
          <p:nvPr/>
        </p:nvSpPr>
        <p:spPr>
          <a:xfrm>
            <a:off x="467544" y="5106670"/>
            <a:ext cx="79790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chemeClr val="accent1">
                    <a:lumMod val="50000"/>
                  </a:schemeClr>
                </a:solidFill>
              </a:rPr>
              <a:t>Valor Adicionado (VA) = Valor Bruto De Produção (VBP) - Consumo Intermediário (CI)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78615B00-E56E-4E6B-BCBF-67B98277B8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687"/>
          <a:stretch/>
        </p:blipFill>
        <p:spPr>
          <a:xfrm>
            <a:off x="2555775" y="5783569"/>
            <a:ext cx="3240360" cy="53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1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666882" y="1700808"/>
            <a:ext cx="7848872" cy="3722847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•"/>
              <a:defRPr sz="3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–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O IBGE calcula e divulga periodicamente o PIB dos três grandes setores. O CEPEA identifica a agroindústria e os agro serviços, agrega-os à agropecuária, para chegar ao agronegócio:</a:t>
            </a:r>
          </a:p>
          <a:p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323528" y="-49271"/>
            <a:ext cx="54726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3200" b="1" dirty="0">
                <a:latin typeface="Calibri" charset="0"/>
                <a:cs typeface="Calibri" charset="0"/>
              </a:rPr>
              <a:t>DEFINIÇÕES</a:t>
            </a:r>
            <a:endParaRPr lang="en-US" sz="3200" b="1" dirty="0">
              <a:latin typeface="Calibri" charset="0"/>
              <a:cs typeface="Calibri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91950" y="3562467"/>
            <a:ext cx="252028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INDÚSTRIA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148527" y="3562467"/>
            <a:ext cx="288032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AGROPECUÁRIA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6365143" y="3568765"/>
            <a:ext cx="259934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SERVIÇOS</a:t>
            </a:r>
            <a:endParaRPr lang="pt-BR" sz="3600" dirty="0"/>
          </a:p>
        </p:txBody>
      </p:sp>
      <p:sp>
        <p:nvSpPr>
          <p:cNvPr id="3" name="Seta para Baixo 2"/>
          <p:cNvSpPr/>
          <p:nvPr/>
        </p:nvSpPr>
        <p:spPr bwMode="auto">
          <a:xfrm>
            <a:off x="4372663" y="4338258"/>
            <a:ext cx="432048" cy="802873"/>
          </a:xfrm>
          <a:prstGeom prst="down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" name="Seta Dobrada para Cima 3"/>
          <p:cNvSpPr/>
          <p:nvPr/>
        </p:nvSpPr>
        <p:spPr bwMode="auto">
          <a:xfrm rot="5400000">
            <a:off x="1774595" y="4538977"/>
            <a:ext cx="1242270" cy="840833"/>
          </a:xfrm>
          <a:prstGeom prst="bentUpArrow">
            <a:avLst>
              <a:gd name="adj1" fmla="val 25000"/>
              <a:gd name="adj2" fmla="val 25000"/>
              <a:gd name="adj3" fmla="val 41492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" name="Seta Dobrada 12"/>
          <p:cNvSpPr/>
          <p:nvPr/>
        </p:nvSpPr>
        <p:spPr bwMode="auto">
          <a:xfrm rot="10800000">
            <a:off x="6129198" y="4369365"/>
            <a:ext cx="819065" cy="1211163"/>
          </a:xfrm>
          <a:prstGeom prst="ben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0" y="4510686"/>
            <a:ext cx="1975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%</a:t>
            </a:r>
          </a:p>
          <a:p>
            <a:pPr algn="ctr"/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Agroindústria</a:t>
            </a:r>
            <a:endParaRPr lang="pt-B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7005941" y="4426760"/>
            <a:ext cx="1975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%</a:t>
            </a:r>
          </a:p>
          <a:p>
            <a:pPr algn="ctr"/>
            <a:r>
              <a:rPr lang="pt-BR" sz="2000" b="1" dirty="0" err="1">
                <a:solidFill>
                  <a:schemeClr val="accent1">
                    <a:lumMod val="50000"/>
                  </a:schemeClr>
                </a:solidFill>
              </a:rPr>
              <a:t>Agrosserviços</a:t>
            </a:r>
            <a:endParaRPr lang="pt-B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3061411" y="5580529"/>
            <a:ext cx="288032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AGRONEGÓCIO</a:t>
            </a:r>
          </a:p>
        </p:txBody>
      </p:sp>
    </p:spTree>
    <p:extLst>
      <p:ext uri="{BB962C8B-B14F-4D97-AF65-F5344CB8AC3E}">
        <p14:creationId xmlns:p14="http://schemas.microsoft.com/office/powerpoint/2010/main" val="290842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79512" y="908720"/>
            <a:ext cx="7848872" cy="3722847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•"/>
              <a:defRPr sz="3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–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PIB DO AGRONEGÓCIO - CEPEA:</a:t>
            </a:r>
          </a:p>
          <a:p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</p:txBody>
      </p:sp>
      <p:pic>
        <p:nvPicPr>
          <p:cNvPr id="9" name="Imagem 8"/>
          <p:cNvPicPr/>
          <p:nvPr/>
        </p:nvPicPr>
        <p:blipFill rotWithShape="1">
          <a:blip r:embed="rId3"/>
          <a:srcRect l="26308" t="46825" r="12052" b="25635"/>
          <a:stretch/>
        </p:blipFill>
        <p:spPr bwMode="auto">
          <a:xfrm>
            <a:off x="323528" y="2348880"/>
            <a:ext cx="8497589" cy="28686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323528" y="-49271"/>
            <a:ext cx="54726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3200" b="1" dirty="0">
                <a:latin typeface="Calibri" charset="0"/>
                <a:cs typeface="Calibri" charset="0"/>
              </a:rPr>
              <a:t>DEFINIÇÕES</a:t>
            </a:r>
            <a:endParaRPr lang="en-US" sz="3200" b="1" dirty="0"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64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79512" y="908720"/>
            <a:ext cx="7848872" cy="3722847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•"/>
              <a:defRPr sz="3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–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PIB DO AGRONEGÓCIO - CEPEA:</a:t>
            </a:r>
          </a:p>
          <a:p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</p:txBody>
      </p:sp>
      <p:pic>
        <p:nvPicPr>
          <p:cNvPr id="9" name="Imagem 8"/>
          <p:cNvPicPr/>
          <p:nvPr/>
        </p:nvPicPr>
        <p:blipFill rotWithShape="1">
          <a:blip r:embed="rId3"/>
          <a:srcRect l="26308" t="46825" r="12052" b="25635"/>
          <a:stretch/>
        </p:blipFill>
        <p:spPr bwMode="auto">
          <a:xfrm>
            <a:off x="323528" y="2348880"/>
            <a:ext cx="8497589" cy="28686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323528" y="-49271"/>
            <a:ext cx="54726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3200" b="1" dirty="0">
                <a:latin typeface="Calibri" charset="0"/>
                <a:cs typeface="Calibri" charset="0"/>
              </a:rPr>
              <a:t>DEFINIÇÕES</a:t>
            </a:r>
            <a:endParaRPr lang="en-US" sz="3200" b="1" dirty="0">
              <a:latin typeface="Calibri" charset="0"/>
              <a:cs typeface="Calibri" charset="0"/>
            </a:endParaRPr>
          </a:p>
        </p:txBody>
      </p:sp>
      <p:sp>
        <p:nvSpPr>
          <p:cNvPr id="6" name="Elipse 5"/>
          <p:cNvSpPr/>
          <p:nvPr/>
        </p:nvSpPr>
        <p:spPr bwMode="auto">
          <a:xfrm>
            <a:off x="1115616" y="4631567"/>
            <a:ext cx="1224136" cy="566171"/>
          </a:xfrm>
          <a:prstGeom prst="ellipse">
            <a:avLst/>
          </a:prstGeom>
          <a:noFill/>
          <a:ln w="7620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Elipse 6"/>
          <p:cNvSpPr/>
          <p:nvPr/>
        </p:nvSpPr>
        <p:spPr bwMode="auto">
          <a:xfrm>
            <a:off x="5508104" y="4607641"/>
            <a:ext cx="1224136" cy="566171"/>
          </a:xfrm>
          <a:prstGeom prst="ellipse">
            <a:avLst/>
          </a:prstGeom>
          <a:noFill/>
          <a:ln w="7620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ACDFAEA-62B1-462E-B3BB-C5F1E4DBBDA6}"/>
              </a:ext>
            </a:extLst>
          </p:cNvPr>
          <p:cNvSpPr txBox="1"/>
          <p:nvPr/>
        </p:nvSpPr>
        <p:spPr>
          <a:xfrm flipH="1">
            <a:off x="3419872" y="5748561"/>
            <a:ext cx="2546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PIB – VOLUME</a:t>
            </a:r>
          </a:p>
          <a:p>
            <a:pPr algn="ctr"/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PIB – RENDA</a:t>
            </a:r>
          </a:p>
        </p:txBody>
      </p:sp>
    </p:spTree>
    <p:extLst>
      <p:ext uri="{BB962C8B-B14F-4D97-AF65-F5344CB8AC3E}">
        <p14:creationId xmlns:p14="http://schemas.microsoft.com/office/powerpoint/2010/main" val="395759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23528" y="908720"/>
            <a:ext cx="8424936" cy="3722847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•"/>
              <a:defRPr sz="3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–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PIB DO AGRONEGÓCIO X PIB AGROPECUÁRIA IBGE</a:t>
            </a:r>
          </a:p>
          <a:p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IBGE: APENAS SEGMENTO PRIMÁRIO</a:t>
            </a:r>
          </a:p>
          <a:p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MESMO ANALISANDO APENAS O 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  <a:ea typeface="+mn-ea"/>
              </a:rPr>
              <a:t>SEGMENTO PRIMÁRIO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 – DIFERENTES FONTES DE DADOS E DIFERENTES ÓTICAS</a:t>
            </a: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r>
              <a:rPr lang="pt-BR" sz="2400" dirty="0">
                <a:solidFill>
                  <a:schemeClr val="accent2">
                    <a:lumMod val="75000"/>
                  </a:schemeClr>
                </a:solidFill>
                <a:ea typeface="+mn-ea"/>
              </a:rPr>
              <a:t>O IBGE acompanha a evolução do VOLUME de produção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. A variação do PIB entre um ano e outro reflete, portanto, a variação do volume produzido na economia ou setor.</a:t>
            </a:r>
          </a:p>
          <a:p>
            <a:pPr marL="0" indent="0">
              <a:buNone/>
            </a:pP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323528" y="-49271"/>
            <a:ext cx="54726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3200" b="1" dirty="0">
                <a:latin typeface="Calibri" charset="0"/>
                <a:cs typeface="Calibri" charset="0"/>
              </a:rPr>
              <a:t>DEFINIÇÕES</a:t>
            </a:r>
            <a:endParaRPr lang="en-US" sz="3200" b="1" dirty="0">
              <a:latin typeface="Calibri" charset="0"/>
              <a:cs typeface="Calibri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68580" y="4031402"/>
            <a:ext cx="7920880" cy="1200329"/>
          </a:xfrm>
          <a:prstGeom prst="rect">
            <a:avLst/>
          </a:prstGeom>
          <a:solidFill>
            <a:srgbClr val="A5AB81">
              <a:alpha val="69804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Cepea, além do PIB-volume, acompanha o PIB-renda, ou seja, são contabilizadas, além das variações de produção, as VARIAÇÕES REAIS DE PREÇOS. </a:t>
            </a:r>
            <a:endParaRPr lang="pt-BR" sz="24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68580" y="5445224"/>
            <a:ext cx="7920880" cy="1200329"/>
          </a:xfrm>
          <a:prstGeom prst="rect">
            <a:avLst/>
          </a:prstGeom>
          <a:solidFill>
            <a:srgbClr val="DD8047">
              <a:alpha val="60000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objetivo do Cepea (em acordo com a CNA) é refletir a real situação econômica dos diversos agentes envolvidos no agronegócio.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02577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323528" y="-49271"/>
            <a:ext cx="54726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3200" b="1" dirty="0">
                <a:latin typeface="Calibri" charset="0"/>
                <a:cs typeface="Calibri" charset="0"/>
              </a:rPr>
              <a:t>DIMENSÃO</a:t>
            </a:r>
            <a:endParaRPr lang="en-US" sz="3200" b="1" dirty="0">
              <a:latin typeface="Calibri" charset="0"/>
              <a:cs typeface="Calibri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95536" y="1743199"/>
            <a:ext cx="8352928" cy="461665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AGRONEGÓCIO 2016: 1,31 trilhões</a:t>
            </a:r>
            <a:endParaRPr lang="pt-BR" sz="24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DA34361-0780-4354-8D77-B1C06F3BE679}"/>
              </a:ext>
            </a:extLst>
          </p:cNvPr>
          <p:cNvSpPr txBox="1"/>
          <p:nvPr/>
        </p:nvSpPr>
        <p:spPr>
          <a:xfrm>
            <a:off x="395536" y="3861049"/>
            <a:ext cx="4104456" cy="461665"/>
          </a:xfrm>
          <a:prstGeom prst="rect">
            <a:avLst/>
          </a:prstGeom>
          <a:solidFill>
            <a:srgbClr val="92D050">
              <a:alpha val="60000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RAMO AGRÍCOLA: 915 bilhões</a:t>
            </a:r>
            <a:endParaRPr lang="pt-BR" sz="24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EFBFDC0-0FA7-4896-9614-85F86AA24721}"/>
              </a:ext>
            </a:extLst>
          </p:cNvPr>
          <p:cNvSpPr txBox="1"/>
          <p:nvPr/>
        </p:nvSpPr>
        <p:spPr>
          <a:xfrm>
            <a:off x="4565104" y="3861048"/>
            <a:ext cx="4104456" cy="461665"/>
          </a:xfrm>
          <a:prstGeom prst="rect">
            <a:avLst/>
          </a:prstGeom>
          <a:solidFill>
            <a:schemeClr val="accent2">
              <a:lumMod val="40000"/>
              <a:lumOff val="60000"/>
              <a:alpha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RAMO PECUÁRIO: 397 bilhões</a:t>
            </a:r>
            <a:endParaRPr lang="pt-BR" sz="2400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EAE00E25-2639-4D68-B227-89EA7840B4C2}"/>
              </a:ext>
            </a:extLst>
          </p:cNvPr>
          <p:cNvSpPr/>
          <p:nvPr/>
        </p:nvSpPr>
        <p:spPr bwMode="auto">
          <a:xfrm>
            <a:off x="3023828" y="2571886"/>
            <a:ext cx="3096344" cy="84067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pt-BR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20% do PIB NACIONAL</a:t>
            </a:r>
          </a:p>
        </p:txBody>
      </p:sp>
    </p:spTree>
    <p:extLst>
      <p:ext uri="{BB962C8B-B14F-4D97-AF65-F5344CB8AC3E}">
        <p14:creationId xmlns:p14="http://schemas.microsoft.com/office/powerpoint/2010/main" val="67046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7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764704"/>
            <a:ext cx="6275040" cy="797396"/>
          </a:xfrm>
        </p:spPr>
        <p:txBody>
          <a:bodyPr/>
          <a:lstStyle/>
          <a:p>
            <a:pPr algn="l"/>
            <a:r>
              <a:rPr lang="pt-BR" sz="2400" dirty="0"/>
              <a:t>Importância do indicador PIB - Agronegócio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135396"/>
              </p:ext>
            </p:extLst>
          </p:nvPr>
        </p:nvGraphicFramePr>
        <p:xfrm>
          <a:off x="323528" y="1562100"/>
          <a:ext cx="8228013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702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0584" y="1864668"/>
            <a:ext cx="8856984" cy="4608512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•"/>
              <a:defRPr sz="3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–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>
                <a:solidFill>
                  <a:schemeClr val="accent3">
                    <a:lumMod val="50000"/>
                  </a:schemeClr>
                </a:solidFill>
                <a:ea typeface="+mn-ea"/>
              </a:rPr>
              <a:t>Possibilita compreender a dinâmica deste setor internamente. </a:t>
            </a:r>
            <a:r>
              <a:rPr lang="pt-BR" sz="2000" dirty="0">
                <a:solidFill>
                  <a:schemeClr val="accent2">
                    <a:lumMod val="50000"/>
                  </a:schemeClr>
                </a:solidFill>
                <a:ea typeface="+mn-ea"/>
              </a:rPr>
              <a:t>Por exemplo, qual o peso das atividades agrícolas no agronegócio? E das atividades do ramo pecuário? Como essa dinâmica se alterou ao longo do tempo?</a:t>
            </a:r>
          </a:p>
          <a:p>
            <a:endParaRPr lang="pt-BR" sz="1800" dirty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323528" y="-49271"/>
            <a:ext cx="54726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3200" b="1" dirty="0">
                <a:latin typeface="Calibri" charset="0"/>
                <a:cs typeface="Calibri" charset="0"/>
              </a:rPr>
              <a:t>RESULTADOS</a:t>
            </a:r>
            <a:endParaRPr lang="en-US" sz="3200" b="1" dirty="0">
              <a:latin typeface="Calibri" charset="0"/>
              <a:cs typeface="Calibri" charset="0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/>
          </p:nvPr>
        </p:nvGraphicFramePr>
        <p:xfrm>
          <a:off x="323528" y="3212976"/>
          <a:ext cx="4536504" cy="3260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/>
          </p:nvPr>
        </p:nvGraphicFramePr>
        <p:xfrm>
          <a:off x="4716016" y="3212976"/>
          <a:ext cx="4319972" cy="3453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8975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476673"/>
            <a:ext cx="9144000" cy="6381328"/>
          </a:xfrm>
          <a:prstGeom prst="rect">
            <a:avLst/>
          </a:prstGeom>
          <a:solidFill>
            <a:srgbClr val="B4A875">
              <a:alpha val="50196"/>
            </a:srgbClr>
          </a:solidFill>
          <a:ln>
            <a:noFill/>
          </a:ln>
          <a:ex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pic>
        <p:nvPicPr>
          <p:cNvPr id="15365" name="Picture 2" descr="glob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0"/>
            <a:ext cx="1957511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3" descr="blank-paper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9888"/>
            <a:ext cx="1847891" cy="1816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4" descr="logo cepea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574" y="223791"/>
            <a:ext cx="1363350" cy="133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539552" y="1772816"/>
            <a:ext cx="8064896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pt-BR" sz="4400" b="1" dirty="0">
              <a:solidFill>
                <a:schemeClr val="accent3">
                  <a:lumMod val="50000"/>
                </a:schemeClr>
              </a:solidFill>
              <a:latin typeface="Calibri" charset="0"/>
              <a:cs typeface="Calibri" charset="0"/>
            </a:endParaRPr>
          </a:p>
          <a:p>
            <a:pPr marL="571500" indent="-571500">
              <a:buFontTx/>
              <a:buChar char="-"/>
            </a:pPr>
            <a:r>
              <a:rPr lang="pt-BR" sz="4400" dirty="0">
                <a:solidFill>
                  <a:schemeClr val="bg2">
                    <a:lumMod val="25000"/>
                  </a:schemeClr>
                </a:solidFill>
              </a:rPr>
              <a:t>AGRONEGÓCIO</a:t>
            </a:r>
          </a:p>
          <a:p>
            <a:pPr marL="571500" indent="-571500">
              <a:buFontTx/>
              <a:buChar char="-"/>
            </a:pPr>
            <a:r>
              <a:rPr lang="pt-BR" sz="4400" b="1" dirty="0">
                <a:solidFill>
                  <a:schemeClr val="bg2">
                    <a:lumMod val="25000"/>
                  </a:schemeClr>
                </a:solidFill>
                <a:latin typeface="Calibri" charset="0"/>
                <a:cs typeface="Calibri" charset="0"/>
              </a:rPr>
              <a:t>PIB DO AGRONEGÓCIO</a:t>
            </a:r>
          </a:p>
          <a:p>
            <a:pPr marL="571500" indent="-571500">
              <a:buFontTx/>
              <a:buChar char="-"/>
            </a:pPr>
            <a:r>
              <a:rPr lang="pt-BR" sz="4400" b="1" dirty="0">
                <a:solidFill>
                  <a:schemeClr val="bg2">
                    <a:lumMod val="25000"/>
                  </a:schemeClr>
                </a:solidFill>
                <a:latin typeface="Calibri" charset="0"/>
                <a:cs typeface="Calibri" charset="0"/>
              </a:rPr>
              <a:t>EMPREGO NO AGRONEGÓCIO</a:t>
            </a:r>
          </a:p>
          <a:p>
            <a:pPr marL="571500" indent="-571500">
              <a:buFontTx/>
              <a:buChar char="-"/>
            </a:pPr>
            <a:r>
              <a:rPr lang="pt-BR" sz="4400" b="1" dirty="0">
                <a:solidFill>
                  <a:schemeClr val="bg2">
                    <a:lumMod val="25000"/>
                  </a:schemeClr>
                </a:solidFill>
                <a:latin typeface="Calibri" charset="0"/>
                <a:cs typeface="Calibri" charset="0"/>
              </a:rPr>
              <a:t>DESAFIOS/OPORTUNIDADES</a:t>
            </a:r>
          </a:p>
        </p:txBody>
      </p:sp>
    </p:spTree>
    <p:extLst>
      <p:ext uri="{BB962C8B-B14F-4D97-AF65-F5344CB8AC3E}">
        <p14:creationId xmlns:p14="http://schemas.microsoft.com/office/powerpoint/2010/main" val="364860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0" y="1772816"/>
            <a:ext cx="8856984" cy="4608512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•"/>
              <a:defRPr sz="3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–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>
                <a:solidFill>
                  <a:schemeClr val="accent3">
                    <a:lumMod val="50000"/>
                  </a:schemeClr>
                </a:solidFill>
                <a:ea typeface="+mn-ea"/>
              </a:rPr>
              <a:t>Possibilita compreender a dinâmica deste setor internamente. </a:t>
            </a:r>
            <a:r>
              <a:rPr lang="pt-BR" sz="2000" dirty="0">
                <a:solidFill>
                  <a:schemeClr val="accent2">
                    <a:lumMod val="50000"/>
                  </a:schemeClr>
                </a:solidFill>
                <a:ea typeface="+mn-ea"/>
              </a:rPr>
              <a:t>Por exemplo, qual a representatividade de cada segmento no agronegócio? Como essa distribuição do PIB evoluiu ao longo do tempo?</a:t>
            </a:r>
          </a:p>
          <a:p>
            <a:endParaRPr lang="pt-BR" sz="1800" dirty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323528" y="-49271"/>
            <a:ext cx="54726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3200" b="1" dirty="0">
                <a:latin typeface="Calibri" charset="0"/>
                <a:cs typeface="Calibri" charset="0"/>
              </a:rPr>
              <a:t>RESULTADOS</a:t>
            </a:r>
            <a:endParaRPr lang="en-US" sz="3200" b="1" dirty="0">
              <a:latin typeface="Calibri" charset="0"/>
              <a:cs typeface="Calibri" charset="0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/>
          </p:nvPr>
        </p:nvGraphicFramePr>
        <p:xfrm>
          <a:off x="683568" y="2996952"/>
          <a:ext cx="7776864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Conector de Seta Reta 2"/>
          <p:cNvCxnSpPr/>
          <p:nvPr/>
        </p:nvCxnSpPr>
        <p:spPr bwMode="auto">
          <a:xfrm flipV="1">
            <a:off x="3923928" y="5085184"/>
            <a:ext cx="1872207" cy="216024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01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0" y="1628800"/>
            <a:ext cx="8856984" cy="4608512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•"/>
              <a:defRPr sz="3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–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>
                <a:solidFill>
                  <a:schemeClr val="accent3">
                    <a:lumMod val="50000"/>
                  </a:schemeClr>
                </a:solidFill>
                <a:ea typeface="+mn-ea"/>
              </a:rPr>
              <a:t>É possível comparar a estrutura do agronegócio no Brasil e nos estados estudados.  </a:t>
            </a:r>
            <a:r>
              <a:rPr lang="pt-BR" sz="2000" dirty="0">
                <a:solidFill>
                  <a:schemeClr val="accent2">
                    <a:lumMod val="50000"/>
                  </a:schemeClr>
                </a:solidFill>
                <a:ea typeface="+mn-ea"/>
              </a:rPr>
              <a:t>Em SP, por exemplo, o setor exibe perfil bastante industrial, enquanto em MG o segmento “dentro da porteira” detém peso relevante.</a:t>
            </a:r>
          </a:p>
          <a:p>
            <a:endParaRPr lang="pt-BR" sz="1800" dirty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323528" y="-49271"/>
            <a:ext cx="54726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3200" b="1" dirty="0">
                <a:latin typeface="Calibri" charset="0"/>
                <a:cs typeface="Calibri" charset="0"/>
              </a:rPr>
              <a:t>RESULTADOS</a:t>
            </a:r>
            <a:endParaRPr lang="en-US" sz="3200" b="1" dirty="0">
              <a:latin typeface="Calibri" charset="0"/>
              <a:cs typeface="Calibri" charset="0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/>
          </p:nvPr>
        </p:nvGraphicFramePr>
        <p:xfrm>
          <a:off x="683568" y="2852936"/>
          <a:ext cx="7326561" cy="3864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0761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323528" y="-49271"/>
            <a:ext cx="54726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3200" b="1" dirty="0">
                <a:latin typeface="Calibri" charset="0"/>
                <a:cs typeface="Calibri" charset="0"/>
              </a:rPr>
              <a:t>DADOS 2017</a:t>
            </a:r>
            <a:endParaRPr lang="en-US" sz="3200" b="1" dirty="0">
              <a:latin typeface="Calibri" charset="0"/>
              <a:cs typeface="Calibri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123F98A-287C-400E-A76A-817AB412E791}"/>
              </a:ext>
            </a:extLst>
          </p:cNvPr>
          <p:cNvSpPr/>
          <p:nvPr/>
        </p:nvSpPr>
        <p:spPr>
          <a:xfrm>
            <a:off x="1547664" y="1340768"/>
            <a:ext cx="561662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PIB BRASILEIRO: +1% </a:t>
            </a:r>
            <a:endParaRPr lang="pt-BR" sz="3600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1644260C-4CC8-4CB3-9E63-583336A17D14}"/>
              </a:ext>
            </a:extLst>
          </p:cNvPr>
          <p:cNvSpPr/>
          <p:nvPr/>
        </p:nvSpPr>
        <p:spPr>
          <a:xfrm>
            <a:off x="209215" y="2276872"/>
            <a:ext cx="3102645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AGROPECUÁRIA: +13% </a:t>
            </a:r>
            <a:endParaRPr lang="pt-BR" sz="2400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F133109-394F-4496-8B7A-7F2F43C5A82D}"/>
              </a:ext>
            </a:extLst>
          </p:cNvPr>
          <p:cNvSpPr/>
          <p:nvPr/>
        </p:nvSpPr>
        <p:spPr>
          <a:xfrm>
            <a:off x="3311860" y="2276872"/>
            <a:ext cx="3276364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INDÚSTRIA: +0,01% </a:t>
            </a:r>
            <a:endParaRPr lang="pt-BR" sz="2400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19C216A-A8E8-48DE-A050-B43299C3DC54}"/>
              </a:ext>
            </a:extLst>
          </p:cNvPr>
          <p:cNvSpPr/>
          <p:nvPr/>
        </p:nvSpPr>
        <p:spPr>
          <a:xfrm>
            <a:off x="6588224" y="2276872"/>
            <a:ext cx="2505427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SERVIÇOS: +0,3% </a:t>
            </a:r>
            <a:endParaRPr lang="pt-BR" sz="2400" dirty="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D89AFF91-A40F-4CF5-A180-8615DCBCF964}"/>
              </a:ext>
            </a:extLst>
          </p:cNvPr>
          <p:cNvSpPr/>
          <p:nvPr/>
        </p:nvSpPr>
        <p:spPr>
          <a:xfrm>
            <a:off x="410389" y="3767348"/>
            <a:ext cx="8266067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PIB AGRONEGÓCIO (VOLUME): +7,2% </a:t>
            </a:r>
            <a:endParaRPr lang="pt-BR" sz="3600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1286BA45-93C3-4108-91D7-06A1F4DE9E6E}"/>
              </a:ext>
            </a:extLst>
          </p:cNvPr>
          <p:cNvSpPr/>
          <p:nvPr/>
        </p:nvSpPr>
        <p:spPr>
          <a:xfrm>
            <a:off x="406172" y="4623519"/>
            <a:ext cx="3990143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AGRICOLA: 9,3% </a:t>
            </a:r>
            <a:endParaRPr lang="pt-BR" sz="2400" dirty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216C743B-A4FA-4401-BBE7-98789686851A}"/>
              </a:ext>
            </a:extLst>
          </p:cNvPr>
          <p:cNvSpPr/>
          <p:nvPr/>
        </p:nvSpPr>
        <p:spPr>
          <a:xfrm>
            <a:off x="4686313" y="4601156"/>
            <a:ext cx="3990143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PECUÁRIO: 2,4% </a:t>
            </a:r>
            <a:endParaRPr lang="pt-BR" sz="2400" dirty="0"/>
          </a:p>
        </p:txBody>
      </p:sp>
      <p:sp>
        <p:nvSpPr>
          <p:cNvPr id="27" name="Chave Direita 26">
            <a:extLst>
              <a:ext uri="{FF2B5EF4-FFF2-40B4-BE49-F238E27FC236}">
                <a16:creationId xmlns:a16="http://schemas.microsoft.com/office/drawing/2014/main" id="{F9B146CC-FFE2-4C14-8E56-EF18B74CA16D}"/>
              </a:ext>
            </a:extLst>
          </p:cNvPr>
          <p:cNvSpPr/>
          <p:nvPr/>
        </p:nvSpPr>
        <p:spPr bwMode="auto">
          <a:xfrm rot="5400000">
            <a:off x="4363147" y="357637"/>
            <a:ext cx="646332" cy="5637776"/>
          </a:xfrm>
          <a:prstGeom prst="rightBrace">
            <a:avLst>
              <a:gd name="adj1" fmla="val 107467"/>
              <a:gd name="adj2" fmla="val 496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56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18" grpId="0" animBg="1"/>
      <p:bldP spid="20" grpId="0" animBg="1"/>
      <p:bldP spid="22" grpId="0" animBg="1"/>
      <p:bldP spid="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323528" y="-49271"/>
            <a:ext cx="54726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3200" b="1" dirty="0">
                <a:latin typeface="Calibri" charset="0"/>
                <a:cs typeface="Calibri" charset="0"/>
              </a:rPr>
              <a:t>DADOS 2017</a:t>
            </a:r>
            <a:endParaRPr lang="en-US" sz="3200" b="1" dirty="0">
              <a:latin typeface="Calibri" charset="0"/>
              <a:cs typeface="Calibri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FBE4C0E-8294-486C-BC5F-3944AC6DE43D}"/>
              </a:ext>
            </a:extLst>
          </p:cNvPr>
          <p:cNvSpPr/>
          <p:nvPr/>
        </p:nvSpPr>
        <p:spPr>
          <a:xfrm>
            <a:off x="1043608" y="3212976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SUPER SAFRA 2017</a:t>
            </a:r>
          </a:p>
          <a:p>
            <a:pPr algn="ctr"/>
            <a:r>
              <a:rPr lang="pt-BR" sz="2400" dirty="0">
                <a:solidFill>
                  <a:schemeClr val="tx1"/>
                </a:solidFill>
                <a:hlinkClick r:id="rId3"/>
              </a:rPr>
              <a:t>https://www.youtube.com/watch?v=NLTCu9_nu3o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8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323528" y="-49271"/>
            <a:ext cx="54726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3200" b="1" dirty="0">
                <a:latin typeface="Calibri" charset="0"/>
                <a:cs typeface="Calibri" charset="0"/>
              </a:rPr>
              <a:t>DADOS 2017</a:t>
            </a:r>
            <a:endParaRPr lang="en-US" sz="3200" b="1" dirty="0">
              <a:latin typeface="Calibri" charset="0"/>
              <a:cs typeface="Calibri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9FCD24E8-8EA5-468C-84EF-D22ADE1F31A9}"/>
              </a:ext>
            </a:extLst>
          </p:cNvPr>
          <p:cNvSpPr/>
          <p:nvPr/>
        </p:nvSpPr>
        <p:spPr>
          <a:xfrm>
            <a:off x="467544" y="2924944"/>
            <a:ext cx="8266067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PIB AGRONEGÓCIO (VOLUME): +7,2% </a:t>
            </a:r>
            <a:endParaRPr lang="pt-BR" sz="3600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2C2B3E1F-1311-4441-A7C1-10A98B26A422}"/>
              </a:ext>
            </a:extLst>
          </p:cNvPr>
          <p:cNvSpPr/>
          <p:nvPr/>
        </p:nvSpPr>
        <p:spPr>
          <a:xfrm>
            <a:off x="482397" y="3717032"/>
            <a:ext cx="8266067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3600" dirty="0"/>
              <a:t>PREÇOS RELATIVOS: - 10,8%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D65779DD-9B41-48D0-A115-CFE1C6AF9FF7}"/>
              </a:ext>
            </a:extLst>
          </p:cNvPr>
          <p:cNvSpPr/>
          <p:nvPr/>
        </p:nvSpPr>
        <p:spPr bwMode="auto">
          <a:xfrm>
            <a:off x="755576" y="1700808"/>
            <a:ext cx="7632848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pt-BR" sz="2800" b="1" dirty="0"/>
              <a:t>E A RENDA DO SETOR?</a:t>
            </a:r>
            <a:endParaRPr kumimoji="0" lang="pt-BR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A32B11D-700D-40FC-93D3-CB17B3A6B987}"/>
              </a:ext>
            </a:extLst>
          </p:cNvPr>
          <p:cNvSpPr txBox="1"/>
          <p:nvPr/>
        </p:nvSpPr>
        <p:spPr>
          <a:xfrm>
            <a:off x="482397" y="4509120"/>
            <a:ext cx="8266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tx1"/>
                </a:solidFill>
              </a:rPr>
              <a:t>OBS: Preços relativos: *Relação entre os deflatores do agronegócio e de seus segmentos e o deflator do PIB Nacional.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BAA14E6E-86EC-4588-AAD4-5E569B988D27}"/>
              </a:ext>
            </a:extLst>
          </p:cNvPr>
          <p:cNvSpPr/>
          <p:nvPr/>
        </p:nvSpPr>
        <p:spPr>
          <a:xfrm>
            <a:off x="482397" y="5184253"/>
            <a:ext cx="8266067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3600" dirty="0"/>
              <a:t>PIB RENDA DO AGRONEGÓCIO: - 4,4%</a:t>
            </a:r>
          </a:p>
        </p:txBody>
      </p:sp>
    </p:spTree>
    <p:extLst>
      <p:ext uri="{BB962C8B-B14F-4D97-AF65-F5344CB8AC3E}">
        <p14:creationId xmlns:p14="http://schemas.microsoft.com/office/powerpoint/2010/main" val="396478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3" grpId="0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07504" y="980728"/>
            <a:ext cx="7272808" cy="3722847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•"/>
              <a:defRPr sz="3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–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Resultado excepcional da produção agrícola  em 2017</a:t>
            </a:r>
          </a:p>
          <a:p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Fortes quedas de preço (oferta </a:t>
            </a:r>
            <a:r>
              <a:rPr lang="pt-BR" sz="2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vs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 demanda)</a:t>
            </a:r>
          </a:p>
          <a:p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Oferta de produtos (alimentos) no mercado a baixos preços: desfavorável ao setor, mas favorável a economia como um todo no sentido de contribuir com o controle inflacionário – taxa de juros </a:t>
            </a:r>
            <a:r>
              <a:rPr lang="pt-BR" sz="2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tbm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!</a:t>
            </a:r>
          </a:p>
          <a:p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323528" y="-49271"/>
            <a:ext cx="54726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3200" b="1" dirty="0">
                <a:latin typeface="Calibri" charset="0"/>
                <a:cs typeface="Calibri" charset="0"/>
              </a:rPr>
              <a:t>RESULTADO</a:t>
            </a:r>
            <a:endParaRPr lang="en-US" sz="3200" b="1" dirty="0">
              <a:latin typeface="Calibri" charset="0"/>
              <a:cs typeface="Calibri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057A5B6-DCE4-471F-B52F-B37C244B1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40" y="3410673"/>
            <a:ext cx="828092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50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476673"/>
            <a:ext cx="9144000" cy="6381328"/>
          </a:xfrm>
          <a:prstGeom prst="rect">
            <a:avLst/>
          </a:prstGeom>
          <a:solidFill>
            <a:srgbClr val="B4A875">
              <a:alpha val="50196"/>
            </a:srgbClr>
          </a:solidFill>
          <a:ln>
            <a:noFill/>
          </a:ln>
          <a:ex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pic>
        <p:nvPicPr>
          <p:cNvPr id="15365" name="Picture 2" descr="glob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0"/>
            <a:ext cx="1957511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3" descr="blank-paper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9888"/>
            <a:ext cx="1847891" cy="1816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4" descr="logo cepea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574" y="223791"/>
            <a:ext cx="1363350" cy="133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539552" y="2705725"/>
            <a:ext cx="806489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solidFill>
                  <a:schemeClr val="accent3">
                    <a:lumMod val="50000"/>
                  </a:schemeClr>
                </a:solidFill>
                <a:latin typeface="Calibri" charset="0"/>
                <a:cs typeface="Calibri" charset="0"/>
              </a:rPr>
              <a:t>EMPREGO NO AGRONEGÓCIO BRASILEIRO</a:t>
            </a:r>
            <a:endParaRPr lang="pt-BR" sz="4400" b="1" dirty="0">
              <a:solidFill>
                <a:schemeClr val="bg2">
                  <a:lumMod val="25000"/>
                </a:schemeClr>
              </a:solidFill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05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D3128D-30CA-4230-84B6-3E2C64F9E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097" y="3073315"/>
            <a:ext cx="7061805" cy="135421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opensans-regular"/>
                <a:cs typeface="Arial" panose="020B0604020202020204" pitchFamily="34" charset="0"/>
              </a:rPr>
              <a:t>https://globoplay.globo.com/v/5469442/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pt-BR" altLang="pt-B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linkClick r:id="rId2"/>
              </a:rPr>
              <a:t>https://globoplay.globo.com/v/5469442/</a:t>
            </a:r>
            <a:endParaRPr kumimoji="0" lang="pt-BR" altLang="pt-BR" sz="6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74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E402373-9C62-4618-BB57-BDD7317C7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195828"/>
            <a:ext cx="9180512" cy="669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97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9F0DA95-6AE9-441A-9F3B-21BC439FF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29"/>
            <a:ext cx="9163050" cy="684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8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8A593EEA-0B6F-4646-8CAB-0EBCD8BBA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-49271"/>
            <a:ext cx="54726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3200" b="1" dirty="0">
                <a:latin typeface="Calibri" charset="0"/>
                <a:cs typeface="Calibri" charset="0"/>
              </a:rPr>
              <a:t>DEFINIÇÕES</a:t>
            </a:r>
            <a:endParaRPr lang="en-US" sz="3200" b="1" dirty="0">
              <a:latin typeface="Calibri" charset="0"/>
              <a:cs typeface="Calibri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59B1F36-48AC-4D01-AB56-26E0DA1E11C4}"/>
              </a:ext>
            </a:extLst>
          </p:cNvPr>
          <p:cNvSpPr/>
          <p:nvPr/>
        </p:nvSpPr>
        <p:spPr>
          <a:xfrm>
            <a:off x="1763688" y="1628800"/>
            <a:ext cx="561662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AGRONEGÓCIO</a:t>
            </a:r>
            <a:endParaRPr lang="pt-BR" sz="36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4F0E5B8-6D10-4936-9334-54F568EF3C24}"/>
              </a:ext>
            </a:extLst>
          </p:cNvPr>
          <p:cNvSpPr txBox="1"/>
          <p:nvPr/>
        </p:nvSpPr>
        <p:spPr>
          <a:xfrm>
            <a:off x="683568" y="2683735"/>
            <a:ext cx="2520281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AGROPECUÁRIA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36855EF-A49E-4E9E-82A1-B07AC0CDF4E0}"/>
              </a:ext>
            </a:extLst>
          </p:cNvPr>
          <p:cNvSpPr txBox="1"/>
          <p:nvPr/>
        </p:nvSpPr>
        <p:spPr>
          <a:xfrm>
            <a:off x="5076056" y="2636912"/>
            <a:ext cx="252028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NEGÓCIO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A37BF8F-2FDA-4F48-8FEA-C114C6B72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524" y="3461670"/>
            <a:ext cx="4727818" cy="277564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CA1B827-B022-49EC-8D0E-DEB2B824F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58" y="3461670"/>
            <a:ext cx="3893286" cy="104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17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EAD98EB-A559-46DF-B2D0-77BC25E4C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1" y="0"/>
            <a:ext cx="91821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80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CCE7B62-A9AD-41AF-9289-4275A210F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0"/>
            <a:ext cx="91102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43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1C44D5B-38D4-431A-BB66-D9D54599AA18}"/>
              </a:ext>
            </a:extLst>
          </p:cNvPr>
          <p:cNvSpPr/>
          <p:nvPr/>
        </p:nvSpPr>
        <p:spPr>
          <a:xfrm>
            <a:off x="179512" y="1023119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3">
                    <a:lumMod val="50000"/>
                  </a:schemeClr>
                </a:solidFill>
              </a:rPr>
              <a:t>OCUPAÇÕES: SEGMENTO PRIMÁRIO AGRÍCOLA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AB05726-12EB-42D4-9360-69060D73F3E2}"/>
              </a:ext>
            </a:extLst>
          </p:cNvPr>
          <p:cNvSpPr/>
          <p:nvPr/>
        </p:nvSpPr>
        <p:spPr>
          <a:xfrm>
            <a:off x="179512" y="1484784"/>
            <a:ext cx="7344816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Total do segmento: 5,9 milhões</a:t>
            </a:r>
            <a:endParaRPr lang="pt-BR" sz="28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1229258-E8C6-4282-8B13-3CD589FBA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212976"/>
            <a:ext cx="5889390" cy="285246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EFC6881-C241-480A-9BEE-897822A2E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992" y="3212976"/>
            <a:ext cx="2490703" cy="2845961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D7164870-F4DF-4E1E-BD22-38C0F1CE3E72}"/>
              </a:ext>
            </a:extLst>
          </p:cNvPr>
          <p:cNvSpPr/>
          <p:nvPr/>
        </p:nvSpPr>
        <p:spPr>
          <a:xfrm>
            <a:off x="266786" y="2204864"/>
            <a:ext cx="58893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3">
                    <a:lumMod val="50000"/>
                  </a:schemeClr>
                </a:solidFill>
              </a:rPr>
              <a:t>Distribuição das pessoas ocupadas entre as atividades que compõem o segmento primário agrícola do agronegócio – ano 2015</a:t>
            </a:r>
          </a:p>
        </p:txBody>
      </p:sp>
    </p:spTree>
    <p:extLst>
      <p:ext uri="{BB962C8B-B14F-4D97-AF65-F5344CB8AC3E}">
        <p14:creationId xmlns:p14="http://schemas.microsoft.com/office/powerpoint/2010/main" val="96633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1C44D5B-38D4-431A-BB66-D9D54599AA18}"/>
              </a:ext>
            </a:extLst>
          </p:cNvPr>
          <p:cNvSpPr/>
          <p:nvPr/>
        </p:nvSpPr>
        <p:spPr>
          <a:xfrm>
            <a:off x="179512" y="1023119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3">
                    <a:lumMod val="50000"/>
                  </a:schemeClr>
                </a:solidFill>
              </a:rPr>
              <a:t>OCUPAÇÕES: SEGMENTO PRIMÁRIO PECUÁRIO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AB05726-12EB-42D4-9360-69060D73F3E2}"/>
              </a:ext>
            </a:extLst>
          </p:cNvPr>
          <p:cNvSpPr/>
          <p:nvPr/>
        </p:nvSpPr>
        <p:spPr>
          <a:xfrm>
            <a:off x="179512" y="1484784"/>
            <a:ext cx="7344816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Total do segmento: 3,16 milhões</a:t>
            </a:r>
            <a:endParaRPr lang="pt-BR" sz="2800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7164870-F4DF-4E1E-BD22-38C0F1CE3E72}"/>
              </a:ext>
            </a:extLst>
          </p:cNvPr>
          <p:cNvSpPr/>
          <p:nvPr/>
        </p:nvSpPr>
        <p:spPr>
          <a:xfrm>
            <a:off x="266786" y="2204864"/>
            <a:ext cx="58893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3">
                    <a:lumMod val="50000"/>
                  </a:schemeClr>
                </a:solidFill>
              </a:rPr>
              <a:t>Distribuição das pessoas ocupadas entre as atividades que compõem o segmento primário pecuário do agronegócio – ano 2015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4932953-8B6E-419D-8B5B-FC48E9BDA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92" y="3559098"/>
            <a:ext cx="5904635" cy="215371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5E3D70B-54FE-48B2-A36B-3DD941624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3548936"/>
            <a:ext cx="2502860" cy="215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84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4FF4D45-C618-4B6C-AA1F-1234A2711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56"/>
            <a:ext cx="9150349" cy="685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6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7BC4315-5F97-463F-964B-1022D4C7B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1" y="0"/>
            <a:ext cx="91821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15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21ACE75-A1AB-476B-AF81-9DF42C1A0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52" y="0"/>
            <a:ext cx="915350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11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1F3B1EC-6887-4441-9A97-F00A96540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52" y="0"/>
            <a:ext cx="915350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93135DBE-1AFB-4137-B550-326C67B6A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92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CE40960-9383-400C-BF17-480B012E8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8" y="0"/>
            <a:ext cx="91156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13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8A593EEA-0B6F-4646-8CAB-0EBCD8BBA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-49271"/>
            <a:ext cx="54726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3200" b="1" dirty="0">
                <a:latin typeface="Calibri" charset="0"/>
                <a:cs typeface="Calibri" charset="0"/>
              </a:rPr>
              <a:t>DEFINIÇÕES</a:t>
            </a:r>
            <a:endParaRPr lang="en-US" sz="3200" b="1" dirty="0">
              <a:latin typeface="Calibri" charset="0"/>
              <a:cs typeface="Calibri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DE8CB49-9282-45DF-A1BA-17D2A5624252}"/>
              </a:ext>
            </a:extLst>
          </p:cNvPr>
          <p:cNvSpPr/>
          <p:nvPr/>
        </p:nvSpPr>
        <p:spPr>
          <a:xfrm>
            <a:off x="138769" y="3429000"/>
            <a:ext cx="2921062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Agropecuária:</a:t>
            </a:r>
          </a:p>
          <a:p>
            <a:pPr algn="ctr"/>
            <a:r>
              <a:rPr lang="pt-BR" sz="3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evolução</a:t>
            </a:r>
            <a:endParaRPr lang="pt-BR" sz="3600" i="1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C569C23-1F51-4E0D-B75D-03071ED825F6}"/>
              </a:ext>
            </a:extLst>
          </p:cNvPr>
          <p:cNvSpPr txBox="1"/>
          <p:nvPr/>
        </p:nvSpPr>
        <p:spPr>
          <a:xfrm>
            <a:off x="3203848" y="1556792"/>
            <a:ext cx="532859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chemeClr val="tx1"/>
                </a:solidFill>
              </a:rPr>
              <a:t>Surgimento da agricultura: maior </a:t>
            </a:r>
            <a:r>
              <a:rPr lang="pt-BR" b="1" dirty="0">
                <a:solidFill>
                  <a:schemeClr val="tx1"/>
                </a:solidFill>
              </a:rPr>
              <a:t>segurança</a:t>
            </a:r>
            <a:r>
              <a:rPr lang="pt-BR" dirty="0">
                <a:solidFill>
                  <a:schemeClr val="tx1"/>
                </a:solidFill>
              </a:rPr>
              <a:t> ou </a:t>
            </a:r>
            <a:r>
              <a:rPr lang="pt-BR" b="1" dirty="0">
                <a:solidFill>
                  <a:schemeClr val="tx1"/>
                </a:solidFill>
              </a:rPr>
              <a:t>previsibilidade</a:t>
            </a:r>
            <a:r>
              <a:rPr lang="pt-BR" dirty="0">
                <a:solidFill>
                  <a:schemeClr val="tx1"/>
                </a:solidFill>
              </a:rPr>
              <a:t> de abastecimento;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r>
              <a:rPr lang="pt-BR" dirty="0">
                <a:solidFill>
                  <a:schemeClr val="tx1"/>
                </a:solidFill>
              </a:rPr>
              <a:t>- Demarcação de terras (Inglaterra);</a:t>
            </a:r>
          </a:p>
          <a:p>
            <a:pPr marL="285750" indent="-285750" algn="just">
              <a:buFontTx/>
              <a:buChar char="-"/>
            </a:pPr>
            <a:endParaRPr lang="pt-BR" dirty="0">
              <a:solidFill>
                <a:schemeClr val="tx1"/>
              </a:solidFill>
            </a:endParaRPr>
          </a:p>
          <a:p>
            <a:pPr algn="just"/>
            <a:r>
              <a:rPr lang="pt-BR" dirty="0">
                <a:solidFill>
                  <a:schemeClr val="tx1"/>
                </a:solidFill>
              </a:rPr>
              <a:t>- </a:t>
            </a:r>
            <a:r>
              <a:rPr lang="pt-BR" u="sng" dirty="0">
                <a:solidFill>
                  <a:schemeClr val="tx1"/>
                </a:solidFill>
              </a:rPr>
              <a:t>Séc. 18: </a:t>
            </a:r>
            <a:r>
              <a:rPr lang="pt-BR" dirty="0">
                <a:solidFill>
                  <a:schemeClr val="tx1"/>
                </a:solidFill>
              </a:rPr>
              <a:t>troca do abandono de terras exauridas para descanso prolongado pelo uso das primeiras máquinas (aração): implanta-se rotação de culturas, intensifica-se cultivo, correção do solo...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r>
              <a:rPr lang="pt-BR" dirty="0">
                <a:solidFill>
                  <a:schemeClr val="tx1"/>
                </a:solidFill>
              </a:rPr>
              <a:t>- </a:t>
            </a:r>
            <a:r>
              <a:rPr lang="pt-BR" u="sng" dirty="0">
                <a:solidFill>
                  <a:schemeClr val="tx1"/>
                </a:solidFill>
              </a:rPr>
              <a:t>Séc. 19:  </a:t>
            </a:r>
            <a:r>
              <a:rPr lang="pt-BR" dirty="0">
                <a:solidFill>
                  <a:schemeClr val="tx1"/>
                </a:solidFill>
              </a:rPr>
              <a:t>organização da atividade, estruturas familiares, empresas de processamento, avanços tecnológicos, produtivos, desenvolvimento comercial</a:t>
            </a:r>
          </a:p>
          <a:p>
            <a:pPr marL="285750" indent="-285750" algn="just">
              <a:buFontTx/>
              <a:buChar char="-"/>
            </a:pPr>
            <a:endParaRPr lang="pt-BR" dirty="0">
              <a:solidFill>
                <a:schemeClr val="tx1"/>
              </a:solidFill>
            </a:endParaRPr>
          </a:p>
          <a:p>
            <a:pPr algn="just"/>
            <a:r>
              <a:rPr lang="pt-BR" dirty="0">
                <a:solidFill>
                  <a:schemeClr val="tx1"/>
                </a:solidFill>
              </a:rPr>
              <a:t>- </a:t>
            </a:r>
            <a:r>
              <a:rPr lang="pt-BR" u="sng" dirty="0" err="1">
                <a:solidFill>
                  <a:schemeClr val="tx1"/>
                </a:solidFill>
              </a:rPr>
              <a:t>Séc</a:t>
            </a:r>
            <a:r>
              <a:rPr lang="pt-BR" u="sng" dirty="0">
                <a:solidFill>
                  <a:schemeClr val="tx1"/>
                </a:solidFill>
              </a:rPr>
              <a:t> 20: </a:t>
            </a:r>
            <a:r>
              <a:rPr lang="pt-BR" dirty="0">
                <a:solidFill>
                  <a:schemeClr val="tx1"/>
                </a:solidFill>
              </a:rPr>
              <a:t>tecnologia química e biológica; cresce o papel da agroindústria; trocas em escala global; etc.</a:t>
            </a:r>
          </a:p>
          <a:p>
            <a:pPr marL="285750" indent="-285750" algn="just">
              <a:buFontTx/>
              <a:buChar char="-"/>
            </a:pPr>
            <a:endParaRPr lang="pt-BR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endParaRPr lang="pt-BR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08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9711C05-143B-4633-B476-B9E91E35A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" y="0"/>
            <a:ext cx="91345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14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69FFD4A-0661-42F8-ADC7-68F79B66F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048"/>
            <a:ext cx="9143999" cy="689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4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38AF7CD-EAC7-4C85-9BC7-833B4AB1A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62"/>
            <a:ext cx="9139257" cy="686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67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DAE205A-6B9B-434B-AD93-D114B490C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4" y="0"/>
            <a:ext cx="907801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22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0557E24-60B7-4722-91B6-C234A1F3E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8" y="0"/>
            <a:ext cx="91156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E50A9CF9-6FCD-47E3-ABDE-6A7E54CFA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-49271"/>
            <a:ext cx="54726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3200" b="1" dirty="0">
                <a:latin typeface="Calibri" charset="0"/>
                <a:cs typeface="Calibri" charset="0"/>
              </a:rPr>
              <a:t>DADOS 2017</a:t>
            </a:r>
            <a:endParaRPr lang="en-US" sz="3200" b="1" dirty="0">
              <a:latin typeface="Calibri" charset="0"/>
              <a:cs typeface="Calibri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2D7E15B-A7BB-48A3-9AA3-880C9AF70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71" y="1628800"/>
            <a:ext cx="9110475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85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9A8D98F2-7249-4698-8FD7-253604D28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43" y="740275"/>
            <a:ext cx="8596914" cy="61030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93FFA8-931E-44F1-8DA0-767521358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-49271"/>
            <a:ext cx="54726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3200" b="1" dirty="0">
                <a:latin typeface="Calibri" charset="0"/>
                <a:cs typeface="Calibri" charset="0"/>
              </a:rPr>
              <a:t>DADOS 2017</a:t>
            </a:r>
            <a:endParaRPr lang="en-US" sz="3200" b="1" dirty="0"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62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7A457D2-9B0D-4376-B47F-E16AEC9E2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450" y="2204864"/>
            <a:ext cx="8461099" cy="36724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498F21-ABBA-4017-AD3F-40E1994B3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-49271"/>
            <a:ext cx="54726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3200" b="1" dirty="0">
                <a:latin typeface="Calibri" charset="0"/>
                <a:cs typeface="Calibri" charset="0"/>
              </a:rPr>
              <a:t>DADOS 2017</a:t>
            </a:r>
            <a:endParaRPr lang="en-US" sz="3200" b="1" dirty="0"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04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A697F4C-FFDA-4EA5-876A-FF005053B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24722"/>
            <a:ext cx="8873958" cy="56446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BFDE03-4449-4226-99F5-CC713431B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-49271"/>
            <a:ext cx="54726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3200" b="1" dirty="0">
                <a:latin typeface="Calibri" charset="0"/>
                <a:cs typeface="Calibri" charset="0"/>
              </a:rPr>
              <a:t>DADOS 2017</a:t>
            </a:r>
            <a:endParaRPr lang="en-US" sz="3200" b="1" dirty="0"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38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476673"/>
            <a:ext cx="9144000" cy="6381328"/>
          </a:xfrm>
          <a:prstGeom prst="rect">
            <a:avLst/>
          </a:prstGeom>
          <a:solidFill>
            <a:srgbClr val="B4A875">
              <a:alpha val="50196"/>
            </a:srgbClr>
          </a:solidFill>
          <a:ln>
            <a:noFill/>
          </a:ln>
          <a:ex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pic>
        <p:nvPicPr>
          <p:cNvPr id="15365" name="Picture 2" descr="glob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0"/>
            <a:ext cx="1957511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3" descr="blank-paper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9888"/>
            <a:ext cx="1847891" cy="1816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4" descr="logo cepea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574" y="223791"/>
            <a:ext cx="1363350" cy="133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539552" y="2705725"/>
            <a:ext cx="806489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solidFill>
                  <a:schemeClr val="accent3">
                    <a:lumMod val="50000"/>
                  </a:schemeClr>
                </a:solidFill>
                <a:latin typeface="Calibri" charset="0"/>
                <a:cs typeface="Calibri" charset="0"/>
              </a:rPr>
              <a:t>DESAFIOS E OPORTUNIDADES</a:t>
            </a:r>
            <a:endParaRPr lang="pt-BR" sz="4400" b="1" dirty="0">
              <a:solidFill>
                <a:schemeClr val="bg2">
                  <a:lumMod val="25000"/>
                </a:schemeClr>
              </a:solidFill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23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8A593EEA-0B6F-4646-8CAB-0EBCD8BBA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-49271"/>
            <a:ext cx="54726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3200" b="1" dirty="0">
                <a:latin typeface="Calibri" charset="0"/>
                <a:cs typeface="Calibri" charset="0"/>
              </a:rPr>
              <a:t>DEFINIÇÕES</a:t>
            </a:r>
            <a:endParaRPr lang="en-US" sz="3200" b="1" dirty="0">
              <a:latin typeface="Calibri" charset="0"/>
              <a:cs typeface="Calibri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C569C23-1F51-4E0D-B75D-03071ED825F6}"/>
              </a:ext>
            </a:extLst>
          </p:cNvPr>
          <p:cNvSpPr txBox="1"/>
          <p:nvPr/>
        </p:nvSpPr>
        <p:spPr>
          <a:xfrm>
            <a:off x="323528" y="1556792"/>
            <a:ext cx="82089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pt-BR" sz="2400" dirty="0">
                <a:solidFill>
                  <a:schemeClr val="tx1"/>
                </a:solidFill>
              </a:rPr>
              <a:t>Evolução da agropecuária: crescimento da interdependência setorial ao longo do tempo</a:t>
            </a:r>
          </a:p>
          <a:p>
            <a:pPr marL="342900" indent="-342900" algn="just">
              <a:buFontTx/>
              <a:buChar char="-"/>
            </a:pPr>
            <a:endParaRPr lang="pt-BR" sz="2400" dirty="0">
              <a:solidFill>
                <a:schemeClr val="tx1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pt-BR" sz="2400" dirty="0">
                <a:solidFill>
                  <a:schemeClr val="tx1"/>
                </a:solidFill>
              </a:rPr>
              <a:t>Davis e </a:t>
            </a:r>
            <a:r>
              <a:rPr lang="pt-BR" sz="2400" dirty="0" err="1">
                <a:solidFill>
                  <a:schemeClr val="tx1"/>
                </a:solidFill>
              </a:rPr>
              <a:t>Goldeberg</a:t>
            </a:r>
            <a:r>
              <a:rPr lang="pt-BR" sz="2400" dirty="0">
                <a:solidFill>
                  <a:schemeClr val="tx1"/>
                </a:solidFill>
              </a:rPr>
              <a:t> (1957): conceito de </a:t>
            </a:r>
            <a:r>
              <a:rPr lang="pt-BR" sz="2400" i="1" dirty="0">
                <a:solidFill>
                  <a:schemeClr val="tx1"/>
                </a:solidFill>
              </a:rPr>
              <a:t>agribusiness sector</a:t>
            </a:r>
            <a:r>
              <a:rPr lang="pt-BR" sz="2400" dirty="0">
                <a:solidFill>
                  <a:schemeClr val="tx1"/>
                </a:solidFill>
              </a:rPr>
              <a:t> (setor de agronegócio)</a:t>
            </a:r>
          </a:p>
          <a:p>
            <a:pPr marL="285750" indent="-285750" algn="just">
              <a:buFontTx/>
              <a:buChar char="-"/>
            </a:pPr>
            <a:endParaRPr lang="pt-BR" sz="24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76FCDD8-8642-423B-B579-CD0D8B44E355}"/>
              </a:ext>
            </a:extLst>
          </p:cNvPr>
          <p:cNvSpPr/>
          <p:nvPr/>
        </p:nvSpPr>
        <p:spPr>
          <a:xfrm>
            <a:off x="467544" y="3775680"/>
            <a:ext cx="8208911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2400" dirty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agronegócio é tido como um </a:t>
            </a:r>
            <a:r>
              <a:rPr lang="pt-BR" sz="2400" b="1" dirty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feixe de cadeias produtivas</a:t>
            </a:r>
            <a:r>
              <a:rPr lang="pt-BR" sz="2400" dirty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definidas como uma sequência coordenada que, a partir de </a:t>
            </a:r>
            <a:r>
              <a:rPr lang="pt-BR" sz="2400" b="1" dirty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insumos</a:t>
            </a:r>
            <a:r>
              <a:rPr lang="pt-BR" sz="2400" dirty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chega à </a:t>
            </a:r>
            <a:r>
              <a:rPr lang="pt-BR" sz="2400" b="1" dirty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produção</a:t>
            </a:r>
            <a:r>
              <a:rPr lang="pt-BR" sz="2400" dirty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à </a:t>
            </a:r>
            <a:r>
              <a:rPr lang="pt-BR" sz="2400" b="1" dirty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distribuição de derivados</a:t>
            </a:r>
            <a:r>
              <a:rPr lang="pt-BR" sz="2400" dirty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O agronegócio remete ainda ao conceito de complexo agroindustrial, com o que se enfatiza o </a:t>
            </a:r>
            <a:r>
              <a:rPr lang="pt-BR" sz="2400" b="1" dirty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caráter evolutivo da produção primária simples para o intrincado conjunto de segmentos interdependentes</a:t>
            </a:r>
            <a:r>
              <a:rPr lang="pt-BR" sz="2400" dirty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pt-BR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51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9D1F0DB-CF14-493D-AA32-972256246CBB}"/>
              </a:ext>
            </a:extLst>
          </p:cNvPr>
          <p:cNvSpPr txBox="1"/>
          <p:nvPr/>
        </p:nvSpPr>
        <p:spPr>
          <a:xfrm>
            <a:off x="755576" y="980728"/>
            <a:ext cx="7080593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3200" dirty="0">
                <a:solidFill>
                  <a:schemeClr val="tx1"/>
                </a:solidFill>
              </a:rPr>
              <a:t>USO DA TERRA</a:t>
            </a:r>
          </a:p>
          <a:p>
            <a:pPr marL="285750" indent="-285750">
              <a:buFontTx/>
              <a:buChar char="-"/>
            </a:pPr>
            <a:r>
              <a:rPr lang="pt-BR" sz="3200" dirty="0">
                <a:solidFill>
                  <a:schemeClr val="tx1"/>
                </a:solidFill>
              </a:rPr>
              <a:t>GANHOS DE PRODUTIVIDADE</a:t>
            </a:r>
          </a:p>
          <a:p>
            <a:pPr marL="285750" indent="-285750">
              <a:buFontTx/>
              <a:buChar char="-"/>
            </a:pPr>
            <a:r>
              <a:rPr lang="pt-BR" sz="3200" dirty="0">
                <a:solidFill>
                  <a:schemeClr val="tx1"/>
                </a:solidFill>
              </a:rPr>
              <a:t>AGRICULTURA DE PRECISÃO</a:t>
            </a:r>
          </a:p>
          <a:p>
            <a:pPr marL="285750" indent="-285750">
              <a:buFontTx/>
              <a:buChar char="-"/>
            </a:pPr>
            <a:r>
              <a:rPr lang="pt-BR" sz="3200" dirty="0">
                <a:solidFill>
                  <a:schemeClr val="tx1"/>
                </a:solidFill>
              </a:rPr>
              <a:t>NOVAS TECNOLOGIAS</a:t>
            </a:r>
          </a:p>
          <a:p>
            <a:pPr marL="285750" indent="-285750">
              <a:buFontTx/>
              <a:buChar char="-"/>
            </a:pPr>
            <a:r>
              <a:rPr lang="pt-BR" sz="3200" dirty="0">
                <a:solidFill>
                  <a:schemeClr val="tx1"/>
                </a:solidFill>
              </a:rPr>
              <a:t>QUESTÕES AMBIENTAIS/SOCIAIS</a:t>
            </a:r>
          </a:p>
          <a:p>
            <a:pPr marL="285750" indent="-285750">
              <a:buFontTx/>
              <a:buChar char="-"/>
            </a:pPr>
            <a:r>
              <a:rPr lang="pt-BR" sz="3200" dirty="0">
                <a:solidFill>
                  <a:schemeClr val="tx1"/>
                </a:solidFill>
              </a:rPr>
              <a:t>BARREIRAS SANITÁRIAS</a:t>
            </a:r>
          </a:p>
          <a:p>
            <a:pPr marL="285750" indent="-285750">
              <a:buFontTx/>
              <a:buChar char="-"/>
            </a:pPr>
            <a:r>
              <a:rPr lang="pt-BR" sz="3200" dirty="0">
                <a:solidFill>
                  <a:schemeClr val="tx1"/>
                </a:solidFill>
              </a:rPr>
              <a:t>CARNES BRASILEIRAS</a:t>
            </a:r>
          </a:p>
          <a:p>
            <a:pPr marL="285750" indent="-285750">
              <a:buFontTx/>
              <a:buChar char="-"/>
            </a:pPr>
            <a:r>
              <a:rPr lang="pt-BR" sz="3200" dirty="0">
                <a:solidFill>
                  <a:schemeClr val="tx1"/>
                </a:solidFill>
              </a:rPr>
              <a:t>BIOCOMBUSTÍVEIS</a:t>
            </a:r>
          </a:p>
          <a:p>
            <a:pPr marL="285750" indent="-285750">
              <a:buFontTx/>
              <a:buChar char="-"/>
            </a:pPr>
            <a:r>
              <a:rPr lang="pt-BR" sz="3200" dirty="0">
                <a:solidFill>
                  <a:schemeClr val="tx1"/>
                </a:solidFill>
              </a:rPr>
              <a:t>RENTABILIDADE</a:t>
            </a:r>
          </a:p>
          <a:p>
            <a:pPr marL="285750" indent="-285750">
              <a:buFontTx/>
              <a:buChar char="-"/>
            </a:pPr>
            <a:r>
              <a:rPr lang="pt-BR" sz="3200" dirty="0">
                <a:solidFill>
                  <a:schemeClr val="tx1"/>
                </a:solidFill>
              </a:rPr>
              <a:t>SEGURO AGRÍCOLA</a:t>
            </a:r>
          </a:p>
          <a:p>
            <a:pPr marL="285750" indent="-285750">
              <a:buFontTx/>
              <a:buChar char="-"/>
            </a:pPr>
            <a:r>
              <a:rPr lang="pt-BR" sz="3200" dirty="0">
                <a:solidFill>
                  <a:schemeClr val="tx1"/>
                </a:solidFill>
              </a:rPr>
              <a:t>REFORMA TRABALHISTA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1A96BF-33CD-4E19-B32F-EDB04FA7B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-49271"/>
            <a:ext cx="54726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3200" b="1" dirty="0">
                <a:latin typeface="Calibri" charset="0"/>
                <a:cs typeface="Calibri" charset="0"/>
              </a:rPr>
              <a:t>DISCUSSÃO</a:t>
            </a:r>
            <a:endParaRPr lang="en-US" sz="3200" b="1" dirty="0"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79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317B585-262F-4342-AEA8-A684A2849E19}"/>
              </a:ext>
            </a:extLst>
          </p:cNvPr>
          <p:cNvSpPr/>
          <p:nvPr/>
        </p:nvSpPr>
        <p:spPr>
          <a:xfrm>
            <a:off x="827584" y="1916832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accent3">
                    <a:lumMod val="50000"/>
                  </a:schemeClr>
                </a:solidFill>
              </a:rPr>
              <a:t>IBM: </a:t>
            </a:r>
            <a:r>
              <a:rPr lang="pt-BR" sz="2800" dirty="0">
                <a:solidFill>
                  <a:schemeClr val="accent3">
                    <a:lumMod val="50000"/>
                  </a:schemeClr>
                </a:solidFill>
                <a:hlinkClick r:id="rId2"/>
              </a:rPr>
              <a:t>https://www.youtube.com/watch?v=vTopi_0_Atc</a:t>
            </a:r>
            <a:endParaRPr lang="pt-BR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6852C68-D827-45EF-BDBF-79BCA1BB5093}"/>
              </a:ext>
            </a:extLst>
          </p:cNvPr>
          <p:cNvSpPr/>
          <p:nvPr/>
        </p:nvSpPr>
        <p:spPr>
          <a:xfrm>
            <a:off x="827584" y="3429000"/>
            <a:ext cx="618387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pt-BR" altLang="pt-BR" sz="3200" dirty="0">
                <a:solidFill>
                  <a:schemeClr val="accent3">
                    <a:lumMod val="50000"/>
                  </a:schemeClr>
                </a:solidFill>
                <a:latin typeface="opensans-regular"/>
              </a:rPr>
              <a:t>AGRO GLOBO:</a:t>
            </a:r>
          </a:p>
          <a:p>
            <a:pPr lvl="0" defTabSz="914400"/>
            <a:r>
              <a:rPr lang="pt-BR" altLang="pt-BR" sz="2800" dirty="0">
                <a:solidFill>
                  <a:schemeClr val="accent3">
                    <a:lumMod val="50000"/>
                  </a:schemeClr>
                </a:solidFill>
                <a:latin typeface="opensans-regular"/>
                <a:hlinkClick r:id="rId3"/>
              </a:rPr>
              <a:t>https://globoplay.globo.com/v/6048213/</a:t>
            </a:r>
            <a:endParaRPr lang="pt-BR" altLang="pt-BR" sz="2800" dirty="0">
              <a:solidFill>
                <a:schemeClr val="accent3">
                  <a:lumMod val="50000"/>
                </a:schemeClr>
              </a:solidFill>
              <a:latin typeface="opensans-regular"/>
            </a:endParaRPr>
          </a:p>
        </p:txBody>
      </p:sp>
    </p:spTree>
    <p:extLst>
      <p:ext uri="{BB962C8B-B14F-4D97-AF65-F5344CB8AC3E}">
        <p14:creationId xmlns:p14="http://schemas.microsoft.com/office/powerpoint/2010/main" val="272233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144000" cy="4941888"/>
          </a:xfrm>
          <a:prstGeom prst="rect">
            <a:avLst/>
          </a:prstGeom>
          <a:solidFill>
            <a:srgbClr val="B4A8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0" y="4913313"/>
            <a:ext cx="9144000" cy="1944687"/>
          </a:xfrm>
          <a:prstGeom prst="rect">
            <a:avLst/>
          </a:prstGeom>
          <a:solidFill>
            <a:srgbClr val="8E864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pic>
        <p:nvPicPr>
          <p:cNvPr id="19460" name="Picture 3" descr="blank-paper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716338"/>
            <a:ext cx="2160588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 descr="logo cepea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033838"/>
            <a:ext cx="1728788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9569" y="2184787"/>
            <a:ext cx="842486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t-IT" sz="4400" baseline="30000" dirty="0">
                <a:latin typeface="Calibri" charset="0"/>
                <a:cs typeface="Calibri" charset="0"/>
              </a:rPr>
              <a:t>OBRIGADO!</a:t>
            </a:r>
          </a:p>
          <a:p>
            <a:pPr algn="ctr"/>
            <a:r>
              <a:rPr lang="it-IT" sz="4400" baseline="30000" dirty="0">
                <a:latin typeface="Calibri" charset="0"/>
                <a:cs typeface="Calibri" charset="0"/>
              </a:rPr>
              <a:t>E-mail: lgilio@usp.br</a:t>
            </a:r>
          </a:p>
          <a:p>
            <a:pPr algn="ctr"/>
            <a:r>
              <a:rPr lang="it-IT" sz="4400" baseline="30000" dirty="0">
                <a:latin typeface="Calibri" charset="0"/>
                <a:cs typeface="Calibri" charset="0"/>
              </a:rPr>
              <a:t>ACESSE: cepea.esalq.usp.br</a:t>
            </a:r>
          </a:p>
        </p:txBody>
      </p:sp>
    </p:spTree>
    <p:extLst>
      <p:ext uri="{BB962C8B-B14F-4D97-AF65-F5344CB8AC3E}">
        <p14:creationId xmlns:p14="http://schemas.microsoft.com/office/powerpoint/2010/main" val="182404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5F894207-2846-456B-B17E-36E9587FFF53}"/>
              </a:ext>
            </a:extLst>
          </p:cNvPr>
          <p:cNvSpPr/>
          <p:nvPr/>
        </p:nvSpPr>
        <p:spPr bwMode="auto">
          <a:xfrm>
            <a:off x="107504" y="2506931"/>
            <a:ext cx="8945821" cy="4162429"/>
          </a:xfrm>
          <a:prstGeom prst="roundRect">
            <a:avLst>
              <a:gd name="adj" fmla="val 13918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19B482FE-E353-490C-A53E-45B0C327B7E8}"/>
              </a:ext>
            </a:extLst>
          </p:cNvPr>
          <p:cNvSpPr/>
          <p:nvPr/>
        </p:nvSpPr>
        <p:spPr>
          <a:xfrm>
            <a:off x="1763688" y="1628800"/>
            <a:ext cx="561662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AGRONEGÓCIO</a:t>
            </a:r>
            <a:endParaRPr lang="pt-BR" sz="3600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D56D9208-324A-43D2-AB7D-DA02758E57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44185"/>
              </p:ext>
            </p:extLst>
          </p:nvPr>
        </p:nvGraphicFramePr>
        <p:xfrm>
          <a:off x="179512" y="1397000"/>
          <a:ext cx="8568952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55D2A05E-6E53-4257-AF55-E28A0B62BB9B}"/>
              </a:ext>
            </a:extLst>
          </p:cNvPr>
          <p:cNvSpPr txBox="1"/>
          <p:nvPr/>
        </p:nvSpPr>
        <p:spPr>
          <a:xfrm>
            <a:off x="238544" y="4708352"/>
            <a:ext cx="171713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Fertilizantes</a:t>
            </a:r>
          </a:p>
          <a:p>
            <a:pPr marL="285750" indent="-285750">
              <a:buFontTx/>
              <a:buChar char="-"/>
            </a:pP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Defensivos</a:t>
            </a:r>
          </a:p>
          <a:p>
            <a:pPr marL="285750" indent="-285750">
              <a:buFontTx/>
              <a:buChar char="-"/>
            </a:pP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Máquinas</a:t>
            </a:r>
          </a:p>
          <a:p>
            <a:pPr marL="285750" indent="-285750">
              <a:buFontTx/>
              <a:buChar char="-"/>
            </a:pP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Rações</a:t>
            </a:r>
          </a:p>
          <a:p>
            <a:pPr marL="285750" indent="-285750">
              <a:buFontTx/>
              <a:buChar char="-"/>
            </a:pP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Veterinários</a:t>
            </a:r>
          </a:p>
          <a:p>
            <a:pPr marL="285750" indent="-285750">
              <a:buFontTx/>
              <a:buChar char="-"/>
            </a:pP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Etc.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93720EE-14A8-4AF3-9FE3-5AE93FD97689}"/>
              </a:ext>
            </a:extLst>
          </p:cNvPr>
          <p:cNvSpPr txBox="1"/>
          <p:nvPr/>
        </p:nvSpPr>
        <p:spPr>
          <a:xfrm>
            <a:off x="3172608" y="4781621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accent3">
                    <a:lumMod val="50000"/>
                  </a:schemeClr>
                </a:solidFill>
              </a:rPr>
              <a:t>Produção agropecuária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735D56A-646B-46CA-A05D-18E0CB4B4FAB}"/>
              </a:ext>
            </a:extLst>
          </p:cNvPr>
          <p:cNvSpPr txBox="1"/>
          <p:nvPr/>
        </p:nvSpPr>
        <p:spPr>
          <a:xfrm>
            <a:off x="6415711" y="4761148"/>
            <a:ext cx="2489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dirty="0">
                <a:solidFill>
                  <a:schemeClr val="accent4">
                    <a:lumMod val="50000"/>
                  </a:schemeClr>
                </a:solidFill>
              </a:rPr>
              <a:t>Indústria do Abate</a:t>
            </a:r>
          </a:p>
          <a:p>
            <a:pPr marL="285750" indent="-285750">
              <a:buFontTx/>
              <a:buChar char="-"/>
            </a:pPr>
            <a:r>
              <a:rPr lang="pt-BR" dirty="0">
                <a:solidFill>
                  <a:schemeClr val="accent4">
                    <a:lumMod val="50000"/>
                  </a:schemeClr>
                </a:solidFill>
              </a:rPr>
              <a:t>Processamento em geral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13EC435-D4D0-441D-AFC0-EC679A73EDBD}"/>
              </a:ext>
            </a:extLst>
          </p:cNvPr>
          <p:cNvSpPr txBox="1"/>
          <p:nvPr/>
        </p:nvSpPr>
        <p:spPr>
          <a:xfrm>
            <a:off x="3777420" y="2665002"/>
            <a:ext cx="11968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chemeClr val="tx1"/>
                </a:solidFill>
                <a:latin typeface="+mj-lt"/>
              </a:rPr>
              <a:t>SERVIÇOS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313899A-33E3-4D43-BD4F-3FDA78E5F1F2}"/>
              </a:ext>
            </a:extLst>
          </p:cNvPr>
          <p:cNvSpPr txBox="1"/>
          <p:nvPr/>
        </p:nvSpPr>
        <p:spPr>
          <a:xfrm>
            <a:off x="2027689" y="6300027"/>
            <a:ext cx="5121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Serviços: transporte, apoio, varejo, financeiros...</a:t>
            </a:r>
          </a:p>
        </p:txBody>
      </p:sp>
    </p:spTree>
    <p:extLst>
      <p:ext uri="{BB962C8B-B14F-4D97-AF65-F5344CB8AC3E}">
        <p14:creationId xmlns:p14="http://schemas.microsoft.com/office/powerpoint/2010/main" val="344982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9EDA365-8179-4165-8541-979D2CC4FED1}"/>
              </a:ext>
            </a:extLst>
          </p:cNvPr>
          <p:cNvSpPr/>
          <p:nvPr/>
        </p:nvSpPr>
        <p:spPr>
          <a:xfrm>
            <a:off x="1763688" y="980728"/>
            <a:ext cx="561662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AGRONEGÓCIO</a:t>
            </a:r>
            <a:endParaRPr lang="pt-BR" sz="3600" dirty="0"/>
          </a:p>
        </p:txBody>
      </p:sp>
      <p:pic>
        <p:nvPicPr>
          <p:cNvPr id="1026" name="Picture 2" descr="Imagem relacionada">
            <a:extLst>
              <a:ext uri="{FF2B5EF4-FFF2-40B4-BE49-F238E27FC236}">
                <a16:creationId xmlns:a16="http://schemas.microsoft.com/office/drawing/2014/main" id="{5174C649-3A5A-49C1-98E8-F6CBDE730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4115983" cy="243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pequeno agricultor familiar">
            <a:extLst>
              <a:ext uri="{FF2B5EF4-FFF2-40B4-BE49-F238E27FC236}">
                <a16:creationId xmlns:a16="http://schemas.microsoft.com/office/drawing/2014/main" id="{8B399EB0-1291-4966-988F-2B84B15BE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481" y="1849629"/>
            <a:ext cx="2547937" cy="190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m para Indústria textil">
            <a:extLst>
              <a:ext uri="{FF2B5EF4-FFF2-40B4-BE49-F238E27FC236}">
                <a16:creationId xmlns:a16="http://schemas.microsoft.com/office/drawing/2014/main" id="{7BDEC2DD-64AC-4F85-96CF-AEC4A344A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17" y="3933056"/>
            <a:ext cx="4296366" cy="210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m para mercado carnes">
            <a:extLst>
              <a:ext uri="{FF2B5EF4-FFF2-40B4-BE49-F238E27FC236}">
                <a16:creationId xmlns:a16="http://schemas.microsoft.com/office/drawing/2014/main" id="{3A180055-86E0-4D12-AACE-3C444865D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564" y="2541059"/>
            <a:ext cx="3226244" cy="243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sultado de imagem para Cerveja">
            <a:extLst>
              <a:ext uri="{FF2B5EF4-FFF2-40B4-BE49-F238E27FC236}">
                <a16:creationId xmlns:a16="http://schemas.microsoft.com/office/drawing/2014/main" id="{08327D33-D87C-47FD-BA1D-69DBA44BA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968" y="3612264"/>
            <a:ext cx="2915816" cy="171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esultado de imagem para carro flex">
            <a:extLst>
              <a:ext uri="{FF2B5EF4-FFF2-40B4-BE49-F238E27FC236}">
                <a16:creationId xmlns:a16="http://schemas.microsoft.com/office/drawing/2014/main" id="{54379647-8030-4183-84F8-E4F7F424A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693" y="4673391"/>
            <a:ext cx="2915816" cy="194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74360C6-DEFA-4FCD-B66E-94EED3051744}"/>
              </a:ext>
            </a:extLst>
          </p:cNvPr>
          <p:cNvSpPr/>
          <p:nvPr/>
        </p:nvSpPr>
        <p:spPr>
          <a:xfrm>
            <a:off x="302433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>
                <a:solidFill>
                  <a:schemeClr val="tx1"/>
                </a:solidFill>
                <a:hlinkClick r:id="rId8"/>
              </a:rPr>
              <a:t>https://www.youtube.com/watch?v=VENm5PbXhZ0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74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476673"/>
            <a:ext cx="9144000" cy="6381328"/>
          </a:xfrm>
          <a:prstGeom prst="rect">
            <a:avLst/>
          </a:prstGeom>
          <a:solidFill>
            <a:srgbClr val="B4A875">
              <a:alpha val="50196"/>
            </a:srgbClr>
          </a:solidFill>
          <a:ln>
            <a:noFill/>
          </a:ln>
          <a:ex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pic>
        <p:nvPicPr>
          <p:cNvPr id="15365" name="Picture 2" descr="glob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0"/>
            <a:ext cx="1957511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3" descr="blank-paper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9888"/>
            <a:ext cx="1847891" cy="1816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4" descr="logo cepea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574" y="223791"/>
            <a:ext cx="1363350" cy="133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539552" y="1916832"/>
            <a:ext cx="8064896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endParaRPr lang="pt-BR" sz="4400" b="1" dirty="0">
              <a:solidFill>
                <a:schemeClr val="accent3">
                  <a:lumMod val="50000"/>
                </a:schemeClr>
              </a:solidFill>
              <a:latin typeface="Calibri" charset="0"/>
              <a:cs typeface="Calibri" charset="0"/>
            </a:endParaRPr>
          </a:p>
          <a:p>
            <a:pPr algn="ctr"/>
            <a:r>
              <a:rPr lang="pt-BR" sz="4400" dirty="0">
                <a:solidFill>
                  <a:schemeClr val="bg2">
                    <a:lumMod val="25000"/>
                  </a:schemeClr>
                </a:solidFill>
              </a:rPr>
              <a:t> O AGRONEGÓCIO: DIMENSÃO DO AGRONEGÓCIO BRASILEIRO</a:t>
            </a:r>
            <a:endParaRPr lang="pt-BR" sz="4400" b="1" dirty="0">
              <a:solidFill>
                <a:schemeClr val="bg2">
                  <a:lumMod val="25000"/>
                </a:schemeClr>
              </a:solidFill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74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09" y="3356992"/>
            <a:ext cx="9036496" cy="3202618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5496" y="995535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alibri" charset="0"/>
                <a:cs typeface="Calibri" charset="0"/>
              </a:rPr>
              <a:t>SOBRE A EQUIPE MACROECONOMIA -CEPEA/Esalq/USP</a:t>
            </a:r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1907704" y="1553016"/>
          <a:ext cx="4572000" cy="1477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7653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ema do Office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Tema do Office">
      <a:majorFont>
        <a:latin typeface="Calibri"/>
        <a:ea typeface="Droid Sans Fallback"/>
        <a:cs typeface="Droid Sans Fallback"/>
      </a:majorFont>
      <a:minorFont>
        <a:latin typeface="Calibri"/>
        <a:ea typeface="Droid Sans Fallback"/>
        <a:cs typeface="Droid Sans Fallback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3898</TotalTime>
  <Words>1156</Words>
  <Application>Microsoft Office PowerPoint</Application>
  <PresentationFormat>Apresentação na tela (4:3)</PresentationFormat>
  <Paragraphs>179</Paragraphs>
  <Slides>52</Slides>
  <Notes>20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52</vt:i4>
      </vt:variant>
    </vt:vector>
  </HeadingPairs>
  <TitlesOfParts>
    <vt:vector size="61" baseType="lpstr">
      <vt:lpstr>ＭＳ Ｐゴシック</vt:lpstr>
      <vt:lpstr>Arial</vt:lpstr>
      <vt:lpstr>Calibri</vt:lpstr>
      <vt:lpstr>Calibri Light</vt:lpstr>
      <vt:lpstr>Droid Sans Fallback</vt:lpstr>
      <vt:lpstr>opensans-regular</vt:lpstr>
      <vt:lpstr>Times New Roman</vt:lpstr>
      <vt:lpstr>Tema do Office</vt:lpstr>
      <vt:lpstr>Custom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Importância do indicador PIB - Agronegócio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Ana Paula Silva</dc:creator>
  <cp:lastModifiedBy>Pedro</cp:lastModifiedBy>
  <cp:revision>333</cp:revision>
  <cp:lastPrinted>1601-01-01T00:00:00Z</cp:lastPrinted>
  <dcterms:created xsi:type="dcterms:W3CDTF">2012-03-13T19:46:07Z</dcterms:created>
  <dcterms:modified xsi:type="dcterms:W3CDTF">2018-03-05T11:32:40Z</dcterms:modified>
</cp:coreProperties>
</file>