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2"/>
  </p:handoutMasterIdLst>
  <p:sldIdLst>
    <p:sldId id="304" r:id="rId2"/>
    <p:sldId id="273" r:id="rId3"/>
    <p:sldId id="274" r:id="rId4"/>
    <p:sldId id="275" r:id="rId5"/>
    <p:sldId id="321" r:id="rId6"/>
    <p:sldId id="322" r:id="rId7"/>
    <p:sldId id="320" r:id="rId8"/>
    <p:sldId id="307" r:id="rId9"/>
    <p:sldId id="301" r:id="rId10"/>
    <p:sldId id="302" r:id="rId11"/>
    <p:sldId id="259" r:id="rId12"/>
    <p:sldId id="280" r:id="rId13"/>
    <p:sldId id="288" r:id="rId14"/>
    <p:sldId id="316" r:id="rId15"/>
    <p:sldId id="294" r:id="rId16"/>
    <p:sldId id="314" r:id="rId17"/>
    <p:sldId id="319" r:id="rId18"/>
    <p:sldId id="297" r:id="rId19"/>
    <p:sldId id="298" r:id="rId20"/>
    <p:sldId id="299" r:id="rId21"/>
    <p:sldId id="289" r:id="rId22"/>
    <p:sldId id="291" r:id="rId23"/>
    <p:sldId id="293" r:id="rId24"/>
    <p:sldId id="315" r:id="rId25"/>
    <p:sldId id="279" r:id="rId26"/>
    <p:sldId id="284" r:id="rId27"/>
    <p:sldId id="285" r:id="rId28"/>
    <p:sldId id="266" r:id="rId29"/>
    <p:sldId id="282" r:id="rId30"/>
    <p:sldId id="296" r:id="rId31"/>
  </p:sldIdLst>
  <p:sldSz cx="9144000" cy="6858000" type="screen4x3"/>
  <p:notesSz cx="6881813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23E"/>
    <a:srgbClr val="040404"/>
    <a:srgbClr val="48A65A"/>
    <a:srgbClr val="05C505"/>
    <a:srgbClr val="54D04A"/>
    <a:srgbClr val="494B5B"/>
    <a:srgbClr val="E62302"/>
    <a:srgbClr val="A2F69C"/>
    <a:srgbClr val="7AF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662" autoAdjust="0"/>
    <p:restoredTop sz="90929"/>
  </p:normalViewPr>
  <p:slideViewPr>
    <p:cSldViewPr>
      <p:cViewPr varScale="1">
        <p:scale>
          <a:sx n="71" d="100"/>
          <a:sy n="71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30,01%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28,99%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18,26%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10,22%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Plan1!$A$11:$A$15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Plan1!$B$11:$B$15</c:f>
              <c:numCache>
                <c:formatCode>General</c:formatCode>
                <c:ptCount val="5"/>
                <c:pt idx="0">
                  <c:v>30.01</c:v>
                </c:pt>
                <c:pt idx="1">
                  <c:v>28.99</c:v>
                </c:pt>
                <c:pt idx="2">
                  <c:v>12.52</c:v>
                </c:pt>
                <c:pt idx="3">
                  <c:v>18.260000000000002</c:v>
                </c:pt>
                <c:pt idx="4">
                  <c:v>10.220000000000001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190304"/>
        <c:axId val="379189128"/>
        <c:axId val="0"/>
      </c:bar3DChart>
      <c:catAx>
        <c:axId val="37919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pt-BR"/>
          </a:p>
        </c:txPr>
        <c:crossAx val="379189128"/>
        <c:crosses val="autoZero"/>
        <c:auto val="1"/>
        <c:lblAlgn val="ctr"/>
        <c:lblOffset val="100"/>
        <c:noMultiLvlLbl val="0"/>
      </c:catAx>
      <c:valAx>
        <c:axId val="379189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pt-BR"/>
          </a:p>
        </c:txPr>
        <c:crossAx val="379190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Plan1!$A$3:$A$7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Plan1!$B$3:$B$7</c:f>
              <c:numCache>
                <c:formatCode>General</c:formatCode>
                <c:ptCount val="5"/>
                <c:pt idx="0">
                  <c:v>235</c:v>
                </c:pt>
                <c:pt idx="1">
                  <c:v>227</c:v>
                </c:pt>
                <c:pt idx="2">
                  <c:v>98</c:v>
                </c:pt>
                <c:pt idx="3">
                  <c:v>143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B5B5A-8FA6-4872-9B70-245F2D4A5553}" type="doc">
      <dgm:prSet loTypeId="urn:microsoft.com/office/officeart/2005/8/layout/vList2" loCatId="list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1BA0C7B-E17C-4B3A-AC25-67AFBED1B245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Balanço sobre os clubes de futebol no país </a:t>
          </a:r>
          <a:br>
            <a:rPr kumimoji="1" lang="pt-BR" sz="2800" b="1" dirty="0" smtClean="0">
              <a:latin typeface="Calibri" pitchFamily="34" charset="0"/>
            </a:rPr>
          </a:br>
          <a:endParaRPr kumimoji="1" lang="pt-BR" sz="2800" b="1" dirty="0">
            <a:latin typeface="Calibri" pitchFamily="34" charset="0"/>
          </a:endParaRPr>
        </a:p>
      </dgm:t>
    </dgm:pt>
    <dgm:pt modelId="{D6FD525A-0A91-4CB8-B816-35466A69797E}" type="par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31FD60F1-DBAC-498E-97B8-247A03BB746E}" type="sib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48A12EB4-18D1-47FE-A947-4B3203D368EF}">
      <dgm:prSet custT="1"/>
      <dgm:spPr/>
      <dgm:t>
        <a:bodyPr/>
        <a:lstStyle/>
        <a:p>
          <a:pPr algn="ctr" rtl="0"/>
          <a:r>
            <a:rPr lang="pt-BR" sz="3600" b="1" dirty="0" smtClean="0">
              <a:solidFill>
                <a:srgbClr val="040404"/>
              </a:solidFill>
              <a:latin typeface="Calibri" pitchFamily="34" charset="0"/>
            </a:rPr>
            <a:t>783</a:t>
          </a:r>
          <a:endParaRPr lang="pt-BR" sz="3600" b="1" dirty="0">
            <a:solidFill>
              <a:srgbClr val="040404"/>
            </a:solidFill>
            <a:latin typeface="Calibri" pitchFamily="34" charset="0"/>
          </a:endParaRPr>
        </a:p>
      </dgm:t>
    </dgm:pt>
    <dgm:pt modelId="{9802801C-E501-4F59-BFCA-C81DD469B3CD}" type="parTrans" cxnId="{97C8A8D0-1DF5-4C7D-87AB-2F11B24C6477}">
      <dgm:prSet/>
      <dgm:spPr/>
      <dgm:t>
        <a:bodyPr/>
        <a:lstStyle/>
        <a:p>
          <a:endParaRPr lang="pt-BR"/>
        </a:p>
      </dgm:t>
    </dgm:pt>
    <dgm:pt modelId="{63249350-E474-4970-A4FF-A3AA8337580F}" type="sibTrans" cxnId="{97C8A8D0-1DF5-4C7D-87AB-2F11B24C6477}">
      <dgm:prSet/>
      <dgm:spPr/>
      <dgm:t>
        <a:bodyPr/>
        <a:lstStyle/>
        <a:p>
          <a:endParaRPr lang="pt-BR"/>
        </a:p>
      </dgm:t>
    </dgm:pt>
    <dgm:pt modelId="{E6284C25-C23D-406C-BA94-3DEF8BA2A432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CBF 2009</a:t>
          </a:r>
          <a:br>
            <a:rPr kumimoji="1" lang="pt-BR" sz="2800" b="1" dirty="0" smtClean="0">
              <a:latin typeface="Calibri" pitchFamily="34" charset="0"/>
            </a:rPr>
          </a:br>
          <a:endParaRPr lang="pt-BR" sz="2800" b="1" dirty="0">
            <a:latin typeface="Calibri" pitchFamily="34" charset="0"/>
          </a:endParaRPr>
        </a:p>
      </dgm:t>
    </dgm:pt>
    <dgm:pt modelId="{A991BEB8-DAA6-4282-B4C2-EA999620B173}" type="parTrans" cxnId="{F5D57118-CFD5-4530-BFD5-9EED3ABBD772}">
      <dgm:prSet/>
      <dgm:spPr/>
      <dgm:t>
        <a:bodyPr/>
        <a:lstStyle/>
        <a:p>
          <a:endParaRPr lang="pt-BR"/>
        </a:p>
      </dgm:t>
    </dgm:pt>
    <dgm:pt modelId="{F1178CF5-FD99-4702-81E6-61DEDB3CB5F0}" type="sibTrans" cxnId="{F5D57118-CFD5-4530-BFD5-9EED3ABBD772}">
      <dgm:prSet/>
      <dgm:spPr/>
      <dgm:t>
        <a:bodyPr/>
        <a:lstStyle/>
        <a:p>
          <a:endParaRPr lang="pt-BR"/>
        </a:p>
      </dgm:t>
    </dgm:pt>
    <dgm:pt modelId="{D3313FE0-D711-4DB9-802C-4042DB16BE83}" type="pres">
      <dgm:prSet presAssocID="{1ABB5B5A-8FA6-4872-9B70-245F2D4A5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38A34A-A08A-4476-B20D-ECC9C21C02C3}" type="pres">
      <dgm:prSet presAssocID="{E6284C25-C23D-406C-BA94-3DEF8BA2A4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C0A30-159E-4572-9C68-F5B80E895239}" type="pres">
      <dgm:prSet presAssocID="{F1178CF5-FD99-4702-81E6-61DEDB3CB5F0}" presName="spacer" presStyleCnt="0"/>
      <dgm:spPr/>
      <dgm:t>
        <a:bodyPr/>
        <a:lstStyle/>
        <a:p>
          <a:endParaRPr lang="pt-BR"/>
        </a:p>
      </dgm:t>
    </dgm:pt>
    <dgm:pt modelId="{AC5A6524-FD04-4CFF-A389-B01C7BF6C3CB}" type="pres">
      <dgm:prSet presAssocID="{C1BA0C7B-E17C-4B3A-AC25-67AFBED1B2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DB48F-7558-4DA5-8E41-6B013762058F}" type="pres">
      <dgm:prSet presAssocID="{31FD60F1-DBAC-498E-97B8-247A03BB746E}" presName="spacer" presStyleCnt="0"/>
      <dgm:spPr/>
      <dgm:t>
        <a:bodyPr/>
        <a:lstStyle/>
        <a:p>
          <a:endParaRPr lang="pt-BR"/>
        </a:p>
      </dgm:t>
    </dgm:pt>
    <dgm:pt modelId="{CF17DAF0-C87A-4CEA-B1AD-D5B4467AA65C}" type="pres">
      <dgm:prSet presAssocID="{48A12EB4-18D1-47FE-A947-4B3203D368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1D6357-9971-474A-B9AF-F5C2EA5C05E1}" type="presOf" srcId="{E6284C25-C23D-406C-BA94-3DEF8BA2A432}" destId="{E838A34A-A08A-4476-B20D-ECC9C21C02C3}" srcOrd="0" destOrd="0" presId="urn:microsoft.com/office/officeart/2005/8/layout/vList2"/>
    <dgm:cxn modelId="{DFB4170A-5952-488F-B6DD-EB6ECD366EFE}" type="presOf" srcId="{1ABB5B5A-8FA6-4872-9B70-245F2D4A5553}" destId="{D3313FE0-D711-4DB9-802C-4042DB16BE83}" srcOrd="0" destOrd="0" presId="urn:microsoft.com/office/officeart/2005/8/layout/vList2"/>
    <dgm:cxn modelId="{4AE532F7-65DC-4B4E-977E-BEF60068CC87}" type="presOf" srcId="{48A12EB4-18D1-47FE-A947-4B3203D368EF}" destId="{CF17DAF0-C87A-4CEA-B1AD-D5B4467AA65C}" srcOrd="0" destOrd="0" presId="urn:microsoft.com/office/officeart/2005/8/layout/vList2"/>
    <dgm:cxn modelId="{4B5C289A-8230-40CA-9CFE-B0B8487033CD}" type="presOf" srcId="{C1BA0C7B-E17C-4B3A-AC25-67AFBED1B245}" destId="{AC5A6524-FD04-4CFF-A389-B01C7BF6C3CB}" srcOrd="0" destOrd="0" presId="urn:microsoft.com/office/officeart/2005/8/layout/vList2"/>
    <dgm:cxn modelId="{12477C09-F8CF-415C-908A-D56C2F65B31A}" srcId="{1ABB5B5A-8FA6-4872-9B70-245F2D4A5553}" destId="{C1BA0C7B-E17C-4B3A-AC25-67AFBED1B245}" srcOrd="1" destOrd="0" parTransId="{D6FD525A-0A91-4CB8-B816-35466A69797E}" sibTransId="{31FD60F1-DBAC-498E-97B8-247A03BB746E}"/>
    <dgm:cxn modelId="{97C8A8D0-1DF5-4C7D-87AB-2F11B24C6477}" srcId="{1ABB5B5A-8FA6-4872-9B70-245F2D4A5553}" destId="{48A12EB4-18D1-47FE-A947-4B3203D368EF}" srcOrd="2" destOrd="0" parTransId="{9802801C-E501-4F59-BFCA-C81DD469B3CD}" sibTransId="{63249350-E474-4970-A4FF-A3AA8337580F}"/>
    <dgm:cxn modelId="{F5D57118-CFD5-4530-BFD5-9EED3ABBD772}" srcId="{1ABB5B5A-8FA6-4872-9B70-245F2D4A5553}" destId="{E6284C25-C23D-406C-BA94-3DEF8BA2A432}" srcOrd="0" destOrd="0" parTransId="{A991BEB8-DAA6-4282-B4C2-EA999620B173}" sibTransId="{F1178CF5-FD99-4702-81E6-61DEDB3CB5F0}"/>
    <dgm:cxn modelId="{0C29F4A4-F5EE-4198-BB8B-94F74309375E}" type="presParOf" srcId="{D3313FE0-D711-4DB9-802C-4042DB16BE83}" destId="{E838A34A-A08A-4476-B20D-ECC9C21C02C3}" srcOrd="0" destOrd="0" presId="urn:microsoft.com/office/officeart/2005/8/layout/vList2"/>
    <dgm:cxn modelId="{306BE1AD-88E9-4104-8361-93A3DAC4DD60}" type="presParOf" srcId="{D3313FE0-D711-4DB9-802C-4042DB16BE83}" destId="{077C0A30-159E-4572-9C68-F5B80E895239}" srcOrd="1" destOrd="0" presId="urn:microsoft.com/office/officeart/2005/8/layout/vList2"/>
    <dgm:cxn modelId="{A6BFEAE4-A5F0-43CE-913F-CC52019B5F09}" type="presParOf" srcId="{D3313FE0-D711-4DB9-802C-4042DB16BE83}" destId="{AC5A6524-FD04-4CFF-A389-B01C7BF6C3CB}" srcOrd="2" destOrd="0" presId="urn:microsoft.com/office/officeart/2005/8/layout/vList2"/>
    <dgm:cxn modelId="{9C3A9836-B8AC-4045-BEFE-894A202CDC35}" type="presParOf" srcId="{D3313FE0-D711-4DB9-802C-4042DB16BE83}" destId="{DC3DB48F-7558-4DA5-8E41-6B013762058F}" srcOrd="3" destOrd="0" presId="urn:microsoft.com/office/officeart/2005/8/layout/vList2"/>
    <dgm:cxn modelId="{3ED54F11-4352-44A3-92EC-BD8D266DF387}" type="presParOf" srcId="{D3313FE0-D711-4DB9-802C-4042DB16BE83}" destId="{CF17DAF0-C87A-4CEA-B1AD-D5B4467AA6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5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B6F1124B-5944-499B-A92D-8885033C5A20}" type="datetimeFigureOut">
              <a:rPr lang="pt-BR"/>
              <a:pPr>
                <a:defRPr/>
              </a:pPr>
              <a:t>29/08/2016</a:t>
            </a:fld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5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297F1CF9-0479-4BBD-AB59-4E6102A90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81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3284-24D1-42BC-AD45-9D0B8755B90B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C16D-E833-4E6D-A747-10B05E04E07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D20-4BE9-4D38-B220-2F42C312ED95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751C-DCB0-4A78-8508-90194A3B534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BCE-1EC0-496A-8DCB-2B2DE2C6548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0753-F7A8-45DB-8BA0-E601C60071FF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A11B-0506-4F4A-B6FA-4CF950C70C6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0FBB-1450-4DF1-AE1A-B7274BFB785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33A4-9490-433A-88CB-48735B92A3A4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19F7-3A73-41DC-B4B3-37A5E4891D8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704-9575-4163-965E-D8F72C93E8A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129" name="Picture 9" descr="C:\Wendy\anabnr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4A6705-58F4-4CA7-A903-135FC70FDF4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imesdelbrasil.com.br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anet.com.br/mt/mapamt.htm" TargetMode="External"/><Relationship Id="rId13" Type="http://schemas.openxmlformats.org/officeDocument/2006/relationships/hyperlink" Target="http://www.guianet.com.br/pr/mapapr.htm" TargetMode="External"/><Relationship Id="rId18" Type="http://schemas.openxmlformats.org/officeDocument/2006/relationships/hyperlink" Target="http://www.guianet.com.br/rs/mapars.htm" TargetMode="External"/><Relationship Id="rId3" Type="http://schemas.openxmlformats.org/officeDocument/2006/relationships/hyperlink" Target="http://www.guianet.com.br/al/mapaal.htm" TargetMode="External"/><Relationship Id="rId21" Type="http://schemas.openxmlformats.org/officeDocument/2006/relationships/hyperlink" Target="http://www.guianet.com.br/sc/mapasc.htm" TargetMode="External"/><Relationship Id="rId7" Type="http://schemas.openxmlformats.org/officeDocument/2006/relationships/hyperlink" Target="http://www.guianet.com.br/ma/mapama.htm" TargetMode="External"/><Relationship Id="rId12" Type="http://schemas.openxmlformats.org/officeDocument/2006/relationships/hyperlink" Target="http://www.guianet.com.br/pa/mapapa.htm" TargetMode="External"/><Relationship Id="rId17" Type="http://schemas.openxmlformats.org/officeDocument/2006/relationships/hyperlink" Target="http://www.guianet.com.br/rn/maparn.htm" TargetMode="External"/><Relationship Id="rId2" Type="http://schemas.openxmlformats.org/officeDocument/2006/relationships/hyperlink" Target="http://www.guianet.com.br/ac/mapaac.htm" TargetMode="External"/><Relationship Id="rId16" Type="http://schemas.openxmlformats.org/officeDocument/2006/relationships/hyperlink" Target="http://www.guianet.com.br/rj/maparj.htm" TargetMode="External"/><Relationship Id="rId20" Type="http://schemas.openxmlformats.org/officeDocument/2006/relationships/hyperlink" Target="http://www.guianet.com.br/rr/maparr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uianet.com.br/go/mapago.htm" TargetMode="External"/><Relationship Id="rId11" Type="http://schemas.openxmlformats.org/officeDocument/2006/relationships/hyperlink" Target="http://www.guianet.com.br/pb/mapapb.htm" TargetMode="External"/><Relationship Id="rId5" Type="http://schemas.openxmlformats.org/officeDocument/2006/relationships/hyperlink" Target="http://www.guianet.com.br/es/mapaes.htm" TargetMode="External"/><Relationship Id="rId15" Type="http://schemas.openxmlformats.org/officeDocument/2006/relationships/hyperlink" Target="http://www.guianet.com.br/pi/mapapi.htm" TargetMode="External"/><Relationship Id="rId10" Type="http://schemas.openxmlformats.org/officeDocument/2006/relationships/hyperlink" Target="http://www.guianet.com.br/mg/mapamg.htm" TargetMode="External"/><Relationship Id="rId19" Type="http://schemas.openxmlformats.org/officeDocument/2006/relationships/hyperlink" Target="http://www.guianet.com.br/ro/maparo.htm" TargetMode="External"/><Relationship Id="rId4" Type="http://schemas.openxmlformats.org/officeDocument/2006/relationships/hyperlink" Target="http://www.guianet.com.br/ap/mapaap.htm" TargetMode="External"/><Relationship Id="rId9" Type="http://schemas.openxmlformats.org/officeDocument/2006/relationships/hyperlink" Target="http://www.guianet.com.br/ms/mapams.htm" TargetMode="External"/><Relationship Id="rId14" Type="http://schemas.openxmlformats.org/officeDocument/2006/relationships/hyperlink" Target="http://www.guianet.com.br/pe/" TargetMode="External"/><Relationship Id="rId22" Type="http://schemas.openxmlformats.org/officeDocument/2006/relationships/hyperlink" Target="http://www.guianet.com.br/sp/mapasp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ecbo.gov.br/cbosite/pages/pesquisas/BuscaPorTitulo.js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80675" y="1844824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1141" y="4104658"/>
            <a:ext cx="8229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ORGANIZAÇOES - MERCADO E GESTÃO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/>
          <p:cNvSpPr>
            <a:spLocks noChangeArrowheads="1"/>
          </p:cNvSpPr>
          <p:nvPr/>
        </p:nvSpPr>
        <p:spPr bwMode="auto">
          <a:xfrm>
            <a:off x="900113" y="1484313"/>
            <a:ext cx="7632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dirty="0">
                <a:latin typeface="Calibri" pitchFamily="34" charset="0"/>
              </a:rPr>
              <a:t>85.9 OUTRAS ATIVIDADES DE ENSINO</a:t>
            </a:r>
          </a:p>
          <a:p>
            <a:r>
              <a:rPr lang="pt-BR" sz="1800" dirty="0">
                <a:latin typeface="Calibri" pitchFamily="34" charset="0"/>
              </a:rPr>
              <a:t>Este grupo compreende o ensino de esportes, o ensino de arte e cultura, o ensino de idiomas e outras atividades de ensino não especificadas anteriormente, tais como: treinamento em informática e cursos preparatórios para concurso.</a:t>
            </a:r>
          </a:p>
          <a:p>
            <a:endParaRPr lang="pt-BR" sz="1800" dirty="0">
              <a:latin typeface="Calibri" pitchFamily="34" charset="0"/>
            </a:endParaRPr>
          </a:p>
          <a:p>
            <a:r>
              <a:rPr lang="pt-BR" sz="1800" b="1" dirty="0">
                <a:latin typeface="Calibri" pitchFamily="34" charset="0"/>
              </a:rPr>
              <a:t>85.91-1 Ensino de esportes</a:t>
            </a:r>
          </a:p>
          <a:p>
            <a:r>
              <a:rPr lang="pt-BR" sz="1800" i="1" dirty="0">
                <a:latin typeface="Calibri" pitchFamily="34" charset="0"/>
              </a:rPr>
              <a:t>Esta classe compreende:</a:t>
            </a:r>
          </a:p>
          <a:p>
            <a:r>
              <a:rPr lang="pt-BR" sz="1800" dirty="0">
                <a:latin typeface="Calibri" pitchFamily="34" charset="0"/>
              </a:rPr>
              <a:t>- as atividades de ensino de esportes em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 esportivas </a:t>
            </a:r>
            <a:r>
              <a:rPr lang="pt-BR" sz="1800" dirty="0">
                <a:latin typeface="Calibri" pitchFamily="34" charset="0"/>
              </a:rPr>
              <a:t>ou por professores independentes, tais como futebol, basquete, vôlei, tênis, natação, artes marciais, equitação, mergulho, etc.</a:t>
            </a:r>
          </a:p>
          <a:p>
            <a:r>
              <a:rPr lang="pt-BR" sz="1800" i="1" dirty="0">
                <a:latin typeface="Calibri" pitchFamily="34" charset="0"/>
              </a:rPr>
              <a:t>Esta classe compreende também:</a:t>
            </a:r>
          </a:p>
          <a:p>
            <a:r>
              <a:rPr lang="pt-BR" sz="1800" dirty="0">
                <a:latin typeface="Calibri" pitchFamily="34" charset="0"/>
              </a:rPr>
              <a:t>- as </a:t>
            </a:r>
            <a:r>
              <a:rPr lang="pt-BR" sz="1800" b="1" dirty="0">
                <a:solidFill>
                  <a:srgbClr val="32723E"/>
                </a:solidFill>
                <a:latin typeface="Calibri" pitchFamily="34" charset="0"/>
              </a:rPr>
              <a:t>atividades dos técnicos e assistentes de atividades esportivas praticadas por atletas profissionais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533400"/>
          </a:xfrm>
        </p:spPr>
        <p:txBody>
          <a:bodyPr/>
          <a:lstStyle/>
          <a:p>
            <a:pPr algn="ctr" eaLnBrk="1" hangingPunct="1"/>
            <a:r>
              <a:rPr lang="pt-BR" sz="1800" b="1" dirty="0" smtClean="0">
                <a:latin typeface="Tahoma" pitchFamily="34" charset="0"/>
              </a:rPr>
              <a:t>CAMPOS E MERCADO DE TRABALHO</a:t>
            </a:r>
          </a:p>
        </p:txBody>
      </p:sp>
      <p:sp>
        <p:nvSpPr>
          <p:cNvPr id="14339" name="Oval 21"/>
          <p:cNvSpPr>
            <a:spLocks noChangeArrowheads="1"/>
          </p:cNvSpPr>
          <p:nvPr/>
        </p:nvSpPr>
        <p:spPr bwMode="auto">
          <a:xfrm>
            <a:off x="468313" y="692150"/>
            <a:ext cx="1416050" cy="1343025"/>
          </a:xfrm>
          <a:prstGeom prst="ellipse">
            <a:avLst/>
          </a:prstGeom>
          <a:solidFill>
            <a:srgbClr val="99CC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493713" y="1262063"/>
            <a:ext cx="1335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Terceiro Setor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9750" y="2565400"/>
            <a:ext cx="2808288" cy="3416300"/>
          </a:xfrm>
          <a:prstGeom prst="rect">
            <a:avLst/>
          </a:prstGeom>
          <a:solidFill>
            <a:srgbClr val="A2F69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ONGs,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Organizações Civis de Interesses Públicos (</a:t>
            </a:r>
            <a:r>
              <a:rPr lang="pt-BR" dirty="0" err="1">
                <a:solidFill>
                  <a:srgbClr val="040404"/>
                </a:solidFill>
                <a:latin typeface="Calibri" pitchFamily="34" charset="0"/>
              </a:rPr>
              <a:t>Oscips</a:t>
            </a: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), Fundações, Associações Culturais, Clubes, Sistema S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entre outras.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43325" y="1989138"/>
            <a:ext cx="5400675" cy="34163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IBGE (2005) 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32.203 Fundações Privadas e Associações sem Fins Lucrativos  que  abordavam o esporte e a recreação.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95 134 trabalhadores assalariados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Salário médio = 3 salários mínimos</a:t>
            </a:r>
          </a:p>
        </p:txBody>
      </p:sp>
      <p:sp>
        <p:nvSpPr>
          <p:cNvPr id="14343" name="Retângulo 10"/>
          <p:cNvSpPr>
            <a:spLocks noChangeArrowheads="1"/>
          </p:cNvSpPr>
          <p:nvPr/>
        </p:nvSpPr>
        <p:spPr bwMode="auto">
          <a:xfrm>
            <a:off x="4427538" y="5732463"/>
            <a:ext cx="4572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1908175" y="765175"/>
            <a:ext cx="1416050" cy="13430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1979613" y="1268413"/>
            <a:ext cx="1335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Sem fins lucrativos </a:t>
            </a:r>
          </a:p>
        </p:txBody>
      </p:sp>
      <p:grpSp>
        <p:nvGrpSpPr>
          <p:cNvPr id="1434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635375" y="836613"/>
            <a:ext cx="5508625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SESC (entidade de direito privado) - Sistema CNC, o SESC, SESI e o SENAC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presente nos 26 estados da União e no Distrito Federal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estrutura descentralizada e autônoma, tanto para a gestão como para a criação e execução de projetos e atividades orientadas por diretrizes propostas pelo Departamento Nacional e aprovadas pelo Conselho Nacional do SESC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288" y="3429000"/>
            <a:ext cx="670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244 municípios nos 26 estados, Distrito Federal e no Pantanal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28 Departamentos Regionais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Unidades Operacionais incluindo balneários, colônia de férias, hospedaria e Centros Educacionais localizados em 244 municípios.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97213" y="4805363"/>
            <a:ext cx="6046787" cy="2052637"/>
          </a:xfrm>
          <a:prstGeom prst="rect">
            <a:avLst/>
          </a:prstGeom>
          <a:solidFill>
            <a:srgbClr val="F4B80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SERVIÇOS SOCIAIS SÃO PAULO</a:t>
            </a:r>
          </a:p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sz="1600" b="1" dirty="0">
              <a:solidFill>
                <a:schemeClr val="tx2"/>
              </a:solidFill>
              <a:latin typeface="Arial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Sesi (Centros esportivos) 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55 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Sesc </a:t>
            </a: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(Centros esportivos)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35 (19 cidades) 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ACM </a:t>
            </a:r>
            <a:r>
              <a:rPr kumimoji="0" lang="pt-BR" sz="1600" b="1" dirty="0">
                <a:solidFill>
                  <a:schemeClr val="tx2"/>
                </a:solidFill>
                <a:latin typeface="Arial" pitchFamily="34" charset="0"/>
              </a:rPr>
              <a:t>(unidades)                      </a:t>
            </a:r>
            <a:r>
              <a:rPr kumimoji="0" lang="pt-BR" sz="1600" b="1" dirty="0" smtClean="0">
                <a:solidFill>
                  <a:schemeClr val="tx2"/>
                </a:solidFill>
                <a:latin typeface="Arial" pitchFamily="34" charset="0"/>
              </a:rPr>
              <a:t>12 (6 Capital e 6 Estado)</a:t>
            </a:r>
            <a:endParaRPr kumimoji="0" lang="pt-BR" sz="1600" b="1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15365" name="Grupo 9"/>
          <p:cNvGrpSpPr>
            <a:grpSpLocks/>
          </p:cNvGrpSpPr>
          <p:nvPr/>
        </p:nvGrpSpPr>
        <p:grpSpPr bwMode="auto">
          <a:xfrm>
            <a:off x="250825" y="476250"/>
            <a:ext cx="1416050" cy="1343025"/>
            <a:chOff x="467544" y="692696"/>
            <a:chExt cx="1416050" cy="1343025"/>
          </a:xfrm>
        </p:grpSpPr>
        <p:sp>
          <p:nvSpPr>
            <p:cNvPr id="15372" name="Oval 21"/>
            <p:cNvSpPr>
              <a:spLocks noChangeArrowheads="1"/>
            </p:cNvSpPr>
            <p:nvPr/>
          </p:nvSpPr>
          <p:spPr bwMode="auto">
            <a:xfrm>
              <a:off x="467544" y="692696"/>
              <a:ext cx="1416050" cy="1343025"/>
            </a:xfrm>
            <a:prstGeom prst="ellipse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3" name="Text Box 22"/>
            <p:cNvSpPr txBox="1">
              <a:spLocks noChangeArrowheads="1"/>
            </p:cNvSpPr>
            <p:nvPr/>
          </p:nvSpPr>
          <p:spPr bwMode="auto">
            <a:xfrm>
              <a:off x="492944" y="1262609"/>
              <a:ext cx="1335088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Terceiro Setor </a:t>
              </a:r>
            </a:p>
          </p:txBody>
        </p:sp>
      </p:grpSp>
      <p:grpSp>
        <p:nvGrpSpPr>
          <p:cNvPr id="15366" name="Grupo 10"/>
          <p:cNvGrpSpPr>
            <a:grpSpLocks/>
          </p:cNvGrpSpPr>
          <p:nvPr/>
        </p:nvGrpSpPr>
        <p:grpSpPr bwMode="auto">
          <a:xfrm>
            <a:off x="1692275" y="476250"/>
            <a:ext cx="1416050" cy="1343025"/>
            <a:chOff x="1907704" y="764704"/>
            <a:chExt cx="1416050" cy="1343025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1907704" y="764704"/>
              <a:ext cx="1416050" cy="134302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71" name="Text Box 22"/>
            <p:cNvSpPr txBox="1">
              <a:spLocks noChangeArrowheads="1"/>
            </p:cNvSpPr>
            <p:nvPr/>
          </p:nvSpPr>
          <p:spPr bwMode="auto">
            <a:xfrm>
              <a:off x="1979712" y="1268760"/>
              <a:ext cx="1335088" cy="5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Sem fins lucrativos </a:t>
              </a:r>
            </a:p>
          </p:txBody>
        </p:sp>
      </p:grpSp>
      <p:grpSp>
        <p:nvGrpSpPr>
          <p:cNvPr id="1536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1115616" y="1052736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39552" y="3861048"/>
          <a:ext cx="54006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932040" y="836712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tângulo 7"/>
          <p:cNvSpPr/>
          <p:nvPr/>
        </p:nvSpPr>
        <p:spPr>
          <a:xfrm>
            <a:off x="6372225" y="4365625"/>
            <a:ext cx="2771775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40404"/>
                </a:solidFill>
                <a:latin typeface="Calibri" pitchFamily="34" charset="0"/>
              </a:rPr>
              <a:t>São Paulo é o Estado que tem o maior número de clubes: 132</a:t>
            </a:r>
          </a:p>
        </p:txBody>
      </p:sp>
      <p:grpSp>
        <p:nvGrpSpPr>
          <p:cNvPr id="16390" name="Grupo 12"/>
          <p:cNvGrpSpPr>
            <a:grpSpLocks/>
          </p:cNvGrpSpPr>
          <p:nvPr/>
        </p:nvGrpSpPr>
        <p:grpSpPr bwMode="auto">
          <a:xfrm>
            <a:off x="-180975" y="620713"/>
            <a:ext cx="1851025" cy="1341437"/>
            <a:chOff x="1752600" y="1676400"/>
            <a:chExt cx="1851025" cy="1341438"/>
          </a:xfrm>
        </p:grpSpPr>
        <p:sp>
          <p:nvSpPr>
            <p:cNvPr id="16395" name="Oval 15"/>
            <p:cNvSpPr>
              <a:spLocks noChangeArrowheads="1"/>
            </p:cNvSpPr>
            <p:nvPr/>
          </p:nvSpPr>
          <p:spPr bwMode="auto">
            <a:xfrm>
              <a:off x="1970088" y="1676400"/>
              <a:ext cx="1419225" cy="134143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6" name="Text Box 16"/>
            <p:cNvSpPr txBox="1">
              <a:spLocks noChangeArrowheads="1"/>
            </p:cNvSpPr>
            <p:nvPr/>
          </p:nvSpPr>
          <p:spPr bwMode="auto">
            <a:xfrm>
              <a:off x="1752600" y="2035175"/>
              <a:ext cx="185102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Administração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 e Prática 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do Esporte</a:t>
              </a:r>
              <a:endParaRPr kumimoji="0" lang="pt-BR" sz="12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1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2" name="CaixaDeTexto 12"/>
          <p:cNvSpPr txBox="1">
            <a:spLocks noChangeArrowheads="1"/>
          </p:cNvSpPr>
          <p:nvPr/>
        </p:nvSpPr>
        <p:spPr bwMode="auto">
          <a:xfrm>
            <a:off x="5651500" y="6453188"/>
            <a:ext cx="3249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/>
              <a:t>http://pt.wikipedia.org/wiki/Anexo:</a:t>
            </a:r>
            <a:r>
              <a:rPr lang="pt-BR" sz="800" dirty="0" err="1"/>
              <a:t>Lista_de_clubes_de_futebol_do_Brasil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53824" y="6396335"/>
            <a:ext cx="439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2"/>
              </a:rPr>
              <a:t>http://www.timesdelbrasil.com.br/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74"/>
            <a:ext cx="9143999" cy="642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morrodogeo.com.br/userfiles/antigo%209%20Picina%20do%20social%20cl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4140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1.bp.blogspot.com/_DjRZaARI-6o/TROcHQq2sVI/AAAAAAAAAbo/jhPFNrVbpuk/s1600/clube%2Bbeira%2Bmar%2Bant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0" y="5149850"/>
            <a:ext cx="9144000" cy="1708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cálculo feito pela CBC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13.826 clubes com sede própria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usuários - 53 milhões de pessoas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MÉDIA 3800 ASSOCIADOS/CLUBE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SILVA, 2007</a:t>
            </a:r>
          </a:p>
        </p:txBody>
      </p:sp>
      <p:sp>
        <p:nvSpPr>
          <p:cNvPr id="17413" name="CaixaDeTexto 2"/>
          <p:cNvSpPr txBox="1">
            <a:spLocks noChangeArrowheads="1"/>
          </p:cNvSpPr>
          <p:nvPr/>
        </p:nvSpPr>
        <p:spPr bwMode="auto">
          <a:xfrm>
            <a:off x="6278563" y="549275"/>
            <a:ext cx="286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L U B E S</a:t>
            </a:r>
          </a:p>
        </p:txBody>
      </p:sp>
      <p:sp>
        <p:nvSpPr>
          <p:cNvPr id="17414" name="AutoShape 4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AutoShape 6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6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1247488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CLUBES BRASILEIROS POR ESTADO</a:t>
            </a:r>
          </a:p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Roberto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Libardi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16565"/>
              </p:ext>
            </p:extLst>
          </p:nvPr>
        </p:nvGraphicFramePr>
        <p:xfrm>
          <a:off x="4356100" y="0"/>
          <a:ext cx="4788023" cy="6881733"/>
        </p:xfrm>
        <a:graphic>
          <a:graphicData uri="http://schemas.openxmlformats.org/drawingml/2006/table">
            <a:tbl>
              <a:tblPr/>
              <a:tblGrid>
                <a:gridCol w="763539"/>
                <a:gridCol w="2322431"/>
                <a:gridCol w="1702053"/>
              </a:tblGrid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ACRE 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ALAGOAS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AMAPÁ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AMAZONAS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BAHIA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565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CEARÁ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DISTRITO FEDERAL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ESPÍRITO SANTO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5"/>
                        </a:rPr>
                        <a:t> 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263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GOIÁS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MARANHÃO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MINAS GERAIS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1859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PARAÍBA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PARANÁ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1264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PERNAMBUCO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309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PIAUÍ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5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DE JANEIRO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935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NORTE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1684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RONDÔNIA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RORAIMA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SANTA CATARINA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1112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SÃO PAULO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3582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TOCANTINS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13760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95300" y="3141663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ESTADO DE SÃO PAULO APRESENTA O </a:t>
            </a:r>
          </a:p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MAIOR NÚMERO DE CLUBES - 3582. </a:t>
            </a: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 </a:t>
            </a:r>
            <a:endParaRPr lang="pt-BR" sz="1200" b="1" dirty="0">
              <a:solidFill>
                <a:schemeClr val="accent5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8313" y="4149725"/>
            <a:ext cx="3543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SEGUNDO ESTADO É MINAS GERAIS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COM 1859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358552"/>
          </a:xfrm>
        </p:spPr>
        <p:txBody>
          <a:bodyPr/>
          <a:lstStyle/>
          <a:p>
            <a:endParaRPr lang="pt-BR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3961"/>
            <a:ext cx="7629531" cy="56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4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9459" name="Picture 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3048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825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03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19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063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508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731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953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4065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5287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3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3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4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4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4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5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507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aixaDeTexto 51"/>
          <p:cNvSpPr txBox="1"/>
          <p:nvPr/>
        </p:nvSpPr>
        <p:spPr>
          <a:xfrm>
            <a:off x="3851275" y="2852738"/>
            <a:ext cx="1008063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779838" y="5805488"/>
            <a:ext cx="1008062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443538" y="1484313"/>
            <a:ext cx="287972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OLÍMPICAS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pic>
        <p:nvPicPr>
          <p:cNvPr id="19499" name="Picture 53" descr="Time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425" y="692150"/>
            <a:ext cx="1044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0" name="CaixaDeTexto 55"/>
          <p:cNvSpPr txBox="1">
            <a:spLocks noChangeArrowheads="1"/>
          </p:cNvSpPr>
          <p:nvPr/>
        </p:nvSpPr>
        <p:spPr bwMode="auto">
          <a:xfrm>
            <a:off x="1476375" y="69215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O N F E D E R A Ç Õ E S</a:t>
            </a:r>
          </a:p>
        </p:txBody>
      </p:sp>
      <p:sp>
        <p:nvSpPr>
          <p:cNvPr id="19501" name="Oval 15"/>
          <p:cNvSpPr>
            <a:spLocks noChangeArrowheads="1"/>
          </p:cNvSpPr>
          <p:nvPr/>
        </p:nvSpPr>
        <p:spPr bwMode="auto">
          <a:xfrm>
            <a:off x="0" y="0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502" name="Text Box 16"/>
          <p:cNvSpPr txBox="1">
            <a:spLocks noChangeArrowheads="1"/>
          </p:cNvSpPr>
          <p:nvPr/>
        </p:nvSpPr>
        <p:spPr bwMode="auto">
          <a:xfrm>
            <a:off x="-180975" y="404813"/>
            <a:ext cx="1851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503" name="Retângulo 48"/>
          <p:cNvSpPr>
            <a:spLocks noChangeArrowheads="1"/>
          </p:cNvSpPr>
          <p:nvPr/>
        </p:nvSpPr>
        <p:spPr bwMode="auto">
          <a:xfrm>
            <a:off x="5364163" y="3211513"/>
            <a:ext cx="3779837" cy="3646487"/>
          </a:xfrm>
          <a:prstGeom prst="rect">
            <a:avLst/>
          </a:prstGeom>
          <a:solidFill>
            <a:srgbClr val="A2F69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ONED Organização Nacional das Entidades do Desporto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52 confederações e associações nacionais de administração do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desporto não olímpico e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não para-olímpico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650" y="1341438"/>
            <a:ext cx="813752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Universitária Paulista de Esporte </a:t>
            </a:r>
          </a:p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do Desporto Escolar do Estado de São Paulo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Modalidades olímpicas: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Atletismo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Badminton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Basquete | Beisebol e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Softbol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Boxe | Canoagem | Ciclismo | Desportos Aquáticos | Esgrima | Futebol | Ginástica | Handebol | Hipismo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Hoquei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e Patinação | Judô |Levantamento de Peso | Lutas Associadas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Pentatlo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Moderno | Remo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Rugby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Taekwondo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Tênis | Tênis de Mesa | Tiro com Arco | Tiro Esportivo | Triatlo | Vela e Motor | Voleibol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Outras modalidades: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Aikido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Automobilismo | Balonismo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Beach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Soccer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Bicicross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Body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Boarding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Bocha e Bolão | Boliche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Bridge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Capoeira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Cricket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Dardo | Disco | Esqui Aquático | Futebol Amador | Futebol de mesa | Futsal | Golfe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Hapkido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Jiu-Jitsu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Karatê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Kenpō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Kickboxing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Luta de Braço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Mixed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Martial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Arts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(MMA) | Montanhismo | Motociclismo | Musculação | Orientação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Pára-quedismo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Patinação Artística | Peteca | Pólo | Pesca | Rodeio | Sinuca e Bilhar | Skate | Squash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Sumô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Surfe | Tai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Chuan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Trampolim acrobático | Vôo livre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Windsurf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Wushu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Kung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Xadrez</a:t>
            </a:r>
            <a:endParaRPr lang="pt-BR" sz="18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1908175" y="692150"/>
            <a:ext cx="7235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4400" b="1">
                <a:solidFill>
                  <a:srgbClr val="48A65A"/>
                </a:solidFill>
                <a:latin typeface="Calibri" pitchFamily="34" charset="0"/>
              </a:rPr>
              <a:t>F E D E R A Ç Õ E S  PAULISTAS</a:t>
            </a:r>
          </a:p>
        </p:txBody>
      </p:sp>
      <p:sp>
        <p:nvSpPr>
          <p:cNvPr id="20484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374" y="933450"/>
            <a:ext cx="7921252" cy="720303"/>
          </a:xfrm>
        </p:spPr>
        <p:txBody>
          <a:bodyPr/>
          <a:lstStyle/>
          <a:p>
            <a:pPr algn="ctr" eaLnBrk="1" hangingPunct="1"/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b="1" dirty="0">
                <a:latin typeface="Arial" pitchFamily="34" charset="0"/>
              </a:rPr>
              <a:t/>
            </a:r>
            <a:br>
              <a:rPr lang="pt-BR" sz="2400" b="1" dirty="0">
                <a:latin typeface="Arial" pitchFamily="34" charset="0"/>
              </a:rPr>
            </a:br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800" dirty="0" smtClean="0">
                <a:latin typeface="Arial" pitchFamily="34" charset="0"/>
              </a:rPr>
              <a:t/>
            </a:r>
            <a:br>
              <a:rPr lang="pt-BR" sz="800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</a:rPr>
              <a:t>PERSPECTIVAS DE </a:t>
            </a:r>
            <a:r>
              <a:rPr lang="pt-BR" sz="2400" b="1" dirty="0" smtClean="0">
                <a:latin typeface="Arial" pitchFamily="34" charset="0"/>
              </a:rPr>
              <a:t>ATUAÇÃO</a:t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                                                    </a:t>
            </a:r>
            <a:r>
              <a:rPr lang="pt-BR" sz="1400" dirty="0" smtClean="0">
                <a:latin typeface="Arial" pitchFamily="34" charset="0"/>
              </a:rPr>
              <a:t>SOUCI, 2002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400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ESPORTE PROFISSIONAL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0B85D"/>
                </a:solidFill>
                <a:latin typeface="Arial" pitchFamily="34" charset="0"/>
              </a:rPr>
              <a:t>ESPORTE AMADOR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2971800"/>
            <a:ext cx="520382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Ligas – Federações - Confederações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3810000" cy="1616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de Publicidade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Agente de Promoção de Marketing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Negociador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4419600"/>
            <a:ext cx="4343400" cy="1616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geral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Técnico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Coordenador de Programas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 de Promoção Econômica</a:t>
            </a:r>
          </a:p>
        </p:txBody>
      </p:sp>
      <p:grpSp>
        <p:nvGrpSpPr>
          <p:cNvPr id="1024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395288" y="2333625"/>
            <a:ext cx="3529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CBB</a:t>
            </a:r>
          </a:p>
          <a:p>
            <a:endParaRPr lang="pt-BR" sz="1600" b="1">
              <a:solidFill>
                <a:srgbClr val="040404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Secretário Geral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Executivo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Luis Felipe Monteiro de Barros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Administrativo e Financeiro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Soares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Relações Institucionais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Paulo Villas Boas de Almeida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Técnico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André Barbosa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Diretora de Seleções Feminina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Hortência de Fátima Marcari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Seleções Masculino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Vanderlei Mazzuchini Junior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Marketing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José Carlos Brunoro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5076825" y="3317875"/>
            <a:ext cx="3562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FPA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Administrativa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Marcos de Lima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Financeira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Eduardo Esteter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de Marketing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Pedro Paulo Chiamulera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Técnica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Nélio Alfano Moura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Katisuhiko Nakaya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Otaviano Caetano da Silva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Luís Antônio Lino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João Paulo Alves da Cunha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Ricardo D'Ângelo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771775" y="1196975"/>
          <a:ext cx="7128792" cy="1903693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André Casado </a:t>
                      </a:r>
                      <a:r>
                        <a:rPr lang="pt-BR" sz="1400" dirty="0" err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Castaño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Casado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Presidente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IME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Bárbara Assaf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Babi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Administrativo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Thiago Andre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 Franco de Sena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Geral de modalidades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858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Maki Hirai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Secretária Geral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Renata Penha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Carioca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de Patrimônio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EEFE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Rafael Silveiro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Baixo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Tesoureiro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POLI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Felipe Priante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Testa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 Geral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33" name="AutoShape 3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0" y="0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34" name="AutoShape 2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92075" y="-365125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1535" name="Picture 5" descr="LAA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76250"/>
            <a:ext cx="4140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3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cxnSp>
        <p:nvCxnSpPr>
          <p:cNvPr id="21537" name="Conector reto 11"/>
          <p:cNvCxnSpPr>
            <a:cxnSpLocks noChangeShapeType="1"/>
          </p:cNvCxnSpPr>
          <p:nvPr/>
        </p:nvCxnSpPr>
        <p:spPr bwMode="auto">
          <a:xfrm>
            <a:off x="2843213" y="3141663"/>
            <a:ext cx="63007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38" name="Conector reto 13"/>
          <p:cNvCxnSpPr>
            <a:cxnSpLocks noChangeShapeType="1"/>
          </p:cNvCxnSpPr>
          <p:nvPr/>
        </p:nvCxnSpPr>
        <p:spPr bwMode="auto">
          <a:xfrm rot="5400000">
            <a:off x="2282031" y="4999832"/>
            <a:ext cx="3716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395288" y="692150"/>
            <a:ext cx="1414462" cy="134302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60363" y="1166813"/>
            <a:ext cx="150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Pública </a:t>
            </a:r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2051050" y="765175"/>
            <a:ext cx="6769100" cy="966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MINISTÉRIO DO ESPORTE – 3 SECRETARIAS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SECRETARIAS ESTADUAIS – 27  /  SECRETARIAS MUNICIPAIS</a:t>
            </a:r>
          </a:p>
        </p:txBody>
      </p:sp>
      <p:grpSp>
        <p:nvGrpSpPr>
          <p:cNvPr id="22533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2534" name="Imagem 7" descr="organograma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95475"/>
            <a:ext cx="85328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Elipse 8"/>
          <p:cNvSpPr>
            <a:spLocks noChangeArrowheads="1"/>
          </p:cNvSpPr>
          <p:nvPr/>
        </p:nvSpPr>
        <p:spPr bwMode="auto">
          <a:xfrm>
            <a:off x="971550" y="4797425"/>
            <a:ext cx="6913563" cy="1295400"/>
          </a:xfrm>
          <a:prstGeom prst="ellipse">
            <a:avLst/>
          </a:prstGeom>
          <a:noFill/>
          <a:ln w="28575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3249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250825" y="5013325"/>
            <a:ext cx="8642350" cy="28733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3556" name="Retângulo 5"/>
          <p:cNvSpPr>
            <a:spLocks noChangeArrowheads="1"/>
          </p:cNvSpPr>
          <p:nvPr/>
        </p:nvSpPr>
        <p:spPr bwMode="auto">
          <a:xfrm>
            <a:off x="395288" y="2708275"/>
            <a:ext cx="8208962" cy="64928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2355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0" y="0"/>
            <a:ext cx="1258888" cy="1052513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0" y="404813"/>
            <a:ext cx="1182688" cy="274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algn="ctr" eaLnBrk="0" hangingPunct="0">
              <a:defRPr/>
            </a:pPr>
            <a:r>
              <a:rPr kumimoji="0" lang="pt-BR" sz="1200" b="1" dirty="0">
                <a:solidFill>
                  <a:srgbClr val="000000"/>
                </a:solidFill>
                <a:latin typeface="Comic Sans MS" pitchFamily="66" charset="0"/>
              </a:rPr>
              <a:t>Educação</a:t>
            </a:r>
            <a:r>
              <a:rPr kumimoji="0" lang="pt-BR" sz="12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4"/>
          <p:cNvGrpSpPr>
            <a:grpSpLocks/>
          </p:cNvGrpSpPr>
          <p:nvPr/>
        </p:nvGrpSpPr>
        <p:grpSpPr bwMode="auto">
          <a:xfrm>
            <a:off x="179388" y="1052513"/>
            <a:ext cx="8801100" cy="6408737"/>
            <a:chOff x="171450" y="1404938"/>
            <a:chExt cx="8801100" cy="5624462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1404938"/>
              <a:ext cx="8801100" cy="562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Retângulo 2"/>
            <p:cNvSpPr>
              <a:spLocks noChangeArrowheads="1"/>
            </p:cNvSpPr>
            <p:nvPr/>
          </p:nvSpPr>
          <p:spPr bwMode="auto">
            <a:xfrm>
              <a:off x="395536" y="1844824"/>
              <a:ext cx="8280920" cy="792088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587" name="Retângulo 3"/>
            <p:cNvSpPr>
              <a:spLocks noChangeArrowheads="1"/>
            </p:cNvSpPr>
            <p:nvPr/>
          </p:nvSpPr>
          <p:spPr bwMode="auto">
            <a:xfrm>
              <a:off x="387598" y="4438446"/>
              <a:ext cx="8352928" cy="296846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4579" name="Grupo 7"/>
          <p:cNvGrpSpPr>
            <a:grpSpLocks/>
          </p:cNvGrpSpPr>
          <p:nvPr/>
        </p:nvGrpSpPr>
        <p:grpSpPr bwMode="auto">
          <a:xfrm>
            <a:off x="0" y="549275"/>
            <a:ext cx="1416050" cy="1339850"/>
            <a:chOff x="0" y="332656"/>
            <a:chExt cx="1416050" cy="1339850"/>
          </a:xfrm>
        </p:grpSpPr>
        <p:sp>
          <p:nvSpPr>
            <p:cNvPr id="24583" name="Oval 9"/>
            <p:cNvSpPr>
              <a:spLocks noChangeArrowheads="1"/>
            </p:cNvSpPr>
            <p:nvPr/>
          </p:nvSpPr>
          <p:spPr bwMode="auto">
            <a:xfrm>
              <a:off x="0" y="332656"/>
              <a:ext cx="1416050" cy="133985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4" name="Text Box 10"/>
            <p:cNvSpPr txBox="1">
              <a:spLocks noChangeArrowheads="1"/>
            </p:cNvSpPr>
            <p:nvPr/>
          </p:nvSpPr>
          <p:spPr bwMode="auto">
            <a:xfrm>
              <a:off x="179512" y="836712"/>
              <a:ext cx="1182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>
              <a:spAutoFit/>
            </a:bodyPr>
            <a:lstStyle/>
            <a:p>
              <a:pPr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Educação</a:t>
              </a:r>
              <a:r>
                <a:rPr kumimoji="0" lang="pt-BR" sz="120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2458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276475"/>
            <a:ext cx="87233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53400" cy="6858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C00000"/>
                </a:solidFill>
                <a:latin typeface="Arial" pitchFamily="34" charset="0"/>
              </a:rPr>
              <a:t>FUNÇÕES E PAPEIS  DO ADMINISTRADOR</a:t>
            </a:r>
            <a:r>
              <a:rPr lang="pt-BR" sz="1400" smtClean="0">
                <a:latin typeface="Arial" pitchFamily="34" charset="0"/>
              </a:rPr>
              <a:t/>
            </a:r>
            <a:br>
              <a:rPr lang="pt-BR" sz="1400" smtClean="0">
                <a:latin typeface="Arial" pitchFamily="34" charset="0"/>
              </a:rPr>
            </a:br>
            <a:r>
              <a:rPr lang="pt-BR" sz="1400" b="1" smtClean="0">
                <a:latin typeface="Arial" pitchFamily="34" charset="0"/>
              </a:rPr>
              <a:t>Celma, 2004;</a:t>
            </a:r>
            <a:r>
              <a:rPr lang="pt-BR" sz="1400" smtClean="0">
                <a:latin typeface="Arial" pitchFamily="34" charset="0"/>
              </a:rPr>
              <a:t> </a:t>
            </a:r>
            <a:r>
              <a:rPr lang="pt-BR" sz="1400" b="1" smtClean="0">
                <a:latin typeface="Arial" pitchFamily="34" charset="0"/>
              </a:rPr>
              <a:t>Souci, 2002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6812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INTERPESSOAIS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Símbolo – “cabeça”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União – relacionamento com pares dentro 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Líder – direção de subordinados – objetivos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INFORMAÇÃO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Receptor – capta qualquer tipo de informação útil para seu trabalho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Disseminador – transmite internamente de forma total ou parcial a informação acumulada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Porta-voz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transmite informação a pessoas de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DECISÃO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Empreendedor – inicia ou promove mudanças para melhorar a eficácia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Gerenciador de problemas – tenta resolver, o mais rápido possível as anomalias que se apresentem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Negociador – realiza pactos com as pessoas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Gestor de recursos – decide como serão empregados os distintos tipos de recursos da organização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Mintzberg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1983</a:t>
            </a:r>
          </a:p>
        </p:txBody>
      </p:sp>
      <p:grpSp>
        <p:nvGrpSpPr>
          <p:cNvPr id="35844" name="Grupo 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971550" y="620713"/>
            <a:ext cx="7531100" cy="6453187"/>
            <a:chOff x="1161" y="6301"/>
            <a:chExt cx="9325" cy="8969"/>
          </a:xfrm>
        </p:grpSpPr>
        <p:sp>
          <p:nvSpPr>
            <p:cNvPr id="368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1" y="6600"/>
              <a:ext cx="8460" cy="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2" name="Oval 4"/>
            <p:cNvSpPr>
              <a:spLocks noChangeArrowheads="1"/>
            </p:cNvSpPr>
            <p:nvPr/>
          </p:nvSpPr>
          <p:spPr bwMode="auto">
            <a:xfrm>
              <a:off x="4908" y="6301"/>
              <a:ext cx="2179" cy="21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3" name="Text Box 5"/>
            <p:cNvSpPr txBox="1">
              <a:spLocks noChangeArrowheads="1"/>
            </p:cNvSpPr>
            <p:nvPr/>
          </p:nvSpPr>
          <p:spPr bwMode="auto">
            <a:xfrm>
              <a:off x="1161" y="8790"/>
              <a:ext cx="4140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pt-BR" sz="2000" b="1">
                  <a:solidFill>
                    <a:srgbClr val="05C505"/>
                  </a:solidFill>
                  <a:latin typeface="Calibri" pitchFamily="34" charset="0"/>
                </a:rPr>
                <a:t>Coordena fatores internos</a:t>
              </a:r>
            </a:p>
            <a:p>
              <a:pPr eaLnBrk="0" hangingPunct="0"/>
              <a:endParaRPr kumimoji="0" lang="pt-BR" sz="2000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lnSpc>
                  <a:spcPct val="150000"/>
                </a:lnSpc>
                <a:buFontTx/>
                <a:buChar char="•"/>
              </a:pPr>
              <a:r>
                <a:rPr kumimoji="0" lang="pt-BR" sz="2000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Empregados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Níveis de trabalho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Habilidades do pessoal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Papéis individuais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Motivação dos indivíduos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Distribuição de pessoal</a:t>
              </a:r>
            </a:p>
          </p:txBody>
        </p:sp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5084" y="6768"/>
              <a:ext cx="1872" cy="1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E62302"/>
                  </a:solidFill>
                  <a:latin typeface="Calibri" pitchFamily="34" charset="0"/>
                </a:rPr>
                <a:t>O gerente de esportes em ação</a:t>
              </a:r>
            </a:p>
          </p:txBody>
        </p:sp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6390" y="8790"/>
              <a:ext cx="4096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  <a:t>Coordena fatores externos</a:t>
              </a:r>
              <a:b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</a:br>
              <a:endParaRPr kumimoji="0" lang="pt-BR" sz="1800" b="1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1800" b="1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Fatores econômicos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Tecnologia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Política e legislação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local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Atividades físicas e   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competições de outras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modalidades esportivas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Necessidades/ desejos da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juventude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Contexto social e cultural</a:t>
              </a:r>
            </a:p>
          </p:txBody>
        </p:sp>
        <p:sp>
          <p:nvSpPr>
            <p:cNvPr id="36876" name="Text Box 8"/>
            <p:cNvSpPr txBox="1">
              <a:spLocks noChangeArrowheads="1"/>
            </p:cNvSpPr>
            <p:nvPr/>
          </p:nvSpPr>
          <p:spPr bwMode="auto">
            <a:xfrm>
              <a:off x="4211" y="14242"/>
              <a:ext cx="37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</a:pPr>
              <a:r>
                <a:rPr kumimoji="0" lang="pt-BR" sz="1200" b="1">
                  <a:solidFill>
                    <a:srgbClr val="2838D0"/>
                  </a:solidFill>
                  <a:latin typeface="Calibri" pitchFamily="34" charset="0"/>
                </a:rPr>
                <a:t>Supervisiona e se assegura de que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 flipH="1">
              <a:off x="5986" y="8450"/>
              <a:ext cx="56" cy="5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>
              <a:off x="3681" y="8610"/>
              <a:ext cx="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Line 14"/>
            <p:cNvSpPr>
              <a:spLocks noChangeShapeType="1"/>
            </p:cNvSpPr>
            <p:nvPr/>
          </p:nvSpPr>
          <p:spPr bwMode="auto">
            <a:xfrm>
              <a:off x="8181" y="861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3681" y="861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Rectangle 18"/>
          <p:cNvSpPr>
            <a:spLocks noChangeArrowheads="1"/>
          </p:cNvSpPr>
          <p:nvPr/>
        </p:nvSpPr>
        <p:spPr bwMode="auto">
          <a:xfrm>
            <a:off x="539750" y="692150"/>
            <a:ext cx="3124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O gerente de esportes em ação: resumo de suas responsabilidades.</a:t>
            </a:r>
          </a:p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Adaptado de ACOSTA, 2005, p. 223.</a:t>
            </a:r>
            <a:endParaRPr lang="pt-BR" sz="1400">
              <a:solidFill>
                <a:srgbClr val="E62302"/>
              </a:solidFill>
              <a:latin typeface="Arial Black" pitchFamily="34" charset="0"/>
            </a:endParaRPr>
          </a:p>
        </p:txBody>
      </p:sp>
      <p:grpSp>
        <p:nvGrpSpPr>
          <p:cNvPr id="36868" name="Grupo 1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2357438" y="1143000"/>
            <a:ext cx="4500562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kumimoji="0" lang="pt-BR" sz="2000" b="1">
                <a:solidFill>
                  <a:srgbClr val="2838D0"/>
                </a:solidFill>
              </a:rPr>
              <a:t>Supervisiona e se assegura de que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714375" y="1928813"/>
            <a:ext cx="2422525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A estrutura administrativa esteja</a:t>
            </a:r>
          </a:p>
          <a:p>
            <a:pPr eaLnBrk="0" hangingPunct="0"/>
            <a:endParaRPr kumimoji="0" lang="pt-BR" sz="2000" b="1">
              <a:solidFill>
                <a:srgbClr val="D9D407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Devidamente equipada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Dotada de pessoal adequado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Coordenada eficientemente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Trabalhando devidamente em programas estratégicos</a:t>
            </a:r>
          </a:p>
          <a:p>
            <a:pPr eaLnBrk="0" hangingPunct="0"/>
            <a:endParaRPr kumimoji="0" lang="pt-BR" sz="1800" b="1">
              <a:solidFill>
                <a:srgbClr val="040404"/>
              </a:solidFill>
            </a:endParaRP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3357563" y="1928813"/>
            <a:ext cx="2571750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92075" indent="-92075" eaLnBrk="0" hangingPunct="0"/>
            <a:r>
              <a:rPr kumimoji="0" lang="pt-BR" sz="2000" b="1">
                <a:solidFill>
                  <a:srgbClr val="C8187D"/>
                </a:solidFill>
              </a:rPr>
              <a:t>Os empregados</a:t>
            </a:r>
          </a:p>
          <a:p>
            <a:pPr marL="92075" indent="-92075" eaLnBrk="0" hangingPunct="0"/>
            <a:endParaRPr kumimoji="0" lang="pt-BR" sz="2000" b="1">
              <a:solidFill>
                <a:srgbClr val="C8187D"/>
              </a:solidFill>
            </a:endParaRPr>
          </a:p>
          <a:p>
            <a:pPr marL="92075" indent="-92075" eaLnBrk="0" hangingPunct="0"/>
            <a:r>
              <a:rPr kumimoji="0" lang="pt-BR" sz="2000" b="1">
                <a:solidFill>
                  <a:srgbClr val="040404"/>
                </a:solidFill>
              </a:rPr>
              <a:t>Sejam competentes e experientes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Sejam devidamente supervisionados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Coordenados eficientemente?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Trabalhem em um ambiente agradável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Recebam informações pertinentes sobre políticas e rotinas de trabalho</a:t>
            </a:r>
          </a:p>
          <a:p>
            <a:pPr marL="92075" indent="-92075" eaLnBrk="0" hangingPunct="0"/>
            <a:endParaRPr kumimoji="0" lang="pt-BR" sz="1200" b="1">
              <a:solidFill>
                <a:srgbClr val="040404"/>
              </a:solidFill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6084888" y="1773238"/>
            <a:ext cx="2786062" cy="492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Sejam avaliados</a:t>
            </a:r>
          </a:p>
          <a:p>
            <a:pPr eaLnBrk="0" hangingPunct="0"/>
            <a:endParaRPr kumimoji="0" lang="pt-BR" sz="1000" b="1">
              <a:solidFill>
                <a:srgbClr val="C8187D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crescimento de clientes, filiados e voluntários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organização de eventos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capacitação dos RH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adesões e exclusões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atividades de relações públicas e promoção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uso das instalações esportivas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Os programas e resultados esportivos</a:t>
            </a:r>
          </a:p>
        </p:txBody>
      </p:sp>
      <p:grpSp>
        <p:nvGrpSpPr>
          <p:cNvPr id="37894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077200" cy="762000"/>
          </a:xfrm>
        </p:spPr>
        <p:txBody>
          <a:bodyPr/>
          <a:lstStyle/>
          <a:p>
            <a:pPr eaLnBrk="1" hangingPunct="1"/>
            <a:r>
              <a:rPr lang="pt-BR" sz="2000" smtClean="0">
                <a:latin typeface="Comic Sans MS" pitchFamily="66" charset="0"/>
              </a:rPr>
              <a:t>VANTAGENS E DESVANTAGENS DE SE ALCANÇAR </a:t>
            </a:r>
            <a:br>
              <a:rPr lang="pt-BR" sz="2000" smtClean="0">
                <a:latin typeface="Comic Sans MS" pitchFamily="66" charset="0"/>
              </a:rPr>
            </a:br>
            <a:r>
              <a:rPr lang="pt-BR" sz="2000" smtClean="0">
                <a:latin typeface="Comic Sans MS" pitchFamily="66" charset="0"/>
              </a:rPr>
              <a:t>UMA POSIÇÃO ADMINISTRATIVA         (</a:t>
            </a:r>
            <a:r>
              <a:rPr lang="pt-BR" sz="1600" smtClean="0">
                <a:latin typeface="Comic Sans MS" pitchFamily="66" charset="0"/>
              </a:rPr>
              <a:t>adaptado de Horine, 1995)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24000"/>
            <a:ext cx="3878262" cy="53340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15711E"/>
                </a:solidFill>
                <a:latin typeface="Comic Sans MS" pitchFamily="66" charset="0"/>
              </a:rPr>
              <a:t>VANTAGENS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endParaRPr lang="pt-BR" sz="9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pt-BR" sz="1600" b="1" smtClean="0">
                <a:latin typeface="Comic Sans MS" pitchFamily="66" charset="0"/>
              </a:rPr>
              <a:t>- </a:t>
            </a: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AUMENTO DOS RENDIMENTOS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PROFISSIONAL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SOCIAL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TROCAS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PODER PESSOAL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REALIZAÇÕES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OPORTUNIDADE DE MUDANÇA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POSITIVA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ASSOCIAÇÃO COM OUTROS 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LÍDERES DE ALTA QUALIDADE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28775"/>
            <a:ext cx="4800600" cy="5562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  <a:t>    DESVANTAGENS</a:t>
            </a:r>
            <a:b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</a:br>
            <a:endParaRPr lang="pt-BR" sz="8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PRESSÕES OU TEMPO ISUFICIENTE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PARA ACOMPANHAR A ÁREA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LONGA JORNADA DE TRABALHO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PERDA DE RELAÇÕES PESSOAIS COM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ALUNOS E ATLETAS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TEMPO REDUZIDO PARA ESTUDO 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 PESQUISA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 PELOS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PROGRAMAS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PESSOAL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MUDANÇAS NAS RELAÇÕES SOCIAIS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COM COLEGAS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DE AVALIAÇÃO PROFISSIONAL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PÚBLICA – DECISÕES E PROGRAMAS</a:t>
            </a:r>
          </a:p>
          <a:p>
            <a:pPr marL="0" indent="0" eaLnBrk="1" hangingPunct="1">
              <a:lnSpc>
                <a:spcPct val="110000"/>
              </a:lnSpc>
            </a:pPr>
            <a:endParaRPr lang="pt-BR" sz="1600" b="1" smtClean="0">
              <a:latin typeface="Comic Sans MS" pitchFamily="66" charset="0"/>
            </a:endParaRPr>
          </a:p>
        </p:txBody>
      </p:sp>
      <p:grpSp>
        <p:nvGrpSpPr>
          <p:cNvPr id="38917" name="Grupo 4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  <p:bldP spid="1536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7772400" cy="4572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E62302"/>
                </a:solidFill>
                <a:latin typeface="Tahoma" pitchFamily="34" charset="0"/>
              </a:rPr>
              <a:t>PROCESSOS FUNDAMENTAIS DA GESTÃO</a:t>
            </a:r>
          </a:p>
        </p:txBody>
      </p:sp>
      <p:grpSp>
        <p:nvGrpSpPr>
          <p:cNvPr id="39939" name="Group 29"/>
          <p:cNvGrpSpPr>
            <a:grpSpLocks/>
          </p:cNvGrpSpPr>
          <p:nvPr/>
        </p:nvGrpSpPr>
        <p:grpSpPr bwMode="auto">
          <a:xfrm>
            <a:off x="304800" y="2060575"/>
            <a:ext cx="8839200" cy="4283075"/>
            <a:chOff x="192" y="720"/>
            <a:chExt cx="5568" cy="2698"/>
          </a:xfrm>
        </p:grpSpPr>
        <p:sp>
          <p:nvSpPr>
            <p:cNvPr id="39944" name="Text Box 5"/>
            <p:cNvSpPr txBox="1">
              <a:spLocks noChangeArrowheads="1"/>
            </p:cNvSpPr>
            <p:nvPr/>
          </p:nvSpPr>
          <p:spPr bwMode="auto">
            <a:xfrm>
              <a:off x="2112" y="2448"/>
              <a:ext cx="1968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Tomada de decisões</a:t>
              </a:r>
            </a:p>
          </p:txBody>
        </p:sp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336" y="158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Planejamento</a:t>
              </a:r>
            </a:p>
          </p:txBody>
        </p:sp>
        <p:sp>
          <p:nvSpPr>
            <p:cNvPr id="39946" name="Text Box 7"/>
            <p:cNvSpPr txBox="1">
              <a:spLocks noChangeArrowheads="1"/>
            </p:cNvSpPr>
            <p:nvPr/>
          </p:nvSpPr>
          <p:spPr bwMode="auto">
            <a:xfrm>
              <a:off x="4656" y="1632"/>
              <a:ext cx="1104" cy="4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Direção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(liderança)</a:t>
              </a:r>
            </a:p>
          </p:txBody>
        </p:sp>
        <p:sp>
          <p:nvSpPr>
            <p:cNvPr id="39947" name="Text Box 8"/>
            <p:cNvSpPr txBox="1">
              <a:spLocks noChangeArrowheads="1"/>
            </p:cNvSpPr>
            <p:nvPr/>
          </p:nvSpPr>
          <p:spPr bwMode="auto">
            <a:xfrm>
              <a:off x="2448" y="182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Comunicação</a:t>
              </a:r>
            </a:p>
          </p:txBody>
        </p:sp>
        <p:sp>
          <p:nvSpPr>
            <p:cNvPr id="39948" name="Text Box 9"/>
            <p:cNvSpPr txBox="1">
              <a:spLocks noChangeArrowheads="1"/>
            </p:cNvSpPr>
            <p:nvPr/>
          </p:nvSpPr>
          <p:spPr bwMode="auto">
            <a:xfrm>
              <a:off x="336" y="2160"/>
              <a:ext cx="1200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Organização</a:t>
              </a:r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192" y="2592"/>
              <a:ext cx="1200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Seleção e contratação</a:t>
              </a:r>
            </a:p>
          </p:txBody>
        </p:sp>
        <p:sp>
          <p:nvSpPr>
            <p:cNvPr id="39950" name="Text Box 11"/>
            <p:cNvSpPr txBox="1">
              <a:spLocks noChangeArrowheads="1"/>
            </p:cNvSpPr>
            <p:nvPr/>
          </p:nvSpPr>
          <p:spPr bwMode="auto">
            <a:xfrm>
              <a:off x="2592" y="720"/>
              <a:ext cx="105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Gestão</a:t>
              </a:r>
            </a:p>
          </p:txBody>
        </p:sp>
        <p:sp>
          <p:nvSpPr>
            <p:cNvPr id="39951" name="Text Box 12"/>
            <p:cNvSpPr txBox="1">
              <a:spLocks noChangeArrowheads="1"/>
            </p:cNvSpPr>
            <p:nvPr/>
          </p:nvSpPr>
          <p:spPr bwMode="auto">
            <a:xfrm>
              <a:off x="2544" y="3168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Avaliação</a:t>
              </a:r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4656" y="2640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Motivação</a:t>
              </a:r>
            </a:p>
          </p:txBody>
        </p:sp>
        <p:sp>
          <p:nvSpPr>
            <p:cNvPr id="39953" name="Line 14"/>
            <p:cNvSpPr>
              <a:spLocks noChangeShapeType="1"/>
            </p:cNvSpPr>
            <p:nvPr/>
          </p:nvSpPr>
          <p:spPr bwMode="auto">
            <a:xfrm>
              <a:off x="1536" y="1728"/>
              <a:ext cx="9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4" name="Line 15"/>
            <p:cNvSpPr>
              <a:spLocks noChangeShapeType="1"/>
            </p:cNvSpPr>
            <p:nvPr/>
          </p:nvSpPr>
          <p:spPr bwMode="auto">
            <a:xfrm flipV="1">
              <a:off x="1488" y="2256"/>
              <a:ext cx="10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5" name="Line 16"/>
            <p:cNvSpPr>
              <a:spLocks noChangeShapeType="1"/>
            </p:cNvSpPr>
            <p:nvPr/>
          </p:nvSpPr>
          <p:spPr bwMode="auto">
            <a:xfrm flipH="1">
              <a:off x="3696" y="1728"/>
              <a:ext cx="110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 flipH="1" flipV="1">
              <a:off x="3696" y="2256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7" name="Line 18"/>
            <p:cNvSpPr>
              <a:spLocks noChangeShapeType="1"/>
            </p:cNvSpPr>
            <p:nvPr/>
          </p:nvSpPr>
          <p:spPr bwMode="auto">
            <a:xfrm>
              <a:off x="3120" y="9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8" name="Line 19"/>
            <p:cNvSpPr>
              <a:spLocks noChangeShapeType="1"/>
            </p:cNvSpPr>
            <p:nvPr/>
          </p:nvSpPr>
          <p:spPr bwMode="auto">
            <a:xfrm>
              <a:off x="816" y="1152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9" name="Line 20"/>
            <p:cNvSpPr>
              <a:spLocks noChangeShapeType="1"/>
            </p:cNvSpPr>
            <p:nvPr/>
          </p:nvSpPr>
          <p:spPr bwMode="auto">
            <a:xfrm>
              <a:off x="816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0" name="Line 21"/>
            <p:cNvSpPr>
              <a:spLocks noChangeShapeType="1"/>
            </p:cNvSpPr>
            <p:nvPr/>
          </p:nvSpPr>
          <p:spPr bwMode="auto">
            <a:xfrm>
              <a:off x="5184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1" name="Line 22"/>
            <p:cNvSpPr>
              <a:spLocks noChangeShapeType="1"/>
            </p:cNvSpPr>
            <p:nvPr/>
          </p:nvSpPr>
          <p:spPr bwMode="auto">
            <a:xfrm flipH="1">
              <a:off x="768" y="331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2" name="Line 23"/>
            <p:cNvSpPr>
              <a:spLocks noChangeShapeType="1"/>
            </p:cNvSpPr>
            <p:nvPr/>
          </p:nvSpPr>
          <p:spPr bwMode="auto">
            <a:xfrm>
              <a:off x="364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3" name="Line 24"/>
            <p:cNvSpPr>
              <a:spLocks noChangeShapeType="1"/>
            </p:cNvSpPr>
            <p:nvPr/>
          </p:nvSpPr>
          <p:spPr bwMode="auto">
            <a:xfrm flipV="1">
              <a:off x="76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4" name="Line 25"/>
            <p:cNvSpPr>
              <a:spLocks noChangeShapeType="1"/>
            </p:cNvSpPr>
            <p:nvPr/>
          </p:nvSpPr>
          <p:spPr bwMode="auto">
            <a:xfrm flipV="1">
              <a:off x="518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 flipV="1">
              <a:off x="3072" y="27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9940" name="Text Box 28"/>
          <p:cNvSpPr txBox="1">
            <a:spLocks noChangeArrowheads="1"/>
          </p:cNvSpPr>
          <p:nvPr/>
        </p:nvSpPr>
        <p:spPr bwMode="auto">
          <a:xfrm>
            <a:off x="62484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>
                <a:latin typeface="Tahoma" pitchFamily="34" charset="0"/>
              </a:rPr>
              <a:t>Souci, 2002</a:t>
            </a:r>
          </a:p>
        </p:txBody>
      </p:sp>
      <p:grpSp>
        <p:nvGrpSpPr>
          <p:cNvPr id="39941" name="Grupo 26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554287" y="1773026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E50731"/>
                </a:solidFill>
                <a:latin typeface="Arial" pitchFamily="34" charset="0"/>
              </a:rPr>
              <a:t>EMPRESAS COMERCIAIS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521494" y="2675944"/>
            <a:ext cx="83058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Produção/lançamento de equipamentos / artigos esportivos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258888" y="3542975"/>
            <a:ext cx="6831012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Ginásios – Clubes – Acampamentos – Campings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Albergues – Centros de Férias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2051720" y="4809914"/>
            <a:ext cx="5624513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Centros Esportivos - Estádios - Piscinas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416719" y="5733256"/>
            <a:ext cx="841057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Consultoria – planejamento/gestão de instalações esportivas</a:t>
            </a:r>
          </a:p>
        </p:txBody>
      </p:sp>
      <p:grpSp>
        <p:nvGrpSpPr>
          <p:cNvPr id="1127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60648" y="793772"/>
            <a:ext cx="7921252" cy="720303"/>
          </a:xfrm>
        </p:spPr>
        <p:txBody>
          <a:bodyPr/>
          <a:lstStyle/>
          <a:p>
            <a:pPr algn="ctr" eaLnBrk="1" hangingPunct="1"/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b="1" dirty="0">
                <a:latin typeface="Arial" pitchFamily="34" charset="0"/>
              </a:rPr>
              <a:t/>
            </a:r>
            <a:br>
              <a:rPr lang="pt-BR" sz="2400" b="1" dirty="0">
                <a:latin typeface="Arial" pitchFamily="34" charset="0"/>
              </a:rPr>
            </a:br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800" dirty="0" smtClean="0">
                <a:latin typeface="Arial" pitchFamily="34" charset="0"/>
              </a:rPr>
              <a:t/>
            </a:r>
            <a:br>
              <a:rPr lang="pt-BR" sz="800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</a:rPr>
              <a:t>PERSPECTIVAS DE </a:t>
            </a:r>
            <a:r>
              <a:rPr lang="pt-BR" sz="2400" b="1" dirty="0" smtClean="0">
                <a:latin typeface="Arial" pitchFamily="34" charset="0"/>
              </a:rPr>
              <a:t>ATUAÇÃO</a:t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                                                    </a:t>
            </a:r>
            <a:r>
              <a:rPr lang="pt-BR" sz="1400" dirty="0" smtClean="0">
                <a:latin typeface="Arial" pitchFamily="34" charset="0"/>
              </a:rPr>
              <a:t>SOUCI,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/>
          <p:cNvSpPr>
            <a:spLocks noChangeArrowheads="1"/>
          </p:cNvSpPr>
          <p:nvPr/>
        </p:nvSpPr>
        <p:spPr bwMode="auto">
          <a:xfrm>
            <a:off x="755650" y="982663"/>
            <a:ext cx="7920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32723E"/>
                </a:solidFill>
                <a:latin typeface="Calibri" pitchFamily="34" charset="0"/>
              </a:rPr>
              <a:t>Ministério do trabalho e Emprego. Classificação Brasileira de Ocupações</a:t>
            </a:r>
          </a:p>
          <a:p>
            <a:r>
              <a:rPr lang="pt-BR" sz="1200">
                <a:latin typeface="Calibri" pitchFamily="34" charset="0"/>
                <a:hlinkClick r:id="rId2"/>
              </a:rPr>
              <a:t>http://www.mtecbo.gov.br/cbosite/pages/pesquisas/BuscaPorTitulo.jsf</a:t>
            </a:r>
            <a:endParaRPr lang="pt-BR" sz="1200">
              <a:solidFill>
                <a:srgbClr val="32723E"/>
              </a:solidFill>
              <a:latin typeface="Calibri" pitchFamily="34" charset="0"/>
            </a:endParaRP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solidFill>
                  <a:srgbClr val="040404"/>
                </a:solidFill>
                <a:latin typeface="Calibri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latin typeface="Calibri" pitchFamily="34" charset="0"/>
              </a:rPr>
              <a:t>SILVA, M. R. LAZER NOS CLUBES SÓCIO-RECREATIVOS  DE CURITIBA/PR: a constituição de práticas e representações sociais. Dissertação (Mestrado em Educação Física) Departamento de  Educação Física, Setor de Ciências </a:t>
            </a:r>
          </a:p>
          <a:p>
            <a:r>
              <a:rPr lang="pt-BR" sz="1200">
                <a:latin typeface="Calibri" pitchFamily="34" charset="0"/>
              </a:rPr>
              <a:t>Biológicas da Universidade Federal do Paraná.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43212" y="1567656"/>
            <a:ext cx="365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E50731"/>
                </a:solidFill>
                <a:latin typeface="Arial" pitchFamily="34" charset="0"/>
              </a:rPr>
              <a:t>CENTROS ESCOLARES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2135187"/>
            <a:ext cx="66294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Programas Esportivos e atividades estudantis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8387" y="2820590"/>
            <a:ext cx="7221537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Universidade – serviços de esporte para estudantes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016716" y="3521496"/>
            <a:ext cx="3644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E50731"/>
                </a:solidFill>
                <a:latin typeface="Arial" pitchFamily="34" charset="0"/>
              </a:rPr>
              <a:t>SERVIÇOS MUNICIPAIS</a:t>
            </a:r>
          </a:p>
          <a:p>
            <a:pPr algn="ctr"/>
            <a:r>
              <a:rPr lang="pt-BR" b="1" dirty="0">
                <a:solidFill>
                  <a:srgbClr val="E50731"/>
                </a:solidFill>
                <a:latin typeface="Arial" pitchFamily="34" charset="0"/>
              </a:rPr>
              <a:t> DE TEMPO LIVRE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27429" y="3683793"/>
            <a:ext cx="321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E50731"/>
                </a:solidFill>
                <a:latin typeface="Arial" pitchFamily="34" charset="0"/>
              </a:rPr>
              <a:t>ÓRGÃOS PRIVADOS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425378" y="4809296"/>
            <a:ext cx="6916738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Programas de atividade física 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crianças, portadores de deficiência, terceira idade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411413" y="5876925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ÓRGÃOS GOVERNAMENTAIS</a:t>
            </a:r>
          </a:p>
        </p:txBody>
      </p:sp>
      <p:grpSp>
        <p:nvGrpSpPr>
          <p:cNvPr id="1229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6479" y="776710"/>
            <a:ext cx="7921252" cy="720303"/>
          </a:xfrm>
        </p:spPr>
        <p:txBody>
          <a:bodyPr/>
          <a:lstStyle/>
          <a:p>
            <a:pPr algn="ctr" eaLnBrk="1" hangingPunct="1"/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b="1" dirty="0">
                <a:latin typeface="Arial" pitchFamily="34" charset="0"/>
              </a:rPr>
              <a:t/>
            </a:r>
            <a:br>
              <a:rPr lang="pt-BR" sz="2400" b="1" dirty="0">
                <a:latin typeface="Arial" pitchFamily="34" charset="0"/>
              </a:rPr>
            </a:br>
            <a:r>
              <a:rPr lang="pt-BR" sz="2400" b="1" dirty="0" smtClean="0">
                <a:latin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800" dirty="0" smtClean="0">
                <a:latin typeface="Arial" pitchFamily="34" charset="0"/>
              </a:rPr>
              <a:t/>
            </a:r>
            <a:br>
              <a:rPr lang="pt-BR" sz="800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</a:rPr>
              <a:t>PERSPECTIVAS DE </a:t>
            </a:r>
            <a:r>
              <a:rPr lang="pt-BR" sz="2400" b="1" dirty="0" smtClean="0">
                <a:latin typeface="Arial" pitchFamily="34" charset="0"/>
              </a:rPr>
              <a:t>ATUAÇÃO</a:t>
            </a:r>
            <a:br>
              <a:rPr lang="pt-BR" sz="2400" b="1" dirty="0" smtClean="0">
                <a:latin typeface="Arial" pitchFamily="34" charset="0"/>
              </a:rPr>
            </a:br>
            <a:r>
              <a:rPr lang="pt-BR" sz="2400" dirty="0" smtClean="0">
                <a:latin typeface="Arial" pitchFamily="34" charset="0"/>
              </a:rPr>
              <a:t>                                                     </a:t>
            </a:r>
            <a:r>
              <a:rPr lang="pt-BR" sz="1400" dirty="0" smtClean="0">
                <a:latin typeface="Arial" pitchFamily="34" charset="0"/>
              </a:rPr>
              <a:t>SOUCI,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76988"/>
              </p:ext>
            </p:extLst>
          </p:nvPr>
        </p:nvGraphicFramePr>
        <p:xfrm>
          <a:off x="3119438" y="2387600"/>
          <a:ext cx="428466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3" imgW="5431536" imgH="3892296" progId="">
                  <p:embed/>
                </p:oleObj>
              </mc:Choice>
              <mc:Fallback>
                <p:oleObj name="CorelDRAW" r:id="rId3" imgW="5431536" imgH="3892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387600"/>
                        <a:ext cx="428466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103563" y="981075"/>
            <a:ext cx="6040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Maiores Empregadores no Esporte</a:t>
            </a:r>
          </a:p>
          <a:p>
            <a:pPr algn="ctr"/>
            <a:r>
              <a:rPr lang="en-US" sz="2000" b="1">
                <a:latin typeface="Verdana" pitchFamily="34" charset="0"/>
              </a:rPr>
              <a:t>• Empregos Diretos e Indiretos 2003 •</a:t>
            </a:r>
            <a:endParaRPr lang="pt-BR" sz="2000">
              <a:latin typeface="Verdana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78619" y="2474895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1. </a:t>
            </a:r>
            <a:r>
              <a:rPr lang="en-US" sz="1600" b="1" dirty="0" err="1">
                <a:latin typeface="Verdana" pitchFamily="34" charset="0"/>
              </a:rPr>
              <a:t>Futebol</a:t>
            </a:r>
            <a:r>
              <a:rPr lang="en-US" sz="1600" b="1" dirty="0">
                <a:latin typeface="Verdana" pitchFamily="34" charset="0"/>
              </a:rPr>
              <a:t> – </a:t>
            </a:r>
            <a:r>
              <a:rPr lang="en-US" sz="1600" b="1" dirty="0" err="1">
                <a:latin typeface="Verdana" pitchFamily="34" charset="0"/>
              </a:rPr>
              <a:t>instalações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55587" y="3124584"/>
            <a:ext cx="305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2. </a:t>
            </a:r>
            <a:r>
              <a:rPr lang="en-US" sz="1600" b="1" dirty="0" err="1">
                <a:latin typeface="Verdana" pitchFamily="34" charset="0"/>
              </a:rPr>
              <a:t>Academias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legalizadas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23528" y="3597503"/>
            <a:ext cx="2338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3. </a:t>
            </a:r>
            <a:r>
              <a:rPr lang="en-US" sz="1600" b="1" dirty="0" err="1">
                <a:latin typeface="Verdana" pitchFamily="34" charset="0"/>
              </a:rPr>
              <a:t>Esportes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hípicos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33400" y="4235450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4. Esportes náuticos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33400" y="4692650"/>
            <a:ext cx="258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5. Clubes legalizados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59619" y="540849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6. </a:t>
            </a:r>
            <a:r>
              <a:rPr lang="en-US" sz="1600" b="1" dirty="0" err="1">
                <a:latin typeface="Verdana" pitchFamily="34" charset="0"/>
              </a:rPr>
              <a:t>Golfe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928680" y="24447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150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37138" y="3124584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140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613650" y="3729771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133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116438" y="4321193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117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80928" y="4873957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100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6716712" y="542607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90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6194425" y="6324600"/>
            <a:ext cx="279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Atlas do Esporte 2004</a:t>
            </a:r>
            <a:endParaRPr lang="pt-BR" sz="1400">
              <a:latin typeface="Verdana" pitchFamily="34" charset="0"/>
            </a:endParaRPr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49010"/>
              </p:ext>
            </p:extLst>
          </p:nvPr>
        </p:nvGraphicFramePr>
        <p:xfrm>
          <a:off x="3139566" y="5892006"/>
          <a:ext cx="23526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5" imgW="3267456" imgH="566928" progId="">
                  <p:embed/>
                </p:oleObj>
              </mc:Choice>
              <mc:Fallback>
                <p:oleObj name="CorelDRAW" r:id="rId5" imgW="3267456" imgH="5669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66" y="5892006"/>
                        <a:ext cx="23526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33400" y="5959615"/>
            <a:ext cx="218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7. Automobilismo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444208" y="5927725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70 mil</a:t>
            </a:r>
            <a:endParaRPr lang="pt-BR" sz="1600" b="1" dirty="0">
              <a:latin typeface="Verdana" pitchFamily="34" charset="0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07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0" y="549275"/>
            <a:ext cx="2411413" cy="15684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IMPACTO ECONÔMICO -</a:t>
            </a:r>
          </a:p>
          <a:p>
            <a:pPr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MERCADO DE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4267200" y="2971800"/>
          <a:ext cx="13620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3" imgW="1828800" imgH="4605528" progId="">
                  <p:embed/>
                </p:oleObj>
              </mc:Choice>
              <mc:Fallback>
                <p:oleObj name="CorelDRAW" r:id="rId3" imgW="1828800" imgH="46055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13620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914400"/>
            <a:ext cx="6040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Maiores Empregadores no Esporte</a:t>
            </a:r>
          </a:p>
          <a:p>
            <a:pPr algn="ctr"/>
            <a:r>
              <a:rPr lang="en-US" sz="2000" b="1">
                <a:latin typeface="Verdana" pitchFamily="34" charset="0"/>
              </a:rPr>
              <a:t>• Empregos Diretos e Indiretos 2003 •</a:t>
            </a:r>
            <a:endParaRPr lang="pt-BR" sz="2000"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3008313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8. Rodeio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3509963"/>
            <a:ext cx="263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9. Esportes aquáticos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998913"/>
            <a:ext cx="361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10. Quadras, pistas e ginásios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4500563"/>
            <a:ext cx="260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11. Esporte - turismo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3400" y="4957763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12. Aeroesportes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13. Danças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40425" y="292417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50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51500" y="34290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46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64163" y="3933825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36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219700" y="4437063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30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859338" y="4941888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19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787900" y="544512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18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194425" y="6324600"/>
            <a:ext cx="279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Atlas do Esporte 2004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5988050"/>
            <a:ext cx="152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14. FENABB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572000" y="6021388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10 mil</a:t>
            </a:r>
            <a:endParaRPr lang="pt-BR" sz="1600" b="1">
              <a:latin typeface="Verdana" pitchFamily="34" charset="0"/>
            </a:endParaRPr>
          </a:p>
        </p:txBody>
      </p:sp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309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7429" y="2564904"/>
            <a:ext cx="8028384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pt-BR" sz="14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atividades esportivas, estão inseridas na categoria R – Artes, Cultura, esporte e Recreação. </a:t>
            </a:r>
            <a:endParaRPr lang="pt-BR" sz="1400" b="1" dirty="0" smtClean="0">
              <a:solidFill>
                <a:srgbClr val="04040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4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divisão 93 dessa categoria é referente a “Atividades Esportivas e de Recreação e Lazer”. </a:t>
            </a:r>
            <a:endParaRPr lang="pt-BR" sz="1400" b="1" dirty="0" smtClean="0">
              <a:solidFill>
                <a:srgbClr val="04040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4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Grupo 93.1 é </a:t>
            </a:r>
            <a:r>
              <a:rPr lang="pt-BR" sz="1400" b="1" dirty="0" smtClean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relativo </a:t>
            </a:r>
            <a:r>
              <a:rPr lang="pt-BR" sz="14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“Atividades Esportivas”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836712"/>
            <a:ext cx="7828075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Ministério do Planejamento, as atividades relativas ao esporte desenvolvidas por organizações estão estruturadas na Classificação Nacional de Atividades Econômicas-CNAE (BRASIL, 2007).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71291" y="1625024"/>
            <a:ext cx="7884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Classificação oficialmente adotada pelo Sistema Estatístico Nacional e pelos órgãos federais gestores de registros administrativos do país e é elaborada e atualizada pelo Instituto Brasileiro de Geografia e Estatística (IBGE). A última atualização, versão 2.0, é derivada da versão 4 da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Standard Industrial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Classification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ISIC 4 (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Internacional Uniforme de todas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Económicas –CIIU 4). O gestor da ISIC/CIIU é a Divisão de Estatísticas das Nações Unidas (BRASIL, 2007).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2" y="4033627"/>
            <a:ext cx="7418148" cy="2393804"/>
          </a:xfrm>
          <a:prstGeom prst="rect">
            <a:avLst/>
          </a:prstGeom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922032" y="3885481"/>
            <a:ext cx="7933518" cy="2708920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53709" y="149248"/>
            <a:ext cx="8954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IBGE - Classificação Nacional de Atividades Econômicas - Versão 2.0</a:t>
            </a:r>
          </a:p>
        </p:txBody>
      </p:sp>
    </p:spTree>
    <p:extLst>
      <p:ext uri="{BB962C8B-B14F-4D97-AF65-F5344CB8AC3E}">
        <p14:creationId xmlns:p14="http://schemas.microsoft.com/office/powerpoint/2010/main" val="9533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57" y="-3269887"/>
            <a:ext cx="82804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684213" y="-1035050"/>
            <a:ext cx="81359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1258888" y="0"/>
            <a:ext cx="75612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                                      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28677" name="Retângulo 1"/>
          <p:cNvSpPr>
            <a:spLocks noChangeArrowheads="1"/>
          </p:cNvSpPr>
          <p:nvPr/>
        </p:nvSpPr>
        <p:spPr bwMode="auto">
          <a:xfrm>
            <a:off x="1691680" y="4942909"/>
            <a:ext cx="7164983" cy="6001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b="1" spc="50" dirty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 organização e a operação de eventos esportivos para profissionais ou amadores </a:t>
            </a:r>
            <a:r>
              <a:rPr lang="pt-BR" sz="1100" b="1" spc="50" dirty="0" smtClean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realizadas</a:t>
            </a:r>
            <a:br>
              <a:rPr lang="pt-BR" sz="1100" b="1" spc="50" dirty="0" smtClean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1100" b="1" spc="50" dirty="0" smtClean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por organizações </a:t>
            </a:r>
            <a:r>
              <a:rPr lang="pt-BR" sz="1100" b="1" spc="50" dirty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que utilizam suas próprias instalações</a:t>
            </a:r>
          </a:p>
          <a:p>
            <a:r>
              <a:rPr lang="pt-BR" sz="1100" b="1" spc="50" dirty="0">
                <a:solidFill>
                  <a:srgbClr val="32723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o fornecimento e administração de pessoal que opera instalações para a prática de esportes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323850" y="733425"/>
            <a:ext cx="8820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latin typeface="Calibri" pitchFamily="34" charset="0"/>
              </a:rPr>
              <a:t>93.12-3 Clubes sociais, esportivos e similares</a:t>
            </a:r>
          </a:p>
          <a:p>
            <a:r>
              <a:rPr lang="pt-BR" sz="1400" i="1" dirty="0">
                <a:latin typeface="Calibri" pitchFamily="34" charset="0"/>
              </a:rPr>
              <a:t>Esta classe compreende:</a:t>
            </a:r>
          </a:p>
          <a:p>
            <a:pPr>
              <a:buFontTx/>
              <a:buChar char="-"/>
            </a:pPr>
            <a:r>
              <a:rPr lang="pt-BR" sz="1400" dirty="0">
                <a:latin typeface="Calibri" pitchFamily="34" charset="0"/>
              </a:rPr>
              <a:t>as atividades dos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clubes sociais e esportivos </a:t>
            </a:r>
            <a:r>
              <a:rPr lang="pt-BR" sz="1400" dirty="0">
                <a:latin typeface="Calibri" pitchFamily="34" charset="0"/>
              </a:rPr>
              <a:t>que possibilitam a seus membros a oportunidade de participarem de atividades sociais e praticarem esportes, como: futebol, futebol de salão, voleibol, basquete, natação, equitação, golfe, tiro, etc.</a:t>
            </a:r>
          </a:p>
          <a:p>
            <a:pPr>
              <a:buFontTx/>
              <a:buChar char="-"/>
            </a:pPr>
            <a:r>
              <a:rPr lang="pt-BR" sz="1400" dirty="0">
                <a:latin typeface="Calibri" pitchFamily="34" charset="0"/>
              </a:rPr>
              <a:t>as atividades de ensino de esportes em escolas esportivas ou por professores independentes (85.91-1)</a:t>
            </a:r>
          </a:p>
          <a:p>
            <a:pPr>
              <a:buFontTx/>
              <a:buChar char="-"/>
            </a:pPr>
            <a:r>
              <a:rPr lang="pt-BR" sz="1400" b="1" dirty="0">
                <a:latin typeface="Calibri" pitchFamily="34" charset="0"/>
              </a:rPr>
              <a:t>93.13-1 Atividades de condicionamento físico</a:t>
            </a:r>
          </a:p>
          <a:p>
            <a:r>
              <a:rPr lang="pt-BR" sz="1400" i="1" dirty="0">
                <a:latin typeface="Calibri" pitchFamily="34" charset="0"/>
              </a:rPr>
              <a:t>Esta classe compreende:</a:t>
            </a:r>
          </a:p>
          <a:p>
            <a:r>
              <a:rPr lang="pt-BR" sz="1400" dirty="0">
                <a:latin typeface="Calibri" pitchFamily="34" charset="0"/>
              </a:rPr>
              <a:t>- as atividades de condicionamento físico (fitness), tais como: ginástica, musculação, yoga, </a:t>
            </a:r>
            <a:r>
              <a:rPr lang="pt-BR" sz="1400" dirty="0" err="1">
                <a:latin typeface="Calibri" pitchFamily="34" charset="0"/>
              </a:rPr>
              <a:t>pilates</a:t>
            </a:r>
            <a:r>
              <a:rPr lang="pt-BR" sz="1400" dirty="0">
                <a:latin typeface="Calibri" pitchFamily="34" charset="0"/>
              </a:rPr>
              <a:t>, alongamento corporal, </a:t>
            </a:r>
            <a:r>
              <a:rPr lang="pt-BR" sz="1400" dirty="0" err="1">
                <a:latin typeface="Calibri" pitchFamily="34" charset="0"/>
              </a:rPr>
              <a:t>anti-ginática</a:t>
            </a:r>
            <a:r>
              <a:rPr lang="pt-BR" sz="1400" dirty="0">
                <a:latin typeface="Calibri" pitchFamily="34" charset="0"/>
              </a:rPr>
              <a:t>, etc., realizadas em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academias, centros de saúde física e outros locais especializados</a:t>
            </a:r>
          </a:p>
          <a:p>
            <a:r>
              <a:rPr lang="pt-BR" sz="1400" i="1" dirty="0">
                <a:latin typeface="Calibri" pitchFamily="34" charset="0"/>
              </a:rPr>
              <a:t>Esta classe compreende também:</a:t>
            </a:r>
          </a:p>
          <a:p>
            <a:r>
              <a:rPr lang="pt-BR" sz="1400" dirty="0">
                <a:latin typeface="Calibri" pitchFamily="34" charset="0"/>
              </a:rPr>
              <a:t>- as atividades de hidroginástica</a:t>
            </a:r>
          </a:p>
          <a:p>
            <a:pPr>
              <a:buFontTx/>
              <a:buChar char="-"/>
            </a:pPr>
            <a:r>
              <a:rPr lang="pt-BR" sz="1400" dirty="0">
                <a:latin typeface="Calibri" pitchFamily="34" charset="0"/>
              </a:rPr>
              <a:t>as atividades de instrutores de educação física, inclusive individuais (</a:t>
            </a:r>
            <a:r>
              <a:rPr lang="pt-BR" sz="1400" b="1" dirty="0" err="1">
                <a:solidFill>
                  <a:srgbClr val="32723E"/>
                </a:solidFill>
                <a:latin typeface="Calibri" pitchFamily="34" charset="0"/>
              </a:rPr>
              <a:t>personnal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 </a:t>
            </a:r>
            <a:r>
              <a:rPr lang="pt-BR" sz="1400" b="1" dirty="0" err="1">
                <a:solidFill>
                  <a:srgbClr val="32723E"/>
                </a:solidFill>
                <a:latin typeface="Calibri" pitchFamily="34" charset="0"/>
              </a:rPr>
              <a:t>trainers</a:t>
            </a:r>
            <a:r>
              <a:rPr lang="pt-BR" sz="1400" dirty="0">
                <a:latin typeface="Calibri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pt-BR" sz="1400" b="1" dirty="0">
                <a:latin typeface="Calibri" pitchFamily="34" charset="0"/>
              </a:rPr>
              <a:t>93.19-1 Atividades esportivas não especificadas anteriormente</a:t>
            </a:r>
          </a:p>
          <a:p>
            <a:r>
              <a:rPr lang="pt-BR" sz="1400" dirty="0">
                <a:latin typeface="Calibri" pitchFamily="34" charset="0"/>
              </a:rPr>
              <a:t>- as atividades de produtores ou promotores de eventos e competições esportivas com ou sem </a:t>
            </a:r>
            <a:r>
              <a:rPr lang="pt-BR" sz="1400" dirty="0" err="1" smtClean="0">
                <a:latin typeface="Calibri" pitchFamily="34" charset="0"/>
              </a:rPr>
              <a:t>infra-estrutura</a:t>
            </a:r>
            <a:r>
              <a:rPr lang="pt-BR" sz="1400" dirty="0" smtClean="0">
                <a:latin typeface="Calibri" pitchFamily="34" charset="0"/>
              </a:rPr>
              <a:t>:</a:t>
            </a:r>
            <a:endParaRPr lang="pt-BR" sz="1400" dirty="0">
              <a:latin typeface="Calibri" pitchFamily="34" charset="0"/>
            </a:endParaRPr>
          </a:p>
          <a:p>
            <a:r>
              <a:rPr lang="pt-BR" sz="1400" dirty="0">
                <a:latin typeface="Calibri" pitchFamily="34" charset="0"/>
              </a:rPr>
              <a:t>- as atividades ligadas à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organização de campeonatos de futebol, basquete, voleibol, tênis, atletismo, etc.</a:t>
            </a:r>
          </a:p>
          <a:p>
            <a:r>
              <a:rPr lang="pt-BR" sz="1400" dirty="0">
                <a:latin typeface="Calibri" pitchFamily="34" charset="0"/>
              </a:rPr>
              <a:t>- as atividades ligadas à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organização de eventos e competições de esportes motorizados</a:t>
            </a:r>
            <a:r>
              <a:rPr lang="pt-BR" sz="1400" dirty="0">
                <a:latin typeface="Calibri" pitchFamily="34" charset="0"/>
              </a:rPr>
              <a:t>, como corrida de automóveis, karts, motos, etc.</a:t>
            </a:r>
          </a:p>
          <a:p>
            <a:r>
              <a:rPr lang="pt-BR" sz="1400" dirty="0" smtClean="0">
                <a:latin typeface="Calibri" pitchFamily="34" charset="0"/>
              </a:rPr>
              <a:t>- as </a:t>
            </a:r>
            <a:r>
              <a:rPr lang="pt-BR" sz="1400" dirty="0">
                <a:latin typeface="Calibri" pitchFamily="34" charset="0"/>
              </a:rPr>
              <a:t>atividades ligadas à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organização de eventos e competições hípicas e </a:t>
            </a:r>
            <a:r>
              <a:rPr lang="pt-BR" sz="1400" b="1" dirty="0" err="1">
                <a:solidFill>
                  <a:srgbClr val="32723E"/>
                </a:solidFill>
                <a:latin typeface="Calibri" pitchFamily="34" charset="0"/>
              </a:rPr>
              <a:t>kennels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 clubes </a:t>
            </a:r>
            <a:endParaRPr lang="pt-BR" sz="1400" b="1" dirty="0" smtClean="0">
              <a:solidFill>
                <a:srgbClr val="32723E"/>
              </a:solidFill>
              <a:latin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</a:rPr>
              <a:t>- </a:t>
            </a:r>
            <a:r>
              <a:rPr lang="pt-BR" sz="1400" dirty="0">
                <a:latin typeface="Calibri" pitchFamily="34" charset="0"/>
              </a:rPr>
              <a:t>as atividades de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profissionais que atuam por conta própria em atividades esportivas, tais como atletas, árbitros, treinadores, juízes, etc.</a:t>
            </a:r>
          </a:p>
          <a:p>
            <a:r>
              <a:rPr lang="pt-BR" sz="1400" dirty="0">
                <a:latin typeface="Calibri" pitchFamily="34" charset="0"/>
              </a:rPr>
              <a:t>- a atividade de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pesca esportiva e de lazer</a:t>
            </a:r>
          </a:p>
          <a:p>
            <a:r>
              <a:rPr lang="pt-BR" sz="1400" dirty="0">
                <a:latin typeface="Calibri" pitchFamily="34" charset="0"/>
              </a:rPr>
              <a:t>- as atividades de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apoio à pesca e caça esportivas</a:t>
            </a:r>
          </a:p>
          <a:p>
            <a:pPr>
              <a:buFontTx/>
              <a:buChar char="-"/>
            </a:pPr>
            <a:r>
              <a:rPr lang="pt-BR" sz="1400" dirty="0">
                <a:latin typeface="Calibri" pitchFamily="34" charset="0"/>
              </a:rPr>
              <a:t>a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operação de estábulos de hipódromos</a:t>
            </a:r>
          </a:p>
          <a:p>
            <a:pPr>
              <a:buFontTx/>
              <a:buChar char="-"/>
            </a:pPr>
            <a:r>
              <a:rPr lang="pt-BR" sz="1400" dirty="0">
                <a:latin typeface="Calibri" pitchFamily="34" charset="0"/>
              </a:rPr>
              <a:t>as atividades de </a:t>
            </a:r>
            <a:r>
              <a:rPr lang="pt-BR" sz="1400" b="1" dirty="0">
                <a:solidFill>
                  <a:srgbClr val="32723E"/>
                </a:solidFill>
                <a:latin typeface="Calibri" pitchFamily="34" charset="0"/>
              </a:rPr>
              <a:t>regulação esportiva</a:t>
            </a:r>
          </a:p>
          <a:p>
            <a:pPr>
              <a:buFontTx/>
              <a:buChar char="-"/>
            </a:pPr>
            <a:r>
              <a:rPr lang="pt-BR" sz="1400" dirty="0"/>
              <a:t>as atividades de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ligas esportivas</a:t>
            </a:r>
          </a:p>
          <a:p>
            <a:r>
              <a:rPr lang="pt-BR" sz="1400" dirty="0"/>
              <a:t>- as atividades ligadas à </a:t>
            </a:r>
            <a:r>
              <a:rPr lang="pt-BR" sz="1400" b="1" dirty="0">
                <a:solidFill>
                  <a:srgbClr val="32723E"/>
                </a:solidFill>
              </a:rPr>
              <a:t>organização de eventos e competições de esportes motorizados como automóveis, karts, motos</a:t>
            </a:r>
            <a:r>
              <a:rPr lang="pt-BR" sz="1400" dirty="0"/>
              <a:t>, etc.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395288" y="3789363"/>
            <a:ext cx="8569325" cy="2952005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apresentação\Natureza.pot</Template>
  <TotalTime>3736</TotalTime>
  <Words>2108</Words>
  <Application>Microsoft Office PowerPoint</Application>
  <PresentationFormat>Apresentação na tela (4:3)</PresentationFormat>
  <Paragraphs>432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 Unicode MS</vt:lpstr>
      <vt:lpstr>Arial</vt:lpstr>
      <vt:lpstr>Arial Black</vt:lpstr>
      <vt:lpstr>Calibri</vt:lpstr>
      <vt:lpstr>Comic Sans MS</vt:lpstr>
      <vt:lpstr>Tahoma</vt:lpstr>
      <vt:lpstr>Times New Roman</vt:lpstr>
      <vt:lpstr>Verdana</vt:lpstr>
      <vt:lpstr>Wingdings</vt:lpstr>
      <vt:lpstr>Natureza</vt:lpstr>
      <vt:lpstr>CorelDRAW</vt:lpstr>
      <vt:lpstr>Apresentação do PowerPoint</vt:lpstr>
      <vt:lpstr>     PERSPECTIVAS DE ATUAÇÃO                                                      SOUCI, 2002</vt:lpstr>
      <vt:lpstr>     PERSPECTIVAS DE ATUAÇÃO                                                      SOUCI, 2002</vt:lpstr>
      <vt:lpstr>     PERSPECTIVAS DE ATUAÇÃO                                                      SOUCI, 2002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CAMPOS E MERCADO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FUNÇÕES E PAPEIS  DO ADMINISTRADOR Celma, 2004; Souci, 2002</vt:lpstr>
      <vt:lpstr>Apresentação do PowerPoint</vt:lpstr>
      <vt:lpstr>Apresentação do PowerPoint</vt:lpstr>
      <vt:lpstr>VANTAGENS E DESVANTAGENS DE SE ALCANÇAR  UMA POSIÇÃO ADMINISTRATIVA         (adaptado de Horine, 1995)</vt:lpstr>
      <vt:lpstr>PROCESSOS FUNDAMENTAIS DA GESTÃO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ATUAÇÃO</dc:title>
  <dc:creator>flaviabastos</dc:creator>
  <cp:lastModifiedBy>Flávia Bastos</cp:lastModifiedBy>
  <cp:revision>137</cp:revision>
  <cp:lastPrinted>2013-08-27T10:20:58Z</cp:lastPrinted>
  <dcterms:created xsi:type="dcterms:W3CDTF">2003-09-02T12:04:43Z</dcterms:created>
  <dcterms:modified xsi:type="dcterms:W3CDTF">2016-08-29T18:46:46Z</dcterms:modified>
</cp:coreProperties>
</file>