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0" r:id="rId2"/>
    <p:sldMasterId id="2147483895" r:id="rId3"/>
  </p:sldMasterIdLst>
  <p:notesMasterIdLst>
    <p:notesMasterId r:id="rId47"/>
  </p:notesMasterIdLst>
  <p:handoutMasterIdLst>
    <p:handoutMasterId r:id="rId48"/>
  </p:handoutMasterIdLst>
  <p:sldIdLst>
    <p:sldId id="485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0" r:id="rId42"/>
    <p:sldId id="481" r:id="rId43"/>
    <p:sldId id="482" r:id="rId44"/>
    <p:sldId id="483" r:id="rId45"/>
    <p:sldId id="484" r:id="rId4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Sergio Salerno" initials="MS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66"/>
    <a:srgbClr val="008000"/>
    <a:srgbClr val="FFCCFF"/>
    <a:srgbClr val="DDDDDD"/>
    <a:srgbClr val="0066FF"/>
    <a:srgbClr val="993300"/>
    <a:srgbClr val="FFFF00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8" autoAdjust="0"/>
    <p:restoredTop sz="89661" autoAdjust="0"/>
  </p:normalViewPr>
  <p:slideViewPr>
    <p:cSldViewPr>
      <p:cViewPr varScale="1">
        <p:scale>
          <a:sx n="63" d="100"/>
          <a:sy n="63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978EA3-C42D-4709-A894-69AD3958E4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197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1626FD-2BFC-4B10-89E8-C391BC1970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510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BA9C4-70A4-4226-8942-001D2F34A8FA}" type="slidenum">
              <a:rPr lang="pt-BR" smtClean="0">
                <a:solidFill>
                  <a:srgbClr val="000000"/>
                </a:solidFill>
              </a:rPr>
              <a:pPr/>
              <a:t>1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86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626FD-2BFC-4B10-89E8-C391BC197070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56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61928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619283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79388" y="115888"/>
            <a:ext cx="8785225" cy="61928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179388" y="115888"/>
            <a:ext cx="7993062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388" y="1600200"/>
            <a:ext cx="4316412" cy="22780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316413" cy="22780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179388" y="4030663"/>
            <a:ext cx="4316412" cy="22780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030663"/>
            <a:ext cx="4316413" cy="22780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rgbClr val="000000"/>
                </a:solidFill>
              </a:rPr>
              <a:t>     </a:t>
            </a:r>
            <a:r>
              <a:rPr lang="pt-BR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>
                <a:solidFill>
                  <a:srgbClr val="808080"/>
                </a:solidFill>
              </a:rPr>
              <a:t>a</a:t>
            </a:r>
            <a:r>
              <a:rPr lang="pt-BR">
                <a:solidFill>
                  <a:srgbClr val="808080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374738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     </a:t>
            </a:r>
            <a:r>
              <a:rPr lang="pt-BR" smtClean="0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 smtClean="0">
                <a:solidFill>
                  <a:srgbClr val="808080"/>
                </a:solidFill>
              </a:rPr>
              <a:t>a</a:t>
            </a:r>
            <a:r>
              <a:rPr lang="pt-BR" smtClean="0">
                <a:solidFill>
                  <a:srgbClr val="808080"/>
                </a:solidFill>
              </a:rPr>
              <a:t> de Produção</a:t>
            </a:r>
            <a:endParaRPr lang="pt-B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6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rgbClr val="000000"/>
                </a:solidFill>
              </a:rPr>
              <a:t>     </a:t>
            </a:r>
            <a:r>
              <a:rPr lang="pt-BR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>
                <a:solidFill>
                  <a:srgbClr val="808080"/>
                </a:solidFill>
              </a:rPr>
              <a:t>a</a:t>
            </a:r>
            <a:r>
              <a:rPr lang="pt-BR">
                <a:solidFill>
                  <a:srgbClr val="808080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1656016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rgbClr val="000000"/>
                </a:solidFill>
              </a:rPr>
              <a:t>     </a:t>
            </a:r>
            <a:r>
              <a:rPr lang="pt-BR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>
                <a:solidFill>
                  <a:srgbClr val="808080"/>
                </a:solidFill>
              </a:rPr>
              <a:t>a</a:t>
            </a:r>
            <a:r>
              <a:rPr lang="pt-BR">
                <a:solidFill>
                  <a:srgbClr val="808080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107457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rgbClr val="000000"/>
                </a:solidFill>
              </a:rPr>
              <a:t>     </a:t>
            </a:r>
            <a:r>
              <a:rPr lang="pt-BR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>
                <a:solidFill>
                  <a:srgbClr val="808080"/>
                </a:solidFill>
              </a:rPr>
              <a:t>a</a:t>
            </a:r>
            <a:r>
              <a:rPr lang="pt-BR">
                <a:solidFill>
                  <a:srgbClr val="808080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1027044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rgbClr val="000000"/>
                </a:solidFill>
              </a:rPr>
              <a:t>     </a:t>
            </a:r>
            <a:r>
              <a:rPr lang="pt-BR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>
                <a:solidFill>
                  <a:srgbClr val="808080"/>
                </a:solidFill>
              </a:rPr>
              <a:t>a</a:t>
            </a:r>
            <a:r>
              <a:rPr lang="pt-BR">
                <a:solidFill>
                  <a:srgbClr val="808080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28278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rgbClr val="000000"/>
                </a:solidFill>
              </a:rPr>
              <a:t>     </a:t>
            </a:r>
            <a:r>
              <a:rPr lang="pt-BR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>
                <a:solidFill>
                  <a:srgbClr val="808080"/>
                </a:solidFill>
              </a:rPr>
              <a:t>a</a:t>
            </a:r>
            <a:r>
              <a:rPr lang="pt-BR">
                <a:solidFill>
                  <a:srgbClr val="808080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1128504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rgbClr val="000000"/>
                </a:solidFill>
              </a:rPr>
              <a:t>     </a:t>
            </a:r>
            <a:r>
              <a:rPr lang="pt-BR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>
                <a:solidFill>
                  <a:srgbClr val="808080"/>
                </a:solidFill>
              </a:rPr>
              <a:t>a</a:t>
            </a:r>
            <a:r>
              <a:rPr lang="pt-BR">
                <a:solidFill>
                  <a:srgbClr val="808080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2298279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rgbClr val="000000"/>
                </a:solidFill>
              </a:rPr>
              <a:t>     </a:t>
            </a:r>
            <a:r>
              <a:rPr lang="pt-BR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>
                <a:solidFill>
                  <a:srgbClr val="808080"/>
                </a:solidFill>
              </a:rPr>
              <a:t>a</a:t>
            </a:r>
            <a:r>
              <a:rPr lang="pt-BR">
                <a:solidFill>
                  <a:srgbClr val="808080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2851085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rgbClr val="000000"/>
                </a:solidFill>
              </a:rPr>
              <a:t>     </a:t>
            </a:r>
            <a:r>
              <a:rPr lang="pt-BR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>
                <a:solidFill>
                  <a:srgbClr val="808080"/>
                </a:solidFill>
              </a:rPr>
              <a:t>a</a:t>
            </a:r>
            <a:r>
              <a:rPr lang="pt-BR">
                <a:solidFill>
                  <a:srgbClr val="808080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93366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rgbClr val="000000"/>
                </a:solidFill>
              </a:rPr>
              <a:t>     </a:t>
            </a:r>
            <a:r>
              <a:rPr lang="pt-BR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>
                <a:solidFill>
                  <a:srgbClr val="808080"/>
                </a:solidFill>
              </a:rPr>
              <a:t>a</a:t>
            </a:r>
            <a:r>
              <a:rPr lang="pt-BR">
                <a:solidFill>
                  <a:srgbClr val="808080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81247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619283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619283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rgbClr val="000000"/>
                </a:solidFill>
              </a:rPr>
              <a:t>     </a:t>
            </a:r>
            <a:r>
              <a:rPr lang="pt-BR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>
                <a:solidFill>
                  <a:srgbClr val="808080"/>
                </a:solidFill>
              </a:rPr>
              <a:t>a</a:t>
            </a:r>
            <a:r>
              <a:rPr lang="pt-BR">
                <a:solidFill>
                  <a:srgbClr val="808080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3049985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79388" y="115888"/>
            <a:ext cx="8785225" cy="619283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rgbClr val="000000"/>
                </a:solidFill>
              </a:rPr>
              <a:t>     </a:t>
            </a:r>
            <a:r>
              <a:rPr lang="pt-BR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>
                <a:solidFill>
                  <a:srgbClr val="808080"/>
                </a:solidFill>
              </a:rPr>
              <a:t>a</a:t>
            </a:r>
            <a:r>
              <a:rPr lang="pt-BR">
                <a:solidFill>
                  <a:srgbClr val="808080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4011353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993062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8785225" cy="22780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388" y="4030663"/>
            <a:ext cx="8785225" cy="227806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rgbClr val="000000"/>
                </a:solidFill>
              </a:rPr>
              <a:t>     </a:t>
            </a:r>
            <a:r>
              <a:rPr lang="pt-BR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>
                <a:solidFill>
                  <a:srgbClr val="808080"/>
                </a:solidFill>
              </a:rPr>
              <a:t>a</a:t>
            </a:r>
            <a:r>
              <a:rPr lang="pt-BR">
                <a:solidFill>
                  <a:srgbClr val="808080"/>
                </a:solidFill>
              </a:rPr>
              <a:t> de Produção</a:t>
            </a:r>
          </a:p>
        </p:txBody>
      </p:sp>
    </p:spTree>
    <p:extLst>
      <p:ext uri="{BB962C8B-B14F-4D97-AF65-F5344CB8AC3E}">
        <p14:creationId xmlns:p14="http://schemas.microsoft.com/office/powerpoint/2010/main" val="445083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2E59-2642-4545-BBD7-EF63A017A386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8FB-3CB4-4AD2-99BB-4E0C00AEC3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958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2E59-2642-4545-BBD7-EF63A017A386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8FB-3CB4-4AD2-99BB-4E0C00AEC3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62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2E59-2642-4545-BBD7-EF63A017A386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8FB-3CB4-4AD2-99BB-4E0C00AEC3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012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2E59-2642-4545-BBD7-EF63A017A386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8FB-3CB4-4AD2-99BB-4E0C00AEC3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157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2E59-2642-4545-BBD7-EF63A017A386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8FB-3CB4-4AD2-99BB-4E0C00AEC3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118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2E59-2642-4545-BBD7-EF63A017A386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8FB-3CB4-4AD2-99BB-4E0C00AEC3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298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2E59-2642-4545-BBD7-EF63A017A386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8FB-3CB4-4AD2-99BB-4E0C00AEC3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669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2E59-2642-4545-BBD7-EF63A017A386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8FB-3CB4-4AD2-99BB-4E0C00AEC3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154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2E59-2642-4545-BBD7-EF63A017A386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8FB-3CB4-4AD2-99BB-4E0C00AEC3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033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2E59-2642-4545-BBD7-EF63A017A386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8FB-3CB4-4AD2-99BB-4E0C00AEC3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408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2E59-2642-4545-BBD7-EF63A017A386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8FB-3CB4-4AD2-99BB-4E0C00AEC3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8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799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00200"/>
            <a:ext cx="87852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87563" y="6589713"/>
            <a:ext cx="70564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</a:tabLst>
              <a:defRPr sz="1000">
                <a:solidFill>
                  <a:srgbClr val="0000CC"/>
                </a:solidFill>
              </a:defRPr>
            </a:lvl1pPr>
          </a:lstStyle>
          <a:p>
            <a:pPr>
              <a:defRPr/>
            </a:pPr>
            <a:r>
              <a:rPr lang="pt-BR"/>
              <a:t>Mario Sergio Salerno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5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2800">
          <a:solidFill>
            <a:srgbClr val="0000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sz="2400">
          <a:solidFill>
            <a:srgbClr val="0033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65000"/>
        <a:buFont typeface="Wingdings" pitchFamily="2" charset="2"/>
        <a:buChar char="ü"/>
        <a:defRPr sz="2000">
          <a:solidFill>
            <a:srgbClr val="0000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799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00200"/>
            <a:ext cx="87852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87563" y="6589713"/>
            <a:ext cx="70564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</a:tabLst>
              <a:defRPr sz="1000">
                <a:solidFill>
                  <a:srgbClr val="0000CC"/>
                </a:solidFill>
              </a:defRPr>
            </a:lvl1pPr>
          </a:lstStyle>
          <a:p>
            <a:pPr>
              <a:defRPr/>
            </a:pPr>
            <a:r>
              <a:rPr lang="pt-BR"/>
              <a:t>Mario Sergio Salerno     </a:t>
            </a:r>
            <a:r>
              <a:rPr lang="pt-BR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>
                <a:solidFill>
                  <a:srgbClr val="808080"/>
                </a:solidFill>
              </a:rPr>
              <a:t>a</a:t>
            </a:r>
            <a:r>
              <a:rPr lang="pt-BR">
                <a:solidFill>
                  <a:srgbClr val="808080"/>
                </a:solidFill>
              </a:rPr>
              <a:t> de Produção</a:t>
            </a:r>
          </a:p>
        </p:txBody>
      </p:sp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75650" y="117475"/>
            <a:ext cx="660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43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94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7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800">
          <a:solidFill>
            <a:srgbClr val="0000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9"/>
        </a:buBlip>
        <a:defRPr sz="2400">
          <a:solidFill>
            <a:srgbClr val="0033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65000"/>
        <a:buFont typeface="Wingdings" pitchFamily="2" charset="2"/>
        <a:buChar char="ü"/>
        <a:defRPr sz="2000">
          <a:solidFill>
            <a:srgbClr val="0000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52E59-2642-4545-BBD7-EF63A017A386}" type="datetimeFigureOut">
              <a:rPr lang="pt-BR" smtClean="0"/>
              <a:t>02/04/2019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58FB-3CB4-4AD2-99BB-4E0C00AEC3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07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2.docx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/>
              <a:t>Mario Sergio Salerno</a:t>
            </a:r>
            <a:r>
              <a:rPr lang="pt-BR">
                <a:solidFill>
                  <a:srgbClr val="000000"/>
                </a:solidFill>
              </a:rPr>
              <a:t>     </a:t>
            </a:r>
            <a:r>
              <a:rPr lang="pt-BR">
                <a:solidFill>
                  <a:srgbClr val="808080"/>
                </a:solidFill>
              </a:rPr>
              <a:t>Escola Politécnica da USP – Depto Eng</a:t>
            </a:r>
            <a:r>
              <a:rPr lang="pt-BR" baseline="30000">
                <a:solidFill>
                  <a:srgbClr val="808080"/>
                </a:solidFill>
              </a:rPr>
              <a:t>a</a:t>
            </a:r>
            <a:r>
              <a:rPr lang="pt-BR">
                <a:solidFill>
                  <a:srgbClr val="808080"/>
                </a:solidFill>
              </a:rPr>
              <a:t> de Produção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25538"/>
            <a:ext cx="8642350" cy="1922462"/>
          </a:xfrm>
        </p:spPr>
        <p:txBody>
          <a:bodyPr/>
          <a:lstStyle/>
          <a:p>
            <a:pPr eaLnBrk="1" hangingPunct="1"/>
            <a:r>
              <a:rPr lang="pt-BR" sz="4800" b="1" dirty="0"/>
              <a:t>GESTÃO DA INOVAÇÃO</a:t>
            </a:r>
            <a:r>
              <a:rPr lang="pt-BR" sz="1400" b="1" dirty="0"/>
              <a:t/>
            </a:r>
            <a:br>
              <a:rPr lang="pt-BR" sz="1400" b="1" dirty="0"/>
            </a:br>
            <a:r>
              <a:rPr lang="pt-BR" sz="4800" b="1" dirty="0"/>
              <a:t/>
            </a:r>
            <a:br>
              <a:rPr lang="pt-BR" sz="4800" b="1" dirty="0"/>
            </a:br>
            <a:r>
              <a:rPr lang="pt-BR" sz="4000" b="1" dirty="0" smtClean="0"/>
              <a:t>Como Começar a Inovar:</a:t>
            </a:r>
            <a:br>
              <a:rPr lang="pt-BR" sz="4000" b="1" dirty="0" smtClean="0"/>
            </a:br>
            <a:r>
              <a:rPr lang="pt-BR" sz="4000" b="1" dirty="0" smtClean="0"/>
              <a:t> </a:t>
            </a:r>
            <a:r>
              <a:rPr lang="pt-BR" sz="4000" dirty="0" smtClean="0"/>
              <a:t>“Cópia” Qualificada Como Instrumento de Inovação</a:t>
            </a:r>
            <a:endParaRPr lang="pt-BR" sz="4800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644900"/>
            <a:ext cx="8713787" cy="3024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t-BR" sz="2400" dirty="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pt-BR" sz="2800" b="1" dirty="0"/>
              <a:t>Mario Sergio Salerno</a:t>
            </a:r>
          </a:p>
          <a:p>
            <a:pPr eaLnBrk="1" hangingPunct="1">
              <a:lnSpc>
                <a:spcPct val="80000"/>
              </a:lnSpc>
            </a:pPr>
            <a:r>
              <a:rPr lang="pt-BR" sz="1800" b="1" dirty="0"/>
              <a:t>Departamento de Engenharia de Produção da Escola Politécnica da Universidade de São Paulo</a:t>
            </a:r>
          </a:p>
          <a:p>
            <a:pPr eaLnBrk="1" hangingPunct="1">
              <a:lnSpc>
                <a:spcPct val="80000"/>
              </a:lnSpc>
            </a:pPr>
            <a:r>
              <a:rPr lang="pt-BR" sz="1800" b="1" dirty="0"/>
              <a:t>Laboratório de Gestão da Inovação</a:t>
            </a:r>
          </a:p>
          <a:p>
            <a:pPr eaLnBrk="1" hangingPunct="1">
              <a:lnSpc>
                <a:spcPct val="80000"/>
              </a:lnSpc>
            </a:pPr>
            <a:endParaRPr lang="pt-BR" sz="1600" b="1" dirty="0"/>
          </a:p>
          <a:p>
            <a:pPr eaLnBrk="1" hangingPunct="1">
              <a:lnSpc>
                <a:spcPct val="80000"/>
              </a:lnSpc>
            </a:pPr>
            <a:endParaRPr lang="pt-BR" sz="1600" b="1" dirty="0"/>
          </a:p>
          <a:p>
            <a:pPr eaLnBrk="1" hangingPunct="1">
              <a:lnSpc>
                <a:spcPct val="80000"/>
              </a:lnSpc>
            </a:pPr>
            <a:endParaRPr lang="pt-BR" sz="1600" b="1" dirty="0"/>
          </a:p>
          <a:p>
            <a:pPr eaLnBrk="1" hangingPunct="1">
              <a:lnSpc>
                <a:spcPct val="80000"/>
              </a:lnSpc>
            </a:pPr>
            <a:endParaRPr lang="pt-BR" sz="1600" b="1" dirty="0">
              <a:solidFill>
                <a:srgbClr val="33CC33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43438" y="6415088"/>
            <a:ext cx="12239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1143000"/>
          </a:xfrm>
        </p:spPr>
        <p:txBody>
          <a:bodyPr/>
          <a:lstStyle/>
          <a:p>
            <a:r>
              <a:rPr lang="pt-BR" dirty="0" smtClean="0"/>
              <a:t>Cópia Melhorada</a:t>
            </a:r>
            <a:br>
              <a:rPr lang="pt-BR" dirty="0" smtClean="0"/>
            </a:br>
            <a:r>
              <a:rPr lang="pt-BR" sz="2800" dirty="0" smtClean="0"/>
              <a:t>produto que a empresa não faz, mas pode ser negócio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459260"/>
            <a:ext cx="8785225" cy="5039965"/>
          </a:xfrm>
        </p:spPr>
        <p:txBody>
          <a:bodyPr/>
          <a:lstStyle/>
          <a:p>
            <a:r>
              <a:rPr lang="pt-BR" sz="2800" dirty="0" smtClean="0"/>
              <a:t>Veja quais os pontos fortes e fracos do produto</a:t>
            </a:r>
          </a:p>
          <a:p>
            <a:pPr lvl="1"/>
            <a:r>
              <a:rPr lang="pt-BR" sz="2400" dirty="0" smtClean="0"/>
              <a:t>Como o usuário / cliente usa o produto</a:t>
            </a:r>
          </a:p>
          <a:p>
            <a:pPr lvl="1"/>
            <a:r>
              <a:rPr lang="pt-BR" sz="2400" dirty="0" smtClean="0"/>
              <a:t>Como melhorar, facilitar, ampliar o uso</a:t>
            </a:r>
          </a:p>
          <a:p>
            <a:pPr lvl="1"/>
            <a:r>
              <a:rPr lang="pt-BR" sz="2400" dirty="0" smtClean="0"/>
              <a:t>Como fazer ainda melhor do que o outro?</a:t>
            </a:r>
          </a:p>
          <a:p>
            <a:pPr lvl="2"/>
            <a:r>
              <a:rPr lang="pt-BR" sz="2000" dirty="0" smtClean="0"/>
              <a:t>Funcionalidade</a:t>
            </a:r>
          </a:p>
          <a:p>
            <a:pPr lvl="2"/>
            <a:r>
              <a:rPr lang="pt-BR" sz="2000" dirty="0" smtClean="0"/>
              <a:t>Praticidade</a:t>
            </a:r>
          </a:p>
          <a:p>
            <a:pPr lvl="2"/>
            <a:r>
              <a:rPr lang="pt-BR" sz="2000" dirty="0" smtClean="0"/>
              <a:t>Design</a:t>
            </a:r>
          </a:p>
          <a:p>
            <a:pPr lvl="2"/>
            <a:r>
              <a:rPr lang="pt-BR" sz="2000" dirty="0" smtClean="0"/>
              <a:t>Especificação útil</a:t>
            </a:r>
          </a:p>
          <a:p>
            <a:pPr lvl="2"/>
            <a:r>
              <a:rPr lang="pt-BR" sz="2000" dirty="0" smtClean="0"/>
              <a:t>....</a:t>
            </a:r>
          </a:p>
          <a:p>
            <a:r>
              <a:rPr lang="pt-BR" sz="2800" dirty="0" smtClean="0"/>
              <a:t>Análise: decidir os pontos de melhoria viáveis</a:t>
            </a:r>
          </a:p>
          <a:p>
            <a:pPr lvl="2"/>
            <a:r>
              <a:rPr lang="pt-BR" dirty="0" smtClean="0">
                <a:solidFill>
                  <a:srgbClr val="0000FF"/>
                </a:solidFill>
              </a:rPr>
              <a:t>Consigo fazer? O esforço vale a pena?</a:t>
            </a:r>
          </a:p>
          <a:p>
            <a:r>
              <a:rPr lang="pt-BR" dirty="0" smtClean="0"/>
              <a:t>Produzir, lançar, destacar as diferenças</a:t>
            </a:r>
          </a:p>
          <a:p>
            <a:pPr lvl="2"/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Mario Sergio Salerno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  <a:r>
              <a:rPr lang="pt-BR" dirty="0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dirty="0" smtClean="0">
                <a:solidFill>
                  <a:schemeClr val="bg2"/>
                </a:solidFill>
              </a:rPr>
              <a:t>a</a:t>
            </a:r>
            <a:r>
              <a:rPr lang="pt-BR" dirty="0" smtClean="0">
                <a:solidFill>
                  <a:schemeClr val="bg2"/>
                </a:solidFill>
              </a:rPr>
              <a:t> de Produção</a:t>
            </a:r>
            <a:endParaRPr lang="pt-B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092" cy="1143000"/>
          </a:xfrm>
        </p:spPr>
        <p:txBody>
          <a:bodyPr/>
          <a:lstStyle/>
          <a:p>
            <a:pPr algn="l"/>
            <a:r>
              <a:rPr lang="pt-BR" dirty="0" smtClean="0"/>
              <a:t>Exemplo - embalagem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Mario Sergio Salerno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  <a:r>
              <a:rPr lang="pt-BR" dirty="0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dirty="0" smtClean="0">
                <a:solidFill>
                  <a:schemeClr val="bg2"/>
                </a:solidFill>
              </a:rPr>
              <a:t>a</a:t>
            </a:r>
            <a:r>
              <a:rPr lang="pt-BR" dirty="0" smtClean="0">
                <a:solidFill>
                  <a:schemeClr val="bg2"/>
                </a:solidFill>
              </a:rPr>
              <a:t> de Produção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Mario Sergio Salerno\Pictures\My Scans\Mostardas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80728"/>
            <a:ext cx="2441448" cy="5682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092" cy="1143000"/>
          </a:xfrm>
        </p:spPr>
        <p:txBody>
          <a:bodyPr/>
          <a:lstStyle/>
          <a:p>
            <a:pPr algn="l"/>
            <a:r>
              <a:rPr lang="pt-BR" dirty="0" smtClean="0"/>
              <a:t>Exemplo - embalagem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9" y="1459260"/>
            <a:ext cx="6624860" cy="5039965"/>
          </a:xfrm>
        </p:spPr>
        <p:txBody>
          <a:bodyPr/>
          <a:lstStyle/>
          <a:p>
            <a:r>
              <a:rPr lang="pt-BR" sz="2800" dirty="0" smtClean="0"/>
              <a:t>Mostarda 1</a:t>
            </a:r>
          </a:p>
          <a:p>
            <a:pPr lvl="1"/>
            <a:r>
              <a:rPr lang="pt-BR" sz="2400" dirty="0" smtClean="0"/>
              <a:t>Explodir o produto em suas partes</a:t>
            </a:r>
          </a:p>
          <a:p>
            <a:pPr lvl="1"/>
            <a:r>
              <a:rPr lang="pt-BR" sz="2400" dirty="0" smtClean="0"/>
              <a:t>Analisar cada uma: como melhorar</a:t>
            </a:r>
          </a:p>
          <a:p>
            <a:pPr lvl="2"/>
            <a:r>
              <a:rPr lang="pt-BR" sz="2000" dirty="0" smtClean="0"/>
              <a:t>Custo, funcionalidade, atributos</a:t>
            </a:r>
          </a:p>
          <a:p>
            <a:pPr lvl="2"/>
            <a:endParaRPr lang="pt-BR" sz="2000" dirty="0" smtClean="0"/>
          </a:p>
          <a:p>
            <a:pPr marL="457200" indent="-457200">
              <a:spcAft>
                <a:spcPts val="1200"/>
              </a:spcAft>
              <a:buClr>
                <a:srgbClr val="008000"/>
              </a:buClr>
              <a:buSzPct val="100000"/>
              <a:buFont typeface="Wingdings" pitchFamily="2" charset="2"/>
              <a:buChar char="§"/>
            </a:pPr>
            <a:r>
              <a:rPr lang="pt-BR" sz="2800" dirty="0" smtClean="0"/>
              <a:t>É precisos cortar bico </a:t>
            </a:r>
            <a:r>
              <a:rPr lang="pt-BR" sz="2400" dirty="0" smtClean="0"/>
              <a:t>(faca, tesoura, dente...)</a:t>
            </a:r>
            <a:endParaRPr lang="pt-BR" sz="2800" dirty="0" smtClean="0"/>
          </a:p>
          <a:p>
            <a:pPr marL="457200" indent="-457200">
              <a:spcAft>
                <a:spcPts val="1200"/>
              </a:spcAft>
              <a:buClr>
                <a:srgbClr val="008000"/>
              </a:buClr>
              <a:buSzPct val="100000"/>
              <a:buFont typeface="Wingdings" pitchFamily="2" charset="2"/>
              <a:buChar char="§"/>
            </a:pPr>
            <a:r>
              <a:rPr lang="pt-BR" sz="2800" dirty="0" smtClean="0"/>
              <a:t>Tampa se perde (é isolada do corpo)</a:t>
            </a:r>
          </a:p>
          <a:p>
            <a:pPr marL="457200" indent="-457200">
              <a:spcAft>
                <a:spcPts val="1200"/>
              </a:spcAft>
              <a:buClr>
                <a:srgbClr val="008000"/>
              </a:buClr>
              <a:buSzPct val="100000"/>
              <a:buFont typeface="Wingdings" pitchFamily="2" charset="2"/>
              <a:buChar char="§"/>
            </a:pPr>
            <a:r>
              <a:rPr lang="pt-BR" sz="2800" dirty="0" smtClean="0"/>
              <a:t>É difícil tirar o conteúdo quando mais vazia </a:t>
            </a:r>
          </a:p>
          <a:p>
            <a:pPr lvl="2"/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Mario Sergio Salerno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  <a:r>
              <a:rPr lang="pt-BR" dirty="0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dirty="0" smtClean="0">
                <a:solidFill>
                  <a:schemeClr val="bg2"/>
                </a:solidFill>
              </a:rPr>
              <a:t>a</a:t>
            </a:r>
            <a:r>
              <a:rPr lang="pt-BR" dirty="0" smtClean="0">
                <a:solidFill>
                  <a:schemeClr val="bg2"/>
                </a:solidFill>
              </a:rPr>
              <a:t> de Produção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Mario Sergio Salerno\Pictures\My Scans\Mostardas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48680"/>
            <a:ext cx="2441448" cy="5682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9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092" cy="1143000"/>
          </a:xfrm>
        </p:spPr>
        <p:txBody>
          <a:bodyPr/>
          <a:lstStyle/>
          <a:p>
            <a:pPr algn="l"/>
            <a:r>
              <a:rPr lang="pt-BR" dirty="0" smtClean="0"/>
              <a:t>Exemplo - embalagem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9" y="1459260"/>
            <a:ext cx="6480844" cy="5039965"/>
          </a:xfrm>
        </p:spPr>
        <p:txBody>
          <a:bodyPr/>
          <a:lstStyle/>
          <a:p>
            <a:r>
              <a:rPr lang="pt-BR" sz="2800" dirty="0" smtClean="0"/>
              <a:t>Mostarda 2</a:t>
            </a:r>
          </a:p>
          <a:p>
            <a:pPr>
              <a:buNone/>
            </a:pPr>
            <a:endParaRPr lang="pt-BR" sz="2800" dirty="0" smtClean="0"/>
          </a:p>
          <a:p>
            <a:pPr lvl="2"/>
            <a:endParaRPr lang="pt-BR" sz="2000" dirty="0" smtClean="0"/>
          </a:p>
          <a:p>
            <a:pPr marL="457200" indent="-457200">
              <a:spcAft>
                <a:spcPts val="1200"/>
              </a:spcAft>
              <a:buClr>
                <a:srgbClr val="008000"/>
              </a:buClr>
              <a:buSzPct val="100000"/>
              <a:buFont typeface="Wingdings" pitchFamily="2" charset="2"/>
              <a:buChar char="§"/>
            </a:pPr>
            <a:r>
              <a:rPr lang="pt-BR" sz="2800" dirty="0" smtClean="0"/>
              <a:t>Não é necessário tesoura ou faca para abrir</a:t>
            </a:r>
          </a:p>
          <a:p>
            <a:pPr marL="457200" indent="-457200">
              <a:spcAft>
                <a:spcPts val="1200"/>
              </a:spcAft>
              <a:buClr>
                <a:srgbClr val="008000"/>
              </a:buClr>
              <a:buSzPct val="100000"/>
              <a:buFont typeface="Wingdings" pitchFamily="2" charset="2"/>
              <a:buChar char="§"/>
            </a:pPr>
            <a:r>
              <a:rPr lang="pt-BR" sz="2800" dirty="0" smtClean="0"/>
              <a:t>Tampa é presa, não se perde</a:t>
            </a:r>
          </a:p>
          <a:p>
            <a:pPr marL="457200" indent="-457200">
              <a:spcAft>
                <a:spcPts val="1200"/>
              </a:spcAft>
              <a:buClr>
                <a:srgbClr val="008000"/>
              </a:buClr>
              <a:buSzPct val="100000"/>
              <a:buFont typeface="Wingdings" pitchFamily="2" charset="2"/>
              <a:buChar char="§"/>
            </a:pPr>
            <a:r>
              <a:rPr lang="pt-BR" sz="2800" dirty="0" smtClean="0"/>
              <a:t>Posição invertida facilita retirada do produto </a:t>
            </a:r>
          </a:p>
          <a:p>
            <a:pPr marL="457200" indent="-457200">
              <a:spcAft>
                <a:spcPts val="1200"/>
              </a:spcAft>
              <a:buClr>
                <a:srgbClr val="008000"/>
              </a:buClr>
              <a:buSzPct val="100000"/>
              <a:buFont typeface="Wingdings" pitchFamily="2" charset="2"/>
              <a:buChar char="§"/>
            </a:pPr>
            <a:r>
              <a:rPr lang="pt-BR" sz="2800" dirty="0" smtClean="0"/>
              <a:t>Custo?</a:t>
            </a:r>
          </a:p>
          <a:p>
            <a:pPr lvl="2"/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Mario Sergio Salerno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  <a:r>
              <a:rPr lang="pt-BR" dirty="0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dirty="0" smtClean="0">
                <a:solidFill>
                  <a:schemeClr val="bg2"/>
                </a:solidFill>
              </a:rPr>
              <a:t>a</a:t>
            </a:r>
            <a:r>
              <a:rPr lang="pt-BR" dirty="0" smtClean="0">
                <a:solidFill>
                  <a:schemeClr val="bg2"/>
                </a:solidFill>
              </a:rPr>
              <a:t> de Produção</a:t>
            </a:r>
            <a:endParaRPr lang="pt-BR" dirty="0">
              <a:solidFill>
                <a:schemeClr val="bg2"/>
              </a:solidFill>
            </a:endParaRPr>
          </a:p>
        </p:txBody>
      </p:sp>
      <p:pic>
        <p:nvPicPr>
          <p:cNvPr id="2052" name="Picture 4" descr="C:\Users\Mario Sergio Salerno\Pictures\My Scans\Mostardas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5684" y="764704"/>
            <a:ext cx="2528316" cy="5532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901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776988" cy="936848"/>
          </a:xfrm>
        </p:spPr>
        <p:txBody>
          <a:bodyPr/>
          <a:lstStyle/>
          <a:p>
            <a:r>
              <a:rPr lang="pt-BR" dirty="0" smtClean="0"/>
              <a:t>Engenharia e análise de valor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484784"/>
            <a:ext cx="8964612" cy="5183981"/>
          </a:xfrm>
        </p:spPr>
        <p:txBody>
          <a:bodyPr/>
          <a:lstStyle/>
          <a:p>
            <a:r>
              <a:rPr lang="pt-BR" dirty="0" smtClean="0"/>
              <a:t>Reduzir custos que não contribuam para o valor e para o desempenho do produto </a:t>
            </a:r>
          </a:p>
          <a:p>
            <a:pPr lvl="1"/>
            <a:r>
              <a:rPr lang="pt-BR" dirty="0" smtClean="0"/>
              <a:t>Desmontar o produto, analisar peça a peça (ou peças “A” de curva de </a:t>
            </a:r>
            <a:r>
              <a:rPr lang="pt-BR" dirty="0" err="1" smtClean="0"/>
              <a:t>Pareto</a:t>
            </a:r>
            <a:r>
              <a:rPr lang="pt-BR" dirty="0" smtClean="0"/>
              <a:t>) para reduzir custo via</a:t>
            </a:r>
          </a:p>
          <a:p>
            <a:pPr lvl="2"/>
            <a:r>
              <a:rPr lang="pt-BR" dirty="0" smtClean="0"/>
              <a:t>Outros materiais</a:t>
            </a:r>
          </a:p>
          <a:p>
            <a:pPr lvl="2"/>
            <a:r>
              <a:rPr lang="pt-BR" dirty="0" smtClean="0"/>
              <a:t>Desenho mais fácil de fabricar (simplificar processos)</a:t>
            </a:r>
          </a:p>
          <a:p>
            <a:pPr lvl="3"/>
            <a:r>
              <a:rPr lang="pt-BR" dirty="0" smtClean="0"/>
              <a:t>Encaixes x parafuso/arruela/porca</a:t>
            </a:r>
          </a:p>
          <a:p>
            <a:pPr lvl="2"/>
            <a:r>
              <a:rPr lang="pt-BR" dirty="0" smtClean="0"/>
              <a:t>Reduzir número de componentes</a:t>
            </a:r>
          </a:p>
          <a:p>
            <a:pPr lvl="2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860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776988" cy="936848"/>
          </a:xfrm>
        </p:spPr>
        <p:txBody>
          <a:bodyPr/>
          <a:lstStyle/>
          <a:p>
            <a:r>
              <a:rPr lang="pt-BR" dirty="0" smtClean="0"/>
              <a:t>Engenharia e análise de valor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196752"/>
            <a:ext cx="8964612" cy="5472013"/>
          </a:xfrm>
        </p:spPr>
        <p:txBody>
          <a:bodyPr/>
          <a:lstStyle/>
          <a:p>
            <a:r>
              <a:rPr lang="pt-BR" dirty="0" smtClean="0"/>
              <a:t>Procedimento</a:t>
            </a:r>
          </a:p>
          <a:p>
            <a:pPr lvl="1"/>
            <a:r>
              <a:rPr lang="pt-BR" dirty="0" smtClean="0"/>
              <a:t>Examinar o produto conforme suas funções básicas e secundárias.</a:t>
            </a:r>
            <a:br>
              <a:rPr lang="pt-BR" dirty="0" smtClean="0"/>
            </a:br>
            <a:r>
              <a:rPr lang="pt-BR" dirty="0" smtClean="0"/>
              <a:t>Ex.: telefone</a:t>
            </a:r>
          </a:p>
          <a:p>
            <a:pPr lvl="2"/>
            <a:r>
              <a:rPr lang="pt-BR" i="1" dirty="0" smtClean="0"/>
              <a:t>Objetivo</a:t>
            </a:r>
            <a:r>
              <a:rPr lang="pt-BR" dirty="0" smtClean="0"/>
              <a:t>: comunicação com outra pessoa</a:t>
            </a:r>
          </a:p>
          <a:p>
            <a:pPr lvl="2"/>
            <a:r>
              <a:rPr lang="pt-BR" i="1" dirty="0" smtClean="0"/>
              <a:t>Funções básicas</a:t>
            </a:r>
            <a:r>
              <a:rPr lang="pt-BR" dirty="0" smtClean="0"/>
              <a:t>: ouvir e falar com o outro</a:t>
            </a:r>
          </a:p>
          <a:p>
            <a:pPr lvl="2"/>
            <a:r>
              <a:rPr lang="pt-BR" dirty="0" smtClean="0"/>
              <a:t>Funções secundárias: conexão com equipamento de outra pessoas, discagem automática, agenda etc.</a:t>
            </a:r>
          </a:p>
          <a:p>
            <a:pPr lvl="2"/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Análise custo x função</a:t>
            </a:r>
          </a:p>
          <a:p>
            <a:pPr lvl="1"/>
            <a:r>
              <a:rPr lang="pt-BR" dirty="0" smtClean="0"/>
              <a:t>Cuidados!</a:t>
            </a:r>
          </a:p>
          <a:p>
            <a:pPr lvl="2"/>
            <a:r>
              <a:rPr lang="pt-BR" dirty="0" smtClean="0"/>
              <a:t>Ex: </a:t>
            </a:r>
            <a:r>
              <a:rPr lang="pt-BR" i="1" dirty="0" err="1" smtClean="0"/>
              <a:t>smartphone</a:t>
            </a:r>
            <a:endParaRPr lang="pt-BR" i="1" dirty="0" smtClean="0"/>
          </a:p>
          <a:p>
            <a:pPr lvl="2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654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1880" y="5157192"/>
            <a:ext cx="7993062" cy="1143000"/>
          </a:xfrm>
        </p:spPr>
        <p:txBody>
          <a:bodyPr/>
          <a:lstStyle/>
          <a:p>
            <a:r>
              <a:rPr lang="pt-BR" sz="900" dirty="0" err="1" smtClean="0"/>
              <a:t>Extraido</a:t>
            </a:r>
            <a:r>
              <a:rPr lang="pt-BR" sz="900" dirty="0" smtClean="0"/>
              <a:t> de </a:t>
            </a:r>
            <a:r>
              <a:rPr lang="pt-BR" sz="900" dirty="0" err="1" smtClean="0"/>
              <a:t>SLA</a:t>
            </a:r>
            <a:endParaRPr lang="pt-BR" sz="9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pic>
        <p:nvPicPr>
          <p:cNvPr id="3075" name="Picture 3" descr="C:\Users\Mario Sergio Salerno\Pictures\My Scans\scan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19400" cy="664197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0" y="6533728"/>
            <a:ext cx="428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6600"/>
                </a:solidFill>
              </a:rPr>
              <a:t>Extraído de Slack </a:t>
            </a:r>
            <a:r>
              <a:rPr lang="pt-BR" sz="1200" dirty="0" err="1" smtClean="0">
                <a:solidFill>
                  <a:srgbClr val="006600"/>
                </a:solidFill>
              </a:rPr>
              <a:t>et</a:t>
            </a:r>
            <a:r>
              <a:rPr lang="pt-BR" sz="1200" dirty="0" smtClean="0">
                <a:solidFill>
                  <a:srgbClr val="006600"/>
                </a:solidFill>
              </a:rPr>
              <a:t> </a:t>
            </a:r>
            <a:r>
              <a:rPr lang="pt-BR" sz="1200" dirty="0" err="1" smtClean="0">
                <a:solidFill>
                  <a:srgbClr val="006600"/>
                </a:solidFill>
              </a:rPr>
              <a:t>al</a:t>
            </a:r>
            <a:r>
              <a:rPr lang="pt-BR" sz="1200" dirty="0" smtClean="0">
                <a:solidFill>
                  <a:srgbClr val="006600"/>
                </a:solidFill>
              </a:rPr>
              <a:t> (2002</a:t>
            </a:r>
            <a:r>
              <a:rPr lang="pt-BR" sz="1200" dirty="0" smtClean="0"/>
              <a:t>)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902544" y="5517232"/>
            <a:ext cx="2195736" cy="1015663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C00000"/>
                </a:solidFill>
              </a:rPr>
              <a:t>Componentes de máquina de lavar roupa</a:t>
            </a:r>
            <a:endParaRPr lang="pt-B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8160" y="836712"/>
          <a:ext cx="6048672" cy="56886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30994"/>
                <a:gridCol w="1028568"/>
                <a:gridCol w="1289110"/>
              </a:tblGrid>
              <a:tr h="84361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FUNÇÃO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% de CUSTO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% </a:t>
                      </a:r>
                      <a:r>
                        <a:rPr lang="pt-BR" dirty="0" err="1" smtClean="0"/>
                        <a:t>ACUM</a:t>
                      </a:r>
                      <a:r>
                        <a:rPr lang="pt-BR" dirty="0" smtClean="0"/>
                        <a:t>.</a:t>
                      </a:r>
                      <a:endParaRPr lang="pt-BR" dirty="0"/>
                    </a:p>
                  </a:txBody>
                  <a:tcPr/>
                </a:tc>
              </a:tr>
              <a:tr h="60257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002060"/>
                          </a:solidFill>
                        </a:rPr>
                        <a:t>Operações</a:t>
                      </a:r>
                      <a:r>
                        <a:rPr lang="pt-BR" sz="2400" baseline="0" dirty="0" smtClean="0">
                          <a:solidFill>
                            <a:srgbClr val="002060"/>
                          </a:solidFill>
                        </a:rPr>
                        <a:t> de controle</a:t>
                      </a:r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24,41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24,41</a:t>
                      </a:r>
                      <a:endParaRPr lang="pt-BR" dirty="0"/>
                    </a:p>
                  </a:txBody>
                  <a:tcPr/>
                </a:tc>
              </a:tr>
              <a:tr h="599341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002060"/>
                          </a:solidFill>
                        </a:rPr>
                        <a:t>Prover ou restringir </a:t>
                      </a:r>
                      <a:r>
                        <a:rPr lang="pt-BR" sz="2400" dirty="0" err="1" smtClean="0">
                          <a:solidFill>
                            <a:srgbClr val="002060"/>
                          </a:solidFill>
                        </a:rPr>
                        <a:t>movto</a:t>
                      </a:r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24,48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52,82</a:t>
                      </a:r>
                      <a:endParaRPr lang="pt-BR" dirty="0"/>
                    </a:p>
                  </a:txBody>
                  <a:tcPr/>
                </a:tc>
              </a:tr>
              <a:tr h="60257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002060"/>
                          </a:solidFill>
                        </a:rPr>
                        <a:t>Distribuir água</a:t>
                      </a:r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11,09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63,91</a:t>
                      </a:r>
                      <a:endParaRPr lang="pt-BR" dirty="0"/>
                    </a:p>
                  </a:txBody>
                  <a:tcPr/>
                </a:tc>
              </a:tr>
              <a:tr h="60257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002060"/>
                          </a:solidFill>
                        </a:rPr>
                        <a:t>Reter água</a:t>
                      </a:r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8,89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72,80</a:t>
                      </a:r>
                      <a:endParaRPr lang="pt-BR" dirty="0"/>
                    </a:p>
                  </a:txBody>
                  <a:tcPr/>
                </a:tc>
              </a:tr>
              <a:tr h="60257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002060"/>
                          </a:solidFill>
                        </a:rPr>
                        <a:t>Aquecer água</a:t>
                      </a:r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4,29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77,09</a:t>
                      </a:r>
                      <a:endParaRPr lang="pt-BR" dirty="0"/>
                    </a:p>
                  </a:txBody>
                  <a:tcPr/>
                </a:tc>
              </a:tr>
              <a:tr h="60257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002060"/>
                          </a:solidFill>
                        </a:rPr>
                        <a:t>Proporcionar proteção</a:t>
                      </a:r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10,07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87,16</a:t>
                      </a:r>
                      <a:endParaRPr lang="pt-BR" dirty="0"/>
                    </a:p>
                  </a:txBody>
                  <a:tcPr/>
                </a:tc>
              </a:tr>
              <a:tr h="63021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002060"/>
                          </a:solidFill>
                        </a:rPr>
                        <a:t>Peças de posicionamento</a:t>
                      </a:r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6,67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93,82</a:t>
                      </a:r>
                      <a:endParaRPr lang="pt-BR" dirty="0"/>
                    </a:p>
                  </a:txBody>
                  <a:tcPr/>
                </a:tc>
              </a:tr>
              <a:tr h="60257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002060"/>
                          </a:solidFill>
                        </a:rPr>
                        <a:t>Aparência atraente</a:t>
                      </a:r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6,18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100,00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sp>
        <p:nvSpPr>
          <p:cNvPr id="6" name="Chave direita 5"/>
          <p:cNvSpPr/>
          <p:nvPr/>
        </p:nvSpPr>
        <p:spPr>
          <a:xfrm>
            <a:off x="5940152" y="1628800"/>
            <a:ext cx="426328" cy="3024336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7" name="Chave direita 6"/>
          <p:cNvSpPr/>
          <p:nvPr/>
        </p:nvSpPr>
        <p:spPr>
          <a:xfrm>
            <a:off x="6903680" y="1655088"/>
            <a:ext cx="432048" cy="403244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have direita 7"/>
          <p:cNvSpPr/>
          <p:nvPr/>
        </p:nvSpPr>
        <p:spPr>
          <a:xfrm>
            <a:off x="7879040" y="1628800"/>
            <a:ext cx="432048" cy="4680520"/>
          </a:xfrm>
          <a:prstGeom prst="rightBrace">
            <a:avLst>
              <a:gd name="adj1" fmla="val 8333"/>
              <a:gd name="adj2" fmla="val 4773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405344" y="1505352"/>
            <a:ext cx="720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Função lavagem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308304" y="1509544"/>
            <a:ext cx="1440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Uma máquina prática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532440" y="1219984"/>
            <a:ext cx="457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Um produto vendável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6533728"/>
            <a:ext cx="428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6600"/>
                </a:solidFill>
              </a:rPr>
              <a:t>Extraído de Slack </a:t>
            </a:r>
            <a:r>
              <a:rPr lang="pt-BR" sz="1200" dirty="0" err="1" smtClean="0">
                <a:solidFill>
                  <a:srgbClr val="006600"/>
                </a:solidFill>
              </a:rPr>
              <a:t>et</a:t>
            </a:r>
            <a:r>
              <a:rPr lang="pt-BR" sz="1200" dirty="0" smtClean="0">
                <a:solidFill>
                  <a:srgbClr val="006600"/>
                </a:solidFill>
              </a:rPr>
              <a:t> </a:t>
            </a:r>
            <a:r>
              <a:rPr lang="pt-BR" sz="1200" dirty="0" err="1" smtClean="0">
                <a:solidFill>
                  <a:srgbClr val="006600"/>
                </a:solidFill>
              </a:rPr>
              <a:t>al</a:t>
            </a:r>
            <a:r>
              <a:rPr lang="pt-BR" sz="1200" dirty="0" smtClean="0">
                <a:solidFill>
                  <a:srgbClr val="006600"/>
                </a:solidFill>
              </a:rPr>
              <a:t> (2002</a:t>
            </a:r>
            <a:r>
              <a:rPr lang="pt-BR" sz="1200" dirty="0" smtClean="0"/>
              <a:t>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2031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QFD</a:t>
            </a:r>
            <a:r>
              <a:rPr lang="pt-BR" dirty="0" smtClean="0"/>
              <a:t> – </a:t>
            </a:r>
            <a:r>
              <a:rPr lang="pt-BR" sz="3600" dirty="0" smtClean="0"/>
              <a:t>Desdobramento da Função Qualidade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12568"/>
          </a:xfrm>
        </p:spPr>
        <p:txBody>
          <a:bodyPr/>
          <a:lstStyle/>
          <a:p>
            <a:r>
              <a:rPr lang="pt-BR" dirty="0" smtClean="0"/>
              <a:t>Objetivo: identificar os requisitos do consumidor para um produto por importância relativa</a:t>
            </a:r>
          </a:p>
          <a:p>
            <a:r>
              <a:rPr lang="pt-BR" dirty="0" smtClean="0"/>
              <a:t>Matriz </a:t>
            </a:r>
            <a:r>
              <a:rPr lang="pt-BR" dirty="0" err="1" smtClean="0"/>
              <a:t>QFD</a:t>
            </a:r>
            <a:r>
              <a:rPr lang="pt-BR" dirty="0" smtClean="0"/>
              <a:t>:   </a:t>
            </a:r>
            <a:r>
              <a:rPr lang="pt-BR" i="1" dirty="0" smtClean="0"/>
              <a:t>o quê </a:t>
            </a:r>
            <a:r>
              <a:rPr lang="pt-BR" dirty="0" smtClean="0"/>
              <a:t>(requisitos do consumidor)</a:t>
            </a:r>
          </a:p>
          <a:p>
            <a:pPr>
              <a:buNone/>
            </a:pPr>
            <a:r>
              <a:rPr lang="pt-BR" dirty="0" smtClean="0"/>
              <a:t>			     </a:t>
            </a:r>
            <a:r>
              <a:rPr lang="pt-BR" b="1" i="1" dirty="0" smtClean="0"/>
              <a:t>X</a:t>
            </a:r>
            <a:r>
              <a:rPr lang="pt-BR" dirty="0" smtClean="0"/>
              <a:t>  </a:t>
            </a:r>
            <a:r>
              <a:rPr lang="pt-BR" i="1" dirty="0" smtClean="0"/>
              <a:t>como</a:t>
            </a:r>
            <a:r>
              <a:rPr lang="pt-BR" dirty="0" smtClean="0"/>
              <a:t> (características do produto)               </a:t>
            </a:r>
          </a:p>
          <a:p>
            <a:r>
              <a:rPr lang="pt-BR" i="1" dirty="0" smtClean="0"/>
              <a:t>Como</a:t>
            </a:r>
            <a:endParaRPr lang="pt-BR" dirty="0" smtClean="0"/>
          </a:p>
          <a:p>
            <a:pPr lvl="1"/>
            <a:r>
              <a:rPr lang="pt-BR" dirty="0" smtClean="0"/>
              <a:t>são as várias dimensões do projeto que irão operacionalizar os requisitos dos consumidores nos produtos e serviços</a:t>
            </a:r>
          </a:p>
          <a:p>
            <a:pPr lvl="2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C00000"/>
                </a:solidFill>
              </a:rPr>
              <a:t>QFD</a:t>
            </a:r>
            <a:r>
              <a:rPr lang="pt-BR" sz="2400" dirty="0" smtClean="0">
                <a:solidFill>
                  <a:srgbClr val="C00000"/>
                </a:solidFill>
              </a:rPr>
              <a:t> para sistema de informação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476672"/>
            <a:ext cx="428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6600"/>
                </a:solidFill>
              </a:rPr>
              <a:t>Extraído de Slack </a:t>
            </a:r>
            <a:r>
              <a:rPr lang="pt-BR" sz="1200" dirty="0" err="1" smtClean="0">
                <a:solidFill>
                  <a:srgbClr val="006600"/>
                </a:solidFill>
              </a:rPr>
              <a:t>et</a:t>
            </a:r>
            <a:r>
              <a:rPr lang="pt-BR" sz="1200" dirty="0" smtClean="0">
                <a:solidFill>
                  <a:srgbClr val="006600"/>
                </a:solidFill>
              </a:rPr>
              <a:t> </a:t>
            </a:r>
            <a:r>
              <a:rPr lang="pt-BR" sz="1200" dirty="0" err="1" smtClean="0">
                <a:solidFill>
                  <a:srgbClr val="006600"/>
                </a:solidFill>
              </a:rPr>
              <a:t>al</a:t>
            </a:r>
            <a:r>
              <a:rPr lang="pt-BR" sz="1200" dirty="0" smtClean="0">
                <a:solidFill>
                  <a:srgbClr val="006600"/>
                </a:solidFill>
              </a:rPr>
              <a:t> (2002</a:t>
            </a:r>
            <a:r>
              <a:rPr lang="pt-BR" sz="1200" dirty="0" smtClean="0"/>
              <a:t>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578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692696"/>
            <a:ext cx="8785225" cy="5616029"/>
          </a:xfrm>
        </p:spPr>
        <p:txBody>
          <a:bodyPr/>
          <a:lstStyle/>
          <a:p>
            <a:pPr>
              <a:buNone/>
            </a:pPr>
            <a:r>
              <a:rPr lang="pt-BR" sz="4000" dirty="0" smtClean="0"/>
              <a:t>  A discussão de gestão da inovação é normalmente baseada em modelos para empresas que já inovam</a:t>
            </a:r>
          </a:p>
          <a:p>
            <a:pPr>
              <a:buNone/>
            </a:pPr>
            <a:endParaRPr lang="pt-BR" sz="4000" dirty="0" smtClean="0"/>
          </a:p>
          <a:p>
            <a:pPr>
              <a:buNone/>
            </a:pPr>
            <a:r>
              <a:rPr lang="pt-BR" sz="4000" dirty="0" smtClean="0"/>
              <a:t>  Mas... Como começar?</a:t>
            </a:r>
          </a:p>
          <a:p>
            <a:pPr>
              <a:buNone/>
            </a:pPr>
            <a:endParaRPr lang="pt-BR" sz="4000" dirty="0" smtClean="0"/>
          </a:p>
          <a:p>
            <a:pPr>
              <a:buNone/>
            </a:pPr>
            <a:r>
              <a:rPr lang="pt-BR" sz="4000" dirty="0" smtClean="0"/>
              <a:t>	é esse nosso tema agora!</a:t>
            </a:r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Mario Sergio Salerno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  <a:r>
              <a:rPr lang="pt-BR" dirty="0" smtClean="0">
                <a:solidFill>
                  <a:schemeClr val="bg2"/>
                </a:solidFill>
              </a:rPr>
              <a:t>Escola Politécnica da USP – </a:t>
            </a:r>
            <a:r>
              <a:rPr lang="pt-BR" dirty="0" err="1" smtClean="0">
                <a:solidFill>
                  <a:schemeClr val="bg2"/>
                </a:solidFill>
              </a:rPr>
              <a:t>Depto</a:t>
            </a:r>
            <a:r>
              <a:rPr lang="pt-BR" dirty="0" smtClean="0">
                <a:solidFill>
                  <a:schemeClr val="bg2"/>
                </a:solidFill>
              </a:rPr>
              <a:t> Eng</a:t>
            </a:r>
            <a:r>
              <a:rPr lang="pt-BR" baseline="30000" dirty="0" smtClean="0">
                <a:solidFill>
                  <a:schemeClr val="bg2"/>
                </a:solidFill>
              </a:rPr>
              <a:t>a</a:t>
            </a:r>
            <a:r>
              <a:rPr lang="pt-BR" dirty="0" smtClean="0">
                <a:solidFill>
                  <a:schemeClr val="bg2"/>
                </a:solidFill>
              </a:rPr>
              <a:t> de Produção</a:t>
            </a:r>
            <a:endParaRPr lang="pt-B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C00000"/>
                </a:solidFill>
              </a:rPr>
              <a:t>QFD</a:t>
            </a:r>
            <a:r>
              <a:rPr lang="pt-BR" sz="2400" dirty="0" smtClean="0">
                <a:solidFill>
                  <a:srgbClr val="C00000"/>
                </a:solidFill>
              </a:rPr>
              <a:t> para sistema de informação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476672"/>
            <a:ext cx="428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6600"/>
                </a:solidFill>
              </a:rPr>
              <a:t>Extraído de Slack </a:t>
            </a:r>
            <a:r>
              <a:rPr lang="pt-BR" sz="1200" dirty="0" err="1" smtClean="0">
                <a:solidFill>
                  <a:srgbClr val="006600"/>
                </a:solidFill>
              </a:rPr>
              <a:t>et</a:t>
            </a:r>
            <a:r>
              <a:rPr lang="pt-BR" sz="1200" dirty="0" smtClean="0">
                <a:solidFill>
                  <a:srgbClr val="006600"/>
                </a:solidFill>
              </a:rPr>
              <a:t> </a:t>
            </a:r>
            <a:r>
              <a:rPr lang="pt-BR" sz="1200" dirty="0" err="1" smtClean="0">
                <a:solidFill>
                  <a:srgbClr val="006600"/>
                </a:solidFill>
              </a:rPr>
              <a:t>al</a:t>
            </a:r>
            <a:r>
              <a:rPr lang="pt-BR" sz="1200" dirty="0" smtClean="0">
                <a:solidFill>
                  <a:srgbClr val="006600"/>
                </a:solidFill>
              </a:rPr>
              <a:t> (2002</a:t>
            </a:r>
            <a:r>
              <a:rPr lang="pt-BR" sz="1200" dirty="0" smtClean="0"/>
              <a:t>)</a:t>
            </a:r>
            <a:endParaRPr lang="pt-BR" sz="1200" dirty="0"/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0" y="4365104"/>
            <a:ext cx="3131840" cy="2492896"/>
          </a:xfrm>
          <a:prstGeom prst="wedgeRoundRectCallout">
            <a:avLst>
              <a:gd name="adj1" fmla="val 14590"/>
              <a:gd name="adj2" fmla="val -72782"/>
              <a:gd name="adj3" fmla="val 16667"/>
            </a:avLst>
          </a:prstGeom>
          <a:solidFill>
            <a:srgbClr val="9D05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FFFFFF"/>
                </a:solidFill>
              </a:rPr>
              <a:t>Requisitos dos consumidores </a:t>
            </a:r>
            <a:r>
              <a:rPr lang="pt-BR" sz="2800" dirty="0" smtClean="0">
                <a:solidFill>
                  <a:srgbClr val="FFFFFF"/>
                </a:solidFill>
              </a:rPr>
              <a:t>(hierarquizados)</a:t>
            </a:r>
            <a:endParaRPr lang="pt-B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C00000"/>
                </a:solidFill>
              </a:rPr>
              <a:t>QFD</a:t>
            </a:r>
            <a:r>
              <a:rPr lang="pt-BR" sz="2400" dirty="0" smtClean="0">
                <a:solidFill>
                  <a:srgbClr val="C00000"/>
                </a:solidFill>
              </a:rPr>
              <a:t> para sistema de informação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476672"/>
            <a:ext cx="428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6600"/>
                </a:solidFill>
              </a:rPr>
              <a:t>Extraído de Slack </a:t>
            </a:r>
            <a:r>
              <a:rPr lang="pt-BR" sz="1200" dirty="0" err="1" smtClean="0">
                <a:solidFill>
                  <a:srgbClr val="006600"/>
                </a:solidFill>
              </a:rPr>
              <a:t>et</a:t>
            </a:r>
            <a:r>
              <a:rPr lang="pt-BR" sz="1200" dirty="0" smtClean="0">
                <a:solidFill>
                  <a:srgbClr val="006600"/>
                </a:solidFill>
              </a:rPr>
              <a:t> </a:t>
            </a:r>
            <a:r>
              <a:rPr lang="pt-BR" sz="1200" dirty="0" err="1" smtClean="0">
                <a:solidFill>
                  <a:srgbClr val="006600"/>
                </a:solidFill>
              </a:rPr>
              <a:t>al</a:t>
            </a:r>
            <a:r>
              <a:rPr lang="pt-BR" sz="1200" dirty="0" smtClean="0">
                <a:solidFill>
                  <a:srgbClr val="006600"/>
                </a:solidFill>
              </a:rPr>
              <a:t> (2002</a:t>
            </a:r>
            <a:r>
              <a:rPr lang="pt-BR" sz="1200" dirty="0" smtClean="0"/>
              <a:t>)</a:t>
            </a:r>
            <a:endParaRPr lang="pt-BR" sz="1200" dirty="0"/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3851920" y="1412776"/>
            <a:ext cx="3419872" cy="2492896"/>
          </a:xfrm>
          <a:prstGeom prst="wedgeRoundRectCallout">
            <a:avLst>
              <a:gd name="adj1" fmla="val -56456"/>
              <a:gd name="adj2" fmla="val 51931"/>
              <a:gd name="adj3" fmla="val 16667"/>
            </a:avLst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FFFFFF"/>
                </a:solidFill>
              </a:rPr>
              <a:t>Características do projeto (</a:t>
            </a:r>
            <a:r>
              <a:rPr lang="pt-BR" sz="3200" i="1" dirty="0" smtClean="0">
                <a:solidFill>
                  <a:srgbClr val="FFFFFF"/>
                </a:solidFill>
              </a:rPr>
              <a:t>como</a:t>
            </a:r>
            <a:r>
              <a:rPr lang="pt-BR" sz="2800" dirty="0" smtClean="0">
                <a:solidFill>
                  <a:srgbClr val="FFFFFF"/>
                </a:solidFill>
              </a:rPr>
              <a:t>)</a:t>
            </a:r>
            <a:endParaRPr lang="pt-BR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C00000"/>
                </a:solidFill>
              </a:rPr>
              <a:t>QFD</a:t>
            </a:r>
            <a:r>
              <a:rPr lang="pt-BR" sz="2400" dirty="0" smtClean="0">
                <a:solidFill>
                  <a:srgbClr val="C00000"/>
                </a:solidFill>
              </a:rPr>
              <a:t> para sistema de informação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476672"/>
            <a:ext cx="428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6600"/>
                </a:solidFill>
              </a:rPr>
              <a:t>Extraído de Slack </a:t>
            </a:r>
            <a:r>
              <a:rPr lang="pt-BR" sz="1200" dirty="0" err="1" smtClean="0">
                <a:solidFill>
                  <a:srgbClr val="006600"/>
                </a:solidFill>
              </a:rPr>
              <a:t>et</a:t>
            </a:r>
            <a:r>
              <a:rPr lang="pt-BR" sz="1200" dirty="0" smtClean="0">
                <a:solidFill>
                  <a:srgbClr val="006600"/>
                </a:solidFill>
              </a:rPr>
              <a:t> </a:t>
            </a:r>
            <a:r>
              <a:rPr lang="pt-BR" sz="1200" dirty="0" err="1" smtClean="0">
                <a:solidFill>
                  <a:srgbClr val="006600"/>
                </a:solidFill>
              </a:rPr>
              <a:t>al</a:t>
            </a:r>
            <a:r>
              <a:rPr lang="pt-BR" sz="1200" dirty="0" smtClean="0">
                <a:solidFill>
                  <a:srgbClr val="006600"/>
                </a:solidFill>
              </a:rPr>
              <a:t> (2002</a:t>
            </a:r>
            <a:r>
              <a:rPr lang="pt-BR" sz="1200" dirty="0" smtClean="0"/>
              <a:t>)</a:t>
            </a:r>
            <a:endParaRPr lang="pt-BR" sz="1200" dirty="0"/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2987824" y="1412776"/>
            <a:ext cx="5040560" cy="1584176"/>
          </a:xfrm>
          <a:prstGeom prst="wedgeRoundRectCallout">
            <a:avLst>
              <a:gd name="adj1" fmla="val -2390"/>
              <a:gd name="adj2" fmla="val 120221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rgbClr val="FFFF00"/>
                </a:solidFill>
              </a:rPr>
              <a:t>Inter-relação  </a:t>
            </a:r>
            <a:r>
              <a:rPr lang="pt-BR" sz="3600" i="1" dirty="0" smtClean="0">
                <a:solidFill>
                  <a:srgbClr val="FFFF00"/>
                </a:solidFill>
              </a:rPr>
              <a:t>o quê x como</a:t>
            </a:r>
            <a:r>
              <a:rPr lang="pt-BR" sz="3600" dirty="0" smtClean="0">
                <a:solidFill>
                  <a:srgbClr val="FFFF00"/>
                </a:solidFill>
              </a:rPr>
              <a:t> ponderada</a:t>
            </a:r>
            <a:endParaRPr lang="pt-B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C00000"/>
                </a:solidFill>
              </a:rPr>
              <a:t>QFD</a:t>
            </a:r>
            <a:r>
              <a:rPr lang="pt-BR" sz="2400" dirty="0" smtClean="0">
                <a:solidFill>
                  <a:srgbClr val="C00000"/>
                </a:solidFill>
              </a:rPr>
              <a:t> para sistema de informação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476672"/>
            <a:ext cx="428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6600"/>
                </a:solidFill>
              </a:rPr>
              <a:t>Extraído de Slack </a:t>
            </a:r>
            <a:r>
              <a:rPr lang="pt-BR" sz="1200" dirty="0" err="1" smtClean="0">
                <a:solidFill>
                  <a:srgbClr val="006600"/>
                </a:solidFill>
              </a:rPr>
              <a:t>et</a:t>
            </a:r>
            <a:r>
              <a:rPr lang="pt-BR" sz="1200" dirty="0" smtClean="0">
                <a:solidFill>
                  <a:srgbClr val="006600"/>
                </a:solidFill>
              </a:rPr>
              <a:t> </a:t>
            </a:r>
            <a:r>
              <a:rPr lang="pt-BR" sz="1200" dirty="0" err="1" smtClean="0">
                <a:solidFill>
                  <a:srgbClr val="006600"/>
                </a:solidFill>
              </a:rPr>
              <a:t>al</a:t>
            </a:r>
            <a:r>
              <a:rPr lang="pt-BR" sz="1200" dirty="0" smtClean="0">
                <a:solidFill>
                  <a:srgbClr val="006600"/>
                </a:solidFill>
              </a:rPr>
              <a:t> (2002</a:t>
            </a:r>
            <a:r>
              <a:rPr lang="pt-BR" sz="1200" dirty="0" smtClean="0"/>
              <a:t>)</a:t>
            </a:r>
            <a:endParaRPr lang="pt-BR" sz="1200" dirty="0"/>
          </a:p>
        </p:txBody>
      </p:sp>
      <p:sp>
        <p:nvSpPr>
          <p:cNvPr id="8" name="Texto Explicativo 1 7"/>
          <p:cNvSpPr/>
          <p:nvPr/>
        </p:nvSpPr>
        <p:spPr>
          <a:xfrm>
            <a:off x="179512" y="3717032"/>
            <a:ext cx="2880320" cy="2016224"/>
          </a:xfrm>
          <a:prstGeom prst="borderCallout1">
            <a:avLst>
              <a:gd name="adj1" fmla="val 98806"/>
              <a:gd name="adj2" fmla="val 50625"/>
              <a:gd name="adj3" fmla="val 122951"/>
              <a:gd name="adj4" fmla="val 112463"/>
            </a:avLst>
          </a:prstGeom>
          <a:solidFill>
            <a:srgbClr val="FFFF0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002060"/>
                </a:solidFill>
              </a:rPr>
              <a:t>Importância de cada característica de projeto</a:t>
            </a:r>
            <a:endParaRPr lang="pt-B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C00000"/>
                </a:solidFill>
              </a:rPr>
              <a:t>QFD</a:t>
            </a:r>
            <a:r>
              <a:rPr lang="pt-BR" sz="2400" dirty="0" smtClean="0">
                <a:solidFill>
                  <a:srgbClr val="C00000"/>
                </a:solidFill>
              </a:rPr>
              <a:t> para sistema de informação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476672"/>
            <a:ext cx="428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6600"/>
                </a:solidFill>
              </a:rPr>
              <a:t>Extraído de Slack </a:t>
            </a:r>
            <a:r>
              <a:rPr lang="pt-BR" sz="1200" dirty="0" err="1" smtClean="0">
                <a:solidFill>
                  <a:srgbClr val="006600"/>
                </a:solidFill>
              </a:rPr>
              <a:t>et</a:t>
            </a:r>
            <a:r>
              <a:rPr lang="pt-BR" sz="1200" dirty="0" smtClean="0">
                <a:solidFill>
                  <a:srgbClr val="006600"/>
                </a:solidFill>
              </a:rPr>
              <a:t> </a:t>
            </a:r>
            <a:r>
              <a:rPr lang="pt-BR" sz="1200" dirty="0" err="1" smtClean="0">
                <a:solidFill>
                  <a:srgbClr val="006600"/>
                </a:solidFill>
              </a:rPr>
              <a:t>al</a:t>
            </a:r>
            <a:r>
              <a:rPr lang="pt-BR" sz="1200" dirty="0" smtClean="0">
                <a:solidFill>
                  <a:srgbClr val="006600"/>
                </a:solidFill>
              </a:rPr>
              <a:t> (2002</a:t>
            </a:r>
            <a:r>
              <a:rPr lang="pt-BR" sz="1200" dirty="0" smtClean="0"/>
              <a:t>)</a:t>
            </a:r>
            <a:endParaRPr lang="pt-BR" sz="1200" dirty="0"/>
          </a:p>
        </p:txBody>
      </p:sp>
      <p:sp>
        <p:nvSpPr>
          <p:cNvPr id="8" name="Texto Explicativo 1 7"/>
          <p:cNvSpPr/>
          <p:nvPr/>
        </p:nvSpPr>
        <p:spPr>
          <a:xfrm>
            <a:off x="5436096" y="4077072"/>
            <a:ext cx="2880320" cy="2016224"/>
          </a:xfrm>
          <a:prstGeom prst="borderCallout1">
            <a:avLst>
              <a:gd name="adj1" fmla="val -212"/>
              <a:gd name="adj2" fmla="val 51683"/>
              <a:gd name="adj3" fmla="val -29734"/>
              <a:gd name="adj4" fmla="val 99235"/>
            </a:avLst>
          </a:prstGeom>
          <a:solidFill>
            <a:srgbClr val="FFFF0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002060"/>
                </a:solidFill>
              </a:rPr>
              <a:t>Avaliação comparativa com produtos concorrentes</a:t>
            </a:r>
            <a:endParaRPr lang="pt-B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C00000"/>
                </a:solidFill>
              </a:rPr>
              <a:t>QFD</a:t>
            </a:r>
            <a:r>
              <a:rPr lang="pt-BR" sz="2400" dirty="0" smtClean="0">
                <a:solidFill>
                  <a:srgbClr val="C00000"/>
                </a:solidFill>
              </a:rPr>
              <a:t> para sistema de informação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476672"/>
            <a:ext cx="428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6600"/>
                </a:solidFill>
              </a:rPr>
              <a:t>Extraído de Slack </a:t>
            </a:r>
            <a:r>
              <a:rPr lang="pt-BR" sz="1200" dirty="0" err="1" smtClean="0">
                <a:solidFill>
                  <a:srgbClr val="006600"/>
                </a:solidFill>
              </a:rPr>
              <a:t>et</a:t>
            </a:r>
            <a:r>
              <a:rPr lang="pt-BR" sz="1200" dirty="0" smtClean="0">
                <a:solidFill>
                  <a:srgbClr val="006600"/>
                </a:solidFill>
              </a:rPr>
              <a:t> </a:t>
            </a:r>
            <a:r>
              <a:rPr lang="pt-BR" sz="1200" dirty="0" err="1" smtClean="0">
                <a:solidFill>
                  <a:srgbClr val="006600"/>
                </a:solidFill>
              </a:rPr>
              <a:t>al</a:t>
            </a:r>
            <a:r>
              <a:rPr lang="pt-BR" sz="1200" dirty="0" smtClean="0">
                <a:solidFill>
                  <a:srgbClr val="006600"/>
                </a:solidFill>
              </a:rPr>
              <a:t> (2002</a:t>
            </a:r>
            <a:r>
              <a:rPr lang="pt-BR" sz="1200" dirty="0" smtClean="0"/>
              <a:t>)</a:t>
            </a:r>
            <a:endParaRPr lang="pt-BR" sz="1200" dirty="0"/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0" y="0"/>
            <a:ext cx="3059832" cy="7046640"/>
          </a:xfrm>
          <a:prstGeom prst="wedgeRoundRectCallout">
            <a:avLst>
              <a:gd name="adj1" fmla="val 77084"/>
              <a:gd name="adj2" fmla="val -37610"/>
              <a:gd name="adj3" fmla="val 16667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rgbClr val="FFFF00"/>
                </a:solidFill>
              </a:rPr>
              <a:t>Teto:</a:t>
            </a:r>
          </a:p>
          <a:p>
            <a:pPr algn="ctr"/>
            <a:r>
              <a:rPr lang="pt-BR" sz="3600" dirty="0" smtClean="0">
                <a:solidFill>
                  <a:srgbClr val="FFFF00"/>
                </a:solidFill>
              </a:rPr>
              <a:t>Correlações (+ ou -) entre as várias </a:t>
            </a:r>
            <a:r>
              <a:rPr lang="pt-BR" sz="3600" dirty="0" err="1" smtClean="0">
                <a:solidFill>
                  <a:srgbClr val="FFFF00"/>
                </a:solidFill>
              </a:rPr>
              <a:t>caracterís-ticas</a:t>
            </a:r>
            <a:r>
              <a:rPr lang="pt-BR" sz="3600" dirty="0" smtClean="0">
                <a:solidFill>
                  <a:srgbClr val="FFFF00"/>
                </a:solidFill>
              </a:rPr>
              <a:t> do produto</a:t>
            </a:r>
            <a:endParaRPr lang="pt-B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C00000"/>
                </a:solidFill>
              </a:rPr>
              <a:t>QFD</a:t>
            </a:r>
            <a:r>
              <a:rPr lang="pt-BR" sz="2400" dirty="0" smtClean="0">
                <a:solidFill>
                  <a:srgbClr val="C00000"/>
                </a:solidFill>
              </a:rPr>
              <a:t> para sistema de informação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476672"/>
            <a:ext cx="428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6600"/>
                </a:solidFill>
              </a:rPr>
              <a:t>Extraído de Slack </a:t>
            </a:r>
            <a:r>
              <a:rPr lang="pt-BR" sz="1200" dirty="0" err="1" smtClean="0">
                <a:solidFill>
                  <a:srgbClr val="006600"/>
                </a:solidFill>
              </a:rPr>
              <a:t>et</a:t>
            </a:r>
            <a:r>
              <a:rPr lang="pt-BR" sz="1200" dirty="0" smtClean="0">
                <a:solidFill>
                  <a:srgbClr val="006600"/>
                </a:solidFill>
              </a:rPr>
              <a:t> </a:t>
            </a:r>
            <a:r>
              <a:rPr lang="pt-BR" sz="1200" dirty="0" err="1" smtClean="0">
                <a:solidFill>
                  <a:srgbClr val="006600"/>
                </a:solidFill>
              </a:rPr>
              <a:t>al</a:t>
            </a:r>
            <a:r>
              <a:rPr lang="pt-BR" sz="1200" dirty="0" smtClean="0">
                <a:solidFill>
                  <a:srgbClr val="006600"/>
                </a:solidFill>
              </a:rPr>
              <a:t> (2002</a:t>
            </a:r>
            <a:r>
              <a:rPr lang="pt-BR" sz="1200" dirty="0" smtClean="0"/>
              <a:t>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775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100" cy="648816"/>
          </a:xfrm>
        </p:spPr>
        <p:txBody>
          <a:bodyPr/>
          <a:lstStyle/>
          <a:p>
            <a:r>
              <a:rPr lang="pt-BR" dirty="0" smtClean="0"/>
              <a:t>Sintetizando...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908720"/>
            <a:ext cx="8785225" cy="5400005"/>
          </a:xfrm>
        </p:spPr>
        <p:txBody>
          <a:bodyPr/>
          <a:lstStyle/>
          <a:p>
            <a:r>
              <a:rPr lang="pt-BR" sz="2800" dirty="0" smtClean="0"/>
              <a:t>Engenharia e análise de valor</a:t>
            </a:r>
          </a:p>
          <a:p>
            <a:pPr lvl="1"/>
            <a:r>
              <a:rPr lang="pt-BR" sz="2400" dirty="0" smtClean="0"/>
              <a:t>Atraente</a:t>
            </a:r>
          </a:p>
          <a:p>
            <a:pPr lvl="1"/>
            <a:r>
              <a:rPr lang="pt-BR" sz="2400" dirty="0" smtClean="0"/>
              <a:t>Exige aplicação, experiência, criatividade</a:t>
            </a:r>
          </a:p>
          <a:p>
            <a:pPr lvl="1"/>
            <a:r>
              <a:rPr lang="pt-BR" sz="2400" dirty="0" smtClean="0"/>
              <a:t>... Cuidado para não jogar fora o bebê junto com a água </a:t>
            </a:r>
          </a:p>
          <a:p>
            <a:pPr lvl="2"/>
            <a:r>
              <a:rPr lang="pt-BR" sz="2000" dirty="0" smtClean="0"/>
              <a:t>Produto perde tanto atributo ou apelo que deixa de ter mercado relevante</a:t>
            </a:r>
          </a:p>
          <a:p>
            <a:r>
              <a:rPr lang="pt-BR" sz="2800" dirty="0" err="1" smtClean="0"/>
              <a:t>QFD</a:t>
            </a:r>
            <a:endParaRPr lang="pt-BR" sz="2800" dirty="0" smtClean="0"/>
          </a:p>
          <a:p>
            <a:pPr lvl="1"/>
            <a:r>
              <a:rPr lang="pt-BR" sz="2400" dirty="0" smtClean="0"/>
              <a:t>Técnica de apelo, mas difícil</a:t>
            </a:r>
          </a:p>
          <a:p>
            <a:pPr lvl="2"/>
            <a:r>
              <a:rPr lang="pt-BR" sz="2000" dirty="0" smtClean="0"/>
              <a:t>Como interpretar os desejos dos consumidores? </a:t>
            </a:r>
          </a:p>
          <a:p>
            <a:pPr lvl="2"/>
            <a:r>
              <a:rPr lang="pt-BR" sz="2000" dirty="0" smtClean="0"/>
              <a:t>Como ponderar quais características atenderiam aos desejos? </a:t>
            </a:r>
          </a:p>
          <a:p>
            <a:pPr lvl="1"/>
            <a:r>
              <a:rPr lang="pt-BR" sz="2400" dirty="0" smtClean="0"/>
              <a:t>Mas pode ser útil como apoio àqueles que estão desenvolvendo a melhoria no produto</a:t>
            </a:r>
          </a:p>
          <a:p>
            <a:pPr lvl="2"/>
            <a:r>
              <a:rPr lang="pt-BR" dirty="0" smtClean="0"/>
              <a:t>Ajuda a pensar</a:t>
            </a:r>
          </a:p>
          <a:p>
            <a:pPr lvl="2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61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100" cy="648816"/>
          </a:xfrm>
        </p:spPr>
        <p:txBody>
          <a:bodyPr/>
          <a:lstStyle/>
          <a:p>
            <a:r>
              <a:rPr lang="pt-BR" dirty="0" smtClean="0"/>
              <a:t>Sintetizando...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785225" cy="5400005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No próximo bloco vamos ver análise de atributos,  técnica que também pode ser utilizada para melhorar produtos</a:t>
            </a:r>
          </a:p>
          <a:p>
            <a:pPr algn="ctr">
              <a:buNone/>
            </a:pPr>
            <a:endParaRPr lang="pt-BR" dirty="0" smtClean="0"/>
          </a:p>
          <a:p>
            <a:pPr lvl="1"/>
            <a:r>
              <a:rPr lang="pt-BR" dirty="0" smtClean="0"/>
              <a:t>Seja para copiar melhorando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Seja para melhorar produto da própria empresa</a:t>
            </a:r>
          </a:p>
          <a:p>
            <a:pPr lvl="2"/>
            <a:endParaRPr lang="pt-BR" sz="28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27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69076" cy="720824"/>
          </a:xfrm>
        </p:spPr>
        <p:txBody>
          <a:bodyPr/>
          <a:lstStyle/>
          <a:p>
            <a:r>
              <a:rPr lang="pt-BR" dirty="0" smtClean="0"/>
              <a:t>Análise de atributos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11973"/>
          </a:xfrm>
        </p:spPr>
        <p:txBody>
          <a:bodyPr/>
          <a:lstStyle/>
          <a:p>
            <a:r>
              <a:rPr lang="pt-BR" dirty="0" smtClean="0"/>
              <a:t>Utilizada para ajudar a resolver problema num produto (ou para copiá-lo melhorando-o)</a:t>
            </a:r>
          </a:p>
          <a:p>
            <a:r>
              <a:rPr lang="pt-BR" dirty="0" smtClean="0"/>
              <a:t>Ou para identificar novas oportunidades (criatividade exploratória)</a:t>
            </a:r>
          </a:p>
          <a:p>
            <a:r>
              <a:rPr lang="pt-BR" dirty="0" smtClean="0"/>
              <a:t>Início: listar os atributos atuais do produto (ou do serviço, ou do processo)</a:t>
            </a:r>
          </a:p>
          <a:p>
            <a:pPr lvl="1"/>
            <a:r>
              <a:rPr lang="pt-BR" dirty="0" smtClean="0"/>
              <a:t>Internamente à empresa</a:t>
            </a:r>
          </a:p>
          <a:p>
            <a:pPr lvl="1"/>
            <a:r>
              <a:rPr lang="pt-BR" dirty="0" smtClean="0"/>
              <a:t>Pesquisa para captar percepção dos consumidores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4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100" cy="432792"/>
          </a:xfrm>
        </p:spPr>
        <p:txBody>
          <a:bodyPr/>
          <a:lstStyle/>
          <a:p>
            <a:r>
              <a:rPr lang="pt-BR" sz="4000" dirty="0" smtClean="0"/>
              <a:t>Maturidade em Gestão da Inovação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04656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   </a:t>
            </a:r>
            <a:r>
              <a:rPr lang="pt-BR" sz="2800" dirty="0" smtClean="0">
                <a:solidFill>
                  <a:srgbClr val="0070C0"/>
                </a:solidFill>
              </a:rPr>
              <a:t>Podemos definir 4 tipos de empresa quanto à maturidade de seu sistema de gestão da inovação</a:t>
            </a:r>
            <a:r>
              <a:rPr lang="pt-BR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75000"/>
              <a:buFont typeface="+mj-lt"/>
              <a:buAutoNum type="arabicPeriod"/>
            </a:pPr>
            <a:r>
              <a:rPr lang="pt-BR" sz="2800" dirty="0" smtClean="0"/>
              <a:t>Empresas nascentes de base tecnológica</a:t>
            </a:r>
          </a:p>
          <a:p>
            <a:pPr marL="914400" lvl="1" indent="-514350"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pt-BR" sz="2400" dirty="0" smtClean="0"/>
              <a:t>Planejar negócio envolto em alta incerteza</a:t>
            </a:r>
          </a:p>
          <a:p>
            <a:pPr marL="914400" lvl="1" indent="-514350"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pt-BR" sz="2400" dirty="0" smtClean="0"/>
              <a:t>Identificar incertezas críticas e gerenciá-las na empresa e no seu ecossistema</a:t>
            </a:r>
          </a:p>
          <a:p>
            <a:pPr marL="914400" lvl="1" indent="-514350">
              <a:buClr>
                <a:srgbClr val="C00000"/>
              </a:buClr>
              <a:buSzPct val="75000"/>
              <a:buNone/>
            </a:pPr>
            <a:endParaRPr lang="pt-BR" sz="2400" dirty="0" smtClean="0"/>
          </a:p>
          <a:p>
            <a:pPr marL="514350" indent="-514350">
              <a:buClr>
                <a:srgbClr val="C00000"/>
              </a:buClr>
              <a:buSzPct val="75000"/>
              <a:buFont typeface="+mj-lt"/>
              <a:buAutoNum type="arabicPeriod"/>
            </a:pPr>
            <a:r>
              <a:rPr lang="pt-BR" sz="2800" dirty="0" smtClean="0"/>
              <a:t>Empresas maduras, com sistema estabelecido, que inovam sistematicamente e radicalmente</a:t>
            </a:r>
            <a:endParaRPr lang="pt-BR" sz="1600" dirty="0" smtClean="0"/>
          </a:p>
          <a:p>
            <a:pPr marL="914400" lvl="1" indent="-514350"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pt-BR" sz="2400" dirty="0" smtClean="0"/>
              <a:t>Cada caso é um caso. Temas recorrentes:</a:t>
            </a:r>
          </a:p>
          <a:p>
            <a:pPr marL="1314450" lvl="2" indent="-514350"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pt-BR" sz="2000" dirty="0" smtClean="0"/>
              <a:t>INDICADORES DE INOVAÇÃO</a:t>
            </a:r>
          </a:p>
          <a:p>
            <a:pPr marL="1314450" lvl="2" indent="-514350"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pt-BR" sz="2000" dirty="0" smtClean="0"/>
              <a:t>VALORAÇÃO DE PROJETOS DE INOVAÇÃO RADICAL</a:t>
            </a:r>
          </a:p>
          <a:p>
            <a:pPr marL="1314450" lvl="2" indent="-514350"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pt-BR" sz="2000" dirty="0" smtClean="0"/>
              <a:t>GESTÃO DE PORTFÓLIO (MIX INCREMENTAL-RADICAL)</a:t>
            </a:r>
          </a:p>
          <a:p>
            <a:pPr marL="1314450" lvl="2" indent="-514350">
              <a:buClr>
                <a:srgbClr val="C00000"/>
              </a:buClr>
              <a:buSzPct val="75000"/>
              <a:buFont typeface="Wingdings" pitchFamily="2" charset="2"/>
              <a:buChar char="§"/>
            </a:pPr>
            <a:endParaRPr lang="pt-BR" sz="2000" dirty="0" smtClean="0"/>
          </a:p>
          <a:p>
            <a:pPr marL="914400" lvl="1" indent="-514350">
              <a:buClr>
                <a:srgbClr val="C00000"/>
              </a:buClr>
              <a:buSzPct val="75000"/>
              <a:buFont typeface="+mj-lt"/>
              <a:buAutoNum type="arabicPeriod"/>
            </a:pPr>
            <a:endParaRPr lang="pt-BR" sz="1200" dirty="0" smtClean="0"/>
          </a:p>
          <a:p>
            <a:pPr marL="514350" indent="-514350">
              <a:buClr>
                <a:srgbClr val="C00000"/>
              </a:buClr>
              <a:buSzPct val="75000"/>
              <a:buFont typeface="+mj-lt"/>
              <a:buAutoNum type="arabicPeriod"/>
            </a:pPr>
            <a:endParaRPr lang="pt-BR" sz="2800" dirty="0" smtClean="0"/>
          </a:p>
          <a:p>
            <a:pPr marL="514350" indent="-514350">
              <a:buClr>
                <a:srgbClr val="C00000"/>
              </a:buClr>
              <a:buSzPct val="75000"/>
              <a:buFont typeface="+mj-lt"/>
              <a:buAutoNum type="arabicPeriod"/>
            </a:pPr>
            <a:endParaRPr lang="pt-BR" sz="2800" dirty="0" smtClean="0"/>
          </a:p>
          <a:p>
            <a:pPr marL="514350" indent="-514350">
              <a:buClr>
                <a:srgbClr val="C00000"/>
              </a:buClr>
              <a:buSzPct val="75000"/>
              <a:buFont typeface="+mj-lt"/>
              <a:buAutoNum type="arabicPeriod"/>
            </a:pPr>
            <a:endParaRPr lang="pt-BR" sz="2800" dirty="0" smtClean="0"/>
          </a:p>
          <a:p>
            <a:pPr marL="400050" lvl="1" indent="0">
              <a:buClr>
                <a:srgbClr val="0066FF"/>
              </a:buClr>
              <a:buSzPct val="65000"/>
              <a:buNone/>
            </a:pPr>
            <a:endParaRPr lang="pt-BR" sz="2400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Mario Sergio Salerno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  <a:r>
              <a:rPr lang="pt-BR" dirty="0" smtClean="0">
                <a:solidFill>
                  <a:schemeClr val="bg2"/>
                </a:solidFill>
              </a:rPr>
              <a:t>Escola Politécnica da USP – </a:t>
            </a:r>
            <a:r>
              <a:rPr lang="pt-BR" dirty="0" err="1" smtClean="0">
                <a:solidFill>
                  <a:schemeClr val="bg2"/>
                </a:solidFill>
              </a:rPr>
              <a:t>Depto</a:t>
            </a:r>
            <a:r>
              <a:rPr lang="pt-BR" dirty="0" smtClean="0">
                <a:solidFill>
                  <a:schemeClr val="bg2"/>
                </a:solidFill>
              </a:rPr>
              <a:t> Eng</a:t>
            </a:r>
            <a:r>
              <a:rPr lang="pt-BR" baseline="30000" dirty="0" smtClean="0">
                <a:solidFill>
                  <a:schemeClr val="bg2"/>
                </a:solidFill>
              </a:rPr>
              <a:t>a</a:t>
            </a:r>
            <a:r>
              <a:rPr lang="pt-BR" dirty="0" smtClean="0">
                <a:solidFill>
                  <a:schemeClr val="bg2"/>
                </a:solidFill>
              </a:rPr>
              <a:t> de Produção</a:t>
            </a:r>
            <a:endParaRPr lang="pt-B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69076" cy="720824"/>
          </a:xfrm>
        </p:spPr>
        <p:txBody>
          <a:bodyPr/>
          <a:lstStyle/>
          <a:p>
            <a:r>
              <a:rPr lang="pt-BR" dirty="0" smtClean="0"/>
              <a:t>Análise de atributos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832053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Exemplo de atributos de aspirador de pó</a:t>
            </a:r>
          </a:p>
          <a:p>
            <a:pPr>
              <a:buNone/>
            </a:pP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Habilidade para limpar tapetes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Superfícies lisas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Cantos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Aspirar líquidos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Limpeza fácil</a:t>
            </a:r>
          </a:p>
          <a:p>
            <a:pPr>
              <a:buNone/>
            </a:pPr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1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993062" cy="576808"/>
          </a:xfrm>
        </p:spPr>
        <p:txBody>
          <a:bodyPr/>
          <a:lstStyle/>
          <a:p>
            <a:r>
              <a:rPr lang="pt-BR" dirty="0" smtClean="0"/>
              <a:t>Análise de atributos (5 tópicos)</a:t>
            </a: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0" y="764704"/>
          <a:ext cx="91440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316"/>
                <a:gridCol w="7301684"/>
              </a:tblGrid>
              <a:tr h="5040560">
                <a:tc>
                  <a:txBody>
                    <a:bodyPr/>
                    <a:lstStyle/>
                    <a:p>
                      <a:r>
                        <a:rPr lang="pt-B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br>
                        <a:rPr lang="pt-B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3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Modifi-cação</a:t>
                      </a:r>
                      <a:r>
                        <a:rPr lang="pt-BR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3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atribu-tos</a:t>
                      </a:r>
                      <a:endParaRPr lang="pt-B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b="0" dirty="0" smtClean="0">
                          <a:solidFill>
                            <a:srgbClr val="000066"/>
                          </a:solidFill>
                        </a:rPr>
                        <a:t>Análise</a:t>
                      </a:r>
                      <a:r>
                        <a:rPr lang="pt-BR" sz="4000" b="0" baseline="0" dirty="0" smtClean="0">
                          <a:solidFill>
                            <a:srgbClr val="000066"/>
                          </a:solidFill>
                        </a:rPr>
                        <a:t> morfológica.</a:t>
                      </a:r>
                      <a:br>
                        <a:rPr lang="pt-BR" sz="4000" b="0" baseline="0" dirty="0" smtClean="0">
                          <a:solidFill>
                            <a:srgbClr val="000066"/>
                          </a:solidFill>
                        </a:rPr>
                      </a:br>
                      <a:r>
                        <a:rPr lang="pt-BR" sz="4000" b="0" baseline="0" dirty="0" smtClean="0">
                          <a:solidFill>
                            <a:srgbClr val="000066"/>
                          </a:solidFill>
                        </a:rPr>
                        <a:t>Selecionar os atributos considerados principais e analisar como poderiam ser modificados.</a:t>
                      </a:r>
                      <a:br>
                        <a:rPr lang="pt-BR" sz="4000" b="0" baseline="0" dirty="0" smtClean="0">
                          <a:solidFill>
                            <a:srgbClr val="000066"/>
                          </a:solidFill>
                        </a:rPr>
                      </a:br>
                      <a:endParaRPr lang="pt-BR" sz="3200" b="0" baseline="0" dirty="0" smtClean="0">
                        <a:solidFill>
                          <a:srgbClr val="000066"/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pt-BR" sz="3600" b="0" baseline="0" dirty="0" smtClean="0">
                          <a:solidFill>
                            <a:srgbClr val="000066"/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pt-BR" sz="3600" b="0" baseline="0" dirty="0" smtClean="0">
                          <a:solidFill>
                            <a:srgbClr val="3333FF"/>
                          </a:solidFill>
                          <a:sym typeface="Wingdings" pitchFamily="2" charset="2"/>
                        </a:rPr>
                        <a:t>Cheque especial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pt-BR" sz="3600" b="0" baseline="0" dirty="0" smtClean="0">
                          <a:solidFill>
                            <a:srgbClr val="3333FF"/>
                          </a:solidFill>
                          <a:sym typeface="Wingdings" pitchFamily="2" charset="2"/>
                        </a:rPr>
                        <a:t>- Colhedeira que ara e semeia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pt-BR" sz="3600" b="0" baseline="0" dirty="0" smtClean="0">
                          <a:solidFill>
                            <a:srgbClr val="3333FF"/>
                          </a:solidFill>
                          <a:sym typeface="Wingdings" pitchFamily="2" charset="2"/>
                        </a:rPr>
                        <a:t> Carro reserva de seguradora</a:t>
                      </a:r>
                      <a:br>
                        <a:rPr lang="pt-BR" sz="3600" b="0" baseline="0" dirty="0" smtClean="0">
                          <a:solidFill>
                            <a:srgbClr val="3333FF"/>
                          </a:solidFill>
                          <a:sym typeface="Wingdings" pitchFamily="2" charset="2"/>
                        </a:rPr>
                      </a:br>
                      <a:r>
                        <a:rPr lang="pt-BR" sz="3600" b="0" baseline="0" dirty="0" smtClean="0">
                          <a:solidFill>
                            <a:srgbClr val="3333FF"/>
                          </a:solidFill>
                          <a:sym typeface="Wingdings" pitchFamily="2" charset="2"/>
                        </a:rPr>
                        <a:t>   (para garantir mobilidade)</a:t>
                      </a:r>
                      <a:r>
                        <a:rPr lang="pt-BR" sz="3600" b="0" baseline="0" dirty="0" smtClean="0">
                          <a:solidFill>
                            <a:srgbClr val="000066"/>
                          </a:solidFill>
                          <a:sym typeface="Wingdings" pitchFamily="2" charset="2"/>
                        </a:rPr>
                        <a:t/>
                      </a:r>
                      <a:br>
                        <a:rPr lang="pt-BR" sz="3600" b="0" baseline="0" dirty="0" smtClean="0">
                          <a:solidFill>
                            <a:srgbClr val="000066"/>
                          </a:solidFill>
                          <a:sym typeface="Wingdings" pitchFamily="2" charset="2"/>
                        </a:rPr>
                      </a:br>
                      <a:endParaRPr lang="pt-BR" sz="3600" b="0" baseline="0" dirty="0" smtClean="0">
                        <a:solidFill>
                          <a:srgbClr val="000066"/>
                        </a:solidFill>
                        <a:sym typeface="Wingdings" pitchFamily="2" charset="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1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993062" cy="576808"/>
          </a:xfrm>
        </p:spPr>
        <p:txBody>
          <a:bodyPr/>
          <a:lstStyle/>
          <a:p>
            <a:r>
              <a:rPr lang="pt-BR" dirty="0" smtClean="0"/>
              <a:t>Análise de atributos</a:t>
            </a: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0" y="764704"/>
          <a:ext cx="9324528" cy="609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688"/>
                <a:gridCol w="7445840"/>
              </a:tblGrid>
              <a:tr h="6093296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2) </a:t>
                      </a:r>
                      <a:r>
                        <a:rPr lang="pt-BR" sz="2800" b="1" dirty="0" err="1" smtClean="0">
                          <a:solidFill>
                            <a:schemeClr val="tx1"/>
                          </a:solidFill>
                        </a:rPr>
                        <a:t>Subtra-ção</a:t>
                      </a:r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 ou simplificação de atributos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4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Retirar atributos para simplificar produto e torná-lo mais atrativo para </a:t>
                      </a:r>
                      <a:r>
                        <a:rPr lang="pt-BR" sz="4400" b="0" kern="1200" baseline="0" dirty="0" err="1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determi-nado</a:t>
                      </a:r>
                      <a:r>
                        <a:rPr lang="pt-BR" sz="44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público. Ajuda a evitar a superespecificação. </a:t>
                      </a:r>
                    </a:p>
                    <a:p>
                      <a:pPr marL="444500" indent="-444500">
                        <a:spcBef>
                          <a:spcPts val="1200"/>
                        </a:spcBef>
                        <a:buFontTx/>
                        <a:buChar char="-"/>
                      </a:pPr>
                      <a:r>
                        <a:rPr lang="pt-BR" sz="3600" b="0" kern="1200" baseline="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Máquina de lavar roupa sem água quente; sem centrifugação</a:t>
                      </a:r>
                    </a:p>
                    <a:p>
                      <a:pPr marL="444500" indent="-444500">
                        <a:spcBef>
                          <a:spcPts val="1200"/>
                        </a:spcBef>
                        <a:buFontTx/>
                        <a:buChar char="-"/>
                      </a:pPr>
                      <a:r>
                        <a:rPr lang="pt-BR" sz="3600" b="0" kern="1200" baseline="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Conta corrente simplificada </a:t>
                      </a:r>
                      <a:r>
                        <a:rPr lang="pt-BR" sz="3200" b="0" kern="1200" baseline="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(CEF)</a:t>
                      </a:r>
                      <a:r>
                        <a:rPr lang="pt-BR" sz="1800" b="0" kern="1200" baseline="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3600" b="0" kern="1200" baseline="0" dirty="0" smtClean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6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993062" cy="576808"/>
          </a:xfrm>
        </p:spPr>
        <p:txBody>
          <a:bodyPr/>
          <a:lstStyle/>
          <a:p>
            <a:r>
              <a:rPr lang="pt-BR" dirty="0" smtClean="0"/>
              <a:t>Análise de atributos</a:t>
            </a: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0" y="908720"/>
          <a:ext cx="9144000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316"/>
                <a:gridCol w="7301684"/>
              </a:tblGrid>
              <a:tr h="5472608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3) </a:t>
                      </a:r>
                      <a:br>
                        <a:rPr lang="pt-BR" sz="20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sz="2800" b="1" dirty="0" err="1" smtClean="0">
                          <a:solidFill>
                            <a:schemeClr val="tx1"/>
                          </a:solidFill>
                        </a:rPr>
                        <a:t>Multipli-cação</a:t>
                      </a:r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 de atributos</a:t>
                      </a:r>
                      <a:endParaRPr lang="pt-B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Copiar e oferecer atributo, com modificação de função na repetição, várias vezes no produto, para alcançar benefício específico</a:t>
                      </a:r>
                    </a:p>
                    <a:p>
                      <a:pPr marL="355600" indent="-355600">
                        <a:spcBef>
                          <a:spcPts val="1200"/>
                        </a:spcBef>
                        <a:buFontTx/>
                        <a:buChar char="-"/>
                      </a:pPr>
                      <a:r>
                        <a:rPr lang="pt-BR" sz="3200" b="0" kern="1200" baseline="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Geladeira com diferentes temperaturas em diferentes locais</a:t>
                      </a:r>
                    </a:p>
                    <a:p>
                      <a:pPr marL="355600" indent="-355600">
                        <a:spcBef>
                          <a:spcPts val="1200"/>
                        </a:spcBef>
                        <a:buFontTx/>
                        <a:buChar char="-"/>
                      </a:pPr>
                      <a:r>
                        <a:rPr lang="pt-BR" sz="3200" b="0" i="1" kern="1200" baseline="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3200" b="0" i="0" kern="1200" baseline="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Redes de hotéis: aluga-se </a:t>
                      </a:r>
                      <a:r>
                        <a:rPr lang="pt-BR" sz="3200" b="0" i="1" kern="1200" baseline="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pt-BR" sz="3200" b="0" i="0" kern="1200" baseline="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 diárias / mês, independente do local</a:t>
                      </a:r>
                    </a:p>
                    <a:p>
                      <a:pPr marL="355600" indent="-355600">
                        <a:spcBef>
                          <a:spcPts val="1200"/>
                        </a:spcBef>
                        <a:buFontTx/>
                        <a:buChar char="-"/>
                      </a:pPr>
                      <a:r>
                        <a:rPr lang="pt-BR" sz="3200" b="0" i="0" kern="1200" baseline="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  Ônibus com 3 eixos (3º. eixo)</a:t>
                      </a:r>
                      <a:endParaRPr lang="pt-BR" sz="3600" b="0" i="0" kern="1200" baseline="0" dirty="0" smtClean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993062" cy="576808"/>
          </a:xfrm>
        </p:spPr>
        <p:txBody>
          <a:bodyPr/>
          <a:lstStyle/>
          <a:p>
            <a:r>
              <a:rPr lang="pt-BR" dirty="0" smtClean="0"/>
              <a:t>Análise de atributos</a:t>
            </a: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0" y="764704"/>
          <a:ext cx="9144000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316"/>
                <a:gridCol w="7301684"/>
              </a:tblGrid>
              <a:tr h="5688632">
                <a:tc>
                  <a:txBody>
                    <a:bodyPr/>
                    <a:lstStyle/>
                    <a:p>
                      <a:endParaRPr lang="pt-BR" sz="2000" b="1" dirty="0" smtClean="0"/>
                    </a:p>
                    <a:p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4) </a:t>
                      </a:r>
                      <a:r>
                        <a:rPr lang="pt-BR" sz="2800" b="1" dirty="0" err="1" smtClean="0">
                          <a:solidFill>
                            <a:schemeClr val="tx1"/>
                          </a:solidFill>
                        </a:rPr>
                        <a:t>Agrupa-mento</a:t>
                      </a:r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 de atributos divididos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Analisar arquitetura do produto: como componentes físicos e funcionais podem ser agrupados</a:t>
                      </a:r>
                    </a:p>
                    <a:p>
                      <a:pPr marL="355600" indent="-355600" algn="l" defTabSz="9144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3200" b="0" kern="1200" baseline="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Comparador de preços na internet: vários “serviços” agrupados no site (preço, financiamento, assistência)</a:t>
                      </a:r>
                    </a:p>
                    <a:p>
                      <a:pPr marL="355600" indent="-355600" algn="l" defTabSz="9144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3200" b="0" kern="1200" baseline="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 Impressora multifuncional</a:t>
                      </a:r>
                    </a:p>
                    <a:p>
                      <a:pPr marL="355600" indent="-355600" algn="l" defTabSz="9144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3200" b="0" kern="1200" baseline="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 Suspensão ativa de automóvel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4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993062" cy="576808"/>
          </a:xfrm>
        </p:spPr>
        <p:txBody>
          <a:bodyPr/>
          <a:lstStyle/>
          <a:p>
            <a:r>
              <a:rPr lang="pt-BR" dirty="0" smtClean="0"/>
              <a:t>Análise de atributos</a:t>
            </a: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0" y="764704"/>
          <a:ext cx="91440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316"/>
                <a:gridCol w="7301684"/>
              </a:tblGrid>
              <a:tr h="1842159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5) </a:t>
                      </a:r>
                      <a:r>
                        <a:rPr lang="pt-BR" sz="2800" b="1" dirty="0" err="1" smtClean="0">
                          <a:solidFill>
                            <a:schemeClr val="tx1"/>
                          </a:solidFill>
                        </a:rPr>
                        <a:t>Unifica-ção</a:t>
                      </a:r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 de atributos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8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Atribuição de novas funções para atributos existentes (pode levar à simplificação)</a:t>
                      </a:r>
                    </a:p>
                    <a:p>
                      <a:pPr marL="355600" indent="-355600" algn="l" defTabSz="9144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t-BR" sz="3200" b="0" kern="1200" baseline="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Alarme de carro + </a:t>
                      </a:r>
                      <a:r>
                        <a:rPr lang="pt-BR" sz="3200" b="0" kern="1200" baseline="0" dirty="0" err="1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fecto</a:t>
                      </a:r>
                      <a:r>
                        <a:rPr lang="pt-BR" sz="3200" b="0" kern="1200" baseline="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 vidros + localização em estacionamento</a:t>
                      </a:r>
                    </a:p>
                    <a:p>
                      <a:endParaRPr lang="pt-BR" sz="2800" b="0" kern="1200" baseline="0" dirty="0" smtClean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7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993062" cy="504800"/>
          </a:xfrm>
        </p:spPr>
        <p:txBody>
          <a:bodyPr/>
          <a:lstStyle/>
          <a:p>
            <a:r>
              <a:rPr lang="pt-BR" dirty="0" smtClean="0"/>
              <a:t>Síntese – analise de atributos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COPIE SE DIFERENCIANDO!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  OBRIGADO!</a:t>
            </a:r>
            <a:endParaRPr lang="pt-BR" dirty="0"/>
          </a:p>
        </p:txBody>
      </p:sp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0" y="692695"/>
          <a:ext cx="9144000" cy="648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316"/>
                <a:gridCol w="7301684"/>
              </a:tblGrid>
              <a:tr h="1192866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Modificação de atributos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rgbClr val="000066"/>
                          </a:solidFill>
                        </a:rPr>
                        <a:t>Análise</a:t>
                      </a:r>
                      <a:r>
                        <a:rPr lang="pt-BR" b="0" baseline="0" dirty="0" smtClean="0">
                          <a:solidFill>
                            <a:srgbClr val="000066"/>
                          </a:solidFill>
                        </a:rPr>
                        <a:t> morfológica. Selecionar os atributos considerados principais e analisar como poderiam ser modificados.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t-BR" sz="1600" b="0" baseline="0" dirty="0" smtClean="0">
                          <a:solidFill>
                            <a:srgbClr val="000066"/>
                          </a:solidFill>
                          <a:sym typeface="Wingdings" pitchFamily="2" charset="2"/>
                        </a:rPr>
                        <a:t> Cheque especial BB; colhedeira que ara e semeia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t-BR" sz="1600" b="0" baseline="0" dirty="0" smtClean="0">
                          <a:solidFill>
                            <a:srgbClr val="000066"/>
                          </a:solidFill>
                          <a:sym typeface="Wingdings" pitchFamily="2" charset="2"/>
                        </a:rPr>
                        <a:t> Carro reserva de seguradora (para garantir mobilidade)</a:t>
                      </a:r>
                    </a:p>
                  </a:txBody>
                  <a:tcPr/>
                </a:tc>
              </a:tr>
              <a:tr h="1227538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2) Subtração ou simplificação de atributos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Retirar atributos para simplificar produto e torná-lo mais atrativo para det. público. Ajuda a evitar a superespecificação.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t-BR" sz="16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 Máq. lavar roupa sem água quente; sem centrifugação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t-BR" sz="16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 Conta corrente simplificada (CEF) </a:t>
                      </a:r>
                    </a:p>
                  </a:txBody>
                  <a:tcPr/>
                </a:tc>
              </a:tr>
              <a:tr h="141639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3) Multiplicação de atributos</a:t>
                      </a:r>
                    </a:p>
                    <a:p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Copiar e oferecer atributo, com modificação de função na repetição, várias vezes no produto, para alcançar benefício específico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t-BR" sz="16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Geladeira com diferentes temperaturas em diferentes locais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t-BR" sz="1600" b="0" i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600" b="0" i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Redes de hotéis: aluga-se n diárias / mês, independente do local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t-BR" sz="1600" b="0" i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 Ônibus com 3 eixos (3º. eixo)</a:t>
                      </a:r>
                      <a:endParaRPr lang="pt-BR" sz="1800" b="0" i="0" kern="1200" baseline="0" dirty="0" smtClean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16390">
                <a:tc>
                  <a:txBody>
                    <a:bodyPr/>
                    <a:lstStyle/>
                    <a:p>
                      <a:endParaRPr lang="pt-BR" b="1" dirty="0" smtClean="0"/>
                    </a:p>
                    <a:p>
                      <a:r>
                        <a:rPr lang="pt-BR" b="1" dirty="0" smtClean="0"/>
                        <a:t>4) Divisão de atributos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Analisar arquitetura do produto: como componentes físicos e funcionais podem ser agrupados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t-BR" sz="16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Comparador de preços: vários “serviços” agrupados no site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t-BR" sz="16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Impressora multifuncional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pt-BR" sz="16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Suspensão ativa</a:t>
                      </a:r>
                    </a:p>
                  </a:txBody>
                  <a:tcPr/>
                </a:tc>
              </a:tr>
              <a:tr h="1227538">
                <a:tc>
                  <a:txBody>
                    <a:bodyPr/>
                    <a:lstStyle/>
                    <a:p>
                      <a:r>
                        <a:rPr lang="pt-BR" b="1" dirty="0" smtClean="0"/>
                        <a:t>5) Unificação de atributos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Atribuição de novas funções para atributos existentes (pode levar à simplificação)</a:t>
                      </a:r>
                    </a:p>
                    <a:p>
                      <a:r>
                        <a:rPr lang="pt-BR" sz="18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6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Alarme carro /</a:t>
                      </a:r>
                      <a:r>
                        <a:rPr lang="pt-BR" sz="1600" b="0" kern="1200" baseline="0" dirty="0" err="1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fecto</a:t>
                      </a:r>
                      <a:r>
                        <a:rPr lang="pt-BR" sz="1600" b="0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vidros / localização no estacionamento</a:t>
                      </a:r>
                    </a:p>
                    <a:p>
                      <a:endParaRPr lang="pt-BR" sz="1800" b="0" kern="1200" baseline="0" dirty="0" smtClean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3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atributos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Processo de analisar, revisar e modificar atributos de produtos (bens ou serviços)</a:t>
            </a:r>
          </a:p>
          <a:p>
            <a:pPr lvl="1"/>
            <a:r>
              <a:rPr lang="pt-BR" dirty="0" smtClean="0"/>
              <a:t>Requer prática </a:t>
            </a:r>
          </a:p>
          <a:p>
            <a:pPr lvl="1"/>
            <a:r>
              <a:rPr lang="pt-BR" dirty="0" smtClean="0"/>
              <a:t>Não há regras rígidas e fáceis</a:t>
            </a:r>
          </a:p>
          <a:p>
            <a:pPr lvl="1"/>
            <a:r>
              <a:rPr lang="pt-BR" dirty="0" smtClean="0"/>
              <a:t>Os 5 enfoques para análise de atributos que vimos requerem prática</a:t>
            </a:r>
          </a:p>
          <a:p>
            <a:pPr lvl="1"/>
            <a:r>
              <a:rPr lang="pt-BR" dirty="0" smtClean="0"/>
              <a:t>Subtração ou unificação de atributos são aplicados com mais sucesso na análise de produtos complexos (com muitos atributos)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11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548680"/>
            <a:ext cx="8785225" cy="5760045"/>
          </a:xfrm>
        </p:spPr>
        <p:txBody>
          <a:bodyPr/>
          <a:lstStyle/>
          <a:p>
            <a:pPr algn="ctr">
              <a:spcAft>
                <a:spcPts val="1800"/>
              </a:spcAft>
              <a:buNone/>
            </a:pPr>
            <a:r>
              <a:rPr lang="pt-BR" dirty="0" smtClean="0"/>
              <a:t>Processo de analisar, revisar e modificar atributos de produtos (bens ou serviços)</a:t>
            </a:r>
          </a:p>
          <a:p>
            <a:pPr lvl="1">
              <a:spcBef>
                <a:spcPts val="1800"/>
              </a:spcBef>
            </a:pPr>
            <a:r>
              <a:rPr lang="pt-BR" dirty="0" smtClean="0"/>
              <a:t>Requer prática </a:t>
            </a:r>
          </a:p>
          <a:p>
            <a:pPr lvl="1">
              <a:spcBef>
                <a:spcPts val="1800"/>
              </a:spcBef>
            </a:pPr>
            <a:r>
              <a:rPr lang="pt-BR" dirty="0" smtClean="0"/>
              <a:t>Não há regras rígidas e fáceis</a:t>
            </a:r>
          </a:p>
          <a:p>
            <a:pPr lvl="1">
              <a:spcBef>
                <a:spcPts val="1800"/>
              </a:spcBef>
            </a:pPr>
            <a:r>
              <a:rPr lang="pt-BR" dirty="0" smtClean="0"/>
              <a:t>Os 5 enfoques para análise de atributos que vimos requerem prática</a:t>
            </a:r>
          </a:p>
          <a:p>
            <a:pPr lvl="1">
              <a:spcBef>
                <a:spcPts val="1800"/>
              </a:spcBef>
            </a:pPr>
            <a:r>
              <a:rPr lang="pt-BR" dirty="0" smtClean="0"/>
              <a:t>Subtração ou unificação de atributos são aplicados com mais sucesso na análise de produtos complexos (com muitos atributos)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53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092" cy="1143000"/>
          </a:xfrm>
        </p:spPr>
        <p:txBody>
          <a:bodyPr/>
          <a:lstStyle/>
          <a:p>
            <a:r>
              <a:rPr lang="pt-BR" sz="4000" dirty="0" smtClean="0"/>
              <a:t>Estabelecer o processo de inovação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144413"/>
            <a:ext cx="8785225" cy="5517232"/>
          </a:xfrm>
        </p:spPr>
        <p:txBody>
          <a:bodyPr/>
          <a:lstStyle/>
          <a:p>
            <a:r>
              <a:rPr lang="pt-BR" dirty="0" smtClean="0"/>
              <a:t>Não basta inovar uma só vez, mesmo que seja via cópia</a:t>
            </a:r>
          </a:p>
          <a:p>
            <a:pPr lvl="1"/>
            <a:r>
              <a:rPr lang="pt-BR" dirty="0" smtClean="0"/>
              <a:t>Empresa que originalmente lançou o produto também busca melhorá-lo</a:t>
            </a:r>
          </a:p>
          <a:p>
            <a:pPr lvl="1"/>
            <a:r>
              <a:rPr lang="pt-BR" dirty="0" smtClean="0"/>
              <a:t>Concorrentes vão copiar a sua cópia, e podem melhorá-la</a:t>
            </a:r>
          </a:p>
          <a:p>
            <a:pPr lvl="1"/>
            <a:r>
              <a:rPr lang="pt-BR" dirty="0" smtClean="0"/>
              <a:t>Produto pode cair em desuso, sendo substituído por outros</a:t>
            </a:r>
          </a:p>
          <a:p>
            <a:r>
              <a:rPr lang="pt-BR" dirty="0" smtClean="0"/>
              <a:t>É preciso inovar </a:t>
            </a:r>
            <a:r>
              <a:rPr lang="pt-BR" dirty="0" smtClean="0"/>
              <a:t>sistematicamente, em fluxo constante</a:t>
            </a:r>
            <a:endParaRPr lang="pt-BR" dirty="0" smtClean="0"/>
          </a:p>
          <a:p>
            <a:pPr lvl="1"/>
            <a:r>
              <a:rPr lang="pt-BR" dirty="0" smtClean="0"/>
              <a:t>Como organizar se houver muitos projetos?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9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100" cy="720824"/>
          </a:xfrm>
        </p:spPr>
        <p:txBody>
          <a:bodyPr/>
          <a:lstStyle/>
          <a:p>
            <a:r>
              <a:rPr lang="pt-BR" sz="4000" dirty="0" smtClean="0"/>
              <a:t>Maturidade em Gestão da Inovação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76672"/>
            <a:ext cx="9324528" cy="6120680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 marL="514350" indent="-514350">
              <a:buClr>
                <a:srgbClr val="C00000"/>
              </a:buClr>
              <a:buSzPct val="75000"/>
              <a:buFont typeface="+mj-lt"/>
              <a:buAutoNum type="arabicPeriod" startAt="3"/>
            </a:pPr>
            <a:r>
              <a:rPr lang="pt-BR" dirty="0" smtClean="0"/>
              <a:t>Empresas que já têm sistema de gestão da inovação mas não muito consolidado </a:t>
            </a:r>
          </a:p>
          <a:p>
            <a:pPr marL="914400" lvl="1" indent="-514350"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pt-BR" dirty="0" smtClean="0"/>
              <a:t>Diagnosticar o ponto fraco do processo de inovação</a:t>
            </a:r>
          </a:p>
          <a:p>
            <a:pPr marL="914400" lvl="1" indent="-514350"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pt-BR" dirty="0" smtClean="0"/>
              <a:t>Não adianta criar um sistema de geração de ideias se a empresa não tem como transformá-las em produto!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75000"/>
              <a:buFont typeface="+mj-lt"/>
              <a:buAutoNum type="arabicPeriod" startAt="3"/>
            </a:pPr>
            <a:r>
              <a:rPr lang="pt-BR" dirty="0" smtClean="0"/>
              <a:t>Empresas que não inovam sistematicamente, e querem fazê-lo, querem começar a inovar</a:t>
            </a:r>
          </a:p>
          <a:p>
            <a:pPr marL="914400" lvl="1" indent="-514350">
              <a:buClr>
                <a:srgbClr val="0066FF"/>
              </a:buClr>
              <a:buSzPct val="65000"/>
              <a:buFont typeface="Webdings" pitchFamily="18" charset="2"/>
              <a:buChar char="þ"/>
            </a:pPr>
            <a:r>
              <a:rPr lang="pt-BR" dirty="0" smtClean="0"/>
              <a:t>a maioria! </a:t>
            </a:r>
          </a:p>
          <a:p>
            <a:pPr marL="400050" lvl="1" indent="0">
              <a:buClr>
                <a:srgbClr val="0066FF"/>
              </a:buClr>
              <a:buSzPct val="65000"/>
              <a:buNone/>
            </a:pPr>
            <a:endParaRPr lang="pt-BR" sz="2400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Mario Sergio Salerno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  <a:r>
              <a:rPr lang="pt-BR" dirty="0" smtClean="0">
                <a:solidFill>
                  <a:schemeClr val="bg2"/>
                </a:solidFill>
              </a:rPr>
              <a:t>Escola Politécnica da USP – </a:t>
            </a:r>
            <a:r>
              <a:rPr lang="pt-BR" dirty="0" err="1" smtClean="0">
                <a:solidFill>
                  <a:schemeClr val="bg2"/>
                </a:solidFill>
              </a:rPr>
              <a:t>Depto</a:t>
            </a:r>
            <a:r>
              <a:rPr lang="pt-BR" dirty="0" smtClean="0">
                <a:solidFill>
                  <a:schemeClr val="bg2"/>
                </a:solidFill>
              </a:rPr>
              <a:t> Eng</a:t>
            </a:r>
            <a:r>
              <a:rPr lang="pt-BR" baseline="30000" dirty="0" smtClean="0">
                <a:solidFill>
                  <a:schemeClr val="bg2"/>
                </a:solidFill>
              </a:rPr>
              <a:t>a</a:t>
            </a:r>
            <a:r>
              <a:rPr lang="pt-BR" dirty="0" smtClean="0">
                <a:solidFill>
                  <a:schemeClr val="bg2"/>
                </a:solidFill>
              </a:rPr>
              <a:t> de Produção</a:t>
            </a:r>
            <a:endParaRPr lang="pt-B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092" cy="1143000"/>
          </a:xfrm>
        </p:spPr>
        <p:txBody>
          <a:bodyPr/>
          <a:lstStyle/>
          <a:p>
            <a:r>
              <a:rPr lang="pt-BR" sz="4000" dirty="0" smtClean="0"/>
              <a:t>Estabelecer o processo de inovação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196752"/>
            <a:ext cx="8785225" cy="5328592"/>
          </a:xfrm>
        </p:spPr>
        <p:txBody>
          <a:bodyPr/>
          <a:lstStyle/>
          <a:p>
            <a:r>
              <a:rPr lang="pt-BR" dirty="0" smtClean="0"/>
              <a:t>Normalmente, empresas que começam a inovar via cópia qualificada são de setores tradicionais</a:t>
            </a:r>
          </a:p>
          <a:p>
            <a:pPr lvl="1"/>
            <a:r>
              <a:rPr lang="pt-BR" dirty="0" smtClean="0"/>
              <a:t>Tecnologias conhecidas, “visíveis”</a:t>
            </a:r>
          </a:p>
          <a:p>
            <a:pPr lvl="2"/>
            <a:r>
              <a:rPr lang="pt-BR" dirty="0" smtClean="0"/>
              <a:t>Produtos de forma </a:t>
            </a:r>
          </a:p>
          <a:p>
            <a:pPr lvl="1"/>
            <a:r>
              <a:rPr lang="pt-BR" dirty="0" smtClean="0"/>
              <a:t>Mercados maduros</a:t>
            </a:r>
          </a:p>
          <a:p>
            <a:pPr>
              <a:spcBef>
                <a:spcPts val="1800"/>
              </a:spcBef>
            </a:pPr>
            <a:r>
              <a:rPr lang="pt-BR" dirty="0" smtClean="0"/>
              <a:t>Isso sugere o processo tradicional</a:t>
            </a:r>
          </a:p>
          <a:p>
            <a:pPr lvl="1">
              <a:buNone/>
            </a:pPr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38100" y="4953992"/>
          <a:ext cx="91821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o" r:id="rId4" imgW="5525999" imgH="906465" progId="Word.Document.12">
                  <p:embed/>
                </p:oleObj>
              </mc:Choice>
              <mc:Fallback>
                <p:oleObj name="Documento" r:id="rId4" imgW="5525999" imgH="90646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" y="4953992"/>
                        <a:ext cx="91821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1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092" cy="1143000"/>
          </a:xfrm>
        </p:spPr>
        <p:txBody>
          <a:bodyPr/>
          <a:lstStyle/>
          <a:p>
            <a:r>
              <a:rPr lang="pt-BR" sz="4000" dirty="0" smtClean="0"/>
              <a:t>Estabelecer o processo de inovação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2314972"/>
            <a:ext cx="8785225" cy="4248472"/>
          </a:xfrm>
        </p:spPr>
        <p:txBody>
          <a:bodyPr/>
          <a:lstStyle/>
          <a:p>
            <a:r>
              <a:rPr lang="pt-BR" dirty="0" smtClean="0"/>
              <a:t>A cópia pode começar via geração de ideias</a:t>
            </a:r>
          </a:p>
          <a:p>
            <a:pPr lvl="1"/>
            <a:r>
              <a:rPr lang="pt-BR" dirty="0" smtClean="0"/>
              <a:t>No bojo de análise de valor, </a:t>
            </a:r>
            <a:r>
              <a:rPr lang="pt-BR" dirty="0" err="1" smtClean="0"/>
              <a:t>QFD</a:t>
            </a:r>
            <a:r>
              <a:rPr lang="pt-BR" dirty="0" smtClean="0"/>
              <a:t> ou análise de atributos</a:t>
            </a:r>
          </a:p>
          <a:p>
            <a:pPr>
              <a:spcBef>
                <a:spcPts val="1800"/>
              </a:spcBef>
            </a:pPr>
            <a:r>
              <a:rPr lang="pt-BR" dirty="0" smtClean="0"/>
              <a:t>Seguir processo: </a:t>
            </a:r>
            <a:r>
              <a:rPr lang="pt-BR" sz="2800" dirty="0" smtClean="0"/>
              <a:t>seleção </a:t>
            </a:r>
            <a:r>
              <a:rPr lang="pt-BR" sz="2800" dirty="0" smtClean="0">
                <a:sym typeface="Wingdings" pitchFamily="2" charset="2"/>
              </a:rPr>
              <a:t> </a:t>
            </a:r>
            <a:r>
              <a:rPr lang="pt-BR" sz="2800" dirty="0" err="1" smtClean="0">
                <a:sym typeface="Wingdings" pitchFamily="2" charset="2"/>
              </a:rPr>
              <a:t>desenv</a:t>
            </a:r>
            <a:r>
              <a:rPr lang="pt-BR" sz="2800" dirty="0" smtClean="0">
                <a:sym typeface="Wingdings" pitchFamily="2" charset="2"/>
              </a:rPr>
              <a:t>  difusão</a:t>
            </a:r>
          </a:p>
          <a:p>
            <a:pPr>
              <a:spcBef>
                <a:spcPts val="1800"/>
              </a:spcBef>
            </a:pPr>
            <a:r>
              <a:rPr lang="pt-BR" dirty="0" smtClean="0">
                <a:sym typeface="Wingdings" pitchFamily="2" charset="2"/>
              </a:rPr>
              <a:t>O que é preciso para tanto</a:t>
            </a:r>
            <a:endParaRPr lang="pt-BR" sz="3600" dirty="0" smtClean="0"/>
          </a:p>
          <a:p>
            <a:pPr lvl="1"/>
            <a:r>
              <a:rPr lang="pt-BR" dirty="0" smtClean="0"/>
              <a:t>Gente! </a:t>
            </a:r>
            <a:r>
              <a:rPr lang="pt-BR" dirty="0" smtClean="0">
                <a:sym typeface="Wingdings" pitchFamily="2" charset="2"/>
              </a:rPr>
              <a:t> pode ser só 1!</a:t>
            </a:r>
            <a:endParaRPr lang="pt-BR" dirty="0" smtClean="0"/>
          </a:p>
          <a:p>
            <a:pPr lvl="2"/>
            <a:r>
              <a:rPr lang="pt-BR" dirty="0" smtClean="0"/>
              <a:t>Envolver os demais da empresa em sugestões, apoio ao desenvolvimento</a:t>
            </a:r>
          </a:p>
          <a:p>
            <a:pPr lvl="1">
              <a:buNone/>
            </a:pPr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989360"/>
          <a:ext cx="91821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o" r:id="rId4" imgW="5525999" imgH="906465" progId="Word.Document.12">
                  <p:embed/>
                </p:oleObj>
              </mc:Choice>
              <mc:Fallback>
                <p:oleObj name="Documento" r:id="rId4" imgW="5525999" imgH="90646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9360"/>
                        <a:ext cx="91821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6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092" cy="1143000"/>
          </a:xfrm>
        </p:spPr>
        <p:txBody>
          <a:bodyPr/>
          <a:lstStyle/>
          <a:p>
            <a:r>
              <a:rPr lang="pt-BR" sz="4000" dirty="0" smtClean="0"/>
              <a:t>Estabelecer o processo de inovação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785225" cy="5517232"/>
          </a:xfrm>
        </p:spPr>
        <p:txBody>
          <a:bodyPr/>
          <a:lstStyle/>
          <a:p>
            <a:pPr>
              <a:buNone/>
            </a:pPr>
            <a:r>
              <a:rPr lang="pt-BR" sz="3600" dirty="0" smtClean="0">
                <a:solidFill>
                  <a:srgbClr val="C00000"/>
                </a:solidFill>
              </a:rPr>
              <a:t>Alternativas</a:t>
            </a:r>
          </a:p>
          <a:p>
            <a:r>
              <a:rPr lang="pt-BR" dirty="0" smtClean="0"/>
              <a:t>Estabelecer processo sistemático e periódico para revisão dos produtos </a:t>
            </a:r>
          </a:p>
          <a:p>
            <a:pPr lvl="1"/>
            <a:r>
              <a:rPr lang="pt-BR" dirty="0" smtClean="0"/>
              <a:t>Análise estratégica, tendências do mercado</a:t>
            </a:r>
          </a:p>
          <a:p>
            <a:r>
              <a:rPr lang="pt-BR" dirty="0" smtClean="0"/>
              <a:t>Definir responsável</a:t>
            </a:r>
          </a:p>
          <a:p>
            <a:pPr lvl="1"/>
            <a:r>
              <a:rPr lang="pt-BR" dirty="0" smtClean="0"/>
              <a:t>Mesmo que não seja tempo integral</a:t>
            </a:r>
          </a:p>
          <a:p>
            <a:pPr lvl="1"/>
            <a:r>
              <a:rPr lang="pt-BR" dirty="0" smtClean="0"/>
              <a:t>É preciso ter ponto de referência – para perenizar ações, receber reclamações, sugestões, monitorar concorrentes </a:t>
            </a:r>
            <a:r>
              <a:rPr lang="pt-BR" dirty="0" err="1" smtClean="0"/>
              <a:t>etc</a:t>
            </a:r>
            <a:r>
              <a:rPr lang="pt-BR" dirty="0" smtClean="0"/>
              <a:t> etc.</a:t>
            </a:r>
          </a:p>
          <a:p>
            <a:r>
              <a:rPr lang="pt-BR" dirty="0" smtClean="0"/>
              <a:t>Com crescimento, criar setor de produto</a:t>
            </a:r>
          </a:p>
          <a:p>
            <a:pPr lvl="1"/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lvl="1">
              <a:buNone/>
            </a:pPr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092" cy="1143000"/>
          </a:xfrm>
        </p:spPr>
        <p:txBody>
          <a:bodyPr/>
          <a:lstStyle/>
          <a:p>
            <a:r>
              <a:rPr lang="pt-BR" sz="4000" dirty="0" smtClean="0"/>
              <a:t>Estabelecer o processo de inovação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438700"/>
          </a:xfrm>
        </p:spPr>
        <p:txBody>
          <a:bodyPr/>
          <a:lstStyle/>
          <a:p>
            <a:pPr algn="ctr">
              <a:buNone/>
            </a:pPr>
            <a:r>
              <a:rPr lang="pt-BR" dirty="0" smtClean="0">
                <a:solidFill>
                  <a:srgbClr val="C00000"/>
                </a:solidFill>
              </a:rPr>
              <a:t>Cuidado a tomar – para qualquer tipo de empresa!</a:t>
            </a:r>
          </a:p>
          <a:p>
            <a:pPr>
              <a:spcBef>
                <a:spcPts val="1800"/>
              </a:spcBef>
            </a:pPr>
            <a:r>
              <a:rPr lang="pt-BR" sz="2800" dirty="0" smtClean="0"/>
              <a:t>Empresa lança produto e tem sucesso</a:t>
            </a:r>
          </a:p>
          <a:p>
            <a:pPr>
              <a:spcBef>
                <a:spcPts val="1800"/>
              </a:spcBef>
            </a:pPr>
            <a:r>
              <a:rPr lang="pt-BR" sz="2800" dirty="0" smtClean="0"/>
              <a:t>Ao longo do tempo, vai melhorando o produto</a:t>
            </a:r>
          </a:p>
          <a:p>
            <a:pPr>
              <a:spcBef>
                <a:spcPts val="1800"/>
              </a:spcBef>
            </a:pPr>
            <a:r>
              <a:rPr lang="pt-BR" sz="2800" dirty="0" smtClean="0"/>
              <a:t>Ao longo do tempo, sucesso vai diminuindo</a:t>
            </a:r>
          </a:p>
          <a:p>
            <a:pPr>
              <a:spcBef>
                <a:spcPts val="1800"/>
              </a:spcBef>
              <a:buClr>
                <a:srgbClr val="008000"/>
              </a:buClr>
              <a:buSzPct val="100000"/>
              <a:buFont typeface="Wingdings"/>
              <a:buChar char="à"/>
            </a:pPr>
            <a:r>
              <a:rPr lang="pt-BR" dirty="0" smtClean="0">
                <a:solidFill>
                  <a:srgbClr val="3333FF"/>
                </a:solidFill>
                <a:sym typeface="Wingdings" pitchFamily="2" charset="2"/>
              </a:rPr>
              <a:t>É preciso ter estratégia para definir os próximos produtos antes que o atual decaia</a:t>
            </a:r>
          </a:p>
          <a:p>
            <a:pPr>
              <a:spcBef>
                <a:spcPts val="1800"/>
              </a:spcBef>
              <a:buClr>
                <a:srgbClr val="008000"/>
              </a:buClr>
              <a:buSzPct val="100000"/>
              <a:buFont typeface="Wingdings"/>
              <a:buChar char="à"/>
            </a:pPr>
            <a:r>
              <a:rPr lang="pt-BR" dirty="0" smtClean="0">
                <a:solidFill>
                  <a:srgbClr val="3333FF"/>
                </a:solidFill>
                <a:sym typeface="Wingdings" pitchFamily="2" charset="2"/>
              </a:rPr>
              <a:t>Processo formal de inovação ajuda a não cair na armadilha do sucesso</a:t>
            </a:r>
            <a:endParaRPr lang="pt-BR" dirty="0" smtClean="0">
              <a:solidFill>
                <a:srgbClr val="3333FF"/>
              </a:solidFill>
            </a:endParaRPr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  <a:endParaRPr lang="pt-BR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começar?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340768"/>
            <a:ext cx="8785225" cy="4967957"/>
          </a:xfrm>
        </p:spPr>
        <p:txBody>
          <a:bodyPr/>
          <a:lstStyle/>
          <a:p>
            <a:r>
              <a:rPr lang="pt-BR" dirty="0" smtClean="0"/>
              <a:t>Algumas empresas de consultoria sugerem começar pela “geração de ideias”</a:t>
            </a:r>
          </a:p>
          <a:p>
            <a:pPr lvl="1"/>
            <a:r>
              <a:rPr lang="pt-BR" dirty="0" smtClean="0"/>
              <a:t>Campanhas de sugestões, reuniões etc.</a:t>
            </a:r>
          </a:p>
          <a:p>
            <a:r>
              <a:rPr lang="pt-BR" dirty="0" smtClean="0"/>
              <a:t>Mas... o que a empresa faz com as ideias?</a:t>
            </a:r>
          </a:p>
          <a:p>
            <a:pPr lvl="1"/>
            <a:r>
              <a:rPr lang="pt-BR" dirty="0" smtClean="0"/>
              <a:t>Se a empresa não conseguir tratar as ideias, o programa morre</a:t>
            </a:r>
          </a:p>
          <a:p>
            <a:pPr lvl="1"/>
            <a:r>
              <a:rPr lang="pt-BR" dirty="0" smtClean="0"/>
              <a:t>Pior... pode ficar mais difícil tentar outra vez depois...</a:t>
            </a:r>
            <a:endParaRPr lang="pt-BR" dirty="0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Mario Sergio Salerno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  <a:r>
              <a:rPr lang="pt-BR" dirty="0" smtClean="0">
                <a:solidFill>
                  <a:schemeClr val="bg2"/>
                </a:solidFill>
              </a:rPr>
              <a:t>Escola Politécnica da USP – </a:t>
            </a:r>
            <a:r>
              <a:rPr lang="pt-BR" dirty="0" err="1" smtClean="0">
                <a:solidFill>
                  <a:schemeClr val="bg2"/>
                </a:solidFill>
              </a:rPr>
              <a:t>Depto</a:t>
            </a:r>
            <a:r>
              <a:rPr lang="pt-BR" dirty="0" smtClean="0">
                <a:solidFill>
                  <a:schemeClr val="bg2"/>
                </a:solidFill>
              </a:rPr>
              <a:t> Eng</a:t>
            </a:r>
            <a:r>
              <a:rPr lang="pt-BR" baseline="30000" dirty="0" smtClean="0">
                <a:solidFill>
                  <a:schemeClr val="bg2"/>
                </a:solidFill>
              </a:rPr>
              <a:t>a</a:t>
            </a:r>
            <a:r>
              <a:rPr lang="pt-BR" dirty="0" smtClean="0">
                <a:solidFill>
                  <a:schemeClr val="bg2"/>
                </a:solidFill>
              </a:rPr>
              <a:t> de Produção</a:t>
            </a:r>
            <a:endParaRPr lang="pt-B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Aprendendo com os outros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268761"/>
            <a:ext cx="8785225" cy="5184576"/>
          </a:xfrm>
        </p:spPr>
        <p:txBody>
          <a:bodyPr/>
          <a:lstStyle/>
          <a:p>
            <a:r>
              <a:rPr lang="pt-BR" dirty="0" smtClean="0"/>
              <a:t>Muitas empresas hoje líderes de mercado e símbolos de inovação começaram....</a:t>
            </a:r>
            <a:br>
              <a:rPr lang="pt-BR" dirty="0" smtClean="0"/>
            </a:br>
            <a:r>
              <a:rPr lang="pt-BR" dirty="0" smtClean="0"/>
              <a:t>COPIANDO</a:t>
            </a:r>
          </a:p>
          <a:p>
            <a:r>
              <a:rPr lang="pt-BR" dirty="0" smtClean="0"/>
              <a:t>Empresas nos EUA no </a:t>
            </a:r>
            <a:r>
              <a:rPr lang="pt-BR" dirty="0" err="1" smtClean="0"/>
              <a:t>séc</a:t>
            </a:r>
            <a:r>
              <a:rPr lang="pt-BR" dirty="0" smtClean="0"/>
              <a:t> XIX copiavam as inglesas</a:t>
            </a:r>
          </a:p>
          <a:p>
            <a:r>
              <a:rPr lang="pt-BR" dirty="0" err="1" smtClean="0"/>
              <a:t>50s</a:t>
            </a:r>
            <a:r>
              <a:rPr lang="pt-BR" dirty="0" smtClean="0"/>
              <a:t> – japonesas copiavam as americanas</a:t>
            </a:r>
          </a:p>
          <a:p>
            <a:r>
              <a:rPr lang="pt-BR" dirty="0" err="1" smtClean="0"/>
              <a:t>80s</a:t>
            </a:r>
            <a:r>
              <a:rPr lang="pt-BR" dirty="0" smtClean="0"/>
              <a:t> – coreanas copiavam americanas e japonesas</a:t>
            </a:r>
          </a:p>
          <a:p>
            <a:r>
              <a:rPr lang="pt-BR" dirty="0" err="1" smtClean="0"/>
              <a:t>90s</a:t>
            </a:r>
            <a:r>
              <a:rPr lang="pt-BR" dirty="0" smtClean="0"/>
              <a:t> – chinesas copiavam todas...</a:t>
            </a:r>
          </a:p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Mario Sergio Salerno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  <a:r>
              <a:rPr lang="pt-BR" dirty="0" smtClean="0">
                <a:solidFill>
                  <a:schemeClr val="bg2"/>
                </a:solidFill>
              </a:rPr>
              <a:t>Escola Politécnica da USP – </a:t>
            </a:r>
            <a:r>
              <a:rPr lang="pt-BR" dirty="0" err="1" smtClean="0">
                <a:solidFill>
                  <a:schemeClr val="bg2"/>
                </a:solidFill>
              </a:rPr>
              <a:t>Depto</a:t>
            </a:r>
            <a:r>
              <a:rPr lang="pt-BR" dirty="0" smtClean="0">
                <a:solidFill>
                  <a:schemeClr val="bg2"/>
                </a:solidFill>
              </a:rPr>
              <a:t> Eng</a:t>
            </a:r>
            <a:r>
              <a:rPr lang="pt-BR" baseline="30000" dirty="0" smtClean="0">
                <a:solidFill>
                  <a:schemeClr val="bg2"/>
                </a:solidFill>
              </a:rPr>
              <a:t>a</a:t>
            </a:r>
            <a:r>
              <a:rPr lang="pt-BR" dirty="0" smtClean="0">
                <a:solidFill>
                  <a:schemeClr val="bg2"/>
                </a:solidFill>
              </a:rPr>
              <a:t> de Produção</a:t>
            </a:r>
            <a:endParaRPr lang="pt-B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Aprendendo com os outros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268761"/>
            <a:ext cx="8785225" cy="518457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dirty="0" smtClean="0"/>
              <a:t>CÓPIA NÃO É RUIM!</a:t>
            </a:r>
          </a:p>
          <a:p>
            <a:pPr>
              <a:spcBef>
                <a:spcPts val="1200"/>
              </a:spcBef>
            </a:pPr>
            <a:r>
              <a:rPr lang="pt-BR" dirty="0" smtClean="0"/>
              <a:t>É GRANDE INSTRUMENTO DE APRENDIZADO</a:t>
            </a:r>
          </a:p>
          <a:p>
            <a:pPr lvl="1">
              <a:spcBef>
                <a:spcPts val="1200"/>
              </a:spcBef>
            </a:pPr>
            <a:r>
              <a:rPr lang="pt-BR" dirty="0" smtClean="0"/>
              <a:t>Todos aprenderam com a seleção de 70, todos quiseram copiá-la</a:t>
            </a:r>
          </a:p>
          <a:p>
            <a:pPr lvl="1">
              <a:spcBef>
                <a:spcPts val="1200"/>
              </a:spcBef>
            </a:pPr>
            <a:r>
              <a:rPr lang="pt-BR" dirty="0" smtClean="0"/>
              <a:t>Nem todos conseguiram</a:t>
            </a:r>
          </a:p>
          <a:p>
            <a:pPr>
              <a:spcBef>
                <a:spcPts val="1200"/>
              </a:spcBef>
            </a:pPr>
            <a:r>
              <a:rPr lang="pt-BR" dirty="0" smtClean="0"/>
              <a:t>É PRECISO ORGANIZAÇÃO PARA COPIAR </a:t>
            </a:r>
          </a:p>
          <a:p>
            <a:pPr>
              <a:spcBef>
                <a:spcPts val="1200"/>
              </a:spcBef>
            </a:pPr>
            <a:r>
              <a:rPr lang="pt-BR" dirty="0" smtClean="0"/>
              <a:t>É PRECISO COPIAR.... FAZENDO MELHOR DO QUE A CÓPIA</a:t>
            </a:r>
          </a:p>
          <a:p>
            <a:pPr>
              <a:buNone/>
            </a:pPr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Mario Sergio Salerno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  <a:r>
              <a:rPr lang="pt-BR" dirty="0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dirty="0" smtClean="0">
                <a:solidFill>
                  <a:schemeClr val="bg2"/>
                </a:solidFill>
              </a:rPr>
              <a:t>a</a:t>
            </a:r>
            <a:r>
              <a:rPr lang="pt-BR" dirty="0" smtClean="0">
                <a:solidFill>
                  <a:schemeClr val="bg2"/>
                </a:solidFill>
              </a:rPr>
              <a:t> de Produção</a:t>
            </a:r>
            <a:endParaRPr lang="pt-B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1143000"/>
          </a:xfrm>
        </p:spPr>
        <p:txBody>
          <a:bodyPr/>
          <a:lstStyle/>
          <a:p>
            <a:r>
              <a:rPr lang="pt-BR" dirty="0" smtClean="0"/>
              <a:t>Cópia Melhorada</a:t>
            </a:r>
            <a:br>
              <a:rPr lang="pt-BR" dirty="0" smtClean="0"/>
            </a:br>
            <a:r>
              <a:rPr lang="pt-BR" sz="2800" dirty="0" smtClean="0"/>
              <a:t>melhorar produto que a empresa já faz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413371"/>
            <a:ext cx="8785225" cy="5039965"/>
          </a:xfrm>
        </p:spPr>
        <p:txBody>
          <a:bodyPr/>
          <a:lstStyle/>
          <a:p>
            <a:r>
              <a:rPr lang="pt-BR" dirty="0" smtClean="0"/>
              <a:t>Pegue o melhor produto da concorrência</a:t>
            </a:r>
          </a:p>
          <a:p>
            <a:r>
              <a:rPr lang="pt-BR" dirty="0" smtClean="0"/>
              <a:t>Veja quais as diferenças para o seu</a:t>
            </a:r>
          </a:p>
          <a:p>
            <a:pPr lvl="1"/>
            <a:r>
              <a:rPr lang="pt-BR" dirty="0" smtClean="0"/>
              <a:t>Porque o outro é melhor?</a:t>
            </a:r>
          </a:p>
          <a:p>
            <a:pPr lvl="1"/>
            <a:r>
              <a:rPr lang="pt-BR" dirty="0" smtClean="0"/>
              <a:t>Como fazer ainda melhor do que o outro?</a:t>
            </a:r>
          </a:p>
          <a:p>
            <a:pPr lvl="2"/>
            <a:r>
              <a:rPr lang="pt-BR" sz="2000" dirty="0" smtClean="0"/>
              <a:t>Funcionalidade</a:t>
            </a:r>
          </a:p>
          <a:p>
            <a:pPr lvl="2"/>
            <a:r>
              <a:rPr lang="pt-BR" sz="2000" dirty="0" smtClean="0"/>
              <a:t>Praticidade</a:t>
            </a:r>
          </a:p>
          <a:p>
            <a:pPr lvl="2"/>
            <a:r>
              <a:rPr lang="pt-BR" sz="2000" dirty="0" smtClean="0"/>
              <a:t>Design</a:t>
            </a:r>
          </a:p>
          <a:p>
            <a:pPr lvl="2"/>
            <a:r>
              <a:rPr lang="pt-BR" sz="2000" dirty="0" smtClean="0"/>
              <a:t>Especificação útil</a:t>
            </a:r>
          </a:p>
          <a:p>
            <a:pPr lvl="2"/>
            <a:r>
              <a:rPr lang="pt-BR" sz="2000" dirty="0" smtClean="0"/>
              <a:t>....</a:t>
            </a:r>
          </a:p>
          <a:p>
            <a:pPr lvl="1"/>
            <a:r>
              <a:rPr lang="pt-BR" dirty="0" smtClean="0"/>
              <a:t>Análise: decidir os pontos de melhoria viáveis</a:t>
            </a:r>
          </a:p>
          <a:p>
            <a:pPr lvl="2"/>
            <a:r>
              <a:rPr lang="pt-BR" dirty="0" smtClean="0"/>
              <a:t>Consigo fazer? O esforço vale a pena?</a:t>
            </a:r>
          </a:p>
          <a:p>
            <a:pPr lvl="1">
              <a:buNone/>
            </a:pPr>
            <a:endParaRPr lang="pt-BR" dirty="0" smtClean="0"/>
          </a:p>
          <a:p>
            <a:pPr lvl="2"/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Mario Sergio Salerno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  <a:r>
              <a:rPr lang="pt-BR" dirty="0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dirty="0" smtClean="0">
                <a:solidFill>
                  <a:schemeClr val="bg2"/>
                </a:solidFill>
              </a:rPr>
              <a:t>a</a:t>
            </a:r>
            <a:r>
              <a:rPr lang="pt-BR" dirty="0" smtClean="0">
                <a:solidFill>
                  <a:schemeClr val="bg2"/>
                </a:solidFill>
              </a:rPr>
              <a:t> de Produção</a:t>
            </a:r>
            <a:endParaRPr lang="pt-B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1143000"/>
          </a:xfrm>
        </p:spPr>
        <p:txBody>
          <a:bodyPr/>
          <a:lstStyle/>
          <a:p>
            <a:r>
              <a:rPr lang="pt-BR" dirty="0" smtClean="0"/>
              <a:t>Cópia Melhorada</a:t>
            </a:r>
            <a:br>
              <a:rPr lang="pt-BR" dirty="0" smtClean="0"/>
            </a:br>
            <a:r>
              <a:rPr lang="pt-BR" sz="2800" dirty="0" smtClean="0"/>
              <a:t>produto que a empresa não faz, mas pode ser negócio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039965"/>
          </a:xfrm>
        </p:spPr>
        <p:txBody>
          <a:bodyPr/>
          <a:lstStyle/>
          <a:p>
            <a:r>
              <a:rPr lang="pt-BR" dirty="0" smtClean="0"/>
              <a:t>Pegue bons produtos que possam gerar bons negócios</a:t>
            </a:r>
          </a:p>
          <a:p>
            <a:pPr lvl="1"/>
            <a:r>
              <a:rPr lang="pt-BR" dirty="0" smtClean="0"/>
              <a:t>O que pode valer a pena a partir das competências da minha empresa</a:t>
            </a:r>
          </a:p>
          <a:p>
            <a:pPr lvl="2"/>
            <a:r>
              <a:rPr lang="pt-BR" dirty="0" smtClean="0"/>
              <a:t>Atuais e as que pode desenvolver, adquirir, contratar...</a:t>
            </a:r>
          </a:p>
          <a:p>
            <a:r>
              <a:rPr lang="pt-BR" dirty="0" smtClean="0"/>
              <a:t>Lançar produto melhor do que o existente</a:t>
            </a:r>
          </a:p>
          <a:p>
            <a:pPr lvl="1"/>
            <a:r>
              <a:rPr lang="pt-BR" dirty="0" smtClean="0"/>
              <a:t>Igual: quem compraria produto cópia idêntica de firma / marca desconhecida?</a:t>
            </a:r>
          </a:p>
          <a:p>
            <a:pPr lvl="2"/>
            <a:r>
              <a:rPr lang="pt-BR" dirty="0" smtClean="0"/>
              <a:t>Só se o preço e as condições de pagamento forem muito melhores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2087563" y="6589713"/>
            <a:ext cx="7056437" cy="268287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Mario Sergio Salerno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  <a:r>
              <a:rPr lang="pt-BR" dirty="0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dirty="0" smtClean="0">
                <a:solidFill>
                  <a:schemeClr val="bg2"/>
                </a:solidFill>
              </a:rPr>
              <a:t>a</a:t>
            </a:r>
            <a:r>
              <a:rPr lang="pt-BR" dirty="0" smtClean="0">
                <a:solidFill>
                  <a:schemeClr val="bg2"/>
                </a:solidFill>
              </a:rPr>
              <a:t> de Produção</a:t>
            </a:r>
            <a:endParaRPr lang="pt-B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</TotalTime>
  <Words>2301</Words>
  <Application>Microsoft Office PowerPoint</Application>
  <PresentationFormat>Apresentação na tela (4:3)</PresentationFormat>
  <Paragraphs>356</Paragraphs>
  <Slides>43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Webdings</vt:lpstr>
      <vt:lpstr>Wingdings</vt:lpstr>
      <vt:lpstr>Design padrão</vt:lpstr>
      <vt:lpstr>1_Design padrão</vt:lpstr>
      <vt:lpstr>Personalizar design</vt:lpstr>
      <vt:lpstr>Documento</vt:lpstr>
      <vt:lpstr>GESTÃO DA INOVAÇÃO  Como Começar a Inovar:  “Cópia” Qualificada Como Instrumento de Inovação</vt:lpstr>
      <vt:lpstr>Apresentação do PowerPoint</vt:lpstr>
      <vt:lpstr>Maturidade em Gestão da Inovação</vt:lpstr>
      <vt:lpstr>Maturidade em Gestão da Inovação</vt:lpstr>
      <vt:lpstr>Como começar?</vt:lpstr>
      <vt:lpstr>Aprendendo com os outros</vt:lpstr>
      <vt:lpstr>Aprendendo com os outros</vt:lpstr>
      <vt:lpstr>Cópia Melhorada melhorar produto que a empresa já faz</vt:lpstr>
      <vt:lpstr>Cópia Melhorada produto que a empresa não faz, mas pode ser negócio</vt:lpstr>
      <vt:lpstr>Cópia Melhorada produto que a empresa não faz, mas pode ser negócio</vt:lpstr>
      <vt:lpstr>Exemplo - embalagem</vt:lpstr>
      <vt:lpstr>Exemplo - embalagem</vt:lpstr>
      <vt:lpstr>Exemplo - embalagem</vt:lpstr>
      <vt:lpstr>Engenharia e análise de valor</vt:lpstr>
      <vt:lpstr>Engenharia e análise de valor</vt:lpstr>
      <vt:lpstr>Extraido de SLA</vt:lpstr>
      <vt:lpstr>Apresentação do PowerPoint</vt:lpstr>
      <vt:lpstr>QFD – Desdobramento da Função Qualidade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Sintetizando...</vt:lpstr>
      <vt:lpstr>Sintetizando...</vt:lpstr>
      <vt:lpstr>Análise de atributos</vt:lpstr>
      <vt:lpstr>Análise de atributos</vt:lpstr>
      <vt:lpstr>Análise de atributos (5 tópicos)</vt:lpstr>
      <vt:lpstr>Análise de atributos</vt:lpstr>
      <vt:lpstr>Análise de atributos</vt:lpstr>
      <vt:lpstr>Análise de atributos</vt:lpstr>
      <vt:lpstr>Análise de atributos</vt:lpstr>
      <vt:lpstr>Síntese – analise de atributos</vt:lpstr>
      <vt:lpstr>Análise de atributos</vt:lpstr>
      <vt:lpstr>Apresentação do PowerPoint</vt:lpstr>
      <vt:lpstr>Estabelecer o processo de inovação</vt:lpstr>
      <vt:lpstr>Estabelecer o processo de inovação</vt:lpstr>
      <vt:lpstr>Estabelecer o processo de inovação</vt:lpstr>
      <vt:lpstr>Estabelecer o processo de inovação</vt:lpstr>
      <vt:lpstr>Estabelecer o processo de inovação</vt:lpstr>
    </vt:vector>
  </TitlesOfParts>
  <Company>Pessoal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</dc:creator>
  <cp:lastModifiedBy>Mario Sergio Salerno</cp:lastModifiedBy>
  <cp:revision>181</cp:revision>
  <dcterms:created xsi:type="dcterms:W3CDTF">2008-05-04T15:31:07Z</dcterms:created>
  <dcterms:modified xsi:type="dcterms:W3CDTF">2019-04-02T10:58:35Z</dcterms:modified>
</cp:coreProperties>
</file>