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1772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86420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37160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1772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86420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1371600" y="685800"/>
            <a:ext cx="9600840" cy="68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1772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786420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137160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61772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786420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371600" y="685800"/>
            <a:ext cx="9600840" cy="68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478080" y="360"/>
            <a:ext cx="22824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1915200" y="1788480"/>
            <a:ext cx="8361000" cy="2097720"/>
          </a:xfrm>
          <a:prstGeom prst="rect">
            <a:avLst/>
          </a:prstGeom>
        </p:spPr>
        <p:txBody>
          <a:bodyPr anchor="b"/>
          <a:p>
            <a:pPr algn="ctr">
              <a:lnSpc>
                <a:spcPct val="89000"/>
              </a:lnSpc>
            </a:pPr>
            <a:r>
              <a:rPr b="0" lang="pt-BR" sz="7200" spc="-1" strike="noStrike" cap="all">
                <a:solidFill>
                  <a:srgbClr val="1f497d"/>
                </a:solidFill>
                <a:latin typeface="Franklin Gothic Book"/>
              </a:rPr>
              <a:t>Clique para </a:t>
            </a:r>
            <a:r>
              <a:rPr b="0" lang="pt-BR" sz="7200" spc="-1" strike="noStrike" cap="all">
                <a:solidFill>
                  <a:srgbClr val="1f497d"/>
                </a:solidFill>
                <a:latin typeface="Franklin Gothic Book"/>
              </a:rPr>
              <a:t>editar o título </a:t>
            </a:r>
            <a:r>
              <a:rPr b="0" lang="pt-BR" sz="7200" spc="-1" strike="noStrike" cap="all">
                <a:solidFill>
                  <a:srgbClr val="1f497d"/>
                </a:solidFill>
                <a:latin typeface="Franklin Gothic Book"/>
              </a:rPr>
              <a:t>mestre</a:t>
            </a:r>
            <a:endParaRPr b="0" lang="pt-BR" sz="7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752760" y="6453360"/>
            <a:ext cx="1607760" cy="4042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EF5D1046-C74A-48EB-A1FF-219BF480CB5D}" type="datetime">
              <a:rPr b="0" lang="pt-BR" sz="1200" spc="-1" strike="noStrike">
                <a:solidFill>
                  <a:srgbClr val="1f497d"/>
                </a:solidFill>
                <a:latin typeface="Franklin Gothic Book"/>
              </a:rPr>
              <a:t>02/12/19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584080" y="6453360"/>
            <a:ext cx="7022880" cy="404280"/>
          </a:xfrm>
          <a:prstGeom prst="rect">
            <a:avLst/>
          </a:prstGeom>
        </p:spPr>
        <p:txBody>
          <a:bodyPr anchor="ctr"/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9830520" y="6453360"/>
            <a:ext cx="1595880" cy="4042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5024BE2-B12F-4551-88F6-FD428C33B174}" type="slidenum">
              <a:rPr b="0" lang="pt-BR" sz="1200" spc="-1" strike="noStrike">
                <a:solidFill>
                  <a:srgbClr val="1f497d"/>
                </a:solidFill>
                <a:latin typeface="Franklin Gothic Book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grpSp>
        <p:nvGrpSpPr>
          <p:cNvPr id="5" name="Group 6"/>
          <p:cNvGrpSpPr/>
          <p:nvPr/>
        </p:nvGrpSpPr>
        <p:grpSpPr>
          <a:xfrm>
            <a:off x="752760" y="744120"/>
            <a:ext cx="10673640" cy="5349600"/>
            <a:chOff x="752760" y="744120"/>
            <a:chExt cx="10673640" cy="5349600"/>
          </a:xfrm>
        </p:grpSpPr>
        <p:sp>
          <p:nvSpPr>
            <p:cNvPr id="6" name="CustomShape 7"/>
            <p:cNvSpPr/>
            <p:nvPr/>
          </p:nvSpPr>
          <p:spPr>
            <a:xfrm>
              <a:off x="8151840" y="1685520"/>
              <a:ext cx="3274560" cy="4408200"/>
            </a:xfrm>
            <a:custGeom>
              <a:avLst/>
              <a:gdLst/>
              <a:ah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 flipH="1" flipV="1">
              <a:off x="752760" y="743760"/>
              <a:ext cx="3275280" cy="4408200"/>
            </a:xfrm>
            <a:custGeom>
              <a:avLst/>
              <a:gdLst/>
              <a:ah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1f497d"/>
                </a:solidFill>
                <a:latin typeface="Franklin Gothic Book"/>
              </a:rPr>
              <a:t>Clique para editar o formato do texto da estrutura de tópicos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1f497d"/>
                </a:solidFill>
                <a:latin typeface="Franklin Gothic Book"/>
              </a:rPr>
              <a:t>2.º nível da estrutura de tópicos</a:t>
            </a:r>
            <a:endParaRPr b="0" lang="pt-BR" sz="1800" spc="-1" strike="noStrike">
              <a:solidFill>
                <a:srgbClr val="1f497d"/>
              </a:solidFill>
              <a:latin typeface="Franklin Gothic Book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pt-BR" sz="1800" spc="-1" strike="noStrike">
                <a:solidFill>
                  <a:srgbClr val="1f497d"/>
                </a:solidFill>
                <a:latin typeface="Franklin Gothic Book"/>
              </a:rPr>
              <a:t>3.º nível da estrutura de tópicos</a:t>
            </a:r>
            <a:endParaRPr b="0" i="1" lang="pt-BR" sz="1800" spc="-1" strike="noStrike">
              <a:solidFill>
                <a:srgbClr val="1f497d"/>
              </a:solidFill>
              <a:latin typeface="Franklin Gothic Book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600" spc="-1" strike="noStrike">
                <a:solidFill>
                  <a:srgbClr val="1f497d"/>
                </a:solidFill>
                <a:latin typeface="Franklin Gothic Book"/>
              </a:rPr>
              <a:t>4.º nível da estrutura de tópicos</a:t>
            </a:r>
            <a:endParaRPr b="0" lang="pt-BR" sz="1600" spc="-1" strike="noStrike">
              <a:solidFill>
                <a:srgbClr val="1f497d"/>
              </a:solidFill>
              <a:latin typeface="Franklin Gothic Book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1f497d"/>
                </a:solidFill>
                <a:latin typeface="Franklin Gothic Book"/>
              </a:rPr>
              <a:t>5.º nível da estrutura de tópicos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1f497d"/>
                </a:solidFill>
                <a:latin typeface="Franklin Gothic Book"/>
              </a:rPr>
              <a:t>6.º nível da estrutura de tópicos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1f497d"/>
                </a:solidFill>
                <a:latin typeface="Franklin Gothic Book"/>
              </a:rPr>
              <a:t>7.º nível da estrutura de tópicos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478080" y="360"/>
            <a:ext cx="22824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/>
          <a:p>
            <a:pPr>
              <a:lnSpc>
                <a:spcPct val="89000"/>
              </a:lnSpc>
            </a:pPr>
            <a:r>
              <a:rPr b="0" lang="pt-BR" sz="4400" spc="-1" strike="noStrike">
                <a:solidFill>
                  <a:srgbClr val="1f497d"/>
                </a:solidFill>
                <a:latin typeface="Franklin Gothic Book"/>
              </a:rPr>
              <a:t>Clique para editar o título mestre</a:t>
            </a:r>
            <a:endParaRPr b="0" lang="pt-BR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f497d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1f497d"/>
                </a:solidFill>
                <a:latin typeface="Franklin Gothic Book"/>
              </a:rPr>
              <a:t>Clique para editar o texto mestre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f497d"/>
              </a:buClr>
              <a:buFont typeface="Franklin Gothic Book"/>
              <a:buChar char="–"/>
            </a:pPr>
            <a:r>
              <a:rPr b="0" i="1" lang="pt-BR" sz="2000" spc="-1" strike="noStrike">
                <a:solidFill>
                  <a:srgbClr val="1f497d"/>
                </a:solidFill>
                <a:latin typeface="Franklin Gothic Book"/>
              </a:rPr>
              <a:t>Segundo nível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lvl="2" marL="13716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f497d"/>
              </a:buClr>
              <a:buFont typeface="Franklin Gothic Book"/>
              <a:buChar char="■"/>
            </a:pPr>
            <a:r>
              <a:rPr b="0" lang="pt-BR" sz="1800" spc="-1" strike="noStrike">
                <a:solidFill>
                  <a:srgbClr val="1f497d"/>
                </a:solidFill>
                <a:latin typeface="Franklin Gothic Book"/>
              </a:rPr>
              <a:t>Terceiro nível</a:t>
            </a:r>
            <a:endParaRPr b="0" i="1" lang="pt-BR" sz="1800" spc="-1" strike="noStrike">
              <a:solidFill>
                <a:srgbClr val="1f497d"/>
              </a:solidFill>
              <a:latin typeface="Franklin Gothic Book"/>
            </a:endParaRPr>
          </a:p>
          <a:p>
            <a:pPr lvl="3" marL="18288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f497d"/>
              </a:buClr>
              <a:buFont typeface="Franklin Gothic Book"/>
              <a:buChar char="–"/>
            </a:pPr>
            <a:r>
              <a:rPr b="0" i="1" lang="pt-BR" sz="1800" spc="-1" strike="noStrike">
                <a:solidFill>
                  <a:srgbClr val="1f497d"/>
                </a:solidFill>
                <a:latin typeface="Franklin Gothic Book"/>
              </a:rPr>
              <a:t>Quarto nível</a:t>
            </a:r>
            <a:endParaRPr b="0" lang="pt-BR" sz="1800" spc="-1" strike="noStrike">
              <a:solidFill>
                <a:srgbClr val="1f497d"/>
              </a:solidFill>
              <a:latin typeface="Franklin Gothic Book"/>
            </a:endParaRPr>
          </a:p>
          <a:p>
            <a:pPr lvl="4" marL="22860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f497d"/>
              </a:buClr>
              <a:buFont typeface="Franklin Gothic Book"/>
              <a:buChar char="■"/>
            </a:pPr>
            <a:r>
              <a:rPr b="0" lang="pt-BR" sz="1600" spc="-1" strike="noStrike">
                <a:solidFill>
                  <a:srgbClr val="1f497d"/>
                </a:solidFill>
                <a:latin typeface="Franklin Gothic Book"/>
              </a:rPr>
              <a:t>Quinto nível</a:t>
            </a:r>
            <a:endParaRPr b="0" lang="pt-BR" sz="16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1390680" y="6453360"/>
            <a:ext cx="1204200" cy="4042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5E7EB167-7587-48AD-826D-F965E81C2E24}" type="datetime">
              <a:rPr b="0" lang="pt-BR" sz="1200" spc="-1" strike="noStrike">
                <a:solidFill>
                  <a:srgbClr val="1f497d"/>
                </a:solidFill>
                <a:latin typeface="Franklin Gothic Book"/>
              </a:rPr>
              <a:t>02/12/19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2893680" y="6453360"/>
            <a:ext cx="6280560" cy="404280"/>
          </a:xfrm>
          <a:prstGeom prst="rect">
            <a:avLst/>
          </a:prstGeom>
        </p:spPr>
        <p:txBody>
          <a:bodyPr anchor="ctr"/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9472680" y="6453360"/>
            <a:ext cx="1595880" cy="4042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7D8D060-711B-4E70-9B6D-54D9B42AE979}" type="slidenum">
              <a:rPr b="0" lang="pt-BR" sz="1200" spc="-1" strike="noStrike">
                <a:solidFill>
                  <a:srgbClr val="1f497d"/>
                </a:solidFill>
                <a:latin typeface="Franklin Gothic Book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1434960" y="1968480"/>
            <a:ext cx="9486720" cy="19857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89000"/>
              </a:lnSpc>
            </a:pPr>
            <a:r>
              <a:rPr b="1" lang="pt-BR" sz="4000" spc="-1" strike="noStrike" cap="all">
                <a:solidFill>
                  <a:srgbClr val="1f497d"/>
                </a:solidFill>
                <a:latin typeface="Franklin Gothic Book"/>
              </a:rPr>
              <a:t>Primary Care Assessment Tool  PCATool</a:t>
            </a:r>
            <a:endParaRPr b="0" lang="pt-BR" sz="40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1473120" y="4871880"/>
            <a:ext cx="8521200" cy="13888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12000"/>
              </a:lnSpc>
            </a:pPr>
            <a:endParaRPr b="0" lang="pt-BR" sz="3200" spc="-1" strike="noStrike">
              <a:latin typeface="Arial"/>
            </a:endParaRPr>
          </a:p>
          <a:p>
            <a:pPr>
              <a:lnSpc>
                <a:spcPct val="112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Franklin Gothic Book"/>
              </a:rPr>
              <a:t>Amábile Giulia Faraoni</a:t>
            </a:r>
            <a:endParaRPr b="0" lang="pt-BR" sz="1600" spc="-1" strike="noStrike">
              <a:latin typeface="Arial"/>
            </a:endParaRPr>
          </a:p>
          <a:p>
            <a:pPr>
              <a:lnSpc>
                <a:spcPct val="112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Franklin Gothic Book"/>
              </a:rPr>
              <a:t>Bruna Frequete de Almeida Santos</a:t>
            </a:r>
            <a:endParaRPr b="0" lang="pt-BR" sz="1600" spc="-1" strike="noStrike">
              <a:latin typeface="Arial"/>
            </a:endParaRPr>
          </a:p>
          <a:p>
            <a:pPr algn="ctr">
              <a:lnSpc>
                <a:spcPct val="112000"/>
              </a:lnSpc>
            </a:pPr>
            <a:endParaRPr b="0" lang="pt-BR" sz="1600" spc="-1" strike="noStrike">
              <a:latin typeface="Arial"/>
            </a:endParaRPr>
          </a:p>
        </p:txBody>
      </p:sp>
      <p:sp>
        <p:nvSpPr>
          <p:cNvPr id="89" name="CustomShape 3"/>
          <p:cNvSpPr/>
          <p:nvPr/>
        </p:nvSpPr>
        <p:spPr>
          <a:xfrm>
            <a:off x="4838760" y="901800"/>
            <a:ext cx="492624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pt-BR" sz="1600" spc="-1" strike="noStrike">
                <a:solidFill>
                  <a:srgbClr val="1f497d"/>
                </a:solidFill>
                <a:latin typeface="Franklin Gothic Book"/>
              </a:rPr>
              <a:t>Disciplina: RMS5780 Tópicos em Métodos e Abordagens de Avaliação em Saúde</a:t>
            </a:r>
            <a:endParaRPr b="0" lang="pt-BR" sz="1600" spc="-1" strike="noStrike">
              <a:latin typeface="Arial"/>
            </a:endParaRPr>
          </a:p>
        </p:txBody>
      </p:sp>
      <p:sp>
        <p:nvSpPr>
          <p:cNvPr id="90" name="CustomShape 4"/>
          <p:cNvSpPr/>
          <p:nvPr/>
        </p:nvSpPr>
        <p:spPr>
          <a:xfrm>
            <a:off x="5376960" y="6184800"/>
            <a:ext cx="15026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1f497d"/>
                </a:solidFill>
                <a:latin typeface="Franklin Gothic Book"/>
              </a:rPr>
              <a:t>02-12-2019</a:t>
            </a:r>
            <a:endParaRPr b="0" lang="pt-BR" sz="18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Espaço Reservado para Conteúdo 3" descr=""/>
          <p:cNvPicPr/>
          <p:nvPr/>
        </p:nvPicPr>
        <p:blipFill>
          <a:blip r:embed="rId1"/>
          <a:stretch/>
        </p:blipFill>
        <p:spPr>
          <a:xfrm>
            <a:off x="2001600" y="1028880"/>
            <a:ext cx="8188200" cy="4800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308240" y="685800"/>
            <a:ext cx="9600840" cy="56257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O objetivo foi traduzir, adaptar e avaliar a validade e a fidedignidade do instrumento, versão profissionais de saúde.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Estudo transversal com médicos e enfermeiros dos serviços públicos em Porto Alegre, com dados coletados de julho de 2006 a agosto de 2007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A rede pública neste município era constituída por quatro serviços de saúde: Unidades Básicas de Saúde tradicionais (UBS), Unidades da Estratégia Saúde da Família (ESF), Unidades do Centro de Saúde Escola Murialdo (CSEM) e Unidades do Serviço de Saúde Comunitária (SSC) do Grupo Hospitalar Conceição (GHC)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           </a:t>
            </a:r>
            <a:r>
              <a:rPr b="0" lang="pt-BR" sz="2000" spc="-1" strike="noStrike" u="sng">
                <a:solidFill>
                  <a:srgbClr val="000000"/>
                </a:solidFill>
                <a:uFillTx/>
                <a:latin typeface="Franklin Gothic Book"/>
              </a:rPr>
              <a:t>TRADUÇÃO:</a:t>
            </a: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 foi traduzido para o português e, posteriormente, foi realizada a versão para o inglês. Os dois documentos em inglês foram então comparados para corrigir falhas de  tradução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Originalmente é autoaplicado, foi adaptado para ser aplicado por entrevistadores e também para as características culturais e dos serviços de saúde nacionais. foi aplicado a 5 médicos e 1 enfermeira para adaptar o vocabulário e foi posteriormente avaliado por 2 pesquisadores e pela autora do instrumento, constituindo a avaliação conceitual dos atributos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1486080" y="3429000"/>
            <a:ext cx="444240" cy="38052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371600" y="685800"/>
            <a:ext cx="9600840" cy="560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A escala de respostas dos itens é do tipo Likert (4=com certeza sim, 3=provavelmente sim, 2=provavelmente não, 1=com certeza não) e foi acrescido a opção ‘9=não sei/não lembro’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A partir dessas respostas, foi calculado um escore para cada atributo e seus componentes e um Escore Essencial e um Escore Geral, obtidos pela média aritmética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A análise foi realizada com base na validade fatorial, fidedignidade, consistência e estabilidade dos dados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       </a:t>
            </a:r>
            <a:r>
              <a:rPr b="0" lang="pt-BR" sz="2000" spc="-1" strike="noStrike" u="sng">
                <a:solidFill>
                  <a:srgbClr val="000000"/>
                </a:solidFill>
                <a:uFillTx/>
                <a:latin typeface="Franklin Gothic Book"/>
              </a:rPr>
              <a:t>RESULTADOS</a:t>
            </a: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: Na comparação da versão em português com a versão original, não foram observadas diferenças. No processo de adaptação, 3 itens de Integralidade de Serviços Disponíveis (testes de intoxicação por chumbo, timpanocentese e exame de toque ou sigmoidoscopia) e 2 itens de Competência Cultural (possibilidade de comunicação com pessoas em outro idioma e uso de tradutores/intérpretes) foram excluídos, porque são  ações não disponíveis nas unidades de saúde brasileiras. Ao final, foi composto por 119 itens distribuídos nos quatro atributos essenciais e três atributos derivados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A amostra do estudo foi de 340 profissionais nos quatro serviços de saúde (UBS:161, ESF:85, SSC do GHC:72 e CSEM:22). Foram entrevistados 226 (66,5%) médicos e 114 (33,5%) enfermeiros. Foram encontrados 297 profissionais  (87,4%) com especialidade, sendo 113 (33,2%) na área da APS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1263600" y="3048120"/>
            <a:ext cx="444240" cy="38052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371600" y="876240"/>
            <a:ext cx="9600840" cy="44953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No Brasil está disponível outra adaptação do PCATool para profissionais de saúde feita por Almeida e Macinko (2006), onde a validação foi realizada com 33 profissionais, porém apresentou modificações em relação ao formato original do instrumento, onde foi retirada a Competência Cultural e foi proposta a inclusão do atributos na formação profissional. A escala de respostas foi acrescentada a opção 88 (não sabe), sendo, portanto, diferente da proposta original.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Mesmo considerando as diferenças regionais e o grande número de itens, o PCATool-Brasil versão para profissionais captou os principais atributos da APS e apresentou, medidas de fidedignidade aceitáveis, tornando-se um instrumento válido e fidedigno para avaliação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Embora seja um instrumento extenso, permite identificar indicadores de baixa qualidade que necessitam de ações e/ou monitoramento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Espaço Reservado para Conteúdo 3" descr=""/>
          <p:cNvPicPr/>
          <p:nvPr/>
        </p:nvPicPr>
        <p:blipFill>
          <a:blip r:embed="rId1"/>
          <a:stretch/>
        </p:blipFill>
        <p:spPr>
          <a:xfrm>
            <a:off x="2108160" y="762120"/>
            <a:ext cx="8534160" cy="5228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371600" y="1066680"/>
            <a:ext cx="9600840" cy="4317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Trata-se de revisão de literatura qualitativa seguida de metassíntese, com o objetivo de identificar nas bases de dados nacionais e internacionais </a:t>
            </a:r>
            <a:r>
              <a:rPr b="0" lang="pt-BR" sz="2000" spc="-1" strike="noStrike" u="sng">
                <a:solidFill>
                  <a:srgbClr val="000000"/>
                </a:solidFill>
                <a:uFillTx/>
                <a:latin typeface="Franklin Gothic Book"/>
              </a:rPr>
              <a:t>os instrumentos que estão sendo utilizados para avaliar a Atenção Primária à Saúde (APS)</a:t>
            </a: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Utilizou-se artigos/pesquisas em português, espanhol e inglês, publicados de 1979 a 2013 e indexados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Foram encontrados 3048 resultados. Após leitura e análise foram selecionados 33 artigos/pesquisas, destes, 8 estudos tratavam de instrumentos validados 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Os participantes dos estudos foram profissionais que atuam na APS, usuários dos serviços de APS e dados secundários de unidades de saúde de APS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Os métodos utilizados nos estudos foram entrevista por meio de instrumentos validados e autoaplicação de questionários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1371600" y="685800"/>
            <a:ext cx="9600840" cy="774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89000"/>
              </a:lnSpc>
            </a:pPr>
            <a:r>
              <a:rPr b="0" lang="pt-BR" sz="4000" spc="-1" strike="noStrike">
                <a:solidFill>
                  <a:srgbClr val="558ed5"/>
                </a:solidFill>
                <a:latin typeface="Franklin Gothic Book"/>
              </a:rPr>
              <a:t>Instrumentos encontrados</a:t>
            </a:r>
            <a:br/>
            <a:endParaRPr b="0" lang="pt-BR" sz="40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1371600" y="1803240"/>
            <a:ext cx="9600840" cy="40636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WHO Primary Care Evaluation (</a:t>
            </a:r>
            <a:r>
              <a:rPr b="0" lang="pt-BR" sz="2000" spc="-1" strike="noStrike" u="sng">
                <a:solidFill>
                  <a:srgbClr val="000000"/>
                </a:solidFill>
                <a:uFillTx/>
                <a:latin typeface="Franklin Gothic Book"/>
              </a:rPr>
              <a:t>PCET</a:t>
            </a: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): criado pela OMS, visa proporcionar uma abordagem estruturada, com base nas funções dos sistemas de saúde, tais como governança, financiamento e geração de recursos, e na acessibilidade, integralidade, a coordenação e a continuidade. É composto por 3 questionários, sendo um nacional sobre a organização e o financiamento de cuidados de saúde primários, um para os médicos da família e um para os usuários dos serviços.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ADHD Questionnaire for Primary Care Providers (</a:t>
            </a:r>
            <a:r>
              <a:rPr b="0" lang="pt-BR" sz="2000" spc="-1" strike="noStrike" u="sng">
                <a:solidFill>
                  <a:srgbClr val="000000"/>
                </a:solidFill>
                <a:uFillTx/>
                <a:latin typeface="Franklin Gothic Book"/>
              </a:rPr>
              <a:t>AQ-PCP</a:t>
            </a: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): desenvolvido para avaliar as percepções dos prestadores de cuidados nos desafios na identificação e nas atividades clínicas que são desenvolvidas para cuidar das crianças com transtorno de déficit de atenção e hiperatividade (TDAH). 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 u="sng">
                <a:solidFill>
                  <a:srgbClr val="000000"/>
                </a:solidFill>
                <a:uFillTx/>
                <a:latin typeface="Franklin Gothic Book"/>
              </a:rPr>
              <a:t>PACOTAPS</a:t>
            </a: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: é um aplicativo para APS, testado em uma unidade básica de saúde de Pelotas (RS). Este instrumento propõe uma articulação entre a epidemiologia e a informática, possibilitando uso de dados secundários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1371600" y="1193760"/>
            <a:ext cx="9600840" cy="46731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General Practice Assessment Questionnaire (</a:t>
            </a:r>
            <a:r>
              <a:rPr b="0" lang="pt-BR" sz="2000" spc="-1" strike="noStrike" u="sng">
                <a:solidFill>
                  <a:srgbClr val="000000"/>
                </a:solidFill>
                <a:uFillTx/>
                <a:latin typeface="Franklin Gothic Book"/>
              </a:rPr>
              <a:t>GPAQ</a:t>
            </a: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): é um questionário desenvolvido no Reino Unido, e ajuda a descobrir o que os pacientes pensam sobre os cuidados primários prestados, especificamente sobre acesso, aspectos interpessoais de cuidado e continuidade.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European Task Force on Patient Evaluation of General Practice Care (</a:t>
            </a:r>
            <a:r>
              <a:rPr b="0" lang="pt-BR" sz="2000" spc="-1" strike="noStrike" u="sng">
                <a:solidFill>
                  <a:srgbClr val="000000"/>
                </a:solidFill>
                <a:uFillTx/>
                <a:latin typeface="Franklin Gothic Book"/>
              </a:rPr>
              <a:t>EUROPEP</a:t>
            </a: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): foi desenvolvido para fornecer feedback para a melhoria da prática, do desempenho e da organização dos cuidados dos profissionais médicos de família da APS. É constituído por 3 partes: 1) Indicadores chaves (relação e comunicação, cuidados médicos, informação e apoio, continuidade e cooperação, e organização dos serviços); 2) Indicadores de áreas específicas de satisfação (consulta, marcação e acessibilidade, características dos profissionais, condições do centro de saúde e os serviços prestados); 3) Informações sobre os usuários (dados socioeconômicos e de saúde e atitudes após a experiência)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 u="sng">
                <a:solidFill>
                  <a:srgbClr val="000000"/>
                </a:solidFill>
                <a:uFillTx/>
                <a:latin typeface="Franklin Gothic Book"/>
              </a:rPr>
              <a:t>PCATools</a:t>
            </a: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Programa Nacional de Melhoria do Acesso e da Qualidade da Atenção Básica (</a:t>
            </a:r>
            <a:r>
              <a:rPr b="0" lang="pt-BR" sz="2000" spc="-1" strike="noStrike" u="sng">
                <a:solidFill>
                  <a:srgbClr val="000000"/>
                </a:solidFill>
                <a:uFillTx/>
                <a:latin typeface="Franklin Gothic Book"/>
              </a:rPr>
              <a:t>PMAQ-AB</a:t>
            </a: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) – não foi encontrado na presente busca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371600" y="1841400"/>
            <a:ext cx="9600840" cy="2958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Para atender aos objetivos definidos, deve-se escolher o que melhor responde a pergunta do estudo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2680" indent="15084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    </a:t>
            </a: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No caso da proposta da Estratégia Saúde da Família, o PCATool é o instrumento mais adequado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901800" indent="60804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O PCATools prevalece como instrumento mais utilizado no Brasil para avaliar a APS, devido o seu reconhecimento, aceitação e sua validação em outros países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1282680" y="635040"/>
            <a:ext cx="9600840" cy="774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89000"/>
              </a:lnSpc>
            </a:pPr>
            <a:r>
              <a:rPr b="0" lang="pt-BR" sz="4400" spc="-1" strike="noStrike">
                <a:solidFill>
                  <a:srgbClr val="558ed5"/>
                </a:solidFill>
                <a:latin typeface="Franklin Gothic Book"/>
              </a:rPr>
              <a:t>Como escolher</a:t>
            </a:r>
            <a:br/>
            <a:endParaRPr b="0" lang="pt-BR" sz="44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371600" y="685800"/>
            <a:ext cx="9600840" cy="939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pt-BR" sz="4400" spc="-1" strike="noStrike">
                <a:solidFill>
                  <a:srgbClr val="1f497d"/>
                </a:solidFill>
                <a:latin typeface="Franklin Gothic Book"/>
              </a:rPr>
              <a:t>Referências</a:t>
            </a:r>
            <a:endParaRPr b="0" lang="pt-BR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</a:rPr>
              <a:t>Brasil. Ministério da Saúde. Secretaria de Atenção em Saúde. Departamento de Atenção Básica. Manual do instrumento de avaliação da atenção primária à saúde: primary care assessment tool pcatool - Brasil / Ministério da Saúde, Secretaria de Atenção em Saúde, Departamento de Atenção Básica. – Brasília: Ministério da Saúde, 2010. 80 p.</a:t>
            </a:r>
            <a:endParaRPr b="0" lang="pt-BR" sz="1600" spc="-1" strike="noStrike">
              <a:solidFill>
                <a:srgbClr val="1f497d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</a:rPr>
              <a:t>Fracolli, L.A. et al. Instrumentos de avaliação da Atenção Primária à Saúde: revisão de literatura e metassíntese. Ciênc. saúde coletiva, Rio de Janeiro, v. 19, n. 12, p. 4851-60, 2014.</a:t>
            </a:r>
            <a:endParaRPr b="0" lang="pt-BR" sz="1600" spc="-1" strike="noStrike">
              <a:solidFill>
                <a:srgbClr val="1f497d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</a:rPr>
              <a:t>Hauser, L. et al. Tradução, adaptação, validade e medidas de fidedignidade do Instrumento de Avaliação da Atenção Primária à Saúde (PCATool-Brasil) no Brasil: versão profissionais de saúde. Revista brasileira de medicina de família e Comunidade. Rio de Janeiro, v. 8 n. 29 p. 244-55, 2013</a:t>
            </a:r>
            <a:endParaRPr b="0" lang="pt-BR" sz="1600" spc="-1" strike="noStrike">
              <a:solidFill>
                <a:srgbClr val="1f497d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pt-BR" sz="16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pt-BR" sz="4400" spc="-1" strike="noStrike">
                <a:solidFill>
                  <a:srgbClr val="1f497d"/>
                </a:solidFill>
                <a:latin typeface="Franklin Gothic Book"/>
              </a:rPr>
              <a:t>Atenção Primária à Saúde</a:t>
            </a:r>
            <a:endParaRPr b="0" lang="pt-BR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1389240" y="1758600"/>
            <a:ext cx="9600840" cy="1664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Conferência de Alma-Ata, em 1978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Segundo a OPAS (Organização Panamericana de Saúde), a APS deve constituir a base dos sistemas nacionais de saúde por ser a melhor estratégia para produzir melhorias sustentáveis e maior equidade no estado de saúde da população.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6189840" y="5943600"/>
            <a:ext cx="184320" cy="36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4"/>
          <p:cNvSpPr/>
          <p:nvPr/>
        </p:nvSpPr>
        <p:spPr>
          <a:xfrm>
            <a:off x="2637720" y="3248280"/>
            <a:ext cx="7103880" cy="283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latin typeface="Franklin Gothic Book"/>
              </a:rPr>
              <a:t>A APS por ser definida como: “um conjunto de princípios – responsabilidade governamental, sustentabilidade, intersetorialidade, participação social, entre outros – e como um conjunto indissociável de elementos estruturantes – atributos – do sistema de serviços de saúde: acesso de primeiro contato, integralidade, longitudinalidade, coordenação, orientação familiar e comunitária e competência cultural.”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</p:txBody>
      </p:sp>
      <p:sp>
        <p:nvSpPr>
          <p:cNvPr id="95" name="CustomShape 5"/>
          <p:cNvSpPr/>
          <p:nvPr/>
        </p:nvSpPr>
        <p:spPr>
          <a:xfrm>
            <a:off x="1277640" y="5758920"/>
            <a:ext cx="887400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Barbara Starfield (2001)</a:t>
            </a:r>
            <a:endParaRPr b="0" lang="pt-BR" sz="20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pt-BR" sz="4400" spc="-1" strike="noStrike">
                <a:solidFill>
                  <a:srgbClr val="1f497d"/>
                </a:solidFill>
                <a:latin typeface="Franklin Gothic Book"/>
              </a:rPr>
              <a:t> </a:t>
            </a:r>
            <a:r>
              <a:rPr b="0" lang="pt-BR" sz="4400" spc="-1" strike="noStrike">
                <a:solidFill>
                  <a:srgbClr val="1f497d"/>
                </a:solidFill>
                <a:latin typeface="Franklin Gothic Book"/>
              </a:rPr>
              <a:t>Atributos Essenciais </a:t>
            </a:r>
            <a:endParaRPr b="0" lang="pt-BR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371600" y="1746720"/>
            <a:ext cx="9600840" cy="4120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1" lang="pt-BR" sz="2000" spc="-1" strike="noStrike">
                <a:solidFill>
                  <a:srgbClr val="000000"/>
                </a:solidFill>
                <a:latin typeface="Franklin Gothic Book"/>
              </a:rPr>
              <a:t>Acesso de primeiro contato</a:t>
            </a: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: acessibilidade e utilização do serviço de saúde como fonte de cuidado a cada novo problema ou novo episódio de um mesmo problema de saúde, com exceção das verdadeiras emergências e urgências médicas.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1" lang="pt-BR" sz="2000" spc="-1" strike="noStrike">
                <a:solidFill>
                  <a:srgbClr val="000000"/>
                </a:solidFill>
                <a:latin typeface="Franklin Gothic Book"/>
              </a:rPr>
              <a:t>Longitudinalidade</a:t>
            </a: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: existência de uma fonte continuada de atenção, assim como sua utilização ao longo do tempo. A relação entre a população e sua fonte de atenção deve se refletir em uma relação interpessoal intensa que expresse a confiança mútua entre os usuários e os profissionais de saúde.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1" lang="pt-BR" sz="2000" spc="-1" strike="noStrike">
                <a:solidFill>
                  <a:srgbClr val="000000"/>
                </a:solidFill>
                <a:latin typeface="Franklin Gothic Book"/>
              </a:rPr>
              <a:t>Integralidade: </a:t>
            </a: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leque de serviços disponíveis e prestados pelo serviço de atenção primária. Ações que o serviço de saúde deve oferecer para que os usuários recebam atenção integral, tanto do ponto de vista do caráter biopsicossocial do processo saúde-doença, como ações de promoção, prevenção, cura e reabilitação adequadas ao contexto da APS, mesmo que algumas ações não possam ser oferecidas dentro das unidades de APS. Incluem os encaminhamentos para especialidades médicas focais, hospitais, entre outros.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1" lang="pt-BR" sz="2000" spc="-1" strike="noStrike">
                <a:solidFill>
                  <a:srgbClr val="000000"/>
                </a:solidFill>
                <a:latin typeface="Franklin Gothic Book"/>
              </a:rPr>
              <a:t>Coordenação da atenção: </a:t>
            </a: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pressupõe alguma forma de continuidade seja por parte do atendimento pelo mesmo profissional, seja por meio de prontuários médicos, ou ambos, além do reconhecimento de problemas abordados em outros serviços e a integração deste cuidado no cuidado global do paciente. O provedor de atenção primária deve ser capaz de integrar todo cuidado que o paciente recebe através da coordenação entre os serviços.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13482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pt-BR" sz="4400" spc="-1" strike="noStrike">
                <a:solidFill>
                  <a:srgbClr val="1f497d"/>
                </a:solidFill>
                <a:latin typeface="Franklin Gothic Book"/>
              </a:rPr>
              <a:t>Atributos Derivados</a:t>
            </a:r>
            <a:endParaRPr b="0" lang="pt-BR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1359720" y="252036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1" lang="pt-BR" sz="1700" spc="-1" strike="noStrike">
                <a:solidFill>
                  <a:srgbClr val="000000"/>
                </a:solidFill>
                <a:latin typeface="Franklin Gothic Book"/>
              </a:rPr>
              <a:t>Atenção à saúde centrada na família (orientação familiar): </a:t>
            </a:r>
            <a:r>
              <a:rPr b="0" lang="pt-BR" sz="1700" spc="-1" strike="noStrike">
                <a:solidFill>
                  <a:srgbClr val="000000"/>
                </a:solidFill>
                <a:latin typeface="Franklin Gothic Book"/>
              </a:rPr>
              <a:t>na avaliação das necessidades individuais para a atenção integral deve-se considerar o contexto familiar e seu potencial de cuidado e, também, de ameaça à saúde, incluindo o uso de ferramentas de abordagem familiar.</a:t>
            </a:r>
            <a:endParaRPr b="0" lang="pt-BR" sz="17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1" lang="pt-BR" sz="1700" spc="-1" strike="noStrike">
                <a:solidFill>
                  <a:srgbClr val="000000"/>
                </a:solidFill>
                <a:latin typeface="Franklin Gothic Book"/>
              </a:rPr>
              <a:t>Orientação comunitária: </a:t>
            </a:r>
            <a:r>
              <a:rPr b="0" lang="pt-BR" sz="1700" spc="-1" strike="noStrike">
                <a:solidFill>
                  <a:srgbClr val="000000"/>
                </a:solidFill>
                <a:latin typeface="Franklin Gothic Book"/>
              </a:rPr>
              <a:t>reconhecimento por parte do serviço de saúde das necessidades em saúde da comunidade através de dados epidemiológicos e do contato direto com a comunidade; sua relação com ela, assim como o planejamento e a avaliação conjunta dos serviços.</a:t>
            </a:r>
            <a:endParaRPr b="0" lang="pt-BR" sz="17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1" lang="pt-BR" sz="1700" spc="-1" strike="noStrike">
                <a:solidFill>
                  <a:srgbClr val="000000"/>
                </a:solidFill>
                <a:latin typeface="Franklin Gothic Book"/>
              </a:rPr>
              <a:t>Competência cultural: </a:t>
            </a:r>
            <a:r>
              <a:rPr b="0" lang="pt-BR" sz="1700" spc="-1" strike="noStrike">
                <a:solidFill>
                  <a:srgbClr val="000000"/>
                </a:solidFill>
                <a:latin typeface="Franklin Gothic Book"/>
              </a:rPr>
              <a:t>adaptação do provedor (equipe e profissionais de saúde) às características culturais especiais da população para facilitar a relação e a comunicação com a mesma.</a:t>
            </a:r>
            <a:endParaRPr b="0" lang="pt-BR" sz="1700" spc="-1" strike="noStrike">
              <a:solidFill>
                <a:srgbClr val="1f497d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pt-BR" sz="17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pt-BR" sz="4400" spc="-1" strike="noStrike">
                <a:solidFill>
                  <a:srgbClr val="1f497d"/>
                </a:solidFill>
                <a:latin typeface="Franklin Gothic Book"/>
              </a:rPr>
              <a:t>PCATool - Brasil</a:t>
            </a:r>
            <a:endParaRPr b="0" lang="pt-BR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1800" spc="-1" strike="noStrike">
                <a:solidFill>
                  <a:srgbClr val="000000"/>
                </a:solidFill>
                <a:latin typeface="Franklin Gothic Book"/>
              </a:rPr>
              <a:t>O PCATool foi criado com base no modelo de avaliação da qualidade de serviços de saúde proposto por Donabedian, sendo este modelo baseado na mensuração de aspectos de estrutura, processo e resultados dos serviços de saúde.</a:t>
            </a:r>
            <a:endParaRPr b="0" lang="pt-BR" sz="18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1800" spc="-1" strike="noStrike">
                <a:solidFill>
                  <a:srgbClr val="000000"/>
                </a:solidFill>
                <a:latin typeface="Franklin Gothic Book"/>
              </a:rPr>
              <a:t>Cada atributo essencial identificado no instrumento PCATool-Brasil é formado por um componente relacionado à estrutura e outro ao processo de atenção. Isto pode ser exemplificado pelo atributo acesso de primeiro contato formado pelo componente acessibilidade (estrutura) e pelo componente utilização (processo).</a:t>
            </a:r>
            <a:endParaRPr b="0" lang="pt-BR" sz="18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1800" spc="-1" strike="noStrike">
                <a:solidFill>
                  <a:srgbClr val="000000"/>
                </a:solidFill>
                <a:latin typeface="Franklin Gothic Book"/>
              </a:rPr>
              <a:t>Escala do tipo Likert (com certeza sim, provavelmente sim, provavelmente não, com certeza não, não sei/não lembro)</a:t>
            </a:r>
            <a:endParaRPr b="0" lang="pt-BR" sz="1800" spc="-1" strike="noStrike">
              <a:solidFill>
                <a:srgbClr val="1f497d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pt-BR" sz="18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pt-BR" sz="4400" spc="-1" strike="noStrike">
                <a:solidFill>
                  <a:srgbClr val="1f497d"/>
                </a:solidFill>
                <a:latin typeface="Franklin Gothic Book"/>
              </a:rPr>
              <a:t>Avaliação da APS no contexto brasileiro</a:t>
            </a:r>
            <a:endParaRPr b="0" lang="pt-BR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1700" spc="-1" strike="noStrike">
                <a:solidFill>
                  <a:srgbClr val="000000"/>
                </a:solidFill>
                <a:latin typeface="Franklin Gothic Book"/>
              </a:rPr>
              <a:t>Identificar, dentro do cenário de heterogeneidade que caracteriza a ESF, o grau de orientação à APS de cada serviço de saúde ou equipe da ESF avaliados, permite a produção rigorosa de conhecimento sobre sua efetividade, evitando a utilização da ESF como uma categoria geral de análise</a:t>
            </a:r>
            <a:r>
              <a:rPr b="0" lang="pt-BR" sz="1700" spc="-1" strike="noStrike">
                <a:solidFill>
                  <a:srgbClr val="1f497d"/>
                </a:solidFill>
                <a:latin typeface="Franklin Gothic Book"/>
              </a:rPr>
              <a:t>.</a:t>
            </a:r>
            <a:endParaRPr b="0" lang="pt-BR" sz="17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1700" spc="-1" strike="noStrike">
                <a:solidFill>
                  <a:srgbClr val="000000"/>
                </a:solidFill>
                <a:latin typeface="Franklin Gothic Book"/>
              </a:rPr>
              <a:t>Sua importância reside na inexistência de outros instrumentos validados que objetivem mensurar a presença e a extensão dos atributos essenciais e derivados de APS em diferentes serviços de saúde nacionais, disponibilizando uma ferramenta que permita a realização de pesquisas com maior rigor e qualidade.</a:t>
            </a:r>
            <a:endParaRPr b="0" lang="pt-BR" sz="17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1700" spc="-1" strike="noStrike">
                <a:solidFill>
                  <a:srgbClr val="000000"/>
                </a:solidFill>
                <a:latin typeface="Franklin Gothic Book"/>
              </a:rPr>
              <a:t>Permite identificar aspectos de estrutura e processo dos serviços que exigem reafirmação ou reformulação na busca da qualidade tanto para o planejamento, como para a execução das ações de APS.</a:t>
            </a:r>
            <a:endParaRPr b="0" lang="pt-BR" sz="17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pt-BR" sz="4400" spc="-1" strike="noStrike">
                <a:solidFill>
                  <a:srgbClr val="1f497d"/>
                </a:solidFill>
                <a:latin typeface="Franklin Gothic Book"/>
              </a:rPr>
              <a:t>PCATool – Brasil versão criança</a:t>
            </a:r>
            <a:endParaRPr b="0" lang="pt-BR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1219320" y="1899000"/>
            <a:ext cx="9600840" cy="4425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b="1" lang="pt-BR" sz="2000" spc="-1" strike="noStrike">
                <a:solidFill>
                  <a:srgbClr val="000000"/>
                </a:solidFill>
                <a:latin typeface="Franklin Gothic Book"/>
              </a:rPr>
              <a:t>O instrumento é composto por (55 itens):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 </a:t>
            </a: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1. Grau de Afiliação com Serviço de Saúde (A): 3 itens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2. Acesso de Primeiro Contato – Utilização (B): 3 itens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3. Acesso de Primeiro Contato – Acessibilidade (C): 6 itens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4. Longitudinalidade (D): 14 itens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5. Coordenação – Integração de Cuidados (E): 5 itens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6. Coordenação – Sistema de Informações (F): 3 itens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7. Integralidade – Serviços Disponíveis (G):  9 itens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8. Integralidade – Serviços Prestados (H): 5 itens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9. Orientação Familiar (I): 3 itens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10. Orientação Comunitária (J):  4 itens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                                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Wingdings" charset="2"/>
              <a:buChar char=""/>
            </a:pPr>
            <a:r>
              <a:rPr b="0" lang="pt-BR" sz="3200" spc="-1" strike="noStrike">
                <a:solidFill>
                  <a:srgbClr val="000000"/>
                </a:solidFill>
                <a:latin typeface="Franklin Gothic Book"/>
              </a:rPr>
              <a:t>Deve ser aplicado aos pais das crianças ou cuidadores destas (como avós, tios ou cuidadores legais), identificando-se o familiar/cuidador que é o maior responsável pelo cuidado à saúde da criança.</a:t>
            </a:r>
            <a:endParaRPr b="0" lang="pt-BR" sz="3200" spc="-1" strike="noStrike">
              <a:solidFill>
                <a:srgbClr val="1f497d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pt-BR" sz="32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371600" y="685800"/>
            <a:ext cx="1050840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pt-BR" sz="4400" spc="-1" strike="noStrike">
                <a:solidFill>
                  <a:srgbClr val="1f497d"/>
                </a:solidFill>
                <a:latin typeface="Franklin Gothic Book"/>
              </a:rPr>
              <a:t>PCATool – Brasil versão adulto </a:t>
            </a:r>
            <a:r>
              <a:rPr b="0" lang="pt-BR" sz="1400" spc="-1" strike="noStrike">
                <a:solidFill>
                  <a:srgbClr val="1f497d"/>
                </a:solidFill>
                <a:latin typeface="Franklin Gothic Book"/>
              </a:rPr>
              <a:t>(&gt;18 anos)</a:t>
            </a:r>
            <a:endParaRPr b="0" lang="pt-BR" sz="1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1371600" y="1523880"/>
            <a:ext cx="9600840" cy="4296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b="1" lang="pt-BR" sz="2000" spc="-1" strike="noStrike">
                <a:solidFill>
                  <a:srgbClr val="000000"/>
                </a:solidFill>
                <a:latin typeface="Franklin Gothic Book"/>
              </a:rPr>
              <a:t>O instrumento é composto por (87 itens):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1. Grau de Afiliação com Serviço de Saúde (A) : por 3 itens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2. Acesso de Primeiro Contato – Utilização (B): 3 itens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3. Acesso de Primeiro Contato – Acessibilidade (C): 12 itens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4. Longitudinalidade (D): 14 itens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5. Coordenação – Integração de Cuidados (E):  8 itens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6. Coordenação – Sistema de Informações (F): 3 itens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7. Integralidade – Serviços Disponíveis (G): 22 itens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8. Integralidade – Serviços Prestados (H):  13 itens para mulheres e 11 itens para homens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9. Orientação Familiar (I): 3 itens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10. Orientação Comunitária (J): 6 itens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pt-BR" sz="4400" spc="-1" strike="noStrike">
                <a:solidFill>
                  <a:srgbClr val="1f497d"/>
                </a:solidFill>
                <a:latin typeface="Franklin Gothic Book"/>
              </a:rPr>
              <a:t>PCATool – Brasil versão profissionais</a:t>
            </a:r>
            <a:endParaRPr b="0" lang="pt-BR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b="1" lang="pt-BR" sz="2000" spc="-1" strike="noStrike">
                <a:solidFill>
                  <a:srgbClr val="000000"/>
                </a:solidFill>
                <a:latin typeface="Franklin Gothic Book"/>
              </a:rPr>
              <a:t>O instrumento é composto por (77 itens):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1. Acesso de Primeiro Contato – Acessibilidade (A):  9 itens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2. Longitudinalidade (B): 13 itens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3. Coordenação – Integração de Cuidados (C):  6 itens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4. Coordenação – Sistema de Informações (D):  3 itens.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5. Integralidade – Serviços Disponíveis (E):  22 itens 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6. Integralidade – Serviços Prestados (F): 15 itens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7. Orientação Familiar (G): 3 itens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8. Orientação Comunitária (H): 6 itens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  <a:p>
            <a:pPr marL="384120" indent="-383760" algn="just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Wingdings" charset="2"/>
              <a:buChar char=""/>
            </a:pPr>
            <a:r>
              <a:rPr b="0" lang="pt-BR" sz="2300" spc="-1" strike="noStrike">
                <a:solidFill>
                  <a:srgbClr val="000000"/>
                </a:solidFill>
                <a:latin typeface="Franklin Gothic Book"/>
              </a:rPr>
              <a:t>A versão para profissionais foi criada em espelho da versão PCATool Adulto, com acréscimo de itens do atributo Integralidade da versão para Criança</a:t>
            </a:r>
            <a:r>
              <a:rPr b="0" lang="pt-BR" sz="2000" spc="-1" strike="noStrike">
                <a:solidFill>
                  <a:srgbClr val="000000"/>
                </a:solidFill>
                <a:latin typeface="Franklin Gothic Book"/>
              </a:rPr>
              <a:t>.</a:t>
            </a:r>
            <a:endParaRPr b="0" lang="pt-BR" sz="2000" spc="-1" strike="noStrike">
              <a:solidFill>
                <a:srgbClr val="1f497d"/>
              </a:solidFill>
              <a:latin typeface="Franklin Gothic Book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417</TotalTime>
  <Application>LibreOffice/6.0.3.2$Linux_X86_64 LibreOffice_project/00m0$Build-2</Application>
  <Words>2307</Words>
  <Paragraphs>98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2019-12-01T16:40:36Z</dcterms:created>
  <dc:creator>Lukas 03</dc:creator>
  <dc:description/>
  <dc:language>pt-BR</dc:language>
  <cp:lastModifiedBy/>
  <dcterms:modified xsi:type="dcterms:W3CDTF">2019-12-02T12:28:51Z</dcterms:modified>
  <cp:revision>60</cp:revision>
  <dc:subject/>
  <dc:title>Primary Care Assessment Tool  PCATool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19</vt:i4>
  </property>
</Properties>
</file>