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t-BR" smtClean="0"/>
              <a:t>Clique para editar o título mestre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5/14/2015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smtClean="0"/>
              <a:t>Clique para editar o título mestre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5/14/2015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t-BR" smtClean="0"/>
              <a:t>Clique para editar o título mestre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5/14/2015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smtClean="0"/>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5/14/2015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t-BR" smtClean="0"/>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5/14/2015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t-BR" smtClean="0"/>
              <a:t>Clique para editar o título mestre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5/14/2015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t-BR" smtClean="0"/>
              <a:t>Clique para editar o título mestre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5/14/2015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5/14/2015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5/14/2015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endParaRPr lang="pt-BR" dirty="0"/>
          </a:p>
        </p:txBody>
      </p:sp>
      <p:sp>
        <p:nvSpPr>
          <p:cNvPr id="3" name="Subtítulo 2"/>
          <p:cNvSpPr>
            <a:spLocks noGrp="1"/>
          </p:cNvSpPr>
          <p:nvPr>
            <p:ph type="subTitle" idx="1"/>
          </p:nvPr>
        </p:nvSpPr>
        <p:spPr>
          <a:xfrm>
            <a:off x="1292717" y="3502370"/>
            <a:ext cx="8915399" cy="1126283"/>
          </a:xfrm>
        </p:spPr>
        <p:txBody>
          <a:bodyPr>
            <a:normAutofit lnSpcReduction="10000"/>
          </a:bodyPr>
          <a:lstStyle/>
          <a:p>
            <a:pPr algn="ctr"/>
            <a:r>
              <a:rPr lang="pt-BR" sz="3200" b="1" dirty="0"/>
              <a:t>Reconhecimento da diversidade cultural</a:t>
            </a:r>
          </a:p>
          <a:p>
            <a:r>
              <a:rPr lang="pt-BR" sz="2800" b="1" dirty="0"/>
              <a:t> </a:t>
            </a:r>
          </a:p>
          <a:p>
            <a:endParaRPr lang="pt-BR" dirty="0"/>
          </a:p>
        </p:txBody>
      </p:sp>
      <p:sp>
        <p:nvSpPr>
          <p:cNvPr id="4" name="Retângulo 3"/>
          <p:cNvSpPr/>
          <p:nvPr/>
        </p:nvSpPr>
        <p:spPr>
          <a:xfrm>
            <a:off x="1146220" y="914400"/>
            <a:ext cx="9208394" cy="1477328"/>
          </a:xfrm>
          <a:prstGeom prst="rect">
            <a:avLst/>
          </a:prstGeom>
        </p:spPr>
        <p:txBody>
          <a:bodyPr wrap="square">
            <a:spAutoFit/>
          </a:bodyPr>
          <a:lstStyle/>
          <a:p>
            <a:pPr algn="ctr"/>
            <a:r>
              <a:rPr lang="pt-BR" sz="3600" b="1" dirty="0"/>
              <a:t>Diversidade musical e desigualdade social</a:t>
            </a:r>
            <a:r>
              <a:rPr lang="pt-BR" dirty="0"/>
              <a:t/>
            </a:r>
            <a:br>
              <a:rPr lang="pt-BR" dirty="0"/>
            </a:br>
            <a:endParaRPr lang="pt-BR" dirty="0"/>
          </a:p>
        </p:txBody>
      </p:sp>
    </p:spTree>
    <p:extLst>
      <p:ext uri="{BB962C8B-B14F-4D97-AF65-F5344CB8AC3E}">
        <p14:creationId xmlns:p14="http://schemas.microsoft.com/office/powerpoint/2010/main" val="2671433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1455871" y="1463899"/>
            <a:ext cx="8915400" cy="3777622"/>
          </a:xfrm>
        </p:spPr>
        <p:txBody>
          <a:bodyPr/>
          <a:lstStyle/>
          <a:p>
            <a:pPr marL="0" indent="0" fontAlgn="base">
              <a:buNone/>
            </a:pPr>
            <a:endParaRPr lang="pt-BR" dirty="0"/>
          </a:p>
          <a:p>
            <a:pPr fontAlgn="base"/>
            <a:r>
              <a:rPr lang="pt-BR" dirty="0"/>
              <a:t>Elizabeth Travassos Lins</a:t>
            </a:r>
          </a:p>
          <a:p>
            <a:pPr fontAlgn="base"/>
            <a:r>
              <a:rPr lang="pt-BR" dirty="0"/>
              <a:t>Professora da UNI-Rio, a antropóloga Elizabeth Travassos fez pós-doutorado na </a:t>
            </a:r>
            <a:r>
              <a:rPr lang="pt-BR" dirty="0" err="1"/>
              <a:t>Queen's</a:t>
            </a:r>
            <a:r>
              <a:rPr lang="pt-BR" dirty="0"/>
              <a:t> </a:t>
            </a:r>
            <a:r>
              <a:rPr lang="pt-BR" dirty="0" err="1"/>
              <a:t>University</a:t>
            </a:r>
            <a:r>
              <a:rPr lang="pt-BR" dirty="0"/>
              <a:t>, em Belfast. Desde o início dos anos 1980, dedicava-se aos estudos antropológicos da música. Sua tese de doutorado deu origem ao livro </a:t>
            </a:r>
            <a:r>
              <a:rPr lang="pt-BR" i="1" dirty="0"/>
              <a:t>Mandarins Milagrosos: Arte e Etnografia em Mário de Andrade e </a:t>
            </a:r>
            <a:r>
              <a:rPr lang="pt-BR" i="1" dirty="0" err="1"/>
              <a:t>Béla</a:t>
            </a:r>
            <a:r>
              <a:rPr lang="pt-BR" i="1" dirty="0"/>
              <a:t> </a:t>
            </a:r>
            <a:r>
              <a:rPr lang="pt-BR" i="1" dirty="0" err="1"/>
              <a:t>Bartók</a:t>
            </a:r>
            <a:r>
              <a:rPr lang="pt-BR" dirty="0"/>
              <a:t>, obra de referência no meio. Suas pesquisas também trataram das políticas de documentação e patrimônio cultural e da etnografia da música de tradição oral no Brasil.</a:t>
            </a:r>
          </a:p>
          <a:p>
            <a:endParaRPr lang="pt-BR" dirty="0"/>
          </a:p>
        </p:txBody>
      </p:sp>
    </p:spTree>
    <p:extLst>
      <p:ext uri="{BB962C8B-B14F-4D97-AF65-F5344CB8AC3E}">
        <p14:creationId xmlns:p14="http://schemas.microsoft.com/office/powerpoint/2010/main" val="1442637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1687691" y="1644203"/>
            <a:ext cx="8915400" cy="3777622"/>
          </a:xfrm>
        </p:spPr>
        <p:txBody>
          <a:bodyPr/>
          <a:lstStyle/>
          <a:p>
            <a:pPr marL="0" indent="0">
              <a:buNone/>
            </a:pPr>
            <a:r>
              <a:rPr lang="pt-BR" b="1" dirty="0"/>
              <a:t> </a:t>
            </a:r>
            <a:endParaRPr lang="pt-BR" dirty="0"/>
          </a:p>
          <a:p>
            <a:r>
              <a:rPr lang="pt-BR" b="1" dirty="0"/>
              <a:t>- </a:t>
            </a:r>
            <a:r>
              <a:rPr lang="pt-BR" dirty="0"/>
              <a:t>Em 2005, a Conferência Geral da UNESCO adotou a “Convenção sobre a proteção e a promoção da diversidade das expressões culturais”, ratificada até 2011 por mais de uma centena de países, entre eles, o Brasil. Esses países comprometem-se, assim, a reconhecer que a diversidade constitui “patrimônio comum da humanidade.</a:t>
            </a:r>
          </a:p>
        </p:txBody>
      </p:sp>
    </p:spTree>
    <p:extLst>
      <p:ext uri="{BB962C8B-B14F-4D97-AF65-F5344CB8AC3E}">
        <p14:creationId xmlns:p14="http://schemas.microsoft.com/office/powerpoint/2010/main" val="271090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03528" y="662747"/>
            <a:ext cx="8911687" cy="1280890"/>
          </a:xfrm>
        </p:spPr>
        <p:txBody>
          <a:bodyPr/>
          <a:lstStyle/>
          <a:p>
            <a:endParaRPr lang="pt-BR"/>
          </a:p>
        </p:txBody>
      </p:sp>
      <p:sp>
        <p:nvSpPr>
          <p:cNvPr id="3" name="Espaço Reservado para Conteúdo 2"/>
          <p:cNvSpPr>
            <a:spLocks noGrp="1"/>
          </p:cNvSpPr>
          <p:nvPr>
            <p:ph idx="1"/>
          </p:nvPr>
        </p:nvSpPr>
        <p:spPr>
          <a:xfrm>
            <a:off x="1738648" y="1378039"/>
            <a:ext cx="8980353" cy="4082423"/>
          </a:xfrm>
        </p:spPr>
        <p:txBody>
          <a:bodyPr/>
          <a:lstStyle/>
          <a:p>
            <a:r>
              <a:rPr lang="pt-BR" b="1" dirty="0"/>
              <a:t>- Surge o termo </a:t>
            </a:r>
            <a:r>
              <a:rPr lang="pt-BR" b="1" dirty="0" err="1"/>
              <a:t>multicultiuralismo</a:t>
            </a:r>
            <a:r>
              <a:rPr lang="pt-BR" b="1" dirty="0"/>
              <a:t>: que </a:t>
            </a:r>
            <a:r>
              <a:rPr lang="pt-BR" dirty="0"/>
              <a:t>passou a ser pronunciado com frequência. Em lugar de medidas de assimilação de populações sob a égide do modo de vida de um grupo étnico dominante, tornou-se imperativo imaginar outras orquestrações da diversidade</a:t>
            </a:r>
            <a:r>
              <a:rPr lang="pt-BR" dirty="0" smtClean="0"/>
              <a:t>.</a:t>
            </a:r>
          </a:p>
          <a:p>
            <a:r>
              <a:rPr lang="pt-BR" b="1" dirty="0"/>
              <a:t>- </a:t>
            </a:r>
            <a:r>
              <a:rPr lang="pt-BR" dirty="0"/>
              <a:t>Estão em jogo, também, as relações entre indústrias culturais, cuja expansão não conhece fronteiras, os estados e as populações. No capítulo dedicado à cooperação internacional, a Convenção menciona explicitamente a música e o cinema, dois campos dominados por empresas dos países mais ricos. Portanto, se os direitos humanos abrangem explicitamente os direitos dos povos à particularização pelas expressões culturais, é preciso pensá-los no plano tanto das relações internacionais quanto intranacionais.</a:t>
            </a:r>
          </a:p>
          <a:p>
            <a:endParaRPr lang="pt-BR" dirty="0"/>
          </a:p>
        </p:txBody>
      </p:sp>
    </p:spTree>
    <p:extLst>
      <p:ext uri="{BB962C8B-B14F-4D97-AF65-F5344CB8AC3E}">
        <p14:creationId xmlns:p14="http://schemas.microsoft.com/office/powerpoint/2010/main" val="2578030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1867995" y="1412383"/>
            <a:ext cx="8915400" cy="3777622"/>
          </a:xfrm>
        </p:spPr>
        <p:txBody>
          <a:bodyPr>
            <a:normAutofit/>
          </a:bodyPr>
          <a:lstStyle/>
          <a:p>
            <a:r>
              <a:rPr lang="pt-BR" dirty="0"/>
              <a:t>-Os Parâmetros não só vinculam a diversidade nas expressões artísticas à existência de diversidade étnica, como sustentam que “...a música, a dança, as artes em geral, vinculadas aos diferentes grupos étnicos e a composições regionais típicas, são manifestações culturais que a criança e o adolescente poderão conhecer e vivenciar” (Brasil, 1997). Sugerem, como se vê, que música e dança são atividades propícias ao conhecimento e vivência, dentro da escola, da diversidade </a:t>
            </a:r>
            <a:r>
              <a:rPr lang="pt-BR" dirty="0" smtClean="0"/>
              <a:t>cultural</a:t>
            </a:r>
          </a:p>
          <a:p>
            <a:endParaRPr lang="pt-BR" dirty="0"/>
          </a:p>
        </p:txBody>
      </p:sp>
    </p:spTree>
    <p:extLst>
      <p:ext uri="{BB962C8B-B14F-4D97-AF65-F5344CB8AC3E}">
        <p14:creationId xmlns:p14="http://schemas.microsoft.com/office/powerpoint/2010/main" val="482387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dirty="0"/>
              <a:t>-Naturalmente, não faria sentido delegar essa missão exclusivamente à área de artes. Outras áreas de conhecimento também estão diretamente implicadas nas maneiras de conceber, valorizar e experimentar a diversidade. O </a:t>
            </a:r>
            <a:r>
              <a:rPr lang="pt-BR" dirty="0" err="1"/>
              <a:t>multilinguismo</a:t>
            </a:r>
            <a:r>
              <a:rPr lang="pt-BR" dirty="0"/>
              <a:t> existe em certas regiões do Brasil e as várias maneiras de usar a língua portuguesa, em suas expressões orais e escritas, impõem-se no País como um todo. Nas escolas, estão presentes indivíduos com diferentes opções religiosas, estilos de vida, hábitos de lazer. Para as escolas convergem, em alguma medida, diferenças culturais que nem sempre são toleradas, e que se cruzam com as desigualdades sociais. Nem é preciso lembrar que, em tese, as escolas são um dos lugares nos quais se deveriam combater desigualdades que contrariam o princípio democrático e colocam em risco a diversidade de expressões de cultura.</a:t>
            </a:r>
          </a:p>
        </p:txBody>
      </p:sp>
    </p:spTree>
    <p:extLst>
      <p:ext uri="{BB962C8B-B14F-4D97-AF65-F5344CB8AC3E}">
        <p14:creationId xmlns:p14="http://schemas.microsoft.com/office/powerpoint/2010/main" val="1889317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dirty="0"/>
              <a:t>- ‘’ A música escrita europeia beneficiou-se, em sua irradiação planetária, do fato de ser a música dos colonizadores europeus e dos missionários cristãos, que instituíram seu ensino ignorando ou rejeitando a existência de inúmeras outras expressões musicais das populações locais. Foi o que aconteceu e acontece ainda no Brasil com as dos ameríndios, dos africanos e seus descendentes. Juntamente com os repertórios e instrumentos musicais europeus, foram beneficiadas certas maneiras de entender o que seja “música”, noções acerca da sua natureza e seu valor, noções de criação, autoria e tantas outras.’’</a:t>
            </a:r>
          </a:p>
          <a:p>
            <a:endParaRPr lang="pt-BR" dirty="0"/>
          </a:p>
        </p:txBody>
      </p:sp>
    </p:spTree>
    <p:extLst>
      <p:ext uri="{BB962C8B-B14F-4D97-AF65-F5344CB8AC3E}">
        <p14:creationId xmlns:p14="http://schemas.microsoft.com/office/powerpoint/2010/main" val="2578707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dirty="0"/>
              <a:t>- Pense-se na narrativa dos violeiros de certas regiões de Minas Gerais, que atribuem a um pacto com o diabo a aquisição de habilidades extraordinárias de instrumentista. Não sei contar a história com a graça com que a contam violeiros como Roberto Correa e Paulo Freire – e que a aprenderam dos sertanejos, mas ela diz mais ou menos o seguinte: quem deseja se tornar o que chamamos de virtuose tem que ir até uma igreja onde haja um buraco na parede. Bota-se a viola de lado e, corajosamente, enfia-se a mão no buraco, gritando o nome do violeiro que se admira e que se acredita já fez o pacto. Uma mão peluda agarra-se à nossa. Tenta-se libertar a mão, que aparece ferida depois de uma luta desesperada. Já se pode então tocar porque todos os toques vão estar dentro da mão</a:t>
            </a:r>
          </a:p>
        </p:txBody>
      </p:sp>
    </p:spTree>
    <p:extLst>
      <p:ext uri="{BB962C8B-B14F-4D97-AF65-F5344CB8AC3E}">
        <p14:creationId xmlns:p14="http://schemas.microsoft.com/office/powerpoint/2010/main" val="713278514"/>
      </p:ext>
    </p:extLst>
  </p:cSld>
  <p:clrMapOvr>
    <a:masterClrMapping/>
  </p:clrMapOvr>
</p:sld>
</file>

<file path=ppt/theme/theme1.xml><?xml version="1.0" encoding="utf-8"?>
<a:theme xmlns:a="http://schemas.openxmlformats.org/drawingml/2006/main" name="Cach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27</TotalTime>
  <Words>669</Words>
  <Application>Microsoft Office PowerPoint</Application>
  <PresentationFormat>Widescreen</PresentationFormat>
  <Paragraphs>14</Paragraphs>
  <Slides>8</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8</vt:i4>
      </vt:variant>
    </vt:vector>
  </HeadingPairs>
  <TitlesOfParts>
    <vt:vector size="12" baseType="lpstr">
      <vt:lpstr>Arial</vt:lpstr>
      <vt:lpstr>Century Gothic</vt:lpstr>
      <vt:lpstr>Wingdings 3</vt:lpstr>
      <vt:lpstr>Cacho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Karina Fernanda Casali</dc:creator>
  <cp:lastModifiedBy>Karina Fernanda Casali</cp:lastModifiedBy>
  <cp:revision>4</cp:revision>
  <dcterms:created xsi:type="dcterms:W3CDTF">2015-05-15T00:36:40Z</dcterms:created>
  <dcterms:modified xsi:type="dcterms:W3CDTF">2015-05-15T01:09:11Z</dcterms:modified>
</cp:coreProperties>
</file>