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9" r:id="rId1"/>
  </p:sldMasterIdLst>
  <p:notesMasterIdLst>
    <p:notesMasterId r:id="rId24"/>
  </p:notesMasterIdLst>
  <p:handoutMasterIdLst>
    <p:handoutMasterId r:id="rId25"/>
  </p:handoutMasterIdLst>
  <p:sldIdLst>
    <p:sldId id="256" r:id="rId2"/>
    <p:sldId id="804" r:id="rId3"/>
    <p:sldId id="318" r:id="rId4"/>
    <p:sldId id="319" r:id="rId5"/>
    <p:sldId id="320" r:id="rId6"/>
    <p:sldId id="627" r:id="rId7"/>
    <p:sldId id="322" r:id="rId8"/>
    <p:sldId id="323" r:id="rId9"/>
    <p:sldId id="324" r:id="rId10"/>
    <p:sldId id="628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819" r:id="rId23"/>
  </p:sldIdLst>
  <p:sldSz cx="10080625" cy="7559675"/>
  <p:notesSz cx="7559675" cy="10691813"/>
  <p:custShowLst>
    <p:custShow name="shorter version" id="0">
      <p:sldLst>
        <p:sld r:id="rId2"/>
      </p:sldLst>
    </p:custShow>
    <p:custShow name="full" id="1">
      <p:sldLst>
        <p:sld r:id="rId2"/>
      </p:sldLst>
    </p:custShow>
  </p:custShowLst>
  <p:defaultTextStyle>
    <a:defPPr>
      <a:defRPr lang="en-GB"/>
    </a:defPPr>
    <a:lvl1pPr algn="l" defTabSz="44777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740491" indent="-284803" algn="l" defTabSz="44777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1139209" indent="-227847" algn="l" defTabSz="44777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594900" indent="-227847" algn="l" defTabSz="44777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2050587" indent="-227847" algn="l" defTabSz="44777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78423" algn="l" defTabSz="455684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34114" algn="l" defTabSz="455684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189800" algn="l" defTabSz="455684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45488" algn="l" defTabSz="455684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7F7F"/>
    <a:srgbClr val="CBCD01"/>
    <a:srgbClr val="005500"/>
    <a:srgbClr val="6B0003"/>
    <a:srgbClr val="A6A6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5" autoAdjust="0"/>
    <p:restoredTop sz="94660"/>
  </p:normalViewPr>
  <p:slideViewPr>
    <p:cSldViewPr>
      <p:cViewPr varScale="1">
        <p:scale>
          <a:sx n="69" d="100"/>
          <a:sy n="69" d="100"/>
        </p:scale>
        <p:origin x="-414" y="-90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9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9E488-DE1B-CB49-988A-97296F8F3071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BEDC2-1512-464A-89F4-1EBA6E8B6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331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784CF5E5-E7C4-7A45-9F43-1ECC99364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1590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77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806089" indent="-37350406" algn="l" defTabSz="44777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39209" indent="-227847" algn="l" defTabSz="44777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594900" indent="-227847" algn="l" defTabSz="44777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0587" indent="-227847" algn="l" defTabSz="44777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78423" algn="l" defTabSz="4556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114" algn="l" defTabSz="4556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800" algn="l" defTabSz="4556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488" algn="l" defTabSz="4556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E88B51-EC89-D942-B472-AE3834B1F48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tIns="1764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>
                <a:latin typeface="Arial" charset="0"/>
                <a:ea typeface="DejaVu Sans" charset="0"/>
                <a:cs typeface="DejaVu Sans" charset="0"/>
              </a:rPr>
              <a:t>This is just a generic slide set. Should be adapted, reviewed, possibly with slides removed, for a specific event. Rule of thumb: on the average, a slide is a minute…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194F19A-6B6E-E04E-B6AD-C30C8518CD32}" type="slidenum">
              <a:rPr lang="en-US"/>
              <a:pPr/>
              <a:t>11</a:t>
            </a:fld>
            <a:endParaRPr lang="en-US"/>
          </a:p>
        </p:txBody>
      </p:sp>
      <p:sp>
        <p:nvSpPr>
          <p:cNvPr id="15872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872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29750F-3A86-EF47-A172-273F2AF61988}" type="slidenum">
              <a:rPr lang="en-US"/>
              <a:pPr/>
              <a:t>12</a:t>
            </a:fld>
            <a:endParaRPr lang="en-US"/>
          </a:p>
        </p:txBody>
      </p:sp>
      <p:sp>
        <p:nvSpPr>
          <p:cNvPr id="16077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077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3CCA59-C2C4-E04B-AF65-E6FF370605D5}" type="slidenum">
              <a:rPr lang="en-US"/>
              <a:pPr/>
              <a:t>13</a:t>
            </a:fld>
            <a:endParaRPr lang="en-US"/>
          </a:p>
        </p:txBody>
      </p:sp>
      <p:sp>
        <p:nvSpPr>
          <p:cNvPr id="1628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28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1A980D-C015-1542-8A73-0B0CE5BB9518}" type="slidenum">
              <a:rPr lang="en-US"/>
              <a:pPr/>
              <a:t>14</a:t>
            </a:fld>
            <a:endParaRPr lang="en-US"/>
          </a:p>
        </p:txBody>
      </p:sp>
      <p:sp>
        <p:nvSpPr>
          <p:cNvPr id="16486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486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026A23-1550-484B-9661-01424D1F1562}" type="slidenum">
              <a:rPr lang="en-US"/>
              <a:pPr/>
              <a:t>15</a:t>
            </a:fld>
            <a:endParaRPr lang="en-US"/>
          </a:p>
        </p:txBody>
      </p:sp>
      <p:sp>
        <p:nvSpPr>
          <p:cNvPr id="16691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691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700173-C5F6-4F4A-8597-FD965FE07EC7}" type="slidenum">
              <a:rPr lang="en-US"/>
              <a:pPr/>
              <a:t>16</a:t>
            </a:fld>
            <a:endParaRPr lang="en-US"/>
          </a:p>
        </p:txBody>
      </p:sp>
      <p:sp>
        <p:nvSpPr>
          <p:cNvPr id="1689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89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DDD942A-E55A-D149-9C0B-C0AAA1FBFDCE}" type="slidenum">
              <a:rPr lang="en-US"/>
              <a:pPr/>
              <a:t>17</a:t>
            </a:fld>
            <a:endParaRPr lang="en-US"/>
          </a:p>
        </p:txBody>
      </p:sp>
      <p:sp>
        <p:nvSpPr>
          <p:cNvPr id="17101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10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1725600-BA35-FE47-B24F-FC3F813E9423}" type="slidenum">
              <a:rPr lang="en-US"/>
              <a:pPr/>
              <a:t>18</a:t>
            </a:fld>
            <a:endParaRPr lang="en-US"/>
          </a:p>
        </p:txBody>
      </p:sp>
      <p:sp>
        <p:nvSpPr>
          <p:cNvPr id="1730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30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10FA9F-53E3-D241-9C1E-77181FE3D5B5}" type="slidenum">
              <a:rPr lang="en-US"/>
              <a:pPr/>
              <a:t>19</a:t>
            </a:fld>
            <a:endParaRPr lang="en-US"/>
          </a:p>
        </p:txBody>
      </p:sp>
      <p:sp>
        <p:nvSpPr>
          <p:cNvPr id="17510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510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88AA20-AE1F-004B-AF77-92B10547B9B0}" type="slidenum">
              <a:rPr lang="en-US"/>
              <a:pPr/>
              <a:t>20</a:t>
            </a:fld>
            <a:endParaRPr lang="en-US"/>
          </a:p>
        </p:txBody>
      </p:sp>
      <p:sp>
        <p:nvSpPr>
          <p:cNvPr id="17715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715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9C0EB7-9036-8344-8E0D-98D6C2F8AE79}" type="slidenum">
              <a:rPr lang="en-US"/>
              <a:pPr/>
              <a:t>3</a:t>
            </a:fld>
            <a:endParaRPr lang="en-US"/>
          </a:p>
        </p:txBody>
      </p:sp>
      <p:sp>
        <p:nvSpPr>
          <p:cNvPr id="1423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23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80FFA9-80F6-F947-B8F1-421DF18FC6FC}" type="slidenum">
              <a:rPr lang="en-US"/>
              <a:pPr/>
              <a:t>21</a:t>
            </a:fld>
            <a:endParaRPr lang="en-US"/>
          </a:p>
        </p:txBody>
      </p:sp>
      <p:sp>
        <p:nvSpPr>
          <p:cNvPr id="17920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920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DF5C2A-29D6-1E46-912B-B19763A3DB4D}" type="slidenum">
              <a:rPr lang="en-US"/>
              <a:pPr/>
              <a:t>4</a:t>
            </a:fld>
            <a:endParaRPr lang="en-US"/>
          </a:p>
        </p:txBody>
      </p:sp>
      <p:sp>
        <p:nvSpPr>
          <p:cNvPr id="14438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43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356A55-A1D9-B54F-A8B0-A1D995BC7AC0}" type="slidenum">
              <a:rPr lang="en-US"/>
              <a:pPr/>
              <a:t>5</a:t>
            </a:fld>
            <a:endParaRPr lang="en-US"/>
          </a:p>
        </p:txBody>
      </p:sp>
      <p:sp>
        <p:nvSpPr>
          <p:cNvPr id="1464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64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5677313-446B-D545-AA1C-039B1D4C8B4B}" type="slidenum">
              <a:rPr lang="en-US"/>
              <a:pPr/>
              <a:t>6</a:t>
            </a:fld>
            <a:endParaRPr lang="en-US"/>
          </a:p>
        </p:txBody>
      </p:sp>
      <p:sp>
        <p:nvSpPr>
          <p:cNvPr id="14848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848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B26DD4-99AB-CF42-8581-5F49F1691B62}" type="slidenum">
              <a:rPr lang="en-US"/>
              <a:pPr/>
              <a:t>7</a:t>
            </a:fld>
            <a:endParaRPr lang="en-US"/>
          </a:p>
        </p:txBody>
      </p:sp>
      <p:sp>
        <p:nvSpPr>
          <p:cNvPr id="15053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05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6F59B1-0C04-7F4A-A822-89E7BE32C8D7}" type="slidenum">
              <a:rPr lang="en-US"/>
              <a:pPr/>
              <a:t>8</a:t>
            </a:fld>
            <a:endParaRPr lang="en-US"/>
          </a:p>
        </p:txBody>
      </p:sp>
      <p:sp>
        <p:nvSpPr>
          <p:cNvPr id="1525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25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045890-4919-3A4E-BA06-3457D0735EEA}" type="slidenum">
              <a:rPr lang="en-US"/>
              <a:pPr/>
              <a:t>9</a:t>
            </a:fld>
            <a:endParaRPr lang="en-US"/>
          </a:p>
        </p:txBody>
      </p:sp>
      <p:sp>
        <p:nvSpPr>
          <p:cNvPr id="15462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DB252C-AEA2-164D-B174-E2C5928A3AD1}" type="slidenum">
              <a:rPr lang="en-US"/>
              <a:pPr/>
              <a:t>10</a:t>
            </a:fld>
            <a:endParaRPr lang="en-US"/>
          </a:p>
        </p:txBody>
      </p:sp>
      <p:sp>
        <p:nvSpPr>
          <p:cNvPr id="15667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667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242" tIns="50124" rIns="100242" bIns="5012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6047" y="1726084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5300" b="0" i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elvetica Neue"/>
                <a:cs typeface="Helvetica Neue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56047" y="4145840"/>
            <a:ext cx="8568531" cy="1322451"/>
          </a:xfrm>
        </p:spPr>
        <p:txBody>
          <a:bodyPr lIns="50124" rIns="50124"/>
          <a:lstStyle>
            <a:lvl1pPr marL="0" marR="70180" indent="0" algn="ctr">
              <a:buNone/>
              <a:defRPr b="0" i="0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 marL="501312" indent="0" algn="ctr">
              <a:buNone/>
            </a:lvl2pPr>
            <a:lvl3pPr marL="1002629" indent="0" algn="ctr">
              <a:buNone/>
            </a:lvl3pPr>
            <a:lvl4pPr marL="1503946" indent="0" algn="ctr">
              <a:buNone/>
            </a:lvl4pPr>
            <a:lvl5pPr marL="2005256" indent="0" algn="ctr">
              <a:buNone/>
            </a:lvl5pPr>
            <a:lvl6pPr marL="2506572" indent="0" algn="ctr">
              <a:buNone/>
            </a:lvl6pPr>
            <a:lvl7pPr marL="3007886" indent="0" algn="ctr">
              <a:buNone/>
            </a:lvl7pPr>
            <a:lvl8pPr marL="3509189" indent="0" algn="ctr">
              <a:buNone/>
            </a:lvl8pPr>
            <a:lvl9pPr marL="4010509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10215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9525000" cy="12604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03238" y="1768530"/>
            <a:ext cx="4457700" cy="4987925"/>
          </a:xfrm>
        </p:spPr>
        <p:txBody>
          <a:bodyPr/>
          <a:lstStyle/>
          <a:p>
            <a:r>
              <a:rPr lang="x-none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8530"/>
            <a:ext cx="4459288" cy="498792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9525000" cy="12604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530"/>
            <a:ext cx="4457700" cy="498792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8530"/>
            <a:ext cx="4459288" cy="498792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9525000" cy="12604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530"/>
            <a:ext cx="4457700" cy="498792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3338" y="1768530"/>
            <a:ext cx="4459288" cy="4987925"/>
          </a:xfrm>
        </p:spPr>
        <p:txBody>
          <a:bodyPr/>
          <a:lstStyle/>
          <a:p>
            <a:r>
              <a:rPr lang="x-none" smtClean="0"/>
              <a:t>Click icon to add clip art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343942"/>
            <a:ext cx="4455636" cy="5442966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06677" y="1340582"/>
            <a:ext cx="4455636" cy="5442966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496478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170272"/>
            <a:ext cx="9296400" cy="1501775"/>
          </a:xfrm>
        </p:spPr>
        <p:txBody>
          <a:bodyPr anchor="t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6707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8287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9918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828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68" y="1631097"/>
            <a:ext cx="9524999" cy="5181601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/>
              <a:buChar char="•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3568" y="1370303"/>
            <a:ext cx="9753599" cy="1750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168" y="1493837"/>
            <a:ext cx="4419599" cy="5334000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92113" y="1493837"/>
            <a:ext cx="4648200" cy="5334000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3568" y="1370303"/>
            <a:ext cx="9753599" cy="1750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3568" y="1370303"/>
            <a:ext cx="9753599" cy="1750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088" y="2872207"/>
            <a:ext cx="9076063" cy="218691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232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88" y="1458740"/>
            <a:ext cx="9076063" cy="1236536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04031" y="5222029"/>
            <a:ext cx="9072563" cy="158168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3568" y="1370303"/>
            <a:ext cx="9753599" cy="1750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588" y="1492006"/>
            <a:ext cx="9076063" cy="197231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232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88" y="3648259"/>
            <a:ext cx="9076063" cy="1236536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500588" y="5068746"/>
            <a:ext cx="9076063" cy="201318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232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3568" y="1370303"/>
            <a:ext cx="9753599" cy="1750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588" y="1941656"/>
            <a:ext cx="9076063" cy="430229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232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3568" y="1370303"/>
            <a:ext cx="9753599" cy="1750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4031" y="3191863"/>
            <a:ext cx="9072563" cy="1259946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92113" y="46037"/>
            <a:ext cx="9372600" cy="1259946"/>
          </a:xfrm>
          <a:prstGeom prst="rect">
            <a:avLst/>
          </a:prstGeom>
        </p:spPr>
        <p:txBody>
          <a:bodyPr vert="horz" lIns="100242" tIns="50124" rIns="100242" bIns="50124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3568" y="1535015"/>
            <a:ext cx="9753599" cy="5492771"/>
          </a:xfrm>
          <a:prstGeom prst="rect">
            <a:avLst/>
          </a:prstGeom>
        </p:spPr>
        <p:txBody>
          <a:bodyPr vert="horz" lIns="100242" tIns="50124" rIns="100242" bIns="50124">
            <a:normAutofit/>
          </a:bodyPr>
          <a:lstStyle/>
          <a:p>
            <a:pPr lvl="0" eaLnBrk="1" latinLnBrk="0" hangingPunct="1"/>
            <a:r>
              <a:rPr kumimoji="0" lang="x-none" dirty="0" smtClean="0"/>
              <a:t>Click to edit Master text styles</a:t>
            </a:r>
          </a:p>
          <a:p>
            <a:pPr lvl="1" eaLnBrk="1" latinLnBrk="0" hangingPunct="1"/>
            <a:r>
              <a:rPr kumimoji="0" lang="x-none" dirty="0" smtClean="0"/>
              <a:t>Second level</a:t>
            </a:r>
          </a:p>
          <a:p>
            <a:pPr lvl="2" eaLnBrk="1" latinLnBrk="0" hangingPunct="1"/>
            <a:r>
              <a:rPr kumimoji="0" lang="x-none" dirty="0" smtClean="0"/>
              <a:t>Third level</a:t>
            </a:r>
          </a:p>
          <a:p>
            <a:pPr lvl="3" eaLnBrk="1" latinLnBrk="0" hangingPunct="1"/>
            <a:r>
              <a:rPr kumimoji="0" lang="x-none" dirty="0" smtClean="0"/>
              <a:t>Fourth level</a:t>
            </a:r>
          </a:p>
          <a:p>
            <a:pPr lvl="4" eaLnBrk="1" latinLnBrk="0" hangingPunct="1"/>
            <a:r>
              <a:rPr kumimoji="0" lang="x-none" dirty="0" smtClean="0"/>
              <a:t>Fifth level</a:t>
            </a:r>
            <a:endParaRPr kumimoji="0"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65067" y="7366969"/>
            <a:ext cx="402266" cy="215626"/>
          </a:xfrm>
          <a:prstGeom prst="rect">
            <a:avLst/>
          </a:prstGeom>
          <a:noFill/>
        </p:spPr>
        <p:txBody>
          <a:bodyPr wrap="none" lIns="90949" tIns="45476" rIns="90949" bIns="45476" rtlCol="0">
            <a:spAutoFit/>
          </a:bodyPr>
          <a:lstStyle/>
          <a:p>
            <a:pPr algn="l"/>
            <a:r>
              <a:rPr lang="en-US" sz="900" dirty="0" smtClean="0"/>
              <a:t>(</a:t>
            </a:r>
            <a:fld id="{1F7FDA8B-F13B-1D43-9711-3B08EFAB2B53}" type="slidenum">
              <a:rPr lang="en-US" sz="900" smtClean="0"/>
              <a:pPr algn="l"/>
              <a:t>‹#›</a:t>
            </a:fld>
            <a:r>
              <a:rPr lang="en-US" sz="900" dirty="0" smtClean="0"/>
              <a:t>)</a:t>
            </a:r>
            <a:endParaRPr lang="en-US" sz="900" dirty="0"/>
          </a:p>
        </p:txBody>
      </p:sp>
      <p:pic>
        <p:nvPicPr>
          <p:cNvPr id="2" name="Picture 1" descr="sw-horz-w3c-v-2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6819" y="7366255"/>
            <a:ext cx="869150" cy="173090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090974" y="7360223"/>
            <a:ext cx="1992636" cy="294208"/>
          </a:xfrm>
          <a:prstGeom prst="rect">
            <a:avLst/>
          </a:prstGeom>
        </p:spPr>
        <p:txBody>
          <a:bodyPr vert="horz" lIns="91132" tIns="45567" rIns="91132" bIns="45567" rtlCol="0" anchor="ctr"/>
          <a:lstStyle>
            <a:defPPr>
              <a:defRPr lang="en-GB"/>
            </a:defPPr>
            <a:lvl1pPr algn="r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245EEEC-2C55-4D4E-AC84-5AF91C9586EC}" type="slidenum">
              <a:rPr lang="en-US" sz="600" smtClean="0"/>
              <a:pPr/>
              <a:t>‹#›</a:t>
            </a:fld>
            <a:endParaRPr lang="en-US" sz="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651" r:id="rId15"/>
    <p:sldLayoutId id="2147483726" r:id="rId16"/>
    <p:sldLayoutId id="2147483742" r:id="rId17"/>
    <p:sldLayoutId id="2147483758" r:id="rId18"/>
    <p:sldLayoutId id="2147483774" r:id="rId1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0" i="0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Helvetica Neue Light"/>
          <a:ea typeface="+mj-ea"/>
          <a:cs typeface="Helvetica Neue Light"/>
        </a:defRPr>
      </a:lvl1pPr>
    </p:titleStyle>
    <p:bodyStyle>
      <a:lvl1pPr marL="401047" indent="-280733" algn="l" rtl="0" eaLnBrk="1" latinLnBrk="0" hangingPunct="1">
        <a:spcBef>
          <a:spcPts val="661"/>
        </a:spcBef>
        <a:spcAft>
          <a:spcPts val="0"/>
        </a:spcAft>
        <a:buClr>
          <a:schemeClr val="bg1">
            <a:lumMod val="50000"/>
          </a:schemeClr>
        </a:buClr>
        <a:buSzPct val="68000"/>
        <a:buFont typeface="Wingdings 3"/>
        <a:buChar char=""/>
        <a:defRPr kumimoji="0" sz="30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1pPr>
      <a:lvl2pPr marL="681789" indent="-250654" algn="l" rtl="0" eaLnBrk="1" latinLnBrk="0" hangingPunct="1">
        <a:spcBef>
          <a:spcPts val="441"/>
        </a:spcBef>
        <a:buClr>
          <a:schemeClr val="bg1">
            <a:lumMod val="50000"/>
          </a:schemeClr>
        </a:buClr>
        <a:buFont typeface="Wingdings" charset="2"/>
        <a:buChar char="§"/>
        <a:defRPr kumimoji="0" sz="25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2pPr>
      <a:lvl3pPr marL="942489" indent="-250654" algn="l" rtl="0" eaLnBrk="1" latinLnBrk="0" hangingPunct="1">
        <a:spcBef>
          <a:spcPts val="386"/>
        </a:spcBef>
        <a:buClr>
          <a:schemeClr val="bg1">
            <a:lumMod val="50000"/>
          </a:schemeClr>
        </a:buClr>
        <a:buSzPct val="100000"/>
        <a:buFont typeface="Wingdings 2"/>
        <a:buChar char=""/>
        <a:defRPr kumimoji="0" sz="23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3pPr>
      <a:lvl4pPr marL="1253289" indent="-250654" algn="l" rtl="0" eaLnBrk="1" latinLnBrk="0" hangingPunct="1">
        <a:spcBef>
          <a:spcPts val="386"/>
        </a:spcBef>
        <a:buClr>
          <a:schemeClr val="bg1">
            <a:lumMod val="50000"/>
          </a:schemeClr>
        </a:buClr>
        <a:buFont typeface="Wingdings 2"/>
        <a:buChar char=""/>
        <a:defRPr kumimoji="0" sz="21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4pPr>
      <a:lvl5pPr marL="1503946" indent="-250654" algn="l" rtl="0" eaLnBrk="1" latinLnBrk="0" hangingPunct="1">
        <a:spcBef>
          <a:spcPts val="386"/>
        </a:spcBef>
        <a:buClr>
          <a:schemeClr val="bg1">
            <a:lumMod val="50000"/>
          </a:schemeClr>
        </a:buClr>
        <a:buFont typeface="Wingdings 2"/>
        <a:buChar char=""/>
        <a:defRPr kumimoji="0" sz="20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5pPr>
      <a:lvl6pPr marL="1754576" indent="-250654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05256" indent="-250654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911" indent="-250654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06572" indent="-250654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13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26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03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052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065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07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09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10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1/sw/sweo/public/UseCases/Pfize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Tutorial on Semantic Web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Ivan Herman, W3C</a:t>
            </a:r>
          </a:p>
          <a:p>
            <a:r>
              <a:rPr lang="en-US" dirty="0" smtClean="0"/>
              <a:t>Last update: 2012-04-09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2"/>
          <p:cNvSpPr>
            <a:spLocks noGrp="1" noChangeArrowheads="1"/>
          </p:cNvSpPr>
          <p:nvPr>
            <p:ph idx="1"/>
          </p:nvPr>
        </p:nvSpPr>
        <p:spPr>
          <a:xfrm>
            <a:off x="360362" y="5151472"/>
            <a:ext cx="9358313" cy="1866901"/>
          </a:xfrm>
        </p:spPr>
        <p:txBody>
          <a:bodyPr>
            <a:normAutofit/>
          </a:bodyPr>
          <a:lstStyle/>
          <a:p>
            <a:r>
              <a:rPr lang="en-US" dirty="0" smtClean="0"/>
              <a:t>is not in the original RDF data…</a:t>
            </a:r>
          </a:p>
          <a:p>
            <a:r>
              <a:rPr lang="en-US" dirty="0" smtClean="0"/>
              <a:t>…but can be inferred from the RDFS rules</a:t>
            </a:r>
          </a:p>
          <a:p>
            <a:r>
              <a:rPr lang="en-US" dirty="0" smtClean="0"/>
              <a:t>RDFS environments return that triple, too</a:t>
            </a:r>
            <a:endParaRPr lang="en-US" dirty="0"/>
          </a:p>
        </p:txBody>
      </p:sp>
      <p:sp>
        <p:nvSpPr>
          <p:cNvPr id="1556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Inferred properties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3513" y="3151340"/>
            <a:ext cx="1676400" cy="325594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pPr algn="ctr"/>
            <a:r>
              <a:rPr lang="en-US" sz="1700" b="1" noProof="1">
                <a:solidFill>
                  <a:schemeClr val="accent1">
                    <a:lumMod val="50000"/>
                  </a:schemeClr>
                </a:solidFill>
              </a:rPr>
              <a:t>rdf:type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659940" y="3236798"/>
            <a:ext cx="2656972" cy="457846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#Novel</a:t>
            </a:r>
          </a:p>
        </p:txBody>
      </p:sp>
      <p:cxnSp>
        <p:nvCxnSpPr>
          <p:cNvPr id="9" name="Straight Arrow Connector 8"/>
          <p:cNvCxnSpPr>
            <a:stCxn id="8" idx="2"/>
            <a:endCxn id="10" idx="6"/>
          </p:cNvCxnSpPr>
          <p:nvPr/>
        </p:nvCxnSpPr>
        <p:spPr bwMode="auto">
          <a:xfrm flipH="1" flipV="1">
            <a:off x="3952534" y="3465719"/>
            <a:ext cx="1707412" cy="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07615" y="3076776"/>
            <a:ext cx="3744913" cy="777896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http://…isbn/000651409X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222504" y="1484198"/>
            <a:ext cx="2656972" cy="457846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#Fiction</a:t>
            </a:r>
          </a:p>
        </p:txBody>
      </p:sp>
      <p:cxnSp>
        <p:nvCxnSpPr>
          <p:cNvPr id="12" name="Straight Arrow Connector 11"/>
          <p:cNvCxnSpPr>
            <a:stCxn id="11" idx="4"/>
            <a:endCxn id="8" idx="0"/>
          </p:cNvCxnSpPr>
          <p:nvPr/>
        </p:nvCxnSpPr>
        <p:spPr bwMode="auto">
          <a:xfrm flipH="1">
            <a:off x="6988428" y="1942047"/>
            <a:ext cx="1562564" cy="129475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sp>
        <p:nvSpPr>
          <p:cNvPr id="13" name="TextBox 12"/>
          <p:cNvSpPr txBox="1"/>
          <p:nvPr/>
        </p:nvSpPr>
        <p:spPr>
          <a:xfrm rot="19190151">
            <a:off x="6717307" y="2306217"/>
            <a:ext cx="1676400" cy="553194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pPr algn="ctr"/>
            <a:r>
              <a:rPr lang="en-US" sz="1700" b="1" noProof="1">
                <a:solidFill>
                  <a:schemeClr val="accent1">
                    <a:lumMod val="50000"/>
                  </a:schemeClr>
                </a:solidFill>
              </a:rPr>
              <a:t>rdf:subClassOf</a:t>
            </a:r>
          </a:p>
        </p:txBody>
      </p:sp>
      <p:cxnSp>
        <p:nvCxnSpPr>
          <p:cNvPr id="14" name="Straight Arrow Connector 13"/>
          <p:cNvCxnSpPr>
            <a:stCxn id="11" idx="2"/>
            <a:endCxn id="10" idx="7"/>
          </p:cNvCxnSpPr>
          <p:nvPr/>
        </p:nvCxnSpPr>
        <p:spPr bwMode="auto">
          <a:xfrm flipH="1">
            <a:off x="3404101" y="1713121"/>
            <a:ext cx="3818406" cy="147757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triangle" w="lg" len="med"/>
            <a:tailEnd type="none" w="lg" len="med"/>
          </a:ln>
          <a:effectLst/>
        </p:spPr>
      </p:cxnSp>
      <p:sp>
        <p:nvSpPr>
          <p:cNvPr id="17" name="TextBox 16"/>
          <p:cNvSpPr txBox="1"/>
          <p:nvPr/>
        </p:nvSpPr>
        <p:spPr>
          <a:xfrm rot="20256282">
            <a:off x="4350705" y="2239115"/>
            <a:ext cx="1676400" cy="325594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pPr algn="ctr"/>
            <a:r>
              <a:rPr lang="en-US" sz="1700" b="1" noProof="1">
                <a:solidFill>
                  <a:schemeClr val="accent1">
                    <a:lumMod val="50000"/>
                  </a:schemeClr>
                </a:solidFill>
              </a:rPr>
              <a:t>rdf:type</a:t>
            </a:r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544547" y="4389436"/>
            <a:ext cx="9076063" cy="457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100425" tIns="50221" rIns="100436" bIns="50221" anchor="t" anchorCtr="0">
            <a:norm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(&lt;http://…/isbn/000651409X&gt;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rdf:type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#Fiction)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RDF Semantics document has a list of (33) entailment rules:</a:t>
            </a:r>
          </a:p>
          <a:p>
            <a:pPr lvl="1"/>
            <a:r>
              <a:rPr lang="en-US" smtClean="0"/>
              <a:t>“if such and such triples are in the graph, add this and this”</a:t>
            </a:r>
          </a:p>
          <a:p>
            <a:pPr lvl="1"/>
            <a:r>
              <a:rPr lang="en-US" smtClean="0"/>
              <a:t>do that recursively until the graph does not change</a:t>
            </a:r>
          </a:p>
          <a:p>
            <a:r>
              <a:rPr lang="en-US" smtClean="0"/>
              <a:t>The relevant rule for our example:</a:t>
            </a:r>
            <a:endParaRPr lang="en-US"/>
          </a:p>
        </p:txBody>
      </p:sp>
      <p:sp>
        <p:nvSpPr>
          <p:cNvPr id="157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Inference: let us be formal…</a:t>
            </a:r>
            <a:endParaRPr lang="en-US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544547" y="4389437"/>
            <a:ext cx="9076063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100425" tIns="50221" rIns="100436" bIns="50221" anchor="t" anchorCtr="0">
            <a:normAutofit/>
          </a:bodyPr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If: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uuu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rdfs:subClassOf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xxx .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vvv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rdf:type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uuu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.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Then add: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vvv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rdf:type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xxx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Property is a special class (rdf:Property)</a:t>
            </a:r>
          </a:p>
          <a:p>
            <a:pPr lvl="1"/>
            <a:r>
              <a:rPr lang="en-US" smtClean="0"/>
              <a:t>properties are also resources identified by URI-s</a:t>
            </a:r>
          </a:p>
          <a:p>
            <a:r>
              <a:rPr lang="en-US" smtClean="0"/>
              <a:t>There is also a possibility for a “sub-property”</a:t>
            </a:r>
          </a:p>
          <a:p>
            <a:pPr lvl="1"/>
            <a:r>
              <a:rPr lang="en-US" smtClean="0"/>
              <a:t>all resources bound by the “sub” are also bound by the other</a:t>
            </a:r>
          </a:p>
          <a:p>
            <a:r>
              <a:rPr lang="en-US" smtClean="0"/>
              <a:t>Range and domain of properties can be specified</a:t>
            </a:r>
          </a:p>
          <a:p>
            <a:pPr lvl="1"/>
            <a:r>
              <a:rPr lang="en-US" smtClean="0"/>
              <a:t>i.e., what type of resources serve as object and subject</a:t>
            </a:r>
            <a:endParaRPr lang="en-US"/>
          </a:p>
        </p:txBody>
      </p:sp>
      <p:sp>
        <p:nvSpPr>
          <p:cNvPr id="159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2"/>
          <p:cNvSpPr>
            <a:spLocks noGrp="1" noChangeArrowheads="1"/>
          </p:cNvSpPr>
          <p:nvPr>
            <p:ph idx="1"/>
          </p:nvPr>
        </p:nvSpPr>
        <p:spPr>
          <a:xfrm>
            <a:off x="360362" y="1444660"/>
            <a:ext cx="9720263" cy="5573713"/>
          </a:xfrm>
        </p:spPr>
        <p:txBody>
          <a:bodyPr/>
          <a:lstStyle/>
          <a:p>
            <a:r>
              <a:rPr lang="en-US" dirty="0" smtClean="0"/>
              <a:t>Properties are also resources (named via URI–</a:t>
            </a:r>
            <a:r>
              <a:rPr lang="en-US" dirty="0" err="1" smtClean="0"/>
              <a:t>s</a:t>
            </a:r>
            <a:r>
              <a:rPr lang="en-US" dirty="0" smtClean="0"/>
              <a:t>)…</a:t>
            </a:r>
          </a:p>
          <a:p>
            <a:r>
              <a:rPr lang="en-US" dirty="0" smtClean="0"/>
              <a:t>So properties of properties can be expressed as… RDF properties</a:t>
            </a:r>
          </a:p>
          <a:p>
            <a:pPr lvl="1"/>
            <a:r>
              <a:rPr lang="en-US" dirty="0" smtClean="0"/>
              <a:t>this twists your mind a bit, but you can get used to it</a:t>
            </a:r>
          </a:p>
          <a:p>
            <a:r>
              <a:rPr lang="en-US" dirty="0" smtClean="0"/>
              <a:t>For example, (P </a:t>
            </a:r>
            <a:r>
              <a:rPr lang="en-US" dirty="0" err="1" smtClean="0"/>
              <a:t>rdfs:domain</a:t>
            </a:r>
            <a:r>
              <a:rPr lang="en-US" dirty="0" smtClean="0"/>
              <a:t> C) means:</a:t>
            </a:r>
          </a:p>
          <a:p>
            <a:pPr lvl="1"/>
            <a:r>
              <a:rPr lang="en-US" dirty="0" smtClean="0"/>
              <a:t>P is a property</a:t>
            </a:r>
          </a:p>
          <a:p>
            <a:pPr lvl="1"/>
            <a:r>
              <a:rPr lang="en-US" dirty="0" smtClean="0"/>
              <a:t>C is a class</a:t>
            </a:r>
          </a:p>
          <a:p>
            <a:pPr lvl="1"/>
            <a:r>
              <a:rPr lang="en-US" dirty="0" smtClean="0"/>
              <a:t>when using P, I can infer that the “subject” is of type C</a:t>
            </a:r>
            <a:endParaRPr lang="en-US" dirty="0"/>
          </a:p>
        </p:txBody>
      </p:sp>
      <p:sp>
        <p:nvSpPr>
          <p:cNvPr id="161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(cont.)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162"/>
          <a:lstStyle/>
          <a:p>
            <a:pPr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/>
              <a:t>Property specification example</a:t>
            </a:r>
          </a:p>
        </p:txBody>
      </p:sp>
      <p:pic>
        <p:nvPicPr>
          <p:cNvPr id="163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019299"/>
            <a:ext cx="9005888" cy="337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Property specification serialized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500568" y="2255838"/>
            <a:ext cx="9076063" cy="1602030"/>
          </a:xfrm>
        </p:spPr>
        <p:txBody>
          <a:bodyPr/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rdf:Property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rdf:ID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="title"&gt;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&lt;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rdfs:domain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rdf:resource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="#Fiction"/&gt;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&lt;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rdfs:range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rdf:resource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="http://...#Literal"/&gt;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rdf:Property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  <a:endParaRPr lang="en-US" dirty="0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  <p:sp>
        <p:nvSpPr>
          <p:cNvPr id="165891" name="Rectangle 2"/>
          <p:cNvSpPr>
            <a:spLocks noGrp="1" noChangeArrowheads="1"/>
          </p:cNvSpPr>
          <p:nvPr>
            <p:ph sz="quarter" idx="2"/>
          </p:nvPr>
        </p:nvSpPr>
        <p:spPr>
          <a:xfrm>
            <a:off x="468347" y="1493837"/>
            <a:ext cx="9076063" cy="664978"/>
          </a:xfrm>
        </p:spPr>
        <p:txBody>
          <a:bodyPr/>
          <a:lstStyle/>
          <a:p>
            <a:r>
              <a:rPr lang="en-US" dirty="0" smtClean="0"/>
              <a:t>In RDF/XML: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544547" y="5075237"/>
            <a:ext cx="9076063" cy="2013180"/>
          </a:xfrm>
        </p:spPr>
        <p:txBody>
          <a:bodyPr/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:title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rdf:Property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rdfs:domain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:Fiction;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rdfs:range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rdfs:Literal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20747" y="4237037"/>
            <a:ext cx="9076063" cy="1236536"/>
          </a:xfrm>
          <a:prstGeom prst="rect">
            <a:avLst/>
          </a:prstGeom>
        </p:spPr>
        <p:txBody>
          <a:bodyPr vert="horz" lIns="100436" tIns="50221" rIns="100436" bIns="50221">
            <a:normAutofit/>
          </a:bodyPr>
          <a:lstStyle/>
          <a:p>
            <a:pPr marL="401797" indent="-281257" defTabSz="911368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8000"/>
              <a:buFont typeface="Wingdings 3"/>
              <a:buChar char=""/>
              <a:defRPr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In Turtle: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Again, new relations can be deduced. Indeed, if</a:t>
            </a:r>
            <a:endParaRPr lang="en-US" dirty="0"/>
          </a:p>
        </p:txBody>
      </p:sp>
      <p:sp>
        <p:nvSpPr>
          <p:cNvPr id="1679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this mean?</a:t>
            </a:r>
            <a:endParaRPr lang="en-US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88925" y="2530475"/>
            <a:ext cx="9475788" cy="15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9696" tIns="71976" rIns="89696" bIns="44849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:title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rdf:type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rdf:Property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</a:t>
            </a:r>
            <a:r>
              <a:rPr lang="en-US" sz="1800" b="1" dirty="0" err="1">
                <a:solidFill>
                  <a:srgbClr val="DC2300"/>
                </a:solidFill>
                <a:latin typeface="Courier New" charset="0"/>
                <a:ea typeface="msmincho" charset="0"/>
                <a:cs typeface="msmincho" charset="0"/>
              </a:rPr>
              <a:t>rdfs:domain</a:t>
            </a:r>
            <a:r>
              <a:rPr lang="en-US" sz="1800" b="1" dirty="0">
                <a:solidFill>
                  <a:srgbClr val="DC2300"/>
                </a:solidFill>
                <a:latin typeface="Courier New" charset="0"/>
                <a:ea typeface="msmincho" charset="0"/>
                <a:cs typeface="msmincho" charset="0"/>
              </a:rPr>
              <a:t> :Fiction;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rdfs:range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rdfs:Literal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.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endParaRPr lang="en-US" sz="1800" b="1" dirty="0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&lt;http://…/isbn/000651409X&gt; :title "The Glass Palace" .</a:t>
            </a:r>
          </a:p>
        </p:txBody>
      </p:sp>
      <p:sp>
        <p:nvSpPr>
          <p:cNvPr id="167941" name="Text Box 4"/>
          <p:cNvSpPr txBox="1">
            <a:spLocks noChangeArrowheads="1"/>
          </p:cNvSpPr>
          <p:nvPr/>
        </p:nvSpPr>
        <p:spPr bwMode="auto">
          <a:xfrm>
            <a:off x="503243" y="4687887"/>
            <a:ext cx="9185275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134" rIns="0" bIns="0">
            <a:prstTxWarp prst="textNoShape">
              <a:avLst/>
            </a:prstTxWarp>
          </a:bodyPr>
          <a:lstStyle/>
          <a:p>
            <a:pPr marL="430374" indent="-322781">
              <a:lnSpc>
                <a:spcPct val="93000"/>
              </a:lnSpc>
              <a:spcAft>
                <a:spcPts val="1425"/>
              </a:spcAft>
              <a:buClr>
                <a:srgbClr val="800000"/>
              </a:buClr>
              <a:buSzPct val="45000"/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then the system can </a:t>
            </a:r>
            <a:r>
              <a:rPr lang="en-US" sz="3200" u="sng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infer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 that: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25439" y="5657851"/>
            <a:ext cx="9439274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9696" tIns="71976" rIns="89696" bIns="44849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&lt;http://…/isbn/000651409X&gt; rdf:type </a:t>
            </a:r>
            <a:r>
              <a:rPr lang="en-US" sz="1800" b="1">
                <a:solidFill>
                  <a:srgbClr val="DC2300"/>
                </a:solidFill>
                <a:latin typeface="Courier New" charset="0"/>
                <a:ea typeface="msmincho" charset="0"/>
                <a:cs typeface="msmincho" charset="0"/>
              </a:rPr>
              <a:t>:Fiction</a:t>
            </a: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Literals may have a data type</a:t>
            </a:r>
          </a:p>
          <a:p>
            <a:pPr lvl="1"/>
            <a:r>
              <a:rPr lang="en-US" dirty="0" smtClean="0"/>
              <a:t>floats, integers, </a:t>
            </a:r>
            <a:r>
              <a:rPr lang="en-US" dirty="0" err="1" smtClean="0"/>
              <a:t>booleans</a:t>
            </a:r>
            <a:r>
              <a:rPr lang="en-US" dirty="0" smtClean="0"/>
              <a:t>, etc., defined in XML Schemas</a:t>
            </a:r>
          </a:p>
          <a:p>
            <a:pPr lvl="1"/>
            <a:r>
              <a:rPr lang="en-US" dirty="0" smtClean="0"/>
              <a:t>full XML fragments</a:t>
            </a:r>
          </a:p>
          <a:p>
            <a:r>
              <a:rPr lang="en-US" dirty="0" smtClean="0"/>
              <a:t>(Natural) language can also be specified</a:t>
            </a:r>
            <a:endParaRPr lang="en-US" dirty="0"/>
          </a:p>
        </p:txBody>
      </p:sp>
      <p:sp>
        <p:nvSpPr>
          <p:cNvPr id="169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Literals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for datatypes</a:t>
            </a:r>
            <a:endParaRPr lang="en-US" dirty="0"/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87339" y="1697038"/>
            <a:ext cx="9477374" cy="15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9696" tIns="71976" rIns="89696" bIns="44849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endParaRPr lang="en-US" sz="1800" b="1" dirty="0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&lt;rdf:Description rdf:about="http://…/isbn/000651409X"&gt;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&lt;page_number rdf:datatype="http://...#integer"&gt;543&lt;/page_number&gt;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&lt;publ_date rdf:datatype="http://...#gYear"&gt;2000&lt;/publ_date&gt;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&lt;price rdf:datatype="http://...#float"&gt;6.99&lt;/price&gt;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&lt;/rdf:Description&gt;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23852" y="4181481"/>
            <a:ext cx="9440863" cy="1312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9696" tIns="71976" rIns="89696" bIns="44849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&lt;http://…/isbn/000651409X&gt;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:page_number "543"^^xsd:integer 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:publ_date   "2000"^^xsd:gYear 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:price       "6.99"^^xsd:float .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endParaRPr lang="en-US" sz="1800" b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for language tags</a:t>
            </a:r>
            <a:endParaRPr lang="en-US"/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87339" y="1770067"/>
            <a:ext cx="9477374" cy="1312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9696" tIns="71976" rIns="89696" bIns="44849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endParaRPr lang="en-US" sz="1800" b="1" dirty="0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&lt;rdf:Description rdf:about="http://…/isbn/000651409X"&gt;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&lt;title xml:lang="en"&gt;The Glass Palace&lt;/title&gt;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&lt;fr:titre xml:lang="fr"&gt;</a:t>
            </a:r>
            <a:r>
              <a:rPr lang="fr-FR" sz="18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Le palais des mirroirs</a:t>
            </a:r>
            <a:r>
              <a:rPr lang="en-US" sz="18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&lt;/fr:titre&gt;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&lt;/rdf:Description&gt;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23852" y="4541838"/>
            <a:ext cx="9440863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9696" tIns="71976" rIns="89696" bIns="44849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&lt;http://…/isbn/000651409X&gt;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:title     "The Glass Palace"@en 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fr:titre   "Le palais des mirroirs"@fr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787923"/>
            <a:ext cx="9864725" cy="1812925"/>
          </a:xfrm>
          <a:solidFill>
            <a:schemeClr val="bg2">
              <a:lumMod val="25000"/>
              <a:alpha val="36000"/>
            </a:schemeClr>
          </a:solidFill>
        </p:spPr>
        <p:txBody>
          <a:bodyPr>
            <a:normAutofit/>
          </a:bodyPr>
          <a:lstStyle/>
          <a:p>
            <a:r>
              <a:rPr lang="en-US" sz="5300" dirty="0">
                <a:solidFill>
                  <a:schemeClr val="bg1"/>
                </a:solidFill>
              </a:rPr>
              <a:t>One level higher up: </a:t>
            </a:r>
            <a:br>
              <a:rPr lang="en-US" sz="5300" dirty="0">
                <a:solidFill>
                  <a:schemeClr val="bg1"/>
                </a:solidFill>
              </a:rPr>
            </a:br>
            <a:r>
              <a:rPr lang="en-US" sz="5300" dirty="0">
                <a:solidFill>
                  <a:schemeClr val="bg1"/>
                </a:solidFill>
              </a:rPr>
              <a:t>RDFS, Datatypes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38537" y="7268117"/>
            <a:ext cx="9032311" cy="320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8886" tIns="74650" rIns="98886" bIns="49446">
            <a:prstTxWarp prst="textNoShape">
              <a:avLst/>
            </a:prstTxWarp>
          </a:bodyPr>
          <a:lstStyle/>
          <a:p>
            <a:pPr defTabSz="50141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788502" algn="l"/>
                <a:tab pos="1578742" algn="l"/>
                <a:tab pos="2368985" algn="l"/>
                <a:tab pos="3159226" algn="l"/>
                <a:tab pos="3949477" algn="l"/>
                <a:tab pos="4739718" algn="l"/>
                <a:tab pos="5529961" algn="l"/>
                <a:tab pos="6320199" algn="l"/>
                <a:tab pos="7110447" algn="l"/>
                <a:tab pos="7900696" algn="l"/>
                <a:tab pos="8690934" algn="l"/>
                <a:tab pos="9481177" algn="l"/>
                <a:tab pos="10271427" algn="l"/>
                <a:tab pos="11061666" algn="l"/>
                <a:tab pos="11851910" algn="l"/>
              </a:tabLst>
            </a:pPr>
            <a:r>
              <a:rPr lang="en-US" sz="1100" i="1" dirty="0">
                <a:solidFill>
                  <a:srgbClr val="FFFFFF"/>
                </a:solidFill>
                <a:latin typeface="Lucida Sans Unicode"/>
                <a:ea typeface="msmincho" charset="0"/>
                <a:cs typeface="msmincho" charset="0"/>
              </a:rPr>
              <a:t>Nexus Simulation Credit Erich Bremmer</a:t>
            </a:r>
            <a:endParaRPr lang="en-US" sz="1100" i="1" dirty="0">
              <a:solidFill>
                <a:srgbClr val="FFFFFF"/>
              </a:solidFill>
              <a:latin typeface="Lucida Sans Unicode"/>
              <a:ea typeface="msmincho" charset="0"/>
              <a:cs typeface="msmincho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5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XML Literals</a:t>
            </a:r>
          </a:p>
          <a:p>
            <a:pPr lvl="1"/>
            <a:r>
              <a:rPr lang="en-US" smtClean="0"/>
              <a:t>makes it possible to “include” XML vocabularies into RDF:</a:t>
            </a:r>
            <a:endParaRPr lang="en-US"/>
          </a:p>
        </p:txBody>
      </p:sp>
      <p:sp>
        <p:nvSpPr>
          <p:cNvPr id="1761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XML literals in RDF/XML</a:t>
            </a:r>
            <a:endParaRPr lang="en-US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87339" y="3060704"/>
            <a:ext cx="9477374" cy="2517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9696" tIns="71976" rIns="89696" bIns="44849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&lt;rdf:Description rdf:about="#Path"&gt;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&lt;axsvg:algorithmUsed rdf:parseType="Literal"&gt;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&lt;math xmlns="..."&gt;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&lt;apply&gt;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&lt;laplacian/&gt;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&lt;ci&gt;f&lt;/ci&gt;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&lt;/apply&gt;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&lt;/math&gt;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&lt;/axsvg:algorithmUsed&gt;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&lt;/rdf:Description/&gt;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Remember the power of merge?</a:t>
            </a:r>
          </a:p>
          <a:p>
            <a:r>
              <a:rPr lang="en-US" smtClean="0"/>
              <a:t>We could have used, in our example:</a:t>
            </a:r>
          </a:p>
          <a:p>
            <a:pPr lvl="1"/>
            <a:r>
              <a:rPr lang="en-US" smtClean="0"/>
              <a:t>f:auteur is a subproperty of a:author and vice versa</a:t>
            </a:r>
            <a:br>
              <a:rPr lang="en-US" smtClean="0"/>
            </a:br>
            <a:r>
              <a:rPr lang="en-US" smtClean="0"/>
              <a:t>(although we will see other ways to do that…)</a:t>
            </a:r>
          </a:p>
          <a:p>
            <a:r>
              <a:rPr lang="en-US" smtClean="0"/>
              <a:t>Of course, in some cases, more complex knowledge is necessary (see later…)</a:t>
            </a:r>
            <a:endParaRPr lang="en-US"/>
          </a:p>
        </p:txBody>
      </p:sp>
      <p:sp>
        <p:nvSpPr>
          <p:cNvPr id="1781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bit of RDFS can take you far…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748" y="1631097"/>
            <a:ext cx="9697108" cy="5181601"/>
          </a:xfrm>
        </p:spPr>
        <p:txBody>
          <a:bodyPr/>
          <a:lstStyle/>
          <a:p>
            <a:r>
              <a:rPr lang="en-US" dirty="0" smtClean="0"/>
              <a:t>RDFS makes it possible to define </a:t>
            </a:r>
            <a:r>
              <a:rPr lang="en-US" i="1" dirty="0" smtClean="0"/>
              <a:t>vocabularies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collection of properties and classes</a:t>
            </a:r>
          </a:p>
          <a:p>
            <a:pPr lvl="1"/>
            <a:r>
              <a:rPr lang="en-US" dirty="0" smtClean="0"/>
              <a:t>relationships among those and to </a:t>
            </a:r>
            <a:r>
              <a:rPr lang="en-US" i="1" dirty="0" smtClean="0"/>
              <a:t>terms in other vocabularies</a:t>
            </a:r>
          </a:p>
          <a:p>
            <a:r>
              <a:rPr lang="en-US" dirty="0" smtClean="0"/>
              <a:t>Some examples:</a:t>
            </a:r>
          </a:p>
          <a:p>
            <a:pPr lvl="1"/>
            <a:r>
              <a:rPr lang="en-US" dirty="0" smtClean="0"/>
              <a:t>Dublin Core terms: creator, date, …</a:t>
            </a:r>
          </a:p>
          <a:p>
            <a:pPr lvl="1"/>
            <a:r>
              <a:rPr lang="en-US" dirty="0" smtClean="0"/>
              <a:t>FOAF terms: characterization of persons</a:t>
            </a:r>
          </a:p>
          <a:p>
            <a:pPr lvl="1"/>
            <a:r>
              <a:rPr lang="en-US" dirty="0" smtClean="0"/>
              <a:t>Good Relations: </a:t>
            </a:r>
            <a:r>
              <a:rPr lang="en-US" dirty="0" err="1" smtClean="0"/>
              <a:t>eCommerce</a:t>
            </a:r>
            <a:r>
              <a:rPr lang="en-US" dirty="0" smtClean="0"/>
              <a:t> terms</a:t>
            </a:r>
          </a:p>
          <a:p>
            <a:pPr lvl="1"/>
            <a:r>
              <a:rPr lang="en-US" dirty="0" smtClean="0"/>
              <a:t>Creative Commons: copyright classes, license relations, …</a:t>
            </a:r>
          </a:p>
          <a:p>
            <a:pPr lvl="1"/>
            <a:r>
              <a:rPr lang="en-US" dirty="0" smtClean="0"/>
              <a:t>schema.org terms: events, organizations, places, reviews, …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53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 towards the “extra knowledge”:</a:t>
            </a:r>
          </a:p>
          <a:p>
            <a:pPr lvl="1"/>
            <a:r>
              <a:rPr lang="en-US" dirty="0" smtClean="0"/>
              <a:t>define the terms we can use</a:t>
            </a:r>
          </a:p>
          <a:p>
            <a:pPr lvl="1"/>
            <a:r>
              <a:rPr lang="en-US" dirty="0" smtClean="0"/>
              <a:t>what restrictions apply</a:t>
            </a:r>
          </a:p>
          <a:p>
            <a:pPr lvl="1"/>
            <a:r>
              <a:rPr lang="en-US" dirty="0" smtClean="0"/>
              <a:t>what extra relationships are there?</a:t>
            </a:r>
          </a:p>
          <a:p>
            <a:r>
              <a:rPr lang="en-US" dirty="0" smtClean="0"/>
              <a:t>Officially: “RDF Vocabulary Description Language”</a:t>
            </a:r>
          </a:p>
          <a:p>
            <a:pPr lvl="1"/>
            <a:r>
              <a:rPr lang="en-US" dirty="0" smtClean="0"/>
              <a:t>the term “Schema” is retained for historical reasons…</a:t>
            </a:r>
            <a:endParaRPr lang="en-US" dirty="0"/>
          </a:p>
        </p:txBody>
      </p:sp>
      <p:sp>
        <p:nvSpPr>
          <p:cNvPr id="141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for RDF schemas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of well known traditional vocabularies:</a:t>
            </a:r>
          </a:p>
          <a:p>
            <a:pPr lvl="1"/>
            <a:r>
              <a:rPr lang="en-US" dirty="0" smtClean="0"/>
              <a:t>use the term “novel”</a:t>
            </a:r>
          </a:p>
          <a:p>
            <a:pPr lvl="1"/>
            <a:r>
              <a:rPr lang="en-US" dirty="0" smtClean="0"/>
              <a:t>“every novel is a fiction”</a:t>
            </a:r>
          </a:p>
          <a:p>
            <a:pPr lvl="1"/>
            <a:r>
              <a:rPr lang="en-US" dirty="0" smtClean="0"/>
              <a:t>“«The Glass Palace» is a novel”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RDFS defines resources and classes:</a:t>
            </a:r>
          </a:p>
          <a:p>
            <a:pPr lvl="1"/>
            <a:r>
              <a:rPr lang="en-US" dirty="0" smtClean="0"/>
              <a:t>everything in RDF is a “resource”</a:t>
            </a:r>
          </a:p>
          <a:p>
            <a:pPr lvl="1"/>
            <a:r>
              <a:rPr lang="en-US" dirty="0" smtClean="0"/>
              <a:t>“classes” are also resources, but…</a:t>
            </a:r>
          </a:p>
          <a:p>
            <a:pPr lvl="1"/>
            <a:r>
              <a:rPr lang="en-US" dirty="0" smtClean="0"/>
              <a:t>…they are also a collection of possible resources (i.e., “individuals”)</a:t>
            </a:r>
          </a:p>
          <a:p>
            <a:pPr lvl="2"/>
            <a:r>
              <a:rPr lang="en-US" dirty="0" smtClean="0"/>
              <a:t>“fiction”, “novel”, …</a:t>
            </a:r>
            <a:endParaRPr lang="en-US" dirty="0"/>
          </a:p>
        </p:txBody>
      </p:sp>
      <p:sp>
        <p:nvSpPr>
          <p:cNvPr id="143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Classes, resources, …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Relationships are defined </a:t>
            </a:r>
            <a:r>
              <a:rPr lang="en-US" smtClean="0"/>
              <a:t>among resources:</a:t>
            </a:r>
            <a:endParaRPr lang="en-US" dirty="0" smtClean="0"/>
          </a:p>
          <a:p>
            <a:pPr lvl="1"/>
            <a:r>
              <a:rPr lang="en-US" dirty="0" smtClean="0"/>
              <a:t>“typing”: an individual belongs to a specific class </a:t>
            </a:r>
          </a:p>
          <a:p>
            <a:pPr lvl="2"/>
            <a:r>
              <a:rPr lang="en-US" dirty="0" smtClean="0"/>
              <a:t>“«The Glass Palace» is a novel”</a:t>
            </a:r>
          </a:p>
          <a:p>
            <a:pPr lvl="2"/>
            <a:r>
              <a:rPr lang="en-US" dirty="0" smtClean="0"/>
              <a:t>to be more precise: “«http://.../000651409X» is a novel”</a:t>
            </a:r>
          </a:p>
          <a:p>
            <a:pPr lvl="1"/>
            <a:r>
              <a:rPr lang="en-US" dirty="0" smtClean="0"/>
              <a:t>“subclassing”: all instances of one are also the instances of the other (“every novel is a fiction”)</a:t>
            </a:r>
          </a:p>
          <a:p>
            <a:r>
              <a:rPr lang="en-US" dirty="0" smtClean="0"/>
              <a:t>RDFS formalizes these notions in RDF</a:t>
            </a:r>
            <a:endParaRPr lang="en-US" dirty="0"/>
          </a:p>
        </p:txBody>
      </p:sp>
      <p:sp>
        <p:nvSpPr>
          <p:cNvPr id="145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Classes, resources, … (cont.)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Grp="1" noChangeArrowheads="1"/>
          </p:cNvSpPr>
          <p:nvPr>
            <p:ph idx="1"/>
          </p:nvPr>
        </p:nvSpPr>
        <p:spPr>
          <a:xfrm>
            <a:off x="392111" y="4922838"/>
            <a:ext cx="9358313" cy="2068512"/>
          </a:xfrm>
        </p:spPr>
        <p:txBody>
          <a:bodyPr/>
          <a:lstStyle/>
          <a:p>
            <a:r>
              <a:rPr lang="en-US" dirty="0" smtClean="0"/>
              <a:t>RDFS defines the meaning of these terms</a:t>
            </a:r>
          </a:p>
          <a:p>
            <a:pPr lvl="1"/>
            <a:r>
              <a:rPr lang="en-US" dirty="0" smtClean="0"/>
              <a:t>(these are all special URI-</a:t>
            </a:r>
            <a:r>
              <a:rPr lang="en-US" dirty="0" err="1" smtClean="0"/>
              <a:t>s</a:t>
            </a:r>
            <a:r>
              <a:rPr lang="en-US" dirty="0" smtClean="0"/>
              <a:t>, we just use the namespace abbreviation)</a:t>
            </a:r>
            <a:endParaRPr lang="en-US" dirty="0"/>
          </a:p>
        </p:txBody>
      </p:sp>
      <p:sp>
        <p:nvSpPr>
          <p:cNvPr id="147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Classes, resources in RDF(S)</a:t>
            </a:r>
            <a:endParaRPr lang="en-US"/>
          </a:p>
        </p:txBody>
      </p:sp>
      <p:grpSp>
        <p:nvGrpSpPr>
          <p:cNvPr id="2" name="Group 29"/>
          <p:cNvGrpSpPr/>
          <p:nvPr/>
        </p:nvGrpSpPr>
        <p:grpSpPr>
          <a:xfrm>
            <a:off x="304806" y="1482037"/>
            <a:ext cx="9560872" cy="2372636"/>
            <a:chOff x="304800" y="1482037"/>
            <a:chExt cx="9560872" cy="2372636"/>
          </a:xfrm>
        </p:grpSpPr>
        <p:sp>
          <p:nvSpPr>
            <p:cNvPr id="6" name="TextBox 5"/>
            <p:cNvSpPr txBox="1"/>
            <p:nvPr/>
          </p:nvSpPr>
          <p:spPr>
            <a:xfrm>
              <a:off x="3973513" y="3151337"/>
              <a:ext cx="1676400" cy="32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noProof="1">
                  <a:solidFill>
                    <a:schemeClr val="accent1">
                      <a:lumMod val="50000"/>
                    </a:schemeClr>
                  </a:solidFill>
                </a:rPr>
                <a:t>rdf:type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659940" y="3234637"/>
              <a:ext cx="2656972" cy="462164"/>
            </a:xfrm>
            <a:prstGeom prst="ellips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7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#Novel</a:t>
              </a:r>
            </a:p>
          </p:txBody>
        </p:sp>
        <p:cxnSp>
          <p:nvCxnSpPr>
            <p:cNvPr id="9" name="Straight Arrow Connector 8"/>
            <p:cNvCxnSpPr>
              <a:stCxn id="7" idx="2"/>
              <a:endCxn id="10" idx="6"/>
            </p:cNvCxnSpPr>
            <p:nvPr/>
          </p:nvCxnSpPr>
          <p:spPr bwMode="auto">
            <a:xfrm flipH="1">
              <a:off x="4049713" y="3465719"/>
              <a:ext cx="1610227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triangle" w="lg" len="med"/>
              <a:tailEnd type="none" w="lg" len="med"/>
            </a:ln>
            <a:effectLst/>
          </p:spPr>
        </p:cxnSp>
        <p:sp>
          <p:nvSpPr>
            <p:cNvPr id="10" name="Oval 9"/>
            <p:cNvSpPr/>
            <p:nvPr/>
          </p:nvSpPr>
          <p:spPr bwMode="auto">
            <a:xfrm>
              <a:off x="304800" y="3076765"/>
              <a:ext cx="3744913" cy="777908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7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208700" y="1482037"/>
              <a:ext cx="2656972" cy="462164"/>
            </a:xfrm>
            <a:prstGeom prst="ellipse">
              <a:avLst/>
            </a:prstGeom>
            <a:solidFill>
              <a:srgbClr val="EFAA2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7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rdfs:Class</a:t>
              </a:r>
            </a:p>
          </p:txBody>
        </p:sp>
        <p:cxnSp>
          <p:nvCxnSpPr>
            <p:cNvPr id="19" name="Straight Arrow Connector 18"/>
            <p:cNvCxnSpPr>
              <a:stCxn id="13" idx="4"/>
              <a:endCxn id="7" idx="0"/>
            </p:cNvCxnSpPr>
            <p:nvPr/>
          </p:nvCxnSpPr>
          <p:spPr bwMode="auto">
            <a:xfrm flipH="1">
              <a:off x="6988426" y="1944201"/>
              <a:ext cx="1548759" cy="129043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triangle" w="lg" len="med"/>
              <a:tailEnd type="none" w="lg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rot="19190151">
              <a:off x="6717307" y="2418481"/>
              <a:ext cx="1676400" cy="32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noProof="1">
                  <a:solidFill>
                    <a:schemeClr val="accent1">
                      <a:lumMod val="50000"/>
                    </a:schemeClr>
                  </a:solidFill>
                </a:rPr>
                <a:t>rdf:type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Schema example in RDF/XML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8347" y="2255836"/>
            <a:ext cx="9076063" cy="1219200"/>
          </a:xfrm>
        </p:spPr>
        <p:txBody>
          <a:bodyPr/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rdf:ID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="Novel"&gt;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&lt;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rdf:resource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="http://www.w3.org/…/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rdf-schema#Class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"/&gt;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endParaRPr lang="en-US" dirty="0"/>
          </a:p>
        </p:txBody>
      </p:sp>
      <p:sp>
        <p:nvSpPr>
          <p:cNvPr id="149507" name="Rectangle 2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mtClean="0"/>
              <a:t>The schema part: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8312" y="3779837"/>
            <a:ext cx="9072563" cy="1581683"/>
          </a:xfrm>
        </p:spPr>
        <p:txBody>
          <a:bodyPr/>
          <a:lstStyle/>
          <a:p>
            <a:r>
              <a:rPr lang="en-US" dirty="0" smtClean="0"/>
              <a:t>The RDF data on a specific novel:</a:t>
            </a:r>
          </a:p>
          <a:p>
            <a:endParaRPr lang="en-US" dirty="0"/>
          </a:p>
        </p:txBody>
      </p:sp>
      <p:sp>
        <p:nvSpPr>
          <p:cNvPr id="11" name="Text Placeholder 8"/>
          <p:cNvSpPr txBox="1">
            <a:spLocks/>
          </p:cNvSpPr>
          <p:nvPr/>
        </p:nvSpPr>
        <p:spPr>
          <a:xfrm>
            <a:off x="544547" y="4770437"/>
            <a:ext cx="9076063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100425" tIns="50221" rIns="100436" bIns="50221" anchor="t" anchorCtr="0">
            <a:normAutofit/>
          </a:bodyPr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="http://…/isbn/000651409X"&gt;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&lt;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rdf:type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rdf:resource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="http://…/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bookSchema.rdf#Novel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"/&gt;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 aside: typed nodes in RDF/XML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504068" y="2179637"/>
            <a:ext cx="9076063" cy="1524000"/>
          </a:xfrm>
        </p:spPr>
        <p:txBody>
          <a:bodyPr/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="http://..."&gt;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rdf:resource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="http://..../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something#ClassName</a:t>
            </a:r>
            <a:r>
              <a:rPr lang="en-US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...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endParaRPr lang="en-US" dirty="0"/>
          </a:p>
        </p:txBody>
      </p:sp>
      <p:sp>
        <p:nvSpPr>
          <p:cNvPr id="151555" name="Rectangle 2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mtClean="0"/>
              <a:t>A frequent simplification rule: instead of</a:t>
            </a:r>
            <a:endParaRPr lang="en-US"/>
          </a:p>
        </p:txBody>
      </p:sp>
      <p:sp>
        <p:nvSpPr>
          <p:cNvPr id="151557" name="Text Box 4"/>
          <p:cNvSpPr txBox="1">
            <a:spLocks noChangeArrowheads="1"/>
          </p:cNvSpPr>
          <p:nvPr/>
        </p:nvSpPr>
        <p:spPr bwMode="auto">
          <a:xfrm>
            <a:off x="544511" y="3779838"/>
            <a:ext cx="900113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696" tIns="90558" rIns="89696" bIns="44849">
            <a:prstTxWarp prst="textNoShape">
              <a:avLst/>
            </a:prstTxWarp>
          </a:bodyPr>
          <a:lstStyle/>
          <a:p>
            <a:pPr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</a:pPr>
            <a:r>
              <a:rPr lang="en-US" dirty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use:</a:t>
            </a:r>
          </a:p>
        </p:txBody>
      </p:sp>
      <p:sp>
        <p:nvSpPr>
          <p:cNvPr id="151559" name="Text Box 6"/>
          <p:cNvSpPr txBox="1">
            <a:spLocks noChangeArrowheads="1"/>
          </p:cNvSpPr>
          <p:nvPr/>
        </p:nvSpPr>
        <p:spPr bwMode="auto">
          <a:xfrm>
            <a:off x="544511" y="5532437"/>
            <a:ext cx="900113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696" tIns="90558" rIns="89696" bIns="44849">
            <a:prstTxWarp prst="textNoShape">
              <a:avLst/>
            </a:prstTxWarp>
          </a:bodyPr>
          <a:lstStyle/>
          <a:p>
            <a:pPr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</a:pPr>
            <a:r>
              <a:rPr lang="en-US" dirty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ie:</a:t>
            </a:r>
          </a:p>
        </p:txBody>
      </p:sp>
      <p:sp>
        <p:nvSpPr>
          <p:cNvPr id="11" name="Text Placeholder 8"/>
          <p:cNvSpPr txBox="1">
            <a:spLocks/>
          </p:cNvSpPr>
          <p:nvPr/>
        </p:nvSpPr>
        <p:spPr>
          <a:xfrm>
            <a:off x="544547" y="4313237"/>
            <a:ext cx="9076063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100425" tIns="50221" rIns="100436" bIns="50221" anchor="t" anchorCtr="0">
            <a:normAutofit/>
          </a:bodyPr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yourNameSpace:ClassName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="http://..."&gt;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...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yourNameSpace:ClassName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544547" y="6065837"/>
            <a:ext cx="9076063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100425" tIns="50221" rIns="100436" bIns="50221" anchor="t" anchorCtr="0">
            <a:normAutofit/>
          </a:bodyPr>
          <a:lstStyle/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a:Novel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="http://…/isbn/000651409X"&gt;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... </a:t>
            </a:r>
          </a:p>
          <a:p>
            <a:pPr>
              <a:lnSpc>
                <a:spcPct val="88000"/>
              </a:lnSpc>
              <a:tabLst>
                <a:tab pos="0" algn="l"/>
                <a:tab pos="715163" algn="l"/>
                <a:tab pos="1431928" algn="l"/>
                <a:tab pos="2148684" algn="l"/>
                <a:tab pos="2865440" algn="l"/>
                <a:tab pos="3582199" algn="l"/>
                <a:tab pos="4298952" algn="l"/>
                <a:tab pos="5015708" algn="l"/>
                <a:tab pos="5732465" algn="l"/>
                <a:tab pos="6449220" algn="l"/>
                <a:tab pos="7165977" algn="l"/>
                <a:tab pos="7882730" algn="l"/>
                <a:tab pos="8599484" algn="l"/>
                <a:tab pos="9316238" algn="l"/>
                <a:tab pos="10032996" algn="l"/>
                <a:tab pos="10749751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a:Novel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resource may belong to several classes</a:t>
            </a:r>
          </a:p>
          <a:p>
            <a:pPr lvl="1"/>
            <a:r>
              <a:rPr lang="en-US" dirty="0" err="1" smtClean="0"/>
              <a:t>rdf:type</a:t>
            </a:r>
            <a:r>
              <a:rPr lang="en-US" dirty="0" smtClean="0"/>
              <a:t> is just a property…</a:t>
            </a:r>
          </a:p>
          <a:p>
            <a:pPr lvl="1"/>
            <a:r>
              <a:rPr lang="en-US" dirty="0" smtClean="0"/>
              <a:t>“«The Glass Palace» is a novel, but «The Glass Palace» is also an «inventory item»…”</a:t>
            </a:r>
          </a:p>
          <a:p>
            <a:pPr lvl="1"/>
            <a:r>
              <a:rPr lang="en-US" dirty="0" smtClean="0"/>
              <a:t>i.e., it is not like a datatype!</a:t>
            </a:r>
          </a:p>
          <a:p>
            <a:r>
              <a:rPr lang="en-US" dirty="0" smtClean="0"/>
              <a:t>The type information may be very important for applications</a:t>
            </a:r>
          </a:p>
          <a:p>
            <a:pPr lvl="1"/>
            <a:r>
              <a:rPr lang="en-US" dirty="0" smtClean="0"/>
              <a:t>e.g., it may be used for a categorization of possible nodes</a:t>
            </a:r>
          </a:p>
          <a:p>
            <a:pPr lvl="1"/>
            <a:r>
              <a:rPr lang="en-US" dirty="0" smtClean="0"/>
              <a:t>probably the most frequently used RDF property…</a:t>
            </a:r>
          </a:p>
          <a:p>
            <a:r>
              <a:rPr lang="en-US" dirty="0" smtClean="0"/>
              <a:t>(remember the “Person” in our example?)</a:t>
            </a:r>
            <a:endParaRPr lang="en-US" dirty="0"/>
          </a:p>
        </p:txBody>
      </p:sp>
      <p:sp>
        <p:nvSpPr>
          <p:cNvPr id="153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 remarks on types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14205</TotalTime>
  <Words>1228</Words>
  <Application>Microsoft Office PowerPoint</Application>
  <PresentationFormat>Custom</PresentationFormat>
  <Paragraphs>203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2</vt:i4>
      </vt:variant>
    </vt:vector>
  </HeadingPairs>
  <TitlesOfParts>
    <vt:vector size="25" baseType="lpstr">
      <vt:lpstr>Concourse</vt:lpstr>
      <vt:lpstr>Tutorial on Semantic Web</vt:lpstr>
      <vt:lpstr>One level higher up:  RDFS, Datatypes</vt:lpstr>
      <vt:lpstr>Need for RDF schemas</vt:lpstr>
      <vt:lpstr>Classes, resources, …</vt:lpstr>
      <vt:lpstr>Classes, resources, … (cont.)</vt:lpstr>
      <vt:lpstr>Classes, resources in RDF(S)</vt:lpstr>
      <vt:lpstr>Schema example in RDF/XML</vt:lpstr>
      <vt:lpstr>An aside: typed nodes in RDF/XML</vt:lpstr>
      <vt:lpstr>Further remarks on types</vt:lpstr>
      <vt:lpstr>Inferred properties</vt:lpstr>
      <vt:lpstr>Inference: let us be formal…</vt:lpstr>
      <vt:lpstr>Properties</vt:lpstr>
      <vt:lpstr>Properties (cont.)</vt:lpstr>
      <vt:lpstr>Property specification example</vt:lpstr>
      <vt:lpstr>Property specification serialized</vt:lpstr>
      <vt:lpstr>What does this mean?</vt:lpstr>
      <vt:lpstr>Literals</vt:lpstr>
      <vt:lpstr>Examples for datatypes</vt:lpstr>
      <vt:lpstr>Examples for language tags</vt:lpstr>
      <vt:lpstr>XML literals in RDF/XML</vt:lpstr>
      <vt:lpstr>A bit of RDFS can take you far…</vt:lpstr>
      <vt:lpstr>Vocabularies</vt:lpstr>
      <vt:lpstr>shorter version</vt:lpstr>
      <vt:lpstr>full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on Semantic Web</dc:title>
  <cp:keywords>semantic web</cp:keywords>
  <dc:description>Full, cca. 4-5 hours’ worth of introductory tutorial to Semantic Web. The targeted audience is techies who have a good knowledge of the Web in general, have programming experience or at least minimal knowledge, have a knowledge in XML and want to understand what this beast is all about…
This is a generic slide set that should be adapted for a particular event. In particular, the separate set of Applications may be used to add application examples, intermixed with the technology part</dc:description>
  <cp:lastModifiedBy>Dilvan A. Moreira</cp:lastModifiedBy>
  <cp:revision>541</cp:revision>
  <cp:lastPrinted>1601-01-01T00:00:00Z</cp:lastPrinted>
  <dcterms:created xsi:type="dcterms:W3CDTF">2010-12-09T13:24:03Z</dcterms:created>
  <dcterms:modified xsi:type="dcterms:W3CDTF">2017-08-29T10:56:45Z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 URI: ">
    <vt:lpwstr>http://creativecommons.org/licenses/by-nd/3.0/</vt:lpwstr>
  </property>
  <property fmtid="{D5CDD505-2E9C-101B-9397-08002B2CF9AE}" pid="3" name="Copyright:">
    <vt:lpwstr>Creative Commons Attribution 3.0  License</vt:lpwstr>
  </property>
</Properties>
</file>