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66" r:id="rId5"/>
    <p:sldId id="260" r:id="rId6"/>
    <p:sldId id="261" r:id="rId7"/>
    <p:sldId id="262" r:id="rId8"/>
    <p:sldId id="263" r:id="rId9"/>
    <p:sldId id="264" r:id="rId10"/>
    <p:sldId id="267" r:id="rId11"/>
    <p:sldId id="268" r:id="rId12"/>
    <p:sldId id="269" r:id="rId13"/>
    <p:sldId id="270" r:id="rId14"/>
    <p:sldId id="259" r:id="rId15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8" d="100"/>
          <a:sy n="68" d="100"/>
        </p:scale>
        <p:origin x="-143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4AEB6-8754-4D82-B554-15F392CCA3C8}" type="datetimeFigureOut">
              <a:rPr lang="pt-BR" smtClean="0"/>
              <a:t>26/08/2015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0C6BF-8AAF-44BA-ABE7-284F3C5BCFB0}" type="slidenum">
              <a:rPr lang="pt-BR" smtClean="0"/>
              <a:t>‹nº›</a:t>
            </a:fld>
            <a:endParaRPr lang="pt-BR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pull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4AEB6-8754-4D82-B554-15F392CCA3C8}" type="datetimeFigureOut">
              <a:rPr lang="pt-BR" smtClean="0"/>
              <a:t>26/08/2015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0C6BF-8AAF-44BA-ABE7-284F3C5BCFB0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  <p:transition spd="slow">
    <p:pull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4AEB6-8754-4D82-B554-15F392CCA3C8}" type="datetimeFigureOut">
              <a:rPr lang="pt-BR" smtClean="0"/>
              <a:t>26/08/2015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0C6BF-8AAF-44BA-ABE7-284F3C5BCFB0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  <p:transition spd="slow">
    <p:pull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4AEB6-8754-4D82-B554-15F392CCA3C8}" type="datetimeFigureOut">
              <a:rPr lang="pt-BR" smtClean="0"/>
              <a:t>26/08/2015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0C6BF-8AAF-44BA-ABE7-284F3C5BCFB0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  <p:transition spd="slow">
    <p:pull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4AEB6-8754-4D82-B554-15F392CCA3C8}" type="datetimeFigureOut">
              <a:rPr lang="pt-BR" smtClean="0"/>
              <a:t>26/08/2015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0C6BF-8AAF-44BA-ABE7-284F3C5BCFB0}" type="slidenum">
              <a:rPr lang="pt-BR" smtClean="0"/>
              <a:t>‹nº›</a:t>
            </a:fld>
            <a:endParaRPr lang="pt-BR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pull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4AEB6-8754-4D82-B554-15F392CCA3C8}" type="datetimeFigureOut">
              <a:rPr lang="pt-BR" smtClean="0"/>
              <a:t>26/08/2015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0C6BF-8AAF-44BA-ABE7-284F3C5BCFB0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  <p:transition spd="slow">
    <p:pull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4AEB6-8754-4D82-B554-15F392CCA3C8}" type="datetimeFigureOut">
              <a:rPr lang="pt-BR" smtClean="0"/>
              <a:t>26/08/2015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0C6BF-8AAF-44BA-ABE7-284F3C5BCFB0}" type="slidenum">
              <a:rPr lang="pt-BR" smtClean="0"/>
              <a:t>‹nº›</a:t>
            </a:fld>
            <a:endParaRPr lang="pt-BR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pull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4AEB6-8754-4D82-B554-15F392CCA3C8}" type="datetimeFigureOut">
              <a:rPr lang="pt-BR" smtClean="0"/>
              <a:t>26/08/2015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0C6BF-8AAF-44BA-ABE7-284F3C5BCFB0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  <p:transition spd="slow">
    <p:pull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4AEB6-8754-4D82-B554-15F392CCA3C8}" type="datetimeFigureOut">
              <a:rPr lang="pt-BR" smtClean="0"/>
              <a:t>26/08/2015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0C6BF-8AAF-44BA-ABE7-284F3C5BCFB0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  <p:transition spd="slow">
    <p:pull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4AEB6-8754-4D82-B554-15F392CCA3C8}" type="datetimeFigureOut">
              <a:rPr lang="pt-BR" smtClean="0"/>
              <a:t>26/08/2015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0C6BF-8AAF-44BA-ABE7-284F3C5BCFB0}" type="slidenum">
              <a:rPr lang="pt-BR" smtClean="0"/>
              <a:t>‹nº›</a:t>
            </a:fld>
            <a:endParaRPr lang="pt-BR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pull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4AEB6-8754-4D82-B554-15F392CCA3C8}" type="datetimeFigureOut">
              <a:rPr lang="pt-BR" smtClean="0"/>
              <a:t>26/08/2015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0C6BF-8AAF-44BA-ABE7-284F3C5BCFB0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  <p:transition spd="slow">
    <p:pull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6FA4AEB6-8754-4D82-B554-15F392CCA3C8}" type="datetimeFigureOut">
              <a:rPr lang="pt-BR" smtClean="0"/>
              <a:t>26/08/2015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1670C6BF-8AAF-44BA-ABE7-284F3C5BCFB0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ransition spd="slow">
    <p:pull/>
  </p:transition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cpdoc.fgv.br/mosaico/?q=artigo/mem%C3%B3ria-dos-sons-e-os-sons-da-mem%C3%B3ria-um-encontro-entre-hist%C3%B3ria-oral-e-etnomusicologia" TargetMode="External"/><Relationship Id="rId2" Type="http://schemas.openxmlformats.org/officeDocument/2006/relationships/hyperlink" Target="http://musicaecultura.abetmusica.org.br/artigos-07-1/MeC07-1-Sinesio-Silva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buscatextual.cnpq.br/buscatextual/visualizacv.do?id=K4137554T4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soundcloud.com/sinesio-silva/2-recado-aos-amigos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soundcloud.com/sinesio-silva/3-samba-da-remo-o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827584" y="2204864"/>
            <a:ext cx="7630616" cy="2726159"/>
          </a:xfrm>
        </p:spPr>
        <p:txBody>
          <a:bodyPr>
            <a:normAutofit fontScale="90000"/>
          </a:bodyPr>
          <a:lstStyle/>
          <a:p>
            <a:pPr algn="ctr"/>
            <a:r>
              <a:rPr lang="pt-BR" sz="5400" dirty="0"/>
              <a:t>Memória musical como acontecimento: </a:t>
            </a:r>
            <a:br>
              <a:rPr lang="pt-BR" sz="5400" dirty="0"/>
            </a:br>
            <a:r>
              <a:rPr lang="pt-BR" sz="5400" dirty="0"/>
              <a:t>categorizando uma fala sobre o sonoro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051720" y="5661248"/>
            <a:ext cx="6461760" cy="1066800"/>
          </a:xfrm>
        </p:spPr>
        <p:txBody>
          <a:bodyPr>
            <a:normAutofit/>
          </a:bodyPr>
          <a:lstStyle/>
          <a:p>
            <a:pPr algn="r"/>
            <a:r>
              <a:rPr lang="pt-BR" sz="2800" dirty="0"/>
              <a:t>Sinésio Jefferson Andrade Silva</a:t>
            </a:r>
          </a:p>
        </p:txBody>
      </p:sp>
    </p:spTree>
    <p:extLst>
      <p:ext uri="{BB962C8B-B14F-4D97-AF65-F5344CB8AC3E}">
        <p14:creationId xmlns:p14="http://schemas.microsoft.com/office/powerpoint/2010/main" val="974722410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sz="4400" dirty="0" smtClean="0"/>
              <a:t>Abordagens</a:t>
            </a:r>
            <a:endParaRPr lang="pt-BR" sz="4400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sz="3200" dirty="0" smtClean="0"/>
              <a:t>Memória dos sons</a:t>
            </a:r>
            <a:endParaRPr lang="pt-BR" sz="3200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Resíduo de ação;</a:t>
            </a:r>
          </a:p>
          <a:p>
            <a:endParaRPr lang="pt-BR" dirty="0" smtClean="0"/>
          </a:p>
          <a:p>
            <a:r>
              <a:rPr lang="pt-BR" dirty="0" smtClean="0"/>
              <a:t>Fotografias;</a:t>
            </a:r>
          </a:p>
          <a:p>
            <a:endParaRPr lang="pt-BR" dirty="0" smtClean="0"/>
          </a:p>
          <a:p>
            <a:r>
              <a:rPr lang="pt-BR" dirty="0" smtClean="0"/>
              <a:t>Fonogramas;</a:t>
            </a:r>
          </a:p>
          <a:p>
            <a:endParaRPr lang="pt-BR" dirty="0" smtClean="0"/>
          </a:p>
          <a:p>
            <a:r>
              <a:rPr lang="pt-BR" dirty="0" smtClean="0"/>
              <a:t>Materiais de divulgação;</a:t>
            </a:r>
          </a:p>
          <a:p>
            <a:endParaRPr lang="pt-BR" dirty="0" smtClean="0"/>
          </a:p>
          <a:p>
            <a:r>
              <a:rPr lang="pt-BR" dirty="0" smtClean="0"/>
              <a:t>Carteirinhas de filiação</a:t>
            </a:r>
          </a:p>
          <a:p>
            <a:endParaRPr lang="pt-BR" dirty="0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pt-BR" sz="3200" dirty="0" smtClean="0"/>
              <a:t>Sons da memória</a:t>
            </a:r>
            <a:endParaRPr lang="pt-BR" sz="3200" dirty="0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pt-BR" dirty="0" smtClean="0"/>
              <a:t>Relato de ação;</a:t>
            </a:r>
          </a:p>
          <a:p>
            <a:endParaRPr lang="pt-BR" dirty="0" smtClean="0"/>
          </a:p>
          <a:p>
            <a:r>
              <a:rPr lang="pt-BR" dirty="0" smtClean="0"/>
              <a:t>Entrevista;</a:t>
            </a:r>
          </a:p>
          <a:p>
            <a:endParaRPr lang="pt-BR" dirty="0"/>
          </a:p>
          <a:p>
            <a:r>
              <a:rPr lang="pt-BR" dirty="0" smtClean="0"/>
              <a:t>Depoimentos;</a:t>
            </a:r>
          </a:p>
          <a:p>
            <a:endParaRPr lang="pt-BR" dirty="0"/>
          </a:p>
          <a:p>
            <a:r>
              <a:rPr lang="pt-BR" dirty="0" smtClean="0"/>
              <a:t>Participação e/ou notícias sobre práticas sonoras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31311917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Explicando seus métodos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pt-BR" dirty="0" smtClean="0"/>
          </a:p>
          <a:p>
            <a:pPr algn="just"/>
            <a:endParaRPr lang="pt-BR" dirty="0" smtClean="0"/>
          </a:p>
          <a:p>
            <a:pPr algn="just"/>
            <a:r>
              <a:rPr lang="pt-BR" dirty="0" smtClean="0"/>
              <a:t>“[...] entendo  </a:t>
            </a:r>
            <a:r>
              <a:rPr lang="pt-BR" dirty="0"/>
              <a:t>que  </a:t>
            </a:r>
            <a:r>
              <a:rPr lang="pt-BR" dirty="0" smtClean="0"/>
              <a:t>ele </a:t>
            </a:r>
            <a:r>
              <a:rPr lang="pt-BR" i="1" dirty="0" smtClean="0"/>
              <a:t>(Dito Félix)  </a:t>
            </a:r>
            <a:r>
              <a:rPr lang="pt-BR" dirty="0"/>
              <a:t>tem  na  música  um  fator  central  para  organizar  </a:t>
            </a:r>
            <a:r>
              <a:rPr lang="pt-BR" dirty="0" smtClean="0"/>
              <a:t>suas memórias</a:t>
            </a:r>
            <a:r>
              <a:rPr lang="pt-BR" dirty="0"/>
              <a:t>, para comentar o passado. É com essa manipulação dos sons que ele </a:t>
            </a:r>
            <a:r>
              <a:rPr lang="pt-BR" dirty="0" smtClean="0"/>
              <a:t>vai dando </a:t>
            </a:r>
            <a:r>
              <a:rPr lang="pt-BR" dirty="0"/>
              <a:t>sentido à vida. É nesse processo, portanto, que a memória musical aparece na </a:t>
            </a:r>
            <a:r>
              <a:rPr lang="pt-BR" dirty="0" smtClean="0"/>
              <a:t>sua condição </a:t>
            </a:r>
            <a:r>
              <a:rPr lang="pt-BR" dirty="0"/>
              <a:t>de acontecimento, ou seja, agindo </a:t>
            </a:r>
            <a:r>
              <a:rPr lang="pt-BR" dirty="0" smtClean="0"/>
              <a:t>sobre </a:t>
            </a:r>
            <a:r>
              <a:rPr lang="pt-BR" dirty="0"/>
              <a:t>as lembranças</a:t>
            </a:r>
            <a:r>
              <a:rPr lang="pt-BR" dirty="0" smtClean="0"/>
              <a:t>.”</a:t>
            </a:r>
          </a:p>
          <a:p>
            <a:pPr algn="just"/>
            <a:endParaRPr lang="pt-BR" dirty="0" smtClean="0"/>
          </a:p>
          <a:p>
            <a:pPr marL="0" indent="0" algn="r">
              <a:buNone/>
            </a:pPr>
            <a:r>
              <a:rPr lang="pt-BR" dirty="0" smtClean="0"/>
              <a:t>(ANDRADE SILVA, S. 2012, p.113)</a:t>
            </a:r>
          </a:p>
        </p:txBody>
      </p:sp>
    </p:spTree>
    <p:extLst>
      <p:ext uri="{BB962C8B-B14F-4D97-AF65-F5344CB8AC3E}">
        <p14:creationId xmlns:p14="http://schemas.microsoft.com/office/powerpoint/2010/main" val="456071926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1520" y="764704"/>
            <a:ext cx="8507288" cy="951384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Reflexão sobre etnografia e seus métodos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2132856"/>
            <a:ext cx="8280920" cy="432048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pt-BR" dirty="0" smtClean="0"/>
          </a:p>
          <a:p>
            <a:pPr algn="just"/>
            <a:r>
              <a:rPr lang="pt-BR" dirty="0" smtClean="0"/>
              <a:t>“[...] nas </a:t>
            </a:r>
            <a:r>
              <a:rPr lang="pt-BR" dirty="0"/>
              <a:t>ciências etnográficas a relação entre investigador </a:t>
            </a:r>
            <a:r>
              <a:rPr lang="pt-BR" dirty="0" smtClean="0"/>
              <a:t>e objeto </a:t>
            </a:r>
            <a:r>
              <a:rPr lang="pt-BR" dirty="0"/>
              <a:t>de estudo é extremamente complexa</a:t>
            </a:r>
            <a:r>
              <a:rPr lang="pt-BR" dirty="0" smtClean="0"/>
              <a:t>.”</a:t>
            </a:r>
          </a:p>
          <a:p>
            <a:pPr algn="just"/>
            <a:endParaRPr lang="pt-BR" dirty="0" smtClean="0"/>
          </a:p>
          <a:p>
            <a:pPr algn="just"/>
            <a:r>
              <a:rPr lang="pt-BR" dirty="0"/>
              <a:t>“[...] nas  sessões  gravadas  –  mas  não  só  nelas  –,  meu  interlocutor  refletia  </a:t>
            </a:r>
            <a:r>
              <a:rPr lang="pt-BR" dirty="0" smtClean="0"/>
              <a:t>e, simultaneamente</a:t>
            </a:r>
            <a:r>
              <a:rPr lang="pt-BR" dirty="0"/>
              <a:t>, agia no presente sobre o passado</a:t>
            </a:r>
            <a:r>
              <a:rPr lang="pt-BR" dirty="0" smtClean="0"/>
              <a:t>.”</a:t>
            </a:r>
          </a:p>
          <a:p>
            <a:pPr algn="just"/>
            <a:endParaRPr lang="pt-BR" dirty="0" smtClean="0"/>
          </a:p>
          <a:p>
            <a:pPr marL="0" indent="0" algn="r">
              <a:buNone/>
            </a:pPr>
            <a:r>
              <a:rPr lang="pt-BR" dirty="0" smtClean="0"/>
              <a:t>(ANDRADE SILVA,S. 2012, p.114; 115)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85505323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Conclusão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/>
              <a:t>“[...] procurei conduzir um debate que evidenciasse </a:t>
            </a:r>
            <a:r>
              <a:rPr lang="pt-BR" dirty="0" smtClean="0"/>
              <a:t>a história  </a:t>
            </a:r>
            <a:r>
              <a:rPr lang="pt-BR" dirty="0"/>
              <a:t>oral  como  uma  metodologia  capaz  de  oferecer  respostas  satisfatórias  </a:t>
            </a:r>
            <a:r>
              <a:rPr lang="pt-BR" dirty="0" smtClean="0"/>
              <a:t>à exigência </a:t>
            </a:r>
            <a:r>
              <a:rPr lang="pt-BR" dirty="0"/>
              <a:t>etnográfica da e</a:t>
            </a:r>
            <a:r>
              <a:rPr lang="pt-BR" dirty="0" smtClean="0"/>
              <a:t>tnomusicologia </a:t>
            </a:r>
            <a:r>
              <a:rPr lang="pt-BR" dirty="0"/>
              <a:t>nos dias atuais e às minhas inquietações </a:t>
            </a:r>
            <a:r>
              <a:rPr lang="pt-BR" dirty="0" smtClean="0"/>
              <a:t>ao redor  </a:t>
            </a:r>
            <a:r>
              <a:rPr lang="pt-BR" dirty="0"/>
              <a:t>das  práticas  musicais  da  Maré.  Capaz  de  atender,  simultaneamente,  </a:t>
            </a:r>
            <a:r>
              <a:rPr lang="pt-BR" dirty="0" smtClean="0"/>
              <a:t>as expectativas  </a:t>
            </a:r>
            <a:r>
              <a:rPr lang="pt-BR" dirty="0"/>
              <a:t>desse  historiador,  morador  da  Maré,  músico  e  etnomusicólogo  </a:t>
            </a:r>
            <a:r>
              <a:rPr lang="pt-BR" dirty="0" smtClean="0"/>
              <a:t>em formação.”</a:t>
            </a:r>
          </a:p>
          <a:p>
            <a:pPr algn="just"/>
            <a:endParaRPr lang="pt-BR" dirty="0" smtClean="0"/>
          </a:p>
          <a:p>
            <a:pPr marL="0" indent="0" algn="r">
              <a:buNone/>
            </a:pPr>
            <a:r>
              <a:rPr lang="pt-BR" dirty="0" smtClean="0"/>
              <a:t>(ANDRADE SILVA, S. 2012, p.116)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62697631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229600" cy="990600"/>
          </a:xfrm>
        </p:spPr>
        <p:txBody>
          <a:bodyPr/>
          <a:lstStyle/>
          <a:p>
            <a:r>
              <a:rPr lang="pt-BR" dirty="0" smtClean="0"/>
              <a:t>Referências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1520" y="1484784"/>
            <a:ext cx="8507288" cy="4992216"/>
          </a:xfrm>
        </p:spPr>
        <p:txBody>
          <a:bodyPr>
            <a:normAutofit fontScale="92500" lnSpcReduction="20000"/>
          </a:bodyPr>
          <a:lstStyle/>
          <a:p>
            <a:r>
              <a:rPr lang="pt-BR" dirty="0"/>
              <a:t>ANDRADE SILVA, Sinésio Jefferson. Memória musical como acontecimento: categorizando uma fala sobre o sonoro. Música e Cultura, vol. 7, n. 1, </a:t>
            </a:r>
            <a:r>
              <a:rPr lang="pt-BR" dirty="0" smtClean="0"/>
              <a:t>p</a:t>
            </a:r>
            <a:r>
              <a:rPr lang="pt-BR" dirty="0"/>
              <a:t>. 104-119, 2012. Disponível </a:t>
            </a:r>
            <a:r>
              <a:rPr lang="pt-BR" dirty="0" smtClean="0"/>
              <a:t>em </a:t>
            </a:r>
            <a:r>
              <a:rPr lang="pt-BR" dirty="0" smtClean="0">
                <a:hlinkClick r:id="rId2"/>
              </a:rPr>
              <a:t>http</a:t>
            </a:r>
            <a:r>
              <a:rPr lang="pt-BR" dirty="0">
                <a:hlinkClick r:id="rId2"/>
              </a:rPr>
              <a:t>://</a:t>
            </a:r>
            <a:r>
              <a:rPr lang="pt-BR" dirty="0" smtClean="0">
                <a:hlinkClick r:id="rId2"/>
              </a:rPr>
              <a:t>musicaecultura.abetmusica.org.br/artigos-07-1/MeC07-1-Sinesio-Silva.pdf</a:t>
            </a:r>
            <a:r>
              <a:rPr lang="pt-BR" dirty="0"/>
              <a:t> </a:t>
            </a:r>
            <a:r>
              <a:rPr lang="pt-BR" dirty="0" smtClean="0"/>
              <a:t>Acesso 19 de agosto de 2015.</a:t>
            </a:r>
          </a:p>
          <a:p>
            <a:endParaRPr lang="pt-BR" dirty="0" smtClean="0"/>
          </a:p>
          <a:p>
            <a:r>
              <a:rPr lang="pt-BR" dirty="0" smtClean="0"/>
              <a:t>ANDRADE SILVA, </a:t>
            </a:r>
            <a:r>
              <a:rPr lang="pt-BR" dirty="0"/>
              <a:t>Sinésio Jefferson. Memória dos sons e os sons da memória: um encontro entre a História Oral e a </a:t>
            </a:r>
            <a:r>
              <a:rPr lang="pt-BR" dirty="0" smtClean="0"/>
              <a:t>Etnomusicologia. </a:t>
            </a:r>
            <a:r>
              <a:rPr lang="pt-BR" dirty="0"/>
              <a:t>Revista Mosaico, Edição nº 1, ano </a:t>
            </a:r>
            <a:r>
              <a:rPr lang="pt-BR" dirty="0" smtClean="0"/>
              <a:t>I. </a:t>
            </a:r>
            <a:r>
              <a:rPr lang="pt-BR" dirty="0"/>
              <a:t>Disponível em </a:t>
            </a:r>
            <a:r>
              <a:rPr lang="pt-BR" dirty="0" smtClean="0">
                <a:hlinkClick r:id="rId3"/>
              </a:rPr>
              <a:t>http</a:t>
            </a:r>
            <a:r>
              <a:rPr lang="pt-BR" dirty="0">
                <a:hlinkClick r:id="rId3"/>
              </a:rPr>
              <a:t>://cpdoc.fgv.br/mosaico/?</a:t>
            </a:r>
            <a:r>
              <a:rPr lang="pt-BR" dirty="0" smtClean="0">
                <a:hlinkClick r:id="rId3"/>
              </a:rPr>
              <a:t>q=artigo/mem%C3%B3ria-dos-sons-e-os-sons-da-mem%C3%B3ria-um-encontro-entre-hist%C3%B3ria-oral-e-etnomusicologia</a:t>
            </a:r>
            <a:r>
              <a:rPr lang="pt-BR" dirty="0" smtClean="0"/>
              <a:t> Acesso em 19 de agosto de 2015.</a:t>
            </a:r>
          </a:p>
          <a:p>
            <a:endParaRPr lang="pt-BR" dirty="0"/>
          </a:p>
          <a:p>
            <a:r>
              <a:rPr lang="pt-BR" dirty="0" smtClean="0"/>
              <a:t>Currículo Lattes</a:t>
            </a:r>
            <a:r>
              <a:rPr lang="pt-BR" dirty="0"/>
              <a:t>, disponível </a:t>
            </a:r>
            <a:r>
              <a:rPr lang="pt-BR" dirty="0" smtClean="0"/>
              <a:t>em </a:t>
            </a:r>
            <a:r>
              <a:rPr lang="pt-BR" dirty="0" smtClean="0">
                <a:solidFill>
                  <a:schemeClr val="tx2"/>
                </a:solidFill>
                <a:hlinkClick r:id="rId4"/>
              </a:rPr>
              <a:t>http</a:t>
            </a:r>
            <a:r>
              <a:rPr lang="pt-BR" dirty="0">
                <a:solidFill>
                  <a:schemeClr val="tx2"/>
                </a:solidFill>
                <a:hlinkClick r:id="rId4"/>
              </a:rPr>
              <a:t>://</a:t>
            </a:r>
            <a:r>
              <a:rPr lang="pt-BR" dirty="0" smtClean="0">
                <a:solidFill>
                  <a:schemeClr val="tx2"/>
                </a:solidFill>
                <a:hlinkClick r:id="rId4"/>
              </a:rPr>
              <a:t>buscatextual.cnpq.br/buscatextual/visualizacv.do?id=K4137554T4</a:t>
            </a:r>
            <a:r>
              <a:rPr lang="pt-BR" dirty="0" smtClean="0">
                <a:solidFill>
                  <a:schemeClr val="tx2"/>
                </a:solidFill>
              </a:rPr>
              <a:t> </a:t>
            </a:r>
            <a:r>
              <a:rPr lang="pt-BR" dirty="0" smtClean="0"/>
              <a:t>acesso em 19 de agosto de 2015.</a:t>
            </a:r>
            <a:endParaRPr lang="pt-BR" dirty="0"/>
          </a:p>
          <a:p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2390512219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23528" y="548680"/>
            <a:ext cx="8183880" cy="1051560"/>
          </a:xfrm>
        </p:spPr>
        <p:txBody>
          <a:bodyPr>
            <a:normAutofit/>
          </a:bodyPr>
          <a:lstStyle/>
          <a:p>
            <a:r>
              <a:rPr lang="pt-BR" dirty="0"/>
              <a:t>Sinésio Jefferson Andrade Silva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700808"/>
            <a:ext cx="8136904" cy="4844008"/>
          </a:xfrm>
        </p:spPr>
        <p:txBody>
          <a:bodyPr>
            <a:normAutofit/>
          </a:bodyPr>
          <a:lstStyle/>
          <a:p>
            <a:r>
              <a:rPr lang="pt-BR" dirty="0" smtClean="0"/>
              <a:t>Bacharel e licenciado em História;</a:t>
            </a:r>
          </a:p>
          <a:p>
            <a:r>
              <a:rPr lang="pt-BR" dirty="0" smtClean="0"/>
              <a:t>Mestrado em música;</a:t>
            </a:r>
          </a:p>
          <a:p>
            <a:r>
              <a:rPr lang="pt-BR" dirty="0" smtClean="0"/>
              <a:t>Doutorando </a:t>
            </a:r>
            <a:r>
              <a:rPr lang="pt-BR" dirty="0"/>
              <a:t>do Instituto de Pesquisa em Planejamento Urbano e Regional (IPPUR</a:t>
            </a:r>
            <a:r>
              <a:rPr lang="pt-BR" dirty="0" smtClean="0"/>
              <a:t>). (UFRJ)</a:t>
            </a:r>
          </a:p>
          <a:p>
            <a:endParaRPr lang="pt-BR" dirty="0"/>
          </a:p>
          <a:p>
            <a:endParaRPr lang="pt-BR" dirty="0" smtClean="0"/>
          </a:p>
          <a:p>
            <a:r>
              <a:rPr lang="pt-BR" dirty="0" smtClean="0"/>
              <a:t>Experiência </a:t>
            </a:r>
            <a:r>
              <a:rPr lang="pt-BR" dirty="0"/>
              <a:t>na área de Musicologia e </a:t>
            </a:r>
            <a:r>
              <a:rPr lang="pt-BR" dirty="0" smtClean="0"/>
              <a:t>Etnomusicologia;</a:t>
            </a:r>
          </a:p>
          <a:p>
            <a:r>
              <a:rPr lang="pt-BR" dirty="0" smtClean="0"/>
              <a:t>Atua principalmente </a:t>
            </a:r>
            <a:r>
              <a:rPr lang="pt-BR" dirty="0"/>
              <a:t>nos seguintes temas: </a:t>
            </a:r>
            <a:endParaRPr lang="pt-BR" dirty="0" smtClean="0"/>
          </a:p>
          <a:p>
            <a:r>
              <a:rPr lang="pt-BR" dirty="0" smtClean="0"/>
              <a:t>música </a:t>
            </a:r>
            <a:r>
              <a:rPr lang="pt-BR" dirty="0"/>
              <a:t>e memória, </a:t>
            </a:r>
            <a:endParaRPr lang="pt-BR" dirty="0" smtClean="0"/>
          </a:p>
          <a:p>
            <a:r>
              <a:rPr lang="pt-BR" dirty="0" smtClean="0"/>
              <a:t>pesquisa-participativa</a:t>
            </a:r>
            <a:r>
              <a:rPr lang="pt-BR" dirty="0"/>
              <a:t>, </a:t>
            </a:r>
            <a:endParaRPr lang="pt-BR" dirty="0" smtClean="0"/>
          </a:p>
          <a:p>
            <a:r>
              <a:rPr lang="pt-BR" dirty="0" smtClean="0"/>
              <a:t>etnografia </a:t>
            </a:r>
            <a:r>
              <a:rPr lang="pt-BR" dirty="0"/>
              <a:t>e favela.</a:t>
            </a:r>
          </a:p>
        </p:txBody>
      </p:sp>
    </p:spTree>
    <p:extLst>
      <p:ext uri="{BB962C8B-B14F-4D97-AF65-F5344CB8AC3E}">
        <p14:creationId xmlns:p14="http://schemas.microsoft.com/office/powerpoint/2010/main" val="280201027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Antecedentes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endParaRPr lang="pt-BR" dirty="0" smtClean="0"/>
          </a:p>
          <a:p>
            <a:r>
              <a:rPr lang="pt-BR" dirty="0" smtClean="0"/>
              <a:t>Pesquisa com motivação pessoal:</a:t>
            </a:r>
          </a:p>
          <a:p>
            <a:r>
              <a:rPr lang="pt-BR" dirty="0" smtClean="0"/>
              <a:t>Família nordestina;</a:t>
            </a:r>
          </a:p>
          <a:p>
            <a:r>
              <a:rPr lang="pt-BR" dirty="0" smtClean="0"/>
              <a:t>Residente do bairro/favela da Maré</a:t>
            </a:r>
          </a:p>
          <a:p>
            <a:endParaRPr lang="pt-BR" dirty="0"/>
          </a:p>
          <a:p>
            <a:r>
              <a:rPr lang="pt-BR" dirty="0" smtClean="0"/>
              <a:t>Dissertação </a:t>
            </a:r>
            <a:r>
              <a:rPr lang="pt-BR" dirty="0"/>
              <a:t>de </a:t>
            </a:r>
            <a:r>
              <a:rPr lang="pt-BR" dirty="0" smtClean="0"/>
              <a:t>mestrado (2009) </a:t>
            </a:r>
            <a:r>
              <a:rPr lang="pt-BR" dirty="0"/>
              <a:t>intitulada “Memória </a:t>
            </a:r>
            <a:r>
              <a:rPr lang="pt-BR" dirty="0" smtClean="0"/>
              <a:t>dos sons </a:t>
            </a:r>
            <a:r>
              <a:rPr lang="pt-BR" dirty="0"/>
              <a:t>e os sons da memória: uma etnografia musical </a:t>
            </a:r>
            <a:r>
              <a:rPr lang="pt-BR" dirty="0" smtClean="0"/>
              <a:t>da Maré”.</a:t>
            </a:r>
          </a:p>
          <a:p>
            <a:endParaRPr lang="pt-BR" dirty="0"/>
          </a:p>
          <a:p>
            <a:r>
              <a:rPr lang="pt-BR" dirty="0" smtClean="0"/>
              <a:t>Contato com a região através de lembranças de seus familiares.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70632504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Bairro da Maré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23528" y="1772816"/>
            <a:ext cx="8435280" cy="4565104"/>
          </a:xfrm>
        </p:spPr>
        <p:txBody>
          <a:bodyPr/>
          <a:lstStyle/>
          <a:p>
            <a:r>
              <a:rPr lang="pt-BR" dirty="0" smtClean="0"/>
              <a:t>Oficializado como bairro desde 1994;</a:t>
            </a:r>
          </a:p>
          <a:p>
            <a:endParaRPr lang="pt-BR" dirty="0" smtClean="0"/>
          </a:p>
          <a:p>
            <a:r>
              <a:rPr lang="pt-BR" dirty="0" smtClean="0"/>
              <a:t>Composto por 16 comunidades;</a:t>
            </a:r>
          </a:p>
          <a:p>
            <a:endParaRPr lang="pt-BR" dirty="0" smtClean="0"/>
          </a:p>
          <a:p>
            <a:r>
              <a:rPr lang="pt-BR" dirty="0" smtClean="0"/>
              <a:t>Primeiras ocupações em 1940;</a:t>
            </a:r>
          </a:p>
          <a:p>
            <a:endParaRPr lang="pt-BR" dirty="0" smtClean="0"/>
          </a:p>
          <a:p>
            <a:r>
              <a:rPr lang="pt-BR" dirty="0" smtClean="0"/>
              <a:t>Famílias do interior, de MG, ES e estados nordestinos;</a:t>
            </a:r>
          </a:p>
          <a:p>
            <a:endParaRPr lang="pt-BR" dirty="0" smtClean="0"/>
          </a:p>
          <a:p>
            <a:r>
              <a:rPr lang="pt-BR" dirty="0" smtClean="0"/>
              <a:t>Ações educacionais e alta criminalidade.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55619745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Dito Félix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916832"/>
            <a:ext cx="7620000" cy="4800600"/>
          </a:xfrm>
        </p:spPr>
        <p:txBody>
          <a:bodyPr>
            <a:normAutofit/>
          </a:bodyPr>
          <a:lstStyle/>
          <a:p>
            <a:r>
              <a:rPr lang="pt-BR" dirty="0" smtClean="0"/>
              <a:t>Paraibano e viveu </a:t>
            </a:r>
            <a:r>
              <a:rPr lang="pt-BR" dirty="0"/>
              <a:t>a infância em </a:t>
            </a:r>
            <a:r>
              <a:rPr lang="pt-BR" dirty="0" smtClean="0"/>
              <a:t>Bayeux (cidade próxima à João Pessoa);</a:t>
            </a:r>
          </a:p>
          <a:p>
            <a:endParaRPr lang="pt-BR" dirty="0" smtClean="0"/>
          </a:p>
          <a:p>
            <a:r>
              <a:rPr lang="pt-BR" dirty="0" smtClean="0"/>
              <a:t>Caçula entre duas irmãs e quatro irmãos;</a:t>
            </a:r>
          </a:p>
          <a:p>
            <a:endParaRPr lang="pt-BR" dirty="0" smtClean="0"/>
          </a:p>
          <a:p>
            <a:r>
              <a:rPr lang="pt-BR" dirty="0" smtClean="0"/>
              <a:t>Processo de migração da família;</a:t>
            </a:r>
          </a:p>
          <a:p>
            <a:endParaRPr lang="pt-BR" dirty="0" smtClean="0"/>
          </a:p>
          <a:p>
            <a:r>
              <a:rPr lang="pt-BR" dirty="0" smtClean="0"/>
              <a:t>Chegou ao Rio de Janeiro em 1971 (crescimento industrial – estava empregado dois dias depois em uma fábrica de macarrão)</a:t>
            </a:r>
          </a:p>
        </p:txBody>
      </p:sp>
    </p:spTree>
    <p:extLst>
      <p:ext uri="{BB962C8B-B14F-4D97-AF65-F5344CB8AC3E}">
        <p14:creationId xmlns:p14="http://schemas.microsoft.com/office/powerpoint/2010/main" val="2837364237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Conversas com Dito Félix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5536" y="1916832"/>
            <a:ext cx="7787208" cy="4277072"/>
          </a:xfrm>
        </p:spPr>
        <p:txBody>
          <a:bodyPr>
            <a:normAutofit lnSpcReduction="10000"/>
          </a:bodyPr>
          <a:lstStyle/>
          <a:p>
            <a:pPr algn="just"/>
            <a:r>
              <a:rPr lang="pt-BR" dirty="0"/>
              <a:t>“A gente chega assim, fica meio pacato e aí vai fazendo amizade meio devagar e </a:t>
            </a:r>
            <a:r>
              <a:rPr lang="pt-BR" dirty="0" smtClean="0"/>
              <a:t>vai se </a:t>
            </a:r>
            <a:r>
              <a:rPr lang="pt-BR" dirty="0"/>
              <a:t>enturmando devagar. Aí o pessoal fazendo samba, eu assistindo. Como eu </a:t>
            </a:r>
            <a:r>
              <a:rPr lang="pt-BR" dirty="0" smtClean="0"/>
              <a:t>já tinha  </a:t>
            </a:r>
            <a:r>
              <a:rPr lang="pt-BR" dirty="0"/>
              <a:t>afinidade  com  o  romântico,  com  a  música  romântica  do  nordeste,  </a:t>
            </a:r>
            <a:r>
              <a:rPr lang="pt-BR" dirty="0" smtClean="0"/>
              <a:t>forró alguma </a:t>
            </a:r>
            <a:r>
              <a:rPr lang="pt-BR" dirty="0"/>
              <a:t>coisa assim, não tive muita dificuldade de fazer uma letra falando da </a:t>
            </a:r>
            <a:r>
              <a:rPr lang="pt-BR" dirty="0" smtClean="0"/>
              <a:t>nossa área  </a:t>
            </a:r>
            <a:r>
              <a:rPr lang="pt-BR" dirty="0"/>
              <a:t>da  [rua]  Dezessete  [de  Fevereiro],  do  samba.  [...]  Encontro  todo  fim  </a:t>
            </a:r>
            <a:r>
              <a:rPr lang="pt-BR" dirty="0" smtClean="0"/>
              <a:t>de semana</a:t>
            </a:r>
            <a:r>
              <a:rPr lang="pt-BR" dirty="0"/>
              <a:t>, com aquela comida: ou angu à baiana ou feijoada. Eu coloquei o samba </a:t>
            </a:r>
            <a:r>
              <a:rPr lang="pt-BR" dirty="0" smtClean="0"/>
              <a:t>e por </a:t>
            </a:r>
            <a:r>
              <a:rPr lang="pt-BR" dirty="0"/>
              <a:t>aí que </a:t>
            </a:r>
            <a:r>
              <a:rPr lang="pt-BR" dirty="0" smtClean="0"/>
              <a:t>começou”</a:t>
            </a:r>
          </a:p>
          <a:p>
            <a:pPr algn="just"/>
            <a:endParaRPr lang="pt-BR" dirty="0" smtClean="0"/>
          </a:p>
          <a:p>
            <a:pPr marL="114300" indent="0" algn="r">
              <a:buNone/>
            </a:pPr>
            <a:r>
              <a:rPr lang="pt-BR" dirty="0" smtClean="0"/>
              <a:t>(DITO FÉLIX, 2008)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14839714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Conversas com Dito Félix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5536" y="2060848"/>
            <a:ext cx="8363272" cy="3845024"/>
          </a:xfrm>
        </p:spPr>
        <p:txBody>
          <a:bodyPr>
            <a:normAutofit/>
          </a:bodyPr>
          <a:lstStyle/>
          <a:p>
            <a:r>
              <a:rPr lang="pt-BR" dirty="0" smtClean="0"/>
              <a:t>Afastou-se um pouco do samba e </a:t>
            </a:r>
            <a:r>
              <a:rPr lang="pt-BR" dirty="0"/>
              <a:t>fortificou laços às  tradições  </a:t>
            </a:r>
            <a:r>
              <a:rPr lang="pt-BR" dirty="0" smtClean="0"/>
              <a:t>nordestinas</a:t>
            </a:r>
          </a:p>
          <a:p>
            <a:endParaRPr lang="pt-BR" dirty="0"/>
          </a:p>
          <a:p>
            <a:endParaRPr lang="pt-BR" dirty="0" smtClean="0"/>
          </a:p>
          <a:p>
            <a:r>
              <a:rPr lang="pt-BR" dirty="0" smtClean="0"/>
              <a:t> </a:t>
            </a:r>
            <a:r>
              <a:rPr lang="pt-BR" dirty="0"/>
              <a:t>A</a:t>
            </a:r>
            <a:r>
              <a:rPr lang="pt-BR" dirty="0" smtClean="0"/>
              <a:t>dministração  </a:t>
            </a:r>
            <a:r>
              <a:rPr lang="pt-BR" dirty="0"/>
              <a:t>da  Lona  Cultural </a:t>
            </a:r>
            <a:r>
              <a:rPr lang="pt-BR" dirty="0" smtClean="0"/>
              <a:t>Herbert  Vianna</a:t>
            </a:r>
          </a:p>
          <a:p>
            <a:endParaRPr lang="pt-BR" dirty="0"/>
          </a:p>
          <a:p>
            <a:endParaRPr lang="pt-BR" dirty="0" smtClean="0"/>
          </a:p>
          <a:p>
            <a:r>
              <a:rPr lang="pt-BR" dirty="0" smtClean="0"/>
              <a:t>Félix na condição </a:t>
            </a:r>
            <a:r>
              <a:rPr lang="pt-BR" dirty="0"/>
              <a:t>de membro do Núcleo de Artistas da </a:t>
            </a:r>
            <a:r>
              <a:rPr lang="pt-BR" dirty="0" smtClean="0"/>
              <a:t>Maré – NAM (ONG)</a:t>
            </a:r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455786866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Recado aos amigos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ctr">
              <a:buNone/>
            </a:pPr>
            <a:endParaRPr lang="pt-BR" dirty="0" smtClean="0"/>
          </a:p>
          <a:p>
            <a:pPr marL="114300" indent="0" algn="ctr">
              <a:buNone/>
            </a:pPr>
            <a:r>
              <a:rPr lang="pt-BR" dirty="0" smtClean="0"/>
              <a:t>Quando </a:t>
            </a:r>
            <a:r>
              <a:rPr lang="pt-BR" dirty="0"/>
              <a:t>eu morrer</a:t>
            </a:r>
          </a:p>
          <a:p>
            <a:pPr marL="114300" indent="0" algn="ctr">
              <a:buNone/>
            </a:pPr>
            <a:r>
              <a:rPr lang="pt-BR" dirty="0"/>
              <a:t>Não quero que ninguém chore</a:t>
            </a:r>
          </a:p>
          <a:p>
            <a:pPr marL="114300" indent="0" algn="ctr">
              <a:buNone/>
            </a:pPr>
            <a:r>
              <a:rPr lang="pt-BR" dirty="0"/>
              <a:t>Só lembre de </a:t>
            </a:r>
            <a:r>
              <a:rPr lang="pt-BR" dirty="0" smtClean="0"/>
              <a:t>mim</a:t>
            </a:r>
          </a:p>
          <a:p>
            <a:pPr marL="114300" indent="0" algn="ctr">
              <a:buNone/>
            </a:pPr>
            <a:r>
              <a:rPr lang="pt-BR" dirty="0" smtClean="0"/>
              <a:t>Vivo </a:t>
            </a:r>
            <a:r>
              <a:rPr lang="pt-BR" dirty="0"/>
              <a:t>feliz</a:t>
            </a:r>
          </a:p>
          <a:p>
            <a:pPr marL="114300" indent="0" algn="ctr">
              <a:buNone/>
            </a:pPr>
            <a:r>
              <a:rPr lang="pt-BR" dirty="0"/>
              <a:t>E quero que todo mundo viva assim</a:t>
            </a:r>
            <a:endParaRPr lang="pt-BR" dirty="0" smtClean="0"/>
          </a:p>
          <a:p>
            <a:pPr algn="ctr"/>
            <a:endParaRPr lang="pt-BR" dirty="0"/>
          </a:p>
          <a:p>
            <a:pPr algn="ctr"/>
            <a:endParaRPr lang="pt-BR" dirty="0" smtClean="0"/>
          </a:p>
          <a:p>
            <a:endParaRPr lang="pt-BR" dirty="0"/>
          </a:p>
          <a:p>
            <a:r>
              <a:rPr lang="pt-BR" dirty="0" smtClean="0">
                <a:hlinkClick r:id="rId2"/>
              </a:rPr>
              <a:t>https</a:t>
            </a:r>
            <a:r>
              <a:rPr lang="pt-BR" dirty="0">
                <a:hlinkClick r:id="rId2"/>
              </a:rPr>
              <a:t>://</a:t>
            </a:r>
            <a:r>
              <a:rPr lang="pt-BR" dirty="0" smtClean="0">
                <a:hlinkClick r:id="rId2"/>
              </a:rPr>
              <a:t>soundcloud.com/sinesio-silva/2-recado-aos-amigos</a:t>
            </a:r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97003644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1520" y="548680"/>
            <a:ext cx="7848872" cy="1152128"/>
          </a:xfrm>
        </p:spPr>
        <p:txBody>
          <a:bodyPr>
            <a:normAutofit fontScale="90000"/>
          </a:bodyPr>
          <a:lstStyle/>
          <a:p>
            <a:r>
              <a:rPr lang="pt-BR" sz="3600" dirty="0" smtClean="0"/>
              <a:t>Samba </a:t>
            </a:r>
            <a:r>
              <a:rPr lang="pt-BR" sz="3600" dirty="0"/>
              <a:t>para o </a:t>
            </a:r>
            <a:r>
              <a:rPr lang="pt-BR" sz="3600" dirty="0" smtClean="0"/>
              <a:t>bloco Império </a:t>
            </a:r>
            <a:r>
              <a:rPr lang="pt-BR" sz="3600" dirty="0"/>
              <a:t>da Dezessete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23528" y="1712574"/>
            <a:ext cx="8208912" cy="5145425"/>
          </a:xfrm>
        </p:spPr>
        <p:txBody>
          <a:bodyPr>
            <a:normAutofit lnSpcReduction="10000"/>
          </a:bodyPr>
          <a:lstStyle/>
          <a:p>
            <a:pPr marL="114300" indent="0" algn="ctr">
              <a:buNone/>
            </a:pPr>
            <a:r>
              <a:rPr lang="pt-BR" dirty="0"/>
              <a:t>Notei uma tristeza em geral</a:t>
            </a:r>
          </a:p>
          <a:p>
            <a:pPr marL="114300" indent="0" algn="ctr">
              <a:buNone/>
            </a:pPr>
            <a:r>
              <a:rPr lang="pt-BR" dirty="0"/>
              <a:t>Nos que fazem o nosso carnaval</a:t>
            </a:r>
          </a:p>
          <a:p>
            <a:pPr marL="114300" indent="0" algn="ctr">
              <a:buNone/>
            </a:pPr>
            <a:r>
              <a:rPr lang="pt-BR" dirty="0"/>
              <a:t>Pois andam dizendo por aí (x2)</a:t>
            </a:r>
          </a:p>
          <a:p>
            <a:pPr marL="114300" indent="0" algn="ctr">
              <a:buNone/>
            </a:pPr>
            <a:r>
              <a:rPr lang="pt-BR" dirty="0"/>
              <a:t>Que a Baixa do Sapateiro vai sair</a:t>
            </a:r>
          </a:p>
          <a:p>
            <a:pPr marL="114300" indent="0" algn="ctr">
              <a:buNone/>
            </a:pPr>
            <a:r>
              <a:rPr lang="pt-BR" dirty="0"/>
              <a:t>Império da Dezessete é formado</a:t>
            </a:r>
          </a:p>
          <a:p>
            <a:pPr marL="114300" indent="0" algn="ctr">
              <a:buNone/>
            </a:pPr>
            <a:r>
              <a:rPr lang="pt-BR" dirty="0"/>
              <a:t>Por essa gente sensacional</a:t>
            </a:r>
          </a:p>
          <a:p>
            <a:pPr marL="114300" indent="0" algn="ctr">
              <a:buNone/>
            </a:pPr>
            <a:r>
              <a:rPr lang="pt-BR" dirty="0"/>
              <a:t>Se espalharem nosso povo (x2)</a:t>
            </a:r>
          </a:p>
          <a:p>
            <a:pPr marL="114300" indent="0" algn="ctr">
              <a:buNone/>
            </a:pPr>
            <a:r>
              <a:rPr lang="pt-BR" dirty="0"/>
              <a:t>O que será do nosso carnaval?</a:t>
            </a:r>
          </a:p>
          <a:p>
            <a:pPr marL="114300" indent="0" algn="ctr">
              <a:buNone/>
            </a:pPr>
            <a:r>
              <a:rPr lang="pt-BR" dirty="0"/>
              <a:t>Ô </a:t>
            </a:r>
            <a:r>
              <a:rPr lang="pt-BR" dirty="0" err="1"/>
              <a:t>ôôô</a:t>
            </a:r>
            <a:r>
              <a:rPr lang="pt-BR" dirty="0"/>
              <a:t>, Ô </a:t>
            </a:r>
            <a:r>
              <a:rPr lang="pt-BR" dirty="0" err="1"/>
              <a:t>ôôô</a:t>
            </a:r>
            <a:r>
              <a:rPr lang="pt-BR" dirty="0"/>
              <a:t> (x2)</a:t>
            </a:r>
          </a:p>
          <a:p>
            <a:pPr marL="114300" indent="0" algn="ctr">
              <a:buNone/>
            </a:pPr>
            <a:r>
              <a:rPr lang="pt-BR" dirty="0"/>
              <a:t>Não mexam com essa gente por </a:t>
            </a:r>
            <a:r>
              <a:rPr lang="pt-BR" dirty="0" smtClean="0"/>
              <a:t>favor</a:t>
            </a:r>
          </a:p>
          <a:p>
            <a:pPr marL="114300" indent="0" algn="ctr">
              <a:buNone/>
            </a:pPr>
            <a:endParaRPr lang="pt-BR" dirty="0"/>
          </a:p>
          <a:p>
            <a:r>
              <a:rPr lang="pt-BR" dirty="0">
                <a:hlinkClick r:id="rId2"/>
              </a:rPr>
              <a:t>https://</a:t>
            </a:r>
            <a:r>
              <a:rPr lang="pt-BR" dirty="0" smtClean="0">
                <a:hlinkClick r:id="rId2"/>
              </a:rPr>
              <a:t>soundcloud.com/sinesio-silva/3-samba-da-remo-o</a:t>
            </a:r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43271965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ilho">
  <a:themeElements>
    <a:clrScheme name="Opulento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Escritório Clássico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rilh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477</TotalTime>
  <Words>806</Words>
  <Application>Microsoft Office PowerPoint</Application>
  <PresentationFormat>Apresentação na tela (4:3)</PresentationFormat>
  <Paragraphs>120</Paragraphs>
  <Slides>14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14</vt:i4>
      </vt:variant>
    </vt:vector>
  </HeadingPairs>
  <TitlesOfParts>
    <vt:vector size="15" baseType="lpstr">
      <vt:lpstr>Brilho</vt:lpstr>
      <vt:lpstr>Memória musical como acontecimento:  categorizando uma fala sobre o sonoro</vt:lpstr>
      <vt:lpstr>Sinésio Jefferson Andrade Silva</vt:lpstr>
      <vt:lpstr>Antecedentes</vt:lpstr>
      <vt:lpstr>Bairro da Maré</vt:lpstr>
      <vt:lpstr>Dito Félix</vt:lpstr>
      <vt:lpstr>Conversas com Dito Félix</vt:lpstr>
      <vt:lpstr>Conversas com Dito Félix</vt:lpstr>
      <vt:lpstr>Recado aos amigos</vt:lpstr>
      <vt:lpstr>Samba para o bloco Império da Dezessete</vt:lpstr>
      <vt:lpstr>Abordagens</vt:lpstr>
      <vt:lpstr>Explicando seus métodos</vt:lpstr>
      <vt:lpstr>Reflexão sobre etnografia e seus métodos</vt:lpstr>
      <vt:lpstr>Conclusão</vt:lpstr>
      <vt:lpstr>Referências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Memória musical como acontecimento:  categorizando uma fala sobre o sonoro</dc:title>
  <dc:creator>Adonai Ishimoto</dc:creator>
  <cp:lastModifiedBy>Adonai Ishimoto</cp:lastModifiedBy>
  <cp:revision>19</cp:revision>
  <dcterms:created xsi:type="dcterms:W3CDTF">2015-08-18T11:49:02Z</dcterms:created>
  <dcterms:modified xsi:type="dcterms:W3CDTF">2015-08-26T14:27:05Z</dcterms:modified>
</cp:coreProperties>
</file>