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pt-BR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pt-BR"/>
              <a:t>De Tramas e Fios</a:t>
            </a:r>
            <a:r>
              <a:rPr lang="pt-BR"/>
              <a:t> - </a:t>
            </a:r>
            <a:r>
              <a:rPr b="1" lang="pt-BR"/>
              <a:t>Um ensaio sobre música e educação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Marisa Trench de Oliveira Fonterrada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pt-BR"/>
              <a:t>Trecho: páginas 25-40 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2247400" y="4377300"/>
            <a:ext cx="6567300" cy="7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2400"/>
              <a:t>Aluno: Rafael de Oliveira Carosia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i="1" lang="pt-BR"/>
              <a:t>1. Educação musical: tecendo a linha do tempo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311700" y="1152475"/>
            <a:ext cx="8520599" cy="1424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❏"/>
            </a:pPr>
            <a:r>
              <a:rPr lang="pt-BR"/>
              <a:t>Mario Quintana : “</a:t>
            </a:r>
            <a:r>
              <a:rPr i="1" lang="pt-BR"/>
              <a:t>Tudo deu certo, meu velho Heráclito,/Porque eu sempre consigo/Atravessar o teu outro rio/Com o meu eu eternamente outro...</a:t>
            </a:r>
            <a:r>
              <a:rPr lang="pt-BR"/>
              <a:t>”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lang="pt-BR"/>
              <a:t>Valor da Música e valor da E. Musical se modificam ao longo da história =&gt; refazer esse percurso do pensamento : </a:t>
            </a:r>
            <a:r>
              <a:rPr b="1" lang="pt-BR" u="sng">
                <a:solidFill>
                  <a:srgbClr val="000000"/>
                </a:solidFill>
              </a:rPr>
              <a:t>Objetivo do Capítulo</a:t>
            </a:r>
            <a:r>
              <a:rPr lang="pt-BR"/>
              <a:t>!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lang="pt-BR"/>
              <a:t>Compreender a problemática da E. Musical hoje -&gt; </a:t>
            </a:r>
            <a:r>
              <a:rPr b="1" lang="pt-BR"/>
              <a:t>soluções!!</a:t>
            </a:r>
          </a:p>
        </p:txBody>
      </p:sp>
      <p:cxnSp>
        <p:nvCxnSpPr>
          <p:cNvPr id="63" name="Shape 63"/>
          <p:cNvCxnSpPr/>
          <p:nvPr/>
        </p:nvCxnSpPr>
        <p:spPr>
          <a:xfrm>
            <a:off x="1686850" y="3484675"/>
            <a:ext cx="550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64" name="Shape 64"/>
          <p:cNvSpPr txBox="1"/>
          <p:nvPr/>
        </p:nvSpPr>
        <p:spPr>
          <a:xfrm>
            <a:off x="1964400" y="3070625"/>
            <a:ext cx="6567300" cy="7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/>
              <a:t>Prática musical + Ciência da música + Educação musical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lvl="0">
              <a:spcBef>
                <a:spcPts val="0"/>
              </a:spcBef>
              <a:buNone/>
            </a:pPr>
            <a:r>
              <a:rPr b="1" lang="pt-BR"/>
              <a:t>    Valores + Visão de mundo + Concepções de ciência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a. Antiguidade grega e romana</a:t>
            </a:r>
          </a:p>
          <a:p>
            <a:pPr lvl="0">
              <a:spcBef>
                <a:spcPts val="0"/>
              </a:spcBef>
              <a:buNone/>
            </a:pPr>
            <a:r>
              <a:rPr lang="pt-BR" sz="2600"/>
              <a:t>a.1. Grécia (pág. 26)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311700" y="149452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❏"/>
            </a:pPr>
            <a:r>
              <a:rPr b="1" lang="pt-BR"/>
              <a:t>Referência</a:t>
            </a:r>
            <a:r>
              <a:rPr lang="pt-BR"/>
              <a:t> forte!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lang="pt-BR"/>
              <a:t>“Modo” preferido em Esparta = </a:t>
            </a:r>
            <a:r>
              <a:rPr b="1" lang="pt-BR"/>
              <a:t>DÓRICO</a:t>
            </a:r>
            <a:r>
              <a:rPr lang="pt-BR"/>
              <a:t> = equilíbrio+simplicidade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lang="pt-BR"/>
              <a:t> Valor da música = </a:t>
            </a:r>
            <a:r>
              <a:rPr b="1" lang="pt-BR"/>
              <a:t>extramusical</a:t>
            </a:r>
            <a:r>
              <a:rPr lang="pt-BR"/>
              <a:t> = desenvolvimento ético+integração social do jovem!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lang="pt-BR"/>
              <a:t>“Monopólio” dos cidadãos livres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lang="pt-BR"/>
              <a:t>Desenvolver : mente &lt;= retórica; corpo &lt;= ginástica; alma &lt;= </a:t>
            </a:r>
            <a:r>
              <a:rPr b="1" lang="pt-BR"/>
              <a:t>ARTES</a:t>
            </a:r>
            <a:r>
              <a:rPr lang="pt-BR"/>
              <a:t>!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lang="pt-BR"/>
              <a:t>Platão : Arte =&gt; </a:t>
            </a:r>
            <a:r>
              <a:rPr b="1" lang="pt-BR"/>
              <a:t>ritmo + harmonia + temperança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b="1" lang="pt-BR"/>
              <a:t>[...]“educação harmoniosa, a perfeição da alma e o aquietamento das paixões” (</a:t>
            </a:r>
            <a:r>
              <a:rPr lang="pt-BR"/>
              <a:t>Lang, 1941, p.13</a:t>
            </a:r>
            <a:r>
              <a:rPr b="1" lang="pt-BR"/>
              <a:t>)</a:t>
            </a:r>
          </a:p>
          <a:p>
            <a:pPr indent="-228600" lvl="0" marL="457200">
              <a:spcBef>
                <a:spcPts val="0"/>
              </a:spcBef>
              <a:buChar char="❏"/>
            </a:pPr>
            <a:r>
              <a:rPr lang="pt-BR"/>
              <a:t>https://www.youtube.com/watch?v=p8yWpQfN-V8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a.1 Grécia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❏"/>
            </a:pPr>
            <a:r>
              <a:rPr lang="pt-BR"/>
              <a:t>“a mais imediata expressão de eros, uma ponte entre ideia e fenômeno” [...] “responsável pela ética e pela estética, está implicada na construção da moral e do caráter da nação” (pág. 27)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b="1" lang="pt-BR"/>
              <a:t>Música boa</a:t>
            </a:r>
            <a:r>
              <a:rPr lang="pt-BR"/>
              <a:t> = determinada pelas normas de conduta moral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lang="pt-BR"/>
              <a:t>Crença na correspondência : sons &lt;=&gt; fenômenos cósmicos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lang="pt-BR"/>
              <a:t>Doutrina do é</a:t>
            </a:r>
            <a:r>
              <a:rPr i="1" lang="pt-BR"/>
              <a:t>thos</a:t>
            </a:r>
            <a:r>
              <a:rPr lang="pt-BR"/>
              <a:t>: </a:t>
            </a:r>
            <a:r>
              <a:rPr b="1" lang="pt-BR"/>
              <a:t>Música</a:t>
            </a:r>
            <a:r>
              <a:rPr lang="pt-BR"/>
              <a:t> -&gt; </a:t>
            </a:r>
            <a:r>
              <a:rPr b="1" lang="pt-BR"/>
              <a:t>formação do caráter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b="1" lang="pt-BR"/>
              <a:t>Aristóteles</a:t>
            </a:r>
            <a:r>
              <a:rPr lang="pt-BR"/>
              <a:t> : “música imita as paixões e os estados da alma (Lang, 1941, p.18)” (pág. 28)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lang="pt-BR"/>
              <a:t>2 visões = 1. música regida pela matemática (“objetividade”) - lira; 2. Doutrina do éthos (música dos sentimentos/subjetividade) - aulos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a.2 Roma (pág. 30)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11700" y="1796279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❏"/>
            </a:pPr>
            <a:r>
              <a:rPr lang="pt-BR"/>
              <a:t>https://www.youtube.com/watch?v=zT6dOMKh3-w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lang="pt-BR"/>
              <a:t>Inclinada ao </a:t>
            </a:r>
            <a:r>
              <a:rPr b="1" lang="pt-BR"/>
              <a:t>grandioso</a:t>
            </a:r>
            <a:r>
              <a:rPr lang="pt-BR"/>
              <a:t> e ao </a:t>
            </a:r>
            <a:r>
              <a:rPr b="1" lang="pt-BR"/>
              <a:t>virtuosismo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lang="pt-BR"/>
              <a:t>Acrescentou elementos diferentes ao da nação conquistada (</a:t>
            </a:r>
            <a:r>
              <a:rPr b="1" lang="pt-BR"/>
              <a:t>Grécia</a:t>
            </a:r>
            <a:r>
              <a:rPr lang="pt-BR"/>
              <a:t>)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b="1" lang="pt-BR"/>
              <a:t>Prazer pela prática! + Vida musical intensa!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lang="pt-BR"/>
              <a:t>Estudo das relações </a:t>
            </a:r>
            <a:r>
              <a:rPr b="1" lang="pt-BR"/>
              <a:t>número &lt;-&gt; sons</a:t>
            </a:r>
          </a:p>
          <a:p>
            <a:pPr indent="-228600" lvl="0" marL="457200">
              <a:spcBef>
                <a:spcPts val="0"/>
              </a:spcBef>
              <a:buChar char="❏"/>
            </a:pPr>
            <a:r>
              <a:rPr lang="pt-BR"/>
              <a:t>Permanecia a influência de </a:t>
            </a:r>
            <a:r>
              <a:rPr b="1" lang="pt-BR"/>
              <a:t>Platão</a:t>
            </a:r>
            <a:r>
              <a:rPr lang="pt-BR"/>
              <a:t> : música &lt;-&gt; magia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b. Idade Média (pág. 30)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❏"/>
            </a:pPr>
            <a:r>
              <a:rPr b="1" lang="pt-BR"/>
              <a:t>Teóricos</a:t>
            </a:r>
            <a:r>
              <a:rPr lang="pt-BR"/>
              <a:t> : Agostinho + Boécio + Abelardo + Tomás de Aquino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lang="pt-BR"/>
              <a:t>Cristianismo + Paganismo (Grécia e Bizâncio) -&gt; sincretismo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lang="pt-BR"/>
              <a:t>Neoplatônicos e neopitagóricos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lang="pt-BR"/>
              <a:t>Mitologia musical : números são “símbolos” (ex.: 3; 7; 10)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lang="pt-BR"/>
              <a:t>‘Arte’ = filosofia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lang="pt-BR"/>
              <a:t>Agostinho (séc. IV) : ‘música = ciência’ [?] ; helenismo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lang="pt-BR"/>
              <a:t>Boécio = tipos de música ; 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lang="pt-BR"/>
              <a:t>música = físico / razão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lang="pt-BR"/>
              <a:t>Teóricos/ciência &gt; Práticos/arte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c. Final do período gótico (pág. 34)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❏"/>
            </a:pPr>
            <a:r>
              <a:rPr lang="pt-BR"/>
              <a:t>Organum (homofonia) -&gt; </a:t>
            </a:r>
            <a:r>
              <a:rPr b="1" lang="pt-BR"/>
              <a:t>polifonia</a:t>
            </a:r>
            <a:r>
              <a:rPr lang="pt-BR"/>
              <a:t> (séculos XII e XIII)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lang="pt-BR"/>
              <a:t>Audição -&gt; </a:t>
            </a:r>
            <a:r>
              <a:rPr b="1" lang="pt-BR"/>
              <a:t>escolhas</a:t>
            </a:r>
            <a:r>
              <a:rPr lang="pt-BR"/>
              <a:t> -&gt; “ouvinte coconstrutor da obra”!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lang="pt-BR"/>
              <a:t>Tratados teóricos : conhecimento sobre uma </a:t>
            </a:r>
            <a:r>
              <a:rPr b="1" lang="pt-BR"/>
              <a:t>prática aceita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lang="pt-BR"/>
              <a:t>Ars Nova : Philipe de Vitry -&gt; busca de perfeição [da Antiguidade clássica]</a:t>
            </a:r>
          </a:p>
          <a:p>
            <a:pPr indent="-228600" lvl="0" marL="457200">
              <a:spcBef>
                <a:spcPts val="0"/>
              </a:spcBef>
              <a:buChar char="❏"/>
            </a:pPr>
            <a:r>
              <a:rPr lang="pt-BR"/>
              <a:t>Música : arte&lt;=&gt;ciência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d. Música e educação na época medieval (pág. 35)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❏"/>
            </a:pPr>
            <a:r>
              <a:rPr lang="pt-BR"/>
              <a:t>Idade Média : 1.música = fator de educação e moral; 2.ciência; 3. louvor a Deus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b="1" lang="pt-BR"/>
              <a:t>Igreja</a:t>
            </a:r>
            <a:r>
              <a:rPr lang="pt-BR"/>
              <a:t> = controla e dissemina saber musical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lang="pt-BR"/>
              <a:t>“Escolas” : Corais infantis -&gt; canto + contraponto + improvisação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lang="pt-BR"/>
              <a:t>“Criança = animalzinho”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lang="pt-BR"/>
              <a:t>Aprender é obedecer aos mais velhos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lang="pt-BR"/>
              <a:t>“Infância” ?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lang="pt-BR"/>
              <a:t>Liturgia e canto = “emblemas da Igreja”</a:t>
            </a:r>
          </a:p>
          <a:p>
            <a:pPr indent="-228600" lvl="0" marL="457200">
              <a:spcBef>
                <a:spcPts val="0"/>
              </a:spcBef>
              <a:buChar char="❏"/>
            </a:pPr>
            <a:r>
              <a:rPr lang="pt-BR"/>
              <a:t>XII : Guido D’Arezzo = educar p/ </a:t>
            </a:r>
            <a:r>
              <a:rPr b="1" lang="pt-BR"/>
              <a:t>ler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pt-BR"/>
              <a:t>d. Música e educação na época medieval (pág. 35)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❏"/>
            </a:pPr>
            <a:r>
              <a:rPr lang="pt-BR"/>
              <a:t>Dos séculos IX a XV : desenvolvimento da teoria musical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lang="pt-BR"/>
              <a:t>Música litúrgica “sobreviveu” devido às </a:t>
            </a:r>
            <a:r>
              <a:rPr b="1" lang="pt-BR"/>
              <a:t>notações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lang="pt-BR"/>
              <a:t>Sacra ou profana = através do “</a:t>
            </a:r>
            <a:r>
              <a:rPr b="1" lang="pt-BR"/>
              <a:t>mestre</a:t>
            </a:r>
            <a:r>
              <a:rPr lang="pt-BR"/>
              <a:t>”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b="1" lang="pt-BR"/>
              <a:t>Pensamento</a:t>
            </a:r>
            <a:r>
              <a:rPr lang="pt-BR"/>
              <a:t> : conservador + progressivo</a:t>
            </a:r>
          </a:p>
          <a:p>
            <a:pPr indent="-228600" lvl="0" marL="457200">
              <a:spcBef>
                <a:spcPts val="0"/>
              </a:spcBef>
              <a:buChar char="❏"/>
            </a:pPr>
            <a:r>
              <a:rPr lang="pt-BR"/>
              <a:t>Ideais : </a:t>
            </a:r>
            <a:r>
              <a:rPr b="1" lang="pt-BR"/>
              <a:t>perfeição e suavidade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