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69" r:id="rId4"/>
    <p:sldId id="271" r:id="rId5"/>
    <p:sldId id="272" r:id="rId6"/>
    <p:sldId id="273" r:id="rId7"/>
    <p:sldId id="278" r:id="rId8"/>
    <p:sldId id="274" r:id="rId9"/>
    <p:sldId id="276" r:id="rId10"/>
    <p:sldId id="277" r:id="rId1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3048D2-0287-430A-B250-38FDE30CBA93}" type="datetimeFigureOut">
              <a:rPr lang="pt-BR" smtClean="0"/>
              <a:t>13/10/2017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FD78F-54DA-45AA-882F-9B6E0FE91B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6427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1B02-C1EF-4AD5-A0C1-BC6A0662436E}" type="datetimeFigureOut">
              <a:rPr lang="pt-BR" smtClean="0"/>
              <a:t>13/10/2017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A190E-F909-47B9-AA34-D1F2B1A8A315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1B02-C1EF-4AD5-A0C1-BC6A0662436E}" type="datetimeFigureOut">
              <a:rPr lang="pt-BR" smtClean="0"/>
              <a:t>13/10/2017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A190E-F909-47B9-AA34-D1F2B1A8A315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1B02-C1EF-4AD5-A0C1-BC6A0662436E}" type="datetimeFigureOut">
              <a:rPr lang="pt-BR" smtClean="0"/>
              <a:t>13/10/2017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A190E-F909-47B9-AA34-D1F2B1A8A315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1B02-C1EF-4AD5-A0C1-BC6A0662436E}" type="datetimeFigureOut">
              <a:rPr lang="pt-BR" smtClean="0"/>
              <a:t>13/10/2017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A190E-F909-47B9-AA34-D1F2B1A8A315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1B02-C1EF-4AD5-A0C1-BC6A0662436E}" type="datetimeFigureOut">
              <a:rPr lang="pt-BR" smtClean="0"/>
              <a:t>13/10/2017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A190E-F909-47B9-AA34-D1F2B1A8A315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1B02-C1EF-4AD5-A0C1-BC6A0662436E}" type="datetimeFigureOut">
              <a:rPr lang="pt-BR" smtClean="0"/>
              <a:t>13/10/2017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A190E-F909-47B9-AA34-D1F2B1A8A315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1B02-C1EF-4AD5-A0C1-BC6A0662436E}" type="datetimeFigureOut">
              <a:rPr lang="pt-BR" smtClean="0"/>
              <a:t>13/10/2017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A190E-F909-47B9-AA34-D1F2B1A8A315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1B02-C1EF-4AD5-A0C1-BC6A0662436E}" type="datetimeFigureOut">
              <a:rPr lang="pt-BR" smtClean="0"/>
              <a:t>13/10/2017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A190E-F909-47B9-AA34-D1F2B1A8A315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1B02-C1EF-4AD5-A0C1-BC6A0662436E}" type="datetimeFigureOut">
              <a:rPr lang="pt-BR" smtClean="0"/>
              <a:t>13/10/2017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A190E-F909-47B9-AA34-D1F2B1A8A315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1B02-C1EF-4AD5-A0C1-BC6A0662436E}" type="datetimeFigureOut">
              <a:rPr lang="pt-BR" smtClean="0"/>
              <a:t>13/10/2017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A190E-F909-47B9-AA34-D1F2B1A8A315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1B02-C1EF-4AD5-A0C1-BC6A0662436E}" type="datetimeFigureOut">
              <a:rPr lang="pt-BR" smtClean="0"/>
              <a:t>13/10/2017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A190E-F909-47B9-AA34-D1F2B1A8A315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D1B02-C1EF-4AD5-A0C1-BC6A0662436E}" type="datetimeFigureOut">
              <a:rPr lang="pt-BR" smtClean="0"/>
              <a:t>13/10/2017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A190E-F909-47B9-AA34-D1F2B1A8A315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jpeg"/><Relationship Id="rId5" Type="http://schemas.openxmlformats.org/officeDocument/2006/relationships/hyperlink" Target="https://www.google.com.br/url?sa=i&amp;rct=j&amp;q=&amp;esrc=s&amp;frm=1&amp;source=images&amp;cd=&amp;cad=rja&amp;uact=8&amp;ved=2ahUKEwjrzPDehcjaAhUDHpAKHfdwDIEQjRx6BAgAEAU&amp;url=https://br.pinterest.com/pin/257620041164814782/&amp;psig=AOvVaw10DkLgSkI5hZT9UuGexPSq&amp;ust=1524285926184788" TargetMode="Externa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7504" y="3933056"/>
            <a:ext cx="8964488" cy="1201688"/>
          </a:xfrm>
        </p:spPr>
        <p:txBody>
          <a:bodyPr>
            <a:normAutofit fontScale="25000" lnSpcReduction="20000"/>
          </a:bodyPr>
          <a:lstStyle/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sz="9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ANATOMIA TOPOGRÁFICA DOS MEMBROS SUPERIORES</a:t>
            </a:r>
          </a:p>
          <a:p>
            <a:r>
              <a:rPr lang="pt-BR" sz="9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AULA 6: </a:t>
            </a:r>
            <a:r>
              <a:rPr lang="pt-BR" sz="9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Drenagem venosa e linfática dos membros superiores.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4644008" y="6279703"/>
            <a:ext cx="4319017" cy="40011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Dr. Luís Fernando </a:t>
            </a:r>
            <a:r>
              <a:rPr lang="pt-BR" sz="20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Tirapelli</a:t>
            </a:r>
            <a:endParaRPr lang="pt-BR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5" descr="brasao USP -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96403"/>
            <a:ext cx="1499453" cy="194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Lab Biol\Desktop\image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6632"/>
            <a:ext cx="5462257" cy="409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68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t-BR" altLang="pt-BR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REFERÊNCIAS BIBLIOGRÁFICAS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628800"/>
            <a:ext cx="8816975" cy="5355312"/>
          </a:xfrm>
        </p:spPr>
        <p:txBody>
          <a:bodyPr wrap="square">
            <a:spAutoFit/>
          </a:bodyPr>
          <a:lstStyle/>
          <a:p>
            <a:pPr marL="0" indent="0" algn="ctr">
              <a:spcBef>
                <a:spcPct val="0"/>
              </a:spcBef>
            </a:pPr>
            <a:r>
              <a:rPr lang="pt-BR" altLang="pt-BR" sz="18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Aumüller</a:t>
            </a:r>
            <a:r>
              <a:rPr lang="pt-BR" altLang="pt-BR" sz="1800" b="1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G. </a:t>
            </a:r>
            <a:r>
              <a:rPr lang="pt-BR" altLang="pt-BR" sz="1800" b="1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Anatomia. 1</a:t>
            </a:r>
            <a:r>
              <a:rPr lang="pt-BR" altLang="pt-BR" sz="1800" b="1" dirty="0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ª </a:t>
            </a:r>
            <a:r>
              <a:rPr lang="pt-BR" altLang="pt-BR" sz="1800" b="1" dirty="0" err="1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ed</a:t>
            </a:r>
            <a:r>
              <a:rPr lang="pt-BR" altLang="pt-BR" sz="1800" b="1" dirty="0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Rio de Janeiro: Guanabara </a:t>
            </a:r>
            <a:r>
              <a:rPr lang="pt-BR" altLang="pt-BR" sz="1800" b="1" dirty="0" err="1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Koogan</a:t>
            </a:r>
            <a:r>
              <a:rPr lang="pt-BR" altLang="pt-BR" sz="1800" b="1" dirty="0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S.A., 2009.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endParaRPr lang="pt-BR" altLang="pt-BR" sz="1800" b="1" dirty="0" smtClean="0">
              <a:solidFill>
                <a:srgbClr val="0070C0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 algn="ctr" eaLnBrk="1" hangingPunct="1">
              <a:spcBef>
                <a:spcPct val="0"/>
              </a:spcBef>
            </a:pPr>
            <a:r>
              <a:rPr lang="pt-BR" altLang="pt-BR" sz="18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Drake</a:t>
            </a:r>
            <a:r>
              <a:rPr lang="pt-BR" altLang="pt-BR" sz="1800" b="1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</a:t>
            </a:r>
            <a:r>
              <a:rPr lang="pt-BR" altLang="pt-BR" sz="1800" b="1" dirty="0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R.L., </a:t>
            </a:r>
            <a:r>
              <a:rPr lang="pt-BR" altLang="pt-BR" sz="1800" b="1" dirty="0" err="1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Vogl</a:t>
            </a:r>
            <a:r>
              <a:rPr lang="pt-BR" altLang="pt-BR" sz="1800" b="1" dirty="0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W., Mitchell, A.W.M. Gray</a:t>
            </a:r>
            <a:r>
              <a:rPr lang="he-IL" altLang="pt-BR" sz="1800" b="1" dirty="0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׳</a:t>
            </a:r>
            <a:r>
              <a:rPr lang="pt-BR" altLang="pt-BR" sz="1800" b="1" dirty="0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s. Anatomia para estudantes. 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pt-BR" altLang="pt-BR" sz="1800" b="1" dirty="0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1ª ed. Rio de Janeiro: </a:t>
            </a:r>
            <a:r>
              <a:rPr lang="pt-BR" altLang="pt-BR" sz="1800" b="1" dirty="0" err="1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Elsevier</a:t>
            </a:r>
            <a:r>
              <a:rPr lang="pt-BR" altLang="pt-BR" sz="1800" b="1" dirty="0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Editora </a:t>
            </a:r>
            <a:r>
              <a:rPr lang="pt-BR" altLang="pt-BR" sz="1800" b="1" dirty="0" err="1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Ltda</a:t>
            </a:r>
            <a:r>
              <a:rPr lang="pt-BR" altLang="pt-BR" sz="1800" b="1" dirty="0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2005.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endParaRPr lang="he-IL" altLang="pt-BR" sz="1800" b="1" dirty="0" smtClean="0">
              <a:solidFill>
                <a:srgbClr val="000514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 algn="ctr" eaLnBrk="1" hangingPunct="1">
              <a:spcBef>
                <a:spcPct val="0"/>
              </a:spcBef>
            </a:pPr>
            <a:r>
              <a:rPr lang="pt-BR" altLang="pt-BR" sz="1800" b="1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Gardner,</a:t>
            </a:r>
            <a:r>
              <a:rPr lang="pt-BR" altLang="pt-BR" sz="1800" b="1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lang="pt-BR" altLang="pt-BR" sz="1800" b="1" dirty="0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Gray e O</a:t>
            </a:r>
            <a:r>
              <a:rPr lang="he-IL" altLang="pt-BR" sz="1800" b="1" dirty="0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׳</a:t>
            </a:r>
            <a:r>
              <a:rPr lang="pt-BR" altLang="pt-BR" sz="1800" b="1" dirty="0" err="1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Rahilly</a:t>
            </a:r>
            <a:r>
              <a:rPr lang="pt-BR" altLang="pt-BR" sz="1800" b="1" dirty="0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. Anatomia. 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pt-BR" altLang="pt-BR" sz="1800" b="1" dirty="0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4ª </a:t>
            </a:r>
            <a:r>
              <a:rPr lang="pt-BR" altLang="pt-BR" sz="1800" b="1" dirty="0" err="1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ed</a:t>
            </a:r>
            <a:r>
              <a:rPr lang="pt-BR" altLang="pt-BR" sz="1800" b="1" dirty="0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Rio de Janeiro: Guanabara Koogan S.A., 1978.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endParaRPr lang="pt-BR" altLang="pt-BR" sz="1800" b="1" dirty="0" smtClean="0">
              <a:solidFill>
                <a:srgbClr val="000514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 algn="ctr">
              <a:spcBef>
                <a:spcPct val="0"/>
              </a:spcBef>
            </a:pPr>
            <a:r>
              <a:rPr lang="pt-BR" altLang="pt-BR" sz="1800" b="1" dirty="0" smtClean="0">
                <a:solidFill>
                  <a:schemeClr val="accent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Gray</a:t>
            </a:r>
            <a:r>
              <a:rPr lang="he-IL" altLang="pt-BR" sz="1800" b="1" dirty="0" smtClean="0">
                <a:solidFill>
                  <a:schemeClr val="accent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׳</a:t>
            </a:r>
            <a:r>
              <a:rPr lang="pt-BR" altLang="pt-BR" sz="1800" b="1" dirty="0" smtClean="0">
                <a:solidFill>
                  <a:schemeClr val="accent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</a:t>
            </a:r>
            <a:r>
              <a:rPr lang="pt-BR" altLang="pt-BR" sz="1800" b="1" dirty="0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. Anatomia. A base anatômica da prática clínica. 40ª ed. Rio de Janeiro: </a:t>
            </a:r>
            <a:r>
              <a:rPr lang="pt-BR" altLang="pt-BR" sz="1800" b="1" dirty="0" err="1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Elsevier</a:t>
            </a:r>
            <a:r>
              <a:rPr lang="pt-BR" altLang="pt-BR" sz="1800" b="1" dirty="0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Editora </a:t>
            </a:r>
            <a:r>
              <a:rPr lang="pt-BR" altLang="pt-BR" sz="1800" b="1" dirty="0" err="1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Ltda</a:t>
            </a:r>
            <a:r>
              <a:rPr lang="pt-BR" altLang="pt-BR" sz="1800" b="1" dirty="0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2010.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endParaRPr lang="pt-BR" altLang="pt-BR" sz="1800" b="1" dirty="0" smtClean="0">
              <a:solidFill>
                <a:srgbClr val="000514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 algn="ctr" eaLnBrk="1" hangingPunct="1">
              <a:spcBef>
                <a:spcPct val="0"/>
              </a:spcBef>
            </a:pPr>
            <a:r>
              <a:rPr lang="pt-BR" altLang="pt-BR" sz="1800" b="1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Moore, </a:t>
            </a:r>
            <a:r>
              <a:rPr lang="pt-BR" altLang="pt-BR" sz="1800" b="1" dirty="0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K.L.; </a:t>
            </a:r>
            <a:r>
              <a:rPr lang="pt-BR" altLang="pt-BR" sz="1800" b="1" dirty="0" err="1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Dalley</a:t>
            </a:r>
            <a:r>
              <a:rPr lang="pt-BR" altLang="pt-BR" sz="1800" b="1" dirty="0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A.F. Anatomia orientada para a clínica. 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pt-BR" altLang="pt-BR" sz="1800" b="1" dirty="0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6ª </a:t>
            </a:r>
            <a:r>
              <a:rPr lang="pt-BR" altLang="pt-BR" sz="1800" b="1" dirty="0" err="1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ed</a:t>
            </a:r>
            <a:r>
              <a:rPr lang="pt-BR" altLang="pt-BR" sz="1800" b="1" dirty="0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Rio de Janeiro: Guanabara Koogan S.A., 2011.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endParaRPr lang="pt-BR" altLang="pt-BR" sz="1800" b="1" dirty="0" smtClean="0">
              <a:solidFill>
                <a:srgbClr val="000514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 algn="ctr">
              <a:spcBef>
                <a:spcPct val="0"/>
              </a:spcBef>
            </a:pPr>
            <a:r>
              <a:rPr lang="pt-BR" altLang="pt-BR" sz="1800" b="1" dirty="0" smtClean="0">
                <a:solidFill>
                  <a:schemeClr val="accent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Snell, </a:t>
            </a:r>
            <a:r>
              <a:rPr lang="pt-BR" altLang="pt-BR" sz="1800" b="1" dirty="0" err="1" smtClean="0">
                <a:solidFill>
                  <a:schemeClr val="accent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R.S</a:t>
            </a:r>
            <a:r>
              <a:rPr lang="pt-BR" altLang="pt-BR" sz="1800" b="1" dirty="0" err="1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.</a:t>
            </a:r>
            <a:r>
              <a:rPr lang="pt-BR" altLang="pt-BR" sz="1800" b="1" dirty="0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Anatomia clínica para estudantes de medicina. 5ª </a:t>
            </a:r>
            <a:r>
              <a:rPr lang="pt-BR" altLang="pt-BR" sz="1800" b="1" dirty="0" err="1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ed</a:t>
            </a:r>
            <a:r>
              <a:rPr lang="pt-BR" altLang="pt-BR" sz="1800" b="1" dirty="0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Rio de Janeiro: Guanabara </a:t>
            </a:r>
            <a:r>
              <a:rPr lang="pt-BR" altLang="pt-BR" sz="1800" b="1" dirty="0" err="1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Koogan</a:t>
            </a:r>
            <a:r>
              <a:rPr lang="pt-BR" altLang="pt-BR" sz="1800" b="1" dirty="0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S.A., 1999.</a:t>
            </a:r>
          </a:p>
          <a:p>
            <a:pPr marL="0" indent="0" algn="ctr">
              <a:spcBef>
                <a:spcPct val="0"/>
              </a:spcBef>
            </a:pPr>
            <a:endParaRPr lang="pt-BR" altLang="pt-BR" sz="1800" b="1" dirty="0" smtClean="0">
              <a:solidFill>
                <a:srgbClr val="000514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pt-BR" altLang="pt-BR" sz="1800" b="1" dirty="0" smtClean="0">
              <a:solidFill>
                <a:srgbClr val="000514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ct val="0"/>
              </a:spcBef>
            </a:pPr>
            <a:endParaRPr lang="pt-BR" altLang="pt-BR" sz="1800" dirty="0" smtClean="0">
              <a:latin typeface="Comic Sans MS" pitchFamily="66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543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2"/>
            </a:solidFill>
          </a:ln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tx2"/>
                </a:solidFill>
              </a:rPr>
              <a:t>Vascularização do membro superior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ln w="28575">
            <a:solidFill>
              <a:schemeClr val="tx2"/>
            </a:solidFill>
          </a:ln>
        </p:spPr>
        <p:txBody>
          <a:bodyPr/>
          <a:lstStyle/>
          <a:p>
            <a:pPr marL="0" indent="0" algn="ctr">
              <a:buNone/>
            </a:pPr>
            <a:endParaRPr lang="pt-BR" dirty="0" smtClean="0"/>
          </a:p>
          <a:p>
            <a:pPr marL="0" indent="0" algn="ctr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dirty="0" smtClean="0"/>
              <a:t>1. Drenagem venosa</a:t>
            </a:r>
          </a:p>
          <a:p>
            <a:pPr marL="0" indent="0" algn="ctr">
              <a:buNone/>
            </a:pPr>
            <a:endParaRPr lang="pt-BR" dirty="0" smtClean="0"/>
          </a:p>
          <a:p>
            <a:pPr marL="0" indent="0" algn="ctr">
              <a:buNone/>
            </a:pPr>
            <a:r>
              <a:rPr lang="pt-BR" dirty="0" smtClean="0"/>
              <a:t>2. Drenagem linfática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1017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766763" y="628650"/>
            <a:ext cx="7843837" cy="5314950"/>
            <a:chOff x="483" y="396"/>
            <a:chExt cx="4941" cy="3348"/>
          </a:xfrm>
        </p:grpSpPr>
        <p:pic>
          <p:nvPicPr>
            <p:cNvPr id="34818" name="Picture 2"/>
            <p:cNvPicPr>
              <a:picLocks noChangeAspect="1" noChangeArrowheads="1"/>
            </p:cNvPicPr>
            <p:nvPr/>
          </p:nvPicPr>
          <p:blipFill>
            <a:blip r:embed="rId2" cstate="print">
              <a:lum bright="-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248"/>
              <a:ext cx="2496" cy="249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819" name="Text Box 3"/>
            <p:cNvSpPr txBox="1">
              <a:spLocks noChangeArrowheads="1"/>
            </p:cNvSpPr>
            <p:nvPr/>
          </p:nvSpPr>
          <p:spPr bwMode="auto">
            <a:xfrm>
              <a:off x="483" y="396"/>
              <a:ext cx="4601" cy="36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3200" b="1" dirty="0" smtClean="0">
                  <a:solidFill>
                    <a:srgbClr val="000099"/>
                  </a:solidFill>
                </a:rPr>
                <a:t>1. Drenagem venosa </a:t>
              </a:r>
              <a:r>
                <a:rPr lang="pt-BR" altLang="pt-BR" sz="3200" b="1" dirty="0">
                  <a:solidFill>
                    <a:srgbClr val="000099"/>
                  </a:solidFill>
                </a:rPr>
                <a:t>do Membro Superior</a:t>
              </a: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247650" y="2819400"/>
            <a:ext cx="3706813" cy="1600200"/>
            <a:chOff x="156" y="1776"/>
            <a:chExt cx="2335" cy="1008"/>
          </a:xfrm>
        </p:grpSpPr>
        <p:sp>
          <p:nvSpPr>
            <p:cNvPr id="34820" name="Text Box 4"/>
            <p:cNvSpPr txBox="1">
              <a:spLocks noChangeArrowheads="1"/>
            </p:cNvSpPr>
            <p:nvPr/>
          </p:nvSpPr>
          <p:spPr bwMode="auto">
            <a:xfrm>
              <a:off x="156" y="2112"/>
              <a:ext cx="121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Dois sistemas</a:t>
              </a:r>
            </a:p>
          </p:txBody>
        </p:sp>
        <p:sp>
          <p:nvSpPr>
            <p:cNvPr id="34821" name="AutoShape 5"/>
            <p:cNvSpPr>
              <a:spLocks/>
            </p:cNvSpPr>
            <p:nvPr/>
          </p:nvSpPr>
          <p:spPr bwMode="auto">
            <a:xfrm>
              <a:off x="1344" y="1776"/>
              <a:ext cx="288" cy="1008"/>
            </a:xfrm>
            <a:prstGeom prst="leftBrace">
              <a:avLst>
                <a:gd name="adj1" fmla="val 29167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4822" name="Text Box 6"/>
            <p:cNvSpPr txBox="1">
              <a:spLocks noChangeArrowheads="1"/>
            </p:cNvSpPr>
            <p:nvPr/>
          </p:nvSpPr>
          <p:spPr bwMode="auto">
            <a:xfrm>
              <a:off x="1512" y="1800"/>
              <a:ext cx="97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b="1"/>
                <a:t>superficial</a:t>
              </a:r>
            </a:p>
          </p:txBody>
        </p:sp>
        <p:sp>
          <p:nvSpPr>
            <p:cNvPr id="34823" name="Text Box 7"/>
            <p:cNvSpPr txBox="1">
              <a:spLocks noChangeArrowheads="1"/>
            </p:cNvSpPr>
            <p:nvPr/>
          </p:nvSpPr>
          <p:spPr bwMode="auto">
            <a:xfrm>
              <a:off x="1515" y="2400"/>
              <a:ext cx="88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b="1"/>
                <a:t>profundo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3962400" y="3048000"/>
            <a:ext cx="3505200" cy="685800"/>
            <a:chOff x="2496" y="1920"/>
            <a:chExt cx="2208" cy="432"/>
          </a:xfrm>
        </p:grpSpPr>
        <p:sp>
          <p:nvSpPr>
            <p:cNvPr id="34824" name="Line 8"/>
            <p:cNvSpPr>
              <a:spLocks noChangeShapeType="1"/>
            </p:cNvSpPr>
            <p:nvPr/>
          </p:nvSpPr>
          <p:spPr bwMode="auto">
            <a:xfrm>
              <a:off x="2496" y="1920"/>
              <a:ext cx="816" cy="0"/>
            </a:xfrm>
            <a:prstGeom prst="line">
              <a:avLst/>
            </a:prstGeom>
            <a:noFill/>
            <a:ln w="19050">
              <a:solidFill>
                <a:srgbClr val="000099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825" name="Line 9"/>
            <p:cNvSpPr>
              <a:spLocks noChangeShapeType="1"/>
            </p:cNvSpPr>
            <p:nvPr/>
          </p:nvSpPr>
          <p:spPr bwMode="auto">
            <a:xfrm>
              <a:off x="3024" y="1920"/>
              <a:ext cx="1680" cy="432"/>
            </a:xfrm>
            <a:prstGeom prst="line">
              <a:avLst/>
            </a:prstGeom>
            <a:noFill/>
            <a:ln w="19050">
              <a:solidFill>
                <a:srgbClr val="000099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3810000" y="3733800"/>
            <a:ext cx="3352800" cy="609600"/>
            <a:chOff x="2400" y="2352"/>
            <a:chExt cx="2112" cy="384"/>
          </a:xfrm>
        </p:grpSpPr>
        <p:sp>
          <p:nvSpPr>
            <p:cNvPr id="34826" name="Line 10"/>
            <p:cNvSpPr>
              <a:spLocks noChangeShapeType="1"/>
            </p:cNvSpPr>
            <p:nvPr/>
          </p:nvSpPr>
          <p:spPr bwMode="auto">
            <a:xfrm flipV="1">
              <a:off x="2400" y="2352"/>
              <a:ext cx="1824" cy="192"/>
            </a:xfrm>
            <a:prstGeom prst="line">
              <a:avLst/>
            </a:prstGeom>
            <a:noFill/>
            <a:ln w="19050">
              <a:solidFill>
                <a:srgbClr val="000099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827" name="Line 11"/>
            <p:cNvSpPr>
              <a:spLocks noChangeShapeType="1"/>
            </p:cNvSpPr>
            <p:nvPr/>
          </p:nvSpPr>
          <p:spPr bwMode="auto">
            <a:xfrm flipV="1">
              <a:off x="3456" y="2394"/>
              <a:ext cx="1056" cy="48"/>
            </a:xfrm>
            <a:prstGeom prst="line">
              <a:avLst/>
            </a:prstGeom>
            <a:noFill/>
            <a:ln w="19050">
              <a:solidFill>
                <a:srgbClr val="000099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828" name="Line 12"/>
            <p:cNvSpPr>
              <a:spLocks noChangeShapeType="1"/>
            </p:cNvSpPr>
            <p:nvPr/>
          </p:nvSpPr>
          <p:spPr bwMode="auto">
            <a:xfrm>
              <a:off x="3168" y="2448"/>
              <a:ext cx="288" cy="288"/>
            </a:xfrm>
            <a:prstGeom prst="line">
              <a:avLst/>
            </a:prstGeom>
            <a:noFill/>
            <a:ln w="19050">
              <a:solidFill>
                <a:srgbClr val="000099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78734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2057400"/>
            <a:ext cx="3219450" cy="38576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 preferRelativeResize="0">
            <a:picLocks noChangeArrowheads="1"/>
          </p:cNvPicPr>
          <p:nvPr/>
        </p:nvPicPr>
        <p:blipFill>
          <a:blip r:embed="rId3" cstate="print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1828800"/>
            <a:ext cx="1968500" cy="434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 cstate="print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663" y="1828800"/>
            <a:ext cx="1966912" cy="434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1025283" y="261938"/>
            <a:ext cx="7095019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3200" b="1" dirty="0"/>
              <a:t>Drenagem </a:t>
            </a:r>
            <a:r>
              <a:rPr lang="pt-BR" altLang="pt-BR" sz="3200" b="1" dirty="0" smtClean="0"/>
              <a:t>venosa </a:t>
            </a:r>
            <a:r>
              <a:rPr lang="pt-BR" altLang="pt-BR" sz="3200" b="1" dirty="0"/>
              <a:t>do Membro Superior</a:t>
            </a:r>
          </a:p>
          <a:p>
            <a:pPr algn="ctr"/>
            <a:r>
              <a:rPr lang="pt-BR" altLang="pt-BR" sz="2000" b="1" dirty="0">
                <a:solidFill>
                  <a:schemeClr val="tx2"/>
                </a:solidFill>
              </a:rPr>
              <a:t>Sistema superficial</a:t>
            </a: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7064375" y="1247775"/>
            <a:ext cx="1317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rgbClr val="000099"/>
                </a:solidFill>
              </a:rPr>
              <a:t>Anterior</a:t>
            </a: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4864100" y="1238250"/>
            <a:ext cx="1384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rgbClr val="000099"/>
                </a:solidFill>
              </a:rPr>
              <a:t>Posterior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4443413" y="4267200"/>
            <a:ext cx="977900" cy="371475"/>
            <a:chOff x="2799" y="2688"/>
            <a:chExt cx="616" cy="234"/>
          </a:xfrm>
        </p:grpSpPr>
        <p:sp>
          <p:nvSpPr>
            <p:cNvPr id="6158" name="Line 14"/>
            <p:cNvSpPr>
              <a:spLocks noChangeShapeType="1"/>
            </p:cNvSpPr>
            <p:nvPr/>
          </p:nvSpPr>
          <p:spPr bwMode="auto">
            <a:xfrm flipV="1">
              <a:off x="2994" y="2688"/>
              <a:ext cx="288" cy="9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162" name="Text Box 18"/>
            <p:cNvSpPr txBox="1">
              <a:spLocks noChangeArrowheads="1"/>
            </p:cNvSpPr>
            <p:nvPr/>
          </p:nvSpPr>
          <p:spPr bwMode="auto">
            <a:xfrm>
              <a:off x="2799" y="2749"/>
              <a:ext cx="61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pt-BR" sz="12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v. basílica</a:t>
              </a:r>
              <a:endParaRPr lang="pt-BR" altLang="pt-BR" sz="12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5802313" y="3962400"/>
            <a:ext cx="977900" cy="534988"/>
            <a:chOff x="3655" y="2496"/>
            <a:chExt cx="616" cy="337"/>
          </a:xfrm>
        </p:grpSpPr>
        <p:sp>
          <p:nvSpPr>
            <p:cNvPr id="6159" name="Line 15"/>
            <p:cNvSpPr>
              <a:spLocks noChangeShapeType="1"/>
            </p:cNvSpPr>
            <p:nvPr/>
          </p:nvSpPr>
          <p:spPr bwMode="auto">
            <a:xfrm flipH="1" flipV="1">
              <a:off x="3724" y="2496"/>
              <a:ext cx="240" cy="1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167" name="Text Box 23"/>
            <p:cNvSpPr txBox="1">
              <a:spLocks noChangeArrowheads="1"/>
            </p:cNvSpPr>
            <p:nvPr/>
          </p:nvSpPr>
          <p:spPr bwMode="auto">
            <a:xfrm>
              <a:off x="3655" y="2660"/>
              <a:ext cx="61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pt-BR" sz="12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v. cefálica</a:t>
              </a:r>
              <a:endParaRPr lang="pt-BR" altLang="pt-BR" sz="12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7797800" y="3124200"/>
            <a:ext cx="1355725" cy="1023938"/>
            <a:chOff x="4912" y="1968"/>
            <a:chExt cx="854" cy="645"/>
          </a:xfrm>
        </p:grpSpPr>
        <p:sp>
          <p:nvSpPr>
            <p:cNvPr id="6160" name="Line 16"/>
            <p:cNvSpPr>
              <a:spLocks noChangeShapeType="1"/>
            </p:cNvSpPr>
            <p:nvPr/>
          </p:nvSpPr>
          <p:spPr bwMode="auto">
            <a:xfrm flipH="1" flipV="1">
              <a:off x="4912" y="1968"/>
              <a:ext cx="320" cy="28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170" name="Text Box 26"/>
            <p:cNvSpPr txBox="1">
              <a:spLocks noChangeArrowheads="1"/>
            </p:cNvSpPr>
            <p:nvPr/>
          </p:nvSpPr>
          <p:spPr bwMode="auto">
            <a:xfrm>
              <a:off x="5150" y="2210"/>
              <a:ext cx="616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pt-BR" sz="12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v. mediana do antebraço</a:t>
              </a:r>
              <a:endParaRPr lang="pt-BR" altLang="pt-BR" sz="12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6629400" y="1905000"/>
            <a:ext cx="1133475" cy="773113"/>
            <a:chOff x="4176" y="1200"/>
            <a:chExt cx="714" cy="487"/>
          </a:xfrm>
        </p:grpSpPr>
        <p:sp>
          <p:nvSpPr>
            <p:cNvPr id="6172" name="Text Box 28"/>
            <p:cNvSpPr txBox="1">
              <a:spLocks noChangeArrowheads="1"/>
            </p:cNvSpPr>
            <p:nvPr/>
          </p:nvSpPr>
          <p:spPr bwMode="auto">
            <a:xfrm>
              <a:off x="4176" y="1200"/>
              <a:ext cx="6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pt-BR" sz="12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v. mediana do cotovelo</a:t>
              </a:r>
              <a:endParaRPr lang="pt-BR" altLang="pt-BR" sz="12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6174" name="Line 30"/>
            <p:cNvSpPr>
              <a:spLocks noChangeShapeType="1"/>
            </p:cNvSpPr>
            <p:nvPr/>
          </p:nvSpPr>
          <p:spPr bwMode="auto">
            <a:xfrm>
              <a:off x="4506" y="1447"/>
              <a:ext cx="384" cy="24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0" name="CaixaDeTexto 19"/>
          <p:cNvSpPr txBox="1"/>
          <p:nvPr/>
        </p:nvSpPr>
        <p:spPr>
          <a:xfrm>
            <a:off x="179512" y="1383159"/>
            <a:ext cx="374441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Rede venosa dorsal da mão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28858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8" y="1962150"/>
            <a:ext cx="2506662" cy="4114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3" cstate="print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3" y="1962150"/>
            <a:ext cx="3455987" cy="41338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1025283" y="261938"/>
            <a:ext cx="7095019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3200" b="1" dirty="0"/>
              <a:t>Drenagem </a:t>
            </a:r>
            <a:r>
              <a:rPr lang="pt-BR" altLang="pt-BR" sz="3200" b="1" dirty="0" smtClean="0"/>
              <a:t>venosa </a:t>
            </a:r>
            <a:r>
              <a:rPr lang="pt-BR" altLang="pt-BR" sz="3200" b="1" dirty="0"/>
              <a:t>do Membro Superior</a:t>
            </a:r>
          </a:p>
          <a:p>
            <a:pPr algn="ctr"/>
            <a:r>
              <a:rPr lang="pt-BR" altLang="pt-BR" b="1" dirty="0"/>
              <a:t>Sistema superficial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2700" y="3976688"/>
            <a:ext cx="2044700" cy="366712"/>
            <a:chOff x="8" y="2505"/>
            <a:chExt cx="1288" cy="231"/>
          </a:xfrm>
        </p:grpSpPr>
        <p:sp>
          <p:nvSpPr>
            <p:cNvPr id="19465" name="Text Box 9"/>
            <p:cNvSpPr txBox="1">
              <a:spLocks noChangeArrowheads="1"/>
            </p:cNvSpPr>
            <p:nvPr/>
          </p:nvSpPr>
          <p:spPr bwMode="auto">
            <a:xfrm>
              <a:off x="8" y="2505"/>
              <a:ext cx="7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pt-BR" sz="1800" b="1"/>
                <a:t>v. cefálica</a:t>
              </a:r>
              <a:endParaRPr lang="pt-BR" altLang="pt-BR" sz="1800" b="1"/>
            </a:p>
          </p:txBody>
        </p:sp>
        <p:sp>
          <p:nvSpPr>
            <p:cNvPr id="19466" name="Line 10"/>
            <p:cNvSpPr>
              <a:spLocks noChangeShapeType="1"/>
            </p:cNvSpPr>
            <p:nvPr/>
          </p:nvSpPr>
          <p:spPr bwMode="auto">
            <a:xfrm flipV="1">
              <a:off x="720" y="2592"/>
              <a:ext cx="576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2540000" y="4433888"/>
            <a:ext cx="2565400" cy="366712"/>
            <a:chOff x="1600" y="2793"/>
            <a:chExt cx="1616" cy="231"/>
          </a:xfrm>
        </p:grpSpPr>
        <p:sp>
          <p:nvSpPr>
            <p:cNvPr id="19467" name="Text Box 11"/>
            <p:cNvSpPr txBox="1">
              <a:spLocks noChangeArrowheads="1"/>
            </p:cNvSpPr>
            <p:nvPr/>
          </p:nvSpPr>
          <p:spPr bwMode="auto">
            <a:xfrm>
              <a:off x="2352" y="2793"/>
              <a:ext cx="8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pt-BR" sz="1800" b="1"/>
                <a:t>v. basilica</a:t>
              </a:r>
              <a:endParaRPr lang="pt-BR" altLang="pt-BR" sz="1800" b="1"/>
            </a:p>
          </p:txBody>
        </p:sp>
        <p:sp>
          <p:nvSpPr>
            <p:cNvPr id="19468" name="Line 12"/>
            <p:cNvSpPr>
              <a:spLocks noChangeShapeType="1"/>
            </p:cNvSpPr>
            <p:nvPr/>
          </p:nvSpPr>
          <p:spPr bwMode="auto">
            <a:xfrm flipH="1">
              <a:off x="1600" y="2928"/>
              <a:ext cx="816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-50800" y="5411788"/>
            <a:ext cx="2032000" cy="641350"/>
            <a:chOff x="-32" y="3409"/>
            <a:chExt cx="1280" cy="404"/>
          </a:xfrm>
        </p:grpSpPr>
        <p:sp>
          <p:nvSpPr>
            <p:cNvPr id="19472" name="Text Box 16"/>
            <p:cNvSpPr txBox="1">
              <a:spLocks noChangeArrowheads="1"/>
            </p:cNvSpPr>
            <p:nvPr/>
          </p:nvSpPr>
          <p:spPr bwMode="auto">
            <a:xfrm>
              <a:off x="-32" y="3409"/>
              <a:ext cx="96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pt-BR" sz="1800" b="1"/>
                <a:t>v. mediana do antebraço</a:t>
              </a:r>
              <a:endParaRPr lang="pt-BR" altLang="pt-BR" sz="1800" b="1"/>
            </a:p>
          </p:txBody>
        </p:sp>
        <p:sp>
          <p:nvSpPr>
            <p:cNvPr id="19474" name="Line 18"/>
            <p:cNvSpPr>
              <a:spLocks noChangeShapeType="1"/>
            </p:cNvSpPr>
            <p:nvPr/>
          </p:nvSpPr>
          <p:spPr bwMode="auto">
            <a:xfrm>
              <a:off x="768" y="3552"/>
              <a:ext cx="4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4800600" y="3478213"/>
            <a:ext cx="1422400" cy="517525"/>
            <a:chOff x="3024" y="2170"/>
            <a:chExt cx="896" cy="326"/>
          </a:xfrm>
        </p:grpSpPr>
        <p:sp>
          <p:nvSpPr>
            <p:cNvPr id="19477" name="Text Box 21"/>
            <p:cNvSpPr txBox="1">
              <a:spLocks noChangeArrowheads="1"/>
            </p:cNvSpPr>
            <p:nvPr/>
          </p:nvSpPr>
          <p:spPr bwMode="auto">
            <a:xfrm>
              <a:off x="3024" y="2170"/>
              <a:ext cx="768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pt-BR" sz="1400" b="1"/>
                <a:t>v. mediana do cotovelo</a:t>
              </a:r>
              <a:endParaRPr lang="pt-BR" altLang="pt-BR" sz="1400" b="1"/>
            </a:p>
          </p:txBody>
        </p:sp>
        <p:sp>
          <p:nvSpPr>
            <p:cNvPr id="19478" name="Line 22"/>
            <p:cNvSpPr>
              <a:spLocks noChangeShapeType="1"/>
            </p:cNvSpPr>
            <p:nvPr/>
          </p:nvSpPr>
          <p:spPr bwMode="auto">
            <a:xfrm flipV="1">
              <a:off x="3648" y="2399"/>
              <a:ext cx="272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62262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438400"/>
            <a:ext cx="3848100" cy="37909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52700"/>
            <a:ext cx="3438525" cy="35242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025283" y="261938"/>
            <a:ext cx="7095019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3200" b="1" dirty="0"/>
              <a:t>Drenagem </a:t>
            </a:r>
            <a:r>
              <a:rPr lang="pt-BR" altLang="pt-BR" sz="3200" b="1" dirty="0" smtClean="0"/>
              <a:t>venosa </a:t>
            </a:r>
            <a:r>
              <a:rPr lang="pt-BR" altLang="pt-BR" sz="3200" b="1" dirty="0"/>
              <a:t>do Membro Superior</a:t>
            </a:r>
          </a:p>
          <a:p>
            <a:pPr algn="ctr"/>
            <a:r>
              <a:rPr lang="pt-BR" altLang="pt-BR" b="1" dirty="0"/>
              <a:t>Sistema superficial</a:t>
            </a:r>
          </a:p>
        </p:txBody>
      </p:sp>
    </p:spTree>
    <p:extLst>
      <p:ext uri="{BB962C8B-B14F-4D97-AF65-F5344CB8AC3E}">
        <p14:creationId xmlns:p14="http://schemas.microsoft.com/office/powerpoint/2010/main" val="43832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0" y="1676400"/>
            <a:ext cx="4635500" cy="4872038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1025285" y="323850"/>
            <a:ext cx="7095019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3200" b="1" dirty="0" smtClean="0"/>
              <a:t>Drenagem venosa </a:t>
            </a:r>
            <a:r>
              <a:rPr lang="pt-BR" altLang="pt-BR" sz="3200" b="1" dirty="0"/>
              <a:t>do Membro Superior</a:t>
            </a:r>
          </a:p>
          <a:p>
            <a:pPr algn="ctr"/>
            <a:r>
              <a:rPr lang="pt-BR" altLang="pt-BR" sz="2000" b="1" dirty="0">
                <a:solidFill>
                  <a:schemeClr val="tx2"/>
                </a:solidFill>
              </a:rPr>
              <a:t>Sistema Profundo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899592" y="3068960"/>
            <a:ext cx="2664296" cy="11079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Arcos palmares venosos  </a:t>
            </a:r>
            <a:r>
              <a:rPr lang="pt-BR" sz="2400" b="1" dirty="0" smtClean="0">
                <a:solidFill>
                  <a:schemeClr val="tx2"/>
                </a:solidFill>
              </a:rPr>
              <a:t>superficial e profundo</a:t>
            </a:r>
            <a:endParaRPr lang="pt-BR" sz="2400" b="1" dirty="0">
              <a:solidFill>
                <a:schemeClr val="tx2"/>
              </a:solidFill>
            </a:endParaRPr>
          </a:p>
        </p:txBody>
      </p:sp>
      <p:cxnSp>
        <p:nvCxnSpPr>
          <p:cNvPr id="6" name="Conector de seta reta 5"/>
          <p:cNvCxnSpPr/>
          <p:nvPr/>
        </p:nvCxnSpPr>
        <p:spPr>
          <a:xfrm flipV="1">
            <a:off x="5796136" y="3861048"/>
            <a:ext cx="144016" cy="57606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 flipV="1">
            <a:off x="5436096" y="3429000"/>
            <a:ext cx="72008" cy="5760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>
            <a:off x="5652120" y="1988840"/>
            <a:ext cx="432048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76908"/>
            <a:ext cx="3876675" cy="39243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44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4387031" y="1693912"/>
          <a:ext cx="4289425" cy="4831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CorelPhotoPaint.Image.8" r:id="rId3" imgW="6640402" imgH="6725744" progId="">
                  <p:embed/>
                </p:oleObj>
              </mc:Choice>
              <mc:Fallback>
                <p:oleObj name="CorelPhotoPaint.Image.8" r:id="rId3" imgW="6640402" imgH="672574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6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7031" y="1693912"/>
                        <a:ext cx="4289425" cy="4831432"/>
                      </a:xfrm>
                      <a:prstGeom prst="rect">
                        <a:avLst/>
                      </a:prstGeom>
                      <a:noFill/>
                      <a:ln w="57150" cmpd="thinThick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323850" y="476672"/>
            <a:ext cx="8547100" cy="523220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pt-BR" altLang="pt-BR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Drenagem linfática do membro superior</a:t>
            </a:r>
            <a:endParaRPr lang="pt-BR" altLang="pt-BR" sz="2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323850" y="1854200"/>
            <a:ext cx="3810000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Monotype Sorts" pitchFamily="2" charset="2"/>
              <a:buChar char="n"/>
            </a:pPr>
            <a:r>
              <a:rPr lang="pt-BR" altLang="pt-BR" sz="1700" b="1" dirty="0" smtClean="0"/>
              <a:t>Plexos </a:t>
            </a:r>
            <a:r>
              <a:rPr lang="pt-BR" altLang="pt-BR" sz="1700" b="1" dirty="0"/>
              <a:t>linfáticos </a:t>
            </a:r>
            <a:r>
              <a:rPr lang="pt-BR" altLang="pt-BR" sz="1700" b="1" dirty="0" smtClean="0"/>
              <a:t>digitais, </a:t>
            </a:r>
            <a:r>
              <a:rPr lang="pt-BR" altLang="pt-BR" sz="1700" b="1" dirty="0"/>
              <a:t>da palma e do dorso da </a:t>
            </a:r>
            <a:r>
              <a:rPr lang="pt-BR" altLang="pt-BR" sz="1700" b="1" dirty="0" smtClean="0"/>
              <a:t>mão acompanham </a:t>
            </a:r>
            <a:r>
              <a:rPr lang="pt-BR" altLang="pt-BR" sz="1700" b="1" dirty="0"/>
              <a:t>as vv. superficiais</a:t>
            </a:r>
            <a:r>
              <a:rPr lang="pt-BR" altLang="pt-BR" sz="1700" b="1" dirty="0" smtClean="0"/>
              <a:t>.</a:t>
            </a: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Monotype Sorts" pitchFamily="2" charset="2"/>
              <a:buChar char="n"/>
            </a:pPr>
            <a:endParaRPr lang="pt-BR" altLang="pt-BR" sz="1700" b="1" dirty="0" smtClean="0"/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Monotype Sorts" pitchFamily="2" charset="2"/>
              <a:buChar char="n"/>
            </a:pPr>
            <a:endParaRPr lang="pt-BR" altLang="pt-BR" sz="1700" b="1" dirty="0"/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Monotype Sorts" pitchFamily="2" charset="2"/>
              <a:buChar char="n"/>
            </a:pPr>
            <a:r>
              <a:rPr lang="pt-BR" altLang="pt-BR" sz="1700" b="1" dirty="0" smtClean="0"/>
              <a:t>Alguns acompanham </a:t>
            </a:r>
            <a:r>
              <a:rPr lang="pt-BR" altLang="pt-BR" sz="1700" b="1" dirty="0"/>
              <a:t>a v. basílica </a:t>
            </a:r>
            <a:r>
              <a:rPr lang="pt-BR" altLang="pt-BR" sz="1700" b="1" dirty="0" smtClean="0"/>
              <a:t>para </a:t>
            </a:r>
            <a:r>
              <a:rPr lang="pt-BR" altLang="pt-BR" sz="1700" b="1" dirty="0" err="1"/>
              <a:t>linfonodos</a:t>
            </a:r>
            <a:r>
              <a:rPr lang="pt-BR" altLang="pt-BR" sz="1700" b="1" dirty="0"/>
              <a:t> </a:t>
            </a:r>
            <a:r>
              <a:rPr lang="pt-BR" altLang="pt-BR" sz="1700" b="1" dirty="0" smtClean="0">
                <a:solidFill>
                  <a:schemeClr val="tx2"/>
                </a:solidFill>
              </a:rPr>
              <a:t>supratrocleares;</a:t>
            </a:r>
            <a:endParaRPr lang="pt-BR" altLang="pt-BR" sz="1700" b="1" dirty="0">
              <a:solidFill>
                <a:schemeClr val="tx2"/>
              </a:solidFill>
            </a:endParaRP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Monotype Sorts" pitchFamily="2" charset="2"/>
              <a:buChar char="n"/>
            </a:pPr>
            <a:r>
              <a:rPr lang="pt-BR" altLang="pt-BR" sz="1700" b="1" dirty="0" smtClean="0"/>
              <a:t>Para </a:t>
            </a:r>
            <a:r>
              <a:rPr lang="pt-BR" altLang="pt-BR" sz="1700" b="1" dirty="0" err="1" smtClean="0"/>
              <a:t>linfonodos</a:t>
            </a:r>
            <a:r>
              <a:rPr lang="pt-BR" altLang="pt-BR" sz="1700" b="1" dirty="0" smtClean="0"/>
              <a:t> </a:t>
            </a:r>
            <a:r>
              <a:rPr lang="pt-BR" altLang="pt-BR" sz="1700" b="1" dirty="0">
                <a:solidFill>
                  <a:schemeClr val="tx2"/>
                </a:solidFill>
              </a:rPr>
              <a:t>axilares </a:t>
            </a:r>
            <a:r>
              <a:rPr lang="pt-BR" altLang="pt-BR" sz="1700" b="1" dirty="0" smtClean="0">
                <a:solidFill>
                  <a:schemeClr val="tx2"/>
                </a:solidFill>
              </a:rPr>
              <a:t>laterais.</a:t>
            </a: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Monotype Sorts" pitchFamily="2" charset="2"/>
              <a:buChar char="n"/>
            </a:pPr>
            <a:endParaRPr lang="pt-BR" altLang="pt-BR" sz="1700" b="1" dirty="0" smtClean="0">
              <a:solidFill>
                <a:schemeClr val="tx2"/>
              </a:solidFill>
            </a:endParaRP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Monotype Sorts" pitchFamily="2" charset="2"/>
              <a:buChar char="n"/>
            </a:pPr>
            <a:endParaRPr lang="pt-BR" altLang="pt-BR" sz="1700" b="1" dirty="0">
              <a:solidFill>
                <a:schemeClr val="tx2"/>
              </a:solidFill>
            </a:endParaRP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Monotype Sorts" pitchFamily="2" charset="2"/>
              <a:buChar char="n"/>
            </a:pPr>
            <a:r>
              <a:rPr lang="pt-BR" altLang="pt-BR" sz="1700" b="1" dirty="0"/>
              <a:t>Os vasos linfáticos profundos </a:t>
            </a:r>
            <a:r>
              <a:rPr lang="pt-BR" altLang="pt-BR" sz="1700" b="1" dirty="0" smtClean="0"/>
              <a:t>aos </a:t>
            </a:r>
            <a:r>
              <a:rPr lang="pt-BR" altLang="pt-BR" sz="1700" b="1" dirty="0" err="1" smtClean="0">
                <a:solidFill>
                  <a:schemeClr val="tx2"/>
                </a:solidFill>
              </a:rPr>
              <a:t>linfonodos</a:t>
            </a:r>
            <a:r>
              <a:rPr lang="pt-BR" altLang="pt-BR" sz="1700" b="1" dirty="0" smtClean="0">
                <a:solidFill>
                  <a:schemeClr val="tx2"/>
                </a:solidFill>
              </a:rPr>
              <a:t> </a:t>
            </a:r>
            <a:r>
              <a:rPr lang="pt-BR" altLang="pt-BR" sz="1700" b="1" dirty="0">
                <a:solidFill>
                  <a:schemeClr val="tx2"/>
                </a:solidFill>
              </a:rPr>
              <a:t>axilares</a:t>
            </a:r>
            <a:r>
              <a:rPr lang="pt-BR" altLang="pt-BR" sz="1700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2052" name="Picture 4" descr="Resultado de imagem para linfonodos axilares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1124744"/>
            <a:ext cx="7164288" cy="565770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56403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9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99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99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004048" y="260648"/>
            <a:ext cx="4032448" cy="1143000"/>
          </a:xfrm>
          <a:solidFill>
            <a:schemeClr val="accent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pt-BR" altLang="pt-BR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           RESUMO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2051720" y="3829104"/>
            <a:ext cx="6841455" cy="1261884"/>
          </a:xfrm>
        </p:spPr>
        <p:txBody>
          <a:bodyPr wrap="square">
            <a:spAutoFit/>
          </a:bodyPr>
          <a:lstStyle/>
          <a:p>
            <a:pPr marL="0" indent="0" algn="ctr" eaLnBrk="1" hangingPunct="1">
              <a:spcBef>
                <a:spcPct val="0"/>
              </a:spcBef>
              <a:buNone/>
            </a:pPr>
            <a:endParaRPr lang="pt-BR" altLang="pt-BR" sz="2000" b="1" dirty="0" smtClean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 algn="ctr">
              <a:spcBef>
                <a:spcPct val="0"/>
              </a:spcBef>
            </a:pPr>
            <a:endParaRPr lang="pt-BR" altLang="pt-BR" sz="2000" b="1" dirty="0" smtClean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endParaRPr lang="he-IL" altLang="pt-BR" sz="1800" b="1" dirty="0" smtClean="0">
              <a:solidFill>
                <a:srgbClr val="000514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pt-BR" altLang="pt-BR" sz="1800" dirty="0" smtClean="0"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763688" y="4010288"/>
            <a:ext cx="6552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2400" dirty="0" smtClean="0"/>
              <a:t> </a:t>
            </a:r>
            <a:r>
              <a:rPr lang="pt-BR" sz="2400" b="1" dirty="0" smtClean="0">
                <a:latin typeface="Arial" pitchFamily="34" charset="0"/>
                <a:cs typeface="Arial" pitchFamily="34" charset="0"/>
              </a:rPr>
              <a:t> Drenagem </a:t>
            </a:r>
            <a:r>
              <a:rPr lang="pt-BR" sz="2400" b="1" dirty="0" smtClean="0">
                <a:latin typeface="Arial" pitchFamily="34" charset="0"/>
                <a:cs typeface="Arial" pitchFamily="34" charset="0"/>
              </a:rPr>
              <a:t>venosa: </a:t>
            </a:r>
            <a:r>
              <a:rPr lang="pt-BR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superficial e profunda</a:t>
            </a:r>
            <a:endParaRPr lang="pt-BR" sz="24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pt-BR" sz="2400" b="1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t-BR" sz="2400" b="1" dirty="0" smtClean="0">
                <a:latin typeface="Arial" pitchFamily="34" charset="0"/>
                <a:cs typeface="Arial" pitchFamily="34" charset="0"/>
              </a:rPr>
              <a:t> Drenagem linfática</a:t>
            </a:r>
            <a:endParaRPr lang="pt-BR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 descr="F:\AULAS APARELHO LOCOMOTOR  MEDICINA 2018\VASO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608512" cy="3456384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42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330</Words>
  <Application>Microsoft Office PowerPoint</Application>
  <PresentationFormat>Apresentação na tela (4:3)</PresentationFormat>
  <Paragraphs>67</Paragraphs>
  <Slides>10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2" baseType="lpstr">
      <vt:lpstr>Tema do Office</vt:lpstr>
      <vt:lpstr>CorelPhotoPaint.Image.8</vt:lpstr>
      <vt:lpstr>Apresentação do PowerPoint</vt:lpstr>
      <vt:lpstr>Vascularização do membro superior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         RESUMO</vt:lpstr>
      <vt:lpstr>REFERÊNCIAS BIBLIOGRÁFICAS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tirapelli</dc:creator>
  <cp:lastModifiedBy>Lab Biol</cp:lastModifiedBy>
  <cp:revision>3</cp:revision>
  <dcterms:created xsi:type="dcterms:W3CDTF">2018-04-20T02:39:27Z</dcterms:created>
  <dcterms:modified xsi:type="dcterms:W3CDTF">2017-10-14T02:33:25Z</dcterms:modified>
</cp:coreProperties>
</file>