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512" r:id="rId3"/>
    <p:sldId id="529" r:id="rId4"/>
    <p:sldId id="526" r:id="rId5"/>
    <p:sldId id="527" r:id="rId6"/>
    <p:sldId id="520" r:id="rId7"/>
    <p:sldId id="522" r:id="rId8"/>
    <p:sldId id="524" r:id="rId9"/>
    <p:sldId id="530" r:id="rId10"/>
    <p:sldId id="531" r:id="rId11"/>
    <p:sldId id="532" r:id="rId12"/>
    <p:sldId id="533" r:id="rId13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90"/>
    <p:restoredTop sz="94538"/>
  </p:normalViewPr>
  <p:slideViewPr>
    <p:cSldViewPr>
      <p:cViewPr varScale="1">
        <p:scale>
          <a:sx n="106" d="100"/>
          <a:sy n="106" d="100"/>
        </p:scale>
        <p:origin x="116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23D25-6EEA-5647-89AA-5D929F627BD4}" type="datetimeFigureOut">
              <a:rPr lang="en-US" smtClean="0"/>
              <a:pPr/>
              <a:t>8/10/23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E99C53-3002-A04C-BD5E-75596A83960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6515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3E69B-C53E-0C48-93D8-B3E3E2F7AC14}" type="datetimeFigureOut">
              <a:rPr lang="en-US" smtClean="0"/>
              <a:pPr/>
              <a:t>8/10/23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8BD650-09AC-6847-9A27-37157A254C0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3326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6F566-41D7-4537-9294-B92D589F8FCB}" type="datetime1">
              <a:rPr lang="pt-BR" smtClean="0"/>
              <a:pPr/>
              <a:t>10/08/2023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9899-16C1-464F-97FA-C337BF0B5D53}" type="datetime1">
              <a:rPr lang="pt-BR" smtClean="0"/>
              <a:pPr/>
              <a:t>10/08/2023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1BB93-A4CE-40B1-B251-B3DCB497453A}" type="datetime1">
              <a:rPr lang="pt-BR" smtClean="0"/>
              <a:pPr/>
              <a:t>10/08/2023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2C6C5-F25A-461B-A0CA-3E45221E55B6}" type="datetime1">
              <a:rPr lang="pt-BR" smtClean="0"/>
              <a:pPr/>
              <a:t>10/08/2023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C212-101B-4427-9C89-2F7F0AEA7FDB}" type="datetime1">
              <a:rPr lang="pt-BR" smtClean="0"/>
              <a:pPr/>
              <a:t>10/08/2023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D458A-4134-4189-BF84-A6170C94E8FD}" type="datetime1">
              <a:rPr lang="pt-BR" smtClean="0"/>
              <a:pPr/>
              <a:t>10/08/2023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8A33D-EB8A-4256-81D3-F66904D6DB15}" type="datetime1">
              <a:rPr lang="pt-BR" smtClean="0"/>
              <a:pPr/>
              <a:t>10/08/2023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528A-049A-46A1-8080-026B1CAFA9D2}" type="datetime1">
              <a:rPr lang="pt-BR" smtClean="0"/>
              <a:pPr/>
              <a:t>10/08/2023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B87F-0DD6-41D0-A01E-BBDB2712FFE7}" type="datetime1">
              <a:rPr lang="pt-BR" smtClean="0"/>
              <a:pPr/>
              <a:t>10/08/2023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44DC-58FB-4E98-AFE2-E3F492122365}" type="datetime1">
              <a:rPr lang="pt-BR" smtClean="0"/>
              <a:pPr/>
              <a:t>10/08/2023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B2C5E-A626-41A6-A587-AAD00764E0F9}" type="datetime1">
              <a:rPr lang="pt-BR" smtClean="0"/>
              <a:pPr/>
              <a:t>10/08/2023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A9287-BEC8-4F75-BD92-8EA32CEC9034}" type="datetime1">
              <a:rPr lang="pt-BR" smtClean="0"/>
              <a:pPr/>
              <a:t>10/08/2023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7E75A-E3CB-47AE-BED1-145DBA778CA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leopoldo.fulgencio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pQpxDF36teE" TargetMode="External"/><Relationship Id="rId2" Type="http://schemas.openxmlformats.org/officeDocument/2006/relationships/hyperlink" Target="https://youtu.be/0iDIG47kMZ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outu.be/L9hWIN64H9Q" TargetMode="External"/><Relationship Id="rId5" Type="http://schemas.openxmlformats.org/officeDocument/2006/relationships/hyperlink" Target="https://youtu.be/kPOGkztd9Kc" TargetMode="External"/><Relationship Id="rId4" Type="http://schemas.openxmlformats.org/officeDocument/2006/relationships/hyperlink" Target="https://www.youtube.com/watch?v=T9bk6Z62wJY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eaJpIsSKRmU" TargetMode="External"/><Relationship Id="rId2" Type="http://schemas.openxmlformats.org/officeDocument/2006/relationships/hyperlink" Target="https://youtu.be/mHQUskmlCM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o6Z7w5UgkhE&amp;t=2699s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PaS7_xEs82o" TargetMode="External"/><Relationship Id="rId2" Type="http://schemas.openxmlformats.org/officeDocument/2006/relationships/hyperlink" Target="https://youtu.be/mB1wRwgo74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S_F6pZzUvZY" TargetMode="External"/><Relationship Id="rId2" Type="http://schemas.openxmlformats.org/officeDocument/2006/relationships/hyperlink" Target="https://youtu.be/8v-HTHNcGM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b45Zhd9GN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971650"/>
          </a:xfrm>
        </p:spPr>
        <p:txBody>
          <a:bodyPr>
            <a:normAutofit/>
          </a:bodyPr>
          <a:lstStyle/>
          <a:p>
            <a:br>
              <a:rPr lang="pt-BR" sz="3600" b="1" dirty="0"/>
            </a:br>
            <a:r>
              <a:rPr lang="pt-BR" sz="2400" b="1" dirty="0"/>
              <a:t>PSA-286 - Psicologia do Desenvolvimento II</a:t>
            </a:r>
            <a:r>
              <a:rPr lang="pt-BR" sz="2400" dirty="0"/>
              <a:t> </a:t>
            </a:r>
            <a:r>
              <a:rPr lang="pt-BR" sz="2800" dirty="0"/>
              <a:t> </a:t>
            </a:r>
            <a:br>
              <a:rPr lang="pt-BR" dirty="0"/>
            </a:br>
            <a:r>
              <a:rPr lang="pt-BR" dirty="0"/>
              <a:t>2023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400" b="1" dirty="0">
                <a:solidFill>
                  <a:schemeClr val="tx1"/>
                </a:solidFill>
              </a:rPr>
              <a:t>Curso para a Terapia Ocupacional</a:t>
            </a:r>
            <a:endParaRPr lang="pt-BR" sz="2400" dirty="0">
              <a:solidFill>
                <a:schemeClr val="tx1"/>
              </a:solidFill>
            </a:endParaRPr>
          </a:p>
          <a:p>
            <a:r>
              <a:rPr lang="pt-BR" sz="2400" b="1" dirty="0">
                <a:solidFill>
                  <a:schemeClr val="tx1"/>
                </a:solidFill>
              </a:rPr>
              <a:t>Prof. Dr. </a:t>
            </a:r>
            <a:r>
              <a:rPr lang="pt-BR" sz="2400" b="1" i="1" dirty="0">
                <a:solidFill>
                  <a:schemeClr val="tx1"/>
                </a:solidFill>
              </a:rPr>
              <a:t>Leopoldo </a:t>
            </a:r>
            <a:r>
              <a:rPr lang="pt-BR" sz="2400" b="1" i="1" dirty="0" err="1">
                <a:solidFill>
                  <a:schemeClr val="tx1"/>
                </a:solidFill>
              </a:rPr>
              <a:t>fulgencio</a:t>
            </a:r>
            <a:endParaRPr lang="pt-BR" sz="2400" b="1" i="1" dirty="0">
              <a:solidFill>
                <a:schemeClr val="tx1"/>
              </a:solidFill>
            </a:endParaRPr>
          </a:p>
          <a:p>
            <a:r>
              <a:rPr lang="pt-BR" sz="2400" b="1" dirty="0">
                <a:solidFill>
                  <a:schemeClr val="tx1"/>
                </a:solidFill>
                <a:hlinkClick r:id="rId2"/>
              </a:rPr>
              <a:t>leopoldo.fulgencio@gmail.com</a:t>
            </a:r>
            <a:endParaRPr lang="pt-BR" sz="2400" b="1" dirty="0">
              <a:solidFill>
                <a:schemeClr val="tx1"/>
              </a:solidFill>
            </a:endParaRPr>
          </a:p>
          <a:p>
            <a:r>
              <a:rPr lang="pt-BR" b="1" dirty="0">
                <a:solidFill>
                  <a:schemeClr val="tx1"/>
                </a:solidFill>
              </a:rPr>
              <a:t>AULA 01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DFEBC6-58BE-0E44-9B74-A3720CC7C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60E83D7-74B1-BD4A-9B56-1E32E9906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1200" dirty="0"/>
              <a:t>Aulas 05 a 07. As teorias psicanalíticas do desenvolvimento emocional</a:t>
            </a:r>
          </a:p>
          <a:p>
            <a:pPr lvl="0"/>
            <a:endParaRPr lang="pt-BR" sz="1200" b="1" dirty="0"/>
          </a:p>
          <a:p>
            <a:pPr marL="0" lvl="0" indent="0">
              <a:buNone/>
            </a:pPr>
            <a:r>
              <a:rPr lang="pt-BR" sz="1200" b="1" dirty="0"/>
              <a:t>13/09/2023.</a:t>
            </a:r>
            <a:r>
              <a:rPr lang="pt-BR" sz="1200" dirty="0"/>
              <a:t> Aula 05. Filme: </a:t>
            </a:r>
            <a:r>
              <a:rPr lang="pt-BR" sz="1200" i="1" dirty="0"/>
              <a:t>Freud, Além da Alma </a:t>
            </a:r>
            <a:endParaRPr lang="pt-BR" sz="1200" dirty="0"/>
          </a:p>
          <a:p>
            <a:pPr marL="0" lvl="0" indent="0">
              <a:buNone/>
            </a:pPr>
            <a:r>
              <a:rPr lang="pt-BR" sz="1200" dirty="0"/>
              <a:t>* um filme norte-americano de 1962 dirigido por John Huston, com trilha sonora de Jerry Goldsmith.</a:t>
            </a:r>
          </a:p>
          <a:p>
            <a:endParaRPr lang="pt-BR" sz="1200" dirty="0"/>
          </a:p>
          <a:p>
            <a:pPr marL="0" lvl="0" indent="0">
              <a:buNone/>
            </a:pPr>
            <a:r>
              <a:rPr lang="pt-BR" sz="1200" b="1" dirty="0"/>
              <a:t>20/09/2023.</a:t>
            </a:r>
            <a:r>
              <a:rPr lang="pt-BR" sz="1200" dirty="0"/>
              <a:t> Aula 06. Apresentação dos fundamentos da psicanálise  </a:t>
            </a:r>
          </a:p>
          <a:p>
            <a:pPr marL="0" lvl="0" indent="0">
              <a:buNone/>
            </a:pPr>
            <a:r>
              <a:rPr lang="pt-BR" sz="1200" b="1" dirty="0">
                <a:solidFill>
                  <a:srgbClr val="FF0000"/>
                </a:solidFill>
              </a:rPr>
              <a:t>Vídeos de apoio</a:t>
            </a:r>
          </a:p>
          <a:p>
            <a:pPr marL="0" lvl="0" indent="0">
              <a:buNone/>
            </a:pPr>
            <a:r>
              <a:rPr lang="pt-BR" sz="1200" b="1" i="1" dirty="0"/>
              <a:t> 	Introdução ao pensamento de Freud</a:t>
            </a:r>
            <a:endParaRPr lang="pt-BR" sz="1200" dirty="0"/>
          </a:p>
          <a:p>
            <a:pPr marL="0" indent="0">
              <a:buNone/>
            </a:pPr>
            <a:r>
              <a:rPr lang="pt-BR" sz="1200" dirty="0"/>
              <a:t>		Parte 1: </a:t>
            </a:r>
            <a:r>
              <a:rPr lang="pt-BR" sz="1200" u="sng" dirty="0">
                <a:hlinkClick r:id="rId2"/>
              </a:rPr>
              <a:t>https://youtu.be/0iDIG47kMZc</a:t>
            </a:r>
            <a:r>
              <a:rPr lang="pt-BR" sz="1200" dirty="0"/>
              <a:t>     </a:t>
            </a:r>
            <a:r>
              <a:rPr lang="pt-BR" sz="1200" u="sng" dirty="0"/>
              <a:t>53:07 tempo</a:t>
            </a:r>
            <a:endParaRPr lang="pt-BR" sz="1200" dirty="0"/>
          </a:p>
          <a:p>
            <a:pPr marL="0" indent="0">
              <a:buNone/>
            </a:pPr>
            <a:r>
              <a:rPr lang="pt-BR" sz="1200" dirty="0"/>
              <a:t>		Parte 2: </a:t>
            </a:r>
            <a:r>
              <a:rPr lang="pt-BR" sz="1200" u="sng" dirty="0">
                <a:hlinkClick r:id="rId3"/>
              </a:rPr>
              <a:t>https://youtu.be/pQpxDF36teE</a:t>
            </a:r>
            <a:r>
              <a:rPr lang="pt-BR" sz="1200" dirty="0"/>
              <a:t>     </a:t>
            </a:r>
            <a:r>
              <a:rPr lang="pt-BR" sz="1200" u="sng" dirty="0"/>
              <a:t>20:25 tempo</a:t>
            </a:r>
            <a:endParaRPr lang="pt-BR" sz="1200" dirty="0"/>
          </a:p>
          <a:p>
            <a:pPr marL="0" indent="0">
              <a:buNone/>
            </a:pPr>
            <a:endParaRPr lang="pt-BR" sz="1200" dirty="0"/>
          </a:p>
          <a:p>
            <a:pPr marL="0" indent="0">
              <a:buNone/>
            </a:pPr>
            <a:r>
              <a:rPr lang="pt-BR" sz="1200" b="1" dirty="0"/>
              <a:t>27/09/2032. </a:t>
            </a:r>
            <a:r>
              <a:rPr lang="pt-BR" sz="1200" dirty="0"/>
              <a:t>Aula 07. Apresentação da Teoria do desenvolvimento emocional do ponto de vista de Freud: a teoria do desenvolvimento da sexualidade</a:t>
            </a:r>
          </a:p>
          <a:p>
            <a:pPr marL="0" indent="0">
              <a:buNone/>
            </a:pPr>
            <a:r>
              <a:rPr lang="pt-BR" sz="1200" b="1" dirty="0">
                <a:solidFill>
                  <a:srgbClr val="FF0000"/>
                </a:solidFill>
              </a:rPr>
              <a:t>Vídeo de apoio</a:t>
            </a:r>
          </a:p>
          <a:p>
            <a:pPr marL="0" lvl="0" indent="0">
              <a:buNone/>
            </a:pPr>
            <a:r>
              <a:rPr lang="pt-BR" sz="1200" dirty="0"/>
              <a:t>	A Teoria do Desenvolvimento da Sexualidade</a:t>
            </a:r>
          </a:p>
          <a:p>
            <a:pPr marL="0" lvl="0" indent="0">
              <a:buNone/>
            </a:pPr>
            <a:r>
              <a:rPr lang="pt-BR" sz="1200" dirty="0"/>
              <a:t>		</a:t>
            </a:r>
            <a:r>
              <a:rPr lang="pt-BR" sz="1200" u="sng" dirty="0">
                <a:hlinkClick r:id="rId4"/>
              </a:rPr>
              <a:t>https://www.youtube.com/watch?v=T9bk6Z62wJY</a:t>
            </a:r>
            <a:endParaRPr lang="pt-BR" sz="1200" dirty="0"/>
          </a:p>
          <a:p>
            <a:pPr marL="0" indent="0">
              <a:buNone/>
            </a:pPr>
            <a:r>
              <a:rPr lang="pt-BR" sz="1200" b="1" dirty="0"/>
              <a:t> </a:t>
            </a:r>
            <a:endParaRPr lang="pt-BR" sz="1200" dirty="0"/>
          </a:p>
          <a:p>
            <a:pPr marL="0" indent="0">
              <a:buNone/>
            </a:pPr>
            <a:r>
              <a:rPr lang="pt-BR" sz="1200" b="1" dirty="0"/>
              <a:t>04/10/2023. </a:t>
            </a:r>
            <a:r>
              <a:rPr lang="pt-BR" sz="1200" dirty="0"/>
              <a:t>Aula 8. As teorias psicanalíticas do Desenvolvimentos pós-Freud </a:t>
            </a:r>
          </a:p>
          <a:p>
            <a:pPr marL="0" indent="0">
              <a:buNone/>
            </a:pPr>
            <a:r>
              <a:rPr lang="pt-BR" sz="1200" b="1" dirty="0">
                <a:solidFill>
                  <a:srgbClr val="FF0000"/>
                </a:solidFill>
              </a:rPr>
              <a:t>Vídeos de apoio</a:t>
            </a:r>
          </a:p>
          <a:p>
            <a:pPr marL="0" indent="0">
              <a:buNone/>
            </a:pPr>
            <a:r>
              <a:rPr lang="pt-BR" sz="1200" dirty="0"/>
              <a:t>	Parte 1 (35:19): </a:t>
            </a:r>
            <a:r>
              <a:rPr lang="pt-BR" sz="1200" u="sng" dirty="0">
                <a:hlinkClick r:id="rId5"/>
              </a:rPr>
              <a:t>https://youtu.be/kPOGkztd9Kc</a:t>
            </a:r>
            <a:endParaRPr lang="pt-BR" sz="1200" dirty="0"/>
          </a:p>
          <a:p>
            <a:pPr marL="0" indent="0">
              <a:buNone/>
            </a:pPr>
            <a:r>
              <a:rPr lang="pt-BR" sz="1200" dirty="0"/>
              <a:t>	Parte 2 (</a:t>
            </a:r>
            <a:r>
              <a:rPr lang="pt-BR" sz="1200" u="sng" dirty="0"/>
              <a:t>43:10</a:t>
            </a:r>
            <a:r>
              <a:rPr lang="pt-BR" sz="1200" dirty="0"/>
              <a:t>): </a:t>
            </a:r>
            <a:r>
              <a:rPr lang="pt-BR" sz="1200" u="sng" dirty="0">
                <a:hlinkClick r:id="rId6"/>
              </a:rPr>
              <a:t>https://youtu.be/L9hWIN64H9Q</a:t>
            </a:r>
            <a:endParaRPr lang="pt-BR" sz="12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B6A3D37-CDA9-6E47-A7BC-5E342E6A3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6857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B8795D-D297-7147-A360-A58551B12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4FF78C-715C-CB46-95E8-EE55AC82C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t-BR" sz="4400" b="1" dirty="0"/>
              <a:t>11/10/2023. </a:t>
            </a:r>
            <a:r>
              <a:rPr lang="pt-BR" sz="4400" dirty="0"/>
              <a:t>Aula 9. </a:t>
            </a:r>
            <a:r>
              <a:rPr lang="pt-BR" sz="4400" dirty="0" err="1"/>
              <a:t>Winnicott</a:t>
            </a:r>
            <a:r>
              <a:rPr lang="pt-BR" sz="4400" dirty="0"/>
              <a:t> e o desenvolvimento da psicanálise </a:t>
            </a:r>
          </a:p>
          <a:p>
            <a:pPr>
              <a:lnSpc>
                <a:spcPct val="170000"/>
              </a:lnSpc>
            </a:pPr>
            <a:r>
              <a:rPr lang="pt-BR" sz="4400" dirty="0"/>
              <a:t>O lugar de </a:t>
            </a:r>
            <a:r>
              <a:rPr lang="pt-BR" sz="4400" dirty="0" err="1"/>
              <a:t>Winnicott</a:t>
            </a:r>
            <a:r>
              <a:rPr lang="pt-BR" sz="4400" dirty="0"/>
              <a:t> na História da Psicanálise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sz="4400" b="1" dirty="0">
                <a:solidFill>
                  <a:srgbClr val="FF0000"/>
                </a:solidFill>
              </a:rPr>
              <a:t>Vídeos de apoio</a:t>
            </a:r>
          </a:p>
          <a:p>
            <a:pPr lvl="2">
              <a:lnSpc>
                <a:spcPct val="170000"/>
              </a:lnSpc>
            </a:pPr>
            <a:r>
              <a:rPr lang="pt-BR" sz="4400" b="1" dirty="0"/>
              <a:t>Para Ler </a:t>
            </a:r>
            <a:r>
              <a:rPr lang="pt-BR" sz="4400" b="1" dirty="0" err="1"/>
              <a:t>Winnicott</a:t>
            </a:r>
            <a:endParaRPr lang="pt-BR" sz="4400" dirty="0"/>
          </a:p>
          <a:p>
            <a:pPr marL="0" indent="0">
              <a:lnSpc>
                <a:spcPct val="170000"/>
              </a:lnSpc>
              <a:buNone/>
            </a:pPr>
            <a:r>
              <a:rPr lang="pt-BR" sz="4400" b="1" dirty="0"/>
              <a:t>        Parte 1. Para ler </a:t>
            </a:r>
            <a:r>
              <a:rPr lang="pt-BR" sz="4400" b="1" dirty="0" err="1"/>
              <a:t>Winnicott</a:t>
            </a:r>
            <a:r>
              <a:rPr lang="pt-BR" sz="4400" b="1" dirty="0"/>
              <a:t>: </a:t>
            </a:r>
            <a:r>
              <a:rPr lang="pt-BR" sz="4400" u="sng" dirty="0">
                <a:hlinkClick r:id="rId2"/>
              </a:rPr>
              <a:t>https://youtu.be/mHQUskmlCMA</a:t>
            </a:r>
            <a:r>
              <a:rPr lang="pt-BR" sz="4400" dirty="0"/>
              <a:t>	00:54:00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sz="4400" b="1" dirty="0"/>
              <a:t>        Parte2 . Para ler </a:t>
            </a:r>
            <a:r>
              <a:rPr lang="pt-BR" sz="4400" b="1" dirty="0" err="1"/>
              <a:t>Winnicott</a:t>
            </a:r>
            <a:r>
              <a:rPr lang="pt-BR" sz="4400" b="1" dirty="0"/>
              <a:t>: </a:t>
            </a:r>
            <a:r>
              <a:rPr lang="pt-BR" sz="4400" u="sng" dirty="0">
                <a:hlinkClick r:id="rId2"/>
              </a:rPr>
              <a:t>https://youtu.be/mHQUskmlCMA</a:t>
            </a:r>
            <a:r>
              <a:rPr lang="pt-BR" sz="4400" u="sng" dirty="0"/>
              <a:t>     	</a:t>
            </a:r>
            <a:r>
              <a:rPr lang="pt-BR" sz="4400" dirty="0"/>
              <a:t>01:24:00</a:t>
            </a:r>
          </a:p>
          <a:p>
            <a:pPr marL="0" indent="0">
              <a:lnSpc>
                <a:spcPct val="170000"/>
              </a:lnSpc>
              <a:buNone/>
            </a:pPr>
            <a:endParaRPr lang="pt-BR" sz="4400" b="1" dirty="0"/>
          </a:p>
          <a:p>
            <a:pPr marL="0" indent="0">
              <a:lnSpc>
                <a:spcPct val="170000"/>
              </a:lnSpc>
              <a:buNone/>
            </a:pPr>
            <a:r>
              <a:rPr lang="pt-BR" sz="4400" b="1" dirty="0"/>
              <a:t>        </a:t>
            </a:r>
            <a:r>
              <a:rPr lang="pt-BR" sz="4400" b="1" dirty="0" err="1"/>
              <a:t>Winnicott</a:t>
            </a:r>
            <a:r>
              <a:rPr lang="pt-BR" sz="4400" b="1" dirty="0"/>
              <a:t> &amp; Freud: continuidades e rupturas</a:t>
            </a:r>
            <a:endParaRPr lang="pt-BR" sz="4400" dirty="0"/>
          </a:p>
          <a:p>
            <a:pPr marL="0" indent="0">
              <a:lnSpc>
                <a:spcPct val="170000"/>
              </a:lnSpc>
              <a:buNone/>
            </a:pPr>
            <a:r>
              <a:rPr lang="pt-BR" sz="4400" b="1" dirty="0"/>
              <a:t>	Vídeo complementar: para assistir como aprofundamento</a:t>
            </a:r>
            <a:endParaRPr lang="pt-BR" sz="4400" dirty="0"/>
          </a:p>
          <a:p>
            <a:pPr marL="0" indent="0">
              <a:lnSpc>
                <a:spcPct val="170000"/>
              </a:lnSpc>
              <a:buNone/>
            </a:pPr>
            <a:r>
              <a:rPr lang="pt-BR" sz="4400" dirty="0"/>
              <a:t>	“</a:t>
            </a:r>
            <a:r>
              <a:rPr lang="pt-BR" sz="4400" dirty="0" err="1"/>
              <a:t>Winnicott</a:t>
            </a:r>
            <a:r>
              <a:rPr lang="pt-BR" sz="4400" dirty="0"/>
              <a:t> e Freud: continuidades, desenvolvimentos e rupturas”  </a:t>
            </a:r>
            <a:r>
              <a:rPr lang="pt-BR" sz="4400" u="sng" dirty="0">
                <a:hlinkClick r:id="rId3"/>
              </a:rPr>
              <a:t>https://youtu.be/eaJpIsSKRmU</a:t>
            </a:r>
            <a:endParaRPr lang="pt-BR" sz="4400" dirty="0"/>
          </a:p>
          <a:p>
            <a:pPr marL="0" indent="0">
              <a:lnSpc>
                <a:spcPct val="170000"/>
              </a:lnSpc>
              <a:buNone/>
            </a:pPr>
            <a:r>
              <a:rPr lang="pt-BR" sz="4400" b="1" dirty="0"/>
              <a:t>18/10/2023. </a:t>
            </a:r>
            <a:r>
              <a:rPr lang="pt-BR" sz="4400" dirty="0"/>
              <a:t>Aula 10. </a:t>
            </a:r>
            <a:r>
              <a:rPr lang="pt-BR" sz="4400" dirty="0" err="1"/>
              <a:t>Winnicott</a:t>
            </a:r>
            <a:r>
              <a:rPr lang="pt-BR" sz="4400" dirty="0"/>
              <a:t> e a sua Teoria do desenvolvimento emocional: uma teoria da dependência, uma teoria do desenvolvimento do SER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sz="4400" b="1" dirty="0">
                <a:solidFill>
                  <a:srgbClr val="FF0000"/>
                </a:solidFill>
              </a:rPr>
              <a:t>Vídeo de apoio</a:t>
            </a:r>
          </a:p>
          <a:p>
            <a:pPr marL="0" lvl="0" indent="0">
              <a:lnSpc>
                <a:spcPct val="170000"/>
              </a:lnSpc>
              <a:buNone/>
            </a:pPr>
            <a:r>
              <a:rPr lang="pt-BR" sz="4400" b="1" dirty="0"/>
              <a:t>        </a:t>
            </a:r>
            <a:r>
              <a:rPr lang="pt-BR" sz="4400" b="1" dirty="0" err="1"/>
              <a:t>Winnicott</a:t>
            </a:r>
            <a:r>
              <a:rPr lang="pt-BR" sz="4400" b="1" dirty="0"/>
              <a:t> e o Desenvolvimento do SER. Visão de Conjunto</a:t>
            </a:r>
          </a:p>
          <a:p>
            <a:pPr marL="0" lvl="0" indent="0">
              <a:lnSpc>
                <a:spcPct val="170000"/>
              </a:lnSpc>
              <a:buNone/>
            </a:pPr>
            <a:r>
              <a:rPr lang="pt-BR" sz="4400" b="1" dirty="0"/>
              <a:t>		</a:t>
            </a:r>
            <a:r>
              <a:rPr lang="pt-BR" sz="4400" u="sng" dirty="0">
                <a:hlinkClick r:id="rId4"/>
              </a:rPr>
              <a:t>https://www.youtube.com/watch?v=o6Z7w5UgkhE&amp;t=2699s</a:t>
            </a:r>
            <a:r>
              <a:rPr lang="pt-BR" sz="4400" dirty="0"/>
              <a:t>   \	</a:t>
            </a:r>
            <a:r>
              <a:rPr lang="pt-BR" sz="4400" u="sng" dirty="0"/>
              <a:t>1:23:46</a:t>
            </a:r>
            <a:endParaRPr lang="pt-BR" sz="4400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F12E10C-4770-5644-B3B9-328088272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0897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A87FC9-95C2-1346-9041-ADD3DBF78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3DFF926-4D96-C942-9726-356EF68D8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pt-BR" sz="5000" dirty="0"/>
              <a:t>Aula 11 e 12. O que é Brincar do ponto de vista da psicanálise?</a:t>
            </a:r>
          </a:p>
          <a:p>
            <a:pPr marL="0" indent="0">
              <a:buNone/>
            </a:pPr>
            <a:endParaRPr lang="pt-BR" sz="5000" dirty="0"/>
          </a:p>
          <a:p>
            <a:pPr marL="0" indent="0">
              <a:buNone/>
            </a:pPr>
            <a:r>
              <a:rPr lang="pt-BR" sz="5000" b="1" dirty="0"/>
              <a:t>25/10/2023. </a:t>
            </a:r>
            <a:r>
              <a:rPr lang="pt-BR" sz="5000" dirty="0"/>
              <a:t>Aula 11.</a:t>
            </a:r>
          </a:p>
          <a:p>
            <a:pPr lvl="0"/>
            <a:r>
              <a:rPr lang="pt-BR" sz="5000" dirty="0"/>
              <a:t>Brincar como uma atividade que tem valor expressivo (Klein)</a:t>
            </a:r>
          </a:p>
          <a:p>
            <a:pPr lvl="0"/>
            <a:r>
              <a:rPr lang="pt-BR" sz="5000" dirty="0"/>
              <a:t> e Brincar como uma atividade que tem valor em si mesma, pelo fato de ser</a:t>
            </a:r>
          </a:p>
          <a:p>
            <a:pPr marL="0" lvl="0" indent="0">
              <a:buNone/>
            </a:pPr>
            <a:r>
              <a:rPr lang="pt-BR" sz="5000" dirty="0"/>
              <a:t>	 feito (</a:t>
            </a:r>
            <a:r>
              <a:rPr lang="pt-BR" sz="5000" dirty="0" err="1"/>
              <a:t>Winnicott</a:t>
            </a:r>
            <a:r>
              <a:rPr lang="pt-BR" sz="5000" dirty="0"/>
              <a:t>)</a:t>
            </a:r>
          </a:p>
          <a:p>
            <a:pPr marL="0" lvl="0" indent="0">
              <a:buNone/>
            </a:pPr>
            <a:r>
              <a:rPr lang="pt-BR" sz="5000" dirty="0"/>
              <a:t>	</a:t>
            </a:r>
          </a:p>
          <a:p>
            <a:pPr marL="0" lvl="0" indent="0">
              <a:buNone/>
            </a:pPr>
            <a:r>
              <a:rPr lang="pt-BR" sz="5000" b="1" dirty="0">
                <a:solidFill>
                  <a:srgbClr val="FF0000"/>
                </a:solidFill>
              </a:rPr>
              <a:t>Vídeo de apoio</a:t>
            </a:r>
          </a:p>
          <a:p>
            <a:pPr marL="0" lvl="0" indent="0">
              <a:buNone/>
            </a:pPr>
            <a:r>
              <a:rPr lang="pt-BR" sz="5000" dirty="0" err="1"/>
              <a:t>Winnicott</a:t>
            </a:r>
            <a:r>
              <a:rPr lang="pt-BR" sz="5000" dirty="0"/>
              <a:t>, Donald Woods. (1953c). </a:t>
            </a:r>
            <a:r>
              <a:rPr lang="pt-BR" sz="5000" b="1" dirty="0"/>
              <a:t>Objetos Transicionais e Fenômenos Transicionais</a:t>
            </a:r>
            <a:r>
              <a:rPr lang="pt-BR" sz="5000" dirty="0"/>
              <a:t> </a:t>
            </a:r>
            <a:r>
              <a:rPr lang="pt-BR" sz="5000" i="1" dirty="0"/>
              <a:t>O Brincar &amp; a Realidade</a:t>
            </a:r>
            <a:r>
              <a:rPr lang="pt-BR" sz="5000" dirty="0"/>
              <a:t>. São Paulo, UBU.  </a:t>
            </a:r>
            <a:r>
              <a:rPr lang="pt-BR" sz="5000" u="sng" dirty="0">
                <a:hlinkClick r:id="rId2"/>
              </a:rPr>
              <a:t>https://youtu.be/mB1wRwgo74U </a:t>
            </a:r>
            <a:endParaRPr lang="pt-BR" sz="5000" dirty="0"/>
          </a:p>
          <a:p>
            <a:pPr marL="0" lvl="0" indent="0">
              <a:buNone/>
            </a:pPr>
            <a:r>
              <a:rPr lang="pt-BR" sz="5000" dirty="0"/>
              <a:t> </a:t>
            </a:r>
          </a:p>
          <a:p>
            <a:pPr marL="0" lvl="0" indent="0">
              <a:buNone/>
            </a:pPr>
            <a:r>
              <a:rPr lang="pt-BR" sz="5000" dirty="0" err="1"/>
              <a:t>Winnicott</a:t>
            </a:r>
            <a:r>
              <a:rPr lang="pt-BR" sz="5000" dirty="0"/>
              <a:t>, D. W. (1971a). </a:t>
            </a:r>
            <a:r>
              <a:rPr lang="pt-BR" sz="5000" i="1" dirty="0"/>
              <a:t>O Brincar e a Realidade</a:t>
            </a:r>
            <a:r>
              <a:rPr lang="pt-BR" sz="5000" dirty="0"/>
              <a:t>. São Paulo: UBU, 2019. </a:t>
            </a:r>
            <a:r>
              <a:rPr lang="pt-BR" sz="5000" dirty="0">
                <a:hlinkClick r:id="rId3"/>
              </a:rPr>
              <a:t>https://youtu.be/PaS7_xEs82o</a:t>
            </a:r>
            <a:endParaRPr lang="pt-BR" sz="5000" dirty="0"/>
          </a:p>
          <a:p>
            <a:pPr marL="0" indent="0">
              <a:buNone/>
            </a:pPr>
            <a:endParaRPr lang="pt-BR" sz="5000" dirty="0"/>
          </a:p>
          <a:p>
            <a:pPr marL="0" indent="0">
              <a:buNone/>
            </a:pPr>
            <a:endParaRPr lang="pt-BR" sz="5000" b="1" dirty="0"/>
          </a:p>
          <a:p>
            <a:pPr marL="0" indent="0">
              <a:buNone/>
            </a:pPr>
            <a:r>
              <a:rPr lang="pt-BR" sz="5000" b="1" dirty="0"/>
              <a:t>01/11/2023. </a:t>
            </a:r>
            <a:r>
              <a:rPr lang="pt-BR" sz="5000" dirty="0"/>
              <a:t>Aula 12. Finalização do curso</a:t>
            </a:r>
          </a:p>
          <a:p>
            <a:pPr marL="0" lvl="0" indent="0">
              <a:buNone/>
            </a:pPr>
            <a:r>
              <a:rPr lang="pt-BR" sz="5000" dirty="0"/>
              <a:t>	</a:t>
            </a:r>
            <a:r>
              <a:rPr lang="pt-BR" sz="3800" dirty="0"/>
              <a:t>	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43061C-93FB-4242-8A57-FF1A34E0C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2990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Ementa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pt-PT" sz="2000" dirty="0"/>
              <a:t>Esta disciplina tem como objetivo principal fornecer ao graduando no curso de Terapia Ocupacional a compreensão do que são as teorias do desenvolvimento do ser humano,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PT" sz="2000" dirty="0"/>
              <a:t>especialmente no que se refere ao seu desenvolvimento cognitivo e </a:t>
            </a:r>
            <a:r>
              <a:rPr lang="pt-PT" sz="2000" dirty="0" err="1"/>
              <a:t>socioemocional</a:t>
            </a:r>
            <a:r>
              <a:rPr lang="pt-PT" sz="2000" dirty="0"/>
              <a:t>.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PT" sz="2000" dirty="0"/>
              <a:t>Depois de apresentar um quadro geral das diversas teorias do desenvolvimento (seja em termos dos seus campos seja em termos dos seus tipos),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PT" sz="2000" dirty="0"/>
              <a:t>propõe-se analisar mais detalhadamente, duas perspectivas do desenvolvimento: uma cognitiva (Piaget e </a:t>
            </a:r>
            <a:r>
              <a:rPr lang="pt-PT" sz="2000" dirty="0" err="1"/>
              <a:t>Wallon</a:t>
            </a:r>
            <a:r>
              <a:rPr lang="pt-PT" sz="2000" dirty="0"/>
              <a:t>) e outra psicanalítica (Freud e </a:t>
            </a:r>
            <a:r>
              <a:rPr lang="pt-PT" sz="2000" dirty="0" err="1"/>
              <a:t>Winnicott</a:t>
            </a:r>
            <a:r>
              <a:rPr lang="pt-PT" sz="2000" dirty="0"/>
              <a:t>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0745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Ementa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pt-PT" sz="2000" dirty="0"/>
              <a:t>Após revisar alguns </a:t>
            </a:r>
            <a:r>
              <a:rPr lang="pt-PT" sz="2000" dirty="0" err="1"/>
              <a:t>aspectos</a:t>
            </a:r>
            <a:r>
              <a:rPr lang="pt-PT" sz="2000" dirty="0"/>
              <a:t> da teoria do Desenvolvimento cognitivo do ponto de vista de Piaget,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PT" sz="2000" dirty="0"/>
              <a:t>analisaremos a proposta do desenvolvimento do ponto de vista de </a:t>
            </a:r>
            <a:r>
              <a:rPr lang="pt-PT" sz="2000" dirty="0" err="1"/>
              <a:t>Wallon</a:t>
            </a:r>
            <a:r>
              <a:rPr lang="pt-PT" sz="2000" dirty="0"/>
              <a:t>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PT" sz="2000" dirty="0"/>
              <a:t>e nos dedicamos ao esclarecimento do quadro geral das teorias psicanalíticas do desenvolvimento, analisando as propostas de Freud e de </a:t>
            </a:r>
            <a:r>
              <a:rPr lang="pt-PT" sz="2000" dirty="0" err="1"/>
              <a:t>Winnicott</a:t>
            </a:r>
            <a:r>
              <a:rPr lang="pt-PT" sz="2000" dirty="0"/>
              <a:t>. 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pt-PT" sz="20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PT" sz="2000" dirty="0"/>
              <a:t>Com Freud daremos as características gerais desse tipo de teoria;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PT" sz="2000" dirty="0"/>
              <a:t>com </a:t>
            </a:r>
            <a:r>
              <a:rPr lang="pt-PT" sz="2000" dirty="0" err="1"/>
              <a:t>Winnicott</a:t>
            </a:r>
            <a:r>
              <a:rPr lang="pt-PT" sz="2000" dirty="0"/>
              <a:t>, aprofundaremos a compreensão dessa </a:t>
            </a:r>
            <a:r>
              <a:rPr lang="pt-PT" sz="2000" dirty="0" err="1"/>
              <a:t>perspectiva</a:t>
            </a:r>
            <a:r>
              <a:rPr lang="pt-PT" sz="2000" dirty="0"/>
              <a:t>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PT" sz="2000" dirty="0"/>
              <a:t>e esclareceremos a noção e a ação de Brincar, como modelo para a realização de atividades terapêuticas (nesse caso, em harmonia com a prática do terapeuta ocupacional).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9058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70000"/>
              </a:lnSpc>
            </a:pPr>
            <a:r>
              <a:rPr lang="en-US" sz="2800" b="1" dirty="0"/>
              <a:t>A </a:t>
            </a:r>
            <a:r>
              <a:rPr lang="en-US" sz="2800" b="1" dirty="0" err="1"/>
              <a:t>necessidade</a:t>
            </a:r>
            <a:r>
              <a:rPr lang="en-US" sz="2800" b="1" dirty="0"/>
              <a:t> de </a:t>
            </a:r>
            <a:r>
              <a:rPr lang="en-US" sz="2800" b="1" dirty="0" err="1"/>
              <a:t>uma</a:t>
            </a:r>
            <a:r>
              <a:rPr lang="en-US" sz="2800" b="1" dirty="0"/>
              <a:t> </a:t>
            </a:r>
            <a:r>
              <a:rPr lang="en-US" sz="2800" b="1" dirty="0" err="1"/>
              <a:t>teoria</a:t>
            </a:r>
            <a:r>
              <a:rPr lang="en-US" sz="2800" b="1" dirty="0"/>
              <a:t> do </a:t>
            </a:r>
            <a:r>
              <a:rPr lang="en-US" sz="2800" b="1" dirty="0" err="1"/>
              <a:t>desenvolvimento</a:t>
            </a:r>
            <a:endParaRPr lang="pt-B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pt-BR" sz="4800" dirty="0"/>
              <a:t>Uma teoria do desenvolvimento pode fornecer a compreensão de como funciona o ambiente na interação com os indivíduos, mas também uma teoria do que ocorre num desenvolvimento saudável, a partir da qual, pode-se compreender como surgem as patologias (psíquicas) e como se deve trata-las (pelos seus mais diversos meios).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4800" dirty="0"/>
              <a:t>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4800" dirty="0"/>
              <a:t>Um ponto fundamental, para a prática de vocês é, pois, saber ou ter algumas diretivas para ajudá-los a estabelecer um contato direto, humano, um </a:t>
            </a:r>
            <a:r>
              <a:rPr lang="pt-BR" sz="4800" i="1" dirty="0"/>
              <a:t>holding</a:t>
            </a:r>
            <a:r>
              <a:rPr lang="pt-BR" sz="4800" dirty="0"/>
              <a:t> para que a prática do terapeuta ocupacional possa ter os melhores resultados possíveis.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BR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9067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pt-BR" sz="2900" dirty="0"/>
              <a:t>Há contribuições pontuais , importantes, mas nem sempre apresentam uma linha estrutural que as caracterize como tal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n-US" sz="2900" dirty="0"/>
          </a:p>
          <a:p>
            <a:pPr algn="just">
              <a:lnSpc>
                <a:spcPct val="170000"/>
              </a:lnSpc>
            </a:pPr>
            <a:r>
              <a:rPr lang="pt-BR" sz="2900" dirty="0"/>
              <a:t>Uma teoria do desenvolvimento fornece</a:t>
            </a:r>
          </a:p>
          <a:p>
            <a:pPr lvl="1" algn="just">
              <a:lnSpc>
                <a:spcPct val="170000"/>
              </a:lnSpc>
            </a:pPr>
            <a:r>
              <a:rPr lang="pt-BR" sz="2900" dirty="0"/>
              <a:t>Linha da saúde com a descrição das conquistas e dinâmicas de cada fase</a:t>
            </a:r>
          </a:p>
          <a:p>
            <a:pPr lvl="1" algn="just">
              <a:lnSpc>
                <a:spcPct val="170000"/>
              </a:lnSpc>
            </a:pPr>
            <a:r>
              <a:rPr lang="pt-BR" sz="2900" dirty="0"/>
              <a:t>Linha da patologia com uma explicação da origem psicogênica da psicopatologias, o que implica na compreensão das dinâmicas dos modos de ser patológicos relacionais</a:t>
            </a:r>
          </a:p>
          <a:p>
            <a:pPr lvl="1" algn="just">
              <a:lnSpc>
                <a:spcPct val="170000"/>
              </a:lnSpc>
            </a:pPr>
            <a:r>
              <a:rPr lang="pt-BR" sz="2900" dirty="0"/>
              <a:t>Possibilidade de ação preventiva e curativa</a:t>
            </a:r>
          </a:p>
          <a:p>
            <a:pPr lvl="1" algn="just">
              <a:lnSpc>
                <a:spcPct val="170000"/>
              </a:lnSpc>
            </a:pPr>
            <a:r>
              <a:rPr lang="pt-BR" sz="2900" dirty="0"/>
              <a:t>Compreensão da vida relacional com o outro, com os grupos, com a vida cultural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B8B65-15CB-F743-9D01-DFD55F5634F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54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Programa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pt-BR" dirty="0"/>
              <a:t>Quadro geral do campo das Teorias do Desenvolvimento 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/>
              <a:t>A teoria do desenvolvimento cognitivo de Piaget (revisão) 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/>
              <a:t>A teoria do desenvolvimento da pessoa (</a:t>
            </a:r>
            <a:r>
              <a:rPr lang="pt-BR" dirty="0" err="1"/>
              <a:t>Wallon</a:t>
            </a:r>
            <a:r>
              <a:rPr lang="pt-BR" dirty="0"/>
              <a:t>)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/>
              <a:t>As teorias psicanalíticas do desenvolvimento emocional 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/>
              <a:t>As teorias psicanalíticas do Desenvolvimentos pós-Freud (quadro geral)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 err="1"/>
              <a:t>Winnicott</a:t>
            </a:r>
            <a:r>
              <a:rPr lang="pt-BR" dirty="0"/>
              <a:t> e o desenvolvimento da psicanálise 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/>
              <a:t>O que é Brincar do ponto de vista da psicanálise?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/>
              <a:t>Brincar como fundamento dos cuidados inter-humanos </a:t>
            </a:r>
            <a:endParaRPr lang="pt-BR" sz="2800" dirty="0"/>
          </a:p>
          <a:p>
            <a:pPr marL="0" indent="0">
              <a:lnSpc>
                <a:spcPct val="170000"/>
              </a:lnSpc>
              <a:buNone/>
            </a:pPr>
            <a:endParaRPr lang="pt-BR" dirty="0"/>
          </a:p>
          <a:p>
            <a:pPr marL="514350" indent="-514350">
              <a:buAutoNum type="arabicPeriod"/>
            </a:pPr>
            <a:endParaRPr lang="pt-BR" dirty="0"/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00050" lvl="1" indent="0">
              <a:buNone/>
            </a:pP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0504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Aspectos</a:t>
            </a:r>
            <a:r>
              <a:rPr lang="en-US" dirty="0"/>
              <a:t> </a:t>
            </a:r>
            <a:r>
              <a:rPr lang="en-US" dirty="0" err="1"/>
              <a:t>formais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Moodle USP – </a:t>
            </a:r>
            <a:r>
              <a:rPr lang="en-US" dirty="0" err="1"/>
              <a:t>Edisciplinas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Calendário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Avaliações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* VOCÊS FARÃO ALGUNS FICHAMENTOS AO LONGO DO CURSO, NO QUAL VÃO INSERIR COMENTÁRIOS PESSOAIS SOBRE OS TEXTOS FICHADOS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6756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err="1"/>
              <a:t>Cronograma</a:t>
            </a:r>
            <a:r>
              <a:rPr lang="en-US" sz="2400" dirty="0"/>
              <a:t> das aulas</a:t>
            </a:r>
            <a:br>
              <a:rPr lang="en-US" sz="2400" dirty="0"/>
            </a:br>
            <a:r>
              <a:rPr lang="pt-BR" sz="2400" b="1" dirty="0"/>
              <a:t>PSA-286 - Psicologia do Desenvolvimento II</a:t>
            </a:r>
            <a:r>
              <a:rPr lang="pt-BR" sz="2400" dirty="0"/>
              <a:t>  </a:t>
            </a:r>
            <a:br>
              <a:rPr lang="pt-BR" sz="2400" dirty="0"/>
            </a:br>
            <a:r>
              <a:rPr lang="pt-BR" sz="2400" dirty="0"/>
              <a:t>2023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pt-BR" sz="1100" dirty="0"/>
              <a:t>09/08/2023. Aula 1. Apresentação do curso</a:t>
            </a:r>
          </a:p>
          <a:p>
            <a:pPr>
              <a:lnSpc>
                <a:spcPct val="170000"/>
              </a:lnSpc>
            </a:pPr>
            <a:r>
              <a:rPr lang="pt-BR" sz="1100" dirty="0"/>
              <a:t>16/08/2023. Aula 02. Quadro geral do campo das Teorias do Desenvolvimento </a:t>
            </a:r>
          </a:p>
          <a:p>
            <a:pPr>
              <a:lnSpc>
                <a:spcPct val="170000"/>
              </a:lnSpc>
            </a:pPr>
            <a:r>
              <a:rPr lang="pt-BR" sz="1100" dirty="0"/>
              <a:t>23/08/2023. Aula 3. A teoria do desenvolvimento cognitivo de Piaget (revisão) </a:t>
            </a:r>
          </a:p>
          <a:p>
            <a:pPr>
              <a:lnSpc>
                <a:spcPct val="170000"/>
              </a:lnSpc>
            </a:pPr>
            <a:r>
              <a:rPr lang="pt-BR" sz="1100" dirty="0"/>
              <a:t>30/8/2023. Aula 4. A teoria do desenvolvimento da pessoa (</a:t>
            </a:r>
            <a:r>
              <a:rPr lang="pt-BR" sz="1100" dirty="0" err="1"/>
              <a:t>Wallon</a:t>
            </a:r>
            <a:r>
              <a:rPr lang="pt-BR" sz="1100" dirty="0"/>
              <a:t>)</a:t>
            </a:r>
          </a:p>
          <a:p>
            <a:pPr>
              <a:lnSpc>
                <a:spcPct val="170000"/>
              </a:lnSpc>
            </a:pPr>
            <a:r>
              <a:rPr lang="pt-BR" sz="1100" dirty="0"/>
              <a:t>13/09/2023. Aula 05. Filme: </a:t>
            </a:r>
            <a:r>
              <a:rPr lang="pt-BR" sz="1100" i="1" dirty="0"/>
              <a:t>Freud, Além da Alma </a:t>
            </a:r>
            <a:endParaRPr lang="pt-BR" sz="1100" dirty="0"/>
          </a:p>
          <a:p>
            <a:pPr>
              <a:lnSpc>
                <a:spcPct val="170000"/>
              </a:lnSpc>
            </a:pPr>
            <a:r>
              <a:rPr lang="pt-BR" sz="1100" dirty="0">
                <a:solidFill>
                  <a:srgbClr val="FF0000"/>
                </a:solidFill>
              </a:rPr>
              <a:t>20/09/2023. Aula 06. Apresentação dos fundamentos da psicanálise  		FICHAR, ENTREGAR EM 27/09/2023</a:t>
            </a:r>
          </a:p>
          <a:p>
            <a:pPr>
              <a:lnSpc>
                <a:spcPct val="170000"/>
              </a:lnSpc>
            </a:pPr>
            <a:r>
              <a:rPr lang="pt-BR" sz="1100" dirty="0"/>
              <a:t>27/09/2023. Aula 07. Apresentação da Teoria do desenvolvimento emocional </a:t>
            </a:r>
          </a:p>
          <a:p>
            <a:pPr>
              <a:lnSpc>
                <a:spcPct val="170000"/>
              </a:lnSpc>
            </a:pPr>
            <a:r>
              <a:rPr lang="pt-BR" sz="1100" dirty="0"/>
              <a:t>         do ponto de vista de Freud: a teoria do desenvolvimento da sexualidade</a:t>
            </a:r>
          </a:p>
          <a:p>
            <a:pPr>
              <a:lnSpc>
                <a:spcPct val="170000"/>
              </a:lnSpc>
            </a:pPr>
            <a:r>
              <a:rPr lang="pt-BR" sz="1100" dirty="0"/>
              <a:t>04/10/2023. Aula 8. As teorias psicanalíticas do Desenvolvimentos pós-Freud </a:t>
            </a:r>
          </a:p>
          <a:p>
            <a:pPr>
              <a:lnSpc>
                <a:spcPct val="170000"/>
              </a:lnSpc>
            </a:pPr>
            <a:r>
              <a:rPr lang="pt-BR" sz="1100" dirty="0"/>
              <a:t>11/10/2023. Aula 9. </a:t>
            </a:r>
            <a:r>
              <a:rPr lang="pt-BR" sz="1100" dirty="0" err="1"/>
              <a:t>Winnicott</a:t>
            </a:r>
            <a:r>
              <a:rPr lang="pt-BR" sz="1100" dirty="0"/>
              <a:t> e o desenvolvimento da psicanálise </a:t>
            </a:r>
          </a:p>
          <a:p>
            <a:pPr>
              <a:lnSpc>
                <a:spcPct val="170000"/>
              </a:lnSpc>
            </a:pPr>
            <a:r>
              <a:rPr lang="pt-BR" sz="1100" dirty="0"/>
              <a:t>18/10/2023. Aula 10. </a:t>
            </a:r>
            <a:r>
              <a:rPr lang="pt-BR" sz="1100" dirty="0" err="1"/>
              <a:t>Winnicott</a:t>
            </a:r>
            <a:r>
              <a:rPr lang="pt-BR" sz="1100" dirty="0"/>
              <a:t> e a sua Teoria do desenvolvimento emocional: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sz="1100" dirty="0"/>
              <a:t>	uma teoria da dependência, uma teoria do desenvolvimento do SER</a:t>
            </a:r>
          </a:p>
          <a:p>
            <a:pPr>
              <a:lnSpc>
                <a:spcPct val="170000"/>
              </a:lnSpc>
            </a:pPr>
            <a:r>
              <a:rPr lang="pt-BR" sz="1100" dirty="0">
                <a:solidFill>
                  <a:srgbClr val="FF0000"/>
                </a:solidFill>
              </a:rPr>
              <a:t>25/10/2023. Aula 11. O que é Brincar do ponto de vista da psicanálise? </a:t>
            </a:r>
            <a:r>
              <a:rPr lang="pt-BR" sz="1100" dirty="0" err="1">
                <a:solidFill>
                  <a:srgbClr val="FF0000"/>
                </a:solidFill>
              </a:rPr>
              <a:t>I</a:t>
            </a:r>
            <a:r>
              <a:rPr lang="pt-BR" sz="1100" dirty="0">
                <a:solidFill>
                  <a:srgbClr val="FF0000"/>
                </a:solidFill>
              </a:rPr>
              <a:t>		FICHAR OS DOIS,, </a:t>
            </a:r>
          </a:p>
          <a:p>
            <a:pPr>
              <a:lnSpc>
                <a:spcPct val="170000"/>
              </a:lnSpc>
            </a:pPr>
            <a:r>
              <a:rPr lang="pt-BR" sz="1100" dirty="0"/>
              <a:t>01/11/2023. Aula 12. Fechamento do curso</a:t>
            </a:r>
            <a:r>
              <a:rPr lang="pt-BR" sz="1100" dirty="0">
                <a:solidFill>
                  <a:srgbClr val="FF0000"/>
                </a:solidFill>
              </a:rPr>
              <a:t>	</a:t>
            </a:r>
            <a:r>
              <a:rPr lang="pt-BR" sz="1100">
                <a:solidFill>
                  <a:srgbClr val="FF0000"/>
                </a:solidFill>
              </a:rPr>
              <a:t>		 ENTREGAR, POR EMAIL, em 01/11/2023</a:t>
            </a:r>
            <a:endParaRPr lang="pt-BR" sz="11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822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2D7E28-609A-B240-AD84-A262269FA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b="1" dirty="0"/>
              <a:t>Programa Detalhado</a:t>
            </a:r>
            <a:br>
              <a:rPr lang="pt-BR" sz="2400" dirty="0"/>
            </a:br>
            <a:r>
              <a:rPr lang="pt-BR" sz="2400" dirty="0"/>
              <a:t>* Todas as aulas tem seu </a:t>
            </a:r>
            <a:r>
              <a:rPr lang="pt-BR" sz="2400" dirty="0" err="1"/>
              <a:t>power-point</a:t>
            </a:r>
            <a:r>
              <a:rPr lang="pt-BR" sz="2400" dirty="0"/>
              <a:t> para aula presencial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0C1D93-C64E-5846-B5D0-45477AFDA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t-BR" b="1" dirty="0"/>
              <a:t>16/08/2023. Aula 02. </a:t>
            </a:r>
            <a:r>
              <a:rPr lang="pt-BR" dirty="0"/>
              <a:t>Quadro geral do campo das Teorias do Desenvolvimento </a:t>
            </a:r>
          </a:p>
          <a:p>
            <a:pPr marL="0" indent="0">
              <a:buNone/>
            </a:pPr>
            <a:endParaRPr lang="pt-BR" sz="2800" dirty="0"/>
          </a:p>
          <a:p>
            <a:pPr marL="0" indent="0">
              <a:buNone/>
            </a:pPr>
            <a:r>
              <a:rPr lang="pt-BR" sz="2800" b="1" dirty="0">
                <a:solidFill>
                  <a:srgbClr val="FF0000"/>
                </a:solidFill>
              </a:rPr>
              <a:t>Vídeos de apoio</a:t>
            </a:r>
          </a:p>
          <a:p>
            <a:pPr marL="0" indent="0">
              <a:buNone/>
            </a:pPr>
            <a:r>
              <a:rPr lang="pt-BR" dirty="0"/>
              <a:t>	1. “Teorias do Desenvolvimento: Aspectos Gerais”</a:t>
            </a:r>
          </a:p>
          <a:p>
            <a:pPr marL="0" indent="0">
              <a:buNone/>
            </a:pPr>
            <a:r>
              <a:rPr lang="pt-BR" sz="2000" dirty="0"/>
              <a:t>	</a:t>
            </a:r>
            <a:r>
              <a:rPr lang="pt-BR" u="sng" dirty="0">
                <a:hlinkClick r:id="rId2"/>
              </a:rPr>
              <a:t>https://youtu.be/8v-HTHNcGMc</a:t>
            </a:r>
            <a:endParaRPr lang="pt-BR" sz="2000" dirty="0"/>
          </a:p>
          <a:p>
            <a:pPr marL="0" lvl="0" indent="0">
              <a:buNone/>
            </a:pPr>
            <a:r>
              <a:rPr lang="pt-BR" dirty="0"/>
              <a:t>	</a:t>
            </a:r>
          </a:p>
          <a:p>
            <a:pPr marL="0" lvl="0" indent="0">
              <a:buNone/>
            </a:pPr>
            <a:r>
              <a:rPr lang="pt-BR" dirty="0"/>
              <a:t>	“Teorias Psicanalíticas do Desenvolvimento”</a:t>
            </a:r>
          </a:p>
          <a:p>
            <a:pPr marL="0" lvl="0" indent="0">
              <a:buNone/>
            </a:pPr>
            <a:r>
              <a:rPr lang="pt-BR" sz="2000" dirty="0"/>
              <a:t>	</a:t>
            </a:r>
            <a:r>
              <a:rPr lang="pt-BR" u="sng" dirty="0">
                <a:hlinkClick r:id="rId3"/>
              </a:rPr>
              <a:t>https://youtu.be/S_F6pZzUvZY</a:t>
            </a:r>
            <a:endParaRPr lang="pt-BR" sz="2000" dirty="0"/>
          </a:p>
          <a:p>
            <a:pPr marL="0" indent="0">
              <a:buNone/>
            </a:pPr>
            <a:r>
              <a:rPr lang="pt-BR" dirty="0"/>
              <a:t> </a:t>
            </a:r>
            <a:endParaRPr lang="pt-BR" sz="2800" dirty="0"/>
          </a:p>
          <a:p>
            <a:pPr marL="0" indent="0">
              <a:buNone/>
            </a:pPr>
            <a:r>
              <a:rPr lang="pt-BR" b="1" dirty="0"/>
              <a:t>23/08/2023. </a:t>
            </a:r>
            <a:r>
              <a:rPr lang="pt-BR" dirty="0"/>
              <a:t>Aula 3. A teoria do desenvolvimento cognitivo de Piaget (revisão) </a:t>
            </a:r>
          </a:p>
          <a:p>
            <a:pPr marL="0" indent="0">
              <a:buNone/>
            </a:pPr>
            <a:r>
              <a:rPr lang="pt-BR" sz="2800" b="1" dirty="0">
                <a:solidFill>
                  <a:srgbClr val="FF0000"/>
                </a:solidFill>
              </a:rPr>
              <a:t>Vídeo de apoio</a:t>
            </a:r>
          </a:p>
          <a:p>
            <a:pPr marL="0" indent="0">
              <a:buNone/>
            </a:pPr>
            <a:r>
              <a:rPr lang="pt-BR" dirty="0"/>
              <a:t>	“Teoria do Desenvolvimento Cognitivo do ponto de vista de Piaget”</a:t>
            </a:r>
          </a:p>
          <a:p>
            <a:pPr marL="0" indent="0">
              <a:buNone/>
            </a:pPr>
            <a:r>
              <a:rPr lang="pt-BR" sz="2000" dirty="0"/>
              <a:t>	</a:t>
            </a:r>
            <a:r>
              <a:rPr lang="pt-BR" u="sng" dirty="0">
                <a:hlinkClick r:id="rId4"/>
              </a:rPr>
              <a:t>https://youtu.be/b45Zhd9GNtM</a:t>
            </a:r>
            <a:endParaRPr lang="pt-BR" sz="2000" dirty="0"/>
          </a:p>
          <a:p>
            <a:pPr marL="0" indent="0">
              <a:buNone/>
            </a:pPr>
            <a:r>
              <a:rPr lang="pt-BR" b="1" dirty="0"/>
              <a:t> </a:t>
            </a:r>
            <a:endParaRPr lang="pt-BR" sz="2800" dirty="0"/>
          </a:p>
          <a:p>
            <a:pPr marL="0" indent="0">
              <a:buNone/>
            </a:pPr>
            <a:r>
              <a:rPr lang="pt-BR" b="1" dirty="0"/>
              <a:t>30/09/2023. Aula 4. </a:t>
            </a:r>
            <a:r>
              <a:rPr lang="pt-BR" dirty="0"/>
              <a:t>A teoria do desenvolvimento da pessoa (</a:t>
            </a:r>
            <a:r>
              <a:rPr lang="pt-BR" dirty="0" err="1"/>
              <a:t>Wallon</a:t>
            </a:r>
            <a:r>
              <a:rPr lang="pt-BR" dirty="0"/>
              <a:t>)</a:t>
            </a:r>
            <a:endParaRPr lang="pt-BR" sz="2800" dirty="0"/>
          </a:p>
          <a:p>
            <a:pPr marL="0" indent="0">
              <a:buNone/>
            </a:pPr>
            <a:r>
              <a:rPr lang="pt-BR" dirty="0"/>
              <a:t> </a:t>
            </a:r>
            <a:endParaRPr lang="pt-BR" sz="2800" dirty="0"/>
          </a:p>
          <a:p>
            <a:r>
              <a:rPr lang="pt-BR" dirty="0">
                <a:highlight>
                  <a:srgbClr val="00FF00"/>
                </a:highlight>
              </a:rPr>
              <a:t>Esta aula será também gravada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5527736-41B1-2B4C-AAE7-F9FB9741A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52229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4627</TotalTime>
  <Words>1317</Words>
  <Application>Microsoft Macintosh PowerPoint</Application>
  <PresentationFormat>Apresentação na tela (4:3)</PresentationFormat>
  <Paragraphs>142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do Office</vt:lpstr>
      <vt:lpstr> PSA-286 - Psicologia do Desenvolvimento II   2023</vt:lpstr>
      <vt:lpstr>Ementa</vt:lpstr>
      <vt:lpstr>Ementa</vt:lpstr>
      <vt:lpstr>A necessidade de uma teoria do desenvolvimento</vt:lpstr>
      <vt:lpstr>Apresentação do PowerPoint</vt:lpstr>
      <vt:lpstr>Programa</vt:lpstr>
      <vt:lpstr>Aspectos formais</vt:lpstr>
      <vt:lpstr>Cronograma das aulas PSA-286 - Psicologia do Desenvolvimento II   2023</vt:lpstr>
      <vt:lpstr>Programa Detalhado * Todas as aulas tem seu power-point para aula presencial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Psicologia do Desenvolvimento como área do conhecimento: definição, história e temas polêmicos</dc:title>
  <dc:creator>leopoldofulgencio</dc:creator>
  <cp:lastModifiedBy>Leopoldo Fulgencio</cp:lastModifiedBy>
  <cp:revision>173</cp:revision>
  <cp:lastPrinted>2015-05-30T15:01:36Z</cp:lastPrinted>
  <dcterms:created xsi:type="dcterms:W3CDTF">2014-03-26T14:24:38Z</dcterms:created>
  <dcterms:modified xsi:type="dcterms:W3CDTF">2023-08-10T13:42:29Z</dcterms:modified>
</cp:coreProperties>
</file>