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85" r:id="rId3"/>
    <p:sldId id="394" r:id="rId4"/>
    <p:sldId id="395" r:id="rId5"/>
    <p:sldId id="375" r:id="rId6"/>
    <p:sldId id="389" r:id="rId7"/>
    <p:sldId id="390" r:id="rId8"/>
    <p:sldId id="376" r:id="rId9"/>
    <p:sldId id="404" r:id="rId10"/>
    <p:sldId id="391" r:id="rId11"/>
    <p:sldId id="396" r:id="rId12"/>
    <p:sldId id="397" r:id="rId13"/>
    <p:sldId id="399" r:id="rId14"/>
    <p:sldId id="402" r:id="rId15"/>
    <p:sldId id="403" r:id="rId16"/>
    <p:sldId id="405" r:id="rId17"/>
    <p:sldId id="401" r:id="rId18"/>
    <p:sldId id="393" r:id="rId19"/>
    <p:sldId id="392" r:id="rId20"/>
    <p:sldId id="406" r:id="rId21"/>
    <p:sldId id="418" r:id="rId22"/>
    <p:sldId id="407" r:id="rId23"/>
    <p:sldId id="408" r:id="rId24"/>
    <p:sldId id="409" r:id="rId25"/>
    <p:sldId id="410" r:id="rId26"/>
    <p:sldId id="411" r:id="rId27"/>
    <p:sldId id="420" r:id="rId28"/>
    <p:sldId id="412" r:id="rId29"/>
    <p:sldId id="415" r:id="rId30"/>
    <p:sldId id="413" r:id="rId31"/>
    <p:sldId id="414" r:id="rId32"/>
    <p:sldId id="416" r:id="rId3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990000"/>
    <a:srgbClr val="FFFFFF"/>
    <a:srgbClr val="FF0033"/>
    <a:srgbClr val="FF66CC"/>
    <a:srgbClr val="FFCCFF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13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876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543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396413"/>
            <a:ext cx="28765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7292A39A-64A3-47B0-89AC-4B4FD9928C4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66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593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96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306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114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92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564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8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004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47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018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655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18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33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3943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9291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7847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273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2781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3017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9953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5730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2192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44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5291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2993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0608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316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781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247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778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421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31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92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71488" y="2016125"/>
            <a:ext cx="790257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GB" sz="32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defRPr/>
            </a:pPr>
            <a:r>
              <a:rPr lang="en-GB" sz="40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Associação e Causalidade em Epidemiologia</a:t>
            </a:r>
            <a:endParaRPr lang="en-GB" sz="400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Text Box 27"/>
          <p:cNvSpPr txBox="1">
            <a:spLocks noChangeArrowheads="1"/>
          </p:cNvSpPr>
          <p:nvPr/>
        </p:nvSpPr>
        <p:spPr bwMode="auto">
          <a:xfrm>
            <a:off x="4833938" y="5573713"/>
            <a:ext cx="3917950" cy="45720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Arial" charset="0"/>
              </a:rPr>
              <a:t>Prof. Altacílio Nunes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"/>
          <p:cNvSpPr txBox="1">
            <a:spLocks noChangeArrowheads="1"/>
          </p:cNvSpPr>
          <p:nvPr/>
        </p:nvSpPr>
        <p:spPr bwMode="auto">
          <a:xfrm>
            <a:off x="1023938" y="654050"/>
            <a:ext cx="7532687" cy="6413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>
                <a:solidFill>
                  <a:srgbClr val="0000CC"/>
                </a:solidFill>
                <a:latin typeface="Arial" charset="0"/>
              </a:rPr>
              <a:t>Paradigmas causais</a:t>
            </a:r>
          </a:p>
        </p:txBody>
      </p:sp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1103313" y="1798638"/>
            <a:ext cx="7431087" cy="38544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  <a:latin typeface="Arial" charset="0"/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Teoria miasmática – emanações impuras do ambiente (ar, água e o solo)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 Teoria dos germes - bactérias e germes causadores de doenças (monocausalidade)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 Multicausalidade - influência de vários fatores na determinação das doenças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>
                <a:solidFill>
                  <a:srgbClr val="0000CC"/>
                </a:solidFill>
                <a:latin typeface="Arial" charset="0"/>
              </a:rPr>
              <a:t>Teoria miasmática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00225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40000"/>
              </a:lnSpc>
              <a:buFontTx/>
              <a:buNone/>
            </a:pPr>
            <a:r>
              <a:rPr lang="pt-BR">
                <a:solidFill>
                  <a:srgbClr val="0000CC"/>
                </a:solidFill>
                <a:latin typeface="Arial" charset="0"/>
              </a:rPr>
              <a:t>William Farr (1848 – Londres): “águas sujas,</a:t>
            </a: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>
                <a:solidFill>
                  <a:srgbClr val="0000CC"/>
                </a:solidFill>
                <a:latin typeface="Arial" charset="0"/>
              </a:rPr>
              <a:t>turvas, escuras, de esgotos quase estagnados” ... “estas águas liberam constantemente seus vapores contaminados sobre a grande cidade adormecida”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b="1">
                <a:solidFill>
                  <a:srgbClr val="0000CC"/>
                </a:solidFill>
                <a:latin typeface="Arial" charset="0"/>
              </a:rPr>
              <a:t>Teoria dos germes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7350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250000"/>
              </a:lnSpc>
              <a:buFontTx/>
              <a:buNone/>
            </a:pPr>
            <a:r>
              <a:rPr lang="pt-BR" sz="1400" b="1">
                <a:solidFill>
                  <a:srgbClr val="0000CC"/>
                </a:solidFill>
                <a:latin typeface="Arial" charset="0"/>
              </a:rPr>
              <a:t>Louis Pasteur</a:t>
            </a:r>
            <a:r>
              <a:rPr lang="pt-BR" sz="1400">
                <a:solidFill>
                  <a:srgbClr val="0000CC"/>
                </a:solidFill>
                <a:latin typeface="Arial" charset="0"/>
              </a:rPr>
              <a:t> (1854) - o processo de fermentação da beterraba, por vezes, não corria bem e o sumo não se transformava em álcool, azedando. </a:t>
            </a:r>
            <a:br>
              <a:rPr lang="pt-BR" sz="1400">
                <a:solidFill>
                  <a:srgbClr val="0000CC"/>
                </a:solidFill>
                <a:latin typeface="Arial" charset="0"/>
              </a:rPr>
            </a:br>
            <a:r>
              <a:rPr lang="pt-BR" sz="1400">
                <a:solidFill>
                  <a:srgbClr val="0000CC"/>
                </a:solidFill>
                <a:latin typeface="Arial" charset="0"/>
              </a:rPr>
              <a:t>Após a observação da primeira amostra, verificou existirem minúsculos glóbulos amarelados que ele suspeitou serem leveduras. Á medida que as leveduras se multiplicavam, alimentavam-se do sumo de beterraba, produzindo álcool e dióxido de carbono. Na amostra de líquido azedo verificou não existirem leveduras, apenas minúsculos bastonetes negros que se agitavam numa espécie de dança. </a:t>
            </a:r>
            <a:r>
              <a:rPr lang="pt-BR" sz="1400" b="1">
                <a:solidFill>
                  <a:srgbClr val="0000CC"/>
                </a:solidFill>
                <a:latin typeface="Arial" charset="0"/>
              </a:rPr>
              <a:t>Compreendeu, então, todo o processo: os bastonetes dominavam as leveduras, impedindo-as de produzir álcool – em vez disso, produziam ácido láctico.</a:t>
            </a:r>
            <a:endParaRPr lang="pt-BR" sz="1400" b="1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86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Postulados de Koch (1882)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7350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0000CC"/>
                </a:solidFill>
                <a:latin typeface="Arial" charset="0"/>
              </a:rPr>
              <a:t> O organismo deve estar presente em todos os casos da doença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0000CC"/>
                </a:solidFill>
                <a:latin typeface="Arial" charset="0"/>
              </a:rPr>
              <a:t> O organismo deve ser capaz de ser isolado e crescer em cultura pura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0000CC"/>
                </a:solidFill>
                <a:latin typeface="Arial" charset="0"/>
              </a:rPr>
              <a:t> O organismo deve, quando inoculado em animal suscetível, causar a doença específica</a:t>
            </a:r>
          </a:p>
          <a:p>
            <a:pPr marL="0" indent="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 b="1">
                <a:solidFill>
                  <a:srgbClr val="0000CC"/>
                </a:solidFill>
                <a:latin typeface="Arial" charset="0"/>
              </a:rPr>
              <a:t> O organismo deve ser recuperado do animal e ser identificado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766050" cy="762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0000CC"/>
                </a:solidFill>
              </a:rPr>
              <a:t>Causalidade</a:t>
            </a:r>
            <a:endParaRPr lang="en-US">
              <a:solidFill>
                <a:srgbClr val="0000C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738313"/>
            <a:ext cx="7772400" cy="3433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en-US" sz="2800" b="1">
                <a:solidFill>
                  <a:srgbClr val="0000CC"/>
                </a:solidFill>
                <a:latin typeface="Arial" charset="0"/>
              </a:rPr>
              <a:t>Não há uma causa única</a:t>
            </a:r>
          </a:p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en-US" sz="2800" b="1">
                <a:solidFill>
                  <a:srgbClr val="0000CC"/>
                </a:solidFill>
                <a:latin typeface="Arial" charset="0"/>
              </a:rPr>
              <a:t>Causas da doença interagem</a:t>
            </a:r>
          </a:p>
          <a:p>
            <a:pPr>
              <a:lnSpc>
                <a:spcPct val="220000"/>
              </a:lnSpc>
              <a:buFont typeface="Wingdings" pitchFamily="2" charset="2"/>
              <a:buChar char="ü"/>
            </a:pPr>
            <a:r>
              <a:rPr lang="en-US" sz="2800" b="1">
                <a:solidFill>
                  <a:srgbClr val="0000CC"/>
                </a:solidFill>
                <a:latin typeface="Arial" charset="0"/>
              </a:rPr>
              <a:t>Interconectividade de possíveis causas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6688"/>
            <a:ext cx="7772400" cy="762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rgbClr val="0000CC"/>
                </a:solidFill>
                <a:latin typeface="Arial" charset="0"/>
              </a:rPr>
              <a:t>Rede de Causalidade</a:t>
            </a:r>
            <a:endParaRPr lang="en-US" sz="400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9459" name="AutoShape 4"/>
          <p:cNvSpPr>
            <a:spLocks noChangeAspect="1" noChangeArrowheads="1" noTextEdit="1"/>
          </p:cNvSpPr>
          <p:nvPr/>
        </p:nvSpPr>
        <p:spPr bwMode="auto">
          <a:xfrm>
            <a:off x="1524000" y="1219200"/>
            <a:ext cx="6400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1600200" y="1333500"/>
            <a:ext cx="5897563" cy="5138738"/>
            <a:chOff x="1193" y="732"/>
            <a:chExt cx="3715" cy="3237"/>
          </a:xfrm>
        </p:grpSpPr>
        <p:sp>
          <p:nvSpPr>
            <p:cNvPr id="19470" name="Freeform 6"/>
            <p:cNvSpPr>
              <a:spLocks/>
            </p:cNvSpPr>
            <p:nvPr/>
          </p:nvSpPr>
          <p:spPr bwMode="auto">
            <a:xfrm>
              <a:off x="1193" y="732"/>
              <a:ext cx="3635" cy="3201"/>
            </a:xfrm>
            <a:custGeom>
              <a:avLst/>
              <a:gdLst>
                <a:gd name="T0" fmla="*/ 1868 w 3635"/>
                <a:gd name="T1" fmla="*/ 1621 h 3201"/>
                <a:gd name="T2" fmla="*/ 249 w 3635"/>
                <a:gd name="T3" fmla="*/ 232 h 3201"/>
                <a:gd name="T4" fmla="*/ 109 w 3635"/>
                <a:gd name="T5" fmla="*/ 308 h 3201"/>
                <a:gd name="T6" fmla="*/ 1728 w 3635"/>
                <a:gd name="T7" fmla="*/ 1636 h 3201"/>
                <a:gd name="T8" fmla="*/ 282 w 3635"/>
                <a:gd name="T9" fmla="*/ 1320 h 3201"/>
                <a:gd name="T10" fmla="*/ 258 w 3635"/>
                <a:gd name="T11" fmla="*/ 1418 h 3201"/>
                <a:gd name="T12" fmla="*/ 1728 w 3635"/>
                <a:gd name="T13" fmla="*/ 1734 h 3201"/>
                <a:gd name="T14" fmla="*/ 0 w 3635"/>
                <a:gd name="T15" fmla="*/ 2135 h 3201"/>
                <a:gd name="T16" fmla="*/ 51 w 3635"/>
                <a:gd name="T17" fmla="*/ 2247 h 3201"/>
                <a:gd name="T18" fmla="*/ 1793 w 3635"/>
                <a:gd name="T19" fmla="*/ 1805 h 3201"/>
                <a:gd name="T20" fmla="*/ 505 w 3635"/>
                <a:gd name="T21" fmla="*/ 3096 h 3201"/>
                <a:gd name="T22" fmla="*/ 605 w 3635"/>
                <a:gd name="T23" fmla="*/ 3180 h 3201"/>
                <a:gd name="T24" fmla="*/ 1893 w 3635"/>
                <a:gd name="T25" fmla="*/ 1846 h 3201"/>
                <a:gd name="T26" fmla="*/ 1793 w 3635"/>
                <a:gd name="T27" fmla="*/ 3160 h 3201"/>
                <a:gd name="T28" fmla="*/ 1940 w 3635"/>
                <a:gd name="T29" fmla="*/ 3160 h 3201"/>
                <a:gd name="T30" fmla="*/ 2008 w 3635"/>
                <a:gd name="T31" fmla="*/ 1812 h 3201"/>
                <a:gd name="T32" fmla="*/ 2941 w 3635"/>
                <a:gd name="T33" fmla="*/ 3201 h 3201"/>
                <a:gd name="T34" fmla="*/ 3081 w 3635"/>
                <a:gd name="T35" fmla="*/ 3146 h 3201"/>
                <a:gd name="T36" fmla="*/ 2073 w 3635"/>
                <a:gd name="T37" fmla="*/ 1755 h 3201"/>
                <a:gd name="T38" fmla="*/ 3603 w 3635"/>
                <a:gd name="T39" fmla="*/ 2176 h 3201"/>
                <a:gd name="T40" fmla="*/ 3617 w 3635"/>
                <a:gd name="T41" fmla="*/ 2064 h 3201"/>
                <a:gd name="T42" fmla="*/ 2082 w 3635"/>
                <a:gd name="T43" fmla="*/ 1684 h 3201"/>
                <a:gd name="T44" fmla="*/ 3635 w 3635"/>
                <a:gd name="T45" fmla="*/ 1045 h 3201"/>
                <a:gd name="T46" fmla="*/ 3593 w 3635"/>
                <a:gd name="T47" fmla="*/ 947 h 3201"/>
                <a:gd name="T48" fmla="*/ 2057 w 3635"/>
                <a:gd name="T49" fmla="*/ 1621 h 3201"/>
                <a:gd name="T50" fmla="*/ 2997 w 3635"/>
                <a:gd name="T51" fmla="*/ 63 h 3201"/>
                <a:gd name="T52" fmla="*/ 2859 w 3635"/>
                <a:gd name="T53" fmla="*/ 0 h 3201"/>
                <a:gd name="T54" fmla="*/ 1968 w 3635"/>
                <a:gd name="T55" fmla="*/ 1601 h 3201"/>
                <a:gd name="T56" fmla="*/ 1578 w 3635"/>
                <a:gd name="T57" fmla="*/ 147 h 3201"/>
                <a:gd name="T58" fmla="*/ 1446 w 3635"/>
                <a:gd name="T59" fmla="*/ 167 h 3201"/>
                <a:gd name="T60" fmla="*/ 1868 w 3635"/>
                <a:gd name="T61" fmla="*/ 1621 h 3201"/>
                <a:gd name="T62" fmla="*/ 1868 w 3635"/>
                <a:gd name="T63" fmla="*/ 1621 h 320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35"/>
                <a:gd name="T97" fmla="*/ 0 h 3201"/>
                <a:gd name="T98" fmla="*/ 3635 w 3635"/>
                <a:gd name="T99" fmla="*/ 3201 h 320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35" h="3201">
                  <a:moveTo>
                    <a:pt x="1868" y="1621"/>
                  </a:moveTo>
                  <a:lnTo>
                    <a:pt x="249" y="232"/>
                  </a:lnTo>
                  <a:lnTo>
                    <a:pt x="109" y="308"/>
                  </a:lnTo>
                  <a:lnTo>
                    <a:pt x="1728" y="1636"/>
                  </a:lnTo>
                  <a:lnTo>
                    <a:pt x="282" y="1320"/>
                  </a:lnTo>
                  <a:lnTo>
                    <a:pt x="258" y="1418"/>
                  </a:lnTo>
                  <a:lnTo>
                    <a:pt x="1728" y="1734"/>
                  </a:lnTo>
                  <a:lnTo>
                    <a:pt x="0" y="2135"/>
                  </a:lnTo>
                  <a:lnTo>
                    <a:pt x="51" y="2247"/>
                  </a:lnTo>
                  <a:lnTo>
                    <a:pt x="1793" y="1805"/>
                  </a:lnTo>
                  <a:lnTo>
                    <a:pt x="505" y="3096"/>
                  </a:lnTo>
                  <a:lnTo>
                    <a:pt x="605" y="3180"/>
                  </a:lnTo>
                  <a:lnTo>
                    <a:pt x="1893" y="1846"/>
                  </a:lnTo>
                  <a:lnTo>
                    <a:pt x="1793" y="3160"/>
                  </a:lnTo>
                  <a:lnTo>
                    <a:pt x="1940" y="3160"/>
                  </a:lnTo>
                  <a:lnTo>
                    <a:pt x="2008" y="1812"/>
                  </a:lnTo>
                  <a:lnTo>
                    <a:pt x="2941" y="3201"/>
                  </a:lnTo>
                  <a:lnTo>
                    <a:pt x="3081" y="3146"/>
                  </a:lnTo>
                  <a:lnTo>
                    <a:pt x="2073" y="1755"/>
                  </a:lnTo>
                  <a:lnTo>
                    <a:pt x="3603" y="2176"/>
                  </a:lnTo>
                  <a:lnTo>
                    <a:pt x="3617" y="2064"/>
                  </a:lnTo>
                  <a:lnTo>
                    <a:pt x="2082" y="1684"/>
                  </a:lnTo>
                  <a:lnTo>
                    <a:pt x="3635" y="1045"/>
                  </a:lnTo>
                  <a:lnTo>
                    <a:pt x="3593" y="947"/>
                  </a:lnTo>
                  <a:lnTo>
                    <a:pt x="2057" y="1621"/>
                  </a:lnTo>
                  <a:lnTo>
                    <a:pt x="2997" y="63"/>
                  </a:lnTo>
                  <a:lnTo>
                    <a:pt x="2859" y="0"/>
                  </a:lnTo>
                  <a:lnTo>
                    <a:pt x="1968" y="1601"/>
                  </a:lnTo>
                  <a:lnTo>
                    <a:pt x="1578" y="147"/>
                  </a:lnTo>
                  <a:lnTo>
                    <a:pt x="1446" y="167"/>
                  </a:lnTo>
                  <a:lnTo>
                    <a:pt x="1868" y="1621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1" name="Freeform 7"/>
            <p:cNvSpPr>
              <a:spLocks/>
            </p:cNvSpPr>
            <p:nvPr/>
          </p:nvSpPr>
          <p:spPr bwMode="auto">
            <a:xfrm>
              <a:off x="1409" y="836"/>
              <a:ext cx="2725" cy="3133"/>
            </a:xfrm>
            <a:custGeom>
              <a:avLst/>
              <a:gdLst>
                <a:gd name="T0" fmla="*/ 1239 w 2725"/>
                <a:gd name="T1" fmla="*/ 0 h 3133"/>
                <a:gd name="T2" fmla="*/ 768 w 2725"/>
                <a:gd name="T3" fmla="*/ 162 h 3133"/>
                <a:gd name="T4" fmla="*/ 49 w 2725"/>
                <a:gd name="T5" fmla="*/ 289 h 3133"/>
                <a:gd name="T6" fmla="*/ 84 w 2725"/>
                <a:gd name="T7" fmla="*/ 641 h 3133"/>
                <a:gd name="T8" fmla="*/ 84 w 2725"/>
                <a:gd name="T9" fmla="*/ 1004 h 3133"/>
                <a:gd name="T10" fmla="*/ 0 w 2725"/>
                <a:gd name="T11" fmla="*/ 1328 h 3133"/>
                <a:gd name="T12" fmla="*/ 131 w 2725"/>
                <a:gd name="T13" fmla="*/ 1630 h 3133"/>
                <a:gd name="T14" fmla="*/ 131 w 2725"/>
                <a:gd name="T15" fmla="*/ 1792 h 3133"/>
                <a:gd name="T16" fmla="*/ 24 w 2725"/>
                <a:gd name="T17" fmla="*/ 2038 h 3133"/>
                <a:gd name="T18" fmla="*/ 206 w 2725"/>
                <a:gd name="T19" fmla="*/ 2289 h 3133"/>
                <a:gd name="T20" fmla="*/ 273 w 2725"/>
                <a:gd name="T21" fmla="*/ 2557 h 3133"/>
                <a:gd name="T22" fmla="*/ 280 w 2725"/>
                <a:gd name="T23" fmla="*/ 3111 h 3133"/>
                <a:gd name="T24" fmla="*/ 859 w 2725"/>
                <a:gd name="T25" fmla="*/ 3063 h 3133"/>
                <a:gd name="T26" fmla="*/ 1297 w 2725"/>
                <a:gd name="T27" fmla="*/ 3056 h 3133"/>
                <a:gd name="T28" fmla="*/ 1652 w 2725"/>
                <a:gd name="T29" fmla="*/ 3133 h 3133"/>
                <a:gd name="T30" fmla="*/ 1932 w 2725"/>
                <a:gd name="T31" fmla="*/ 2985 h 3133"/>
                <a:gd name="T32" fmla="*/ 2725 w 2725"/>
                <a:gd name="T33" fmla="*/ 2887 h 3133"/>
                <a:gd name="T34" fmla="*/ 2659 w 2725"/>
                <a:gd name="T35" fmla="*/ 2832 h 3133"/>
                <a:gd name="T36" fmla="*/ 2286 w 2725"/>
                <a:gd name="T37" fmla="*/ 2832 h 3133"/>
                <a:gd name="T38" fmla="*/ 1659 w 2725"/>
                <a:gd name="T39" fmla="*/ 3006 h 3133"/>
                <a:gd name="T40" fmla="*/ 1246 w 2725"/>
                <a:gd name="T41" fmla="*/ 2935 h 3133"/>
                <a:gd name="T42" fmla="*/ 775 w 2725"/>
                <a:gd name="T43" fmla="*/ 2935 h 3133"/>
                <a:gd name="T44" fmla="*/ 389 w 2725"/>
                <a:gd name="T45" fmla="*/ 2978 h 3133"/>
                <a:gd name="T46" fmla="*/ 389 w 2725"/>
                <a:gd name="T47" fmla="*/ 2571 h 3133"/>
                <a:gd name="T48" fmla="*/ 297 w 2725"/>
                <a:gd name="T49" fmla="*/ 2241 h 3133"/>
                <a:gd name="T50" fmla="*/ 149 w 2725"/>
                <a:gd name="T51" fmla="*/ 2002 h 3133"/>
                <a:gd name="T52" fmla="*/ 231 w 2725"/>
                <a:gd name="T53" fmla="*/ 1742 h 3133"/>
                <a:gd name="T54" fmla="*/ 224 w 2725"/>
                <a:gd name="T55" fmla="*/ 1511 h 3133"/>
                <a:gd name="T56" fmla="*/ 117 w 2725"/>
                <a:gd name="T57" fmla="*/ 1271 h 3133"/>
                <a:gd name="T58" fmla="*/ 198 w 2725"/>
                <a:gd name="T59" fmla="*/ 1019 h 3133"/>
                <a:gd name="T60" fmla="*/ 189 w 2725"/>
                <a:gd name="T61" fmla="*/ 661 h 3133"/>
                <a:gd name="T62" fmla="*/ 164 w 2725"/>
                <a:gd name="T63" fmla="*/ 374 h 3133"/>
                <a:gd name="T64" fmla="*/ 602 w 2725"/>
                <a:gd name="T65" fmla="*/ 295 h 3133"/>
                <a:gd name="T66" fmla="*/ 1024 w 2725"/>
                <a:gd name="T67" fmla="*/ 162 h 3133"/>
                <a:gd name="T68" fmla="*/ 1353 w 2725"/>
                <a:gd name="T69" fmla="*/ 57 h 3133"/>
                <a:gd name="T70" fmla="*/ 1239 w 2725"/>
                <a:gd name="T71" fmla="*/ 0 h 3133"/>
                <a:gd name="T72" fmla="*/ 1239 w 2725"/>
                <a:gd name="T73" fmla="*/ 0 h 31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725"/>
                <a:gd name="T112" fmla="*/ 0 h 3133"/>
                <a:gd name="T113" fmla="*/ 2725 w 2725"/>
                <a:gd name="T114" fmla="*/ 3133 h 313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725" h="3133">
                  <a:moveTo>
                    <a:pt x="1239" y="0"/>
                  </a:moveTo>
                  <a:lnTo>
                    <a:pt x="768" y="162"/>
                  </a:lnTo>
                  <a:lnTo>
                    <a:pt x="49" y="289"/>
                  </a:lnTo>
                  <a:lnTo>
                    <a:pt x="84" y="641"/>
                  </a:lnTo>
                  <a:lnTo>
                    <a:pt x="84" y="1004"/>
                  </a:lnTo>
                  <a:lnTo>
                    <a:pt x="0" y="1328"/>
                  </a:lnTo>
                  <a:lnTo>
                    <a:pt x="131" y="1630"/>
                  </a:lnTo>
                  <a:lnTo>
                    <a:pt x="131" y="1792"/>
                  </a:lnTo>
                  <a:lnTo>
                    <a:pt x="24" y="2038"/>
                  </a:lnTo>
                  <a:lnTo>
                    <a:pt x="206" y="2289"/>
                  </a:lnTo>
                  <a:lnTo>
                    <a:pt x="273" y="2557"/>
                  </a:lnTo>
                  <a:lnTo>
                    <a:pt x="280" y="3111"/>
                  </a:lnTo>
                  <a:lnTo>
                    <a:pt x="859" y="3063"/>
                  </a:lnTo>
                  <a:lnTo>
                    <a:pt x="1297" y="3056"/>
                  </a:lnTo>
                  <a:lnTo>
                    <a:pt x="1652" y="3133"/>
                  </a:lnTo>
                  <a:lnTo>
                    <a:pt x="1932" y="2985"/>
                  </a:lnTo>
                  <a:lnTo>
                    <a:pt x="2725" y="2887"/>
                  </a:lnTo>
                  <a:lnTo>
                    <a:pt x="2659" y="2832"/>
                  </a:lnTo>
                  <a:lnTo>
                    <a:pt x="2286" y="2832"/>
                  </a:lnTo>
                  <a:lnTo>
                    <a:pt x="1659" y="3006"/>
                  </a:lnTo>
                  <a:lnTo>
                    <a:pt x="1246" y="2935"/>
                  </a:lnTo>
                  <a:lnTo>
                    <a:pt x="775" y="2935"/>
                  </a:lnTo>
                  <a:lnTo>
                    <a:pt x="389" y="2978"/>
                  </a:lnTo>
                  <a:lnTo>
                    <a:pt x="389" y="2571"/>
                  </a:lnTo>
                  <a:lnTo>
                    <a:pt x="297" y="2241"/>
                  </a:lnTo>
                  <a:lnTo>
                    <a:pt x="149" y="2002"/>
                  </a:lnTo>
                  <a:lnTo>
                    <a:pt x="231" y="1742"/>
                  </a:lnTo>
                  <a:lnTo>
                    <a:pt x="224" y="1511"/>
                  </a:lnTo>
                  <a:lnTo>
                    <a:pt x="117" y="1271"/>
                  </a:lnTo>
                  <a:lnTo>
                    <a:pt x="198" y="1019"/>
                  </a:lnTo>
                  <a:lnTo>
                    <a:pt x="189" y="661"/>
                  </a:lnTo>
                  <a:lnTo>
                    <a:pt x="164" y="374"/>
                  </a:lnTo>
                  <a:lnTo>
                    <a:pt x="602" y="295"/>
                  </a:lnTo>
                  <a:lnTo>
                    <a:pt x="1024" y="162"/>
                  </a:lnTo>
                  <a:lnTo>
                    <a:pt x="1353" y="57"/>
                  </a:lnTo>
                  <a:lnTo>
                    <a:pt x="1239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2" name="Freeform 8"/>
            <p:cNvSpPr>
              <a:spLocks/>
            </p:cNvSpPr>
            <p:nvPr/>
          </p:nvSpPr>
          <p:spPr bwMode="auto">
            <a:xfrm>
              <a:off x="2664" y="843"/>
              <a:ext cx="2244" cy="2888"/>
            </a:xfrm>
            <a:custGeom>
              <a:avLst/>
              <a:gdLst>
                <a:gd name="T0" fmla="*/ 0 w 2244"/>
                <a:gd name="T1" fmla="*/ 0 h 2888"/>
                <a:gd name="T2" fmla="*/ 478 w 2244"/>
                <a:gd name="T3" fmla="*/ 92 h 2888"/>
                <a:gd name="T4" fmla="*/ 842 w 2244"/>
                <a:gd name="T5" fmla="*/ 121 h 2888"/>
                <a:gd name="T6" fmla="*/ 1379 w 2244"/>
                <a:gd name="T7" fmla="*/ 42 h 2888"/>
                <a:gd name="T8" fmla="*/ 1717 w 2244"/>
                <a:gd name="T9" fmla="*/ 450 h 2888"/>
                <a:gd name="T10" fmla="*/ 2244 w 2244"/>
                <a:gd name="T11" fmla="*/ 878 h 2888"/>
                <a:gd name="T12" fmla="*/ 2064 w 2244"/>
                <a:gd name="T13" fmla="*/ 1181 h 2888"/>
                <a:gd name="T14" fmla="*/ 2039 w 2244"/>
                <a:gd name="T15" fmla="*/ 1603 h 2888"/>
                <a:gd name="T16" fmla="*/ 2179 w 2244"/>
                <a:gd name="T17" fmla="*/ 2037 h 2888"/>
                <a:gd name="T18" fmla="*/ 1932 w 2244"/>
                <a:gd name="T19" fmla="*/ 2241 h 2888"/>
                <a:gd name="T20" fmla="*/ 1675 w 2244"/>
                <a:gd name="T21" fmla="*/ 2508 h 2888"/>
                <a:gd name="T22" fmla="*/ 1470 w 2244"/>
                <a:gd name="T23" fmla="*/ 2888 h 2888"/>
                <a:gd name="T24" fmla="*/ 1337 w 2244"/>
                <a:gd name="T25" fmla="*/ 2817 h 2888"/>
                <a:gd name="T26" fmla="*/ 1568 w 2244"/>
                <a:gd name="T27" fmla="*/ 2459 h 2888"/>
                <a:gd name="T28" fmla="*/ 2055 w 2244"/>
                <a:gd name="T29" fmla="*/ 2009 h 2888"/>
                <a:gd name="T30" fmla="*/ 1957 w 2244"/>
                <a:gd name="T31" fmla="*/ 1686 h 2888"/>
                <a:gd name="T32" fmla="*/ 1948 w 2244"/>
                <a:gd name="T33" fmla="*/ 1300 h 2888"/>
                <a:gd name="T34" fmla="*/ 2064 w 2244"/>
                <a:gd name="T35" fmla="*/ 900 h 2888"/>
                <a:gd name="T36" fmla="*/ 1726 w 2244"/>
                <a:gd name="T37" fmla="*/ 591 h 2888"/>
                <a:gd name="T38" fmla="*/ 1320 w 2244"/>
                <a:gd name="T39" fmla="*/ 133 h 2888"/>
                <a:gd name="T40" fmla="*/ 908 w 2244"/>
                <a:gd name="T41" fmla="*/ 204 h 2888"/>
                <a:gd name="T42" fmla="*/ 446 w 2244"/>
                <a:gd name="T43" fmla="*/ 184 h 2888"/>
                <a:gd name="T44" fmla="*/ 7 w 2244"/>
                <a:gd name="T45" fmla="*/ 78 h 2888"/>
                <a:gd name="T46" fmla="*/ 0 w 2244"/>
                <a:gd name="T47" fmla="*/ 0 h 2888"/>
                <a:gd name="T48" fmla="*/ 0 w 2244"/>
                <a:gd name="T49" fmla="*/ 0 h 28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244"/>
                <a:gd name="T76" fmla="*/ 0 h 2888"/>
                <a:gd name="T77" fmla="*/ 2244 w 2244"/>
                <a:gd name="T78" fmla="*/ 2888 h 288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244" h="2888">
                  <a:moveTo>
                    <a:pt x="0" y="0"/>
                  </a:moveTo>
                  <a:lnTo>
                    <a:pt x="478" y="92"/>
                  </a:lnTo>
                  <a:lnTo>
                    <a:pt x="842" y="121"/>
                  </a:lnTo>
                  <a:lnTo>
                    <a:pt x="1379" y="42"/>
                  </a:lnTo>
                  <a:lnTo>
                    <a:pt x="1717" y="450"/>
                  </a:lnTo>
                  <a:lnTo>
                    <a:pt x="2244" y="878"/>
                  </a:lnTo>
                  <a:lnTo>
                    <a:pt x="2064" y="1181"/>
                  </a:lnTo>
                  <a:lnTo>
                    <a:pt x="2039" y="1603"/>
                  </a:lnTo>
                  <a:lnTo>
                    <a:pt x="2179" y="2037"/>
                  </a:lnTo>
                  <a:lnTo>
                    <a:pt x="1932" y="2241"/>
                  </a:lnTo>
                  <a:lnTo>
                    <a:pt x="1675" y="2508"/>
                  </a:lnTo>
                  <a:lnTo>
                    <a:pt x="1470" y="2888"/>
                  </a:lnTo>
                  <a:lnTo>
                    <a:pt x="1337" y="2817"/>
                  </a:lnTo>
                  <a:lnTo>
                    <a:pt x="1568" y="2459"/>
                  </a:lnTo>
                  <a:lnTo>
                    <a:pt x="2055" y="2009"/>
                  </a:lnTo>
                  <a:lnTo>
                    <a:pt x="1957" y="1686"/>
                  </a:lnTo>
                  <a:lnTo>
                    <a:pt x="1948" y="1300"/>
                  </a:lnTo>
                  <a:lnTo>
                    <a:pt x="2064" y="900"/>
                  </a:lnTo>
                  <a:lnTo>
                    <a:pt x="1726" y="591"/>
                  </a:lnTo>
                  <a:lnTo>
                    <a:pt x="1320" y="133"/>
                  </a:lnTo>
                  <a:lnTo>
                    <a:pt x="908" y="204"/>
                  </a:lnTo>
                  <a:lnTo>
                    <a:pt x="446" y="184"/>
                  </a:lnTo>
                  <a:lnTo>
                    <a:pt x="7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3" name="Freeform 9"/>
            <p:cNvSpPr>
              <a:spLocks/>
            </p:cNvSpPr>
            <p:nvPr/>
          </p:nvSpPr>
          <p:spPr bwMode="auto">
            <a:xfrm>
              <a:off x="1789" y="1265"/>
              <a:ext cx="1304" cy="2318"/>
            </a:xfrm>
            <a:custGeom>
              <a:avLst/>
              <a:gdLst>
                <a:gd name="T0" fmla="*/ 966 w 1304"/>
                <a:gd name="T1" fmla="*/ 0 h 2318"/>
                <a:gd name="T2" fmla="*/ 693 w 1304"/>
                <a:gd name="T3" fmla="*/ 133 h 2318"/>
                <a:gd name="T4" fmla="*/ 255 w 1304"/>
                <a:gd name="T5" fmla="*/ 240 h 2318"/>
                <a:gd name="T6" fmla="*/ 182 w 1304"/>
                <a:gd name="T7" fmla="*/ 541 h 2318"/>
                <a:gd name="T8" fmla="*/ 0 w 1304"/>
                <a:gd name="T9" fmla="*/ 864 h 2318"/>
                <a:gd name="T10" fmla="*/ 173 w 1304"/>
                <a:gd name="T11" fmla="*/ 1151 h 2318"/>
                <a:gd name="T12" fmla="*/ 173 w 1304"/>
                <a:gd name="T13" fmla="*/ 1292 h 2318"/>
                <a:gd name="T14" fmla="*/ 24 w 1304"/>
                <a:gd name="T15" fmla="*/ 1517 h 2318"/>
                <a:gd name="T16" fmla="*/ 255 w 1304"/>
                <a:gd name="T17" fmla="*/ 1785 h 2318"/>
                <a:gd name="T18" fmla="*/ 355 w 1304"/>
                <a:gd name="T19" fmla="*/ 2155 h 2318"/>
                <a:gd name="T20" fmla="*/ 761 w 1304"/>
                <a:gd name="T21" fmla="*/ 2149 h 2318"/>
                <a:gd name="T22" fmla="*/ 999 w 1304"/>
                <a:gd name="T23" fmla="*/ 2171 h 2318"/>
                <a:gd name="T24" fmla="*/ 1297 w 1304"/>
                <a:gd name="T25" fmla="*/ 2318 h 2318"/>
                <a:gd name="T26" fmla="*/ 1304 w 1304"/>
                <a:gd name="T27" fmla="*/ 2213 h 2318"/>
                <a:gd name="T28" fmla="*/ 1024 w 1304"/>
                <a:gd name="T29" fmla="*/ 2086 h 2318"/>
                <a:gd name="T30" fmla="*/ 693 w 1304"/>
                <a:gd name="T31" fmla="*/ 2044 h 2318"/>
                <a:gd name="T32" fmla="*/ 470 w 1304"/>
                <a:gd name="T33" fmla="*/ 2057 h 2318"/>
                <a:gd name="T34" fmla="*/ 348 w 1304"/>
                <a:gd name="T35" fmla="*/ 1769 h 2318"/>
                <a:gd name="T36" fmla="*/ 131 w 1304"/>
                <a:gd name="T37" fmla="*/ 1488 h 2318"/>
                <a:gd name="T38" fmla="*/ 280 w 1304"/>
                <a:gd name="T39" fmla="*/ 1284 h 2318"/>
                <a:gd name="T40" fmla="*/ 140 w 1304"/>
                <a:gd name="T41" fmla="*/ 927 h 2318"/>
                <a:gd name="T42" fmla="*/ 239 w 1304"/>
                <a:gd name="T43" fmla="*/ 688 h 2318"/>
                <a:gd name="T44" fmla="*/ 313 w 1304"/>
                <a:gd name="T45" fmla="*/ 351 h 2318"/>
                <a:gd name="T46" fmla="*/ 611 w 1304"/>
                <a:gd name="T47" fmla="*/ 274 h 2318"/>
                <a:gd name="T48" fmla="*/ 1039 w 1304"/>
                <a:gd name="T49" fmla="*/ 42 h 2318"/>
                <a:gd name="T50" fmla="*/ 966 w 1304"/>
                <a:gd name="T51" fmla="*/ 0 h 2318"/>
                <a:gd name="T52" fmla="*/ 966 w 1304"/>
                <a:gd name="T53" fmla="*/ 0 h 23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04"/>
                <a:gd name="T82" fmla="*/ 0 h 2318"/>
                <a:gd name="T83" fmla="*/ 1304 w 1304"/>
                <a:gd name="T84" fmla="*/ 2318 h 23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04" h="2318">
                  <a:moveTo>
                    <a:pt x="966" y="0"/>
                  </a:moveTo>
                  <a:lnTo>
                    <a:pt x="693" y="133"/>
                  </a:lnTo>
                  <a:lnTo>
                    <a:pt x="255" y="240"/>
                  </a:lnTo>
                  <a:lnTo>
                    <a:pt x="182" y="541"/>
                  </a:lnTo>
                  <a:lnTo>
                    <a:pt x="0" y="864"/>
                  </a:lnTo>
                  <a:lnTo>
                    <a:pt x="173" y="1151"/>
                  </a:lnTo>
                  <a:lnTo>
                    <a:pt x="173" y="1292"/>
                  </a:lnTo>
                  <a:lnTo>
                    <a:pt x="24" y="1517"/>
                  </a:lnTo>
                  <a:lnTo>
                    <a:pt x="255" y="1785"/>
                  </a:lnTo>
                  <a:lnTo>
                    <a:pt x="355" y="2155"/>
                  </a:lnTo>
                  <a:lnTo>
                    <a:pt x="761" y="2149"/>
                  </a:lnTo>
                  <a:lnTo>
                    <a:pt x="999" y="2171"/>
                  </a:lnTo>
                  <a:lnTo>
                    <a:pt x="1297" y="2318"/>
                  </a:lnTo>
                  <a:lnTo>
                    <a:pt x="1304" y="2213"/>
                  </a:lnTo>
                  <a:lnTo>
                    <a:pt x="1024" y="2086"/>
                  </a:lnTo>
                  <a:lnTo>
                    <a:pt x="693" y="2044"/>
                  </a:lnTo>
                  <a:lnTo>
                    <a:pt x="470" y="2057"/>
                  </a:lnTo>
                  <a:lnTo>
                    <a:pt x="348" y="1769"/>
                  </a:lnTo>
                  <a:lnTo>
                    <a:pt x="131" y="1488"/>
                  </a:lnTo>
                  <a:lnTo>
                    <a:pt x="280" y="1284"/>
                  </a:lnTo>
                  <a:lnTo>
                    <a:pt x="140" y="927"/>
                  </a:lnTo>
                  <a:lnTo>
                    <a:pt x="239" y="688"/>
                  </a:lnTo>
                  <a:lnTo>
                    <a:pt x="313" y="351"/>
                  </a:lnTo>
                  <a:lnTo>
                    <a:pt x="611" y="274"/>
                  </a:lnTo>
                  <a:lnTo>
                    <a:pt x="1039" y="42"/>
                  </a:lnTo>
                  <a:lnTo>
                    <a:pt x="966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4" name="Freeform 10"/>
            <p:cNvSpPr>
              <a:spLocks/>
            </p:cNvSpPr>
            <p:nvPr/>
          </p:nvSpPr>
          <p:spPr bwMode="auto">
            <a:xfrm>
              <a:off x="2822" y="1174"/>
              <a:ext cx="1724" cy="2430"/>
            </a:xfrm>
            <a:custGeom>
              <a:avLst/>
              <a:gdLst>
                <a:gd name="T0" fmla="*/ 264 w 1724"/>
                <a:gd name="T1" fmla="*/ 2430 h 2430"/>
                <a:gd name="T2" fmla="*/ 560 w 1724"/>
                <a:gd name="T3" fmla="*/ 2290 h 2430"/>
                <a:gd name="T4" fmla="*/ 982 w 1724"/>
                <a:gd name="T5" fmla="*/ 2211 h 2430"/>
                <a:gd name="T6" fmla="*/ 1221 w 1724"/>
                <a:gd name="T7" fmla="*/ 1896 h 2430"/>
                <a:gd name="T8" fmla="*/ 1461 w 1724"/>
                <a:gd name="T9" fmla="*/ 1741 h 2430"/>
                <a:gd name="T10" fmla="*/ 1724 w 1724"/>
                <a:gd name="T11" fmla="*/ 1630 h 2430"/>
                <a:gd name="T12" fmla="*/ 1568 w 1724"/>
                <a:gd name="T13" fmla="*/ 1327 h 2430"/>
                <a:gd name="T14" fmla="*/ 1559 w 1724"/>
                <a:gd name="T15" fmla="*/ 984 h 2430"/>
                <a:gd name="T16" fmla="*/ 1641 w 1724"/>
                <a:gd name="T17" fmla="*/ 717 h 2430"/>
                <a:gd name="T18" fmla="*/ 1344 w 1724"/>
                <a:gd name="T19" fmla="*/ 436 h 2430"/>
                <a:gd name="T20" fmla="*/ 1162 w 1724"/>
                <a:gd name="T21" fmla="*/ 182 h 2430"/>
                <a:gd name="T22" fmla="*/ 1048 w 1724"/>
                <a:gd name="T23" fmla="*/ 0 h 2430"/>
                <a:gd name="T24" fmla="*/ 635 w 1724"/>
                <a:gd name="T25" fmla="*/ 28 h 2430"/>
                <a:gd name="T26" fmla="*/ 0 w 1724"/>
                <a:gd name="T27" fmla="*/ 56 h 2430"/>
                <a:gd name="T28" fmla="*/ 0 w 1724"/>
                <a:gd name="T29" fmla="*/ 147 h 2430"/>
                <a:gd name="T30" fmla="*/ 255 w 1724"/>
                <a:gd name="T31" fmla="*/ 155 h 2430"/>
                <a:gd name="T32" fmla="*/ 710 w 1724"/>
                <a:gd name="T33" fmla="*/ 113 h 2430"/>
                <a:gd name="T34" fmla="*/ 990 w 1724"/>
                <a:gd name="T35" fmla="*/ 70 h 2430"/>
                <a:gd name="T36" fmla="*/ 1162 w 1724"/>
                <a:gd name="T37" fmla="*/ 406 h 2430"/>
                <a:gd name="T38" fmla="*/ 1363 w 1724"/>
                <a:gd name="T39" fmla="*/ 618 h 2430"/>
                <a:gd name="T40" fmla="*/ 1552 w 1724"/>
                <a:gd name="T41" fmla="*/ 737 h 2430"/>
                <a:gd name="T42" fmla="*/ 1452 w 1724"/>
                <a:gd name="T43" fmla="*/ 1012 h 2430"/>
                <a:gd name="T44" fmla="*/ 1493 w 1724"/>
                <a:gd name="T45" fmla="*/ 1375 h 2430"/>
                <a:gd name="T46" fmla="*/ 1593 w 1724"/>
                <a:gd name="T47" fmla="*/ 1587 h 2430"/>
                <a:gd name="T48" fmla="*/ 1295 w 1724"/>
                <a:gd name="T49" fmla="*/ 1734 h 2430"/>
                <a:gd name="T50" fmla="*/ 941 w 1724"/>
                <a:gd name="T51" fmla="*/ 2107 h 2430"/>
                <a:gd name="T52" fmla="*/ 551 w 1724"/>
                <a:gd name="T53" fmla="*/ 2211 h 2430"/>
                <a:gd name="T54" fmla="*/ 288 w 1724"/>
                <a:gd name="T55" fmla="*/ 2318 h 2430"/>
                <a:gd name="T56" fmla="*/ 264 w 1724"/>
                <a:gd name="T57" fmla="*/ 2430 h 2430"/>
                <a:gd name="T58" fmla="*/ 264 w 1724"/>
                <a:gd name="T59" fmla="*/ 2430 h 243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24"/>
                <a:gd name="T91" fmla="*/ 0 h 2430"/>
                <a:gd name="T92" fmla="*/ 1724 w 1724"/>
                <a:gd name="T93" fmla="*/ 2430 h 243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24" h="2430">
                  <a:moveTo>
                    <a:pt x="264" y="2430"/>
                  </a:moveTo>
                  <a:lnTo>
                    <a:pt x="560" y="2290"/>
                  </a:lnTo>
                  <a:lnTo>
                    <a:pt x="982" y="2211"/>
                  </a:lnTo>
                  <a:lnTo>
                    <a:pt x="1221" y="1896"/>
                  </a:lnTo>
                  <a:lnTo>
                    <a:pt x="1461" y="1741"/>
                  </a:lnTo>
                  <a:lnTo>
                    <a:pt x="1724" y="1630"/>
                  </a:lnTo>
                  <a:lnTo>
                    <a:pt x="1568" y="1327"/>
                  </a:lnTo>
                  <a:lnTo>
                    <a:pt x="1559" y="984"/>
                  </a:lnTo>
                  <a:lnTo>
                    <a:pt x="1641" y="717"/>
                  </a:lnTo>
                  <a:lnTo>
                    <a:pt x="1344" y="436"/>
                  </a:lnTo>
                  <a:lnTo>
                    <a:pt x="1162" y="182"/>
                  </a:lnTo>
                  <a:lnTo>
                    <a:pt x="1048" y="0"/>
                  </a:lnTo>
                  <a:lnTo>
                    <a:pt x="635" y="28"/>
                  </a:lnTo>
                  <a:lnTo>
                    <a:pt x="0" y="56"/>
                  </a:lnTo>
                  <a:lnTo>
                    <a:pt x="0" y="147"/>
                  </a:lnTo>
                  <a:lnTo>
                    <a:pt x="255" y="155"/>
                  </a:lnTo>
                  <a:lnTo>
                    <a:pt x="710" y="113"/>
                  </a:lnTo>
                  <a:lnTo>
                    <a:pt x="990" y="70"/>
                  </a:lnTo>
                  <a:lnTo>
                    <a:pt x="1162" y="406"/>
                  </a:lnTo>
                  <a:lnTo>
                    <a:pt x="1363" y="618"/>
                  </a:lnTo>
                  <a:lnTo>
                    <a:pt x="1552" y="737"/>
                  </a:lnTo>
                  <a:lnTo>
                    <a:pt x="1452" y="1012"/>
                  </a:lnTo>
                  <a:lnTo>
                    <a:pt x="1493" y="1375"/>
                  </a:lnTo>
                  <a:lnTo>
                    <a:pt x="1593" y="1587"/>
                  </a:lnTo>
                  <a:lnTo>
                    <a:pt x="1295" y="1734"/>
                  </a:lnTo>
                  <a:lnTo>
                    <a:pt x="941" y="2107"/>
                  </a:lnTo>
                  <a:lnTo>
                    <a:pt x="551" y="2211"/>
                  </a:lnTo>
                  <a:lnTo>
                    <a:pt x="288" y="2318"/>
                  </a:lnTo>
                  <a:lnTo>
                    <a:pt x="264" y="243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5" name="Freeform 11"/>
            <p:cNvSpPr>
              <a:spLocks/>
            </p:cNvSpPr>
            <p:nvPr/>
          </p:nvSpPr>
          <p:spPr bwMode="auto">
            <a:xfrm>
              <a:off x="2590" y="1525"/>
              <a:ext cx="1511" cy="1658"/>
            </a:xfrm>
            <a:custGeom>
              <a:avLst/>
              <a:gdLst>
                <a:gd name="T0" fmla="*/ 312 w 1511"/>
                <a:gd name="T1" fmla="*/ 71 h 1658"/>
                <a:gd name="T2" fmla="*/ 543 w 1511"/>
                <a:gd name="T3" fmla="*/ 77 h 1658"/>
                <a:gd name="T4" fmla="*/ 809 w 1511"/>
                <a:gd name="T5" fmla="*/ 55 h 1658"/>
                <a:gd name="T6" fmla="*/ 1105 w 1511"/>
                <a:gd name="T7" fmla="*/ 0 h 1658"/>
                <a:gd name="T8" fmla="*/ 1173 w 1511"/>
                <a:gd name="T9" fmla="*/ 287 h 1658"/>
                <a:gd name="T10" fmla="*/ 1262 w 1511"/>
                <a:gd name="T11" fmla="*/ 449 h 1658"/>
                <a:gd name="T12" fmla="*/ 1387 w 1511"/>
                <a:gd name="T13" fmla="*/ 562 h 1658"/>
                <a:gd name="T14" fmla="*/ 1313 w 1511"/>
                <a:gd name="T15" fmla="*/ 808 h 1658"/>
                <a:gd name="T16" fmla="*/ 1313 w 1511"/>
                <a:gd name="T17" fmla="*/ 913 h 1658"/>
                <a:gd name="T18" fmla="*/ 1511 w 1511"/>
                <a:gd name="T19" fmla="*/ 1138 h 1658"/>
                <a:gd name="T20" fmla="*/ 1180 w 1511"/>
                <a:gd name="T21" fmla="*/ 1335 h 1658"/>
                <a:gd name="T22" fmla="*/ 1023 w 1511"/>
                <a:gd name="T23" fmla="*/ 1517 h 1658"/>
                <a:gd name="T24" fmla="*/ 711 w 1511"/>
                <a:gd name="T25" fmla="*/ 1552 h 1658"/>
                <a:gd name="T26" fmla="*/ 503 w 1511"/>
                <a:gd name="T27" fmla="*/ 1658 h 1658"/>
                <a:gd name="T28" fmla="*/ 247 w 1511"/>
                <a:gd name="T29" fmla="*/ 1517 h 1658"/>
                <a:gd name="T30" fmla="*/ 0 w 1511"/>
                <a:gd name="T31" fmla="*/ 1461 h 1658"/>
                <a:gd name="T32" fmla="*/ 98 w 1511"/>
                <a:gd name="T33" fmla="*/ 1410 h 1658"/>
                <a:gd name="T34" fmla="*/ 305 w 1511"/>
                <a:gd name="T35" fmla="*/ 1446 h 1658"/>
                <a:gd name="T36" fmla="*/ 511 w 1511"/>
                <a:gd name="T37" fmla="*/ 1559 h 1658"/>
                <a:gd name="T38" fmla="*/ 776 w 1511"/>
                <a:gd name="T39" fmla="*/ 1454 h 1658"/>
                <a:gd name="T40" fmla="*/ 974 w 1511"/>
                <a:gd name="T41" fmla="*/ 1446 h 1658"/>
                <a:gd name="T42" fmla="*/ 1122 w 1511"/>
                <a:gd name="T43" fmla="*/ 1257 h 1658"/>
                <a:gd name="T44" fmla="*/ 1362 w 1511"/>
                <a:gd name="T45" fmla="*/ 1117 h 1658"/>
                <a:gd name="T46" fmla="*/ 1247 w 1511"/>
                <a:gd name="T47" fmla="*/ 921 h 1658"/>
                <a:gd name="T48" fmla="*/ 1254 w 1511"/>
                <a:gd name="T49" fmla="*/ 598 h 1658"/>
                <a:gd name="T50" fmla="*/ 1122 w 1511"/>
                <a:gd name="T51" fmla="*/ 428 h 1658"/>
                <a:gd name="T52" fmla="*/ 1031 w 1511"/>
                <a:gd name="T53" fmla="*/ 99 h 1658"/>
                <a:gd name="T54" fmla="*/ 702 w 1511"/>
                <a:gd name="T55" fmla="*/ 154 h 1658"/>
                <a:gd name="T56" fmla="*/ 354 w 1511"/>
                <a:gd name="T57" fmla="*/ 148 h 1658"/>
                <a:gd name="T58" fmla="*/ 312 w 1511"/>
                <a:gd name="T59" fmla="*/ 71 h 1658"/>
                <a:gd name="T60" fmla="*/ 312 w 1511"/>
                <a:gd name="T61" fmla="*/ 71 h 16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511"/>
                <a:gd name="T94" fmla="*/ 0 h 1658"/>
                <a:gd name="T95" fmla="*/ 1511 w 1511"/>
                <a:gd name="T96" fmla="*/ 1658 h 16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511" h="1658">
                  <a:moveTo>
                    <a:pt x="312" y="71"/>
                  </a:moveTo>
                  <a:lnTo>
                    <a:pt x="543" y="77"/>
                  </a:lnTo>
                  <a:lnTo>
                    <a:pt x="809" y="55"/>
                  </a:lnTo>
                  <a:lnTo>
                    <a:pt x="1105" y="0"/>
                  </a:lnTo>
                  <a:lnTo>
                    <a:pt x="1173" y="287"/>
                  </a:lnTo>
                  <a:lnTo>
                    <a:pt x="1262" y="449"/>
                  </a:lnTo>
                  <a:lnTo>
                    <a:pt x="1387" y="562"/>
                  </a:lnTo>
                  <a:lnTo>
                    <a:pt x="1313" y="808"/>
                  </a:lnTo>
                  <a:lnTo>
                    <a:pt x="1313" y="913"/>
                  </a:lnTo>
                  <a:lnTo>
                    <a:pt x="1511" y="1138"/>
                  </a:lnTo>
                  <a:lnTo>
                    <a:pt x="1180" y="1335"/>
                  </a:lnTo>
                  <a:lnTo>
                    <a:pt x="1023" y="1517"/>
                  </a:lnTo>
                  <a:lnTo>
                    <a:pt x="711" y="1552"/>
                  </a:lnTo>
                  <a:lnTo>
                    <a:pt x="503" y="1658"/>
                  </a:lnTo>
                  <a:lnTo>
                    <a:pt x="247" y="1517"/>
                  </a:lnTo>
                  <a:lnTo>
                    <a:pt x="0" y="1461"/>
                  </a:lnTo>
                  <a:lnTo>
                    <a:pt x="98" y="1410"/>
                  </a:lnTo>
                  <a:lnTo>
                    <a:pt x="305" y="1446"/>
                  </a:lnTo>
                  <a:lnTo>
                    <a:pt x="511" y="1559"/>
                  </a:lnTo>
                  <a:lnTo>
                    <a:pt x="776" y="1454"/>
                  </a:lnTo>
                  <a:lnTo>
                    <a:pt x="974" y="1446"/>
                  </a:lnTo>
                  <a:lnTo>
                    <a:pt x="1122" y="1257"/>
                  </a:lnTo>
                  <a:lnTo>
                    <a:pt x="1362" y="1117"/>
                  </a:lnTo>
                  <a:lnTo>
                    <a:pt x="1247" y="921"/>
                  </a:lnTo>
                  <a:lnTo>
                    <a:pt x="1254" y="598"/>
                  </a:lnTo>
                  <a:lnTo>
                    <a:pt x="1122" y="428"/>
                  </a:lnTo>
                  <a:lnTo>
                    <a:pt x="1031" y="99"/>
                  </a:lnTo>
                  <a:lnTo>
                    <a:pt x="702" y="154"/>
                  </a:lnTo>
                  <a:lnTo>
                    <a:pt x="354" y="148"/>
                  </a:lnTo>
                  <a:lnTo>
                    <a:pt x="312" y="71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6" name="Freeform 12"/>
            <p:cNvSpPr>
              <a:spLocks/>
            </p:cNvSpPr>
            <p:nvPr/>
          </p:nvSpPr>
          <p:spPr bwMode="auto">
            <a:xfrm>
              <a:off x="2169" y="1602"/>
              <a:ext cx="775" cy="1412"/>
            </a:xfrm>
            <a:custGeom>
              <a:avLst/>
              <a:gdLst>
                <a:gd name="T0" fmla="*/ 528 w 775"/>
                <a:gd name="T1" fmla="*/ 154 h 1412"/>
                <a:gd name="T2" fmla="*/ 148 w 775"/>
                <a:gd name="T3" fmla="*/ 210 h 1412"/>
                <a:gd name="T4" fmla="*/ 122 w 775"/>
                <a:gd name="T5" fmla="*/ 491 h 1412"/>
                <a:gd name="T6" fmla="*/ 0 w 775"/>
                <a:gd name="T7" fmla="*/ 647 h 1412"/>
                <a:gd name="T8" fmla="*/ 140 w 775"/>
                <a:gd name="T9" fmla="*/ 844 h 1412"/>
                <a:gd name="T10" fmla="*/ 140 w 775"/>
                <a:gd name="T11" fmla="*/ 1034 h 1412"/>
                <a:gd name="T12" fmla="*/ 255 w 775"/>
                <a:gd name="T13" fmla="*/ 1180 h 1412"/>
                <a:gd name="T14" fmla="*/ 404 w 775"/>
                <a:gd name="T15" fmla="*/ 1412 h 1412"/>
                <a:gd name="T16" fmla="*/ 486 w 775"/>
                <a:gd name="T17" fmla="*/ 1333 h 1412"/>
                <a:gd name="T18" fmla="*/ 395 w 775"/>
                <a:gd name="T19" fmla="*/ 1173 h 1412"/>
                <a:gd name="T20" fmla="*/ 213 w 775"/>
                <a:gd name="T21" fmla="*/ 1034 h 1412"/>
                <a:gd name="T22" fmla="*/ 206 w 775"/>
                <a:gd name="T23" fmla="*/ 850 h 1412"/>
                <a:gd name="T24" fmla="*/ 115 w 775"/>
                <a:gd name="T25" fmla="*/ 647 h 1412"/>
                <a:gd name="T26" fmla="*/ 190 w 775"/>
                <a:gd name="T27" fmla="*/ 485 h 1412"/>
                <a:gd name="T28" fmla="*/ 231 w 775"/>
                <a:gd name="T29" fmla="*/ 281 h 1412"/>
                <a:gd name="T30" fmla="*/ 561 w 775"/>
                <a:gd name="T31" fmla="*/ 232 h 1412"/>
                <a:gd name="T32" fmla="*/ 775 w 775"/>
                <a:gd name="T33" fmla="*/ 71 h 1412"/>
                <a:gd name="T34" fmla="*/ 733 w 775"/>
                <a:gd name="T35" fmla="*/ 0 h 1412"/>
                <a:gd name="T36" fmla="*/ 528 w 775"/>
                <a:gd name="T37" fmla="*/ 154 h 1412"/>
                <a:gd name="T38" fmla="*/ 528 w 775"/>
                <a:gd name="T39" fmla="*/ 154 h 14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75"/>
                <a:gd name="T61" fmla="*/ 0 h 1412"/>
                <a:gd name="T62" fmla="*/ 775 w 775"/>
                <a:gd name="T63" fmla="*/ 1412 h 14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75" h="1412">
                  <a:moveTo>
                    <a:pt x="528" y="154"/>
                  </a:moveTo>
                  <a:lnTo>
                    <a:pt x="148" y="210"/>
                  </a:lnTo>
                  <a:lnTo>
                    <a:pt x="122" y="491"/>
                  </a:lnTo>
                  <a:lnTo>
                    <a:pt x="0" y="647"/>
                  </a:lnTo>
                  <a:lnTo>
                    <a:pt x="140" y="844"/>
                  </a:lnTo>
                  <a:lnTo>
                    <a:pt x="140" y="1034"/>
                  </a:lnTo>
                  <a:lnTo>
                    <a:pt x="255" y="1180"/>
                  </a:lnTo>
                  <a:lnTo>
                    <a:pt x="404" y="1412"/>
                  </a:lnTo>
                  <a:lnTo>
                    <a:pt x="486" y="1333"/>
                  </a:lnTo>
                  <a:lnTo>
                    <a:pt x="395" y="1173"/>
                  </a:lnTo>
                  <a:lnTo>
                    <a:pt x="213" y="1034"/>
                  </a:lnTo>
                  <a:lnTo>
                    <a:pt x="206" y="850"/>
                  </a:lnTo>
                  <a:lnTo>
                    <a:pt x="115" y="647"/>
                  </a:lnTo>
                  <a:lnTo>
                    <a:pt x="190" y="485"/>
                  </a:lnTo>
                  <a:lnTo>
                    <a:pt x="231" y="281"/>
                  </a:lnTo>
                  <a:lnTo>
                    <a:pt x="561" y="232"/>
                  </a:lnTo>
                  <a:lnTo>
                    <a:pt x="775" y="71"/>
                  </a:lnTo>
                  <a:lnTo>
                    <a:pt x="733" y="0"/>
                  </a:lnTo>
                  <a:lnTo>
                    <a:pt x="528" y="154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7" name="Freeform 13"/>
            <p:cNvSpPr>
              <a:spLocks/>
            </p:cNvSpPr>
            <p:nvPr/>
          </p:nvSpPr>
          <p:spPr bwMode="auto">
            <a:xfrm>
              <a:off x="2697" y="1939"/>
              <a:ext cx="942" cy="598"/>
            </a:xfrm>
            <a:custGeom>
              <a:avLst/>
              <a:gdLst>
                <a:gd name="T0" fmla="*/ 0 w 942"/>
                <a:gd name="T1" fmla="*/ 148 h 598"/>
                <a:gd name="T2" fmla="*/ 305 w 942"/>
                <a:gd name="T3" fmla="*/ 0 h 598"/>
                <a:gd name="T4" fmla="*/ 445 w 942"/>
                <a:gd name="T5" fmla="*/ 43 h 598"/>
                <a:gd name="T6" fmla="*/ 727 w 942"/>
                <a:gd name="T7" fmla="*/ 0 h 598"/>
                <a:gd name="T8" fmla="*/ 802 w 942"/>
                <a:gd name="T9" fmla="*/ 176 h 598"/>
                <a:gd name="T10" fmla="*/ 942 w 942"/>
                <a:gd name="T11" fmla="*/ 287 h 598"/>
                <a:gd name="T12" fmla="*/ 909 w 942"/>
                <a:gd name="T13" fmla="*/ 471 h 598"/>
                <a:gd name="T14" fmla="*/ 924 w 942"/>
                <a:gd name="T15" fmla="*/ 598 h 598"/>
                <a:gd name="T16" fmla="*/ 858 w 942"/>
                <a:gd name="T17" fmla="*/ 576 h 598"/>
                <a:gd name="T18" fmla="*/ 826 w 942"/>
                <a:gd name="T19" fmla="*/ 443 h 598"/>
                <a:gd name="T20" fmla="*/ 849 w 942"/>
                <a:gd name="T21" fmla="*/ 323 h 598"/>
                <a:gd name="T22" fmla="*/ 751 w 942"/>
                <a:gd name="T23" fmla="*/ 219 h 598"/>
                <a:gd name="T24" fmla="*/ 695 w 942"/>
                <a:gd name="T25" fmla="*/ 91 h 598"/>
                <a:gd name="T26" fmla="*/ 504 w 942"/>
                <a:gd name="T27" fmla="*/ 113 h 598"/>
                <a:gd name="T28" fmla="*/ 314 w 942"/>
                <a:gd name="T29" fmla="*/ 77 h 598"/>
                <a:gd name="T30" fmla="*/ 205 w 942"/>
                <a:gd name="T31" fmla="*/ 148 h 598"/>
                <a:gd name="T32" fmla="*/ 49 w 942"/>
                <a:gd name="T33" fmla="*/ 204 h 598"/>
                <a:gd name="T34" fmla="*/ 0 w 942"/>
                <a:gd name="T35" fmla="*/ 148 h 598"/>
                <a:gd name="T36" fmla="*/ 0 w 942"/>
                <a:gd name="T37" fmla="*/ 148 h 5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42"/>
                <a:gd name="T58" fmla="*/ 0 h 598"/>
                <a:gd name="T59" fmla="*/ 942 w 942"/>
                <a:gd name="T60" fmla="*/ 598 h 5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42" h="598">
                  <a:moveTo>
                    <a:pt x="0" y="148"/>
                  </a:moveTo>
                  <a:lnTo>
                    <a:pt x="305" y="0"/>
                  </a:lnTo>
                  <a:lnTo>
                    <a:pt x="445" y="43"/>
                  </a:lnTo>
                  <a:lnTo>
                    <a:pt x="727" y="0"/>
                  </a:lnTo>
                  <a:lnTo>
                    <a:pt x="802" y="176"/>
                  </a:lnTo>
                  <a:lnTo>
                    <a:pt x="942" y="287"/>
                  </a:lnTo>
                  <a:lnTo>
                    <a:pt x="909" y="471"/>
                  </a:lnTo>
                  <a:lnTo>
                    <a:pt x="924" y="598"/>
                  </a:lnTo>
                  <a:lnTo>
                    <a:pt x="858" y="576"/>
                  </a:lnTo>
                  <a:lnTo>
                    <a:pt x="826" y="443"/>
                  </a:lnTo>
                  <a:lnTo>
                    <a:pt x="849" y="323"/>
                  </a:lnTo>
                  <a:lnTo>
                    <a:pt x="751" y="219"/>
                  </a:lnTo>
                  <a:lnTo>
                    <a:pt x="695" y="91"/>
                  </a:lnTo>
                  <a:lnTo>
                    <a:pt x="504" y="113"/>
                  </a:lnTo>
                  <a:lnTo>
                    <a:pt x="314" y="77"/>
                  </a:lnTo>
                  <a:lnTo>
                    <a:pt x="205" y="148"/>
                  </a:lnTo>
                  <a:lnTo>
                    <a:pt x="49" y="204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478" name="Freeform 14"/>
            <p:cNvSpPr>
              <a:spLocks/>
            </p:cNvSpPr>
            <p:nvPr/>
          </p:nvSpPr>
          <p:spPr bwMode="auto">
            <a:xfrm>
              <a:off x="2590" y="2115"/>
              <a:ext cx="1065" cy="800"/>
            </a:xfrm>
            <a:custGeom>
              <a:avLst/>
              <a:gdLst>
                <a:gd name="T0" fmla="*/ 81 w 1065"/>
                <a:gd name="T1" fmla="*/ 0 h 800"/>
                <a:gd name="T2" fmla="*/ 0 w 1065"/>
                <a:gd name="T3" fmla="*/ 224 h 800"/>
                <a:gd name="T4" fmla="*/ 49 w 1065"/>
                <a:gd name="T5" fmla="*/ 442 h 800"/>
                <a:gd name="T6" fmla="*/ 172 w 1065"/>
                <a:gd name="T7" fmla="*/ 541 h 800"/>
                <a:gd name="T8" fmla="*/ 205 w 1065"/>
                <a:gd name="T9" fmla="*/ 674 h 800"/>
                <a:gd name="T10" fmla="*/ 380 w 1065"/>
                <a:gd name="T11" fmla="*/ 709 h 800"/>
                <a:gd name="T12" fmla="*/ 503 w 1065"/>
                <a:gd name="T13" fmla="*/ 800 h 800"/>
                <a:gd name="T14" fmla="*/ 669 w 1065"/>
                <a:gd name="T15" fmla="*/ 701 h 800"/>
                <a:gd name="T16" fmla="*/ 834 w 1065"/>
                <a:gd name="T17" fmla="*/ 674 h 800"/>
                <a:gd name="T18" fmla="*/ 923 w 1065"/>
                <a:gd name="T19" fmla="*/ 561 h 800"/>
                <a:gd name="T20" fmla="*/ 1065 w 1065"/>
                <a:gd name="T21" fmla="*/ 429 h 800"/>
                <a:gd name="T22" fmla="*/ 933 w 1065"/>
                <a:gd name="T23" fmla="*/ 414 h 800"/>
                <a:gd name="T24" fmla="*/ 842 w 1065"/>
                <a:gd name="T25" fmla="*/ 485 h 800"/>
                <a:gd name="T26" fmla="*/ 792 w 1065"/>
                <a:gd name="T27" fmla="*/ 576 h 800"/>
                <a:gd name="T28" fmla="*/ 676 w 1065"/>
                <a:gd name="T29" fmla="*/ 590 h 800"/>
                <a:gd name="T30" fmla="*/ 503 w 1065"/>
                <a:gd name="T31" fmla="*/ 701 h 800"/>
                <a:gd name="T32" fmla="*/ 421 w 1065"/>
                <a:gd name="T33" fmla="*/ 646 h 800"/>
                <a:gd name="T34" fmla="*/ 271 w 1065"/>
                <a:gd name="T35" fmla="*/ 624 h 800"/>
                <a:gd name="T36" fmla="*/ 232 w 1065"/>
                <a:gd name="T37" fmla="*/ 491 h 800"/>
                <a:gd name="T38" fmla="*/ 132 w 1065"/>
                <a:gd name="T39" fmla="*/ 429 h 800"/>
                <a:gd name="T40" fmla="*/ 90 w 1065"/>
                <a:gd name="T41" fmla="*/ 238 h 800"/>
                <a:gd name="T42" fmla="*/ 149 w 1065"/>
                <a:gd name="T43" fmla="*/ 35 h 800"/>
                <a:gd name="T44" fmla="*/ 81 w 1065"/>
                <a:gd name="T45" fmla="*/ 0 h 800"/>
                <a:gd name="T46" fmla="*/ 81 w 1065"/>
                <a:gd name="T47" fmla="*/ 0 h 8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65"/>
                <a:gd name="T73" fmla="*/ 0 h 800"/>
                <a:gd name="T74" fmla="*/ 1065 w 1065"/>
                <a:gd name="T75" fmla="*/ 800 h 8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65" h="800">
                  <a:moveTo>
                    <a:pt x="81" y="0"/>
                  </a:moveTo>
                  <a:lnTo>
                    <a:pt x="0" y="224"/>
                  </a:lnTo>
                  <a:lnTo>
                    <a:pt x="49" y="442"/>
                  </a:lnTo>
                  <a:lnTo>
                    <a:pt x="172" y="541"/>
                  </a:lnTo>
                  <a:lnTo>
                    <a:pt x="205" y="674"/>
                  </a:lnTo>
                  <a:lnTo>
                    <a:pt x="380" y="709"/>
                  </a:lnTo>
                  <a:lnTo>
                    <a:pt x="503" y="800"/>
                  </a:lnTo>
                  <a:lnTo>
                    <a:pt x="669" y="701"/>
                  </a:lnTo>
                  <a:lnTo>
                    <a:pt x="834" y="674"/>
                  </a:lnTo>
                  <a:lnTo>
                    <a:pt x="923" y="561"/>
                  </a:lnTo>
                  <a:lnTo>
                    <a:pt x="1065" y="429"/>
                  </a:lnTo>
                  <a:lnTo>
                    <a:pt x="933" y="414"/>
                  </a:lnTo>
                  <a:lnTo>
                    <a:pt x="842" y="485"/>
                  </a:lnTo>
                  <a:lnTo>
                    <a:pt x="792" y="576"/>
                  </a:lnTo>
                  <a:lnTo>
                    <a:pt x="676" y="590"/>
                  </a:lnTo>
                  <a:lnTo>
                    <a:pt x="503" y="701"/>
                  </a:lnTo>
                  <a:lnTo>
                    <a:pt x="421" y="646"/>
                  </a:lnTo>
                  <a:lnTo>
                    <a:pt x="271" y="624"/>
                  </a:lnTo>
                  <a:lnTo>
                    <a:pt x="232" y="491"/>
                  </a:lnTo>
                  <a:lnTo>
                    <a:pt x="132" y="429"/>
                  </a:lnTo>
                  <a:lnTo>
                    <a:pt x="90" y="238"/>
                  </a:lnTo>
                  <a:lnTo>
                    <a:pt x="149" y="3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0F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9461" name="Text Box 15"/>
          <p:cNvSpPr txBox="1">
            <a:spLocks noChangeArrowheads="1"/>
          </p:cNvSpPr>
          <p:nvPr/>
        </p:nvSpPr>
        <p:spPr bwMode="auto">
          <a:xfrm rot="567429">
            <a:off x="4038600" y="3603625"/>
            <a:ext cx="1398588" cy="5191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Doença </a:t>
            </a:r>
          </a:p>
        </p:txBody>
      </p:sp>
      <p:sp>
        <p:nvSpPr>
          <p:cNvPr id="19462" name="Text Box 16"/>
          <p:cNvSpPr txBox="1">
            <a:spLocks noChangeArrowheads="1"/>
          </p:cNvSpPr>
          <p:nvPr/>
        </p:nvSpPr>
        <p:spPr bwMode="auto">
          <a:xfrm rot="-1426381">
            <a:off x="5605463" y="2430463"/>
            <a:ext cx="2335212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Comportamento</a:t>
            </a:r>
          </a:p>
        </p:txBody>
      </p:sp>
      <p:sp>
        <p:nvSpPr>
          <p:cNvPr id="19463" name="Text Box 17"/>
          <p:cNvSpPr txBox="1">
            <a:spLocks noChangeArrowheads="1"/>
          </p:cNvSpPr>
          <p:nvPr/>
        </p:nvSpPr>
        <p:spPr bwMode="auto">
          <a:xfrm rot="-2714785">
            <a:off x="2041525" y="4935538"/>
            <a:ext cx="24733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Fatores desconhecidos</a:t>
            </a:r>
          </a:p>
        </p:txBody>
      </p:sp>
      <p:sp>
        <p:nvSpPr>
          <p:cNvPr id="19464" name="Text Box 18"/>
          <p:cNvSpPr txBox="1">
            <a:spLocks noChangeArrowheads="1"/>
          </p:cNvSpPr>
          <p:nvPr/>
        </p:nvSpPr>
        <p:spPr bwMode="auto">
          <a:xfrm rot="-849021">
            <a:off x="2344738" y="3919538"/>
            <a:ext cx="946150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Genes</a:t>
            </a:r>
          </a:p>
        </p:txBody>
      </p:sp>
      <p:sp>
        <p:nvSpPr>
          <p:cNvPr id="19465" name="Text Box 19"/>
          <p:cNvSpPr txBox="1">
            <a:spLocks noChangeArrowheads="1"/>
          </p:cNvSpPr>
          <p:nvPr/>
        </p:nvSpPr>
        <p:spPr bwMode="auto">
          <a:xfrm rot="2444557">
            <a:off x="2230438" y="1771650"/>
            <a:ext cx="1266825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Fenótipo</a:t>
            </a:r>
          </a:p>
        </p:txBody>
      </p:sp>
      <p:sp>
        <p:nvSpPr>
          <p:cNvPr id="19466" name="Text Box 20"/>
          <p:cNvSpPr txBox="1">
            <a:spLocks noChangeArrowheads="1"/>
          </p:cNvSpPr>
          <p:nvPr/>
        </p:nvSpPr>
        <p:spPr bwMode="auto">
          <a:xfrm rot="3473469">
            <a:off x="5015706" y="5279232"/>
            <a:ext cx="2312987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Local de trabalho</a:t>
            </a:r>
          </a:p>
        </p:txBody>
      </p:sp>
      <p:sp>
        <p:nvSpPr>
          <p:cNvPr id="19467" name="Text Box 21"/>
          <p:cNvSpPr txBox="1">
            <a:spLocks noChangeArrowheads="1"/>
          </p:cNvSpPr>
          <p:nvPr/>
        </p:nvSpPr>
        <p:spPr bwMode="auto">
          <a:xfrm rot="-3631193">
            <a:off x="4349751" y="1900237"/>
            <a:ext cx="2120900" cy="396875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Organização social</a:t>
            </a:r>
            <a:endParaRPr lang="en-US" sz="2000" b="1">
              <a:solidFill>
                <a:schemeClr val="folHlink"/>
              </a:solidFill>
            </a:endParaRPr>
          </a:p>
        </p:txBody>
      </p:sp>
      <p:sp>
        <p:nvSpPr>
          <p:cNvPr id="19468" name="Text Box 22"/>
          <p:cNvSpPr txBox="1">
            <a:spLocks noChangeArrowheads="1"/>
          </p:cNvSpPr>
          <p:nvPr/>
        </p:nvSpPr>
        <p:spPr bwMode="auto">
          <a:xfrm rot="703585">
            <a:off x="1971675" y="3068638"/>
            <a:ext cx="2257425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Microrganismos </a:t>
            </a:r>
          </a:p>
        </p:txBody>
      </p:sp>
      <p:sp>
        <p:nvSpPr>
          <p:cNvPr id="19469" name="Text Box 23"/>
          <p:cNvSpPr txBox="1">
            <a:spLocks noChangeArrowheads="1"/>
          </p:cNvSpPr>
          <p:nvPr/>
        </p:nvSpPr>
        <p:spPr bwMode="auto">
          <a:xfrm rot="951403">
            <a:off x="6086475" y="3916363"/>
            <a:ext cx="1384300" cy="457200"/>
          </a:xfrm>
          <a:prstGeom prst="rect">
            <a:avLst/>
          </a:prstGeom>
          <a:solidFill>
            <a:schemeClr val="tx1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Ambiente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600" b="1">
                <a:solidFill>
                  <a:srgbClr val="0000CC"/>
                </a:solidFill>
                <a:latin typeface="Arial" charset="0"/>
              </a:rPr>
              <a:t>Fatores relacionados à causalidade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1650"/>
            <a:ext cx="8229600" cy="452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Fatores predisponentes: idade, gênero, doença prévia, etc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Fatores facilitadores: baixa renda, desnutrição, más condições de habitação, etc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Fatores precipitantes: exposição a agentes específicos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Fatores reforçadores: exposições repetidas, atividades inadequadas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725488" y="623888"/>
            <a:ext cx="8113712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Fatores de risco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684213" y="1811338"/>
            <a:ext cx="8185150" cy="32591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Fatores que estão positivamente associados com o risco de desenvolver doença, mas usualmente quando isolados não são suficientes para causá-la.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1"/>
          <p:cNvSpPr txBox="1">
            <a:spLocks noChangeArrowheads="1"/>
          </p:cNvSpPr>
          <p:nvPr/>
        </p:nvSpPr>
        <p:spPr bwMode="auto">
          <a:xfrm>
            <a:off x="754063" y="2119313"/>
            <a:ext cx="6648450" cy="45720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2531" name="Text Box 12"/>
          <p:cNvSpPr txBox="1">
            <a:spLocks noChangeArrowheads="1"/>
          </p:cNvSpPr>
          <p:nvPr/>
        </p:nvSpPr>
        <p:spPr bwMode="auto">
          <a:xfrm>
            <a:off x="623888" y="1609725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Exposição</a:t>
            </a:r>
          </a:p>
        </p:txBody>
      </p:sp>
      <p:sp>
        <p:nvSpPr>
          <p:cNvPr id="22532" name="Text Box 13"/>
          <p:cNvSpPr txBox="1">
            <a:spLocks noChangeArrowheads="1"/>
          </p:cNvSpPr>
          <p:nvPr/>
        </p:nvSpPr>
        <p:spPr bwMode="auto">
          <a:xfrm>
            <a:off x="619125" y="2976563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2227263" y="1630363"/>
            <a:ext cx="2989262" cy="155575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600">
                <a:solidFill>
                  <a:schemeClr val="bg1"/>
                </a:solidFill>
              </a:rPr>
              <a:t>}</a:t>
            </a:r>
            <a:r>
              <a:rPr lang="pt-BR" sz="3200">
                <a:solidFill>
                  <a:schemeClr val="bg1"/>
                </a:solidFill>
                <a:latin typeface="Arial" charset="0"/>
              </a:rPr>
              <a:t>Associação</a:t>
            </a:r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4805363" y="3505200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Exposição</a:t>
            </a:r>
          </a:p>
        </p:txBody>
      </p:sp>
      <p:sp>
        <p:nvSpPr>
          <p:cNvPr id="22535" name="Text Box 17"/>
          <p:cNvSpPr txBox="1">
            <a:spLocks noChangeArrowheads="1"/>
          </p:cNvSpPr>
          <p:nvPr/>
        </p:nvSpPr>
        <p:spPr bwMode="auto">
          <a:xfrm>
            <a:off x="4814888" y="4743450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22536" name="AutoShape 18"/>
          <p:cNvSpPr>
            <a:spLocks noChangeArrowheads="1"/>
          </p:cNvSpPr>
          <p:nvPr/>
        </p:nvSpPr>
        <p:spPr bwMode="auto">
          <a:xfrm>
            <a:off x="5584825" y="4106863"/>
            <a:ext cx="260350" cy="538162"/>
          </a:xfrm>
          <a:prstGeom prst="downArrow">
            <a:avLst>
              <a:gd name="adj1" fmla="val 50000"/>
              <a:gd name="adj2" fmla="val 51677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7" name="Text Box 19"/>
          <p:cNvSpPr txBox="1">
            <a:spLocks noChangeArrowheads="1"/>
          </p:cNvSpPr>
          <p:nvPr/>
        </p:nvSpPr>
        <p:spPr bwMode="auto">
          <a:xfrm>
            <a:off x="6408738" y="3481388"/>
            <a:ext cx="2538412" cy="155575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600">
                <a:solidFill>
                  <a:schemeClr val="bg1"/>
                </a:solidFill>
              </a:rPr>
              <a:t>}</a:t>
            </a:r>
            <a:r>
              <a:rPr lang="pt-BR">
                <a:solidFill>
                  <a:schemeClr val="bg1"/>
                </a:solidFill>
                <a:latin typeface="Arial" charset="0"/>
              </a:rPr>
              <a:t>Associação</a:t>
            </a:r>
          </a:p>
        </p:txBody>
      </p:sp>
      <p:sp>
        <p:nvSpPr>
          <p:cNvPr id="22538" name="Text Box 20"/>
          <p:cNvSpPr txBox="1">
            <a:spLocks noChangeArrowheads="1"/>
          </p:cNvSpPr>
          <p:nvPr/>
        </p:nvSpPr>
        <p:spPr bwMode="auto">
          <a:xfrm>
            <a:off x="7054850" y="5295900"/>
            <a:ext cx="1857375" cy="579438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>
                <a:solidFill>
                  <a:schemeClr val="bg1"/>
                </a:solidFill>
                <a:latin typeface="Arial" charset="0"/>
              </a:rPr>
              <a:t>Causal?</a:t>
            </a:r>
          </a:p>
        </p:txBody>
      </p:sp>
      <p:sp>
        <p:nvSpPr>
          <p:cNvPr id="22539" name="Line 21"/>
          <p:cNvSpPr>
            <a:spLocks noChangeShapeType="1"/>
          </p:cNvSpPr>
          <p:nvPr/>
        </p:nvSpPr>
        <p:spPr bwMode="auto">
          <a:xfrm>
            <a:off x="7881938" y="4918075"/>
            <a:ext cx="0" cy="542925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22540" name="Text Box 22"/>
          <p:cNvSpPr txBox="1">
            <a:spLocks noChangeArrowheads="1"/>
          </p:cNvSpPr>
          <p:nvPr/>
        </p:nvSpPr>
        <p:spPr bwMode="auto">
          <a:xfrm>
            <a:off x="711200" y="296863"/>
            <a:ext cx="7780338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>
                <a:solidFill>
                  <a:srgbClr val="0000CC"/>
                </a:solidFill>
                <a:latin typeface="Arial" charset="0"/>
              </a:rPr>
              <a:t>Estudos epidemiológicos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32175"/>
            <a:ext cx="0" cy="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</p:pic>
      <p:sp>
        <p:nvSpPr>
          <p:cNvPr id="23555" name="Oval 5"/>
          <p:cNvSpPr>
            <a:spLocks noChangeArrowheads="1"/>
          </p:cNvSpPr>
          <p:nvPr/>
        </p:nvSpPr>
        <p:spPr bwMode="auto">
          <a:xfrm>
            <a:off x="3192463" y="0"/>
            <a:ext cx="2613025" cy="1349375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200" b="1">
                <a:latin typeface="Arial" charset="0"/>
              </a:rPr>
              <a:t>Pode ser devido a viés de seleção</a:t>
            </a:r>
          </a:p>
          <a:p>
            <a:pPr algn="ctr"/>
            <a:r>
              <a:rPr lang="pt-BR" sz="1200" b="1">
                <a:latin typeface="Arial" charset="0"/>
              </a:rPr>
              <a:t> ou de mensuração?</a:t>
            </a:r>
          </a:p>
        </p:txBody>
      </p:sp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3349625" y="1927225"/>
            <a:ext cx="2195513" cy="1195388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400" b="1">
                <a:latin typeface="Arial" charset="0"/>
              </a:rPr>
              <a:t>Pode ser devido a</a:t>
            </a:r>
          </a:p>
          <a:p>
            <a:pPr algn="ctr"/>
            <a:r>
              <a:rPr lang="pt-BR" sz="1400" b="1">
                <a:latin typeface="Arial" charset="0"/>
              </a:rPr>
              <a:t> fator de confusão?</a:t>
            </a:r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3365500" y="3643313"/>
            <a:ext cx="2500313" cy="1195387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>
                <a:latin typeface="Arial" charset="0"/>
              </a:rPr>
              <a:t>Poderia ser resultado</a:t>
            </a:r>
          </a:p>
          <a:p>
            <a:pPr algn="ctr"/>
            <a:r>
              <a:rPr lang="pt-BR" sz="1600" b="1">
                <a:latin typeface="Arial" charset="0"/>
              </a:rPr>
              <a:t> do acaso?</a:t>
            </a:r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3352800" y="5330825"/>
            <a:ext cx="2195513" cy="1195388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>
                <a:latin typeface="Arial" charset="0"/>
              </a:rPr>
              <a:t>Poderia ser causal?</a:t>
            </a:r>
          </a:p>
        </p:txBody>
      </p:sp>
      <p:sp>
        <p:nvSpPr>
          <p:cNvPr id="23559" name="AutoShape 9"/>
          <p:cNvSpPr>
            <a:spLocks noChangeArrowheads="1"/>
          </p:cNvSpPr>
          <p:nvPr/>
        </p:nvSpPr>
        <p:spPr bwMode="auto">
          <a:xfrm>
            <a:off x="4354513" y="1436688"/>
            <a:ext cx="130175" cy="420687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0" name="AutoShape 10"/>
          <p:cNvSpPr>
            <a:spLocks noChangeArrowheads="1"/>
          </p:cNvSpPr>
          <p:nvPr/>
        </p:nvSpPr>
        <p:spPr bwMode="auto">
          <a:xfrm>
            <a:off x="4356100" y="3152775"/>
            <a:ext cx="130175" cy="420688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1" name="AutoShape 11"/>
          <p:cNvSpPr>
            <a:spLocks noChangeArrowheads="1"/>
          </p:cNvSpPr>
          <p:nvPr/>
        </p:nvSpPr>
        <p:spPr bwMode="auto">
          <a:xfrm>
            <a:off x="4356100" y="4838700"/>
            <a:ext cx="130175" cy="420688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4848225" y="1438275"/>
            <a:ext cx="769938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Não</a:t>
            </a: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4821238" y="3154363"/>
            <a:ext cx="769937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Não</a:t>
            </a:r>
          </a:p>
        </p:txBody>
      </p:sp>
      <p:sp>
        <p:nvSpPr>
          <p:cNvPr id="23564" name="Text Box 14"/>
          <p:cNvSpPr txBox="1">
            <a:spLocks noChangeArrowheads="1"/>
          </p:cNvSpPr>
          <p:nvPr/>
        </p:nvSpPr>
        <p:spPr bwMode="auto">
          <a:xfrm>
            <a:off x="4802188" y="4876800"/>
            <a:ext cx="3062287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Provavelmente não</a:t>
            </a:r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auto">
          <a:xfrm>
            <a:off x="6081713" y="5670550"/>
            <a:ext cx="3062287" cy="10064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Usar as recomendações e julgar</a:t>
            </a:r>
          </a:p>
        </p:txBody>
      </p:sp>
      <p:sp>
        <p:nvSpPr>
          <p:cNvPr id="23566" name="AutoShape 17"/>
          <p:cNvSpPr>
            <a:spLocks noChangeArrowheads="1"/>
          </p:cNvSpPr>
          <p:nvPr/>
        </p:nvSpPr>
        <p:spPr bwMode="auto">
          <a:xfrm>
            <a:off x="5516563" y="6299200"/>
            <a:ext cx="450850" cy="88900"/>
          </a:xfrm>
          <a:custGeom>
            <a:avLst/>
            <a:gdLst>
              <a:gd name="T0" fmla="*/ 338137 w 21600"/>
              <a:gd name="T1" fmla="*/ 0 h 21600"/>
              <a:gd name="T2" fmla="*/ 0 w 21600"/>
              <a:gd name="T3" fmla="*/ 44450 h 21600"/>
              <a:gd name="T4" fmla="*/ 338137 w 21600"/>
              <a:gd name="T5" fmla="*/ 88900 h 21600"/>
              <a:gd name="T6" fmla="*/ 450850 w 21600"/>
              <a:gd name="T7" fmla="*/ 44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508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7" name="Text Box 18"/>
          <p:cNvSpPr txBox="1">
            <a:spLocks noChangeArrowheads="1"/>
          </p:cNvSpPr>
          <p:nvPr/>
        </p:nvSpPr>
        <p:spPr bwMode="auto">
          <a:xfrm>
            <a:off x="257175" y="227013"/>
            <a:ext cx="2070100" cy="8223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Associação observada</a:t>
            </a:r>
          </a:p>
        </p:txBody>
      </p:sp>
      <p:sp>
        <p:nvSpPr>
          <p:cNvPr id="23568" name="AutoShape 19"/>
          <p:cNvSpPr>
            <a:spLocks noChangeArrowheads="1"/>
          </p:cNvSpPr>
          <p:nvPr/>
        </p:nvSpPr>
        <p:spPr bwMode="auto">
          <a:xfrm>
            <a:off x="2409825" y="593725"/>
            <a:ext cx="638175" cy="88900"/>
          </a:xfrm>
          <a:prstGeom prst="rightArrow">
            <a:avLst>
              <a:gd name="adj1" fmla="val 50000"/>
              <a:gd name="adj2" fmla="val 17946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471488" y="215900"/>
            <a:ext cx="79025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GB" sz="32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Epidemiologia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71475" y="2154238"/>
            <a:ext cx="8577263" cy="28225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 Estudo de como a doença/evento é distribuída na população e dos </a:t>
            </a:r>
            <a:r>
              <a:rPr lang="pt-BR" sz="3200" b="1">
                <a:solidFill>
                  <a:srgbClr val="FF0033"/>
                </a:solidFill>
                <a:latin typeface="Arial" charset="0"/>
              </a:rPr>
              <a:t>fatores 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que </a:t>
            </a:r>
            <a:r>
              <a:rPr lang="pt-BR" sz="3200" b="1">
                <a:solidFill>
                  <a:srgbClr val="FF0033"/>
                </a:solidFill>
                <a:latin typeface="Arial" charset="0"/>
              </a:rPr>
              <a:t>influenciam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 ou </a:t>
            </a:r>
            <a:r>
              <a:rPr lang="pt-BR" sz="3200" b="1">
                <a:solidFill>
                  <a:srgbClr val="FF0033"/>
                </a:solidFill>
                <a:latin typeface="Arial" charset="0"/>
              </a:rPr>
              <a:t>determinam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 esta distribuição.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Inferência causal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86025"/>
            <a:ext cx="8229600" cy="198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Processo de determinar se uma associação observada é provavelmente causal.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rgbClr val="0000CC"/>
                </a:solidFill>
                <a:latin typeface="Arial" charset="0"/>
              </a:rPr>
              <a:t>Pirâmide de Associações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90800" y="1600200"/>
          <a:ext cx="5638800" cy="450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4" imgW="2286000" imgH="1826280" progId="MS_ClipArt_Gallery.5">
                  <p:embed/>
                </p:oleObj>
              </mc:Choice>
              <mc:Fallback>
                <p:oleObj name="Clip" r:id="rId4" imgW="2286000" imgH="182628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0"/>
                        <a:ext cx="5638800" cy="450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276600" y="1852613"/>
            <a:ext cx="1550988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Causais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133600" y="2614613"/>
            <a:ext cx="22844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Não-causais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752600" y="3452813"/>
            <a:ext cx="180816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Confusas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1657350" y="4367213"/>
            <a:ext cx="16875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Espúrias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143000" y="5281613"/>
            <a:ext cx="14716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Chance</a:t>
            </a:r>
            <a:endParaRPr lang="en-US" sz="2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45259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</a:rPr>
              <a:t> </a:t>
            </a:r>
            <a:r>
              <a:rPr lang="pt-BR" sz="2400">
                <a:solidFill>
                  <a:srgbClr val="0000CC"/>
                </a:solidFill>
                <a:latin typeface="Arial" charset="0"/>
              </a:rPr>
              <a:t>Relação temporal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Plausibilidade biológica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Consistência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Força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Relação dose-resposta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Reversibilidade</a:t>
            </a:r>
          </a:p>
          <a:p>
            <a:pPr>
              <a:lnSpc>
                <a:spcPct val="14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 Especificidade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5367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Relação temporal: a causa precede o efeito? (essencial)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201453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Plausibilidade biológica: a associação é consistente e/ou coerente com outros conhecimentos? (mecanismos de ação, evidência de experimentos em animais).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60972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 Consistência: resultados similares foram mostrados em outros estudos?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52082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Força: qual é a magnitude da associação entre a causa e o efeito? (Risco Relativo)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2"/>
          <p:cNvSpPr>
            <a:spLocks noChangeArrowheads="1"/>
          </p:cNvSpPr>
          <p:nvPr/>
        </p:nvSpPr>
        <p:spPr bwMode="auto">
          <a:xfrm>
            <a:off x="4567238" y="4664075"/>
            <a:ext cx="3757612" cy="603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Dramática</a:t>
            </a:r>
          </a:p>
        </p:txBody>
      </p:sp>
      <p:sp>
        <p:nvSpPr>
          <p:cNvPr id="30723" name="Rectangle 50"/>
          <p:cNvSpPr>
            <a:spLocks noChangeArrowheads="1"/>
          </p:cNvSpPr>
          <p:nvPr/>
        </p:nvSpPr>
        <p:spPr bwMode="auto">
          <a:xfrm>
            <a:off x="808038" y="4664075"/>
            <a:ext cx="3759200" cy="603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16.0 – 40.0</a:t>
            </a:r>
          </a:p>
        </p:txBody>
      </p:sp>
      <p:sp>
        <p:nvSpPr>
          <p:cNvPr id="30724" name="Rectangle 37"/>
          <p:cNvSpPr>
            <a:spLocks noChangeArrowheads="1"/>
          </p:cNvSpPr>
          <p:nvPr/>
        </p:nvSpPr>
        <p:spPr bwMode="auto">
          <a:xfrm>
            <a:off x="4567238" y="3697288"/>
            <a:ext cx="3757612" cy="4905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Forte</a:t>
            </a:r>
          </a:p>
        </p:txBody>
      </p:sp>
      <p:sp>
        <p:nvSpPr>
          <p:cNvPr id="30725" name="Rectangle 35"/>
          <p:cNvSpPr>
            <a:spLocks noChangeArrowheads="1"/>
          </p:cNvSpPr>
          <p:nvPr/>
        </p:nvSpPr>
        <p:spPr bwMode="auto">
          <a:xfrm>
            <a:off x="808038" y="3697288"/>
            <a:ext cx="3759200" cy="4905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3.0 – 8.0</a:t>
            </a:r>
          </a:p>
        </p:txBody>
      </p:sp>
      <p:sp>
        <p:nvSpPr>
          <p:cNvPr id="30726" name="Rectangle 32"/>
          <p:cNvSpPr>
            <a:spLocks noChangeArrowheads="1"/>
          </p:cNvSpPr>
          <p:nvPr/>
        </p:nvSpPr>
        <p:spPr bwMode="auto">
          <a:xfrm>
            <a:off x="4567238" y="3179763"/>
            <a:ext cx="3757612" cy="517525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Moderada</a:t>
            </a:r>
          </a:p>
        </p:txBody>
      </p:sp>
      <p:sp>
        <p:nvSpPr>
          <p:cNvPr id="30727" name="Rectangle 30"/>
          <p:cNvSpPr>
            <a:spLocks noChangeArrowheads="1"/>
          </p:cNvSpPr>
          <p:nvPr/>
        </p:nvSpPr>
        <p:spPr bwMode="auto">
          <a:xfrm>
            <a:off x="808038" y="3179763"/>
            <a:ext cx="3759200" cy="517525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1.8 – 3.0</a:t>
            </a:r>
          </a:p>
        </p:txBody>
      </p:sp>
      <p:sp>
        <p:nvSpPr>
          <p:cNvPr id="30728" name="Rectangle 26"/>
          <p:cNvSpPr>
            <a:spLocks noChangeArrowheads="1"/>
          </p:cNvSpPr>
          <p:nvPr/>
        </p:nvSpPr>
        <p:spPr bwMode="auto">
          <a:xfrm>
            <a:off x="4567238" y="4187825"/>
            <a:ext cx="3757612" cy="47625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Muito forte</a:t>
            </a:r>
          </a:p>
        </p:txBody>
      </p:sp>
      <p:sp>
        <p:nvSpPr>
          <p:cNvPr id="30729" name="Rectangle 24"/>
          <p:cNvSpPr>
            <a:spLocks noChangeArrowheads="1"/>
          </p:cNvSpPr>
          <p:nvPr/>
        </p:nvSpPr>
        <p:spPr bwMode="auto">
          <a:xfrm>
            <a:off x="808038" y="4187825"/>
            <a:ext cx="3759200" cy="47625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8.0 – 16.0</a:t>
            </a:r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>
            <a:off x="4567238" y="5153025"/>
            <a:ext cx="3760787" cy="64770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Exacerbada</a:t>
            </a:r>
          </a:p>
        </p:txBody>
      </p:sp>
      <p:sp>
        <p:nvSpPr>
          <p:cNvPr id="30731" name="Rectangle 12"/>
          <p:cNvSpPr>
            <a:spLocks noChangeArrowheads="1"/>
          </p:cNvSpPr>
          <p:nvPr/>
        </p:nvSpPr>
        <p:spPr bwMode="auto">
          <a:xfrm>
            <a:off x="808038" y="5153025"/>
            <a:ext cx="3759200" cy="64928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&gt;  40.0</a:t>
            </a:r>
          </a:p>
        </p:txBody>
      </p:sp>
      <p:sp>
        <p:nvSpPr>
          <p:cNvPr id="30732" name="Rectangle 11"/>
          <p:cNvSpPr>
            <a:spLocks noChangeArrowheads="1"/>
          </p:cNvSpPr>
          <p:nvPr/>
        </p:nvSpPr>
        <p:spPr bwMode="auto">
          <a:xfrm>
            <a:off x="4567238" y="2687638"/>
            <a:ext cx="3757612" cy="4921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Modesta</a:t>
            </a:r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808038" y="2687638"/>
            <a:ext cx="3759200" cy="4921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1.4 – 1.7</a:t>
            </a:r>
          </a:p>
        </p:txBody>
      </p:sp>
      <p:sp>
        <p:nvSpPr>
          <p:cNvPr id="30734" name="Rectangle 9"/>
          <p:cNvSpPr>
            <a:spLocks noChangeArrowheads="1"/>
          </p:cNvSpPr>
          <p:nvPr/>
        </p:nvSpPr>
        <p:spPr bwMode="auto">
          <a:xfrm>
            <a:off x="4567238" y="2095500"/>
            <a:ext cx="3757612" cy="59213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Fraco</a:t>
            </a:r>
          </a:p>
        </p:txBody>
      </p:sp>
      <p:sp>
        <p:nvSpPr>
          <p:cNvPr id="30735" name="Rectangle 8"/>
          <p:cNvSpPr>
            <a:spLocks noChangeArrowheads="1"/>
          </p:cNvSpPr>
          <p:nvPr/>
        </p:nvSpPr>
        <p:spPr bwMode="auto">
          <a:xfrm>
            <a:off x="808038" y="2095500"/>
            <a:ext cx="3759200" cy="59213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1.1 – 1.3</a:t>
            </a:r>
          </a:p>
        </p:txBody>
      </p:sp>
      <p:sp>
        <p:nvSpPr>
          <p:cNvPr id="30736" name="Rectangle 7"/>
          <p:cNvSpPr>
            <a:spLocks noChangeArrowheads="1"/>
          </p:cNvSpPr>
          <p:nvPr/>
        </p:nvSpPr>
        <p:spPr bwMode="auto">
          <a:xfrm>
            <a:off x="4567238" y="1482725"/>
            <a:ext cx="3757612" cy="6127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Interpretação</a:t>
            </a:r>
          </a:p>
        </p:txBody>
      </p:sp>
      <p:sp>
        <p:nvSpPr>
          <p:cNvPr id="30737" name="Rectangle 6"/>
          <p:cNvSpPr>
            <a:spLocks noChangeArrowheads="1"/>
          </p:cNvSpPr>
          <p:nvPr/>
        </p:nvSpPr>
        <p:spPr bwMode="auto">
          <a:xfrm>
            <a:off x="808038" y="1482725"/>
            <a:ext cx="3759200" cy="6127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Risco Relativo</a:t>
            </a:r>
          </a:p>
        </p:txBody>
      </p:sp>
      <p:sp>
        <p:nvSpPr>
          <p:cNvPr id="30738" name="Line 14"/>
          <p:cNvSpPr>
            <a:spLocks noChangeShapeType="1"/>
          </p:cNvSpPr>
          <p:nvPr/>
        </p:nvSpPr>
        <p:spPr bwMode="auto">
          <a:xfrm>
            <a:off x="808038" y="1482725"/>
            <a:ext cx="7516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39" name="Line 15"/>
          <p:cNvSpPr>
            <a:spLocks noChangeShapeType="1"/>
          </p:cNvSpPr>
          <p:nvPr/>
        </p:nvSpPr>
        <p:spPr bwMode="auto">
          <a:xfrm>
            <a:off x="808038" y="1966913"/>
            <a:ext cx="75168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808038" y="5816600"/>
            <a:ext cx="7516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41" name="Text Box 57"/>
          <p:cNvSpPr txBox="1">
            <a:spLocks noChangeArrowheads="1"/>
          </p:cNvSpPr>
          <p:nvPr/>
        </p:nvSpPr>
        <p:spPr bwMode="auto">
          <a:xfrm>
            <a:off x="798513" y="425450"/>
            <a:ext cx="7518400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Força de associação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204311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Relação dose-resposta: o aumento da exposição para uma possível causa está associado com aumento do efeito?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5795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 Especificidade: a introdução de um fator causal específico é seguida do efeito.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885825" y="198438"/>
            <a:ext cx="7351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Objetivos da epidemiologia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00050" y="1168400"/>
            <a:ext cx="8228013" cy="55118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FF0033"/>
                </a:solidFill>
                <a:latin typeface="Arial" charset="0"/>
              </a:rPr>
              <a:t>Identificar a etiologia ou a causa de uma doença/evento e os fatores de risco associados;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Determinar a extensão da doença/evento;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Estudar a história natural e o prognóstico da doença/evento;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Avaliar medidas preventivas e terapêuticas e os modelos de assistência à saúde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Fornecer subsídios para o desenvolvimento de políticas públicas voltadas para a saúde</a:t>
            </a:r>
          </a:p>
          <a:p>
            <a:pPr marL="457200" indent="-457200">
              <a:lnSpc>
                <a:spcPct val="17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6525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 Reversibilidade: a remoção de uma possível causa leva à redução no risco da doença?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9859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Delineamento do estudo: a evidência está baseada em um delineamento de estudo forte e adequada?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200" b="1" dirty="0">
                <a:solidFill>
                  <a:srgbClr val="0000CC"/>
                </a:solidFill>
                <a:latin typeface="Arial" charset="0"/>
              </a:rPr>
              <a:t>Capacidade do delineamento em provar causalidade</a:t>
            </a:r>
          </a:p>
        </p:txBody>
      </p:sp>
      <p:graphicFrame>
        <p:nvGraphicFramePr>
          <p:cNvPr id="144432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997905"/>
              </p:ext>
            </p:extLst>
          </p:nvPr>
        </p:nvGraphicFramePr>
        <p:xfrm>
          <a:off x="465138" y="1625600"/>
          <a:ext cx="8215312" cy="4383088"/>
        </p:xfrm>
        <a:graphic>
          <a:graphicData uri="http://schemas.openxmlformats.org/drawingml/2006/table">
            <a:tbl>
              <a:tblPr/>
              <a:tblGrid>
                <a:gridCol w="391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2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Tipo de estudo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Capacidade de provar causalidade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Ensaio clínico randomizado controlado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Coorte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Forte a Moderada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Caso-controle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Moderada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Transversal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Fraca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Ecológico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Fraca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85825" y="198438"/>
            <a:ext cx="7351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Método epidemiológico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409700" y="2005013"/>
            <a:ext cx="16414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6149" name="AutoShape 8"/>
          <p:cNvSpPr>
            <a:spLocks noChangeArrowheads="1"/>
          </p:cNvSpPr>
          <p:nvPr/>
        </p:nvSpPr>
        <p:spPr bwMode="auto">
          <a:xfrm>
            <a:off x="3390900" y="2105025"/>
            <a:ext cx="1595438" cy="88900"/>
          </a:xfrm>
          <a:prstGeom prst="rightArrow">
            <a:avLst>
              <a:gd name="adj1" fmla="val 50000"/>
              <a:gd name="adj2" fmla="val 448661"/>
            </a:avLst>
          </a:prstGeom>
          <a:solidFill>
            <a:srgbClr val="FF0033"/>
          </a:solidFill>
          <a:ln w="50800">
            <a:solidFill>
              <a:srgbClr val="FF00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>
            <a:off x="3503613" y="2424113"/>
            <a:ext cx="1682750" cy="88900"/>
          </a:xfrm>
          <a:prstGeom prst="leftArrow">
            <a:avLst>
              <a:gd name="adj1" fmla="val 50000"/>
              <a:gd name="adj2" fmla="val 47321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5668963" y="2020888"/>
            <a:ext cx="16414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  <a:latin typeface="Arial" charset="0"/>
              </a:rPr>
              <a:t>Causa</a:t>
            </a: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1460500" y="4437063"/>
            <a:ext cx="59086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</a:rPr>
              <a:t>ASSOCIAÇÃO</a:t>
            </a:r>
          </a:p>
        </p:txBody>
      </p:sp>
      <p:sp>
        <p:nvSpPr>
          <p:cNvPr id="6153" name="AutoShape 12"/>
          <p:cNvSpPr>
            <a:spLocks noChangeArrowheads="1"/>
          </p:cNvSpPr>
          <p:nvPr/>
        </p:nvSpPr>
        <p:spPr bwMode="auto">
          <a:xfrm>
            <a:off x="4006850" y="2743200"/>
            <a:ext cx="682625" cy="1495425"/>
          </a:xfrm>
          <a:prstGeom prst="downArrow">
            <a:avLst>
              <a:gd name="adj1" fmla="val 50000"/>
              <a:gd name="adj2" fmla="val 54767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2314575" y="1193800"/>
            <a:ext cx="4878388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Premissa</a:t>
            </a:r>
          </a:p>
        </p:txBody>
      </p:sp>
      <p:sp>
        <p:nvSpPr>
          <p:cNvPr id="7171" name="AutoShape 9"/>
          <p:cNvSpPr>
            <a:spLocks noChangeArrowheads="1"/>
          </p:cNvSpPr>
          <p:nvPr/>
        </p:nvSpPr>
        <p:spPr bwMode="auto">
          <a:xfrm>
            <a:off x="4167188" y="2087563"/>
            <a:ext cx="1190625" cy="1930400"/>
          </a:xfrm>
          <a:prstGeom prst="downArrow">
            <a:avLst>
              <a:gd name="adj1" fmla="val 50000"/>
              <a:gd name="adj2" fmla="val 4053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1709738" y="4318000"/>
            <a:ext cx="6235700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Nenhuma doença/evento surge ao acaso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79463" y="1265238"/>
            <a:ext cx="7881937" cy="8239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>
                <a:solidFill>
                  <a:srgbClr val="0000CC"/>
                </a:solidFill>
                <a:latin typeface="Arial" charset="0"/>
              </a:rPr>
              <a:t>Causa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781050" y="3538538"/>
            <a:ext cx="7794625" cy="1463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Uma ocorrência, uma condição, uma característica  ou uma combinação desses, que desempenham um importante papel na determinação de uma doença/evento.  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4318000" y="2416175"/>
            <a:ext cx="638175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92150" y="893763"/>
            <a:ext cx="7853363" cy="8239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>
                <a:solidFill>
                  <a:srgbClr val="0000CC"/>
                </a:solidFill>
                <a:latin typeface="Arial" charset="0"/>
              </a:rPr>
              <a:t>Pressuposto básico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52475" y="3009900"/>
            <a:ext cx="7693025" cy="13112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Toda causa deve preceder a doença/evento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998913" y="2043113"/>
            <a:ext cx="784225" cy="7842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32175"/>
            <a:ext cx="0" cy="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</p:pic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1147763" y="595313"/>
            <a:ext cx="7169150" cy="10668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u="sng">
                <a:solidFill>
                  <a:srgbClr val="0000CC"/>
                </a:solidFill>
                <a:latin typeface="Arial" charset="0"/>
              </a:rPr>
              <a:t>Causa suficiente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: inevitavelmente produz ou inicia uma doença</a:t>
            </a:r>
          </a:p>
        </p:txBody>
      </p:sp>
      <p:sp>
        <p:nvSpPr>
          <p:cNvPr id="10244" name="Text Box 19"/>
          <p:cNvSpPr txBox="1">
            <a:spLocks noChangeArrowheads="1"/>
          </p:cNvSpPr>
          <p:nvPr/>
        </p:nvSpPr>
        <p:spPr bwMode="auto">
          <a:xfrm>
            <a:off x="1157288" y="2033588"/>
            <a:ext cx="7169150" cy="155416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u="sng">
                <a:solidFill>
                  <a:srgbClr val="0000CC"/>
                </a:solidFill>
                <a:latin typeface="Arial" charset="0"/>
              </a:rPr>
              <a:t>Causa necessária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: a doença não pode se desenvolver na sua ausência</a:t>
            </a:r>
          </a:p>
        </p:txBody>
      </p:sp>
      <p:sp>
        <p:nvSpPr>
          <p:cNvPr id="10245" name="Text Box 20"/>
          <p:cNvSpPr txBox="1">
            <a:spLocks noChangeArrowheads="1"/>
          </p:cNvSpPr>
          <p:nvPr/>
        </p:nvSpPr>
        <p:spPr bwMode="auto">
          <a:xfrm>
            <a:off x="1171575" y="5291138"/>
            <a:ext cx="7169150" cy="5794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Etiologia</a:t>
            </a:r>
          </a:p>
        </p:txBody>
      </p:sp>
      <p:sp>
        <p:nvSpPr>
          <p:cNvPr id="10246" name="AutoShape 21"/>
          <p:cNvSpPr>
            <a:spLocks noChangeArrowheads="1"/>
          </p:cNvSpPr>
          <p:nvPr/>
        </p:nvSpPr>
        <p:spPr bwMode="auto">
          <a:xfrm>
            <a:off x="4319588" y="3903663"/>
            <a:ext cx="796925" cy="1133475"/>
          </a:xfrm>
          <a:prstGeom prst="downArrow">
            <a:avLst>
              <a:gd name="adj1" fmla="val 50000"/>
              <a:gd name="adj2" fmla="val 35558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41" name="Group 45"/>
          <p:cNvGraphicFramePr>
            <a:graphicFrameLocks noGrp="1"/>
          </p:cNvGraphicFramePr>
          <p:nvPr/>
        </p:nvGraphicFramePr>
        <p:xfrm>
          <a:off x="276225" y="179388"/>
          <a:ext cx="8301038" cy="5791200"/>
        </p:xfrm>
        <a:graphic>
          <a:graphicData uri="http://schemas.openxmlformats.org/drawingml/2006/table">
            <a:tbl>
              <a:tblPr/>
              <a:tblGrid>
                <a:gridCol w="276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7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necessário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suficiente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Explicação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é necessário e suficiente para causar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é necessário mas não é suficiente para causar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 não é necessário mas é suficiente para causar 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X  não é necessário nem suficiente para causar 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92" name="Text Box 46"/>
          <p:cNvSpPr txBox="1">
            <a:spLocks noChangeArrowheads="1"/>
          </p:cNvSpPr>
          <p:nvPr/>
        </p:nvSpPr>
        <p:spPr bwMode="auto">
          <a:xfrm>
            <a:off x="266700" y="6100763"/>
            <a:ext cx="5151438" cy="457200"/>
          </a:xfrm>
          <a:prstGeom prst="rect">
            <a:avLst/>
          </a:prstGeom>
          <a:solidFill>
            <a:srgbClr val="0000CC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chemeClr val="bg1"/>
                </a:solidFill>
                <a:latin typeface="Arial" charset="0"/>
              </a:rPr>
              <a:t>X = fator; y = doença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CC"/>
        </a:solidFill>
        <a:ln w="50800" cap="flat" cmpd="sng" algn="ctr">
          <a:solidFill>
            <a:schemeClr val="bg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CC"/>
        </a:solidFill>
        <a:ln w="50800" cap="flat" cmpd="sng" algn="ctr">
          <a:solidFill>
            <a:schemeClr val="bg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4474</TotalTime>
  <Words>922</Words>
  <Application>Microsoft Office PowerPoint</Application>
  <PresentationFormat>Apresentação na tela (4:3)</PresentationFormat>
  <Paragraphs>158</Paragraphs>
  <Slides>32</Slides>
  <Notes>32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8" baseType="lpstr">
      <vt:lpstr>Arial</vt:lpstr>
      <vt:lpstr>Arial Narrow</vt:lpstr>
      <vt:lpstr>Times New Roman</vt:lpstr>
      <vt:lpstr>Wingdings</vt:lpstr>
      <vt:lpstr>Default Design</vt:lpstr>
      <vt:lpstr>Clip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Teoria miasmática</vt:lpstr>
      <vt:lpstr>Teoria dos germes</vt:lpstr>
      <vt:lpstr>Postulados de Koch (1882)</vt:lpstr>
      <vt:lpstr>Causalidade</vt:lpstr>
      <vt:lpstr>Rede de Causalidade</vt:lpstr>
      <vt:lpstr>Fatores relacionados à causalidade</vt:lpstr>
      <vt:lpstr>Apresentação do PowerPoint</vt:lpstr>
      <vt:lpstr>Apresentação do PowerPoint</vt:lpstr>
      <vt:lpstr>Apresentação do PowerPoint</vt:lpstr>
      <vt:lpstr>Inferência causal </vt:lpstr>
      <vt:lpstr>Pirâmide de Associações</vt:lpstr>
      <vt:lpstr>Critérios de causalidade de Hill</vt:lpstr>
      <vt:lpstr>Critérios de causalidade de Hill</vt:lpstr>
      <vt:lpstr>Critérios de causalidade de Hill</vt:lpstr>
      <vt:lpstr>Critérios de causalidade de Hill</vt:lpstr>
      <vt:lpstr>Critérios de causalidade de Hill</vt:lpstr>
      <vt:lpstr>Apresentação do PowerPoint</vt:lpstr>
      <vt:lpstr>Critérios de causalidade de Hill</vt:lpstr>
      <vt:lpstr>Critérios de causalidade de Hill</vt:lpstr>
      <vt:lpstr>Critérios de causalidade de Hill</vt:lpstr>
      <vt:lpstr>Critérios de causalidade de Hill</vt:lpstr>
      <vt:lpstr>Capacidade do delineamento em provar causalidade</vt:lpstr>
    </vt:vector>
  </TitlesOfParts>
  <Company>UFTM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CAUSALIDADE</dc:title>
  <dc:creator>ALTACILIO</dc:creator>
  <cp:lastModifiedBy>Altacílio Nunes</cp:lastModifiedBy>
  <cp:revision>209</cp:revision>
  <cp:lastPrinted>2001-05-22T11:15:18Z</cp:lastPrinted>
  <dcterms:created xsi:type="dcterms:W3CDTF">1999-03-11T15:06:04Z</dcterms:created>
  <dcterms:modified xsi:type="dcterms:W3CDTF">2022-05-02T12:20:59Z</dcterms:modified>
</cp:coreProperties>
</file>