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410" r:id="rId2"/>
    <p:sldId id="428" r:id="rId3"/>
    <p:sldId id="427" r:id="rId4"/>
    <p:sldId id="423" r:id="rId5"/>
    <p:sldId id="425" r:id="rId6"/>
    <p:sldId id="419" r:id="rId7"/>
    <p:sldId id="426" r:id="rId8"/>
    <p:sldId id="421" r:id="rId9"/>
    <p:sldId id="422" r:id="rId10"/>
    <p:sldId id="413" r:id="rId11"/>
    <p:sldId id="430" r:id="rId12"/>
    <p:sldId id="432" r:id="rId13"/>
    <p:sldId id="429" r:id="rId14"/>
    <p:sldId id="431" r:id="rId15"/>
    <p:sldId id="415" r:id="rId16"/>
    <p:sldId id="414" r:id="rId17"/>
    <p:sldId id="433" r:id="rId18"/>
    <p:sldId id="416" r:id="rId19"/>
    <p:sldId id="417" r:id="rId20"/>
    <p:sldId id="434" r:id="rId21"/>
    <p:sldId id="435" r:id="rId22"/>
    <p:sldId id="436" r:id="rId23"/>
    <p:sldId id="323" r:id="rId24"/>
    <p:sldId id="324" r:id="rId25"/>
    <p:sldId id="437" r:id="rId26"/>
    <p:sldId id="441" r:id="rId27"/>
    <p:sldId id="442" r:id="rId28"/>
    <p:sldId id="438" r:id="rId29"/>
    <p:sldId id="424" r:id="rId30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94760" autoAdjust="0"/>
  </p:normalViewPr>
  <p:slideViewPr>
    <p:cSldViewPr>
      <p:cViewPr>
        <p:scale>
          <a:sx n="50" d="100"/>
          <a:sy n="50" d="100"/>
        </p:scale>
        <p:origin x="1880" y="1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97DDA35-1AEE-4311-F3B6-D810C73263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4CE37C1-879E-42D6-713C-A77B486403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966DDCD-2B31-CCA4-4D51-63DE79D2F5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9A88E807-A3AC-D7F4-B5C0-A8B395B8AB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CA7EC298-C2CB-39CC-5685-520C8A488DC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27B1C1DA-7C7B-C312-035A-4FC8C7E842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1CB0125-B59D-6B4E-88E3-F0891C9A06A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8D063C-D07E-B22A-1B1B-A4EF9BBA1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4AAA42-E1F8-6E35-8922-046CEEB3E9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32EA99-EABD-F6BA-80E1-6510227B04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6B78-49E3-E745-9CCA-E3FDF1F705A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49025714"/>
      </p:ext>
    </p:extLst>
  </p:cSld>
  <p:clrMapOvr>
    <a:masterClrMapping/>
  </p:clrMapOvr>
  <p:transition spd="slow" advClick="0"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FE2B42-B8E4-6995-EF32-A3BC911E08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BA9F90-51B2-9A4F-D15C-80D1942D62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05103-FC51-ED87-DFF4-69F63BE420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52794-0F38-DB44-9FBD-5BDDBC56237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7506535"/>
      </p:ext>
    </p:extLst>
  </p:cSld>
  <p:clrMapOvr>
    <a:masterClrMapping/>
  </p:clrMapOvr>
  <p:transition spd="slow" advClick="0"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8C4077-B134-B145-CC34-B6C5396F41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566F50-8BF5-40AF-BE96-FB7CBE6B15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DC3F69-3285-74AC-0426-7B33029B68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350B3-296C-DA44-9552-C5D2D427CFE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9884751"/>
      </p:ext>
    </p:extLst>
  </p:cSld>
  <p:clrMapOvr>
    <a:masterClrMapping/>
  </p:clrMapOvr>
  <p:transition spd="slow" advClick="0" advTm="1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B452F77-F2EE-4819-23D5-91DB62C6CF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9C00A88-68F7-422D-B062-0EEF71D7AF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C607E0-D596-AE07-C29B-D2B818765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A19ED-7235-4040-82D8-26C952DCA91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15106910"/>
      </p:ext>
    </p:extLst>
  </p:cSld>
  <p:clrMapOvr>
    <a:masterClrMapping/>
  </p:clrMapOvr>
  <p:transition spd="slow" advClick="0"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04CEEE-90B4-13EC-3A0C-8FD69BD42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AED2A1-FB2A-27E4-4C9E-58D745F60C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53FC7C-DAC7-1E14-E8AD-9579F4F560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D58EA-1D87-6F49-ABB4-A8DFD30E4F7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64917676"/>
      </p:ext>
    </p:extLst>
  </p:cSld>
  <p:clrMapOvr>
    <a:masterClrMapping/>
  </p:clrMapOvr>
  <p:transition spd="slow" advClick="0"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706575-29E1-E405-4276-4A3A776453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528DAC-7B88-A50F-93EA-07F1BD930E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2FD2F2-CC4B-67A1-3970-1A09CFDE0D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AA330-2B65-954E-8C79-9919AFC1AE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3064187"/>
      </p:ext>
    </p:extLst>
  </p:cSld>
  <p:clrMapOvr>
    <a:masterClrMapping/>
  </p:clrMapOvr>
  <p:transition spd="slow" advClick="0"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DBAFE7-1732-2D94-2B33-93AE8FF7D4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844032-3856-B889-90B6-11F83B77FD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FABE7-5336-1324-3723-B08ABF5536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53390-0413-CE4B-9C76-8EEC1ED2D4E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9548180"/>
      </p:ext>
    </p:extLst>
  </p:cSld>
  <p:clrMapOvr>
    <a:masterClrMapping/>
  </p:clrMapOvr>
  <p:transition spd="slow" advClick="0"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50128F6-231C-11A3-80E0-72975D3317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7815015-20D6-52A8-4051-AF7E5EEE13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6AF0F26-6194-A081-C5C7-6AA9273FB2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BC9BE-8081-5D4D-9DCC-7E4F54C3F30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27493539"/>
      </p:ext>
    </p:extLst>
  </p:cSld>
  <p:clrMapOvr>
    <a:masterClrMapping/>
  </p:clrMapOvr>
  <p:transition spd="slow" advClick="0"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F04A1C5-5E11-2601-72E4-B58E3C85B1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FB7D25-F4D9-BCD6-31F4-E4CE08E2E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4B303A4-6116-03AD-01F8-F1232A29AC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22CDD-ABF0-6B4A-91B6-9D0BFCA2BE2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73075794"/>
      </p:ext>
    </p:extLst>
  </p:cSld>
  <p:clrMapOvr>
    <a:masterClrMapping/>
  </p:clrMapOvr>
  <p:transition spd="slow" advClick="0"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8A483C4-B010-1516-38CA-F63422AAE9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6407089-FDA3-9D0A-AC8B-9FB1C30DBB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0C44F5B-CF88-0727-7DF6-840AC13EEB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7E0FA-3441-9040-A293-95C15D073E8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35982591"/>
      </p:ext>
    </p:extLst>
  </p:cSld>
  <p:clrMapOvr>
    <a:masterClrMapping/>
  </p:clrMapOvr>
  <p:transition spd="slow" advClick="0"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FD07C7-24F9-924C-2BC6-F74517A8AD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825BDC-A615-A85C-CAA0-D75B739B3E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A6D846-C4B0-16AF-0B02-FF2BD6BAC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83C89-4B9A-6646-A5E6-BF2B3965F69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5843855"/>
      </p:ext>
    </p:extLst>
  </p:cSld>
  <p:clrMapOvr>
    <a:masterClrMapping/>
  </p:clrMapOvr>
  <p:transition spd="slow" advClick="0"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4090C2-0459-7F63-BCE7-B66D7527D9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63907F-692B-00FA-3DC1-24E3859FA3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3B768-000D-F1FA-ECC3-26765675C3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646D5-6F46-8043-9EF1-F3A91329BAB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97400645"/>
      </p:ext>
    </p:extLst>
  </p:cSld>
  <p:clrMapOvr>
    <a:masterClrMapping/>
  </p:clrMapOvr>
  <p:transition spd="slow" advClick="0"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2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2F94E55-A8D9-B804-8761-BD6180A95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A514A3-C9B8-CC16-ACF7-8262AC75EE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0007D33-3034-FEC6-A63C-21F5536BF5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7C1727-8E7A-285F-3243-B9286B8D99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1CF75B6-70AA-BB2A-DDB5-4BCB62D1AD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D610961-F2EB-E248-A1CD-F98F77ECE23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Click="0" advTm="1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tardivo@usp.br" TargetMode="External"/><Relationship Id="rId2" Type="http://schemas.openxmlformats.org/officeDocument/2006/relationships/hyperlink" Target="mailto:robertamanna@gmail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37999B51-AF32-E1B2-1B21-B7DF5C0FEE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4252" y="908720"/>
            <a:ext cx="8229600" cy="1084982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REAÇÕES À DEFICIÊNCIA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84B7DEDA-653D-F9A1-9C5C-949DDC20C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algn="r" eaLnBrk="1" hangingPunct="1">
              <a:buFontTx/>
              <a:buNone/>
            </a:pPr>
            <a:r>
              <a:rPr lang="pt-BR" altLang="pt-BR" sz="2800" b="1" dirty="0">
                <a:solidFill>
                  <a:schemeClr val="bg1"/>
                </a:solidFill>
              </a:rPr>
              <a:t>Roberta Elias Manna</a:t>
            </a:r>
          </a:p>
          <a:p>
            <a:pPr algn="r" eaLnBrk="1" hangingPunct="1">
              <a:buFontTx/>
              <a:buNone/>
            </a:pPr>
            <a:r>
              <a:rPr lang="pt-BR" altLang="pt-BR" sz="2800" b="1" dirty="0">
                <a:solidFill>
                  <a:schemeClr val="bg1"/>
                </a:solidFill>
              </a:rPr>
              <a:t>Leila Salomão de La Plata Cury </a:t>
            </a:r>
            <a:r>
              <a:rPr lang="pt-BR" altLang="pt-BR" sz="2800" b="1" dirty="0" err="1">
                <a:solidFill>
                  <a:schemeClr val="bg1"/>
                </a:solidFill>
              </a:rPr>
              <a:t>Tardivo</a:t>
            </a:r>
            <a:endParaRPr lang="pt-BR" altLang="pt-B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30D57C76-2F9E-D2A7-5694-B4BE84177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NEGAÇÃO  DA DEFICIÊNCIA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96AEE57D-AA4D-B9A2-1634-4E04CAB9D8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229600" cy="4525963"/>
          </a:xfrm>
        </p:spPr>
        <p:txBody>
          <a:bodyPr/>
          <a:lstStyle/>
          <a:p>
            <a:pPr algn="r" eaLnBrk="1" hangingPunct="1">
              <a:buFontTx/>
              <a:buNone/>
            </a:pPr>
            <a:r>
              <a:rPr lang="pt-BR" altLang="pt-BR" sz="2800" b="1" dirty="0">
                <a:solidFill>
                  <a:schemeClr val="bg1"/>
                </a:solidFill>
              </a:rPr>
              <a:t>FEDIDA , P.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</a:rPr>
              <a:t>Percepção de nossa própria experiência fragmentária 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000" b="1" dirty="0">
                <a:solidFill>
                  <a:schemeClr val="bg1"/>
                </a:solidFill>
              </a:rPr>
              <a:t>Percepção da deficiência do outro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000" b="1" dirty="0">
                <a:solidFill>
                  <a:schemeClr val="bg1"/>
                </a:solidFill>
              </a:rPr>
              <a:t>Percepção da nossa deficiência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000" b="1" dirty="0">
                <a:solidFill>
                  <a:schemeClr val="bg1"/>
                </a:solidFill>
              </a:rPr>
              <a:t> Percepção da nossa “normalidade”</a:t>
            </a:r>
          </a:p>
          <a:p>
            <a:pPr marL="342900" lvl="1" indent="-342900" algn="just" eaLnBrk="1" hangingPunct="1">
              <a:buFont typeface="Wingdings" pitchFamily="2" charset="2"/>
              <a:buChar char="Ø"/>
            </a:pPr>
            <a:endParaRPr lang="pt-BR" sz="2400" b="1" dirty="0">
              <a:solidFill>
                <a:schemeClr val="bg1"/>
              </a:solidFill>
              <a:ea typeface="+mn-ea"/>
              <a:cs typeface="+mn-cs"/>
            </a:endParaRPr>
          </a:p>
          <a:p>
            <a:pPr marL="342900" lvl="1" indent="-342900" algn="just" eaLnBrk="1" hangingPunct="1">
              <a:buFont typeface="Wingdings" pitchFamily="2" charset="2"/>
              <a:buChar char="Ø"/>
            </a:pPr>
            <a:r>
              <a:rPr lang="pt-BR" sz="2400" b="1" dirty="0">
                <a:solidFill>
                  <a:schemeClr val="bg1"/>
                </a:solidFill>
                <a:ea typeface="+mn-ea"/>
                <a:cs typeface="+mn-cs"/>
              </a:rPr>
              <a:t>Psicopatologia psiquiátrica X normalidade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</a:rPr>
              <a:t>Deficiência: perturbadora 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000" b="1" dirty="0">
                <a:solidFill>
                  <a:schemeClr val="bg1"/>
                </a:solidFill>
              </a:rPr>
              <a:t>Ressurgimento da angústia de castração </a:t>
            </a:r>
          </a:p>
          <a:p>
            <a:pPr marL="0" lvl="1" indent="0" algn="just" eaLnBrk="1" hangingPunct="1">
              <a:buNone/>
            </a:pPr>
            <a:endParaRPr lang="pt-BR" sz="2400" b="1" dirty="0">
              <a:solidFill>
                <a:schemeClr val="bg1"/>
              </a:solidFill>
              <a:ea typeface="+mn-ea"/>
              <a:cs typeface="+mn-cs"/>
            </a:endParaRPr>
          </a:p>
          <a:p>
            <a:pPr marL="0" lvl="1" indent="0" algn="just" eaLnBrk="1" hangingPunct="1">
              <a:buNone/>
            </a:pPr>
            <a:endParaRPr lang="pt-BR" sz="2400" b="1" dirty="0">
              <a:solidFill>
                <a:schemeClr val="bg1"/>
              </a:solidFill>
              <a:ea typeface="+mn-ea"/>
              <a:cs typeface="+mn-cs"/>
            </a:endParaRPr>
          </a:p>
          <a:p>
            <a:pPr lvl="1" algn="just" eaLnBrk="1" hangingPunct="1">
              <a:buFont typeface="Wingdings" pitchFamily="2" charset="2"/>
              <a:buChar char="Ø"/>
            </a:pPr>
            <a:endParaRPr lang="pt-BR" altLang="pt-BR" sz="2000" b="1" dirty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pt-BR" altLang="pt-B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9BC97A-89E4-69EE-001A-8FC56DD6C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NEGAÇÃO  DA DEFICIÊNCIA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639C23-9FBC-16F5-9082-D89683A09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pt-BR" sz="2400" b="1" dirty="0">
                <a:solidFill>
                  <a:schemeClr val="bg1"/>
                </a:solidFill>
              </a:rPr>
              <a:t>Associação violência-deficiência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pt-BR" sz="2400" b="1" dirty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2400" b="1" dirty="0">
                <a:solidFill>
                  <a:schemeClr val="bg1"/>
                </a:solidFill>
              </a:rPr>
              <a:t>“O intolerável da deficiência do outro não é somente o que chamaríamos de ressurgimento da angústia de castração, onde destruição e despedaçamento é alguma coisa certamente mais perturbadora” (p.144).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pt-BR" sz="2400" b="1" dirty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2400" b="1" dirty="0">
                <a:solidFill>
                  <a:schemeClr val="bg1"/>
                </a:solidFill>
              </a:rPr>
              <a:t>O deficiente é um sobrevivente, alguém que escapou do desastre.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929037"/>
      </p:ext>
    </p:extLst>
  </p:cSld>
  <p:clrMapOvr>
    <a:masterClrMapping/>
  </p:clrMapOvr>
  <p:transition spd="slow" advClick="0" advTm="15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C6DE60-964A-CFA2-BB1A-ACA8D8B09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NEGAÇÃO  DA DEFICIÊNCIA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F57322-E647-853F-2F42-1EB2FC1C1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</a:pPr>
            <a:endParaRPr lang="pt-BR" sz="2400" b="1" dirty="0">
              <a:solidFill>
                <a:schemeClr val="bg1"/>
              </a:solidFill>
            </a:endParaRPr>
          </a:p>
          <a:p>
            <a:pPr marL="0" indent="0" algn="just" eaLnBrk="1" hangingPunct="1">
              <a:buNone/>
            </a:pPr>
            <a:r>
              <a:rPr lang="pt-BR" sz="2800" b="1" dirty="0">
                <a:solidFill>
                  <a:schemeClr val="bg1"/>
                </a:solidFill>
              </a:rPr>
              <a:t>“(...) o deficiente é sempre o sobrevivente, o que escapou de um cataclisma, de uma catástrofe que já se produziu e que pode ameaçar interiormente, que pode nos acometer” (p.145).</a:t>
            </a:r>
          </a:p>
          <a:p>
            <a:pPr marL="0" indent="0">
              <a:buNone/>
            </a:pPr>
            <a:endParaRPr lang="pt-BR" sz="2800" dirty="0"/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pt-BR" sz="2800" b="1" dirty="0">
                <a:solidFill>
                  <a:schemeClr val="bg1"/>
                </a:solidFill>
              </a:rPr>
              <a:t>Medo do colapso (Winnicott)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8885718"/>
      </p:ext>
    </p:extLst>
  </p:cSld>
  <p:clrMapOvr>
    <a:masterClrMapping/>
  </p:clrMapOvr>
  <p:transition spd="slow" advClick="0" advTm="1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30D57C76-2F9E-D2A7-5694-B4BE84177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NEGAÇÃO  DA DEFICIÊNCIA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96AEE57D-AA4D-B9A2-1634-4E04CAB9D8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229600" cy="4525963"/>
          </a:xfrm>
        </p:spPr>
        <p:txBody>
          <a:bodyPr/>
          <a:lstStyle/>
          <a:p>
            <a:pPr algn="r" eaLnBrk="1" hangingPunct="1">
              <a:buFontTx/>
              <a:buNone/>
            </a:pPr>
            <a:r>
              <a:rPr lang="pt-BR" altLang="pt-BR" sz="2800" b="1" dirty="0">
                <a:solidFill>
                  <a:schemeClr val="bg1"/>
                </a:solidFill>
              </a:rPr>
              <a:t>FEDIDA , P.</a:t>
            </a:r>
          </a:p>
          <a:p>
            <a:pPr marL="342900" lvl="1" indent="-342900" algn="just" eaLnBrk="1" hangingPunct="1">
              <a:buFont typeface="Wingdings" pitchFamily="2" charset="2"/>
              <a:buChar char="Ø"/>
            </a:pPr>
            <a:r>
              <a:rPr lang="pt-BR" dirty="0">
                <a:solidFill>
                  <a:schemeClr val="bg1"/>
                </a:solidFill>
              </a:rPr>
              <a:t>Psicopatologia freudiana</a:t>
            </a:r>
          </a:p>
          <a:p>
            <a:pPr marL="0" lvl="1" indent="0" algn="just" eaLnBrk="1" hangingPunct="1">
              <a:buNone/>
            </a:pPr>
            <a:r>
              <a:rPr lang="pt-BR" dirty="0">
                <a:solidFill>
                  <a:schemeClr val="bg1"/>
                </a:solidFill>
              </a:rPr>
              <a:t>“(...) o psicopatológico como uma dimensão ou como uma atividade processual, intervindo em trocas constantes com o que se chama normalidade” (p.143).</a:t>
            </a:r>
          </a:p>
          <a:p>
            <a:pPr marL="457200" lvl="1" indent="0" algn="just" eaLnBrk="1" hangingPunct="1">
              <a:buNone/>
            </a:pPr>
            <a:endParaRPr lang="pt-BR" altLang="pt-BR" sz="2000" b="1" dirty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</a:rPr>
              <a:t>Deficiente é um espelho devastador – desorientador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pt-BR" altLang="pt-B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0460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CB7E2-DE61-B9A0-6B9A-395D7DDD1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NEGAÇÃO  DA DEFICIÊNCIA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F16A9A-4058-2592-20BA-37358BCD7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endParaRPr lang="pt-BR" sz="2400" b="1" dirty="0">
              <a:solidFill>
                <a:schemeClr val="bg1"/>
              </a:solidFill>
            </a:endParaRPr>
          </a:p>
          <a:p>
            <a:pPr marL="0" indent="0" algn="just" eaLnBrk="1" hangingPunct="1">
              <a:buNone/>
            </a:pPr>
            <a:endParaRPr lang="pt-BR" sz="2400" b="1" dirty="0">
              <a:solidFill>
                <a:schemeClr val="bg1"/>
              </a:solidFill>
            </a:endParaRPr>
          </a:p>
          <a:p>
            <a:pPr marL="0" indent="0" algn="just" eaLnBrk="1" hangingPunct="1">
              <a:buNone/>
            </a:pPr>
            <a:r>
              <a:rPr lang="pt-BR" sz="2400" b="1" dirty="0">
                <a:solidFill>
                  <a:schemeClr val="bg1"/>
                </a:solidFill>
              </a:rPr>
              <a:t>“(...) sob qualquer forma que seja em relação à integridade do corpo, o deficiente apresenta um espelho perturbador, desorientador, um espelho que, certamente, engaja nossa experiência psicótica pessoal onde ela não se encontra reconhecida como tal, ou chamada como tal” (p.144).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7611709"/>
      </p:ext>
    </p:extLst>
  </p:cSld>
  <p:clrMapOvr>
    <a:masterClrMapping/>
  </p:clrMapOvr>
  <p:transition spd="slow" advClick="0" advTm="15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3469C1A9-175E-BF73-7F4E-66E290E5C6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NEGAÇÃO  DA DEFICIÊNCIA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F0A3CC3F-E52C-BB96-4CC8-13E653F9E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2296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endParaRPr lang="pt-BR" altLang="pt-BR" sz="2800" b="1" dirty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</a:rPr>
              <a:t>Fedida chama a atenção para o cuidado da rigidez das defesas contra aquilo o que é sentido por aquele que cuida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</a:rPr>
              <a:t>Pulsões destruidoras desertadas pela imagem   da deficiência  corporal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</a:rPr>
              <a:t>Ódio e raiva que a imagem do deficiente pode suscitar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</a:rPr>
              <a:t>Exemplo: adolescentes na feira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pt-BR" altLang="pt-B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6AA9B04E-AD0E-D755-C0FE-16CCC78AD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NEGAÇÃO  DA DEFICIÊNCIA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9F19503A-137D-5CDC-47D8-9023EB7AAD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229600" cy="4525963"/>
          </a:xfrm>
        </p:spPr>
        <p:txBody>
          <a:bodyPr/>
          <a:lstStyle/>
          <a:p>
            <a:pPr algn="r" eaLnBrk="1" hangingPunct="1">
              <a:buFontTx/>
              <a:buNone/>
            </a:pPr>
            <a:r>
              <a:rPr lang="pt-BR" altLang="pt-BR" sz="2800" b="1" dirty="0">
                <a:solidFill>
                  <a:schemeClr val="bg1"/>
                </a:solidFill>
              </a:rPr>
              <a:t>FEDIDA , P.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pt-BR" altLang="pt-BR" sz="2800" b="1" dirty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</a:rPr>
              <a:t>Deficiente constitui uma figura de negação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</a:rPr>
              <a:t>A negação da deficiência: falsifica a relação com o outro</a:t>
            </a:r>
          </a:p>
          <a:p>
            <a:pPr marL="342900" lvl="1" indent="-342900" algn="just" eaLnBrk="1" hangingPunct="1">
              <a:buFont typeface="Wingdings" pitchFamily="2" charset="2"/>
              <a:buChar char="Ø"/>
            </a:pPr>
            <a:r>
              <a:rPr lang="pt-BR" b="1" dirty="0">
                <a:solidFill>
                  <a:schemeClr val="bg1"/>
                </a:solidFill>
              </a:rPr>
              <a:t>Não perder de vista as deficiências ligadas a representações corporais idealizadas</a:t>
            </a:r>
          </a:p>
          <a:p>
            <a:pPr marL="742950" lvl="2" indent="-342900" algn="just" eaLnBrk="1" hangingPunct="1">
              <a:buFont typeface="Wingdings" pitchFamily="2" charset="2"/>
              <a:buChar char="Ø"/>
            </a:pPr>
            <a:r>
              <a:rPr lang="pt-BR" b="1" dirty="0">
                <a:solidFill>
                  <a:schemeClr val="bg1"/>
                </a:solidFill>
              </a:rPr>
              <a:t>Supervalorização de uma imagem positiva </a:t>
            </a:r>
          </a:p>
          <a:p>
            <a:pPr marL="0" indent="0" algn="just" eaLnBrk="1" hangingPunct="1">
              <a:buNone/>
            </a:pPr>
            <a:endParaRPr lang="pt-BR" altLang="pt-B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8D371-8AF0-B2DA-FEC2-064FF5FA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NEGAÇÃO  DA DEFICIÊNCIA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A91910-0022-BD89-CD18-23E9AED4A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pt-BR" sz="2800" b="1" dirty="0">
                <a:solidFill>
                  <a:schemeClr val="bg1"/>
                </a:solidFill>
              </a:rPr>
              <a:t>Nosso trabalho é:</a:t>
            </a:r>
          </a:p>
          <a:p>
            <a:pPr marL="0" indent="0" algn="just" eaLnBrk="1" hangingPunct="1">
              <a:buNone/>
            </a:pPr>
            <a:endParaRPr lang="pt-BR" sz="2800" b="1" dirty="0">
              <a:solidFill>
                <a:schemeClr val="bg1"/>
              </a:solidFill>
            </a:endParaRPr>
          </a:p>
          <a:p>
            <a:pPr marL="0" indent="0" algn="just" eaLnBrk="1" hangingPunct="1">
              <a:buNone/>
            </a:pPr>
            <a:r>
              <a:rPr lang="pt-BR" sz="2800" b="1" dirty="0">
                <a:solidFill>
                  <a:schemeClr val="bg1"/>
                </a:solidFill>
              </a:rPr>
              <a:t>“ajudar o deficiente a sair de sua negação” e a adquirir “consciência de seus limites, a existência dos obstáculos, a trabalhar com esses limites” (p.145)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0911360"/>
      </p:ext>
    </p:extLst>
  </p:cSld>
  <p:clrMapOvr>
    <a:masterClrMapping/>
  </p:clrMapOvr>
  <p:transition spd="slow" advClick="0" advTm="15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1F1EA80D-FF12-78B0-C755-6CE26C55D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NEGAÇÃO  DA DEFICIÊNCIA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E10589E3-6797-D111-A150-71064ACEE1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229600" cy="4525963"/>
          </a:xfrm>
        </p:spPr>
        <p:txBody>
          <a:bodyPr/>
          <a:lstStyle/>
          <a:p>
            <a:pPr algn="r" eaLnBrk="1" hangingPunct="1">
              <a:buFontTx/>
              <a:buNone/>
            </a:pPr>
            <a:endParaRPr lang="pt-BR" altLang="pt-BR" sz="2800" b="1" dirty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</a:rPr>
              <a:t>Ao trabalhar com limites – a experiência de educação adquire seu verdadeiro sentido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</a:rPr>
              <a:t>Quando a criança é vista pelos pais com seu “defeito” pode assim trabalhar tecnicamente com seu defeito e evoluir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</a:rPr>
              <a:t>Negação da negação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</a:rPr>
              <a:t> “isso não tem importância” 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</a:rPr>
              <a:t>Atenuar todas as formas de obstáculos do ambiente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pt-BR" altLang="pt-B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FFDAD04-9504-121F-8AE5-0101E2B3A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Negação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BC847892-E8BA-0F30-09FD-A39529B1B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229600" cy="4525963"/>
          </a:xfrm>
        </p:spPr>
        <p:txBody>
          <a:bodyPr/>
          <a:lstStyle/>
          <a:p>
            <a:pPr algn="r" eaLnBrk="1" hangingPunct="1">
              <a:buFontTx/>
              <a:buNone/>
            </a:pPr>
            <a:r>
              <a:rPr lang="pt-BR" altLang="pt-BR" sz="2800" b="1" dirty="0">
                <a:solidFill>
                  <a:schemeClr val="bg1"/>
                </a:solidFill>
              </a:rPr>
              <a:t>FEDIDA , P.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</a:rPr>
              <a:t>Negação por atenuação 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</a:rPr>
              <a:t>“não é grave”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</a:rPr>
              <a:t>confusão perceptiva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sz="2400" b="1" dirty="0">
                <a:solidFill>
                  <a:schemeClr val="bg1"/>
                </a:solidFill>
              </a:rPr>
              <a:t>Formação de uma consciência consoladora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sz="2400" b="1" dirty="0">
                <a:solidFill>
                  <a:schemeClr val="bg1"/>
                </a:solidFill>
              </a:rPr>
              <a:t>Atenua todas as dificuldades</a:t>
            </a:r>
          </a:p>
          <a:p>
            <a:pPr marL="457200" lvl="1" indent="0" algn="just" eaLnBrk="1" hangingPunct="1">
              <a:buNone/>
            </a:pPr>
            <a:endParaRPr lang="pt-BR" altLang="pt-BR" sz="2400" b="1" dirty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</a:rPr>
              <a:t>Negação por compensação 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</a:rPr>
              <a:t>importante colocar as coisas às claras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sz="2400" b="1" dirty="0">
                <a:solidFill>
                  <a:schemeClr val="bg1"/>
                </a:solidFill>
              </a:rPr>
              <a:t>Anulação por compensação</a:t>
            </a:r>
          </a:p>
          <a:p>
            <a:pPr marL="457200" lvl="1" indent="0" algn="just" eaLnBrk="1" hangingPunct="1">
              <a:buNone/>
            </a:pPr>
            <a:endParaRPr lang="pt-BR" altLang="pt-BR" sz="2400" b="1" dirty="0">
              <a:solidFill>
                <a:schemeClr val="bg1"/>
              </a:solidFill>
            </a:endParaRPr>
          </a:p>
          <a:p>
            <a:pPr marL="0" indent="0" algn="just" eaLnBrk="1" hangingPunct="1">
              <a:buNone/>
            </a:pPr>
            <a:endParaRPr lang="pt-BR" altLang="pt-B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7D6CF8D-368A-7914-1A56-014721EE28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pt-BR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</a:t>
            </a: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pt-BR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DC7157F3-0DDE-BCA5-8B93-D9D2DD59BA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>
                <a:solidFill>
                  <a:schemeClr val="bg1"/>
                </a:solidFill>
              </a:rPr>
              <a:t>Noémi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err="1">
                <a:solidFill>
                  <a:schemeClr val="bg1"/>
                </a:solidFill>
              </a:rPr>
              <a:t>Association</a:t>
            </a:r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https://www.youtube.com/watch?v=WB9UvjnYO90</a:t>
            </a:r>
          </a:p>
        </p:txBody>
      </p:sp>
    </p:spTree>
    <p:extLst>
      <p:ext uri="{BB962C8B-B14F-4D97-AF65-F5344CB8AC3E}">
        <p14:creationId xmlns:p14="http://schemas.microsoft.com/office/powerpoint/2010/main" val="3475921192"/>
      </p:ext>
    </p:extLst>
  </p:cSld>
  <p:clrMapOvr>
    <a:masterClrMapping/>
  </p:clrMapOvr>
  <p:transition spd="slow" advClick="0" advTm="15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FFDAD04-9504-121F-8AE5-0101E2B3A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Negação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BC847892-E8BA-0F30-09FD-A39529B1B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229600" cy="4525963"/>
          </a:xfrm>
        </p:spPr>
        <p:txBody>
          <a:bodyPr/>
          <a:lstStyle/>
          <a:p>
            <a:pPr algn="r" eaLnBrk="1" hangingPunct="1">
              <a:buFontTx/>
              <a:buNone/>
            </a:pPr>
            <a:r>
              <a:rPr lang="pt-BR" altLang="pt-BR" sz="2800" b="1" dirty="0">
                <a:solidFill>
                  <a:schemeClr val="bg1"/>
                </a:solidFill>
              </a:rPr>
              <a:t>FEDIDA , P.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</a:rPr>
              <a:t>Negação por simulação 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</a:rPr>
              <a:t>“como se”</a:t>
            </a:r>
          </a:p>
          <a:p>
            <a:pPr marL="0" lvl="1" indent="0" algn="just" eaLnBrk="1" hangingPunct="1">
              <a:buNone/>
            </a:pPr>
            <a:endParaRPr lang="pt-BR" b="1" dirty="0">
              <a:solidFill>
                <a:schemeClr val="bg1"/>
              </a:solidFill>
              <a:ea typeface="+mn-ea"/>
              <a:cs typeface="+mn-cs"/>
            </a:endParaRPr>
          </a:p>
          <a:p>
            <a:pPr marL="0" lvl="1" indent="0" algn="just" eaLnBrk="1" hangingPunct="1">
              <a:buNone/>
            </a:pPr>
            <a:r>
              <a:rPr lang="pt-BR" b="1" dirty="0">
                <a:solidFill>
                  <a:schemeClr val="bg1"/>
                </a:solidFill>
                <a:ea typeface="+mn-ea"/>
                <a:cs typeface="+mn-cs"/>
              </a:rPr>
              <a:t>Deveria levar-nos a refletir em todos os ‘como se’ da deficiência. De fato, o ‘como se’ é que é uma deficiência. Fazer ‘como se’ é o problema de ‘parecer’ (p.147)</a:t>
            </a:r>
          </a:p>
          <a:p>
            <a:pPr lvl="1" algn="just" eaLnBrk="1" hangingPunct="1">
              <a:buFont typeface="Wingdings" pitchFamily="2" charset="2"/>
              <a:buChar char="Ø"/>
            </a:pPr>
            <a:endParaRPr lang="pt-BR" altLang="pt-BR" sz="2400" b="1" dirty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pt-BR" altLang="pt-BR" sz="2800" b="1" dirty="0">
              <a:solidFill>
                <a:schemeClr val="bg1"/>
              </a:solidFill>
            </a:endParaRPr>
          </a:p>
          <a:p>
            <a:pPr marL="0" indent="0" algn="just" eaLnBrk="1" hangingPunct="1">
              <a:buNone/>
            </a:pPr>
            <a:endParaRPr lang="pt-BR" altLang="pt-B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6292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FFDAD04-9504-121F-8AE5-0101E2B3A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NEGAÇÃO  DA DEFICIÊNCIA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BC847892-E8BA-0F30-09FD-A39529B1B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229600" cy="4525963"/>
          </a:xfrm>
        </p:spPr>
        <p:txBody>
          <a:bodyPr/>
          <a:lstStyle/>
          <a:p>
            <a:pPr algn="r" eaLnBrk="1" hangingPunct="1">
              <a:buFontTx/>
              <a:buNone/>
            </a:pPr>
            <a:r>
              <a:rPr lang="pt-BR" altLang="pt-BR" sz="2800" b="1" dirty="0">
                <a:solidFill>
                  <a:schemeClr val="bg1"/>
                </a:solidFill>
              </a:rPr>
              <a:t>FEDIDA , P.</a:t>
            </a:r>
            <a:endParaRPr lang="pt-BR" altLang="pt-BR" sz="2400" b="1" dirty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2800" b="1" dirty="0">
                <a:solidFill>
                  <a:schemeClr val="bg1"/>
                </a:solidFill>
              </a:rPr>
              <a:t>Observações conclusivas: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endParaRPr lang="pt-BR" altLang="pt-BR" sz="2800" b="1" dirty="0">
              <a:solidFill>
                <a:schemeClr val="bg1"/>
              </a:solidFill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pt-BR" altLang="pt-BR" sz="2800" b="1" dirty="0">
                <a:solidFill>
                  <a:schemeClr val="bg1"/>
                </a:solidFill>
              </a:rPr>
              <a:t>Consciência dos limites</a:t>
            </a:r>
          </a:p>
          <a:p>
            <a:pPr marL="914400" lvl="1" indent="-514350" algn="just" eaLnBrk="1" hangingPunct="1">
              <a:buFont typeface="Wingdings" panose="05000000000000000000" pitchFamily="2" charset="2"/>
              <a:buChar char="ü"/>
            </a:pPr>
            <a:endParaRPr lang="pt-BR" altLang="pt-BR" sz="2400" b="1" dirty="0">
              <a:solidFill>
                <a:schemeClr val="bg1"/>
              </a:solidFill>
            </a:endParaRPr>
          </a:p>
          <a:p>
            <a:pPr marL="914400" lvl="1" indent="-514350" algn="just" eaLnBrk="1" hangingPunct="1">
              <a:buFont typeface="Wingdings" panose="05000000000000000000" pitchFamily="2" charset="2"/>
              <a:buChar char="ü"/>
            </a:pPr>
            <a:r>
              <a:rPr lang="pt-BR" altLang="pt-BR" sz="2400" b="1" dirty="0">
                <a:solidFill>
                  <a:schemeClr val="bg1"/>
                </a:solidFill>
              </a:rPr>
              <a:t>Ajuda a pessoa se reorganizar</a:t>
            </a:r>
          </a:p>
          <a:p>
            <a:pPr marL="914400" lvl="1" indent="-514350" algn="just" eaLnBrk="1" hangingPunct="1">
              <a:buFont typeface="Wingdings" panose="05000000000000000000" pitchFamily="2" charset="2"/>
              <a:buChar char="ü"/>
            </a:pPr>
            <a:r>
              <a:rPr lang="pt-BR" altLang="pt-BR" sz="2400" b="1" dirty="0">
                <a:solidFill>
                  <a:schemeClr val="bg1"/>
                </a:solidFill>
              </a:rPr>
              <a:t>Reconhecimento da afecção a qual é vítima</a:t>
            </a:r>
          </a:p>
          <a:p>
            <a:pPr marL="914400" lvl="1" indent="-514350" algn="just" eaLnBrk="1" hangingPunct="1">
              <a:buFont typeface="Wingdings" panose="05000000000000000000" pitchFamily="2" charset="2"/>
              <a:buChar char="ü"/>
            </a:pPr>
            <a:r>
              <a:rPr lang="pt-BR" altLang="pt-BR" sz="2400" b="1" dirty="0">
                <a:solidFill>
                  <a:schemeClr val="bg1"/>
                </a:solidFill>
              </a:rPr>
              <a:t>Trabalho de luto </a:t>
            </a:r>
          </a:p>
          <a:p>
            <a:pPr marL="1314450" lvl="2" indent="-514350" algn="just" eaLnBrk="1" hangingPunct="1">
              <a:buFont typeface="Wingdings" panose="05000000000000000000" pitchFamily="2" charset="2"/>
              <a:buChar char="ü"/>
            </a:pPr>
            <a:r>
              <a:rPr lang="pt-BR" altLang="pt-BR" sz="2000" b="1" dirty="0">
                <a:solidFill>
                  <a:schemeClr val="bg1"/>
                </a:solidFill>
              </a:rPr>
              <a:t>Deficiência adquirida</a:t>
            </a:r>
          </a:p>
          <a:p>
            <a:pPr marL="0" indent="0" algn="just" eaLnBrk="1" hangingPunct="1">
              <a:buNone/>
            </a:pPr>
            <a:endParaRPr lang="pt-BR" altLang="pt-B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9568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FFDAD04-9504-121F-8AE5-0101E2B3A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NEGAÇÃO  DA DEFICIÊNCIA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BC847892-E8BA-0F30-09FD-A39529B1B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229600" cy="4525963"/>
          </a:xfrm>
        </p:spPr>
        <p:txBody>
          <a:bodyPr/>
          <a:lstStyle/>
          <a:p>
            <a:pPr algn="r" eaLnBrk="1" hangingPunct="1">
              <a:buFontTx/>
              <a:buNone/>
            </a:pPr>
            <a:r>
              <a:rPr lang="pt-BR" altLang="pt-BR" sz="2800" b="1" dirty="0">
                <a:solidFill>
                  <a:schemeClr val="bg1"/>
                </a:solidFill>
              </a:rPr>
              <a:t>FEDIDA , P.</a:t>
            </a:r>
            <a:endParaRPr lang="pt-BR" altLang="pt-BR" sz="2400" b="1" dirty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2800" b="1" dirty="0">
                <a:solidFill>
                  <a:schemeClr val="bg1"/>
                </a:solidFill>
              </a:rPr>
              <a:t>Observações conclusivas: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endParaRPr lang="pt-BR" altLang="pt-BR" sz="2800" b="1" dirty="0">
              <a:solidFill>
                <a:schemeClr val="bg1"/>
              </a:solidFill>
            </a:endParaRPr>
          </a:p>
          <a:p>
            <a:pPr marL="514350" indent="-514350" algn="just" eaLnBrk="1" hangingPunct="1">
              <a:buFont typeface="+mj-lt"/>
              <a:buAutoNum type="arabicPeriod" startAt="2"/>
            </a:pPr>
            <a:r>
              <a:rPr lang="pt-BR" sz="2800" b="1" dirty="0">
                <a:solidFill>
                  <a:schemeClr val="bg1"/>
                </a:solidFill>
              </a:rPr>
              <a:t>(...) a abordagem analítica caminha no sentido do alargamento, do aprofundamento e da complexidade dos problemas que dizem respeito às diversas alterações da experiência humana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</a:rPr>
              <a:t>Tema da diferença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</a:rPr>
              <a:t>Conhecer e lidar</a:t>
            </a:r>
          </a:p>
          <a:p>
            <a:pPr marL="0" indent="0" algn="just" eaLnBrk="1" hangingPunct="1">
              <a:buNone/>
            </a:pPr>
            <a:endParaRPr lang="pt-BR" altLang="pt-BR" sz="2800" b="1" dirty="0">
              <a:solidFill>
                <a:schemeClr val="bg1"/>
              </a:solidFill>
            </a:endParaRPr>
          </a:p>
          <a:p>
            <a:pPr marL="914400" lvl="1" indent="-514350" algn="just" eaLnBrk="1" hangingPunct="1">
              <a:buFont typeface="Wingdings" panose="05000000000000000000" pitchFamily="2" charset="2"/>
              <a:buChar char="ü"/>
            </a:pPr>
            <a:endParaRPr lang="pt-BR" altLang="pt-BR" sz="2400" b="1" dirty="0">
              <a:solidFill>
                <a:schemeClr val="bg1"/>
              </a:solidFill>
            </a:endParaRPr>
          </a:p>
          <a:p>
            <a:pPr marL="0" indent="0" algn="just" eaLnBrk="1" hangingPunct="1">
              <a:buNone/>
            </a:pPr>
            <a:endParaRPr lang="pt-BR" altLang="pt-B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3617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D827FF3-856E-D3F7-A1C2-16FC7EB17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8153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137122F8-33A3-FA82-7979-ADED23E79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"/>
            <a:ext cx="80772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800" b="1" dirty="0">
                <a:solidFill>
                  <a:srgbClr val="FFFF00"/>
                </a:solidFill>
                <a:latin typeface="+mj-lt"/>
              </a:rPr>
              <a:t>COMPREENDENDO A DEFICIÊNCIA PELA ÓTICA  DAS PROPOSTAS WINNICOTITIANAS</a:t>
            </a:r>
            <a:endParaRPr lang="pt-BR" altLang="pt-BR" sz="2400" dirty="0">
              <a:solidFill>
                <a:srgbClr val="FFFF00"/>
              </a:solidFill>
              <a:latin typeface="+mj-lt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pt-BR" altLang="pt-BR" sz="2000" dirty="0">
                <a:latin typeface="Tahoma" panose="020B0604030504040204" pitchFamily="34" charset="0"/>
              </a:rPr>
              <a:t>M.L. </a:t>
            </a:r>
            <a:r>
              <a:rPr lang="pt-BR" altLang="pt-BR" sz="2000" dirty="0" err="1">
                <a:latin typeface="Tahoma" panose="020B0604030504040204" pitchFamily="34" charset="0"/>
              </a:rPr>
              <a:t>Amiralian</a:t>
            </a:r>
            <a:endParaRPr lang="pt-BR" altLang="pt-BR" sz="2000" dirty="0">
              <a:latin typeface="Times New Roman" panose="02020603050405020304" pitchFamily="18" charset="0"/>
            </a:endParaRP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AAA8ACA0-05B3-5065-F3F6-A761C777C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133600"/>
            <a:ext cx="80772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  <a:latin typeface="+mn-lt"/>
              </a:rPr>
              <a:t>CONSTITUIÇÃO DO SELF</a:t>
            </a:r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  <a:latin typeface="+mn-lt"/>
              </a:rPr>
              <a:t>Origem do ser: força vital</a:t>
            </a:r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  <a:latin typeface="+mn-lt"/>
              </a:rPr>
              <a:t>Contínuo vir a ser (potencial)</a:t>
            </a:r>
          </a:p>
          <a:p>
            <a:pPr marL="457200" lvl="1" indent="0" algn="just">
              <a:spcBef>
                <a:spcPct val="0"/>
              </a:spcBef>
              <a:buNone/>
            </a:pPr>
            <a:endParaRPr lang="pt-BR" altLang="pt-BR" sz="2400" b="1" dirty="0">
              <a:solidFill>
                <a:schemeClr val="bg1"/>
              </a:solidFill>
              <a:latin typeface="+mn-lt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  <a:latin typeface="+mn-lt"/>
              </a:rPr>
              <a:t>Potencial que se realiza no encontro com o ambiente</a:t>
            </a:r>
          </a:p>
          <a:p>
            <a:pPr marL="0" indent="0" algn="just">
              <a:spcBef>
                <a:spcPct val="0"/>
              </a:spcBef>
              <a:buNone/>
            </a:pPr>
            <a:endParaRPr lang="pt-BR" altLang="pt-BR" sz="2800" b="1" dirty="0">
              <a:solidFill>
                <a:schemeClr val="bg1"/>
              </a:solidFill>
              <a:latin typeface="+mn-lt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  <a:latin typeface="+mn-lt"/>
              </a:rPr>
              <a:t>Interações primárias mãe – bebê</a:t>
            </a:r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  <a:latin typeface="+mn-lt"/>
              </a:rPr>
              <a:t>Fator básico para desenvolvimento sadio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854753D-7DC6-6965-D1C4-952F2AE77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8153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solidFill>
                <a:srgbClr val="FFC000"/>
              </a:solidFill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A37EF680-4EA5-05BB-5747-C95536505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"/>
            <a:ext cx="8077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 dirty="0">
                <a:solidFill>
                  <a:srgbClr val="FFFF00"/>
                </a:solidFill>
                <a:latin typeface="+mj-lt"/>
              </a:rPr>
              <a:t>COMPREENDENDO A DEFICIÊNCIA PELA ÓTICA  DAS PROPOSTAS WINNICOTITIANAS</a:t>
            </a:r>
            <a:endParaRPr lang="pt-BR" altLang="pt-BR" sz="24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90CD6DEF-F5AE-B445-F3B5-EAEE9EF3A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12900"/>
            <a:ext cx="8363272" cy="424731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pt-BR" altLang="pt-BR" sz="22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pt-BR" altLang="pt-BR" sz="28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800" b="1" dirty="0">
                <a:solidFill>
                  <a:schemeClr val="bg1"/>
                </a:solidFill>
                <a:latin typeface="+mn-lt"/>
              </a:rPr>
              <a:t>Funções maternas </a:t>
            </a:r>
          </a:p>
          <a:p>
            <a:pPr marL="1085850" lvl="1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400" b="1" i="1" dirty="0">
                <a:solidFill>
                  <a:schemeClr val="bg1"/>
                </a:solidFill>
                <a:latin typeface="+mn-lt"/>
              </a:rPr>
              <a:t>Holding</a:t>
            </a:r>
          </a:p>
          <a:p>
            <a:pPr marL="1085850" lvl="1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400" b="1" i="1" dirty="0" err="1">
                <a:solidFill>
                  <a:schemeClr val="bg1"/>
                </a:solidFill>
                <a:latin typeface="+mn-lt"/>
              </a:rPr>
              <a:t>Handling</a:t>
            </a:r>
            <a:endParaRPr lang="pt-BR" altLang="pt-BR" sz="2400" b="1" i="1" dirty="0">
              <a:solidFill>
                <a:schemeClr val="bg1"/>
              </a:solidFill>
              <a:latin typeface="+mn-lt"/>
            </a:endParaRPr>
          </a:p>
          <a:p>
            <a:pPr marL="1085850" lvl="1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+mn-lt"/>
              </a:rPr>
              <a:t>Apresentação do mundo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pt-BR" altLang="pt-BR" sz="2400" b="1" dirty="0">
              <a:solidFill>
                <a:schemeClr val="bg1"/>
              </a:solidFill>
              <a:latin typeface="+mn-lt"/>
            </a:endParaRP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800" b="1" dirty="0">
                <a:solidFill>
                  <a:schemeClr val="bg1"/>
                </a:solidFill>
                <a:latin typeface="+mn-lt"/>
              </a:rPr>
              <a:t>Onipotência</a:t>
            </a:r>
          </a:p>
          <a:p>
            <a:pPr marL="1085850" lvl="1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+mn-lt"/>
              </a:rPr>
              <a:t>Bebê cria o mundo</a:t>
            </a:r>
          </a:p>
          <a:p>
            <a:pPr lvl="1" indent="0" algn="just">
              <a:spcBef>
                <a:spcPct val="0"/>
              </a:spcBef>
              <a:buNone/>
              <a:defRPr/>
            </a:pPr>
            <a:endParaRPr lang="pt-BR" altLang="pt-BR" sz="20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marL="342900" indent="-342900" algn="r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pt-BR" altLang="pt-BR" sz="2400" b="1" dirty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854753D-7DC6-6965-D1C4-952F2AE77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8153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solidFill>
                <a:srgbClr val="FFC000"/>
              </a:solidFill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A37EF680-4EA5-05BB-5747-C95536505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"/>
            <a:ext cx="8077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 dirty="0">
                <a:solidFill>
                  <a:srgbClr val="FFFF00"/>
                </a:solidFill>
                <a:latin typeface="+mj-lt"/>
              </a:rPr>
              <a:t>COMPREENDENDO A DEFICIÊNCIA PELA ÓTICA  DAS PROPOSTAS WINNICOTITIANAS</a:t>
            </a:r>
            <a:endParaRPr lang="pt-BR" altLang="pt-BR" sz="24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90CD6DEF-F5AE-B445-F3B5-EAEE9EF3A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12900"/>
            <a:ext cx="8219256" cy="430887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pt-BR" altLang="pt-BR" sz="22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+mn-lt"/>
              </a:rPr>
              <a:t>Influência do bebê com deficiência nestas funções</a:t>
            </a:r>
          </a:p>
          <a:p>
            <a:pPr marL="1085850" lvl="1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pt-BR" altLang="pt-BR" sz="2000" b="1" dirty="0">
              <a:solidFill>
                <a:schemeClr val="bg1"/>
              </a:solidFill>
              <a:latin typeface="+mn-lt"/>
            </a:endParaRPr>
          </a:p>
          <a:p>
            <a:pPr marL="1085850" lvl="1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000" b="1" dirty="0">
                <a:solidFill>
                  <a:schemeClr val="bg1"/>
                </a:solidFill>
                <a:latin typeface="+mn-lt"/>
              </a:rPr>
              <a:t>Respeito às condições anátomo-fisiológicas</a:t>
            </a:r>
          </a:p>
          <a:p>
            <a:pPr marL="1085850" lvl="1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000" b="1" dirty="0">
                <a:solidFill>
                  <a:schemeClr val="bg1"/>
                </a:solidFill>
                <a:latin typeface="+mn-lt"/>
              </a:rPr>
              <a:t>importância de atendimento precoce às mães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pt-BR" altLang="pt-BR" sz="2400" b="1" dirty="0">
              <a:solidFill>
                <a:schemeClr val="bg1"/>
              </a:solidFill>
              <a:latin typeface="+mn-lt"/>
            </a:endParaRP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+mn-lt"/>
              </a:rPr>
              <a:t>Desenvolvimento da criança com deficiência </a:t>
            </a:r>
          </a:p>
          <a:p>
            <a:pPr marL="1085850" lvl="1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pt-BR" altLang="pt-BR" sz="2000" b="1" dirty="0">
              <a:solidFill>
                <a:schemeClr val="bg1"/>
              </a:solidFill>
              <a:latin typeface="+mn-lt"/>
            </a:endParaRPr>
          </a:p>
          <a:p>
            <a:pPr marL="1085850" lvl="1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000" b="1" dirty="0">
                <a:solidFill>
                  <a:schemeClr val="bg1"/>
                </a:solidFill>
                <a:latin typeface="+mn-lt"/>
              </a:rPr>
              <a:t>Diferente não necessariamente patológico</a:t>
            </a:r>
          </a:p>
          <a:p>
            <a:pPr marL="1085850" lvl="1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000" b="1" dirty="0">
                <a:solidFill>
                  <a:schemeClr val="bg1"/>
                </a:solidFill>
                <a:latin typeface="+mn-lt"/>
              </a:rPr>
              <a:t>Importante conhecer padrão da criança                      </a:t>
            </a:r>
          </a:p>
          <a:p>
            <a:pPr marL="285750" indent="-285750" algn="r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pt-BR" altLang="pt-BR" sz="1800" dirty="0">
              <a:solidFill>
                <a:schemeClr val="bg1"/>
              </a:solidFill>
              <a:latin typeface="+mn-lt"/>
            </a:endParaRPr>
          </a:p>
          <a:p>
            <a:pPr marL="285750" indent="-285750" algn="r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1800" dirty="0">
                <a:solidFill>
                  <a:schemeClr val="bg1"/>
                </a:solidFill>
                <a:latin typeface="+mn-lt"/>
              </a:rPr>
              <a:t>M.L. </a:t>
            </a:r>
            <a:r>
              <a:rPr lang="pt-BR" altLang="pt-BR" sz="1800" dirty="0" err="1">
                <a:solidFill>
                  <a:schemeClr val="bg1"/>
                </a:solidFill>
                <a:latin typeface="+mn-lt"/>
              </a:rPr>
              <a:t>Amiralian</a:t>
            </a:r>
            <a:endParaRPr lang="pt-BR" altLang="pt-BR" sz="1800" dirty="0">
              <a:solidFill>
                <a:schemeClr val="bg1"/>
              </a:solidFill>
              <a:latin typeface="+mn-lt"/>
            </a:endParaRPr>
          </a:p>
          <a:p>
            <a:pPr marL="342900" indent="-342900" algn="r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pt-BR" altLang="pt-BR" sz="2400" b="1" dirty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208155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E7437-692B-1578-456D-528B4EC01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altLang="pt-BR" sz="3200" b="1" dirty="0">
                <a:solidFill>
                  <a:srgbClr val="FFFF00"/>
                </a:solidFill>
              </a:rPr>
            </a:br>
            <a:br>
              <a:rPr lang="pt-BR" altLang="pt-BR" sz="3200" b="1" dirty="0">
                <a:solidFill>
                  <a:srgbClr val="FFFF00"/>
                </a:solidFill>
              </a:rPr>
            </a:br>
            <a:r>
              <a:rPr lang="pt-B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ESTABELECIMENTO DAS RELAÇÕES OBJETAIS</a:t>
            </a:r>
            <a:br>
              <a:rPr lang="pt-B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br>
              <a:rPr lang="pt-BR" altLang="pt-BR" sz="4000" dirty="0">
                <a:solidFill>
                  <a:srgbClr val="FFFF00"/>
                </a:solidFill>
                <a:latin typeface="Tahoma" panose="020B060403050404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0E17A4-7D8E-8174-E96D-49AD836BE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t-BR" sz="2400" b="1" dirty="0">
                <a:solidFill>
                  <a:schemeClr val="bg1"/>
                </a:solidFill>
              </a:rPr>
              <a:t>Transformação de fenômenos subjetivos em objetos compartilhados</a:t>
            </a:r>
          </a:p>
          <a:p>
            <a:pPr algn="just">
              <a:defRPr/>
            </a:pPr>
            <a:endParaRPr lang="pt-BR" sz="2400" b="1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t-BR" sz="2400" b="1" dirty="0">
                <a:solidFill>
                  <a:schemeClr val="bg1"/>
                </a:solidFill>
              </a:rPr>
              <a:t>Mundo interno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pt-BR" sz="2400" b="1" dirty="0">
                <a:solidFill>
                  <a:schemeClr val="bg1"/>
                </a:solidFill>
              </a:rPr>
              <a:t>Primeiras criações do bebê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pt-BR" sz="2400" b="1" dirty="0">
                <a:solidFill>
                  <a:schemeClr val="bg1"/>
                </a:solidFill>
              </a:rPr>
              <a:t>Fenômenos e objetos subjetivos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pt-BR" sz="2400" b="1" dirty="0">
                <a:solidFill>
                  <a:schemeClr val="bg1"/>
                </a:solidFill>
              </a:rPr>
              <a:t>Alimentam sentimento de onipotência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endParaRPr lang="pt-BR" sz="2400" b="1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t-BR" sz="2400" b="1" dirty="0">
                <a:solidFill>
                  <a:schemeClr val="bg1"/>
                </a:solidFill>
              </a:rPr>
              <a:t>Princípio da realidade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pt-BR" sz="2400" b="1" dirty="0">
                <a:solidFill>
                  <a:schemeClr val="bg1"/>
                </a:solidFill>
              </a:rPr>
              <a:t>Relação  com objetos objetivamente percebidos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8159238"/>
      </p:ext>
    </p:extLst>
  </p:cSld>
  <p:clrMapOvr>
    <a:masterClrMapping/>
  </p:clrMapOvr>
  <p:transition spd="slow" advClick="0" advTm="15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E7437-692B-1578-456D-528B4EC01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altLang="pt-BR" sz="3200" b="1" dirty="0">
                <a:solidFill>
                  <a:srgbClr val="FFFF00"/>
                </a:solidFill>
              </a:rPr>
            </a:br>
            <a:br>
              <a:rPr lang="pt-BR" altLang="pt-BR" sz="3200" b="1" dirty="0">
                <a:solidFill>
                  <a:srgbClr val="FFFF00"/>
                </a:solidFill>
              </a:rPr>
            </a:br>
            <a:r>
              <a:rPr lang="pt-B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ESTABELECIMENTO DAS RELAÇÕES OBJETAIS</a:t>
            </a:r>
            <a:br>
              <a:rPr lang="pt-B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br>
              <a:rPr lang="pt-BR" altLang="pt-BR" sz="4000" dirty="0">
                <a:solidFill>
                  <a:srgbClr val="FFFF00"/>
                </a:solidFill>
                <a:latin typeface="Tahoma" panose="020B060403050404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0E17A4-7D8E-8174-E96D-49AD836BE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endParaRPr lang="pt-BR" sz="2400" b="1" dirty="0">
              <a:solidFill>
                <a:schemeClr val="bg1"/>
              </a:solidFill>
              <a:latin typeface="Tahoma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t-BR" sz="2400" b="1" dirty="0">
                <a:solidFill>
                  <a:schemeClr val="bg1"/>
                </a:solidFill>
              </a:rPr>
              <a:t>Falha ambiental na medida certa tem papel positivo (reconhecimento do mundo não-eu - criação do mundo externo) - aceitação da agressão do bebê pela mãe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endParaRPr lang="pt-BR" sz="2400" b="1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t-BR" sz="2400" b="1" dirty="0">
                <a:solidFill>
                  <a:schemeClr val="bg1"/>
                </a:solidFill>
              </a:rPr>
              <a:t>Relação cuidador</a:t>
            </a:r>
            <a:r>
              <a:rPr lang="en-GB" sz="2400" b="1" dirty="0">
                <a:solidFill>
                  <a:schemeClr val="bg1"/>
                </a:solidFill>
              </a:rPr>
              <a:t>/ </a:t>
            </a:r>
            <a:r>
              <a:rPr lang="pt-BR" sz="2400" b="1" dirty="0">
                <a:solidFill>
                  <a:schemeClr val="bg1"/>
                </a:solidFill>
              </a:rPr>
              <a:t>criança com deficiência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0884026"/>
      </p:ext>
    </p:extLst>
  </p:cSld>
  <p:clrMapOvr>
    <a:masterClrMapping/>
  </p:clrMapOvr>
  <p:transition spd="slow" advClick="0" advTm="15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8DB9A9-BEA2-E860-7A23-58FFBE6A3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altLang="pt-BR" b="1" dirty="0">
                <a:solidFill>
                  <a:srgbClr val="FFFF00"/>
                </a:solidFill>
                <a:latin typeface="Tahoma" panose="020B0604030504040204" pitchFamily="34" charset="0"/>
              </a:rPr>
            </a:br>
            <a:r>
              <a:rPr lang="pt-BR" altLang="pt-BR" b="1" dirty="0">
                <a:solidFill>
                  <a:srgbClr val="FFFF00"/>
                </a:solidFill>
              </a:rPr>
              <a:t>FALSO E VERDADEIRO SELF </a:t>
            </a:r>
            <a:br>
              <a:rPr lang="pt-BR" altLang="pt-BR" b="1" dirty="0">
                <a:solidFill>
                  <a:srgbClr val="FFFF00"/>
                </a:solidFill>
                <a:latin typeface="Tahoma" panose="020B060403050404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9DEC03-3E0A-BA86-8BDA-EE5F412FB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800" b="1" dirty="0">
                <a:solidFill>
                  <a:schemeClr val="bg1"/>
                </a:solidFill>
                <a:ea typeface="SimSun" panose="02010600030101010101" pitchFamily="2" charset="-122"/>
              </a:rPr>
              <a:t>Organização Defensiva</a:t>
            </a:r>
          </a:p>
          <a:p>
            <a:pPr marL="1200150" lvl="1" indent="-4572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pt-BR" altLang="pt-BR" sz="2400" b="1" dirty="0">
              <a:solidFill>
                <a:schemeClr val="bg1"/>
              </a:solidFill>
              <a:ea typeface="SimSun" panose="02010600030101010101" pitchFamily="2" charset="-122"/>
            </a:endParaRPr>
          </a:p>
          <a:p>
            <a:pPr marL="1200150" lvl="1" indent="-4572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ea typeface="SimSun" panose="02010600030101010101" pitchFamily="2" charset="-122"/>
              </a:rPr>
              <a:t>Necessidade de aceitação</a:t>
            </a:r>
          </a:p>
          <a:p>
            <a:pPr marL="1200150" lvl="1" indent="-4572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ea typeface="SimSun" panose="02010600030101010101" pitchFamily="2" charset="-122"/>
              </a:rPr>
              <a:t>Necessidade de se defender da falta</a:t>
            </a:r>
          </a:p>
          <a:p>
            <a:pPr marL="457200" indent="-4572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pt-BR" altLang="pt-BR" sz="2800" b="1" dirty="0">
              <a:solidFill>
                <a:schemeClr val="bg1"/>
              </a:solidFill>
              <a:ea typeface="SimSun" panose="02010600030101010101" pitchFamily="2" charset="-122"/>
            </a:endParaRPr>
          </a:p>
          <a:p>
            <a:pPr marL="457200" indent="-4572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800" b="1" dirty="0">
                <a:solidFill>
                  <a:schemeClr val="bg1"/>
                </a:solidFill>
                <a:ea typeface="SimSun" panose="02010600030101010101" pitchFamily="2" charset="-122"/>
              </a:rPr>
              <a:t>Desejos de que elas sejam iguais a nós</a:t>
            </a:r>
          </a:p>
          <a:p>
            <a:pPr marL="457200" indent="-4572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pt-BR" altLang="pt-BR" sz="2800" b="1" dirty="0">
              <a:solidFill>
                <a:schemeClr val="bg1"/>
              </a:solidFill>
              <a:ea typeface="SimSun" panose="02010600030101010101" pitchFamily="2" charset="-122"/>
            </a:endParaRPr>
          </a:p>
          <a:p>
            <a:pPr marL="457200" indent="-4572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800" b="1" dirty="0">
                <a:solidFill>
                  <a:schemeClr val="bg1"/>
                </a:solidFill>
                <a:ea typeface="SimSun" panose="02010600030101010101" pitchFamily="2" charset="-122"/>
              </a:rPr>
              <a:t>Desenvolvimento do self verdadeiro</a:t>
            </a:r>
          </a:p>
          <a:p>
            <a:pPr marL="1200150" lvl="1" indent="-4572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pt-BR" altLang="pt-BR" sz="2400" b="1" dirty="0">
              <a:solidFill>
                <a:schemeClr val="bg1"/>
              </a:solidFill>
              <a:ea typeface="SimSun" panose="02010600030101010101" pitchFamily="2" charset="-122"/>
            </a:endParaRPr>
          </a:p>
          <a:p>
            <a:pPr marL="1200150" lvl="1" indent="-4572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ea typeface="SimSun" panose="02010600030101010101" pitchFamily="2" charset="-122"/>
              </a:rPr>
              <a:t>Aceitação das pessoas com deficiência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3277905"/>
      </p:ext>
    </p:extLst>
  </p:cSld>
  <p:clrMapOvr>
    <a:masterClrMapping/>
  </p:clrMapOvr>
  <p:transition spd="slow" advClick="0" advTm="15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0A88E-72AD-E01B-9AA5-A59572A3CF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000" dirty="0">
                <a:solidFill>
                  <a:schemeClr val="bg1"/>
                </a:solidFill>
              </a:rPr>
              <a:t>Obrigada!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713FA3-5D25-1774-3777-F7577A2D47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robertamanna@gmail.com</a:t>
            </a:r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tardivo@usp.br</a:t>
            </a:r>
            <a:r>
              <a:rPr lang="pt-BR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9752425"/>
      </p:ext>
    </p:extLst>
  </p:cSld>
  <p:clrMapOvr>
    <a:masterClrMapping/>
  </p:clrMapOvr>
  <p:transition spd="slow" advClick="0" advTm="1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28E4BA-C6BA-3E7E-79FD-D8DBF1D0E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Negação da Deficiência</a:t>
            </a:r>
            <a:b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Pierre Fedida 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8463E716-6A68-AB09-0395-219965E5E2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1920" y="1844824"/>
            <a:ext cx="334016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047344"/>
      </p:ext>
    </p:extLst>
  </p:cSld>
  <p:clrMapOvr>
    <a:masterClrMapping/>
  </p:clrMapOvr>
  <p:transition spd="slow" advClick="0" advTm="1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37999B51-AF32-E1B2-1B21-B7DF5C0FEE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NEGAÇÃO  DA DEFICIÊNCIA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84B7DEDA-653D-F9A1-9C5C-949DDC20C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>
              <a:buFontTx/>
              <a:buNone/>
            </a:pPr>
            <a:r>
              <a:rPr lang="pt-BR" altLang="pt-BR" sz="2800" b="1" dirty="0">
                <a:solidFill>
                  <a:schemeClr val="bg1"/>
                </a:solidFill>
              </a:rPr>
              <a:t>FEDIDA , P.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pt-BR" altLang="pt-BR" sz="2800" b="1" dirty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</a:rPr>
              <a:t>Compreensão da deficiência a partir da consciência política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000" b="1" dirty="0">
                <a:solidFill>
                  <a:schemeClr val="bg1"/>
                </a:solidFill>
              </a:rPr>
              <a:t>Contradições de cada sociedade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000" b="1" dirty="0">
                <a:solidFill>
                  <a:schemeClr val="bg1"/>
                </a:solidFill>
              </a:rPr>
              <a:t>Importância em se considerar os problemas humanos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000" b="1" dirty="0">
                <a:solidFill>
                  <a:schemeClr val="bg1"/>
                </a:solidFill>
              </a:rPr>
              <a:t>A deficiência nos coloca de forma nua diante das realidades vitais 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000" b="1" dirty="0">
                <a:solidFill>
                  <a:schemeClr val="bg1"/>
                </a:solidFill>
              </a:rPr>
              <a:t>Deficiência ligada a muitas formas de desigualdades fundamentais</a:t>
            </a:r>
          </a:p>
          <a:p>
            <a:pPr eaLnBrk="1" hangingPunct="1">
              <a:buFontTx/>
              <a:buNone/>
            </a:pPr>
            <a:endParaRPr lang="pt-BR" altLang="pt-B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329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37999B51-AF32-E1B2-1B21-B7DF5C0FEE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NEGAÇÃO  DA DEFICIÊNCIA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84B7DEDA-653D-F9A1-9C5C-949DDC20C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>
              <a:buFontTx/>
              <a:buNone/>
            </a:pPr>
            <a:r>
              <a:rPr lang="pt-BR" altLang="pt-BR" sz="2800" b="1" dirty="0">
                <a:solidFill>
                  <a:schemeClr val="bg1"/>
                </a:solidFill>
              </a:rPr>
              <a:t>FEDIDA , P.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</a:rPr>
              <a:t>Psicanálise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</a:rPr>
              <a:t>Pode colocar a  deficiência num campo largo de compreensão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</a:rPr>
              <a:t>Ajudar o terapeuta a assumir sua responsabilidade diante de problemas difíceis que deve encarar 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pt-BR" altLang="pt-BR" sz="2400" b="1" dirty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</a:rPr>
              <a:t>O exterior é considerado determinante</a:t>
            </a:r>
          </a:p>
          <a:p>
            <a:pPr eaLnBrk="1" hangingPunct="1">
              <a:buFontTx/>
              <a:buNone/>
            </a:pPr>
            <a:r>
              <a:rPr lang="pt-BR" altLang="pt-BR" sz="28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7512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D85D1F4A-31EB-1809-47D3-E0E09AD217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NEGAÇÃO  DA DEFICIÊNCIA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BF43EE4-DEE2-9FBE-29B1-A699C5DE1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endParaRPr lang="pt-BR" altLang="pt-BR" sz="2800" b="1" dirty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</a:rPr>
              <a:t>Cuidado de não usar a Psicanálise de forma ineficaz 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</a:rPr>
              <a:t>Difícil perceber a existência da realidade interior quando problemas vitais são imediatamente colocados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</a:rPr>
              <a:t>Importância da imagem que temos ou fazemos da pessoa com deficiência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chemeClr val="bg1"/>
                </a:solidFill>
              </a:rPr>
              <a:t>O exterior é considerado determinante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pt-BR" altLang="pt-BR" sz="2800" b="1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pt-BR" altLang="pt-BR" b="1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C2A525-161F-E5CB-2141-9BC5A3D6A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Pierre Fedida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48E614-DB7E-C10A-EEA0-EA46D6464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“(...) E a percepção da deficiência do outro supõe de nossa parte a experiência interior de nossos limites, o conhecimento operatório do que eu chamaria de nossa própria deficiência, ainda mais se somos à imagem de nossa própria integridade. O conhecimento interno de nossa própria experiência fragmentária é certamente a condição de nossa percepção exata da deficiência do outro” (p.143).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8979523"/>
      </p:ext>
    </p:extLst>
  </p:cSld>
  <p:clrMapOvr>
    <a:masterClrMapping/>
  </p:clrMapOvr>
  <p:transition spd="slow" advClick="0" advTm="1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817E4275-1899-7526-BFB4-AE24AA97A3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NEGAÇÃO  DA DEFICIÊNCIA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B8981738-6C36-22BA-E692-F81A079B8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pt-BR" altLang="pt-BR" b="1" dirty="0">
                <a:solidFill>
                  <a:schemeClr val="bg1"/>
                </a:solidFill>
              </a:rPr>
              <a:t>Negação da deficiência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pt-BR" altLang="pt-BR" sz="2800" b="1" dirty="0">
                <a:solidFill>
                  <a:schemeClr val="bg1"/>
                </a:solidFill>
              </a:rPr>
              <a:t>Fedida quer abordar questões que ultrapassam os problemas dessa negação da deficiência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pt-BR" altLang="pt-BR" sz="2800" b="1" dirty="0">
                <a:solidFill>
                  <a:schemeClr val="bg1"/>
                </a:solidFill>
              </a:rPr>
              <a:t>Importância da imagem que temos ou fazemos da deficiência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pt-BR" altLang="pt-BR" sz="2800" b="1" dirty="0">
                <a:solidFill>
                  <a:schemeClr val="bg1"/>
                </a:solidFill>
              </a:rPr>
              <a:t>Autor parte da </a:t>
            </a:r>
            <a:r>
              <a:rPr lang="pt-BR" altLang="pt-BR" sz="2800" b="1" i="1" dirty="0">
                <a:solidFill>
                  <a:schemeClr val="bg1"/>
                </a:solidFill>
              </a:rPr>
              <a:t>percepção do outro 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</a:rPr>
              <a:t>Experiência de conhecer a deficiência do outro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</a:rPr>
              <a:t>Permite que a pessoa conheça sua  própria deficiência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E7596CA2-30CA-AB1E-2065-D2759C077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NEGAÇÃO  DA DEFICIÊNCIA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FD98C3B-2D69-E373-424D-FBFB0D9CAA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endParaRPr lang="pt-BR" altLang="pt-BR" sz="2800" b="1" dirty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</a:rPr>
              <a:t>O outro suscita em nós (educador, reeducador terapeuta) o reconhecimento imediato do seu “defeito “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</a:rPr>
              <a:t>Importância da consideração dos opostos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</a:rPr>
              <a:t>Alerta para a referência ao negativo para pensar a experiência humana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400" b="1" dirty="0">
                <a:solidFill>
                  <a:schemeClr val="bg1"/>
                </a:solidFill>
              </a:rPr>
              <a:t>A percepção da deficiência do outro supõe a experiência interior de nossos limites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000" b="1" dirty="0">
                <a:solidFill>
                  <a:schemeClr val="bg1"/>
                </a:solidFill>
              </a:rPr>
              <a:t>Nossa própria deficiência 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pt-BR" altLang="pt-BR" sz="2000" b="1" dirty="0">
                <a:solidFill>
                  <a:schemeClr val="bg1"/>
                </a:solidFill>
              </a:rPr>
              <a:t>“Onde estão as dificuldades</a:t>
            </a:r>
            <a:r>
              <a:rPr lang="en-GB" altLang="pt-BR" sz="2000" b="1" dirty="0">
                <a:solidFill>
                  <a:schemeClr val="bg1"/>
                </a:solidFill>
              </a:rPr>
              <a:t>?</a:t>
            </a:r>
            <a:r>
              <a:rPr lang="pt-BR" altLang="pt-BR" sz="2000" b="1" dirty="0">
                <a:solidFill>
                  <a:schemeClr val="bg1"/>
                </a:solidFill>
              </a:rPr>
              <a:t>”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pt-BR" altLang="pt-B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2096</TotalTime>
  <Words>1190</Words>
  <Application>Microsoft Office PowerPoint</Application>
  <PresentationFormat>Apresentação na tela (4:3)</PresentationFormat>
  <Paragraphs>203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5" baseType="lpstr">
      <vt:lpstr>Arial</vt:lpstr>
      <vt:lpstr>Calibri</vt:lpstr>
      <vt:lpstr>Tahoma</vt:lpstr>
      <vt:lpstr>Times New Roman</vt:lpstr>
      <vt:lpstr>Wingdings</vt:lpstr>
      <vt:lpstr>Design padrão</vt:lpstr>
      <vt:lpstr>REAÇÕES À DEFICIÊNCIA</vt:lpstr>
      <vt:lpstr>The eyes of a child</vt:lpstr>
      <vt:lpstr> A Negação da Deficiência Pierre Fedida  </vt:lpstr>
      <vt:lpstr>A NEGAÇÃO  DA DEFICIÊNCIA</vt:lpstr>
      <vt:lpstr>A NEGAÇÃO  DA DEFICIÊNCIA</vt:lpstr>
      <vt:lpstr>A NEGAÇÃO  DA DEFICIÊNCIA</vt:lpstr>
      <vt:lpstr>Pierre Fedida</vt:lpstr>
      <vt:lpstr>A NEGAÇÃO  DA DEFICIÊNCIA</vt:lpstr>
      <vt:lpstr>A NEGAÇÃO  DA DEFICIÊNCIA</vt:lpstr>
      <vt:lpstr>A NEGAÇÃO  DA DEFICIÊNCIA</vt:lpstr>
      <vt:lpstr>A NEGAÇÃO  DA DEFICIÊNCIA</vt:lpstr>
      <vt:lpstr>A NEGAÇÃO  DA DEFICIÊNCIA</vt:lpstr>
      <vt:lpstr>A NEGAÇÃO  DA DEFICIÊNCIA</vt:lpstr>
      <vt:lpstr>A NEGAÇÃO  DA DEFICIÊNCIA</vt:lpstr>
      <vt:lpstr>A NEGAÇÃO  DA DEFICIÊNCIA</vt:lpstr>
      <vt:lpstr>A NEGAÇÃO  DA DEFICIÊNCIA</vt:lpstr>
      <vt:lpstr>A NEGAÇÃO  DA DEFICIÊNCIA</vt:lpstr>
      <vt:lpstr>A NEGAÇÃO  DA DEFICIÊNCIA</vt:lpstr>
      <vt:lpstr>Tipos de Negação</vt:lpstr>
      <vt:lpstr>Tipos de Negação</vt:lpstr>
      <vt:lpstr>A NEGAÇÃO  DA DEFICIÊNCIA</vt:lpstr>
      <vt:lpstr>A NEGAÇÃO  DA DEFICIÊNCIA</vt:lpstr>
      <vt:lpstr>Apresentação do PowerPoint</vt:lpstr>
      <vt:lpstr>Apresentação do PowerPoint</vt:lpstr>
      <vt:lpstr>Apresentação do PowerPoint</vt:lpstr>
      <vt:lpstr>  ESTABELECIMENTO DAS RELAÇÕES OBJETAIS  </vt:lpstr>
      <vt:lpstr>  ESTABELECIMENTO DAS RELAÇÕES OBJETAIS  </vt:lpstr>
      <vt:lpstr> FALSO E VERDADEIRO SELF  </vt:lpstr>
      <vt:lpstr>Obrigada!</vt:lpstr>
    </vt:vector>
  </TitlesOfParts>
  <Company>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IP</dc:creator>
  <cp:lastModifiedBy>Roberta Elias Manna</cp:lastModifiedBy>
  <cp:revision>135</cp:revision>
  <dcterms:created xsi:type="dcterms:W3CDTF">2008-04-07T20:28:29Z</dcterms:created>
  <dcterms:modified xsi:type="dcterms:W3CDTF">2022-05-19T02:02:15Z</dcterms:modified>
</cp:coreProperties>
</file>